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FCCDD5-87B7-8630-F471-3751253ABF9C}" v="20" dt="2026-06-29T17:06:41.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863" autoAdjust="0"/>
  </p:normalViewPr>
  <p:slideViewPr>
    <p:cSldViewPr snapToGrid="0" snapToObjects="1">
      <p:cViewPr varScale="1">
        <p:scale>
          <a:sx n="63" d="100"/>
          <a:sy n="63" d="100"/>
        </p:scale>
        <p:origin x="1426" y="3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rayya Khan (2323459)" userId="S::2323459@student.uwtsd.ac.uk::29c5d5a5-ff24-4108-9148-e81239d2ca9e" providerId="AD" clId="Web-{7FFCCDD5-87B7-8630-F471-3751253ABF9C}"/>
    <pc:docChg chg="addSld delSld modSld">
      <pc:chgData name="Surayya Khan (2323459)" userId="S::2323459@student.uwtsd.ac.uk::29c5d5a5-ff24-4108-9148-e81239d2ca9e" providerId="AD" clId="Web-{7FFCCDD5-87B7-8630-F471-3751253ABF9C}" dt="2026-06-29T17:08:13.057" v="2075"/>
      <pc:docMkLst>
        <pc:docMk/>
      </pc:docMkLst>
      <pc:sldChg chg="modSp modNotes">
        <pc:chgData name="Surayya Khan (2323459)" userId="S::2323459@student.uwtsd.ac.uk::29c5d5a5-ff24-4108-9148-e81239d2ca9e" providerId="AD" clId="Web-{7FFCCDD5-87B7-8630-F471-3751253ABF9C}" dt="2026-06-29T17:02:29.089" v="158" actId="20577"/>
        <pc:sldMkLst>
          <pc:docMk/>
          <pc:sldMk cId="0" sldId="256"/>
        </pc:sldMkLst>
        <pc:spChg chg="mod">
          <ac:chgData name="Surayya Khan (2323459)" userId="S::2323459@student.uwtsd.ac.uk::29c5d5a5-ff24-4108-9148-e81239d2ca9e" providerId="AD" clId="Web-{7FFCCDD5-87B7-8630-F471-3751253ABF9C}" dt="2026-06-29T17:01:15.445" v="6" actId="1076"/>
          <ac:spMkLst>
            <pc:docMk/>
            <pc:sldMk cId="0" sldId="256"/>
            <ac:spMk id="2" creationId="{00000000-0000-0000-0000-000000000000}"/>
          </ac:spMkLst>
        </pc:spChg>
        <pc:spChg chg="mod">
          <ac:chgData name="Surayya Khan (2323459)" userId="S::2323459@student.uwtsd.ac.uk::29c5d5a5-ff24-4108-9148-e81239d2ca9e" providerId="AD" clId="Web-{7FFCCDD5-87B7-8630-F471-3751253ABF9C}" dt="2026-06-29T17:02:29.089" v="158" actId="20577"/>
          <ac:spMkLst>
            <pc:docMk/>
            <pc:sldMk cId="0" sldId="256"/>
            <ac:spMk id="10" creationId="{00000000-0000-0000-0000-000000000000}"/>
          </ac:spMkLst>
        </pc:spChg>
      </pc:sldChg>
      <pc:sldChg chg="modNotes">
        <pc:chgData name="Surayya Khan (2323459)" userId="S::2323459@student.uwtsd.ac.uk::29c5d5a5-ff24-4108-9148-e81239d2ca9e" providerId="AD" clId="Web-{7FFCCDD5-87B7-8630-F471-3751253ABF9C}" dt="2026-06-29T17:03:19.310" v="390"/>
        <pc:sldMkLst>
          <pc:docMk/>
          <pc:sldMk cId="0" sldId="257"/>
        </pc:sldMkLst>
      </pc:sldChg>
      <pc:sldChg chg="modNotes">
        <pc:chgData name="Surayya Khan (2323459)" userId="S::2323459@student.uwtsd.ac.uk::29c5d5a5-ff24-4108-9148-e81239d2ca9e" providerId="AD" clId="Web-{7FFCCDD5-87B7-8630-F471-3751253ABF9C}" dt="2026-06-29T17:03:47.420" v="591"/>
        <pc:sldMkLst>
          <pc:docMk/>
          <pc:sldMk cId="0" sldId="258"/>
        </pc:sldMkLst>
      </pc:sldChg>
      <pc:sldChg chg="modNotes">
        <pc:chgData name="Surayya Khan (2323459)" userId="S::2323459@student.uwtsd.ac.uk::29c5d5a5-ff24-4108-9148-e81239d2ca9e" providerId="AD" clId="Web-{7FFCCDD5-87B7-8630-F471-3751253ABF9C}" dt="2026-06-29T17:04:31.625" v="927"/>
        <pc:sldMkLst>
          <pc:docMk/>
          <pc:sldMk cId="0" sldId="259"/>
        </pc:sldMkLst>
      </pc:sldChg>
      <pc:sldChg chg="add del modNotes">
        <pc:chgData name="Surayya Khan (2323459)" userId="S::2323459@student.uwtsd.ac.uk::29c5d5a5-ff24-4108-9148-e81239d2ca9e" providerId="AD" clId="Web-{7FFCCDD5-87B7-8630-F471-3751253ABF9C}" dt="2026-06-29T17:06:34.631" v="1602"/>
        <pc:sldMkLst>
          <pc:docMk/>
          <pc:sldMk cId="0" sldId="260"/>
        </pc:sldMkLst>
      </pc:sldChg>
      <pc:sldChg chg="add del modNotes">
        <pc:chgData name="Surayya Khan (2323459)" userId="S::2323459@student.uwtsd.ac.uk::29c5d5a5-ff24-4108-9148-e81239d2ca9e" providerId="AD" clId="Web-{7FFCCDD5-87B7-8630-F471-3751253ABF9C}" dt="2026-06-29T17:07:10.242" v="1616"/>
        <pc:sldMkLst>
          <pc:docMk/>
          <pc:sldMk cId="0" sldId="261"/>
        </pc:sldMkLst>
      </pc:sldChg>
      <pc:sldChg chg="add del modNotes">
        <pc:chgData name="Surayya Khan (2323459)" userId="S::2323459@student.uwtsd.ac.uk::29c5d5a5-ff24-4108-9148-e81239d2ca9e" providerId="AD" clId="Web-{7FFCCDD5-87B7-8630-F471-3751253ABF9C}" dt="2026-06-29T17:07:43.134" v="1860"/>
        <pc:sldMkLst>
          <pc:docMk/>
          <pc:sldMk cId="0" sldId="262"/>
        </pc:sldMkLst>
      </pc:sldChg>
      <pc:sldChg chg="add del modNotes">
        <pc:chgData name="Surayya Khan (2323459)" userId="S::2323459@student.uwtsd.ac.uk::29c5d5a5-ff24-4108-9148-e81239d2ca9e" providerId="AD" clId="Web-{7FFCCDD5-87B7-8630-F471-3751253ABF9C}" dt="2026-06-29T17:08:13.057" v="2075"/>
        <pc:sldMkLst>
          <pc:docMk/>
          <pc:sldMk cId="0"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5595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Calibri"/>
              <a:cs typeface="Calibri"/>
            </a:endParaRPr>
          </a:p>
          <a:p>
            <a:endParaRPr lang="en-US" sz="1200" kern="1200" dirty="0">
              <a:solidFill>
                <a:schemeClr val="tx1"/>
              </a:solidFill>
              <a:effectLst/>
              <a:latin typeface="+mn-lt"/>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200" kern="120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3343B"/>
        </a:solidFill>
        <a:effectLst/>
      </p:bgPr>
    </p:bg>
    <p:spTree>
      <p:nvGrpSpPr>
        <p:cNvPr id="1" name=""/>
        <p:cNvGrpSpPr/>
        <p:nvPr/>
      </p:nvGrpSpPr>
      <p:grpSpPr>
        <a:xfrm>
          <a:off x="0" y="0"/>
          <a:ext cx="0" cy="0"/>
          <a:chOff x="0" y="0"/>
          <a:chExt cx="0" cy="0"/>
        </a:xfrm>
      </p:grpSpPr>
      <p:sp>
        <p:nvSpPr>
          <p:cNvPr id="2" name="Shape 0"/>
          <p:cNvSpPr/>
          <p:nvPr/>
        </p:nvSpPr>
        <p:spPr>
          <a:xfrm>
            <a:off x="10177417" y="-1836057"/>
            <a:ext cx="3840480" cy="3840480"/>
          </a:xfrm>
          <a:prstGeom prst="ellipse">
            <a:avLst/>
          </a:prstGeom>
          <a:solidFill>
            <a:srgbClr val="0F7A6B">
              <a:alpha val="20000"/>
            </a:srgbClr>
          </a:solidFill>
          <a:ln/>
        </p:spPr>
      </p:sp>
      <p:sp>
        <p:nvSpPr>
          <p:cNvPr id="3" name="Shape 1"/>
          <p:cNvSpPr/>
          <p:nvPr/>
        </p:nvSpPr>
        <p:spPr>
          <a:xfrm>
            <a:off x="10972800" y="4206240"/>
            <a:ext cx="2743200" cy="2743200"/>
          </a:xfrm>
          <a:prstGeom prst="ellipse">
            <a:avLst/>
          </a:prstGeom>
          <a:solidFill>
            <a:srgbClr val="D9A23B">
              <a:alpha val="15000"/>
            </a:srgbClr>
          </a:solidFill>
          <a:ln/>
        </p:spPr>
      </p:sp>
      <p:sp>
        <p:nvSpPr>
          <p:cNvPr id="6" name="Text 3"/>
          <p:cNvSpPr/>
          <p:nvPr/>
        </p:nvSpPr>
        <p:spPr>
          <a:xfrm>
            <a:off x="822960" y="85344"/>
            <a:ext cx="8229600" cy="1280160"/>
          </a:xfrm>
          <a:prstGeom prst="rect">
            <a:avLst/>
          </a:prstGeom>
          <a:noFill/>
          <a:ln/>
        </p:spPr>
        <p:txBody>
          <a:bodyPr wrap="square" rtlCol="0" anchor="ctr"/>
          <a:lstStyle/>
          <a:p>
            <a:pPr marL="0" indent="0">
              <a:buNone/>
            </a:pPr>
            <a:r>
              <a:rPr lang="en-US" sz="1400" b="1" kern="0" spc="100" dirty="0">
                <a:solidFill>
                  <a:srgbClr val="D9A23B"/>
                </a:solidFill>
                <a:latin typeface="Calibri" pitchFamily="34" charset="0"/>
                <a:ea typeface="Calibri" pitchFamily="34" charset="-122"/>
                <a:cs typeface="Calibri" pitchFamily="34" charset="-120"/>
              </a:rPr>
              <a:t>Component 2  ·  Viva Voce Presentation</a:t>
            </a:r>
            <a:endParaRPr lang="en-US" sz="1400" dirty="0"/>
          </a:p>
        </p:txBody>
      </p:sp>
      <p:sp>
        <p:nvSpPr>
          <p:cNvPr id="7" name="Text 4"/>
          <p:cNvSpPr/>
          <p:nvPr/>
        </p:nvSpPr>
        <p:spPr>
          <a:xfrm>
            <a:off x="777240" y="1365504"/>
            <a:ext cx="9601200" cy="926592"/>
          </a:xfrm>
          <a:prstGeom prst="rect">
            <a:avLst/>
          </a:prstGeom>
          <a:noFill/>
          <a:ln/>
        </p:spPr>
        <p:txBody>
          <a:bodyPr wrap="square" lIns="0" tIns="0" rIns="0" bIns="0" rtlCol="0" anchor="ctr"/>
          <a:lstStyle/>
          <a:p>
            <a:pPr marL="0" indent="0">
              <a:buNone/>
            </a:pPr>
            <a:r>
              <a:rPr lang="en-US" sz="6000" b="1" dirty="0">
                <a:solidFill>
                  <a:srgbClr val="FFFFFF"/>
                </a:solidFill>
                <a:latin typeface="Cambria" pitchFamily="34" charset="0"/>
                <a:ea typeface="Cambria" pitchFamily="34" charset="-122"/>
                <a:cs typeface="Cambria" pitchFamily="34" charset="-120"/>
              </a:rPr>
              <a:t>Omnipod 5</a:t>
            </a:r>
            <a:endParaRPr lang="en-US" sz="6000" dirty="0"/>
          </a:p>
        </p:txBody>
      </p:sp>
      <p:sp>
        <p:nvSpPr>
          <p:cNvPr id="8" name="Text 5"/>
          <p:cNvSpPr/>
          <p:nvPr/>
        </p:nvSpPr>
        <p:spPr>
          <a:xfrm>
            <a:off x="822960" y="2292096"/>
            <a:ext cx="9144000" cy="841248"/>
          </a:xfrm>
          <a:prstGeom prst="rect">
            <a:avLst/>
          </a:prstGeom>
          <a:noFill/>
          <a:ln/>
        </p:spPr>
        <p:txBody>
          <a:bodyPr wrap="square" rtlCol="0" anchor="ctr"/>
          <a:lstStyle/>
          <a:p>
            <a:pPr marL="0" indent="0">
              <a:buNone/>
            </a:pPr>
            <a:r>
              <a:rPr lang="en-US" sz="2400" i="1" dirty="0">
                <a:solidFill>
                  <a:srgbClr val="D8E8E4"/>
                </a:solidFill>
                <a:latin typeface="Calibri" pitchFamily="34" charset="0"/>
                <a:ea typeface="Calibri" pitchFamily="34" charset="-122"/>
                <a:cs typeface="Calibri" pitchFamily="34" charset="-120"/>
              </a:rPr>
              <a:t>A Digital Innovation in UK Diabetes Care</a:t>
            </a:r>
            <a:endParaRPr lang="en-US" sz="2400" dirty="0"/>
          </a:p>
        </p:txBody>
      </p:sp>
      <p:sp>
        <p:nvSpPr>
          <p:cNvPr id="10" name="Text 7"/>
          <p:cNvSpPr/>
          <p:nvPr/>
        </p:nvSpPr>
        <p:spPr>
          <a:xfrm>
            <a:off x="0" y="3023616"/>
            <a:ext cx="12094464" cy="3194304"/>
          </a:xfrm>
          <a:prstGeom prst="rect">
            <a:avLst/>
          </a:prstGeom>
          <a:noFill/>
          <a:ln/>
        </p:spPr>
        <p:txBody>
          <a:bodyPr wrap="square" lIns="91440" tIns="45720" rIns="91440" bIns="45720" rtlCol="0" anchor="ctr"/>
          <a:lstStyle/>
          <a:p>
            <a:pPr marL="0" indent="0">
              <a:lnSpc>
                <a:spcPct val="130000"/>
              </a:lnSpc>
              <a:buNone/>
            </a:pPr>
            <a:r>
              <a:rPr lang="en-US" sz="2400" dirty="0">
                <a:solidFill>
                  <a:srgbClr val="C7D6D3"/>
                </a:solidFill>
                <a:latin typeface="Calibri" pitchFamily="34" charset="0"/>
                <a:ea typeface="Calibri" pitchFamily="34" charset="-122"/>
                <a:cs typeface="Calibri" pitchFamily="34" charset="-120"/>
              </a:rPr>
              <a:t>Student Name: Surayya Khan</a:t>
            </a:r>
            <a:endParaRPr lang="en-US" sz="2400" dirty="0"/>
          </a:p>
          <a:p>
            <a:pPr marL="0" indent="0">
              <a:lnSpc>
                <a:spcPct val="130000"/>
              </a:lnSpc>
              <a:buNone/>
            </a:pPr>
            <a:r>
              <a:rPr lang="en-US" sz="2400">
                <a:solidFill>
                  <a:srgbClr val="C7D6D3"/>
                </a:solidFill>
                <a:latin typeface="Calibri"/>
                <a:ea typeface="Calibri"/>
                <a:cs typeface="Calibri"/>
              </a:rPr>
              <a:t>Student Number: 2323459</a:t>
            </a:r>
            <a:endParaRPr lang="en-US" sz="2400">
              <a:latin typeface="Calibri"/>
              <a:ea typeface="Calibri"/>
              <a:cs typeface="Calibri"/>
            </a:endParaRPr>
          </a:p>
          <a:p>
            <a:pPr marL="0" indent="0">
              <a:lnSpc>
                <a:spcPct val="130000"/>
              </a:lnSpc>
              <a:buNone/>
            </a:pPr>
            <a:r>
              <a:rPr lang="en-US" sz="2400" dirty="0">
                <a:solidFill>
                  <a:srgbClr val="C7D6D3"/>
                </a:solidFill>
                <a:latin typeface="Calibri" pitchFamily="34" charset="0"/>
                <a:ea typeface="Calibri" pitchFamily="34" charset="-122"/>
                <a:cs typeface="Calibri" pitchFamily="34" charset="-120"/>
              </a:rPr>
              <a:t>Module: BMHP6026 — Digital Transformation in the Health and Care Professions</a:t>
            </a:r>
            <a:endParaRPr lang="en-US" sz="2400" dirty="0"/>
          </a:p>
          <a:p>
            <a:pPr>
              <a:lnSpc>
                <a:spcPct val="130000"/>
              </a:lnSpc>
            </a:pPr>
            <a:r>
              <a:rPr lang="en-US" sz="2400" dirty="0">
                <a:solidFill>
                  <a:srgbClr val="C7D6D3"/>
                </a:solidFill>
                <a:latin typeface="Calibri"/>
                <a:ea typeface="Calibri"/>
                <a:cs typeface="Calibri"/>
              </a:rPr>
              <a:t>Lecturer: Tomy </a:t>
            </a:r>
            <a:r>
              <a:rPr lang="en-US" sz="2400" err="1">
                <a:solidFill>
                  <a:srgbClr val="C7D6D3"/>
                </a:solidFill>
                <a:latin typeface="Calibri"/>
                <a:ea typeface="Calibri"/>
                <a:cs typeface="Calibri"/>
              </a:rPr>
              <a:t>Adattu</a:t>
            </a:r>
            <a:r>
              <a:rPr lang="en-US" sz="2400">
                <a:solidFill>
                  <a:srgbClr val="C7D6D3"/>
                </a:solidFill>
                <a:latin typeface="Calibri"/>
                <a:ea typeface="Calibri"/>
                <a:cs typeface="Calibri"/>
              </a:rPr>
              <a:t> Chacko</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548640" y="502920"/>
            <a:ext cx="2377440" cy="384048"/>
          </a:xfrm>
          <a:prstGeom prst="roundRect">
            <a:avLst>
              <a:gd name="adj" fmla="val 19048"/>
            </a:avLst>
          </a:prstGeom>
          <a:solidFill>
            <a:srgbClr val="0F7A6B"/>
          </a:solidFill>
          <a:ln/>
        </p:spPr>
      </p:sp>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INTRODUCTION</a:t>
            </a:r>
            <a:endParaRPr lang="en-US" sz="1200" dirty="0"/>
          </a:p>
        </p:txBody>
      </p:sp>
      <p:sp>
        <p:nvSpPr>
          <p:cNvPr id="4" name="Text 2"/>
          <p:cNvSpPr/>
          <p:nvPr/>
        </p:nvSpPr>
        <p:spPr>
          <a:xfrm>
            <a:off x="548640" y="1051560"/>
            <a:ext cx="7772400" cy="640080"/>
          </a:xfrm>
          <a:prstGeom prst="rect">
            <a:avLst/>
          </a:prstGeom>
          <a:noFill/>
          <a:ln/>
        </p:spPr>
        <p:txBody>
          <a:bodyPr wrap="square" rtlCol="0" anchor="ctr"/>
          <a:lstStyle/>
          <a:p>
            <a:pPr marL="0" indent="0">
              <a:buNone/>
            </a:pPr>
            <a:r>
              <a:rPr lang="en-US" sz="3200" b="1" dirty="0">
                <a:solidFill>
                  <a:srgbClr val="13343B"/>
                </a:solidFill>
                <a:latin typeface="Cambria" pitchFamily="34" charset="0"/>
                <a:ea typeface="Cambria" pitchFamily="34" charset="-122"/>
                <a:cs typeface="Cambria" pitchFamily="34" charset="-120"/>
              </a:rPr>
              <a:t>Why Omnipod 5 matters</a:t>
            </a:r>
            <a:endParaRPr lang="en-US" sz="3200" dirty="0"/>
          </a:p>
        </p:txBody>
      </p:sp>
      <p:sp>
        <p:nvSpPr>
          <p:cNvPr id="5" name="Text 3"/>
          <p:cNvSpPr/>
          <p:nvPr/>
        </p:nvSpPr>
        <p:spPr>
          <a:xfrm>
            <a:off x="109728" y="1874520"/>
            <a:ext cx="7199376" cy="4846320"/>
          </a:xfrm>
          <a:prstGeom prst="rect">
            <a:avLst/>
          </a:prstGeom>
          <a:noFill/>
          <a:ln/>
        </p:spPr>
        <p:txBody>
          <a:bodyPr wrap="square" rtlCol="0" anchor="t"/>
          <a:lstStyle/>
          <a:p>
            <a:pPr marL="228600" indent="-228600">
              <a:spcAft>
                <a:spcPts val="1200"/>
              </a:spcAft>
              <a:buSzPct val="100000"/>
              <a:buChar char="●"/>
            </a:pPr>
            <a:r>
              <a:rPr lang="en-US" sz="2400" dirty="0">
                <a:solidFill>
                  <a:srgbClr val="44504F"/>
                </a:solidFill>
                <a:latin typeface="Calibri" pitchFamily="34" charset="0"/>
                <a:ea typeface="Calibri" pitchFamily="34" charset="-122"/>
                <a:cs typeface="Calibri" pitchFamily="34" charset="-120"/>
              </a:rPr>
              <a:t>Around 400,000 people in the UK live with Type 1 diabetes (NICE, 2023).</a:t>
            </a:r>
            <a:endParaRPr lang="en-US" sz="2400" dirty="0"/>
          </a:p>
          <a:p>
            <a:pPr marL="228600" indent="-228600">
              <a:spcAft>
                <a:spcPts val="1200"/>
              </a:spcAft>
              <a:buSzPct val="100000"/>
              <a:buChar char="●"/>
            </a:pPr>
            <a:r>
              <a:rPr lang="en-US" sz="2400" dirty="0">
                <a:solidFill>
                  <a:srgbClr val="44504F"/>
                </a:solidFill>
                <a:latin typeface="Calibri" pitchFamily="34" charset="0"/>
                <a:ea typeface="Calibri" pitchFamily="34" charset="-122"/>
                <a:cs typeface="Calibri" pitchFamily="34" charset="-120"/>
              </a:rPr>
              <a:t>Daily self-management is demanding: frequent glucose checks, constant dose changes.</a:t>
            </a:r>
            <a:endParaRPr lang="en-US" sz="2400" dirty="0"/>
          </a:p>
          <a:p>
            <a:pPr marL="228600" indent="-228600">
              <a:spcAft>
                <a:spcPts val="1200"/>
              </a:spcAft>
              <a:buSzPct val="100000"/>
              <a:buChar char="●"/>
            </a:pPr>
            <a:r>
              <a:rPr lang="en-US" sz="2400" dirty="0">
                <a:solidFill>
                  <a:srgbClr val="44504F"/>
                </a:solidFill>
                <a:latin typeface="Calibri" pitchFamily="34" charset="0"/>
                <a:ea typeface="Calibri" pitchFamily="34" charset="-122"/>
                <a:cs typeface="Calibri" pitchFamily="34" charset="-120"/>
              </a:rPr>
              <a:t>Omnipod 5 is a tubeless hybrid closed-loop system. It links a glucose sensor to an insulin pump.</a:t>
            </a:r>
            <a:endParaRPr lang="en-US" sz="2400" dirty="0"/>
          </a:p>
          <a:p>
            <a:pPr marL="228600" indent="-228600">
              <a:spcAft>
                <a:spcPts val="1200"/>
              </a:spcAft>
              <a:buSzPct val="100000"/>
              <a:buChar char="●"/>
            </a:pPr>
            <a:r>
              <a:rPr lang="en-US" sz="2400" dirty="0">
                <a:solidFill>
                  <a:srgbClr val="44504F"/>
                </a:solidFill>
                <a:latin typeface="Calibri" pitchFamily="34" charset="0"/>
                <a:ea typeface="Calibri" pitchFamily="34" charset="-122"/>
                <a:cs typeface="Calibri" pitchFamily="34" charset="-120"/>
              </a:rPr>
              <a:t>An algorithm adjusts insulin delivery automatically (Insulet Corporation, 2024).</a:t>
            </a:r>
            <a:endParaRPr lang="en-US" sz="2400" dirty="0"/>
          </a:p>
          <a:p>
            <a:pPr marL="228600" indent="-228600">
              <a:spcAft>
                <a:spcPts val="1200"/>
              </a:spcAft>
              <a:buSzPct val="100000"/>
              <a:buChar char="●"/>
            </a:pPr>
            <a:r>
              <a:rPr lang="en-US" sz="2400" dirty="0">
                <a:solidFill>
                  <a:srgbClr val="44504F"/>
                </a:solidFill>
                <a:latin typeface="Calibri" pitchFamily="34" charset="0"/>
                <a:ea typeface="Calibri" pitchFamily="34" charset="-122"/>
                <a:cs typeface="Calibri" pitchFamily="34" charset="-120"/>
              </a:rPr>
              <a:t>First hybrid closed-loop device approved for UK use (Breakthrough T1D UK, 2024).</a:t>
            </a:r>
            <a:endParaRPr lang="en-US" sz="2400" dirty="0"/>
          </a:p>
        </p:txBody>
      </p:sp>
      <p:sp>
        <p:nvSpPr>
          <p:cNvPr id="6" name="Shape 4"/>
          <p:cNvSpPr/>
          <p:nvPr/>
        </p:nvSpPr>
        <p:spPr>
          <a:xfrm>
            <a:off x="7406640" y="1051560"/>
            <a:ext cx="4785360" cy="5519928"/>
          </a:xfrm>
          <a:prstGeom prst="roundRect">
            <a:avLst>
              <a:gd name="adj" fmla="val 3077"/>
            </a:avLst>
          </a:prstGeom>
          <a:solidFill>
            <a:srgbClr val="13343B"/>
          </a:solidFill>
          <a:ln/>
          <a:effectLst>
            <a:outerShdw blurRad="101600" dist="38100" dir="2700000" algn="bl" rotWithShape="0">
              <a:srgbClr val="000000">
                <a:alpha val="18000"/>
              </a:srgbClr>
            </a:outerShdw>
          </a:effectLst>
        </p:spPr>
      </p:sp>
      <p:sp>
        <p:nvSpPr>
          <p:cNvPr id="9" name="Text 6"/>
          <p:cNvSpPr/>
          <p:nvPr/>
        </p:nvSpPr>
        <p:spPr>
          <a:xfrm>
            <a:off x="7406640" y="1051560"/>
            <a:ext cx="4785360" cy="1789176"/>
          </a:xfrm>
          <a:prstGeom prst="rect">
            <a:avLst/>
          </a:prstGeom>
          <a:noFill/>
          <a:ln/>
        </p:spPr>
        <p:txBody>
          <a:bodyPr wrap="square"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400,000</a:t>
            </a:r>
            <a:endParaRPr lang="en-US" sz="4400" dirty="0"/>
          </a:p>
        </p:txBody>
      </p:sp>
      <p:sp>
        <p:nvSpPr>
          <p:cNvPr id="10" name="Text 7"/>
          <p:cNvSpPr/>
          <p:nvPr/>
        </p:nvSpPr>
        <p:spPr>
          <a:xfrm>
            <a:off x="7589520" y="2462786"/>
            <a:ext cx="4602480" cy="1554478"/>
          </a:xfrm>
          <a:prstGeom prst="rect">
            <a:avLst/>
          </a:prstGeom>
          <a:noFill/>
          <a:ln/>
        </p:spPr>
        <p:txBody>
          <a:bodyPr wrap="square" rtlCol="0" anchor="ctr"/>
          <a:lstStyle/>
          <a:p>
            <a:pPr marL="0" indent="0" algn="ctr">
              <a:buNone/>
            </a:pPr>
            <a:r>
              <a:rPr lang="en-US" sz="2800" dirty="0">
                <a:solidFill>
                  <a:srgbClr val="C7D6D3"/>
                </a:solidFill>
                <a:latin typeface="Calibri" pitchFamily="34" charset="0"/>
                <a:ea typeface="Calibri" pitchFamily="34" charset="-122"/>
                <a:cs typeface="Calibri" pitchFamily="34" charset="-120"/>
              </a:rPr>
              <a:t>people living with Type 1 diabetes in the UK</a:t>
            </a:r>
            <a:endParaRPr lang="en-US" sz="2800" dirty="0"/>
          </a:p>
        </p:txBody>
      </p:sp>
      <p:sp>
        <p:nvSpPr>
          <p:cNvPr id="12" name="Text 9"/>
          <p:cNvSpPr/>
          <p:nvPr/>
        </p:nvSpPr>
        <p:spPr>
          <a:xfrm>
            <a:off x="7589520" y="3892296"/>
            <a:ext cx="4602480" cy="1045464"/>
          </a:xfrm>
          <a:prstGeom prst="rect">
            <a:avLst/>
          </a:prstGeom>
          <a:noFill/>
          <a:ln/>
        </p:spPr>
        <p:txBody>
          <a:bodyPr wrap="square" rtlCol="0" anchor="ctr"/>
          <a:lstStyle/>
          <a:p>
            <a:pPr marL="0" indent="0" algn="ctr">
              <a:buNone/>
            </a:pPr>
            <a:r>
              <a:rPr lang="en-US" sz="2800" b="1" dirty="0">
                <a:solidFill>
                  <a:srgbClr val="D9A23B"/>
                </a:solidFill>
                <a:latin typeface="Calibri" pitchFamily="34" charset="0"/>
                <a:ea typeface="Calibri" pitchFamily="34" charset="-122"/>
                <a:cs typeface="Calibri" pitchFamily="34" charset="-120"/>
              </a:rPr>
              <a:t>Today's focus:</a:t>
            </a:r>
            <a:endParaRPr lang="en-US" sz="2800" dirty="0"/>
          </a:p>
        </p:txBody>
      </p:sp>
      <p:sp>
        <p:nvSpPr>
          <p:cNvPr id="13" name="Text 10"/>
          <p:cNvSpPr/>
          <p:nvPr/>
        </p:nvSpPr>
        <p:spPr>
          <a:xfrm>
            <a:off x="7589520" y="4937760"/>
            <a:ext cx="4700016" cy="1359408"/>
          </a:xfrm>
          <a:prstGeom prst="rect">
            <a:avLst/>
          </a:prstGeom>
          <a:noFill/>
          <a:ln/>
        </p:spPr>
        <p:txBody>
          <a:bodyPr wrap="square" rtlCol="0" anchor="ctr"/>
          <a:lstStyle/>
          <a:p>
            <a:pPr marL="0" indent="0" algn="ctr">
              <a:buNone/>
            </a:pPr>
            <a:r>
              <a:rPr lang="en-US" sz="2000" i="1" dirty="0">
                <a:solidFill>
                  <a:srgbClr val="FFFFFF"/>
                </a:solidFill>
                <a:latin typeface="Calibri" pitchFamily="34" charset="0"/>
                <a:ea typeface="Calibri" pitchFamily="34" charset="-122"/>
                <a:cs typeface="Calibri" pitchFamily="34" charset="-120"/>
              </a:rPr>
              <a:t>Workforce  ·  Service Delivery  ·  Patients</a:t>
            </a:r>
            <a:endParaRPr lang="en-US" sz="2000" dirty="0"/>
          </a:p>
        </p:txBody>
      </p:sp>
      <p:sp>
        <p:nvSpPr>
          <p:cNvPr id="16" name="Text 12"/>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2377440" cy="384048"/>
          </a:xfrm>
          <a:prstGeom prst="roundRect">
            <a:avLst>
              <a:gd name="adj" fmla="val 19048"/>
            </a:avLst>
          </a:prstGeom>
          <a:solidFill>
            <a:srgbClr val="0F7A6B"/>
          </a:solidFill>
          <a:ln/>
        </p:spPr>
      </p:sp>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OVERVIEW</a:t>
            </a:r>
            <a:endParaRPr lang="en-US" sz="1200" dirty="0"/>
          </a:p>
        </p:txBody>
      </p:sp>
      <p:sp>
        <p:nvSpPr>
          <p:cNvPr id="4" name="Text 2"/>
          <p:cNvSpPr/>
          <p:nvPr/>
        </p:nvSpPr>
        <p:spPr>
          <a:xfrm>
            <a:off x="548640" y="932688"/>
            <a:ext cx="8229600" cy="667512"/>
          </a:xfrm>
          <a:prstGeom prst="rect">
            <a:avLst/>
          </a:prstGeom>
          <a:noFill/>
          <a:ln/>
        </p:spPr>
        <p:txBody>
          <a:bodyPr wrap="square" rtlCol="0" anchor="ctr"/>
          <a:lstStyle/>
          <a:p>
            <a:pPr marL="0" indent="0">
              <a:buNone/>
            </a:pPr>
            <a:r>
              <a:rPr lang="en-US" sz="3200" b="1" dirty="0">
                <a:solidFill>
                  <a:srgbClr val="13343B"/>
                </a:solidFill>
                <a:latin typeface="Cambria" pitchFamily="34" charset="0"/>
                <a:ea typeface="Cambria" pitchFamily="34" charset="-122"/>
                <a:cs typeface="Cambria" pitchFamily="34" charset="-120"/>
              </a:rPr>
              <a:t>How Omnipod 5 works</a:t>
            </a:r>
            <a:endParaRPr lang="en-US" sz="3200" dirty="0"/>
          </a:p>
        </p:txBody>
      </p:sp>
      <p:sp>
        <p:nvSpPr>
          <p:cNvPr id="5" name="Shape 3"/>
          <p:cNvSpPr/>
          <p:nvPr/>
        </p:nvSpPr>
        <p:spPr>
          <a:xfrm>
            <a:off x="0" y="1645920"/>
            <a:ext cx="3931920" cy="2651760"/>
          </a:xfrm>
          <a:prstGeom prst="roundRect">
            <a:avLst>
              <a:gd name="adj" fmla="val 4348"/>
            </a:avLst>
          </a:prstGeom>
          <a:solidFill>
            <a:srgbClr val="BFE3D6"/>
          </a:solidFill>
          <a:ln/>
          <a:effectLst>
            <a:outerShdw blurRad="101600" dist="38100" dir="2700000" algn="bl" rotWithShape="0">
              <a:srgbClr val="000000">
                <a:alpha val="18000"/>
              </a:srgbClr>
            </a:outerShdw>
          </a:effectLst>
        </p:spPr>
      </p:sp>
      <p:sp>
        <p:nvSpPr>
          <p:cNvPr id="8" name="Text 5"/>
          <p:cNvSpPr/>
          <p:nvPr/>
        </p:nvSpPr>
        <p:spPr>
          <a:xfrm>
            <a:off x="0" y="1645920"/>
            <a:ext cx="3931920" cy="640080"/>
          </a:xfrm>
          <a:prstGeom prst="rect">
            <a:avLst/>
          </a:prstGeom>
          <a:noFill/>
          <a:ln/>
        </p:spPr>
        <p:txBody>
          <a:bodyPr wrap="square" rtlCol="0" anchor="ctr"/>
          <a:lstStyle/>
          <a:p>
            <a:pPr marL="0" indent="0" algn="ctr">
              <a:buNone/>
            </a:pPr>
            <a:r>
              <a:rPr lang="en-US" sz="3200" b="1" dirty="0">
                <a:solidFill>
                  <a:srgbClr val="13343B"/>
                </a:solidFill>
                <a:latin typeface="Calibri" pitchFamily="34" charset="0"/>
                <a:ea typeface="Calibri" pitchFamily="34" charset="-122"/>
                <a:cs typeface="Calibri" pitchFamily="34" charset="-120"/>
              </a:rPr>
              <a:t>Sensor</a:t>
            </a:r>
            <a:endParaRPr lang="en-US" sz="3200" dirty="0"/>
          </a:p>
        </p:txBody>
      </p:sp>
      <p:sp>
        <p:nvSpPr>
          <p:cNvPr id="9" name="Text 6"/>
          <p:cNvSpPr/>
          <p:nvPr/>
        </p:nvSpPr>
        <p:spPr>
          <a:xfrm>
            <a:off x="0" y="2286000"/>
            <a:ext cx="3931920" cy="2011680"/>
          </a:xfrm>
          <a:prstGeom prst="rect">
            <a:avLst/>
          </a:prstGeom>
          <a:noFill/>
          <a:ln/>
        </p:spPr>
        <p:txBody>
          <a:bodyPr wrap="square" rtlCol="0" anchor="ctr"/>
          <a:lstStyle/>
          <a:p>
            <a:pPr marL="0" indent="0" algn="ctr">
              <a:buNone/>
            </a:pPr>
            <a:r>
              <a:rPr lang="en-US" sz="2800" dirty="0">
                <a:solidFill>
                  <a:srgbClr val="44504F"/>
                </a:solidFill>
                <a:latin typeface="Calibri" pitchFamily="34" charset="0"/>
                <a:ea typeface="Calibri" pitchFamily="34" charset="-122"/>
                <a:cs typeface="Calibri" pitchFamily="34" charset="-120"/>
              </a:rPr>
              <a:t>A continuous glucose monitor tracks levels in real time.</a:t>
            </a:r>
            <a:endParaRPr lang="en-US" sz="2800" dirty="0"/>
          </a:p>
        </p:txBody>
      </p:sp>
      <p:sp>
        <p:nvSpPr>
          <p:cNvPr id="10" name="Shape 7"/>
          <p:cNvSpPr/>
          <p:nvPr/>
        </p:nvSpPr>
        <p:spPr>
          <a:xfrm>
            <a:off x="4297680" y="1645920"/>
            <a:ext cx="3383280" cy="2651760"/>
          </a:xfrm>
          <a:prstGeom prst="roundRect">
            <a:avLst>
              <a:gd name="adj" fmla="val 4348"/>
            </a:avLst>
          </a:prstGeom>
          <a:solidFill>
            <a:srgbClr val="BFE3D6"/>
          </a:solidFill>
          <a:ln/>
          <a:effectLst>
            <a:outerShdw blurRad="101600" dist="38100" dir="2700000" algn="bl" rotWithShape="0">
              <a:srgbClr val="000000">
                <a:alpha val="18000"/>
              </a:srgbClr>
            </a:outerShdw>
          </a:effectLst>
        </p:spPr>
      </p:sp>
      <p:sp>
        <p:nvSpPr>
          <p:cNvPr id="13" name="Text 9"/>
          <p:cNvSpPr/>
          <p:nvPr/>
        </p:nvSpPr>
        <p:spPr>
          <a:xfrm>
            <a:off x="4297680" y="1645920"/>
            <a:ext cx="3383280" cy="640080"/>
          </a:xfrm>
          <a:prstGeom prst="rect">
            <a:avLst/>
          </a:prstGeom>
          <a:noFill/>
          <a:ln/>
        </p:spPr>
        <p:txBody>
          <a:bodyPr wrap="square" rtlCol="0" anchor="ctr"/>
          <a:lstStyle/>
          <a:p>
            <a:pPr marL="0" indent="0" algn="ctr">
              <a:buNone/>
            </a:pPr>
            <a:r>
              <a:rPr lang="en-US" sz="2800" b="1" dirty="0">
                <a:solidFill>
                  <a:srgbClr val="13343B"/>
                </a:solidFill>
                <a:latin typeface="Calibri" pitchFamily="34" charset="0"/>
                <a:ea typeface="Calibri" pitchFamily="34" charset="-122"/>
                <a:cs typeface="Calibri" pitchFamily="34" charset="-120"/>
              </a:rPr>
              <a:t>Algorithm</a:t>
            </a:r>
            <a:endParaRPr lang="en-US" sz="2800" dirty="0"/>
          </a:p>
        </p:txBody>
      </p:sp>
      <p:sp>
        <p:nvSpPr>
          <p:cNvPr id="14" name="Text 10"/>
          <p:cNvSpPr/>
          <p:nvPr/>
        </p:nvSpPr>
        <p:spPr>
          <a:xfrm>
            <a:off x="4297680" y="2331720"/>
            <a:ext cx="3383280" cy="1920240"/>
          </a:xfrm>
          <a:prstGeom prst="rect">
            <a:avLst/>
          </a:prstGeom>
          <a:noFill/>
          <a:ln/>
        </p:spPr>
        <p:txBody>
          <a:bodyPr wrap="square" rtlCol="0" anchor="ctr"/>
          <a:lstStyle/>
          <a:p>
            <a:pPr marL="0" indent="0" algn="ctr">
              <a:buNone/>
            </a:pPr>
            <a:r>
              <a:rPr lang="en-US" sz="2400" dirty="0">
                <a:solidFill>
                  <a:srgbClr val="44504F"/>
                </a:solidFill>
                <a:latin typeface="Calibri" pitchFamily="34" charset="0"/>
                <a:ea typeface="Calibri" pitchFamily="34" charset="-122"/>
                <a:cs typeface="Calibri" pitchFamily="34" charset="-120"/>
              </a:rPr>
              <a:t>An automated algorithm calculates the right insulin dose.</a:t>
            </a:r>
            <a:endParaRPr lang="en-US" sz="2400" dirty="0"/>
          </a:p>
        </p:txBody>
      </p:sp>
      <p:sp>
        <p:nvSpPr>
          <p:cNvPr id="15" name="Shape 11"/>
          <p:cNvSpPr/>
          <p:nvPr/>
        </p:nvSpPr>
        <p:spPr>
          <a:xfrm>
            <a:off x="8046720" y="1645920"/>
            <a:ext cx="4047744" cy="2651760"/>
          </a:xfrm>
          <a:prstGeom prst="roundRect">
            <a:avLst>
              <a:gd name="adj" fmla="val 4348"/>
            </a:avLst>
          </a:prstGeom>
          <a:solidFill>
            <a:srgbClr val="BFE3D6"/>
          </a:solidFill>
          <a:ln/>
          <a:effectLst>
            <a:outerShdw blurRad="101600" dist="38100" dir="2700000" algn="bl" rotWithShape="0">
              <a:srgbClr val="000000">
                <a:alpha val="18000"/>
              </a:srgbClr>
            </a:outerShdw>
          </a:effectLst>
        </p:spPr>
      </p:sp>
      <p:sp>
        <p:nvSpPr>
          <p:cNvPr id="18" name="Text 13"/>
          <p:cNvSpPr/>
          <p:nvPr/>
        </p:nvSpPr>
        <p:spPr>
          <a:xfrm>
            <a:off x="8046720" y="1645920"/>
            <a:ext cx="4047744" cy="594360"/>
          </a:xfrm>
          <a:prstGeom prst="rect">
            <a:avLst/>
          </a:prstGeom>
          <a:noFill/>
          <a:ln/>
        </p:spPr>
        <p:txBody>
          <a:bodyPr wrap="square" rtlCol="0" anchor="ctr"/>
          <a:lstStyle/>
          <a:p>
            <a:pPr marL="0" indent="0" algn="ctr">
              <a:buNone/>
            </a:pPr>
            <a:r>
              <a:rPr lang="en-US" sz="3200" b="1" dirty="0">
                <a:solidFill>
                  <a:srgbClr val="13343B"/>
                </a:solidFill>
                <a:latin typeface="Calibri" pitchFamily="34" charset="0"/>
                <a:ea typeface="Calibri" pitchFamily="34" charset="-122"/>
                <a:cs typeface="Calibri" pitchFamily="34" charset="-120"/>
              </a:rPr>
              <a:t>Pump</a:t>
            </a:r>
            <a:endParaRPr lang="en-US" sz="3200" dirty="0"/>
          </a:p>
        </p:txBody>
      </p:sp>
      <p:sp>
        <p:nvSpPr>
          <p:cNvPr id="19" name="Text 14"/>
          <p:cNvSpPr/>
          <p:nvPr/>
        </p:nvSpPr>
        <p:spPr>
          <a:xfrm>
            <a:off x="8046720" y="2097024"/>
            <a:ext cx="4145280" cy="2154936"/>
          </a:xfrm>
          <a:prstGeom prst="rect">
            <a:avLst/>
          </a:prstGeom>
          <a:noFill/>
          <a:ln/>
        </p:spPr>
        <p:txBody>
          <a:bodyPr wrap="square" rtlCol="0" anchor="ctr"/>
          <a:lstStyle/>
          <a:p>
            <a:pPr marL="0" indent="0" algn="ctr">
              <a:buNone/>
            </a:pPr>
            <a:r>
              <a:rPr lang="en-US" sz="2400" dirty="0">
                <a:solidFill>
                  <a:srgbClr val="44504F"/>
                </a:solidFill>
                <a:latin typeface="Calibri" pitchFamily="34" charset="0"/>
                <a:ea typeface="Calibri" pitchFamily="34" charset="-122"/>
                <a:cs typeface="Calibri" pitchFamily="34" charset="-120"/>
              </a:rPr>
              <a:t>A tubeless pod delivers insulin directly, with no manual injections.</a:t>
            </a:r>
            <a:endParaRPr lang="en-US" sz="2400" dirty="0"/>
          </a:p>
        </p:txBody>
      </p:sp>
      <p:sp>
        <p:nvSpPr>
          <p:cNvPr id="20" name="Shape 15"/>
          <p:cNvSpPr/>
          <p:nvPr/>
        </p:nvSpPr>
        <p:spPr>
          <a:xfrm>
            <a:off x="0" y="4434840"/>
            <a:ext cx="12192000" cy="2423160"/>
          </a:xfrm>
          <a:prstGeom prst="roundRect">
            <a:avLst>
              <a:gd name="adj" fmla="val 5405"/>
            </a:avLst>
          </a:prstGeom>
          <a:solidFill>
            <a:srgbClr val="13343B"/>
          </a:solidFill>
          <a:ln/>
        </p:spPr>
      </p:sp>
      <p:sp>
        <p:nvSpPr>
          <p:cNvPr id="21" name="Text 16"/>
          <p:cNvSpPr/>
          <p:nvPr/>
        </p:nvSpPr>
        <p:spPr>
          <a:xfrm>
            <a:off x="868680" y="4480560"/>
            <a:ext cx="4572000" cy="502920"/>
          </a:xfrm>
          <a:prstGeom prst="rect">
            <a:avLst/>
          </a:prstGeom>
          <a:noFill/>
          <a:ln/>
        </p:spPr>
        <p:txBody>
          <a:bodyPr wrap="square" rtlCol="0" anchor="ctr"/>
          <a:lstStyle/>
          <a:p>
            <a:pPr marL="0" indent="0">
              <a:buNone/>
            </a:pPr>
            <a:r>
              <a:rPr lang="en-US" sz="2800" b="1" dirty="0">
                <a:solidFill>
                  <a:srgbClr val="D9A23B"/>
                </a:solidFill>
                <a:latin typeface="Calibri" pitchFamily="34" charset="0"/>
                <a:ea typeface="Calibri" pitchFamily="34" charset="-122"/>
                <a:cs typeface="Calibri" pitchFamily="34" charset="-120"/>
              </a:rPr>
              <a:t>Policy &amp; Rollout Timeline</a:t>
            </a:r>
            <a:endParaRPr lang="en-US" sz="2800" dirty="0"/>
          </a:p>
        </p:txBody>
      </p:sp>
      <p:sp>
        <p:nvSpPr>
          <p:cNvPr id="22" name="Text 17"/>
          <p:cNvSpPr/>
          <p:nvPr/>
        </p:nvSpPr>
        <p:spPr>
          <a:xfrm>
            <a:off x="146304" y="5029200"/>
            <a:ext cx="11146536" cy="1691640"/>
          </a:xfrm>
          <a:prstGeom prst="rect">
            <a:avLst/>
          </a:prstGeom>
          <a:noFill/>
          <a:ln/>
        </p:spPr>
        <p:txBody>
          <a:bodyPr wrap="square" rtlCol="0" anchor="t"/>
          <a:lstStyle/>
          <a:p>
            <a:pPr marL="203200" indent="-203200">
              <a:spcAft>
                <a:spcPts val="600"/>
              </a:spcAft>
              <a:buSzPct val="100000"/>
              <a:buChar char="▸"/>
            </a:pPr>
            <a:r>
              <a:rPr lang="en-US" sz="2800" dirty="0">
                <a:solidFill>
                  <a:srgbClr val="E7EFEC"/>
                </a:solidFill>
                <a:latin typeface="Calibri" pitchFamily="34" charset="0"/>
                <a:ea typeface="Calibri" pitchFamily="34" charset="-122"/>
                <a:cs typeface="Calibri" pitchFamily="34" charset="-120"/>
              </a:rPr>
              <a:t>Dec 2023 — NICE approval (TA943) for hybrid closed-loop systems</a:t>
            </a:r>
            <a:endParaRPr lang="en-US" sz="2800" dirty="0"/>
          </a:p>
          <a:p>
            <a:pPr marL="203200" indent="-203200">
              <a:spcAft>
                <a:spcPts val="600"/>
              </a:spcAft>
              <a:buSzPct val="100000"/>
              <a:buChar char="▸"/>
            </a:pPr>
            <a:r>
              <a:rPr lang="en-US" sz="2800" dirty="0">
                <a:solidFill>
                  <a:srgbClr val="E7EFEC"/>
                </a:solidFill>
                <a:latin typeface="Calibri" pitchFamily="34" charset="0"/>
                <a:ea typeface="Calibri" pitchFamily="34" charset="-122"/>
                <a:cs typeface="Calibri" pitchFamily="34" charset="-120"/>
              </a:rPr>
              <a:t>2024 — Full UK commercial launch (Insulet Corporation, 2024)</a:t>
            </a:r>
            <a:endParaRPr lang="en-US" sz="2800" dirty="0"/>
          </a:p>
          <a:p>
            <a:pPr marL="203200" indent="-203200">
              <a:spcAft>
                <a:spcPts val="600"/>
              </a:spcAft>
              <a:buSzPct val="100000"/>
              <a:buChar char="▸"/>
            </a:pPr>
            <a:r>
              <a:rPr lang="en-US" sz="2800" dirty="0">
                <a:solidFill>
                  <a:srgbClr val="E7EFEC"/>
                </a:solidFill>
                <a:latin typeface="Calibri" pitchFamily="34" charset="0"/>
                <a:ea typeface="Calibri" pitchFamily="34" charset="-122"/>
                <a:cs typeface="Calibri" pitchFamily="34" charset="-120"/>
              </a:rPr>
              <a:t>2024–2029 — NHS England 5-year national implementation pathway</a:t>
            </a:r>
            <a:endParaRPr lang="en-US" sz="2800" dirty="0"/>
          </a:p>
        </p:txBody>
      </p:sp>
      <p:sp>
        <p:nvSpPr>
          <p:cNvPr id="25" name="Text 19"/>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548640" y="466344"/>
            <a:ext cx="2377440" cy="384048"/>
          </a:xfrm>
          <a:prstGeom prst="roundRect">
            <a:avLst>
              <a:gd name="adj" fmla="val 19048"/>
            </a:avLst>
          </a:prstGeom>
          <a:solidFill>
            <a:srgbClr val="0F7A6B"/>
          </a:solidFill>
          <a:ln/>
        </p:spPr>
      </p:sp>
      <p:sp>
        <p:nvSpPr>
          <p:cNvPr id="3" name="Text 1"/>
          <p:cNvSpPr/>
          <p:nvPr/>
        </p:nvSpPr>
        <p:spPr>
          <a:xfrm>
            <a:off x="548640" y="429768"/>
            <a:ext cx="2377440" cy="457200"/>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IMPACT: WORKFORCE</a:t>
            </a:r>
            <a:endParaRPr lang="en-US" sz="1200" dirty="0"/>
          </a:p>
        </p:txBody>
      </p:sp>
      <p:sp>
        <p:nvSpPr>
          <p:cNvPr id="6" name="Text 3"/>
          <p:cNvSpPr/>
          <p:nvPr/>
        </p:nvSpPr>
        <p:spPr>
          <a:xfrm>
            <a:off x="548640" y="932688"/>
            <a:ext cx="8686800" cy="576072"/>
          </a:xfrm>
          <a:prstGeom prst="rect">
            <a:avLst/>
          </a:prstGeom>
          <a:noFill/>
          <a:ln/>
        </p:spPr>
        <p:txBody>
          <a:bodyPr wrap="square" rtlCol="0" anchor="ctr"/>
          <a:lstStyle/>
          <a:p>
            <a:pPr marL="0" indent="0">
              <a:buNone/>
            </a:pPr>
            <a:r>
              <a:rPr lang="en-US" sz="3200" b="1" dirty="0">
                <a:solidFill>
                  <a:srgbClr val="13343B"/>
                </a:solidFill>
                <a:latin typeface="Cambria" pitchFamily="34" charset="0"/>
                <a:ea typeface="Cambria" pitchFamily="34" charset="-122"/>
                <a:cs typeface="Cambria" pitchFamily="34" charset="-120"/>
              </a:rPr>
              <a:t>Changing roles for diabetes teams</a:t>
            </a:r>
            <a:endParaRPr lang="en-US" sz="3200" dirty="0"/>
          </a:p>
        </p:txBody>
      </p:sp>
      <p:sp>
        <p:nvSpPr>
          <p:cNvPr id="7" name="Shape 4"/>
          <p:cNvSpPr/>
          <p:nvPr/>
        </p:nvSpPr>
        <p:spPr>
          <a:xfrm>
            <a:off x="-45720" y="1508760"/>
            <a:ext cx="5943600" cy="3154680"/>
          </a:xfrm>
          <a:prstGeom prst="roundRect">
            <a:avLst>
              <a:gd name="adj" fmla="val 3279"/>
            </a:avLst>
          </a:prstGeom>
          <a:solidFill>
            <a:srgbClr val="BFE3D6"/>
          </a:solidFill>
          <a:ln/>
        </p:spPr>
      </p:sp>
      <p:sp>
        <p:nvSpPr>
          <p:cNvPr id="8" name="Text 5"/>
          <p:cNvSpPr/>
          <p:nvPr/>
        </p:nvSpPr>
        <p:spPr>
          <a:xfrm>
            <a:off x="0" y="1536192"/>
            <a:ext cx="5897880" cy="548640"/>
          </a:xfrm>
          <a:prstGeom prst="rect">
            <a:avLst/>
          </a:prstGeom>
          <a:noFill/>
          <a:ln/>
        </p:spPr>
        <p:txBody>
          <a:bodyPr wrap="square" rtlCol="0" anchor="ctr"/>
          <a:lstStyle/>
          <a:p>
            <a:pPr marL="0" indent="0">
              <a:buNone/>
            </a:pPr>
            <a:r>
              <a:rPr lang="en-US" sz="3200" b="1" dirty="0">
                <a:solidFill>
                  <a:srgbClr val="0F7A6B"/>
                </a:solidFill>
                <a:latin typeface="Calibri" pitchFamily="34" charset="0"/>
                <a:ea typeface="Calibri" pitchFamily="34" charset="-122"/>
                <a:cs typeface="Calibri" pitchFamily="34" charset="-120"/>
              </a:rPr>
              <a:t>Benefits</a:t>
            </a:r>
            <a:endParaRPr lang="en-US" sz="3200" dirty="0"/>
          </a:p>
        </p:txBody>
      </p:sp>
      <p:sp>
        <p:nvSpPr>
          <p:cNvPr id="9" name="Text 6"/>
          <p:cNvSpPr/>
          <p:nvPr/>
        </p:nvSpPr>
        <p:spPr>
          <a:xfrm>
            <a:off x="0" y="2167128"/>
            <a:ext cx="5897880" cy="2359152"/>
          </a:xfrm>
          <a:prstGeom prst="rect">
            <a:avLst/>
          </a:prstGeom>
          <a:noFill/>
          <a:ln/>
        </p:spPr>
        <p:txBody>
          <a:bodyPr wrap="square" rtlCol="0" anchor="t"/>
          <a:lstStyle/>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Trained staff can review patients remotely using cloud-based glucose data.</a:t>
            </a:r>
            <a:endParaRPr lang="en-US" sz="2000" dirty="0"/>
          </a:p>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Remote review supports more focused, efficient appointments (Forde et al., 2023).</a:t>
            </a:r>
            <a:endParaRPr lang="en-US" sz="2000" dirty="0"/>
          </a:p>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A national 4-level competency framework now guides staff training (Richardson et al., 2026).</a:t>
            </a:r>
            <a:endParaRPr lang="en-US" sz="2000" dirty="0"/>
          </a:p>
        </p:txBody>
      </p:sp>
      <p:sp>
        <p:nvSpPr>
          <p:cNvPr id="10" name="Shape 7"/>
          <p:cNvSpPr/>
          <p:nvPr/>
        </p:nvSpPr>
        <p:spPr>
          <a:xfrm>
            <a:off x="6130136" y="1508760"/>
            <a:ext cx="6061863" cy="3154680"/>
          </a:xfrm>
          <a:prstGeom prst="roundRect">
            <a:avLst>
              <a:gd name="adj" fmla="val 3279"/>
            </a:avLst>
          </a:prstGeom>
          <a:solidFill>
            <a:srgbClr val="FFFFFF"/>
          </a:solidFill>
          <a:ln w="12700">
            <a:solidFill>
              <a:srgbClr val="E3D9CC"/>
            </a:solidFill>
            <a:prstDash val="solid"/>
          </a:ln>
        </p:spPr>
      </p:sp>
      <p:sp>
        <p:nvSpPr>
          <p:cNvPr id="11" name="Text 8"/>
          <p:cNvSpPr/>
          <p:nvPr/>
        </p:nvSpPr>
        <p:spPr>
          <a:xfrm>
            <a:off x="6130135" y="1554480"/>
            <a:ext cx="6061863" cy="548640"/>
          </a:xfrm>
          <a:prstGeom prst="rect">
            <a:avLst/>
          </a:prstGeom>
          <a:noFill/>
          <a:ln/>
        </p:spPr>
        <p:txBody>
          <a:bodyPr wrap="square" rtlCol="0" anchor="ctr"/>
          <a:lstStyle/>
          <a:p>
            <a:pPr marL="0" indent="0">
              <a:buNone/>
            </a:pPr>
            <a:r>
              <a:rPr lang="en-US" sz="2400" b="1" dirty="0">
                <a:solidFill>
                  <a:srgbClr val="C2491D"/>
                </a:solidFill>
                <a:latin typeface="Calibri" pitchFamily="34" charset="0"/>
                <a:ea typeface="Calibri" pitchFamily="34" charset="-122"/>
                <a:cs typeface="Calibri" pitchFamily="34" charset="-120"/>
              </a:rPr>
              <a:t>Challenge</a:t>
            </a:r>
            <a:endParaRPr lang="en-US" sz="2400" dirty="0"/>
          </a:p>
        </p:txBody>
      </p:sp>
      <p:sp>
        <p:nvSpPr>
          <p:cNvPr id="12" name="Text 9"/>
          <p:cNvSpPr/>
          <p:nvPr/>
        </p:nvSpPr>
        <p:spPr>
          <a:xfrm>
            <a:off x="6130136" y="1984248"/>
            <a:ext cx="6061862" cy="2542032"/>
          </a:xfrm>
          <a:prstGeom prst="rect">
            <a:avLst/>
          </a:prstGeom>
          <a:noFill/>
          <a:ln/>
        </p:spPr>
        <p:txBody>
          <a:bodyPr wrap="square" rtlCol="0" anchor="t"/>
          <a:lstStyle/>
          <a:p>
            <a:pPr marL="0" indent="0">
              <a:buNone/>
            </a:pPr>
            <a:r>
              <a:rPr lang="en-US" sz="2000" dirty="0">
                <a:solidFill>
                  <a:srgbClr val="44504F"/>
                </a:solidFill>
                <a:latin typeface="Calibri" pitchFamily="34" charset="0"/>
                <a:ea typeface="Calibri" pitchFamily="34" charset="-122"/>
                <a:cs typeface="Calibri" pitchFamily="34" charset="-120"/>
              </a:rPr>
              <a:t>A national nursing survey found workload increased after rollout. Many staff lacked protected time or funding for training (Journal of Diabetes Nursing, 2025). Confidence varies significantly by professional role and geographical location (Anandhakrishnan et al., 2025).</a:t>
            </a:r>
            <a:endParaRPr lang="en-US" sz="2000" dirty="0"/>
          </a:p>
        </p:txBody>
      </p:sp>
      <p:sp>
        <p:nvSpPr>
          <p:cNvPr id="13" name="Shape 10"/>
          <p:cNvSpPr/>
          <p:nvPr/>
        </p:nvSpPr>
        <p:spPr>
          <a:xfrm>
            <a:off x="0" y="4709160"/>
            <a:ext cx="12192000" cy="2148840"/>
          </a:xfrm>
          <a:prstGeom prst="roundRect">
            <a:avLst>
              <a:gd name="adj" fmla="val 7407"/>
            </a:avLst>
          </a:prstGeom>
          <a:solidFill>
            <a:srgbClr val="13343B"/>
          </a:solidFill>
          <a:ln/>
        </p:spPr>
      </p:sp>
      <p:sp>
        <p:nvSpPr>
          <p:cNvPr id="16" name="Text 12"/>
          <p:cNvSpPr/>
          <p:nvPr/>
        </p:nvSpPr>
        <p:spPr>
          <a:xfrm>
            <a:off x="353568" y="4608576"/>
            <a:ext cx="2572512" cy="877824"/>
          </a:xfrm>
          <a:prstGeom prst="rect">
            <a:avLst/>
          </a:prstGeom>
          <a:noFill/>
          <a:ln/>
        </p:spPr>
        <p:txBody>
          <a:bodyPr wrap="square" rtlCol="0" anchor="ctr"/>
          <a:lstStyle/>
          <a:p>
            <a:pPr marL="0" indent="0">
              <a:buNone/>
            </a:pPr>
            <a:r>
              <a:rPr lang="en-US" sz="2800" b="1" dirty="0">
                <a:solidFill>
                  <a:srgbClr val="C2491D"/>
                </a:solidFill>
                <a:latin typeface="Calibri" pitchFamily="34" charset="0"/>
                <a:ea typeface="Calibri" pitchFamily="34" charset="-122"/>
                <a:cs typeface="Calibri" pitchFamily="34" charset="-120"/>
              </a:rPr>
              <a:t>Barrier</a:t>
            </a:r>
            <a:endParaRPr lang="en-US" sz="2800" dirty="0"/>
          </a:p>
        </p:txBody>
      </p:sp>
      <p:sp>
        <p:nvSpPr>
          <p:cNvPr id="17" name="Text 13"/>
          <p:cNvSpPr/>
          <p:nvPr/>
        </p:nvSpPr>
        <p:spPr>
          <a:xfrm>
            <a:off x="-45720" y="5349240"/>
            <a:ext cx="5943600" cy="1371600"/>
          </a:xfrm>
          <a:prstGeom prst="rect">
            <a:avLst/>
          </a:prstGeom>
          <a:noFill/>
          <a:ln/>
        </p:spPr>
        <p:txBody>
          <a:bodyPr wrap="square" rtlCol="0" anchor="t"/>
          <a:lstStyle/>
          <a:p>
            <a:pPr marL="0" indent="0">
              <a:buNone/>
            </a:pPr>
            <a:r>
              <a:rPr lang="en-US" sz="2800" dirty="0">
                <a:solidFill>
                  <a:srgbClr val="FFFFFF"/>
                </a:solidFill>
                <a:latin typeface="Calibri" pitchFamily="34" charset="0"/>
                <a:ea typeface="Calibri" pitchFamily="34" charset="-122"/>
                <a:cs typeface="Calibri" pitchFamily="34" charset="-120"/>
              </a:rPr>
              <a:t>Limited protected time and funding for workforce training.</a:t>
            </a:r>
            <a:endParaRPr lang="en-US" sz="2800" dirty="0"/>
          </a:p>
        </p:txBody>
      </p:sp>
      <p:sp>
        <p:nvSpPr>
          <p:cNvPr id="20" name="Text 15"/>
          <p:cNvSpPr/>
          <p:nvPr/>
        </p:nvSpPr>
        <p:spPr>
          <a:xfrm>
            <a:off x="6583680" y="4727448"/>
            <a:ext cx="2328672" cy="576072"/>
          </a:xfrm>
          <a:prstGeom prst="rect">
            <a:avLst/>
          </a:prstGeom>
          <a:noFill/>
          <a:ln/>
        </p:spPr>
        <p:txBody>
          <a:bodyPr wrap="square" rtlCol="0" anchor="ctr"/>
          <a:lstStyle/>
          <a:p>
            <a:pPr marL="0" indent="0">
              <a:buNone/>
            </a:pPr>
            <a:r>
              <a:rPr lang="en-US" sz="2800" b="1" dirty="0">
                <a:solidFill>
                  <a:srgbClr val="0F7A6B"/>
                </a:solidFill>
                <a:latin typeface="Calibri" pitchFamily="34" charset="0"/>
                <a:ea typeface="Calibri" pitchFamily="34" charset="-122"/>
                <a:cs typeface="Calibri" pitchFamily="34" charset="-120"/>
              </a:rPr>
              <a:t>Solution</a:t>
            </a:r>
            <a:endParaRPr lang="en-US" sz="2800" dirty="0"/>
          </a:p>
        </p:txBody>
      </p:sp>
      <p:sp>
        <p:nvSpPr>
          <p:cNvPr id="21" name="Text 16"/>
          <p:cNvSpPr/>
          <p:nvPr/>
        </p:nvSpPr>
        <p:spPr>
          <a:xfrm>
            <a:off x="6583680" y="5285232"/>
            <a:ext cx="5608318" cy="1435608"/>
          </a:xfrm>
          <a:prstGeom prst="rect">
            <a:avLst/>
          </a:prstGeom>
          <a:noFill/>
          <a:ln/>
        </p:spPr>
        <p:txBody>
          <a:bodyPr wrap="square" rtlCol="0" anchor="t"/>
          <a:lstStyle/>
          <a:p>
            <a:pPr marL="0" indent="0">
              <a:buNone/>
            </a:pPr>
            <a:r>
              <a:rPr lang="en-US" sz="2400" dirty="0">
                <a:solidFill>
                  <a:srgbClr val="FFFFFF"/>
                </a:solidFill>
                <a:latin typeface="Calibri" pitchFamily="34" charset="0"/>
                <a:ea typeface="Calibri" pitchFamily="34" charset="-122"/>
                <a:cs typeface="Calibri" pitchFamily="34" charset="-120"/>
              </a:rPr>
              <a:t>Flexible, remote CPD options. Over half of surveyed healthcare professionals preferred distance learning formats (Anandhakrishnan et al., 2025).</a:t>
            </a:r>
            <a:endParaRPr lang="en-US" sz="2400" dirty="0"/>
          </a:p>
        </p:txBody>
      </p:sp>
      <p:sp>
        <p:nvSpPr>
          <p:cNvPr id="24" name="Text 18"/>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637032" y="170688"/>
            <a:ext cx="2377440" cy="716280"/>
          </a:xfrm>
          <a:prstGeom prst="roundRect">
            <a:avLst>
              <a:gd name="adj" fmla="val 19048"/>
            </a:avLst>
          </a:prstGeom>
          <a:solidFill>
            <a:srgbClr val="0F7A6B"/>
          </a:solidFill>
          <a:ln/>
        </p:spPr>
      </p:sp>
      <p:sp>
        <p:nvSpPr>
          <p:cNvPr id="3" name="Text 1"/>
          <p:cNvSpPr/>
          <p:nvPr/>
        </p:nvSpPr>
        <p:spPr>
          <a:xfrm>
            <a:off x="637032" y="170688"/>
            <a:ext cx="2377440" cy="716280"/>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IMPACT: SERVICE DELIVERY</a:t>
            </a:r>
            <a:endParaRPr lang="en-US" sz="1200" dirty="0"/>
          </a:p>
        </p:txBody>
      </p:sp>
      <p:sp>
        <p:nvSpPr>
          <p:cNvPr id="6" name="Text 3"/>
          <p:cNvSpPr/>
          <p:nvPr/>
        </p:nvSpPr>
        <p:spPr>
          <a:xfrm>
            <a:off x="637032" y="932688"/>
            <a:ext cx="8686800" cy="502920"/>
          </a:xfrm>
          <a:prstGeom prst="rect">
            <a:avLst/>
          </a:prstGeom>
          <a:noFill/>
          <a:ln/>
        </p:spPr>
        <p:txBody>
          <a:bodyPr wrap="square" rtlCol="0" anchor="ctr"/>
          <a:lstStyle/>
          <a:p>
            <a:pPr marL="0" indent="0">
              <a:buNone/>
            </a:pPr>
            <a:r>
              <a:rPr lang="en-US" sz="3200" b="1" dirty="0">
                <a:solidFill>
                  <a:srgbClr val="13343B"/>
                </a:solidFill>
                <a:latin typeface="Cambria" pitchFamily="34" charset="0"/>
                <a:ea typeface="Cambria" pitchFamily="34" charset="-122"/>
                <a:cs typeface="Cambria" pitchFamily="34" charset="-120"/>
              </a:rPr>
              <a:t>Reshaping how care is delivered</a:t>
            </a:r>
            <a:endParaRPr lang="en-US" sz="3200" dirty="0"/>
          </a:p>
        </p:txBody>
      </p:sp>
      <p:sp>
        <p:nvSpPr>
          <p:cNvPr id="7" name="Shape 4"/>
          <p:cNvSpPr/>
          <p:nvPr/>
        </p:nvSpPr>
        <p:spPr>
          <a:xfrm>
            <a:off x="222504" y="1481328"/>
            <a:ext cx="5809488" cy="2743200"/>
          </a:xfrm>
          <a:prstGeom prst="roundRect">
            <a:avLst>
              <a:gd name="adj" fmla="val 3279"/>
            </a:avLst>
          </a:prstGeom>
          <a:solidFill>
            <a:srgbClr val="BFE3D6"/>
          </a:solidFill>
          <a:ln/>
        </p:spPr>
      </p:sp>
      <p:sp>
        <p:nvSpPr>
          <p:cNvPr id="8" name="Text 5"/>
          <p:cNvSpPr/>
          <p:nvPr/>
        </p:nvSpPr>
        <p:spPr>
          <a:xfrm>
            <a:off x="704088" y="1472184"/>
            <a:ext cx="4846320" cy="365760"/>
          </a:xfrm>
          <a:prstGeom prst="rect">
            <a:avLst/>
          </a:prstGeom>
          <a:noFill/>
          <a:ln/>
        </p:spPr>
        <p:txBody>
          <a:bodyPr wrap="square" rtlCol="0" anchor="ctr"/>
          <a:lstStyle/>
          <a:p>
            <a:pPr marL="0" indent="0">
              <a:buNone/>
            </a:pPr>
            <a:r>
              <a:rPr lang="en-US" sz="2800" b="1" dirty="0">
                <a:solidFill>
                  <a:srgbClr val="0F7A6B"/>
                </a:solidFill>
                <a:latin typeface="Calibri" pitchFamily="34" charset="0"/>
                <a:ea typeface="Calibri" pitchFamily="34" charset="-122"/>
                <a:cs typeface="Calibri" pitchFamily="34" charset="-120"/>
              </a:rPr>
              <a:t>Benefits</a:t>
            </a:r>
            <a:endParaRPr lang="en-US" sz="2800" dirty="0"/>
          </a:p>
        </p:txBody>
      </p:sp>
      <p:sp>
        <p:nvSpPr>
          <p:cNvPr id="9" name="Text 6"/>
          <p:cNvSpPr/>
          <p:nvPr/>
        </p:nvSpPr>
        <p:spPr>
          <a:xfrm>
            <a:off x="222504" y="1883664"/>
            <a:ext cx="5809488" cy="2295144"/>
          </a:xfrm>
          <a:prstGeom prst="rect">
            <a:avLst/>
          </a:prstGeom>
          <a:noFill/>
          <a:ln/>
        </p:spPr>
        <p:txBody>
          <a:bodyPr wrap="square" rtlCol="0" anchor="t"/>
          <a:lstStyle/>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Glucose and insulin data uploads automatically to cloud platforms.</a:t>
            </a:r>
            <a:endParaRPr lang="en-US" sz="2000" dirty="0"/>
          </a:p>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This enables virtual clinics and remote consultations (Forde et al., 2023).</a:t>
            </a:r>
            <a:endParaRPr lang="en-US" sz="2000" dirty="0"/>
          </a:p>
          <a:p>
            <a:pPr marL="203200" indent="-203200">
              <a:spcAft>
                <a:spcPts val="800"/>
              </a:spcAft>
              <a:buSzPct val="100000"/>
              <a:buChar char="●"/>
            </a:pPr>
            <a:r>
              <a:rPr lang="en-US" sz="2000" dirty="0">
                <a:solidFill>
                  <a:srgbClr val="44504F"/>
                </a:solidFill>
                <a:latin typeface="Calibri" pitchFamily="34" charset="0"/>
                <a:ea typeface="Calibri" pitchFamily="34" charset="-122"/>
                <a:cs typeface="Calibri" pitchFamily="34" charset="-120"/>
              </a:rPr>
              <a:t>Aligned with NHS digital ambition for joined-up, data-led care (DHSC, 2022; NHS England, 2025a).</a:t>
            </a:r>
            <a:endParaRPr lang="en-US" sz="2000" dirty="0"/>
          </a:p>
        </p:txBody>
      </p:sp>
      <p:sp>
        <p:nvSpPr>
          <p:cNvPr id="10" name="Shape 7"/>
          <p:cNvSpPr/>
          <p:nvPr/>
        </p:nvSpPr>
        <p:spPr>
          <a:xfrm>
            <a:off x="6260592" y="1435608"/>
            <a:ext cx="6019800" cy="2743200"/>
          </a:xfrm>
          <a:prstGeom prst="roundRect">
            <a:avLst>
              <a:gd name="adj" fmla="val 3279"/>
            </a:avLst>
          </a:prstGeom>
          <a:solidFill>
            <a:srgbClr val="FFFFFF"/>
          </a:solidFill>
          <a:ln w="12700">
            <a:solidFill>
              <a:srgbClr val="E3D9CC"/>
            </a:solidFill>
            <a:prstDash val="solid"/>
          </a:ln>
        </p:spPr>
      </p:sp>
      <p:sp>
        <p:nvSpPr>
          <p:cNvPr id="11" name="Text 8"/>
          <p:cNvSpPr/>
          <p:nvPr/>
        </p:nvSpPr>
        <p:spPr>
          <a:xfrm>
            <a:off x="6534912" y="1472184"/>
            <a:ext cx="4846320" cy="402336"/>
          </a:xfrm>
          <a:prstGeom prst="rect">
            <a:avLst/>
          </a:prstGeom>
          <a:noFill/>
          <a:ln/>
        </p:spPr>
        <p:txBody>
          <a:bodyPr wrap="square" rtlCol="0" anchor="ctr"/>
          <a:lstStyle/>
          <a:p>
            <a:pPr marL="0" indent="0">
              <a:buNone/>
            </a:pPr>
            <a:r>
              <a:rPr lang="en-US" sz="2400" b="1" dirty="0">
                <a:solidFill>
                  <a:srgbClr val="C2491D"/>
                </a:solidFill>
                <a:latin typeface="Calibri" pitchFamily="34" charset="0"/>
                <a:ea typeface="Calibri" pitchFamily="34" charset="-122"/>
                <a:cs typeface="Calibri" pitchFamily="34" charset="-120"/>
              </a:rPr>
              <a:t>Challenge</a:t>
            </a:r>
            <a:endParaRPr lang="en-US" sz="2400" dirty="0"/>
          </a:p>
        </p:txBody>
      </p:sp>
      <p:sp>
        <p:nvSpPr>
          <p:cNvPr id="12" name="Text 9"/>
          <p:cNvSpPr/>
          <p:nvPr/>
        </p:nvSpPr>
        <p:spPr>
          <a:xfrm>
            <a:off x="6260592" y="1837944"/>
            <a:ext cx="5885688" cy="2304288"/>
          </a:xfrm>
          <a:prstGeom prst="rect">
            <a:avLst/>
          </a:prstGeom>
          <a:noFill/>
          <a:ln/>
        </p:spPr>
        <p:txBody>
          <a:bodyPr wrap="square" rtlCol="0" anchor="t"/>
          <a:lstStyle/>
          <a:p>
            <a:pPr marL="0" indent="0">
              <a:buNone/>
            </a:pPr>
            <a:r>
              <a:rPr lang="en-US" sz="2000" dirty="0">
                <a:solidFill>
                  <a:srgbClr val="44504F"/>
                </a:solidFill>
                <a:latin typeface="Calibri" pitchFamily="34" charset="0"/>
                <a:ea typeface="Calibri" pitchFamily="34" charset="-122"/>
                <a:cs typeface="Calibri" pitchFamily="34" charset="-120"/>
              </a:rPr>
              <a:t>System interoperability remains weak. The 2025 NHS Digital Maturity Assessment found 93% of trusts had electronic patient records, but only 30% had fully integrated, two-way data flows. Commissioning delays also held back equitable rollout (Diabetes UK, 2024).</a:t>
            </a:r>
            <a:endParaRPr lang="en-US" sz="2000" dirty="0"/>
          </a:p>
        </p:txBody>
      </p:sp>
      <p:sp>
        <p:nvSpPr>
          <p:cNvPr id="13" name="Shape 10"/>
          <p:cNvSpPr/>
          <p:nvPr/>
        </p:nvSpPr>
        <p:spPr>
          <a:xfrm>
            <a:off x="88392" y="4178808"/>
            <a:ext cx="12289536" cy="2743200"/>
          </a:xfrm>
          <a:prstGeom prst="roundRect">
            <a:avLst>
              <a:gd name="adj" fmla="val 7407"/>
            </a:avLst>
          </a:prstGeom>
          <a:solidFill>
            <a:srgbClr val="13343B"/>
          </a:solidFill>
          <a:ln/>
        </p:spPr>
      </p:sp>
      <p:sp>
        <p:nvSpPr>
          <p:cNvPr id="16" name="Text 12"/>
          <p:cNvSpPr/>
          <p:nvPr/>
        </p:nvSpPr>
        <p:spPr>
          <a:xfrm>
            <a:off x="179832" y="4233672"/>
            <a:ext cx="2697480" cy="685800"/>
          </a:xfrm>
          <a:prstGeom prst="rect">
            <a:avLst/>
          </a:prstGeom>
          <a:noFill/>
          <a:ln/>
        </p:spPr>
        <p:txBody>
          <a:bodyPr wrap="square" rtlCol="0" anchor="ctr"/>
          <a:lstStyle/>
          <a:p>
            <a:pPr marL="0" indent="0">
              <a:buNone/>
            </a:pPr>
            <a:r>
              <a:rPr lang="en-US" sz="3200" b="1" dirty="0">
                <a:solidFill>
                  <a:srgbClr val="C2491D"/>
                </a:solidFill>
                <a:latin typeface="Calibri" pitchFamily="34" charset="0"/>
                <a:ea typeface="Calibri" pitchFamily="34" charset="-122"/>
                <a:cs typeface="Calibri" pitchFamily="34" charset="-120"/>
              </a:rPr>
              <a:t>Barrier</a:t>
            </a:r>
            <a:endParaRPr lang="en-US" sz="3200" dirty="0"/>
          </a:p>
        </p:txBody>
      </p:sp>
      <p:sp>
        <p:nvSpPr>
          <p:cNvPr id="17" name="Text 13"/>
          <p:cNvSpPr/>
          <p:nvPr/>
        </p:nvSpPr>
        <p:spPr>
          <a:xfrm>
            <a:off x="222504" y="4818888"/>
            <a:ext cx="5032248" cy="2103120"/>
          </a:xfrm>
          <a:prstGeom prst="rect">
            <a:avLst/>
          </a:prstGeom>
          <a:noFill/>
          <a:ln/>
        </p:spPr>
        <p:txBody>
          <a:bodyPr wrap="square" rtlCol="0" anchor="t"/>
          <a:lstStyle/>
          <a:p>
            <a:pPr marL="0" indent="0">
              <a:buNone/>
            </a:pPr>
            <a:r>
              <a:rPr lang="en-US" sz="2800" dirty="0">
                <a:solidFill>
                  <a:srgbClr val="FFFFFF"/>
                </a:solidFill>
                <a:latin typeface="Calibri" pitchFamily="34" charset="0"/>
                <a:ea typeface="Calibri" pitchFamily="34" charset="-122"/>
                <a:cs typeface="Calibri" pitchFamily="34" charset="-120"/>
              </a:rPr>
              <a:t>Slow, regionally uneven rollout caused by commissioning and interoperability gaps.</a:t>
            </a:r>
            <a:endParaRPr lang="en-US" sz="2800" dirty="0"/>
          </a:p>
        </p:txBody>
      </p:sp>
      <p:sp>
        <p:nvSpPr>
          <p:cNvPr id="20" name="Text 15"/>
          <p:cNvSpPr/>
          <p:nvPr/>
        </p:nvSpPr>
        <p:spPr>
          <a:xfrm>
            <a:off x="6428232" y="4215383"/>
            <a:ext cx="1524000" cy="731521"/>
          </a:xfrm>
          <a:prstGeom prst="rect">
            <a:avLst/>
          </a:prstGeom>
          <a:noFill/>
          <a:ln/>
        </p:spPr>
        <p:txBody>
          <a:bodyPr wrap="square" rtlCol="0" anchor="ctr"/>
          <a:lstStyle/>
          <a:p>
            <a:pPr marL="0" indent="0">
              <a:buNone/>
            </a:pPr>
            <a:r>
              <a:rPr lang="en-US" sz="2800" b="1" dirty="0">
                <a:solidFill>
                  <a:srgbClr val="0F7A6B"/>
                </a:solidFill>
                <a:latin typeface="Calibri" pitchFamily="34" charset="0"/>
                <a:ea typeface="Calibri" pitchFamily="34" charset="-122"/>
                <a:cs typeface="Calibri" pitchFamily="34" charset="-120"/>
              </a:rPr>
              <a:t>Solution</a:t>
            </a:r>
            <a:endParaRPr lang="en-US" sz="2800" dirty="0"/>
          </a:p>
        </p:txBody>
      </p:sp>
      <p:sp>
        <p:nvSpPr>
          <p:cNvPr id="21" name="Text 16"/>
          <p:cNvSpPr/>
          <p:nvPr/>
        </p:nvSpPr>
        <p:spPr>
          <a:xfrm>
            <a:off x="6486144" y="4818888"/>
            <a:ext cx="5891784" cy="2066544"/>
          </a:xfrm>
          <a:prstGeom prst="rect">
            <a:avLst/>
          </a:prstGeom>
          <a:noFill/>
          <a:ln/>
        </p:spPr>
        <p:txBody>
          <a:bodyPr wrap="square" rtlCol="0" anchor="t"/>
          <a:lstStyle/>
          <a:p>
            <a:pPr marL="0" indent="0">
              <a:buNone/>
            </a:pPr>
            <a:r>
              <a:rPr lang="en-US" sz="2800" dirty="0">
                <a:solidFill>
                  <a:srgbClr val="FFFFFF"/>
                </a:solidFill>
                <a:latin typeface="Calibri" pitchFamily="34" charset="0"/>
                <a:ea typeface="Calibri" pitchFamily="34" charset="-122"/>
                <a:cs typeface="Calibri" pitchFamily="34" charset="-120"/>
              </a:rPr>
              <a:t>A phased five-year national implementation plan with regional prioritisation addresses rollout variability (NHS England, 2024).</a:t>
            </a:r>
            <a:endParaRPr lang="en-US" sz="2800" dirty="0"/>
          </a:p>
        </p:txBody>
      </p:sp>
      <p:sp>
        <p:nvSpPr>
          <p:cNvPr id="24" name="Text 18"/>
          <p:cNvSpPr/>
          <p:nvPr/>
        </p:nvSpPr>
        <p:spPr>
          <a:xfrm>
            <a:off x="11365687"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548640" y="502920"/>
            <a:ext cx="2377440" cy="384048"/>
          </a:xfrm>
          <a:prstGeom prst="roundRect">
            <a:avLst>
              <a:gd name="adj" fmla="val 19048"/>
            </a:avLst>
          </a:prstGeom>
          <a:solidFill>
            <a:srgbClr val="0F7A6B"/>
          </a:solidFill>
          <a:ln/>
        </p:spPr>
      </p:sp>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IMPACT: PATIENTS</a:t>
            </a:r>
            <a:endParaRPr lang="en-US" sz="1200" dirty="0"/>
          </a:p>
        </p:txBody>
      </p:sp>
      <p:sp>
        <p:nvSpPr>
          <p:cNvPr id="6" name="Text 3"/>
          <p:cNvSpPr/>
          <p:nvPr/>
        </p:nvSpPr>
        <p:spPr>
          <a:xfrm>
            <a:off x="548640" y="886968"/>
            <a:ext cx="8686800" cy="621792"/>
          </a:xfrm>
          <a:prstGeom prst="rect">
            <a:avLst/>
          </a:prstGeom>
          <a:noFill/>
          <a:ln/>
        </p:spPr>
        <p:txBody>
          <a:bodyPr wrap="square" rtlCol="0" anchor="ctr"/>
          <a:lstStyle/>
          <a:p>
            <a:pPr marL="0" indent="0">
              <a:buNone/>
            </a:pPr>
            <a:r>
              <a:rPr lang="en-US" sz="3200" b="1" dirty="0">
                <a:solidFill>
                  <a:srgbClr val="13343B"/>
                </a:solidFill>
                <a:latin typeface="Cambria" pitchFamily="34" charset="0"/>
                <a:ea typeface="Cambria" pitchFamily="34" charset="-122"/>
                <a:cs typeface="Cambria" pitchFamily="34" charset="-120"/>
              </a:rPr>
              <a:t>Outcomes for patients and service users</a:t>
            </a:r>
            <a:endParaRPr lang="en-US" sz="3200" dirty="0"/>
          </a:p>
        </p:txBody>
      </p:sp>
      <p:sp>
        <p:nvSpPr>
          <p:cNvPr id="7" name="Shape 4"/>
          <p:cNvSpPr/>
          <p:nvPr/>
        </p:nvSpPr>
        <p:spPr>
          <a:xfrm>
            <a:off x="0" y="1508760"/>
            <a:ext cx="5897880" cy="2852928"/>
          </a:xfrm>
          <a:prstGeom prst="roundRect">
            <a:avLst>
              <a:gd name="adj" fmla="val 3279"/>
            </a:avLst>
          </a:prstGeom>
          <a:solidFill>
            <a:srgbClr val="BFE3D6"/>
          </a:solidFill>
          <a:ln/>
        </p:spPr>
      </p:sp>
      <p:sp>
        <p:nvSpPr>
          <p:cNvPr id="8" name="Text 5"/>
          <p:cNvSpPr/>
          <p:nvPr/>
        </p:nvSpPr>
        <p:spPr>
          <a:xfrm>
            <a:off x="822960" y="1554480"/>
            <a:ext cx="4846320" cy="502920"/>
          </a:xfrm>
          <a:prstGeom prst="rect">
            <a:avLst/>
          </a:prstGeom>
          <a:noFill/>
          <a:ln/>
        </p:spPr>
        <p:txBody>
          <a:bodyPr wrap="square" rtlCol="0" anchor="ctr"/>
          <a:lstStyle/>
          <a:p>
            <a:pPr marL="0" indent="0">
              <a:buNone/>
            </a:pPr>
            <a:r>
              <a:rPr lang="en-US" sz="1600" b="1" dirty="0">
                <a:solidFill>
                  <a:srgbClr val="0F7A6B"/>
                </a:solidFill>
                <a:latin typeface="Calibri" pitchFamily="34" charset="0"/>
                <a:ea typeface="Calibri" pitchFamily="34" charset="-122"/>
                <a:cs typeface="Calibri" pitchFamily="34" charset="-120"/>
              </a:rPr>
              <a:t>Benefits</a:t>
            </a:r>
            <a:endParaRPr lang="en-US" sz="1600" dirty="0"/>
          </a:p>
        </p:txBody>
      </p:sp>
      <p:sp>
        <p:nvSpPr>
          <p:cNvPr id="9" name="Text 6"/>
          <p:cNvSpPr/>
          <p:nvPr/>
        </p:nvSpPr>
        <p:spPr>
          <a:xfrm>
            <a:off x="502919" y="2130552"/>
            <a:ext cx="5394959" cy="2395728"/>
          </a:xfrm>
          <a:prstGeom prst="rect">
            <a:avLst/>
          </a:prstGeom>
          <a:noFill/>
          <a:ln/>
        </p:spPr>
        <p:txBody>
          <a:bodyPr wrap="square" rtlCol="0" anchor="t"/>
          <a:lstStyle/>
          <a:p>
            <a:pPr marL="203200" indent="-203200">
              <a:spcAft>
                <a:spcPts val="800"/>
              </a:spcAft>
              <a:buSzPct val="100000"/>
              <a:buChar char="●"/>
            </a:pPr>
            <a:r>
              <a:rPr lang="en-US" dirty="0">
                <a:solidFill>
                  <a:srgbClr val="44504F"/>
                </a:solidFill>
                <a:latin typeface="Calibri" pitchFamily="34" charset="0"/>
                <a:ea typeface="Calibri" pitchFamily="34" charset="-122"/>
                <a:cs typeface="Calibri" pitchFamily="34" charset="-120"/>
              </a:rPr>
              <a:t>Sustained improvement in time in target glucose range over one year in UK adults (Stimson et al., 2024).</a:t>
            </a:r>
            <a:endParaRPr lang="en-US" dirty="0"/>
          </a:p>
          <a:p>
            <a:pPr marL="203200" indent="-203200">
              <a:spcAft>
                <a:spcPts val="800"/>
              </a:spcAft>
              <a:buSzPct val="100000"/>
              <a:buChar char="●"/>
            </a:pPr>
            <a:r>
              <a:rPr lang="en-US" dirty="0">
                <a:solidFill>
                  <a:srgbClr val="44504F"/>
                </a:solidFill>
                <a:latin typeface="Calibri" pitchFamily="34" charset="0"/>
                <a:ea typeface="Calibri" pitchFamily="34" charset="-122"/>
                <a:cs typeface="Calibri" pitchFamily="34" charset="-120"/>
              </a:rPr>
              <a:t>Similar gains in glycaemic control and quality of life in UK children and young people (Ng et al., 2024).</a:t>
            </a:r>
            <a:endParaRPr lang="en-US" dirty="0"/>
          </a:p>
          <a:p>
            <a:pPr marL="203200" indent="-203200">
              <a:spcAft>
                <a:spcPts val="800"/>
              </a:spcAft>
              <a:buSzPct val="100000"/>
              <a:buChar char="●"/>
            </a:pPr>
            <a:r>
              <a:rPr lang="en-US" dirty="0">
                <a:solidFill>
                  <a:srgbClr val="44504F"/>
                </a:solidFill>
                <a:latin typeface="Calibri" pitchFamily="34" charset="0"/>
                <a:ea typeface="Calibri" pitchFamily="34" charset="-122"/>
                <a:cs typeface="Calibri" pitchFamily="34" charset="-120"/>
              </a:rPr>
              <a:t>Reported reduction in fear of hypoglycaemia and diabetes-related distress (Polonsky et al., 2022).</a:t>
            </a:r>
            <a:endParaRPr lang="en-US" dirty="0"/>
          </a:p>
        </p:txBody>
      </p:sp>
      <p:sp>
        <p:nvSpPr>
          <p:cNvPr id="10" name="Shape 7"/>
          <p:cNvSpPr/>
          <p:nvPr/>
        </p:nvSpPr>
        <p:spPr>
          <a:xfrm>
            <a:off x="6172200" y="1508760"/>
            <a:ext cx="6019800" cy="2852928"/>
          </a:xfrm>
          <a:prstGeom prst="roundRect">
            <a:avLst>
              <a:gd name="adj" fmla="val 3279"/>
            </a:avLst>
          </a:prstGeom>
          <a:solidFill>
            <a:srgbClr val="FFFFFF"/>
          </a:solidFill>
          <a:ln w="12700">
            <a:solidFill>
              <a:srgbClr val="E3D9CC"/>
            </a:solidFill>
            <a:prstDash val="solid"/>
          </a:ln>
        </p:spPr>
      </p:sp>
      <p:sp>
        <p:nvSpPr>
          <p:cNvPr id="11" name="Text 8"/>
          <p:cNvSpPr/>
          <p:nvPr/>
        </p:nvSpPr>
        <p:spPr>
          <a:xfrm>
            <a:off x="6446520" y="1508760"/>
            <a:ext cx="4846320" cy="594360"/>
          </a:xfrm>
          <a:prstGeom prst="rect">
            <a:avLst/>
          </a:prstGeom>
          <a:noFill/>
          <a:ln/>
        </p:spPr>
        <p:txBody>
          <a:bodyPr wrap="square" rtlCol="0" anchor="ctr"/>
          <a:lstStyle/>
          <a:p>
            <a:pPr marL="0" indent="0">
              <a:buNone/>
            </a:pPr>
            <a:r>
              <a:rPr lang="en-US" sz="1600" b="1" dirty="0">
                <a:solidFill>
                  <a:srgbClr val="C2491D"/>
                </a:solidFill>
                <a:latin typeface="Calibri" pitchFamily="34" charset="0"/>
                <a:ea typeface="Calibri" pitchFamily="34" charset="-122"/>
                <a:cs typeface="Calibri" pitchFamily="34" charset="-120"/>
              </a:rPr>
              <a:t>Challenge</a:t>
            </a:r>
            <a:endParaRPr lang="en-US" sz="1600" dirty="0"/>
          </a:p>
        </p:txBody>
      </p:sp>
      <p:sp>
        <p:nvSpPr>
          <p:cNvPr id="12" name="Text 9"/>
          <p:cNvSpPr/>
          <p:nvPr/>
        </p:nvSpPr>
        <p:spPr>
          <a:xfrm>
            <a:off x="6172200" y="2057400"/>
            <a:ext cx="5440680" cy="2304288"/>
          </a:xfrm>
          <a:prstGeom prst="rect">
            <a:avLst/>
          </a:prstGeom>
          <a:noFill/>
          <a:ln/>
        </p:spPr>
        <p:txBody>
          <a:bodyPr wrap="square" rtlCol="0" anchor="t"/>
          <a:lstStyle/>
          <a:p>
            <a:pPr marL="0" indent="0">
              <a:buNone/>
            </a:pPr>
            <a:r>
              <a:rPr lang="en-US" sz="2000" dirty="0">
                <a:solidFill>
                  <a:srgbClr val="44504F"/>
                </a:solidFill>
                <a:latin typeface="Calibri" pitchFamily="34" charset="0"/>
                <a:ea typeface="Calibri" pitchFamily="34" charset="-122"/>
                <a:cs typeface="Calibri" pitchFamily="34" charset="-120"/>
              </a:rPr>
              <a:t>Access is inequitable. Children from socioeconomically deprived or ethnic minority backgrounds have historically had significantly less access to diabetes technology (National Audit, 2021; Dlugatch et al., 2024; Fallon et al., 2022).</a:t>
            </a:r>
            <a:endParaRPr lang="en-US" sz="2000" dirty="0"/>
          </a:p>
        </p:txBody>
      </p:sp>
      <p:sp>
        <p:nvSpPr>
          <p:cNvPr id="13" name="Shape 10"/>
          <p:cNvSpPr/>
          <p:nvPr/>
        </p:nvSpPr>
        <p:spPr>
          <a:xfrm>
            <a:off x="0" y="4407408"/>
            <a:ext cx="12192000" cy="2395728"/>
          </a:xfrm>
          <a:prstGeom prst="roundRect">
            <a:avLst>
              <a:gd name="adj" fmla="val 7407"/>
            </a:avLst>
          </a:prstGeom>
          <a:solidFill>
            <a:srgbClr val="13343B"/>
          </a:solidFill>
          <a:ln/>
        </p:spPr>
        <p:txBody>
          <a:bodyPr/>
          <a:lstStyle/>
          <a:p>
            <a:endParaRPr lang="en-GB" dirty="0"/>
          </a:p>
        </p:txBody>
      </p:sp>
      <p:sp>
        <p:nvSpPr>
          <p:cNvPr id="16" name="Text 12"/>
          <p:cNvSpPr/>
          <p:nvPr/>
        </p:nvSpPr>
        <p:spPr>
          <a:xfrm>
            <a:off x="228597" y="4361688"/>
            <a:ext cx="2560323" cy="621792"/>
          </a:xfrm>
          <a:prstGeom prst="rect">
            <a:avLst/>
          </a:prstGeom>
          <a:noFill/>
          <a:ln/>
        </p:spPr>
        <p:txBody>
          <a:bodyPr wrap="square" rtlCol="0" anchor="ctr"/>
          <a:lstStyle/>
          <a:p>
            <a:pPr marL="0" indent="0">
              <a:buNone/>
            </a:pPr>
            <a:r>
              <a:rPr lang="en-US" sz="3200" b="1" dirty="0">
                <a:solidFill>
                  <a:srgbClr val="C2491D"/>
                </a:solidFill>
                <a:latin typeface="Calibri" pitchFamily="34" charset="0"/>
                <a:ea typeface="Calibri" pitchFamily="34" charset="-122"/>
                <a:cs typeface="Calibri" pitchFamily="34" charset="-120"/>
              </a:rPr>
              <a:t>Barrier</a:t>
            </a:r>
            <a:endParaRPr lang="en-US" sz="3200" dirty="0"/>
          </a:p>
        </p:txBody>
      </p:sp>
      <p:sp>
        <p:nvSpPr>
          <p:cNvPr id="17" name="Text 13"/>
          <p:cNvSpPr/>
          <p:nvPr/>
        </p:nvSpPr>
        <p:spPr>
          <a:xfrm>
            <a:off x="0" y="5285232"/>
            <a:ext cx="5166360" cy="685800"/>
          </a:xfrm>
          <a:prstGeom prst="rect">
            <a:avLst/>
          </a:prstGeom>
          <a:noFill/>
          <a:ln/>
        </p:spPr>
        <p:txBody>
          <a:bodyPr wrap="square" rtlCol="0" anchor="t"/>
          <a:lstStyle/>
          <a:p>
            <a:pPr marL="0" indent="0">
              <a:buNone/>
            </a:pPr>
            <a:r>
              <a:rPr lang="en-US" sz="2800" dirty="0">
                <a:solidFill>
                  <a:srgbClr val="FFFFFF"/>
                </a:solidFill>
                <a:latin typeface="Calibri" pitchFamily="34" charset="0"/>
                <a:ea typeface="Calibri" pitchFamily="34" charset="-122"/>
                <a:cs typeface="Calibri" pitchFamily="34" charset="-120"/>
              </a:rPr>
              <a:t>Unequal access driven by deprivation, ethnicity, and digital literacy barriers.</a:t>
            </a:r>
            <a:endParaRPr lang="en-US" sz="2800" dirty="0"/>
          </a:p>
        </p:txBody>
      </p:sp>
      <p:sp>
        <p:nvSpPr>
          <p:cNvPr id="20" name="Text 15"/>
          <p:cNvSpPr/>
          <p:nvPr/>
        </p:nvSpPr>
        <p:spPr>
          <a:xfrm>
            <a:off x="6294124" y="4453128"/>
            <a:ext cx="1569716" cy="530352"/>
          </a:xfrm>
          <a:prstGeom prst="rect">
            <a:avLst/>
          </a:prstGeom>
          <a:noFill/>
          <a:ln/>
        </p:spPr>
        <p:txBody>
          <a:bodyPr wrap="square" rtlCol="0" anchor="ctr"/>
          <a:lstStyle/>
          <a:p>
            <a:pPr marL="0" indent="0">
              <a:buNone/>
            </a:pPr>
            <a:r>
              <a:rPr lang="en-US" sz="2400" b="1" dirty="0">
                <a:solidFill>
                  <a:srgbClr val="0F7A6B"/>
                </a:solidFill>
                <a:latin typeface="Calibri" pitchFamily="34" charset="0"/>
                <a:ea typeface="Calibri" pitchFamily="34" charset="-122"/>
                <a:cs typeface="Calibri" pitchFamily="34" charset="-120"/>
              </a:rPr>
              <a:t>Solution</a:t>
            </a:r>
            <a:endParaRPr lang="en-US" sz="2400" dirty="0"/>
          </a:p>
        </p:txBody>
      </p:sp>
      <p:sp>
        <p:nvSpPr>
          <p:cNvPr id="21" name="Text 16"/>
          <p:cNvSpPr/>
          <p:nvPr/>
        </p:nvSpPr>
        <p:spPr>
          <a:xfrm>
            <a:off x="6446519" y="4983480"/>
            <a:ext cx="5287975" cy="1819656"/>
          </a:xfrm>
          <a:prstGeom prst="rect">
            <a:avLst/>
          </a:prstGeom>
          <a:noFill/>
          <a:ln/>
        </p:spPr>
        <p:txBody>
          <a:bodyPr wrap="square" rtlCol="0" anchor="t"/>
          <a:lstStyle/>
          <a:p>
            <a:pPr marL="0" indent="0">
              <a:buNone/>
            </a:pPr>
            <a:r>
              <a:rPr lang="en-US" sz="2800" dirty="0">
                <a:solidFill>
                  <a:srgbClr val="FFFFFF"/>
                </a:solidFill>
                <a:latin typeface="Calibri" pitchFamily="34" charset="0"/>
                <a:ea typeface="Calibri" pitchFamily="34" charset="-122"/>
                <a:cs typeface="Calibri" pitchFamily="34" charset="-120"/>
              </a:rPr>
              <a:t>Targeted outreach and culturally appropriate education, as recommended by Diabetes UK's UNBIASED initiative (Diabetes UK, 2026).</a:t>
            </a:r>
            <a:endParaRPr lang="en-US" sz="2800" dirty="0"/>
          </a:p>
        </p:txBody>
      </p:sp>
      <p:sp>
        <p:nvSpPr>
          <p:cNvPr id="24" name="Text 18"/>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13343B"/>
        </a:solidFill>
        <a:effectLst/>
      </p:bgPr>
    </p:bg>
    <p:spTree>
      <p:nvGrpSpPr>
        <p:cNvPr id="1" name=""/>
        <p:cNvGrpSpPr/>
        <p:nvPr/>
      </p:nvGrpSpPr>
      <p:grpSpPr>
        <a:xfrm>
          <a:off x="0" y="0"/>
          <a:ext cx="0" cy="0"/>
          <a:chOff x="0" y="0"/>
          <a:chExt cx="0" cy="0"/>
        </a:xfrm>
      </p:grpSpPr>
      <p:sp>
        <p:nvSpPr>
          <p:cNvPr id="2" name="Shape 0"/>
          <p:cNvSpPr/>
          <p:nvPr/>
        </p:nvSpPr>
        <p:spPr>
          <a:xfrm>
            <a:off x="548640" y="502920"/>
            <a:ext cx="2377440" cy="384048"/>
          </a:xfrm>
          <a:prstGeom prst="roundRect">
            <a:avLst>
              <a:gd name="adj" fmla="val 19048"/>
            </a:avLst>
          </a:prstGeom>
          <a:solidFill>
            <a:srgbClr val="D9A23B"/>
          </a:solidFill>
          <a:ln/>
        </p:spPr>
      </p:sp>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RECOMMENDATIONS</a:t>
            </a:r>
            <a:endParaRPr lang="en-US" sz="1200" dirty="0"/>
          </a:p>
        </p:txBody>
      </p:sp>
      <p:sp>
        <p:nvSpPr>
          <p:cNvPr id="4" name="Text 2"/>
          <p:cNvSpPr/>
          <p:nvPr/>
        </p:nvSpPr>
        <p:spPr>
          <a:xfrm>
            <a:off x="548640" y="1051560"/>
            <a:ext cx="8229600" cy="640080"/>
          </a:xfrm>
          <a:prstGeom prst="rect">
            <a:avLst/>
          </a:prstGeom>
          <a:noFill/>
          <a:ln/>
        </p:spPr>
        <p:txBody>
          <a:bodyPr wrap="square"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Three recommendations</a:t>
            </a:r>
            <a:endParaRPr lang="en-US" sz="3200" dirty="0"/>
          </a:p>
        </p:txBody>
      </p:sp>
      <p:sp>
        <p:nvSpPr>
          <p:cNvPr id="5" name="Text 3"/>
          <p:cNvSpPr/>
          <p:nvPr/>
        </p:nvSpPr>
        <p:spPr>
          <a:xfrm>
            <a:off x="548640" y="1627632"/>
            <a:ext cx="9601200" cy="640080"/>
          </a:xfrm>
          <a:prstGeom prst="rect">
            <a:avLst/>
          </a:prstGeom>
          <a:noFill/>
          <a:ln/>
        </p:spPr>
        <p:txBody>
          <a:bodyPr wrap="square" rtlCol="0" anchor="ctr"/>
          <a:lstStyle/>
          <a:p>
            <a:pPr marL="0" indent="0">
              <a:buNone/>
            </a:pPr>
            <a:r>
              <a:rPr lang="en-US" sz="2400" i="1" dirty="0">
                <a:solidFill>
                  <a:srgbClr val="C7D6D3"/>
                </a:solidFill>
                <a:latin typeface="Calibri" pitchFamily="34" charset="0"/>
                <a:ea typeface="Calibri" pitchFamily="34" charset="-122"/>
                <a:cs typeface="Calibri" pitchFamily="34" charset="-120"/>
              </a:rPr>
              <a:t>Addressing the barriers identified across workforce, service delivery, and patient access.</a:t>
            </a:r>
            <a:endParaRPr lang="en-US" sz="2400" dirty="0"/>
          </a:p>
        </p:txBody>
      </p:sp>
      <p:sp>
        <p:nvSpPr>
          <p:cNvPr id="6" name="Shape 4"/>
          <p:cNvSpPr/>
          <p:nvPr/>
        </p:nvSpPr>
        <p:spPr>
          <a:xfrm>
            <a:off x="548640" y="2331720"/>
            <a:ext cx="3520440" cy="2651760"/>
          </a:xfrm>
          <a:prstGeom prst="roundRect">
            <a:avLst>
              <a:gd name="adj" fmla="val 3448"/>
            </a:avLst>
          </a:prstGeom>
          <a:solidFill>
            <a:srgbClr val="1B4942"/>
          </a:solidFill>
          <a:ln/>
          <a:effectLst>
            <a:outerShdw blurRad="101600" dist="38100" dir="2700000" algn="bl" rotWithShape="0">
              <a:srgbClr val="000000">
                <a:alpha val="18000"/>
              </a:srgbClr>
            </a:outerShdw>
          </a:effectLst>
        </p:spPr>
      </p:sp>
      <p:sp>
        <p:nvSpPr>
          <p:cNvPr id="9" name="Text 6"/>
          <p:cNvSpPr/>
          <p:nvPr/>
        </p:nvSpPr>
        <p:spPr>
          <a:xfrm>
            <a:off x="777240" y="2359152"/>
            <a:ext cx="3063240" cy="932688"/>
          </a:xfrm>
          <a:prstGeom prst="rect">
            <a:avLst/>
          </a:prstGeom>
          <a:noFill/>
          <a:ln/>
        </p:spPr>
        <p:txBody>
          <a:bodyPr wrap="square" rtlCol="0" anchor="ctr"/>
          <a:lstStyle/>
          <a:p>
            <a:pPr marL="0" indent="0" algn="ctr">
              <a:buNone/>
            </a:pPr>
            <a:r>
              <a:rPr lang="en-US" sz="2000" b="1" dirty="0">
                <a:solidFill>
                  <a:srgbClr val="D9A23B"/>
                </a:solidFill>
                <a:latin typeface="Calibri" pitchFamily="34" charset="0"/>
                <a:ea typeface="Calibri" pitchFamily="34" charset="-122"/>
                <a:cs typeface="Calibri" pitchFamily="34" charset="-120"/>
              </a:rPr>
              <a:t>1. Expand flexible training</a:t>
            </a:r>
            <a:endParaRPr lang="en-US" sz="2000" dirty="0"/>
          </a:p>
        </p:txBody>
      </p:sp>
      <p:sp>
        <p:nvSpPr>
          <p:cNvPr id="10" name="Text 7"/>
          <p:cNvSpPr/>
          <p:nvPr/>
        </p:nvSpPr>
        <p:spPr>
          <a:xfrm>
            <a:off x="548640" y="3154680"/>
            <a:ext cx="3520440" cy="1709928"/>
          </a:xfrm>
          <a:prstGeom prst="rect">
            <a:avLst/>
          </a:prstGeom>
          <a:noFill/>
          <a:ln/>
        </p:spPr>
        <p:txBody>
          <a:bodyPr wrap="square" rtlCol="0" anchor="ctr"/>
          <a:lstStyle/>
          <a:p>
            <a:pPr marL="0" indent="0" algn="ctr">
              <a:buNone/>
            </a:pPr>
            <a:r>
              <a:rPr lang="en-US" sz="2400" dirty="0">
                <a:solidFill>
                  <a:srgbClr val="E7EFEC"/>
                </a:solidFill>
                <a:latin typeface="Calibri" pitchFamily="34" charset="0"/>
                <a:ea typeface="Calibri" pitchFamily="34" charset="-122"/>
                <a:cs typeface="Calibri" pitchFamily="34" charset="-120"/>
              </a:rPr>
              <a:t>Scale remote, flexible CPD for nurses and HCPs across the NHS workforce.</a:t>
            </a:r>
            <a:endParaRPr lang="en-US" sz="2400" dirty="0"/>
          </a:p>
        </p:txBody>
      </p:sp>
      <p:sp>
        <p:nvSpPr>
          <p:cNvPr id="11" name="Shape 8"/>
          <p:cNvSpPr/>
          <p:nvPr/>
        </p:nvSpPr>
        <p:spPr>
          <a:xfrm>
            <a:off x="4343400" y="2331720"/>
            <a:ext cx="3520440" cy="2651760"/>
          </a:xfrm>
          <a:prstGeom prst="roundRect">
            <a:avLst>
              <a:gd name="adj" fmla="val 3448"/>
            </a:avLst>
          </a:prstGeom>
          <a:solidFill>
            <a:srgbClr val="1B4942"/>
          </a:solidFill>
          <a:ln/>
          <a:effectLst>
            <a:outerShdw blurRad="101600" dist="38100" dir="2700000" algn="bl" rotWithShape="0">
              <a:srgbClr val="000000">
                <a:alpha val="18000"/>
              </a:srgbClr>
            </a:outerShdw>
          </a:effectLst>
        </p:spPr>
      </p:sp>
      <p:sp>
        <p:nvSpPr>
          <p:cNvPr id="14" name="Text 10"/>
          <p:cNvSpPr/>
          <p:nvPr/>
        </p:nvSpPr>
        <p:spPr>
          <a:xfrm>
            <a:off x="4572000" y="2359152"/>
            <a:ext cx="3063240" cy="932688"/>
          </a:xfrm>
          <a:prstGeom prst="rect">
            <a:avLst/>
          </a:prstGeom>
          <a:noFill/>
          <a:ln/>
        </p:spPr>
        <p:txBody>
          <a:bodyPr wrap="square" rtlCol="0" anchor="ctr"/>
          <a:lstStyle/>
          <a:p>
            <a:pPr marL="0" indent="0" algn="ctr">
              <a:buNone/>
            </a:pPr>
            <a:r>
              <a:rPr lang="en-US" b="1" dirty="0">
                <a:solidFill>
                  <a:srgbClr val="D9A23B"/>
                </a:solidFill>
                <a:latin typeface="Calibri" pitchFamily="34" charset="0"/>
                <a:ea typeface="Calibri" pitchFamily="34" charset="-122"/>
                <a:cs typeface="Calibri" pitchFamily="34" charset="-120"/>
              </a:rPr>
              <a:t>2. Standardise commissioning</a:t>
            </a:r>
            <a:endParaRPr lang="en-US" dirty="0"/>
          </a:p>
        </p:txBody>
      </p:sp>
      <p:sp>
        <p:nvSpPr>
          <p:cNvPr id="15" name="Text 11"/>
          <p:cNvSpPr/>
          <p:nvPr/>
        </p:nvSpPr>
        <p:spPr>
          <a:xfrm>
            <a:off x="4343400" y="3291840"/>
            <a:ext cx="3520440" cy="1554480"/>
          </a:xfrm>
          <a:prstGeom prst="rect">
            <a:avLst/>
          </a:prstGeom>
          <a:noFill/>
          <a:ln/>
        </p:spPr>
        <p:txBody>
          <a:bodyPr wrap="square" rtlCol="0" anchor="ctr"/>
          <a:lstStyle/>
          <a:p>
            <a:pPr marL="0" indent="0" algn="ctr">
              <a:buNone/>
            </a:pPr>
            <a:r>
              <a:rPr lang="en-US" sz="2400" dirty="0">
                <a:solidFill>
                  <a:srgbClr val="E7EFEC"/>
                </a:solidFill>
                <a:latin typeface="Calibri" pitchFamily="34" charset="0"/>
                <a:ea typeface="Calibri" pitchFamily="34" charset="-122"/>
                <a:cs typeface="Calibri" pitchFamily="34" charset="-120"/>
              </a:rPr>
              <a:t>Reduce regional variation in funding and access decisions across trusts.</a:t>
            </a:r>
            <a:endParaRPr lang="en-US" sz="2400" dirty="0"/>
          </a:p>
        </p:txBody>
      </p:sp>
      <p:sp>
        <p:nvSpPr>
          <p:cNvPr id="16" name="Shape 12"/>
          <p:cNvSpPr/>
          <p:nvPr/>
        </p:nvSpPr>
        <p:spPr>
          <a:xfrm>
            <a:off x="8168335" y="2331720"/>
            <a:ext cx="3520440" cy="2651760"/>
          </a:xfrm>
          <a:prstGeom prst="roundRect">
            <a:avLst>
              <a:gd name="adj" fmla="val 3448"/>
            </a:avLst>
          </a:prstGeom>
          <a:solidFill>
            <a:srgbClr val="1B4942"/>
          </a:solidFill>
          <a:ln/>
          <a:effectLst>
            <a:outerShdw blurRad="101600" dist="38100" dir="2700000" algn="bl" rotWithShape="0">
              <a:srgbClr val="000000">
                <a:alpha val="18000"/>
              </a:srgbClr>
            </a:outerShdw>
          </a:effectLst>
        </p:spPr>
      </p:sp>
      <p:sp>
        <p:nvSpPr>
          <p:cNvPr id="19" name="Text 14"/>
          <p:cNvSpPr/>
          <p:nvPr/>
        </p:nvSpPr>
        <p:spPr>
          <a:xfrm>
            <a:off x="8366760" y="2404872"/>
            <a:ext cx="3063240" cy="749808"/>
          </a:xfrm>
          <a:prstGeom prst="rect">
            <a:avLst/>
          </a:prstGeom>
          <a:noFill/>
          <a:ln/>
        </p:spPr>
        <p:txBody>
          <a:bodyPr wrap="square" rtlCol="0" anchor="ctr"/>
          <a:lstStyle/>
          <a:p>
            <a:pPr marL="0" indent="0" algn="ctr">
              <a:buNone/>
            </a:pPr>
            <a:r>
              <a:rPr lang="en-US" sz="2000" b="1" dirty="0">
                <a:solidFill>
                  <a:srgbClr val="D9A23B"/>
                </a:solidFill>
                <a:latin typeface="Calibri" pitchFamily="34" charset="0"/>
                <a:ea typeface="Calibri" pitchFamily="34" charset="-122"/>
                <a:cs typeface="Calibri" pitchFamily="34" charset="-120"/>
              </a:rPr>
              <a:t>3. Close the equity gap</a:t>
            </a:r>
            <a:endParaRPr lang="en-US" sz="2000" dirty="0"/>
          </a:p>
        </p:txBody>
      </p:sp>
      <p:sp>
        <p:nvSpPr>
          <p:cNvPr id="20" name="Text 15"/>
          <p:cNvSpPr/>
          <p:nvPr/>
        </p:nvSpPr>
        <p:spPr>
          <a:xfrm>
            <a:off x="8321040" y="3154680"/>
            <a:ext cx="3291840" cy="1691640"/>
          </a:xfrm>
          <a:prstGeom prst="rect">
            <a:avLst/>
          </a:prstGeom>
          <a:noFill/>
          <a:ln/>
        </p:spPr>
        <p:txBody>
          <a:bodyPr wrap="square" rtlCol="0" anchor="ctr"/>
          <a:lstStyle/>
          <a:p>
            <a:pPr marL="0" indent="0" algn="ctr">
              <a:buNone/>
            </a:pPr>
            <a:r>
              <a:rPr lang="en-US" sz="2400" dirty="0">
                <a:solidFill>
                  <a:srgbClr val="E7EFEC"/>
                </a:solidFill>
                <a:latin typeface="Calibri" pitchFamily="34" charset="0"/>
                <a:ea typeface="Calibri" pitchFamily="34" charset="-122"/>
                <a:cs typeface="Calibri" pitchFamily="34" charset="-120"/>
              </a:rPr>
              <a:t>Apply equity-focused programmes, such as Diabetes UK's UNBIASED initiative.</a:t>
            </a:r>
            <a:endParaRPr lang="en-US" sz="2400" dirty="0"/>
          </a:p>
        </p:txBody>
      </p:sp>
      <p:sp>
        <p:nvSpPr>
          <p:cNvPr id="21" name="Shape 16"/>
          <p:cNvSpPr/>
          <p:nvPr/>
        </p:nvSpPr>
        <p:spPr>
          <a:xfrm>
            <a:off x="548640" y="5257800"/>
            <a:ext cx="11064240" cy="868680"/>
          </a:xfrm>
          <a:prstGeom prst="roundRect">
            <a:avLst>
              <a:gd name="adj" fmla="val 8421"/>
            </a:avLst>
          </a:prstGeom>
          <a:solidFill>
            <a:srgbClr val="0F7A6B"/>
          </a:solidFill>
          <a:ln/>
        </p:spPr>
        <p:txBody>
          <a:bodyPr/>
          <a:lstStyle/>
          <a:p>
            <a:endParaRPr lang="en-GB" dirty="0"/>
          </a:p>
        </p:txBody>
      </p:sp>
      <p:sp>
        <p:nvSpPr>
          <p:cNvPr id="22" name="Text 17"/>
          <p:cNvSpPr/>
          <p:nvPr/>
        </p:nvSpPr>
        <p:spPr>
          <a:xfrm>
            <a:off x="822960" y="5394960"/>
            <a:ext cx="1645920" cy="54864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Evidence note:</a:t>
            </a:r>
            <a:endParaRPr lang="en-US" sz="2400" dirty="0"/>
          </a:p>
        </p:txBody>
      </p:sp>
      <p:sp>
        <p:nvSpPr>
          <p:cNvPr id="23" name="Text 18"/>
          <p:cNvSpPr/>
          <p:nvPr/>
        </p:nvSpPr>
        <p:spPr>
          <a:xfrm>
            <a:off x="2377440" y="5349240"/>
            <a:ext cx="8961120" cy="640080"/>
          </a:xfrm>
          <a:prstGeom prst="rect">
            <a:avLst/>
          </a:prstGeom>
          <a:noFill/>
          <a:ln/>
        </p:spPr>
        <p:txBody>
          <a:bodyPr wrap="square" rtlCol="0" anchor="ctr"/>
          <a:lstStyle/>
          <a:p>
            <a:pPr marL="0" indent="0">
              <a:buNone/>
            </a:pPr>
            <a:r>
              <a:rPr lang="en-US" sz="2400" i="1" dirty="0">
                <a:solidFill>
                  <a:srgbClr val="FFFFFF"/>
                </a:solidFill>
                <a:latin typeface="Calibri" pitchFamily="34" charset="0"/>
                <a:ea typeface="Calibri" pitchFamily="34" charset="-122"/>
                <a:cs typeface="Calibri" pitchFamily="34" charset="-120"/>
              </a:rPr>
              <a:t>Automated insulin delivery is cost-effective for children and adolescents up to the NICE threshold per QALY (Fox et al., 2025).</a:t>
            </a:r>
            <a:endParaRPr lang="en-US" sz="2400" dirty="0"/>
          </a:p>
        </p:txBody>
      </p:sp>
      <p:sp>
        <p:nvSpPr>
          <p:cNvPr id="26" name="Text 20"/>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548640" y="502920"/>
            <a:ext cx="2377440" cy="384048"/>
          </a:xfrm>
          <a:prstGeom prst="roundRect">
            <a:avLst>
              <a:gd name="adj" fmla="val 19048"/>
            </a:avLst>
          </a:prstGeom>
          <a:solidFill>
            <a:srgbClr val="0F7A6B"/>
          </a:solidFill>
          <a:ln/>
        </p:spPr>
      </p:sp>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CONCLUSION</a:t>
            </a:r>
            <a:endParaRPr lang="en-US" sz="1200" dirty="0"/>
          </a:p>
        </p:txBody>
      </p:sp>
      <p:sp>
        <p:nvSpPr>
          <p:cNvPr id="4" name="Text 2"/>
          <p:cNvSpPr/>
          <p:nvPr/>
        </p:nvSpPr>
        <p:spPr>
          <a:xfrm>
            <a:off x="548640" y="1051560"/>
            <a:ext cx="10058400" cy="822960"/>
          </a:xfrm>
          <a:prstGeom prst="rect">
            <a:avLst/>
          </a:prstGeom>
          <a:noFill/>
          <a:ln/>
        </p:spPr>
        <p:txBody>
          <a:bodyPr wrap="square" rtlCol="0" anchor="ctr"/>
          <a:lstStyle/>
          <a:p>
            <a:pPr marL="0" indent="0">
              <a:buNone/>
            </a:pPr>
            <a:r>
              <a:rPr lang="en-US" sz="3000" b="1" dirty="0">
                <a:solidFill>
                  <a:srgbClr val="13343B"/>
                </a:solidFill>
                <a:latin typeface="Cambria" pitchFamily="34" charset="0"/>
                <a:ea typeface="Cambria" pitchFamily="34" charset="-122"/>
                <a:cs typeface="Cambria" pitchFamily="34" charset="-120"/>
              </a:rPr>
              <a:t>A genuine step forward — not yet shared equally</a:t>
            </a:r>
            <a:endParaRPr lang="en-US" sz="3000" dirty="0"/>
          </a:p>
        </p:txBody>
      </p:sp>
      <p:sp>
        <p:nvSpPr>
          <p:cNvPr id="5" name="Text 3"/>
          <p:cNvSpPr/>
          <p:nvPr/>
        </p:nvSpPr>
        <p:spPr>
          <a:xfrm>
            <a:off x="0" y="2103120"/>
            <a:ext cx="7376160" cy="4617720"/>
          </a:xfrm>
          <a:prstGeom prst="rect">
            <a:avLst/>
          </a:prstGeom>
          <a:noFill/>
          <a:ln/>
        </p:spPr>
        <p:txBody>
          <a:bodyPr wrap="square" rtlCol="0" anchor="t"/>
          <a:lstStyle/>
          <a:p>
            <a:pPr marL="228600" indent="-228600">
              <a:spcAft>
                <a:spcPts val="1400"/>
              </a:spcAft>
              <a:buSzPct val="100000"/>
              <a:buChar char="●"/>
            </a:pPr>
            <a:r>
              <a:rPr lang="en-US" sz="2800" dirty="0">
                <a:solidFill>
                  <a:srgbClr val="44504F"/>
                </a:solidFill>
                <a:latin typeface="Calibri" pitchFamily="34" charset="0"/>
                <a:ea typeface="Calibri" pitchFamily="34" charset="-122"/>
                <a:cs typeface="Calibri" pitchFamily="34" charset="-120"/>
              </a:rPr>
              <a:t>Omnipod 5 has improved glucose control and quality of life for many UK patients.</a:t>
            </a:r>
            <a:endParaRPr lang="en-US" sz="2800" dirty="0"/>
          </a:p>
          <a:p>
            <a:pPr marL="228600" indent="-228600">
              <a:spcAft>
                <a:spcPts val="1400"/>
              </a:spcAft>
              <a:buSzPct val="100000"/>
              <a:buChar char="●"/>
            </a:pPr>
            <a:r>
              <a:rPr lang="en-US" sz="2800" dirty="0">
                <a:solidFill>
                  <a:srgbClr val="44504F"/>
                </a:solidFill>
                <a:latin typeface="Calibri" pitchFamily="34" charset="0"/>
                <a:ea typeface="Calibri" pitchFamily="34" charset="-122"/>
                <a:cs typeface="Calibri" pitchFamily="34" charset="-120"/>
              </a:rPr>
              <a:t>It has created new training needs and exposed gaps in service consistency.</a:t>
            </a:r>
            <a:endParaRPr lang="en-US" sz="2800" dirty="0"/>
          </a:p>
          <a:p>
            <a:pPr marL="228600" indent="-228600">
              <a:spcAft>
                <a:spcPts val="1400"/>
              </a:spcAft>
              <a:buSzPct val="100000"/>
              <a:buChar char="●"/>
            </a:pPr>
            <a:r>
              <a:rPr lang="en-US" sz="2800" dirty="0">
                <a:solidFill>
                  <a:srgbClr val="44504F"/>
                </a:solidFill>
                <a:latin typeface="Calibri" pitchFamily="34" charset="0"/>
                <a:ea typeface="Calibri" pitchFamily="34" charset="-122"/>
                <a:cs typeface="Calibri" pitchFamily="34" charset="-120"/>
              </a:rPr>
              <a:t>Benefits are real, but they are not yet distributed equally across the population.</a:t>
            </a:r>
            <a:endParaRPr lang="en-US" sz="2800" dirty="0"/>
          </a:p>
          <a:p>
            <a:pPr marL="228600" indent="-228600">
              <a:spcAft>
                <a:spcPts val="1400"/>
              </a:spcAft>
              <a:buSzPct val="100000"/>
              <a:buChar char="●"/>
            </a:pPr>
            <a:r>
              <a:rPr lang="en-US" sz="2800" dirty="0">
                <a:solidFill>
                  <a:srgbClr val="44504F"/>
                </a:solidFill>
                <a:latin typeface="Calibri" pitchFamily="34" charset="0"/>
                <a:ea typeface="Calibri" pitchFamily="34" charset="-122"/>
                <a:cs typeface="Calibri" pitchFamily="34" charset="-120"/>
              </a:rPr>
              <a:t>With investment in training and equity, Omnipod 5 could reduce health inequalities rather than widen them.</a:t>
            </a:r>
            <a:endParaRPr lang="en-US" sz="2800" dirty="0"/>
          </a:p>
        </p:txBody>
      </p:sp>
      <p:sp>
        <p:nvSpPr>
          <p:cNvPr id="6" name="Shape 4"/>
          <p:cNvSpPr/>
          <p:nvPr/>
        </p:nvSpPr>
        <p:spPr>
          <a:xfrm>
            <a:off x="7498080" y="2103120"/>
            <a:ext cx="4114800" cy="3474720"/>
          </a:xfrm>
          <a:prstGeom prst="roundRect">
            <a:avLst>
              <a:gd name="adj" fmla="val 3158"/>
            </a:avLst>
          </a:prstGeom>
          <a:solidFill>
            <a:srgbClr val="13343B"/>
          </a:solidFill>
          <a:ln/>
          <a:effectLst>
            <a:outerShdw blurRad="101600" dist="38100" dir="2700000" algn="bl" rotWithShape="0">
              <a:srgbClr val="000000">
                <a:alpha val="18000"/>
              </a:srgbClr>
            </a:outerShdw>
          </a:effectLst>
        </p:spPr>
      </p:sp>
      <p:sp>
        <p:nvSpPr>
          <p:cNvPr id="9" name="Text 6"/>
          <p:cNvSpPr/>
          <p:nvPr/>
        </p:nvSpPr>
        <p:spPr>
          <a:xfrm>
            <a:off x="7772400" y="2243328"/>
            <a:ext cx="3566160" cy="957072"/>
          </a:xfrm>
          <a:prstGeom prst="rect">
            <a:avLst/>
          </a:prstGeom>
          <a:noFill/>
          <a:ln/>
        </p:spPr>
        <p:txBody>
          <a:bodyPr wrap="square" rtlCol="0" anchor="ctr"/>
          <a:lstStyle/>
          <a:p>
            <a:pPr marL="0" indent="0" algn="ctr">
              <a:buNone/>
            </a:pPr>
            <a:r>
              <a:rPr lang="en-US" sz="1600" b="1" dirty="0">
                <a:solidFill>
                  <a:srgbClr val="D9A23B"/>
                </a:solidFill>
                <a:latin typeface="Calibri" pitchFamily="34" charset="0"/>
                <a:ea typeface="Calibri" pitchFamily="34" charset="-122"/>
                <a:cs typeface="Calibri" pitchFamily="34" charset="-120"/>
              </a:rPr>
              <a:t>Future potential</a:t>
            </a:r>
            <a:endParaRPr lang="en-US" sz="1600" dirty="0"/>
          </a:p>
        </p:txBody>
      </p:sp>
      <p:sp>
        <p:nvSpPr>
          <p:cNvPr id="10" name="Text 7"/>
          <p:cNvSpPr/>
          <p:nvPr/>
        </p:nvSpPr>
        <p:spPr>
          <a:xfrm>
            <a:off x="7498080" y="3023616"/>
            <a:ext cx="4114800" cy="2371344"/>
          </a:xfrm>
          <a:prstGeom prst="rect">
            <a:avLst/>
          </a:prstGeom>
          <a:noFill/>
          <a:ln/>
        </p:spPr>
        <p:txBody>
          <a:bodyPr wrap="square" rtlCol="0" anchor="ctr"/>
          <a:lstStyle/>
          <a:p>
            <a:pPr marL="0" indent="0" algn="ctr">
              <a:buNone/>
            </a:pPr>
            <a:r>
              <a:rPr lang="en-US" sz="2000" i="1" dirty="0">
                <a:solidFill>
                  <a:srgbClr val="E7EFEC"/>
                </a:solidFill>
                <a:latin typeface="Calibri" pitchFamily="34" charset="0"/>
                <a:ea typeface="Calibri" pitchFamily="34" charset="-122"/>
                <a:cs typeface="Calibri" pitchFamily="34" charset="-120"/>
              </a:rPr>
              <a:t>Sustained, equitable adoption of Omnipod 5 could become a model for digitally enabled, person-centred diabetes care across the NHS.</a:t>
            </a:r>
            <a:endParaRPr lang="en-US" sz="2000" dirty="0"/>
          </a:p>
        </p:txBody>
      </p:sp>
      <p:sp>
        <p:nvSpPr>
          <p:cNvPr id="13" name="Text 9"/>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REFERENCS</a:t>
            </a:r>
            <a:endParaRPr lang="en-US" sz="1200" dirty="0"/>
          </a:p>
        </p:txBody>
      </p:sp>
      <p:sp>
        <p:nvSpPr>
          <p:cNvPr id="4" name="Text 2"/>
          <p:cNvSpPr/>
          <p:nvPr/>
        </p:nvSpPr>
        <p:spPr>
          <a:xfrm>
            <a:off x="646176" y="0"/>
            <a:ext cx="10058400" cy="597408"/>
          </a:xfrm>
          <a:prstGeom prst="rect">
            <a:avLst/>
          </a:prstGeom>
          <a:noFill/>
          <a:ln/>
        </p:spPr>
        <p:txBody>
          <a:bodyPr wrap="square" rtlCol="0" anchor="ctr"/>
          <a:lstStyle/>
          <a:p>
            <a:pPr marL="0" indent="0">
              <a:buNone/>
            </a:pPr>
            <a:r>
              <a:rPr lang="en-US" sz="2400" b="1" dirty="0">
                <a:solidFill>
                  <a:srgbClr val="13343B"/>
                </a:solidFill>
                <a:latin typeface="Cambria" pitchFamily="34" charset="0"/>
                <a:ea typeface="Cambria" pitchFamily="34" charset="-122"/>
                <a:cs typeface="Cambria" pitchFamily="34" charset="-120"/>
              </a:rPr>
              <a:t>References</a:t>
            </a:r>
            <a:endParaRPr lang="en-US" sz="2400" dirty="0"/>
          </a:p>
        </p:txBody>
      </p:sp>
      <p:sp>
        <p:nvSpPr>
          <p:cNvPr id="5" name="Text 3"/>
          <p:cNvSpPr/>
          <p:nvPr/>
        </p:nvSpPr>
        <p:spPr>
          <a:xfrm>
            <a:off x="0" y="502920"/>
            <a:ext cx="12192000" cy="6605016"/>
          </a:xfrm>
          <a:prstGeom prst="rect">
            <a:avLst/>
          </a:prstGeom>
          <a:noFill/>
          <a:ln/>
        </p:spPr>
        <p:txBody>
          <a:bodyPr wrap="square" rtlCol="0" anchor="t"/>
          <a:lstStyle/>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Anandhakrishnan, A., </a:t>
            </a:r>
            <a:r>
              <a:rPr lang="en-US" sz="1400" dirty="0" err="1">
                <a:solidFill>
                  <a:srgbClr val="44504F"/>
                </a:solidFill>
                <a:latin typeface="Calibri" pitchFamily="34" charset="0"/>
                <a:ea typeface="Calibri" pitchFamily="34" charset="-122"/>
                <a:cs typeface="Calibri" pitchFamily="34" charset="-120"/>
              </a:rPr>
              <a:t>Liarakos</a:t>
            </a:r>
            <a:r>
              <a:rPr lang="en-US" sz="1400" dirty="0">
                <a:solidFill>
                  <a:srgbClr val="44504F"/>
                </a:solidFill>
                <a:latin typeface="Calibri" pitchFamily="34" charset="0"/>
                <a:ea typeface="Calibri" pitchFamily="34" charset="-122"/>
                <a:cs typeface="Calibri" pitchFamily="34" charset="-120"/>
              </a:rPr>
              <a:t>, A.L., </a:t>
            </a:r>
            <a:r>
              <a:rPr lang="en-US" sz="1400" dirty="0" err="1">
                <a:solidFill>
                  <a:srgbClr val="44504F"/>
                </a:solidFill>
                <a:latin typeface="Calibri" pitchFamily="34" charset="0"/>
                <a:ea typeface="Calibri" pitchFamily="34" charset="-122"/>
                <a:cs typeface="Calibri" pitchFamily="34" charset="-120"/>
              </a:rPr>
              <a:t>Dhatariya</a:t>
            </a:r>
            <a:r>
              <a:rPr lang="en-US" sz="1400" dirty="0">
                <a:solidFill>
                  <a:srgbClr val="44504F"/>
                </a:solidFill>
                <a:latin typeface="Calibri" pitchFamily="34" charset="0"/>
                <a:ea typeface="Calibri" pitchFamily="34" charset="-122"/>
                <a:cs typeface="Calibri" pitchFamily="34" charset="-120"/>
              </a:rPr>
              <a:t>, K., Gallen, G., Choudhary, P., Lumb, A., Wilmot, E.G. and Hussain, S. (2025) 'Hybrid closed-loop systems in UK type 1 diabetes care: national survey of healthcare professional awareness, confidence, and training needs', Diabetes, Obesity and Metabolism.</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Ashford and St Peter's Hospitals NHS Foundation Trust (2026) Diabetes (adult) leaflet: how to download and share your data.</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Breakthrough T1D UK (2024) </a:t>
            </a:r>
            <a:r>
              <a:rPr lang="en-US" sz="1400" dirty="0" err="1">
                <a:solidFill>
                  <a:srgbClr val="44504F"/>
                </a:solidFill>
                <a:latin typeface="Calibri" pitchFamily="34" charset="0"/>
                <a:ea typeface="Calibri" pitchFamily="34" charset="-122"/>
                <a:cs typeface="Calibri" pitchFamily="34" charset="-120"/>
              </a:rPr>
              <a:t>Omnipod</a:t>
            </a:r>
            <a:r>
              <a:rPr lang="en-US" sz="1400" dirty="0">
                <a:solidFill>
                  <a:srgbClr val="44504F"/>
                </a:solidFill>
                <a:latin typeface="Calibri" pitchFamily="34" charset="0"/>
                <a:ea typeface="Calibri" pitchFamily="34" charset="-122"/>
                <a:cs typeface="Calibri" pitchFamily="34" charset="-120"/>
              </a:rPr>
              <a:t> 5 becomes the latest hybrid closed loop system available in the UK.</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Department of Health and Social Care (2022) A plan for digital health and social care.</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Diabetes UK (2021) Diabetes technology inequality.</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Diabetes UK (2024) </a:t>
            </a:r>
            <a:r>
              <a:rPr lang="en-US" sz="1400" dirty="0" err="1">
                <a:solidFill>
                  <a:srgbClr val="44504F"/>
                </a:solidFill>
                <a:latin typeface="Calibri" pitchFamily="34" charset="0"/>
                <a:ea typeface="Calibri" pitchFamily="34" charset="-122"/>
                <a:cs typeface="Calibri" pitchFamily="34" charset="-120"/>
              </a:rPr>
              <a:t>Omnipod</a:t>
            </a:r>
            <a:r>
              <a:rPr lang="en-US" sz="1400" dirty="0">
                <a:solidFill>
                  <a:srgbClr val="44504F"/>
                </a:solidFill>
                <a:latin typeface="Calibri" pitchFamily="34" charset="0"/>
                <a:ea typeface="Calibri" pitchFamily="34" charset="-122"/>
                <a:cs typeface="Calibri" pitchFamily="34" charset="-120"/>
              </a:rPr>
              <a:t> 5: first tubeless hybrid closed loop system now available in the UK.</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Diabetes UK (2026) Breaking barriers in diabetes technology.</a:t>
            </a:r>
            <a:endParaRPr lang="en-US" sz="1400" dirty="0"/>
          </a:p>
          <a:p>
            <a:pPr marL="285750" indent="-285750">
              <a:spcAft>
                <a:spcPts val="1000"/>
              </a:spcAft>
              <a:buFont typeface="Arial" panose="020B0604020202020204" pitchFamily="34" charset="0"/>
              <a:buChar char="•"/>
            </a:pPr>
            <a:r>
              <a:rPr lang="en-US" sz="1400" dirty="0" err="1">
                <a:solidFill>
                  <a:srgbClr val="44504F"/>
                </a:solidFill>
                <a:latin typeface="Calibri" pitchFamily="34" charset="0"/>
                <a:ea typeface="Calibri" pitchFamily="34" charset="-122"/>
                <a:cs typeface="Calibri" pitchFamily="34" charset="-120"/>
              </a:rPr>
              <a:t>Dlugatch</a:t>
            </a:r>
            <a:r>
              <a:rPr lang="en-US" sz="1400" dirty="0">
                <a:solidFill>
                  <a:srgbClr val="44504F"/>
                </a:solidFill>
                <a:latin typeface="Calibri" pitchFamily="34" charset="0"/>
                <a:ea typeface="Calibri" pitchFamily="34" charset="-122"/>
                <a:cs typeface="Calibri" pitchFamily="34" charset="-120"/>
              </a:rPr>
              <a:t>, R., Rankin, D., Evans, M., Oliver, N., Ng, S.M. and Lawton, J. (2024) 'Understanding inequities in access to diabetes technologies in children and young people with type 1 diabetes', Diabetic Medicine.</a:t>
            </a:r>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Fallon, C., Jones, E., Oliver, N., Reddy, M. and Avari, P. (2022) 'The impact of socio-economic deprivation on access to diabetes technology in adults with type 1 diabetes', Diabetic Medicine, 39(10), e14906.</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Forde, H., Choudhary, P., Hammond, P. and Hussain, S. (2023) 'Remote consultations for diabetes care in a post COVID-19 world', Diabetic Medicine, 40(3), e14977.</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Fox, D.S. et al. (2025) 'Cost-effectiveness of closed-loop automated insulin delivery using the Cambridge hybrid algorithm in children and adolescents with type 1 diabetes', Journal of Diabetes Science and Technology, 19(4), pp.982-991.</a:t>
            </a:r>
            <a:endParaRPr lang="en-US" sz="1400" dirty="0"/>
          </a:p>
          <a:p>
            <a:pPr marL="285750" indent="-285750">
              <a:spcAft>
                <a:spcPts val="1000"/>
              </a:spcAft>
              <a:buFont typeface="Arial" panose="020B0604020202020204" pitchFamily="34" charset="0"/>
              <a:buChar char="•"/>
            </a:pPr>
            <a:r>
              <a:rPr lang="en-US" sz="1400" dirty="0" err="1">
                <a:solidFill>
                  <a:srgbClr val="44504F"/>
                </a:solidFill>
                <a:latin typeface="Calibri" pitchFamily="34" charset="0"/>
                <a:ea typeface="Calibri" pitchFamily="34" charset="-122"/>
                <a:cs typeface="Calibri" pitchFamily="34" charset="-120"/>
              </a:rPr>
              <a:t>Insulet</a:t>
            </a:r>
            <a:r>
              <a:rPr lang="en-US" sz="1400" dirty="0">
                <a:solidFill>
                  <a:srgbClr val="44504F"/>
                </a:solidFill>
                <a:latin typeface="Calibri" pitchFamily="34" charset="0"/>
                <a:ea typeface="Calibri" pitchFamily="34" charset="-122"/>
                <a:cs typeface="Calibri" pitchFamily="34" charset="-120"/>
              </a:rPr>
              <a:t> Corporation (2024) </a:t>
            </a:r>
            <a:r>
              <a:rPr lang="en-US" sz="1400" dirty="0" err="1">
                <a:solidFill>
                  <a:srgbClr val="44504F"/>
                </a:solidFill>
                <a:latin typeface="Calibri" pitchFamily="34" charset="0"/>
                <a:ea typeface="Calibri" pitchFamily="34" charset="-122"/>
                <a:cs typeface="Calibri" pitchFamily="34" charset="-120"/>
              </a:rPr>
              <a:t>Insulet</a:t>
            </a:r>
            <a:r>
              <a:rPr lang="en-US" sz="1400" dirty="0">
                <a:solidFill>
                  <a:srgbClr val="44504F"/>
                </a:solidFill>
                <a:latin typeface="Calibri" pitchFamily="34" charset="0"/>
                <a:ea typeface="Calibri" pitchFamily="34" charset="-122"/>
                <a:cs typeface="Calibri" pitchFamily="34" charset="-120"/>
              </a:rPr>
              <a:t> announces full commercial launch of </a:t>
            </a:r>
            <a:r>
              <a:rPr lang="en-US" sz="1400" dirty="0" err="1">
                <a:solidFill>
                  <a:srgbClr val="44504F"/>
                </a:solidFill>
                <a:latin typeface="Calibri" pitchFamily="34" charset="0"/>
                <a:ea typeface="Calibri" pitchFamily="34" charset="-122"/>
                <a:cs typeface="Calibri" pitchFamily="34" charset="-120"/>
              </a:rPr>
              <a:t>Omnipod</a:t>
            </a:r>
            <a:r>
              <a:rPr lang="en-US" sz="1400" dirty="0">
                <a:solidFill>
                  <a:srgbClr val="44504F"/>
                </a:solidFill>
                <a:latin typeface="Calibri" pitchFamily="34" charset="0"/>
                <a:ea typeface="Calibri" pitchFamily="34" charset="-122"/>
                <a:cs typeface="Calibri" pitchFamily="34" charset="-120"/>
              </a:rPr>
              <a:t> 5 with expanded sensor integrations in the United Kingdom and the Netherlands.</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Journal of Diabetes Nursing (2025) 'Bridging the confidence gap: a national service evaluation of the impact of CGM and hybrid closed-loop technologies on UK nurses and midwives', Journal of Diabetes Nursing, 29(4).</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NHS England (2024) Hybrid closed loop technologies: 5-year implementation strategy.</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NHS England (2025a) What Good Looks Like framework.</a:t>
            </a:r>
            <a:endParaRPr lang="en-US" sz="1400" dirty="0"/>
          </a:p>
          <a:p>
            <a:pPr marL="285750" indent="-285750">
              <a:spcAft>
                <a:spcPts val="1000"/>
              </a:spcAft>
              <a:buFont typeface="Arial" panose="020B0604020202020204" pitchFamily="34" charset="0"/>
              <a:buChar char="•"/>
            </a:pPr>
            <a:r>
              <a:rPr lang="en-US" sz="1400" dirty="0">
                <a:solidFill>
                  <a:srgbClr val="44504F"/>
                </a:solidFill>
                <a:latin typeface="Calibri" pitchFamily="34" charset="0"/>
                <a:ea typeface="Calibri" pitchFamily="34" charset="-122"/>
                <a:cs typeface="Calibri" pitchFamily="34" charset="-120"/>
              </a:rPr>
              <a:t>NHS England (2026) Digital Maturity Assessment report 2024 and 2025 results.</a:t>
            </a:r>
            <a:endParaRPr lang="en-US" sz="1400" dirty="0"/>
          </a:p>
          <a:p>
            <a:pPr marL="0" indent="0">
              <a:spcAft>
                <a:spcPts val="1000"/>
              </a:spcAft>
              <a:buNone/>
            </a:pPr>
            <a:endParaRPr lang="en-US" sz="1400" dirty="0"/>
          </a:p>
        </p:txBody>
      </p:sp>
      <p:sp>
        <p:nvSpPr>
          <p:cNvPr id="8" name="Text 5"/>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48640" y="502920"/>
            <a:ext cx="2377440" cy="384048"/>
          </a:xfrm>
          <a:prstGeom prst="rect">
            <a:avLst/>
          </a:prstGeom>
          <a:noFill/>
          <a:ln/>
        </p:spPr>
        <p:txBody>
          <a:bodyPr wrap="square" rtlCol="0" anchor="ctr"/>
          <a:lstStyle/>
          <a:p>
            <a:pPr marL="0" indent="0" algn="ctr">
              <a:buNone/>
            </a:pPr>
            <a:r>
              <a:rPr lang="en-US" sz="1200" b="1" kern="0" spc="100" dirty="0">
                <a:solidFill>
                  <a:srgbClr val="FFFFFF"/>
                </a:solidFill>
                <a:latin typeface="Calibri" pitchFamily="34" charset="0"/>
                <a:ea typeface="Calibri" pitchFamily="34" charset="-122"/>
                <a:cs typeface="Calibri" pitchFamily="34" charset="-120"/>
              </a:rPr>
              <a:t>REFERENCES</a:t>
            </a:r>
            <a:endParaRPr lang="en-US" sz="1200" dirty="0"/>
          </a:p>
        </p:txBody>
      </p:sp>
      <p:sp>
        <p:nvSpPr>
          <p:cNvPr id="4" name="Text 2"/>
          <p:cNvSpPr/>
          <p:nvPr/>
        </p:nvSpPr>
        <p:spPr>
          <a:xfrm>
            <a:off x="548640" y="-121920"/>
            <a:ext cx="10058400" cy="780288"/>
          </a:xfrm>
          <a:prstGeom prst="rect">
            <a:avLst/>
          </a:prstGeom>
          <a:noFill/>
          <a:ln/>
        </p:spPr>
        <p:txBody>
          <a:bodyPr wrap="square" rtlCol="0" anchor="ctr"/>
          <a:lstStyle/>
          <a:p>
            <a:pPr marL="0" indent="0">
              <a:buNone/>
            </a:pPr>
            <a:r>
              <a:rPr lang="en-US" sz="2400" b="1" dirty="0">
                <a:solidFill>
                  <a:srgbClr val="13343B"/>
                </a:solidFill>
                <a:latin typeface="Cambria" pitchFamily="34" charset="0"/>
                <a:ea typeface="Cambria" pitchFamily="34" charset="-122"/>
                <a:cs typeface="Cambria" pitchFamily="34" charset="-120"/>
              </a:rPr>
              <a:t>References</a:t>
            </a:r>
            <a:endParaRPr lang="en-US" sz="2400" dirty="0"/>
          </a:p>
        </p:txBody>
      </p:sp>
      <p:sp>
        <p:nvSpPr>
          <p:cNvPr id="5" name="Text 3"/>
          <p:cNvSpPr/>
          <p:nvPr/>
        </p:nvSpPr>
        <p:spPr>
          <a:xfrm>
            <a:off x="0" y="502920"/>
            <a:ext cx="12192000" cy="6355080"/>
          </a:xfrm>
          <a:prstGeom prst="rect">
            <a:avLst/>
          </a:prstGeom>
          <a:noFill/>
          <a:ln/>
        </p:spPr>
        <p:txBody>
          <a:bodyPr wrap="square" rtlCol="0" anchor="t"/>
          <a:lstStyle/>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NICE (2023) Hybrid closed loop systems for managing blood glucose levels in type 1 diabetes [TA943].</a:t>
            </a:r>
            <a:endParaRPr lang="en-US" sz="2000" dirty="0"/>
          </a:p>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Ng, S.M., Wright, N.P., Yardley, D., Campbell, F., Randell, T., Trevelyan, N., Ghatak, A. and Hindmarsh, P.C. (2024) 'Long-term assessment of the NHS hybrid closed-loop real-world study on glycaemic outcomes, time-in-range, and quality of life in children and young people with type 1 diabetes', BMC Medicine.</a:t>
            </a:r>
            <a:endParaRPr lang="en-US" sz="2000" dirty="0"/>
          </a:p>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Polonsky, W.H. et al. (2022) 'How introduction of automated insulin delivery systems may influence psychosocial outcomes in adults with type 1 diabetes', Diabetes Research and Clinical Practice, 190, p.109998.</a:t>
            </a:r>
            <a:endParaRPr lang="en-US" sz="2000" dirty="0"/>
          </a:p>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Richardson, E., Stribling, B., Ridgeway, J., Kitching-Davis, C., Willcocks, L. et al. (2026) 'A consensus statement on a National Competency Framework for training and assessment of knowledge and skills in diabetes technologies', Diabetic Medicine.</a:t>
            </a:r>
            <a:endParaRPr lang="en-US" sz="2000" dirty="0"/>
          </a:p>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Stimson, R.H., Dover, A.R., Lyall, M.J., Kyle, C.J., Wright, R.J., McRobert, G., Strachan, M.W.J. and Gibb, F.W. (2024) 'Outcomes after 1 year in adults using Omnipod 5: real-world data from a UK diabetes centre', Diabetic Medicine.</a:t>
            </a:r>
            <a:endParaRPr lang="en-US" sz="2000" dirty="0"/>
          </a:p>
          <a:p>
            <a:pPr marL="342900" indent="-342900">
              <a:spcAft>
                <a:spcPts val="1000"/>
              </a:spcAft>
              <a:buFont typeface="Arial" panose="020B0604020202020204" pitchFamily="34" charset="0"/>
              <a:buChar char="•"/>
            </a:pPr>
            <a:r>
              <a:rPr lang="en-US" sz="2000" dirty="0">
                <a:solidFill>
                  <a:srgbClr val="44504F"/>
                </a:solidFill>
                <a:latin typeface="Calibri" pitchFamily="34" charset="0"/>
                <a:ea typeface="Calibri" pitchFamily="34" charset="-122"/>
                <a:cs typeface="Calibri" pitchFamily="34" charset="-120"/>
              </a:rPr>
              <a:t>UCLH (2025) Omnipod 5 update. University College London Hospitals NHS Foundation Trust.</a:t>
            </a:r>
            <a:endParaRPr lang="en-US" sz="2000" dirty="0"/>
          </a:p>
        </p:txBody>
      </p:sp>
      <p:sp>
        <p:nvSpPr>
          <p:cNvPr id="8" name="Text 5"/>
          <p:cNvSpPr/>
          <p:nvPr/>
        </p:nvSpPr>
        <p:spPr>
          <a:xfrm>
            <a:off x="11277295" y="6446520"/>
            <a:ext cx="457200" cy="274320"/>
          </a:xfrm>
          <a:prstGeom prst="rect">
            <a:avLst/>
          </a:prstGeom>
          <a:noFill/>
          <a:ln/>
        </p:spPr>
        <p:txBody>
          <a:bodyPr wrap="square" rtlCol="0" anchor="ctr"/>
          <a:lstStyle/>
          <a:p>
            <a:pPr marL="0" indent="0" algn="r">
              <a:buNone/>
            </a:pPr>
            <a:r>
              <a:rPr lang="en-US" sz="900" dirty="0">
                <a:solidFill>
                  <a:srgbClr val="8A9A98"/>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918</TotalTime>
  <Words>2737</Words>
  <Application>Microsoft Office PowerPoint</Application>
  <PresentationFormat>Widescreen</PresentationFormat>
  <Paragraphs>139</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Omnipod 5: A Digital Innovation in UK Diabetes Care</dc:title>
  <dc:subject>PptxGenJS Presentation</dc:subject>
  <dc:creator>Student</dc:creator>
  <cp:lastModifiedBy>HP</cp:lastModifiedBy>
  <cp:revision>59</cp:revision>
  <dcterms:created xsi:type="dcterms:W3CDTF">2026-06-18T19:41:21Z</dcterms:created>
  <dcterms:modified xsi:type="dcterms:W3CDTF">2026-06-29T17:08:18Z</dcterms:modified>
</cp:coreProperties>
</file>