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notesSlides/notesSlide1.xml" ContentType="application/vnd.openxmlformats-officedocument.presentationml.notesSl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notesSlides/notesSlide2.xml" ContentType="application/vnd.openxmlformats-officedocument.presentationml.notesSl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ppt/theme/themeOverride59.xml" ContentType="application/vnd.openxmlformats-officedocument.themeOverride+xml"/>
  <Override PartName="/ppt/theme/themeOverride60.xml" ContentType="application/vnd.openxmlformats-officedocument.themeOverride+xml"/>
  <Override PartName="/ppt/theme/themeOverride61.xml" ContentType="application/vnd.openxmlformats-officedocument.themeOverride+xml"/>
  <Override PartName="/ppt/notesSlides/notesSlide3.xml" ContentType="application/vnd.openxmlformats-officedocument.presentationml.notesSlide+xml"/>
  <Override PartName="/ppt/theme/themeOverride62.xml" ContentType="application/vnd.openxmlformats-officedocument.themeOverride+xml"/>
  <Override PartName="/ppt/theme/themeOverride63.xml" ContentType="application/vnd.openxmlformats-officedocument.themeOverride+xml"/>
  <Override PartName="/ppt/theme/themeOverride64.xml" ContentType="application/vnd.openxmlformats-officedocument.themeOverride+xml"/>
  <Override PartName="/ppt/theme/themeOverride65.xml" ContentType="application/vnd.openxmlformats-officedocument.themeOverride+xml"/>
  <Override PartName="/ppt/theme/themeOverride66.xml" ContentType="application/vnd.openxmlformats-officedocument.themeOverride+xml"/>
  <Override PartName="/ppt/theme/themeOverride67.xml" ContentType="application/vnd.openxmlformats-officedocument.themeOverride+xml"/>
  <Override PartName="/ppt/theme/themeOverride68.xml" ContentType="application/vnd.openxmlformats-officedocument.themeOverride+xml"/>
  <Override PartName="/ppt/theme/themeOverride69.xml" ContentType="application/vnd.openxmlformats-officedocument.themeOverride+xml"/>
  <Override PartName="/ppt/theme/themeOverride70.xml" ContentType="application/vnd.openxmlformats-officedocument.themeOverride+xml"/>
  <Override PartName="/ppt/theme/themeOverride71.xml" ContentType="application/vnd.openxmlformats-officedocument.themeOverride+xml"/>
  <Override PartName="/ppt/theme/themeOverride72.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74"/>
  </p:notesMasterIdLst>
  <p:handoutMasterIdLst>
    <p:handoutMasterId r:id="rId75"/>
  </p:handoutMasterIdLst>
  <p:sldIdLst>
    <p:sldId id="537" r:id="rId2"/>
    <p:sldId id="599" r:id="rId3"/>
    <p:sldId id="518" r:id="rId4"/>
    <p:sldId id="543" r:id="rId5"/>
    <p:sldId id="544" r:id="rId6"/>
    <p:sldId id="545" r:id="rId7"/>
    <p:sldId id="546" r:id="rId8"/>
    <p:sldId id="548" r:id="rId9"/>
    <p:sldId id="549" r:id="rId10"/>
    <p:sldId id="532" r:id="rId11"/>
    <p:sldId id="542" r:id="rId12"/>
    <p:sldId id="550" r:id="rId13"/>
    <p:sldId id="551" r:id="rId14"/>
    <p:sldId id="553" r:id="rId15"/>
    <p:sldId id="554" r:id="rId16"/>
    <p:sldId id="555" r:id="rId17"/>
    <p:sldId id="556" r:id="rId18"/>
    <p:sldId id="557" r:id="rId19"/>
    <p:sldId id="558" r:id="rId20"/>
    <p:sldId id="559" r:id="rId21"/>
    <p:sldId id="560" r:id="rId22"/>
    <p:sldId id="447" r:id="rId23"/>
    <p:sldId id="561" r:id="rId24"/>
    <p:sldId id="600" r:id="rId25"/>
    <p:sldId id="562" r:id="rId26"/>
    <p:sldId id="563" r:id="rId27"/>
    <p:sldId id="534" r:id="rId28"/>
    <p:sldId id="535" r:id="rId29"/>
    <p:sldId id="446" r:id="rId30"/>
    <p:sldId id="567" r:id="rId31"/>
    <p:sldId id="564" r:id="rId32"/>
    <p:sldId id="565" r:id="rId33"/>
    <p:sldId id="566" r:id="rId34"/>
    <p:sldId id="570" r:id="rId35"/>
    <p:sldId id="604" r:id="rId36"/>
    <p:sldId id="572" r:id="rId37"/>
    <p:sldId id="488" r:id="rId38"/>
    <p:sldId id="451" r:id="rId39"/>
    <p:sldId id="574" r:id="rId40"/>
    <p:sldId id="606" r:id="rId41"/>
    <p:sldId id="575" r:id="rId42"/>
    <p:sldId id="576" r:id="rId43"/>
    <p:sldId id="577" r:id="rId44"/>
    <p:sldId id="583" r:id="rId45"/>
    <p:sldId id="578" r:id="rId46"/>
    <p:sldId id="579" r:id="rId47"/>
    <p:sldId id="580" r:id="rId48"/>
    <p:sldId id="581" r:id="rId49"/>
    <p:sldId id="582" r:id="rId50"/>
    <p:sldId id="584" r:id="rId51"/>
    <p:sldId id="585" r:id="rId52"/>
    <p:sldId id="463" r:id="rId53"/>
    <p:sldId id="464" r:id="rId54"/>
    <p:sldId id="465" r:id="rId55"/>
    <p:sldId id="477" r:id="rId56"/>
    <p:sldId id="478" r:id="rId57"/>
    <p:sldId id="461" r:id="rId58"/>
    <p:sldId id="504" r:id="rId59"/>
    <p:sldId id="603" r:id="rId60"/>
    <p:sldId id="462" r:id="rId61"/>
    <p:sldId id="602" r:id="rId62"/>
    <p:sldId id="601" r:id="rId63"/>
    <p:sldId id="596" r:id="rId64"/>
    <p:sldId id="480" r:id="rId65"/>
    <p:sldId id="482" r:id="rId66"/>
    <p:sldId id="479" r:id="rId67"/>
    <p:sldId id="481" r:id="rId68"/>
    <p:sldId id="527" r:id="rId69"/>
    <p:sldId id="528" r:id="rId70"/>
    <p:sldId id="515" r:id="rId71"/>
    <p:sldId id="530" r:id="rId72"/>
    <p:sldId id="531" r:id="rId73"/>
  </p:sldIdLst>
  <p:sldSz cx="12188825" cy="6858000"/>
  <p:notesSz cx="9144000" cy="6858000"/>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16">
          <p15:clr>
            <a:srgbClr val="A4A3A4"/>
          </p15:clr>
        </p15:guide>
        <p15:guide id="2" pos="39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06" autoAdjust="0"/>
    <p:restoredTop sz="87984" autoAdjust="0"/>
  </p:normalViewPr>
  <p:slideViewPr>
    <p:cSldViewPr>
      <p:cViewPr varScale="1">
        <p:scale>
          <a:sx n="73" d="100"/>
          <a:sy n="73" d="100"/>
        </p:scale>
        <p:origin x="168" y="62"/>
      </p:cViewPr>
      <p:guideLst>
        <p:guide orient="horz" pos="2216"/>
        <p:guide pos="3938"/>
      </p:guideLst>
    </p:cSldViewPr>
  </p:slideViewPr>
  <p:outlineViewPr>
    <p:cViewPr>
      <p:scale>
        <a:sx n="33" d="100"/>
        <a:sy n="33" d="100"/>
      </p:scale>
      <p:origin x="252" y="59814"/>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EB915022-A997-4DF3-8499-075E49A52474}" type="datetimeFigureOut">
              <a:rPr lang="zh-CN" altLang="en-US" smtClean="0"/>
              <a:t>2025/6/10</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82DF80B7-87AD-4D22-82DF-3074D172CFFA}"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2A4731B-CE8C-46D1-AE18-5115C7560FE6}" type="datetimeFigureOut">
              <a:rPr lang="zh-CN" altLang="en-US" smtClean="0"/>
              <a:t>2025/6/10</a:t>
            </a:fld>
            <a:endParaRPr lang="zh-CN" altLang="en-US"/>
          </a:p>
        </p:txBody>
      </p:sp>
      <p:sp>
        <p:nvSpPr>
          <p:cNvPr id="4" name="幻灯片图像占位符 3"/>
          <p:cNvSpPr>
            <a:spLocks noGrp="1" noRot="1" noChangeAspect="1"/>
          </p:cNvSpPr>
          <p:nvPr>
            <p:ph type="sldImg" idx="2"/>
          </p:nvPr>
        </p:nvSpPr>
        <p:spPr>
          <a:xfrm>
            <a:off x="2286450" y="514350"/>
            <a:ext cx="4571101"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B63FA80-F00C-4A7E-884D-8773B4EA9B65}" type="slidenum">
              <a:rPr lang="zh-CN" altLang="en-US" smtClean="0"/>
              <a:t>‹#›</a:t>
            </a:fld>
            <a:endParaRPr lang="zh-CN" altLang="en-US"/>
          </a:p>
        </p:txBody>
      </p:sp>
    </p:spTree>
  </p:cSld>
  <p:clrMap bg1="lt1" tx1="dk1" bg2="lt2" tx2="dk2" accent1="accent1" accent2="accent2" accent3="accent3" accent4="accent4" accent5="accent5" accent6="accent6" hlink="hlink" folHlink="folHlink"/>
  <p:hf sldNum="0" hdr="0" ftr="0" dt="0"/>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3219041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3438256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40682514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2286000" y="514350"/>
            <a:ext cx="4572000" cy="2571750"/>
          </a:xfrm>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175862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68" y="2130524"/>
            <a:ext cx="10361672" cy="1470094"/>
          </a:xfrm>
        </p:spPr>
        <p:txBody>
          <a:bodyPr/>
          <a:lstStyle/>
          <a:p>
            <a:r>
              <a:rPr lang="zh-CN" altLang="en-US"/>
              <a:t>单击此处编辑母版标题样式</a:t>
            </a:r>
          </a:p>
        </p:txBody>
      </p:sp>
      <p:sp>
        <p:nvSpPr>
          <p:cNvPr id="3" name="副标题 2"/>
          <p:cNvSpPr>
            <a:spLocks noGrp="1"/>
          </p:cNvSpPr>
          <p:nvPr>
            <p:ph type="subTitle" idx="1"/>
          </p:nvPr>
        </p:nvSpPr>
        <p:spPr>
          <a:xfrm>
            <a:off x="1828532" y="3886380"/>
            <a:ext cx="8533142" cy="1752681"/>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165" indent="0" algn="ctr">
              <a:buNone/>
              <a:defRPr>
                <a:solidFill>
                  <a:schemeClr val="tx1">
                    <a:tint val="75000"/>
                  </a:schemeClr>
                </a:solidFill>
              </a:defRPr>
            </a:lvl4pPr>
            <a:lvl5pPr marL="2437765" indent="0" algn="ctr">
              <a:buNone/>
              <a:defRPr>
                <a:solidFill>
                  <a:schemeClr val="tx1">
                    <a:tint val="75000"/>
                  </a:schemeClr>
                </a:solidFill>
              </a:defRPr>
            </a:lvl5pPr>
            <a:lvl6pPr marL="3047365" indent="0" algn="ctr">
              <a:buNone/>
              <a:defRPr>
                <a:solidFill>
                  <a:schemeClr val="tx1">
                    <a:tint val="75000"/>
                  </a:schemeClr>
                </a:solidFill>
              </a:defRPr>
            </a:lvl6pPr>
            <a:lvl7pPr marL="3656965" indent="0" algn="ctr">
              <a:buNone/>
              <a:defRPr>
                <a:solidFill>
                  <a:schemeClr val="tx1">
                    <a:tint val="75000"/>
                  </a:schemeClr>
                </a:solidFill>
              </a:defRPr>
            </a:lvl7pPr>
            <a:lvl8pPr marL="4266565" indent="0" algn="ctr">
              <a:buNone/>
              <a:defRPr>
                <a:solidFill>
                  <a:schemeClr val="tx1">
                    <a:tint val="75000"/>
                  </a:schemeClr>
                </a:solidFill>
              </a:defRPr>
            </a:lvl8pPr>
            <a:lvl9pPr marL="4876165"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7A009EC-57E2-404F-85A6-5BD9FEAB1787}" type="datetime1">
              <a:rPr lang="zh-CN" altLang="en-US" smtClean="0"/>
              <a:t>2025/6/10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3" y="6229492"/>
            <a:ext cx="792075" cy="628826"/>
          </a:xfrm>
          <a:prstGeom prst="rect">
            <a:avLst/>
          </a:prstGeom>
        </p:spPr>
        <p:txBody>
          <a:bodyPr/>
          <a:lstStyle>
            <a:lvl1pPr>
              <a:defRPr sz="2800"/>
            </a:lvl1pPr>
          </a:lstStyle>
          <a:p>
            <a:fld id="{7183A52F-D388-438E-A748-ED6C72307AC6}"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91EB6F-1D34-AB4D-AA80-22D269F95281}" type="datetime1">
              <a:rPr lang="zh-CN" altLang="en-US" smtClean="0"/>
              <a:t>2025/6/10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44" y="4407106"/>
            <a:ext cx="10361672" cy="1362138"/>
          </a:xfrm>
        </p:spPr>
        <p:txBody>
          <a:bodyPr anchor="t"/>
          <a:lstStyle>
            <a:lvl1pPr algn="l">
              <a:defRPr sz="5300" b="1" cap="all"/>
            </a:lvl1pPr>
          </a:lstStyle>
          <a:p>
            <a:r>
              <a:rPr lang="zh-CN" altLang="en-US"/>
              <a:t>单击此处编辑母版标题样式</a:t>
            </a:r>
          </a:p>
        </p:txBody>
      </p:sp>
      <p:sp>
        <p:nvSpPr>
          <p:cNvPr id="3" name="文本占位符 2"/>
          <p:cNvSpPr>
            <a:spLocks noGrp="1"/>
          </p:cNvSpPr>
          <p:nvPr>
            <p:ph type="body" idx="1"/>
          </p:nvPr>
        </p:nvSpPr>
        <p:spPr>
          <a:xfrm>
            <a:off x="962944" y="2906850"/>
            <a:ext cx="10361672" cy="1500256"/>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100">
                <a:solidFill>
                  <a:schemeClr val="tx1">
                    <a:tint val="75000"/>
                  </a:schemeClr>
                </a:solidFill>
              </a:defRPr>
            </a:lvl3pPr>
            <a:lvl4pPr marL="1828165" indent="0">
              <a:buNone/>
              <a:defRPr sz="1900">
                <a:solidFill>
                  <a:schemeClr val="tx1">
                    <a:tint val="75000"/>
                  </a:schemeClr>
                </a:solidFill>
              </a:defRPr>
            </a:lvl4pPr>
            <a:lvl5pPr marL="2437765" indent="0">
              <a:buNone/>
              <a:defRPr sz="1900">
                <a:solidFill>
                  <a:schemeClr val="tx1">
                    <a:tint val="75000"/>
                  </a:schemeClr>
                </a:solidFill>
              </a:defRPr>
            </a:lvl5pPr>
            <a:lvl6pPr marL="3047365" indent="0">
              <a:buNone/>
              <a:defRPr sz="1900">
                <a:solidFill>
                  <a:schemeClr val="tx1">
                    <a:tint val="75000"/>
                  </a:schemeClr>
                </a:solidFill>
              </a:defRPr>
            </a:lvl6pPr>
            <a:lvl7pPr marL="3656965" indent="0">
              <a:buNone/>
              <a:defRPr sz="1900">
                <a:solidFill>
                  <a:schemeClr val="tx1">
                    <a:tint val="75000"/>
                  </a:schemeClr>
                </a:solidFill>
              </a:defRPr>
            </a:lvl7pPr>
            <a:lvl8pPr marL="4266565" indent="0">
              <a:buNone/>
              <a:defRPr sz="1900">
                <a:solidFill>
                  <a:schemeClr val="tx1">
                    <a:tint val="75000"/>
                  </a:schemeClr>
                </a:solidFill>
              </a:defRPr>
            </a:lvl8pPr>
            <a:lvl9pPr marL="4876165" indent="0">
              <a:buNone/>
              <a:defRPr sz="19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B8C24D9-D21A-7C40-A680-405A948FFC92}" type="datetime1">
              <a:rPr lang="zh-CN" altLang="en-US" smtClean="0"/>
              <a:t>2025/6/10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14" y="1600279"/>
            <a:ext cx="5384006" cy="452617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688" y="1600279"/>
            <a:ext cx="5384006" cy="452617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51F7683-F025-B44E-AE06-E33914094DCF}" type="datetime1">
              <a:rPr lang="zh-CN" altLang="en-US" smtClean="0"/>
              <a:t>2025/6/10</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09" y="1535189"/>
            <a:ext cx="5386124" cy="639793"/>
          </a:xfrm>
        </p:spPr>
        <p:txBody>
          <a:bodyPr anchor="b"/>
          <a:lstStyle>
            <a:lvl1pPr marL="0" indent="0">
              <a:buNone/>
              <a:defRPr sz="3200" b="1"/>
            </a:lvl1pPr>
            <a:lvl2pPr marL="609600" indent="0">
              <a:buNone/>
              <a:defRPr sz="2700" b="1"/>
            </a:lvl2pPr>
            <a:lvl3pPr marL="1219200" indent="0">
              <a:buNone/>
              <a:defRPr sz="2400" b="1"/>
            </a:lvl3pPr>
            <a:lvl4pPr marL="1828165" indent="0">
              <a:buNone/>
              <a:defRPr sz="2100" b="1"/>
            </a:lvl4pPr>
            <a:lvl5pPr marL="2437765" indent="0">
              <a:buNone/>
              <a:defRPr sz="2100" b="1"/>
            </a:lvl5pPr>
            <a:lvl6pPr marL="3047365" indent="0">
              <a:buNone/>
              <a:defRPr sz="2100" b="1"/>
            </a:lvl6pPr>
            <a:lvl7pPr marL="3656965" indent="0">
              <a:buNone/>
              <a:defRPr sz="2100" b="1"/>
            </a:lvl7pPr>
            <a:lvl8pPr marL="4266565" indent="0">
              <a:buNone/>
              <a:defRPr sz="2100" b="1"/>
            </a:lvl8pPr>
            <a:lvl9pPr marL="4876165"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509" y="2174979"/>
            <a:ext cx="5386124" cy="3951471"/>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456" y="1535189"/>
            <a:ext cx="5388239" cy="639793"/>
          </a:xfrm>
        </p:spPr>
        <p:txBody>
          <a:bodyPr anchor="b"/>
          <a:lstStyle>
            <a:lvl1pPr marL="0" indent="0">
              <a:buNone/>
              <a:defRPr sz="3200" b="1"/>
            </a:lvl1pPr>
            <a:lvl2pPr marL="609600" indent="0">
              <a:buNone/>
              <a:defRPr sz="2700" b="1"/>
            </a:lvl2pPr>
            <a:lvl3pPr marL="1219200" indent="0">
              <a:buNone/>
              <a:defRPr sz="2400" b="1"/>
            </a:lvl3pPr>
            <a:lvl4pPr marL="1828165" indent="0">
              <a:buNone/>
              <a:defRPr sz="2100" b="1"/>
            </a:lvl4pPr>
            <a:lvl5pPr marL="2437765" indent="0">
              <a:buNone/>
              <a:defRPr sz="2100" b="1"/>
            </a:lvl5pPr>
            <a:lvl6pPr marL="3047365" indent="0">
              <a:buNone/>
              <a:defRPr sz="2100" b="1"/>
            </a:lvl6pPr>
            <a:lvl7pPr marL="3656965" indent="0">
              <a:buNone/>
              <a:defRPr sz="2100" b="1"/>
            </a:lvl7pPr>
            <a:lvl8pPr marL="4266565" indent="0">
              <a:buNone/>
              <a:defRPr sz="2100" b="1"/>
            </a:lvl8pPr>
            <a:lvl9pPr marL="4876165"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2456" y="2174979"/>
            <a:ext cx="5388239" cy="3951471"/>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01CD85D-A002-D84D-8524-D85E87E005ED}" type="datetime1">
              <a:rPr lang="zh-CN" altLang="en-US" smtClean="0"/>
              <a:t>2025/6/10</a:t>
            </a:fld>
            <a:endParaRPr lang="zh-CN" altLang="en-US"/>
          </a:p>
        </p:txBody>
      </p:sp>
      <p:sp>
        <p:nvSpPr>
          <p:cNvPr id="8" name="页脚占位符 7"/>
          <p:cNvSpPr>
            <a:spLocks noGrp="1"/>
          </p:cNvSpPr>
          <p:nvPr>
            <p:ph type="ftr" sz="quarter" idx="11"/>
          </p:nvPr>
        </p:nvSpPr>
        <p:spPr/>
        <p:txBody>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8BAC96D-1B80-A24D-973F-DCD017EFAAA7}" type="datetime1">
              <a:rPr lang="zh-CN" altLang="en-US" smtClean="0"/>
              <a:t>2025/6/10</a:t>
            </a:fld>
            <a:endParaRPr lang="zh-CN" altLang="en-US"/>
          </a:p>
        </p:txBody>
      </p:sp>
      <p:sp>
        <p:nvSpPr>
          <p:cNvPr id="4" name="页脚占位符 3"/>
          <p:cNvSpPr>
            <a:spLocks noGrp="1"/>
          </p:cNvSpPr>
          <p:nvPr>
            <p:ph type="ftr" sz="quarter" idx="11"/>
          </p:nvPr>
        </p:nvSpPr>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FDB423-F4EB-1244-AC62-4B4A08009BC0}" type="datetime1">
              <a:rPr lang="zh-CN" altLang="en-US" smtClean="0"/>
              <a:t>2025/6/10</a:t>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12" y="273063"/>
            <a:ext cx="4010494" cy="1162105"/>
          </a:xfrm>
        </p:spPr>
        <p:txBody>
          <a:bodyPr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6033" y="273065"/>
            <a:ext cx="6814661" cy="5853385"/>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12" y="1435171"/>
            <a:ext cx="4010494" cy="4691280"/>
          </a:xfrm>
        </p:spPr>
        <p:txBody>
          <a:bodyPr/>
          <a:lstStyle>
            <a:lvl1pPr marL="0" indent="0">
              <a:buNone/>
              <a:defRPr sz="1900"/>
            </a:lvl1pPr>
            <a:lvl2pPr marL="609600" indent="0">
              <a:buNone/>
              <a:defRPr sz="1600"/>
            </a:lvl2pPr>
            <a:lvl3pPr marL="1219200" indent="0">
              <a:buNone/>
              <a:defRPr sz="1300"/>
            </a:lvl3pPr>
            <a:lvl4pPr marL="1828165" indent="0">
              <a:buNone/>
              <a:defRPr sz="1200"/>
            </a:lvl4pPr>
            <a:lvl5pPr marL="2437765" indent="0">
              <a:buNone/>
              <a:defRPr sz="1200"/>
            </a:lvl5pPr>
            <a:lvl6pPr marL="3047365" indent="0">
              <a:buNone/>
              <a:defRPr sz="1200"/>
            </a:lvl6pPr>
            <a:lvl7pPr marL="3656965" indent="0">
              <a:buNone/>
              <a:defRPr sz="1200"/>
            </a:lvl7pPr>
            <a:lvl8pPr marL="4266565" indent="0">
              <a:buNone/>
              <a:defRPr sz="1200"/>
            </a:lvl8pPr>
            <a:lvl9pPr marL="487616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DA494E-93C7-DF40-A7EF-8902FB8B9286}" type="datetime1">
              <a:rPr lang="zh-CN" altLang="en-US" smtClean="0"/>
              <a:t>2025/6/10</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366" y="4800823"/>
            <a:ext cx="7314121" cy="566765"/>
          </a:xfrm>
        </p:spPr>
        <p:txBody>
          <a:bodyPr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89366" y="612807"/>
            <a:ext cx="7314121" cy="4114991"/>
          </a:xfrm>
        </p:spPr>
        <p:txBody>
          <a:bodyPr/>
          <a:lstStyle>
            <a:lvl1pPr marL="0" indent="0">
              <a:buNone/>
              <a:defRPr sz="4300"/>
            </a:lvl1pPr>
            <a:lvl2pPr marL="609600" indent="0">
              <a:buNone/>
              <a:defRPr sz="3700"/>
            </a:lvl2pPr>
            <a:lvl3pPr marL="1219200" indent="0">
              <a:buNone/>
              <a:defRPr sz="3200"/>
            </a:lvl3pPr>
            <a:lvl4pPr marL="1828165" indent="0">
              <a:buNone/>
              <a:defRPr sz="2700"/>
            </a:lvl4pPr>
            <a:lvl5pPr marL="2437765" indent="0">
              <a:buNone/>
              <a:defRPr sz="2700"/>
            </a:lvl5pPr>
            <a:lvl6pPr marL="3047365" indent="0">
              <a:buNone/>
              <a:defRPr sz="2700"/>
            </a:lvl6pPr>
            <a:lvl7pPr marL="3656965" indent="0">
              <a:buNone/>
              <a:defRPr sz="2700"/>
            </a:lvl7pPr>
            <a:lvl8pPr marL="4266565" indent="0">
              <a:buNone/>
              <a:defRPr sz="2700"/>
            </a:lvl8pPr>
            <a:lvl9pPr marL="4876165" indent="0">
              <a:buNone/>
              <a:defRPr sz="2700"/>
            </a:lvl9pPr>
          </a:lstStyle>
          <a:p>
            <a:endParaRPr lang="zh-CN" altLang="en-US"/>
          </a:p>
        </p:txBody>
      </p:sp>
      <p:sp>
        <p:nvSpPr>
          <p:cNvPr id="4" name="文本占位符 3"/>
          <p:cNvSpPr>
            <a:spLocks noGrp="1"/>
          </p:cNvSpPr>
          <p:nvPr>
            <p:ph type="body" sz="half" idx="2"/>
          </p:nvPr>
        </p:nvSpPr>
        <p:spPr>
          <a:xfrm>
            <a:off x="2389366" y="5367591"/>
            <a:ext cx="7314121" cy="804900"/>
          </a:xfrm>
        </p:spPr>
        <p:txBody>
          <a:bodyPr/>
          <a:lstStyle>
            <a:lvl1pPr marL="0" indent="0">
              <a:buNone/>
              <a:defRPr sz="1900"/>
            </a:lvl1pPr>
            <a:lvl2pPr marL="609600" indent="0">
              <a:buNone/>
              <a:defRPr sz="1600"/>
            </a:lvl2pPr>
            <a:lvl3pPr marL="1219200" indent="0">
              <a:buNone/>
              <a:defRPr sz="1300"/>
            </a:lvl3pPr>
            <a:lvl4pPr marL="1828165" indent="0">
              <a:buNone/>
              <a:defRPr sz="1200"/>
            </a:lvl4pPr>
            <a:lvl5pPr marL="2437765" indent="0">
              <a:buNone/>
              <a:defRPr sz="1200"/>
            </a:lvl5pPr>
            <a:lvl6pPr marL="3047365" indent="0">
              <a:buNone/>
              <a:defRPr sz="1200"/>
            </a:lvl6pPr>
            <a:lvl7pPr marL="3656965" indent="0">
              <a:buNone/>
              <a:defRPr sz="1200"/>
            </a:lvl7pPr>
            <a:lvl8pPr marL="4266565" indent="0">
              <a:buNone/>
              <a:defRPr sz="1200"/>
            </a:lvl8pPr>
            <a:lvl9pPr marL="487616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32171EA-63BC-D448-8BB3-CC8128F1A6E9}" type="datetime1">
              <a:rPr lang="zh-CN" altLang="en-US" smtClean="0"/>
              <a:t>2025/6/10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8" name="Slide Number Placeholder 5"/>
          <p:cNvSpPr txBox="1"/>
          <p:nvPr/>
        </p:nvSpPr>
        <p:spPr>
          <a:xfrm>
            <a:off x="-62127" y="6236955"/>
            <a:ext cx="779651" cy="621368"/>
          </a:xfrm>
          <a:prstGeom prst="rect">
            <a:avLst/>
          </a:prstGeom>
        </p:spPr>
        <p:txBody>
          <a:bodyPr vert="horz" lIns="121894" tIns="60946" rIns="121894" bIns="60946" rtlCol="0" anchor="ctr"/>
          <a:lstStyle>
            <a:lvl1pPr>
              <a:defRPr sz="2800">
                <a:solidFill>
                  <a:schemeClr val="tx1"/>
                </a:solidFill>
              </a:defRPr>
            </a:lvl1pPr>
          </a:lstStyle>
          <a:p>
            <a:pPr marL="0" marR="0" lvl="0" indent="0" algn="r" defTabSz="1219200" rtl="0" eaLnBrk="1" fontAlgn="auto" latinLnBrk="0" hangingPunct="1">
              <a:lnSpc>
                <a:spcPct val="100000"/>
              </a:lnSpc>
              <a:spcBef>
                <a:spcPts val="0"/>
              </a:spcBef>
              <a:spcAft>
                <a:spcPts val="0"/>
              </a:spcAft>
              <a:buClrTx/>
              <a:buSzTx/>
              <a:buFontTx/>
              <a:buNone/>
              <a:defRPr/>
            </a:pPr>
            <a:endParaRPr kumimoji="0" lang="en-US" altLang="zh-TW"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004C8EF-C26B-584E-9CEF-AD13F86556E4}" type="datetime1">
              <a:rPr lang="zh-CN" altLang="en-US" smtClean="0"/>
              <a:t>2025/6/10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7898" y="274651"/>
            <a:ext cx="2742796" cy="5851796"/>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14" y="274651"/>
            <a:ext cx="8025216" cy="5851796"/>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63EA9FA-7BEF-1148-A3D2-9F0C72892EB9}" type="datetime1">
              <a:rPr lang="zh-CN" altLang="en-US" smtClean="0"/>
              <a:t>2025/6/10</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11" y="274653"/>
            <a:ext cx="10971181" cy="1143053"/>
          </a:xfrm>
          <a:prstGeom prst="rect">
            <a:avLst/>
          </a:prstGeom>
        </p:spPr>
        <p:txBody>
          <a:bodyPr vert="horz" lIns="121917" tIns="60958" rIns="121917" bIns="60958"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11" y="1600279"/>
            <a:ext cx="10971181" cy="4526173"/>
          </a:xfrm>
          <a:prstGeom prst="rect">
            <a:avLst/>
          </a:prstGeom>
        </p:spPr>
        <p:txBody>
          <a:bodyPr vert="horz" lIns="121917" tIns="60958" rIns="121917" bIns="60958"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11" y="6356645"/>
            <a:ext cx="2844381" cy="365142"/>
          </a:xfrm>
          <a:prstGeom prst="rect">
            <a:avLst/>
          </a:prstGeom>
        </p:spPr>
        <p:txBody>
          <a:bodyPr vert="horz" lIns="121917" tIns="60958" rIns="121917" bIns="60958" rtlCol="0" anchor="ctr"/>
          <a:lstStyle>
            <a:lvl1pPr algn="l">
              <a:defRPr sz="1600">
                <a:solidFill>
                  <a:schemeClr val="tx1">
                    <a:tint val="75000"/>
                  </a:schemeClr>
                </a:solidFill>
              </a:defRPr>
            </a:lvl1pPr>
          </a:lstStyle>
          <a:p>
            <a:fld id="{654EA20B-5F01-614A-AE90-09D6BDF5EBFA}" type="datetime1">
              <a:rPr lang="zh-CN" altLang="en-US" smtClean="0"/>
              <a:t>2025/6/10</a:t>
            </a:fld>
            <a:endParaRPr lang="zh-CN" altLang="en-US"/>
          </a:p>
        </p:txBody>
      </p:sp>
      <p:sp>
        <p:nvSpPr>
          <p:cNvPr id="5" name="页脚占位符 4"/>
          <p:cNvSpPr>
            <a:spLocks noGrp="1"/>
          </p:cNvSpPr>
          <p:nvPr>
            <p:ph type="ftr" sz="quarter" idx="3"/>
          </p:nvPr>
        </p:nvSpPr>
        <p:spPr>
          <a:xfrm>
            <a:off x="4164988" y="6356645"/>
            <a:ext cx="3860231" cy="365142"/>
          </a:xfrm>
          <a:prstGeom prst="rect">
            <a:avLst/>
          </a:prstGeom>
        </p:spPr>
        <p:txBody>
          <a:bodyPr vert="horz" lIns="121917" tIns="60958" rIns="121917" bIns="60958" rtlCol="0" anchor="ctr"/>
          <a:lstStyle>
            <a:lvl1pPr algn="ctr">
              <a:defRPr sz="1600">
                <a:solidFill>
                  <a:schemeClr val="tx1">
                    <a:tint val="75000"/>
                  </a:schemeClr>
                </a:solidFill>
              </a:defRPr>
            </a:lvl1pPr>
          </a:lstStyle>
          <a:p>
            <a:endParaRPr lang="zh-CN" altLang="en-US"/>
          </a:p>
        </p:txBody>
      </p:sp>
      <p:sp>
        <p:nvSpPr>
          <p:cNvPr id="7" name="灯片编号占位符 5"/>
          <p:cNvSpPr txBox="1"/>
          <p:nvPr/>
        </p:nvSpPr>
        <p:spPr>
          <a:xfrm>
            <a:off x="3" y="6229492"/>
            <a:ext cx="792075" cy="628826"/>
          </a:xfrm>
          <a:prstGeom prst="rect">
            <a:avLst/>
          </a:prstGeom>
        </p:spPr>
        <p:txBody>
          <a:bodyPr/>
          <a:lstStyle>
            <a:defPPr>
              <a:defRPr lang="zh-CN"/>
            </a:defPPr>
            <a:lvl1pPr marL="0" algn="l" defTabSz="1219200" rtl="0" eaLnBrk="1" latinLnBrk="0" hangingPunct="1">
              <a:defRPr sz="28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fld id="{7183A52F-D388-438E-A748-ED6C72307AC6}"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6565"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0365"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165"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29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25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1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17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1365"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0330" indent="-304165"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165" algn="l" defTabSz="1219200" rtl="0" eaLnBrk="1" latinLnBrk="0" hangingPunct="1">
        <a:defRPr sz="2400" kern="1200">
          <a:solidFill>
            <a:schemeClr val="tx1"/>
          </a:solidFill>
          <a:latin typeface="+mn-lt"/>
          <a:ea typeface="+mn-ea"/>
          <a:cs typeface="+mn-cs"/>
        </a:defRPr>
      </a:lvl4pPr>
      <a:lvl5pPr marL="2437765" algn="l" defTabSz="1219200" rtl="0" eaLnBrk="1" latinLnBrk="0" hangingPunct="1">
        <a:defRPr sz="2400" kern="1200">
          <a:solidFill>
            <a:schemeClr val="tx1"/>
          </a:solidFill>
          <a:latin typeface="+mn-lt"/>
          <a:ea typeface="+mn-ea"/>
          <a:cs typeface="+mn-cs"/>
        </a:defRPr>
      </a:lvl5pPr>
      <a:lvl6pPr marL="3047365" algn="l" defTabSz="1219200" rtl="0" eaLnBrk="1" latinLnBrk="0" hangingPunct="1">
        <a:defRPr sz="2400" kern="1200">
          <a:solidFill>
            <a:schemeClr val="tx1"/>
          </a:solidFill>
          <a:latin typeface="+mn-lt"/>
          <a:ea typeface="+mn-ea"/>
          <a:cs typeface="+mn-cs"/>
        </a:defRPr>
      </a:lvl6pPr>
      <a:lvl7pPr marL="3656965" algn="l" defTabSz="1219200" rtl="0" eaLnBrk="1" latinLnBrk="0" hangingPunct="1">
        <a:defRPr sz="2400" kern="1200">
          <a:solidFill>
            <a:schemeClr val="tx1"/>
          </a:solidFill>
          <a:latin typeface="+mn-lt"/>
          <a:ea typeface="+mn-ea"/>
          <a:cs typeface="+mn-cs"/>
        </a:defRPr>
      </a:lvl7pPr>
      <a:lvl8pPr marL="4266565" algn="l" defTabSz="1219200" rtl="0" eaLnBrk="1" latinLnBrk="0" hangingPunct="1">
        <a:defRPr sz="2400" kern="1200">
          <a:solidFill>
            <a:schemeClr val="tx1"/>
          </a:solidFill>
          <a:latin typeface="+mn-lt"/>
          <a:ea typeface="+mn-ea"/>
          <a:cs typeface="+mn-cs"/>
        </a:defRPr>
      </a:lvl8pPr>
      <a:lvl9pPr marL="4876165"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7.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hemeOverride" Target="../theme/themeOverride8.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hemeOverride" Target="../theme/themeOverride9.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38.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hemeOverride" Target="../theme/themeOverride40.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hemeOverride" Target="../theme/themeOverride43.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_rels/slide59.xml.rels><?xml version="1.0" encoding="UTF-8" standalone="yes"?>
<Relationships xmlns="http://schemas.openxmlformats.org/package/2006/relationships"><Relationship Id="rId3" Type="http://schemas.openxmlformats.org/officeDocument/2006/relationships/hyperlink" Target="https://www.oxfordbibliographies.com/display/document/obo-9780195393521/obo-9780195393521-0160.xml" TargetMode="External"/><Relationship Id="rId2" Type="http://schemas.openxmlformats.org/officeDocument/2006/relationships/slideLayout" Target="../slideLayouts/slideLayout2.xml"/><Relationship Id="rId1" Type="http://schemas.openxmlformats.org/officeDocument/2006/relationships/themeOverride" Target="../theme/themeOverride59.xml"/><Relationship Id="rId4" Type="http://schemas.openxmlformats.org/officeDocument/2006/relationships/hyperlink" Target="https://buddhanature.tsadra.org/index.php/Key_Terms/tath%C4%81gatagarbha"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themeOverride" Target="../theme/themeOverride60.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61.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2.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3.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4.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5.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6.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7.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8.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9.xml"/></Relationships>
</file>

<file path=ppt/slides/_rels/slide7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hemeOverride" Target="../theme/themeOverride70.xml"/><Relationship Id="rId5" Type="http://schemas.openxmlformats.org/officeDocument/2006/relationships/image" Target="../media/image23.png"/><Relationship Id="rId4" Type="http://schemas.openxmlformats.org/officeDocument/2006/relationships/image" Target="../media/image22.png"/></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1.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7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4487999D-48F5-47CD-8312-3702A9F89804}"/>
              </a:ext>
            </a:extLst>
          </p:cNvPr>
          <p:cNvSpPr/>
          <p:nvPr/>
        </p:nvSpPr>
        <p:spPr>
          <a:xfrm>
            <a:off x="2854052" y="1988840"/>
            <a:ext cx="6480720" cy="129614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sz="3600" b="1" dirty="0">
                <a:solidFill>
                  <a:schemeClr val="bg1"/>
                </a:solidFill>
                <a:latin typeface="Times New Roman" panose="02020603050405020304" pitchFamily="18" charset="0"/>
                <a:cs typeface="Times New Roman" panose="02020603050405020304" pitchFamily="18" charset="0"/>
              </a:rPr>
              <a:t>Indian Mahayana Philosophy</a:t>
            </a:r>
            <a:endParaRPr lang="zh-TW" altLang="en-US" sz="3600" b="1" dirty="0">
              <a:solidFill>
                <a:schemeClr val="bg1"/>
              </a:solidFill>
              <a:latin typeface="Times New Roman" panose="02020603050405020304" pitchFamily="18" charset="0"/>
              <a:cs typeface="Times New Roman" panose="02020603050405020304" pitchFamily="18" charset="0"/>
            </a:endParaRPr>
          </a:p>
          <a:p>
            <a:pPr algn="ctr"/>
            <a:endParaRPr lang="zh-TW" alt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179826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FA81ADA0-0C4A-2F37-15CD-BD0685576A4B}"/>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5" name="文字方塊 4">
            <a:extLst>
              <a:ext uri="{FF2B5EF4-FFF2-40B4-BE49-F238E27FC236}">
                <a16:creationId xmlns:a16="http://schemas.microsoft.com/office/drawing/2014/main" id="{C3E78163-75CB-F764-97BD-E363AD734DC6}"/>
              </a:ext>
            </a:extLst>
          </p:cNvPr>
          <p:cNvSpPr txBox="1"/>
          <p:nvPr/>
        </p:nvSpPr>
        <p:spPr>
          <a:xfrm>
            <a:off x="909174" y="1124744"/>
            <a:ext cx="10729192" cy="1738809"/>
          </a:xfrm>
          <a:prstGeom prst="rect">
            <a:avLst/>
          </a:prstGeom>
          <a:noFill/>
        </p:spPr>
        <p:txBody>
          <a:bodyPr wrap="square" rtlCol="0">
            <a:spAutoFit/>
          </a:bodyPr>
          <a:lstStyle/>
          <a:p>
            <a:pPr>
              <a:lnSpc>
                <a:spcPts val="4400"/>
              </a:lnSpc>
            </a:pPr>
            <a:r>
              <a:rPr lang="en-US" altLang="zh-CN" sz="2800" dirty="0">
                <a:solidFill>
                  <a:schemeClr val="bg1"/>
                </a:solidFill>
                <a:latin typeface="Times New Roman" panose="02020603050405020304" pitchFamily="18" charset="0"/>
                <a:cs typeface="Times New Roman" panose="02020603050405020304" pitchFamily="18" charset="0"/>
              </a:rPr>
              <a:t>Just as the non-Mahayana Abhidharma traditions </a:t>
            </a:r>
            <a:r>
              <a:rPr lang="en-US" altLang="zh-CN" sz="2800" u="sng" dirty="0" err="1">
                <a:solidFill>
                  <a:schemeClr val="bg1"/>
                </a:solidFill>
                <a:latin typeface="Times New Roman" panose="02020603050405020304" pitchFamily="18" charset="0"/>
                <a:cs typeface="Times New Roman" panose="02020603050405020304" pitchFamily="18" charset="0"/>
              </a:rPr>
              <a:t>s</a:t>
            </a:r>
            <a:r>
              <a:rPr lang="en-US" altLang="zh-CN" sz="2800" dirty="0" err="1">
                <a:solidFill>
                  <a:schemeClr val="bg1"/>
                </a:solidFill>
                <a:latin typeface="Times New Roman" panose="02020603050405020304" pitchFamily="18" charset="0"/>
                <a:cs typeface="Times New Roman" panose="02020603050405020304" pitchFamily="18" charset="0"/>
              </a:rPr>
              <a:t>ystematise</a:t>
            </a:r>
            <a:r>
              <a:rPr lang="en-US" altLang="zh-CN" sz="2800" dirty="0">
                <a:solidFill>
                  <a:schemeClr val="bg1"/>
                </a:solidFill>
                <a:latin typeface="Times New Roman" panose="02020603050405020304" pitchFamily="18" charset="0"/>
                <a:cs typeface="Times New Roman" panose="02020603050405020304" pitchFamily="18" charset="0"/>
              </a:rPr>
              <a:t> the unsystem</a:t>
            </a:r>
            <a:r>
              <a:rPr lang="en-US" altLang="zh-CN" sz="2800" u="sng" dirty="0">
                <a:solidFill>
                  <a:schemeClr val="bg1"/>
                </a:solidFill>
                <a:latin typeface="Times New Roman" panose="02020603050405020304" pitchFamily="18" charset="0"/>
                <a:cs typeface="Times New Roman" panose="02020603050405020304" pitchFamily="18" charset="0"/>
              </a:rPr>
              <a:t>a</a:t>
            </a:r>
            <a:r>
              <a:rPr lang="en-US" altLang="zh-CN" sz="2800" dirty="0">
                <a:solidFill>
                  <a:schemeClr val="bg1"/>
                </a:solidFill>
                <a:latin typeface="Times New Roman" panose="02020603050405020304" pitchFamily="18" charset="0"/>
                <a:cs typeface="Times New Roman" panose="02020603050405020304" pitchFamily="18" charset="0"/>
              </a:rPr>
              <a:t>tic doctrines of the early sutras, Mahayana philosophical schools </a:t>
            </a:r>
            <a:r>
              <a:rPr lang="en-US" altLang="zh-CN" sz="2800" dirty="0" err="1">
                <a:solidFill>
                  <a:schemeClr val="bg1"/>
                </a:solidFill>
                <a:latin typeface="Times New Roman" panose="02020603050405020304" pitchFamily="18" charset="0"/>
                <a:cs typeface="Times New Roman" panose="02020603050405020304" pitchFamily="18" charset="0"/>
              </a:rPr>
              <a:t>systematise</a:t>
            </a:r>
            <a:r>
              <a:rPr lang="en-US" altLang="zh-CN" sz="2800" dirty="0">
                <a:solidFill>
                  <a:schemeClr val="bg1"/>
                </a:solidFill>
                <a:latin typeface="Times New Roman" panose="02020603050405020304" pitchFamily="18" charset="0"/>
                <a:cs typeface="Times New Roman" panose="02020603050405020304" pitchFamily="18" charset="0"/>
              </a:rPr>
              <a:t> those of the Mahayana scriptures. </a:t>
            </a:r>
          </a:p>
        </p:txBody>
      </p:sp>
      <p:sp>
        <p:nvSpPr>
          <p:cNvPr id="6" name="文字方塊 5">
            <a:extLst>
              <a:ext uri="{FF2B5EF4-FFF2-40B4-BE49-F238E27FC236}">
                <a16:creationId xmlns:a16="http://schemas.microsoft.com/office/drawing/2014/main" id="{D98568ED-5BA0-9156-0373-479CC56F09DA}"/>
              </a:ext>
            </a:extLst>
          </p:cNvPr>
          <p:cNvSpPr txBox="1"/>
          <p:nvPr/>
        </p:nvSpPr>
        <p:spPr>
          <a:xfrm>
            <a:off x="909174" y="3140374"/>
            <a:ext cx="10729192" cy="1174552"/>
          </a:xfrm>
          <a:prstGeom prst="rect">
            <a:avLst/>
          </a:prstGeom>
          <a:noFill/>
        </p:spPr>
        <p:txBody>
          <a:bodyPr wrap="square" rtlCol="0">
            <a:spAutoFit/>
          </a:bodyPr>
          <a:lstStyle/>
          <a:p>
            <a:pPr>
              <a:lnSpc>
                <a:spcPts val="4400"/>
              </a:lnSpc>
              <a:spcBef>
                <a:spcPts val="2400"/>
              </a:spcBef>
            </a:pPr>
            <a:r>
              <a:rPr lang="en-US" altLang="zh-CN" sz="2800" dirty="0" err="1">
                <a:solidFill>
                  <a:schemeClr val="bg1"/>
                </a:solidFill>
                <a:latin typeface="Times New Roman" panose="02020603050405020304" pitchFamily="18" charset="0"/>
                <a:cs typeface="Times New Roman" panose="02020603050405020304" pitchFamily="18" charset="0"/>
              </a:rPr>
              <a:t>Dox</a:t>
            </a:r>
            <a:r>
              <a:rPr lang="en-US" altLang="zh-CN" sz="2800" u="sng" dirty="0" err="1">
                <a:solidFill>
                  <a:schemeClr val="bg1"/>
                </a:solidFill>
                <a:latin typeface="Times New Roman" panose="02020603050405020304" pitchFamily="18" charset="0"/>
                <a:cs typeface="Times New Roman" panose="02020603050405020304" pitchFamily="18" charset="0"/>
              </a:rPr>
              <a:t>o</a:t>
            </a:r>
            <a:r>
              <a:rPr lang="en-US" altLang="zh-CN" sz="2800" dirty="0" err="1">
                <a:solidFill>
                  <a:schemeClr val="bg1"/>
                </a:solidFill>
                <a:latin typeface="Times New Roman" panose="02020603050405020304" pitchFamily="18" charset="0"/>
                <a:cs typeface="Times New Roman" panose="02020603050405020304" pitchFamily="18" charset="0"/>
              </a:rPr>
              <a:t>lographies</a:t>
            </a:r>
            <a:r>
              <a:rPr lang="en-US" altLang="zh-CN" sz="2800" dirty="0">
                <a:solidFill>
                  <a:schemeClr val="bg1"/>
                </a:solidFill>
                <a:latin typeface="Times New Roman" panose="02020603050405020304" pitchFamily="18" charset="0"/>
                <a:cs typeface="Times New Roman" panose="02020603050405020304" pitchFamily="18" charset="0"/>
              </a:rPr>
              <a:t>, classifications of philosophical systems, divide the Indian Mahayana philosophical schools into </a:t>
            </a:r>
            <a:r>
              <a:rPr lang="en-US" altLang="zh-CN" sz="2800" u="sng" dirty="0" err="1">
                <a:solidFill>
                  <a:schemeClr val="bg1"/>
                </a:solidFill>
                <a:latin typeface="Times New Roman" panose="02020603050405020304" pitchFamily="18" charset="0"/>
                <a:cs typeface="Times New Roman" panose="02020603050405020304" pitchFamily="18" charset="0"/>
              </a:rPr>
              <a:t>Madhyamaka</a:t>
            </a:r>
            <a:r>
              <a:rPr lang="en-US" altLang="zh-CN" sz="2800" dirty="0">
                <a:solidFill>
                  <a:schemeClr val="bg1"/>
                </a:solidFill>
                <a:latin typeface="Times New Roman" panose="02020603050405020304" pitchFamily="18" charset="0"/>
                <a:cs typeface="Times New Roman" panose="02020603050405020304" pitchFamily="18" charset="0"/>
              </a:rPr>
              <a:t> and </a:t>
            </a:r>
            <a:r>
              <a:rPr lang="en-US" altLang="zh-CN" sz="2800" u="sng" dirty="0">
                <a:solidFill>
                  <a:schemeClr val="bg1"/>
                </a:solidFill>
                <a:latin typeface="Times New Roman" panose="02020603050405020304" pitchFamily="18" charset="0"/>
                <a:cs typeface="Times New Roman" panose="02020603050405020304" pitchFamily="18" charset="0"/>
              </a:rPr>
              <a:t>Yogacara</a:t>
            </a:r>
            <a:r>
              <a:rPr lang="en-US" altLang="zh-CN" sz="2800" dirty="0">
                <a:solidFill>
                  <a:schemeClr val="bg1"/>
                </a:solidFill>
                <a:latin typeface="Times New Roman" panose="02020603050405020304" pitchFamily="18" charset="0"/>
                <a:cs typeface="Times New Roman" panose="02020603050405020304" pitchFamily="18" charset="0"/>
              </a:rPr>
              <a:t>.</a:t>
            </a:r>
          </a:p>
        </p:txBody>
      </p:sp>
      <p:sp>
        <p:nvSpPr>
          <p:cNvPr id="7" name="文字方塊 6">
            <a:extLst>
              <a:ext uri="{FF2B5EF4-FFF2-40B4-BE49-F238E27FC236}">
                <a16:creationId xmlns:a16="http://schemas.microsoft.com/office/drawing/2014/main" id="{E52E0CBD-32EB-232C-AF9B-130481E8A319}"/>
              </a:ext>
            </a:extLst>
          </p:cNvPr>
          <p:cNvSpPr txBox="1"/>
          <p:nvPr/>
        </p:nvSpPr>
        <p:spPr>
          <a:xfrm>
            <a:off x="909174" y="4663753"/>
            <a:ext cx="10729192" cy="1738809"/>
          </a:xfrm>
          <a:prstGeom prst="rect">
            <a:avLst/>
          </a:prstGeom>
          <a:noFill/>
        </p:spPr>
        <p:txBody>
          <a:bodyPr wrap="square" rtlCol="0">
            <a:spAutoFit/>
          </a:bodyPr>
          <a:lstStyle/>
          <a:p>
            <a:pPr>
              <a:lnSpc>
                <a:spcPts val="4400"/>
              </a:lnSpc>
              <a:spcBef>
                <a:spcPts val="2400"/>
              </a:spcBef>
            </a:pPr>
            <a:r>
              <a:rPr lang="en-US" altLang="zh-CN" sz="2800" dirty="0">
                <a:solidFill>
                  <a:schemeClr val="bg1"/>
                </a:solidFill>
                <a:latin typeface="Times New Roman" panose="02020603050405020304" pitchFamily="18" charset="0"/>
                <a:cs typeface="Times New Roman" panose="02020603050405020304" pitchFamily="18" charset="0"/>
              </a:rPr>
              <a:t>Modern scholars also </a:t>
            </a:r>
            <a:r>
              <a:rPr lang="en-US" altLang="zh-CN" sz="2800" dirty="0" err="1">
                <a:solidFill>
                  <a:schemeClr val="bg1"/>
                </a:solidFill>
                <a:latin typeface="Times New Roman" panose="02020603050405020304" pitchFamily="18" charset="0"/>
                <a:cs typeface="Times New Roman" panose="02020603050405020304" pitchFamily="18" charset="0"/>
              </a:rPr>
              <a:t>recognise</a:t>
            </a:r>
            <a:r>
              <a:rPr lang="en-US" altLang="zh-CN" sz="2800" dirty="0">
                <a:solidFill>
                  <a:schemeClr val="bg1"/>
                </a:solidFill>
                <a:latin typeface="Times New Roman" panose="02020603050405020304" pitchFamily="18" charset="0"/>
                <a:cs typeface="Times New Roman" panose="02020603050405020304" pitchFamily="18" charset="0"/>
              </a:rPr>
              <a:t> other philosophical traditions, including a Yogacara-Madhyamika fusion; a </a:t>
            </a:r>
            <a:r>
              <a:rPr lang="en-US" altLang="zh-CN" sz="2800" u="sng" dirty="0">
                <a:solidFill>
                  <a:schemeClr val="bg1"/>
                </a:solidFill>
                <a:latin typeface="Times New Roman" panose="02020603050405020304" pitchFamily="18" charset="0"/>
                <a:cs typeface="Times New Roman" panose="02020603050405020304" pitchFamily="18" charset="0"/>
              </a:rPr>
              <a:t>Tathagatagarbha</a:t>
            </a:r>
            <a:r>
              <a:rPr lang="en-US" altLang="zh-CN" sz="2800" dirty="0">
                <a:solidFill>
                  <a:schemeClr val="bg1"/>
                </a:solidFill>
                <a:latin typeface="Times New Roman" panose="02020603050405020304" pitchFamily="18" charset="0"/>
                <a:cs typeface="Times New Roman" panose="02020603050405020304" pitchFamily="18" charset="0"/>
              </a:rPr>
              <a:t> (buddha nature) tradition, which </a:t>
            </a:r>
            <a:r>
              <a:rPr lang="en-US" altLang="zh-CN" sz="2800" dirty="0" err="1">
                <a:solidFill>
                  <a:schemeClr val="bg1"/>
                </a:solidFill>
                <a:latin typeface="Times New Roman" panose="02020603050405020304" pitchFamily="18" charset="0"/>
                <a:cs typeface="Times New Roman" panose="02020603050405020304" pitchFamily="18" charset="0"/>
              </a:rPr>
              <a:t>emphasises</a:t>
            </a:r>
            <a:r>
              <a:rPr lang="en-US" altLang="zh-CN" sz="2800" dirty="0">
                <a:solidFill>
                  <a:schemeClr val="bg1"/>
                </a:solidFill>
                <a:latin typeface="Times New Roman" panose="02020603050405020304" pitchFamily="18" charset="0"/>
                <a:cs typeface="Times New Roman" panose="02020603050405020304" pitchFamily="18" charset="0"/>
              </a:rPr>
              <a:t> the inherent seed of awakening in all beings.</a:t>
            </a:r>
          </a:p>
        </p:txBody>
      </p:sp>
      <p:sp>
        <p:nvSpPr>
          <p:cNvPr id="2" name="文字方塊 1">
            <a:extLst>
              <a:ext uri="{FF2B5EF4-FFF2-40B4-BE49-F238E27FC236}">
                <a16:creationId xmlns:a16="http://schemas.microsoft.com/office/drawing/2014/main" id="{0E008388-19FB-7FEE-DF1A-AAFF3610F46C}"/>
              </a:ext>
            </a:extLst>
          </p:cNvPr>
          <p:cNvSpPr txBox="1"/>
          <p:nvPr/>
        </p:nvSpPr>
        <p:spPr>
          <a:xfrm>
            <a:off x="7966620" y="4214380"/>
            <a:ext cx="1008112" cy="523220"/>
          </a:xfrm>
          <a:prstGeom prst="rect">
            <a:avLst/>
          </a:prstGeom>
          <a:noFill/>
        </p:spPr>
        <p:txBody>
          <a:bodyPr wrap="square" rtlCol="0">
            <a:spAutoFit/>
          </a:bodyPr>
          <a:lstStyle/>
          <a:p>
            <a:r>
              <a:rPr lang="en-US" altLang="zh-CN" sz="2800" b="1" dirty="0">
                <a:solidFill>
                  <a:srgbClr val="FFFF00"/>
                </a:solidFill>
                <a:latin typeface="Calibri" panose="020F0502020204030204" pitchFamily="34" charset="0"/>
                <a:cs typeface="Calibri" panose="020F0502020204030204" pitchFamily="34" charset="0"/>
              </a:rPr>
              <a:t>①</a:t>
            </a:r>
            <a:endParaRPr lang="en-US" altLang="zh-CN" sz="2800" dirty="0">
              <a:solidFill>
                <a:srgbClr val="FFFF00"/>
              </a:solidFill>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962BF2C7-1CCF-5E31-EA4A-6799007B21C1}"/>
              </a:ext>
            </a:extLst>
          </p:cNvPr>
          <p:cNvSpPr txBox="1"/>
          <p:nvPr/>
        </p:nvSpPr>
        <p:spPr>
          <a:xfrm>
            <a:off x="10271539" y="4227730"/>
            <a:ext cx="1008112" cy="523220"/>
          </a:xfrm>
          <a:prstGeom prst="rect">
            <a:avLst/>
          </a:prstGeom>
          <a:noFill/>
        </p:spPr>
        <p:txBody>
          <a:bodyPr wrap="square" rtlCol="0">
            <a:spAutoFit/>
          </a:bodyPr>
          <a:lstStyle/>
          <a:p>
            <a:r>
              <a:rPr lang="en-US" altLang="zh-CN" sz="2800" b="1" dirty="0">
                <a:solidFill>
                  <a:srgbClr val="FFFF00"/>
                </a:solidFill>
                <a:latin typeface="Calibri" panose="020F0502020204030204" pitchFamily="34" charset="0"/>
                <a:cs typeface="Calibri" panose="020F0502020204030204" pitchFamily="34" charset="0"/>
              </a:rPr>
              <a:t>②</a:t>
            </a:r>
            <a:endParaRPr lang="en-US" altLang="zh-CN" sz="2800" dirty="0">
              <a:solidFill>
                <a:srgbClr val="FFFF00"/>
              </a:solidFill>
              <a:latin typeface="Times New Roman" panose="02020603050405020304" pitchFamily="18" charset="0"/>
              <a:cs typeface="Times New Roman" panose="02020603050405020304" pitchFamily="18" charset="0"/>
            </a:endParaRPr>
          </a:p>
        </p:txBody>
      </p:sp>
      <p:sp>
        <p:nvSpPr>
          <p:cNvPr id="8" name="文字方塊 7">
            <a:extLst>
              <a:ext uri="{FF2B5EF4-FFF2-40B4-BE49-F238E27FC236}">
                <a16:creationId xmlns:a16="http://schemas.microsoft.com/office/drawing/2014/main" id="{EF1E86BA-31D1-59CE-E81A-E765DC06D9DE}"/>
              </a:ext>
            </a:extLst>
          </p:cNvPr>
          <p:cNvSpPr txBox="1"/>
          <p:nvPr/>
        </p:nvSpPr>
        <p:spPr>
          <a:xfrm>
            <a:off x="6598468" y="5642084"/>
            <a:ext cx="1008112" cy="523220"/>
          </a:xfrm>
          <a:prstGeom prst="rect">
            <a:avLst/>
          </a:prstGeom>
          <a:noFill/>
        </p:spPr>
        <p:txBody>
          <a:bodyPr wrap="square" rtlCol="0">
            <a:spAutoFit/>
          </a:bodyPr>
          <a:lstStyle/>
          <a:p>
            <a:r>
              <a:rPr lang="en-US" altLang="zh-CN" sz="2800" b="1" dirty="0">
                <a:solidFill>
                  <a:srgbClr val="FFFF00"/>
                </a:solidFill>
                <a:latin typeface="Calibri" panose="020F0502020204030204" pitchFamily="34" charset="0"/>
                <a:cs typeface="Calibri" panose="020F0502020204030204" pitchFamily="34" charset="0"/>
              </a:rPr>
              <a:t>③</a:t>
            </a:r>
            <a:endParaRPr lang="en-US" altLang="zh-CN" sz="28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6036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p:bldP spid="3"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11" name="文字方塊 10">
            <a:extLst>
              <a:ext uri="{FF2B5EF4-FFF2-40B4-BE49-F238E27FC236}">
                <a16:creationId xmlns:a16="http://schemas.microsoft.com/office/drawing/2014/main" id="{AFB6AECC-493D-4D00-9EEC-92C548CFBFBF}"/>
              </a:ext>
            </a:extLst>
          </p:cNvPr>
          <p:cNvSpPr txBox="1"/>
          <p:nvPr/>
        </p:nvSpPr>
        <p:spPr>
          <a:xfrm>
            <a:off x="490042" y="1110129"/>
            <a:ext cx="2707534" cy="523220"/>
          </a:xfrm>
          <a:prstGeom prst="rect">
            <a:avLst/>
          </a:prstGeom>
          <a:noFill/>
          <a:ln>
            <a:noFill/>
          </a:ln>
        </p:spPr>
        <p:txBody>
          <a:bodyPr wrap="square" rtlCol="0">
            <a:spAutoFit/>
          </a:bodyPr>
          <a:lstStyle/>
          <a:p>
            <a:r>
              <a:rPr lang="en-US" altLang="zh-CN" sz="2800" b="1" dirty="0">
                <a:solidFill>
                  <a:schemeClr val="bg1"/>
                </a:solidFill>
                <a:latin typeface="Times New Roman" panose="02020603050405020304" pitchFamily="18" charset="0"/>
                <a:cs typeface="Times New Roman" panose="02020603050405020304" pitchFamily="18" charset="0"/>
              </a:rPr>
              <a:t>1. </a:t>
            </a:r>
            <a:r>
              <a:rPr lang="en-US" altLang="zh-CN" sz="2800" b="1" dirty="0" err="1">
                <a:solidFill>
                  <a:schemeClr val="bg1"/>
                </a:solidFill>
                <a:latin typeface="Times New Roman" panose="02020603050405020304" pitchFamily="18" charset="0"/>
                <a:cs typeface="Times New Roman" panose="02020603050405020304" pitchFamily="18" charset="0"/>
              </a:rPr>
              <a:t>Mādhyamaka</a:t>
            </a:r>
            <a:endParaRPr lang="en-US" altLang="zh-CN" sz="2800" b="1" dirty="0">
              <a:solidFill>
                <a:schemeClr val="bg1"/>
              </a:solidFill>
              <a:latin typeface="Times New Roman" panose="02020603050405020304" pitchFamily="18" charset="0"/>
              <a:cs typeface="Times New Roman" panose="02020603050405020304" pitchFamily="18" charset="0"/>
            </a:endParaRPr>
          </a:p>
        </p:txBody>
      </p:sp>
      <p:sp>
        <p:nvSpPr>
          <p:cNvPr id="12" name="文字方塊 11">
            <a:extLst>
              <a:ext uri="{FF2B5EF4-FFF2-40B4-BE49-F238E27FC236}">
                <a16:creationId xmlns:a16="http://schemas.microsoft.com/office/drawing/2014/main" id="{434463DB-6298-4E63-861A-26C0599363D6}"/>
              </a:ext>
            </a:extLst>
          </p:cNvPr>
          <p:cNvSpPr txBox="1"/>
          <p:nvPr/>
        </p:nvSpPr>
        <p:spPr>
          <a:xfrm>
            <a:off x="627931" y="1931362"/>
            <a:ext cx="10932961" cy="455778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Mādhyamaka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(Sanskrit: ‘middle way’) </a:t>
            </a:r>
            <a:r>
              <a:rPr lang="en-US" altLang="zh-TW" sz="2800" dirty="0">
                <a:solidFill>
                  <a:schemeClr val="bg1"/>
                </a:solidFill>
                <a:latin typeface="Times New Roman" panose="02020603050405020304" pitchFamily="18" charset="0"/>
                <a:cs typeface="Times New Roman" panose="02020603050405020304" pitchFamily="18" charset="0"/>
              </a:rPr>
              <a:t>school, the followers of which are called </a:t>
            </a:r>
            <a:r>
              <a:rPr lang="en-US" altLang="zh-TW" sz="2800" dirty="0" err="1">
                <a:solidFill>
                  <a:schemeClr val="bg1"/>
                </a:solidFill>
                <a:latin typeface="Times New Roman" panose="02020603050405020304" pitchFamily="18" charset="0"/>
                <a:cs typeface="Times New Roman" panose="02020603050405020304" pitchFamily="18" charset="0"/>
              </a:rPr>
              <a:t>Mādhyamikas</a:t>
            </a:r>
            <a:r>
              <a:rPr lang="en-US" altLang="zh-TW" sz="2800" dirty="0">
                <a:solidFill>
                  <a:schemeClr val="bg1"/>
                </a:solidFill>
                <a:latin typeface="Times New Roman" panose="02020603050405020304" pitchFamily="18" charset="0"/>
                <a:cs typeface="Times New Roman" panose="02020603050405020304" pitchFamily="18" charset="0"/>
              </a:rPr>
              <a:t>, was also known as the </a:t>
            </a:r>
            <a:r>
              <a:rPr lang="en-US" altLang="zh-TW" sz="2800" dirty="0" err="1">
                <a:solidFill>
                  <a:schemeClr val="bg1"/>
                </a:solidFill>
                <a:latin typeface="Times New Roman" panose="02020603050405020304" pitchFamily="18" charset="0"/>
                <a:cs typeface="Times New Roman" panose="02020603050405020304" pitchFamily="18" charset="0"/>
              </a:rPr>
              <a:t>Śūnyatā-vāda</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600" dirty="0">
                <a:solidFill>
                  <a:schemeClr val="accent6"/>
                </a:solidFill>
                <a:latin typeface="Times New Roman" panose="02020603050405020304" pitchFamily="18" charset="0"/>
                <a:cs typeface="Times New Roman" panose="02020603050405020304" pitchFamily="18" charset="0"/>
              </a:rPr>
              <a:t>‘Emptiness Teaching’</a:t>
            </a:r>
            <a:r>
              <a:rPr lang="en-US" altLang="zh-TW" sz="2800" dirty="0">
                <a:solidFill>
                  <a:schemeClr val="bg1"/>
                </a:solidFill>
                <a:latin typeface="Times New Roman" panose="02020603050405020304" pitchFamily="18" charset="0"/>
                <a:cs typeface="Times New Roman" panose="02020603050405020304" pitchFamily="18" charset="0"/>
              </a:rPr>
              <a:t>, for its key concept is that of ‘emptiness’, also central to the </a:t>
            </a:r>
            <a:r>
              <a:rPr lang="en-US" altLang="zh-TW" sz="2800" dirty="0" err="1">
                <a:solidFill>
                  <a:schemeClr val="bg1"/>
                </a:solidFill>
                <a:latin typeface="Times New Roman" panose="02020603050405020304" pitchFamily="18" charset="0"/>
                <a:cs typeface="Times New Roman" panose="02020603050405020304" pitchFamily="18" charset="0"/>
              </a:rPr>
              <a:t>Prajñā-pāramitā</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or ‘Perfection of Wisdom’ </a:t>
            </a:r>
            <a:r>
              <a:rPr lang="en-US" altLang="zh-TW" sz="2800" dirty="0" err="1">
                <a:solidFill>
                  <a:schemeClr val="bg1"/>
                </a:solidFill>
                <a:latin typeface="Times New Roman" panose="02020603050405020304" pitchFamily="18" charset="0"/>
                <a:cs typeface="Times New Roman" panose="02020603050405020304" pitchFamily="18" charset="0"/>
              </a:rPr>
              <a:t>Sūtras</a:t>
            </a:r>
            <a:r>
              <a:rPr lang="en-US" altLang="zh-TW" sz="2800" dirty="0">
                <a:solidFill>
                  <a:schemeClr val="bg1"/>
                </a:solidFill>
                <a:latin typeface="Times New Roman" panose="02020603050405020304" pitchFamily="18" charset="0"/>
                <a:cs typeface="Times New Roman" panose="02020603050405020304" pitchFamily="18" charset="0"/>
              </a:rPr>
              <a:t>. Among these is the oldest extant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text, the </a:t>
            </a:r>
            <a:r>
              <a:rPr lang="en-US" altLang="zh-TW" sz="2800" i="1" dirty="0" err="1">
                <a:solidFill>
                  <a:schemeClr val="bg1"/>
                </a:solidFill>
                <a:latin typeface="Times New Roman" panose="02020603050405020304" pitchFamily="18" charset="0"/>
                <a:cs typeface="Times New Roman" panose="02020603050405020304" pitchFamily="18" charset="0"/>
              </a:rPr>
              <a:t>Aṣṭasāhasrikā</a:t>
            </a:r>
            <a:r>
              <a:rPr lang="en-US" altLang="zh-TW" sz="2800" i="1" dirty="0">
                <a:solidFill>
                  <a:schemeClr val="bg1"/>
                </a:solidFill>
                <a:latin typeface="Times New Roman" panose="02020603050405020304" pitchFamily="18" charset="0"/>
                <a:cs typeface="Times New Roman" panose="02020603050405020304" pitchFamily="18" charset="0"/>
              </a:rPr>
              <a:t> </a:t>
            </a:r>
            <a:r>
              <a:rPr lang="en-US" altLang="zh-TW" sz="2800" i="1" dirty="0" err="1">
                <a:solidFill>
                  <a:schemeClr val="bg1"/>
                </a:solidFill>
                <a:latin typeface="Times New Roman" panose="02020603050405020304" pitchFamily="18" charset="0"/>
                <a:cs typeface="Times New Roman" panose="02020603050405020304" pitchFamily="18" charset="0"/>
              </a:rPr>
              <a:t>Prajñāpāramitā</a:t>
            </a:r>
            <a:r>
              <a:rPr lang="en-US" altLang="zh-TW" sz="2800" i="1" dirty="0">
                <a:solidFill>
                  <a:schemeClr val="bg1"/>
                </a:solidFill>
                <a:latin typeface="Times New Roman" panose="02020603050405020304" pitchFamily="18" charset="0"/>
                <a:cs typeface="Times New Roman" panose="02020603050405020304" pitchFamily="18" charset="0"/>
              </a:rPr>
              <a:t> </a:t>
            </a:r>
            <a:r>
              <a:rPr lang="en-US" altLang="zh-TW" sz="2800" i="1"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or </a:t>
            </a:r>
            <a:r>
              <a:rPr lang="en-US" altLang="zh-TW" sz="2600" dirty="0">
                <a:solidFill>
                  <a:schemeClr val="accent6"/>
                </a:solidFill>
                <a:latin typeface="Times New Roman" panose="02020603050405020304" pitchFamily="18" charset="0"/>
                <a:cs typeface="Times New Roman" panose="02020603050405020304" pitchFamily="18" charset="0"/>
              </a:rPr>
              <a:t>‘8,000 Verse’ Perfection of Wisdom </a:t>
            </a:r>
            <a:r>
              <a:rPr lang="en-US" altLang="zh-TW" sz="2600" dirty="0" err="1">
                <a:solidFill>
                  <a:schemeClr val="accent6"/>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Originating in the first centuries BCE and CE, its contents were expanded, in the period to 300 </a:t>
            </a:r>
            <a:r>
              <a:rPr lang="en-US" altLang="zh-CN" sz="2800" dirty="0">
                <a:solidFill>
                  <a:schemeClr val="bg1"/>
                </a:solidFill>
                <a:latin typeface="Times New Roman" panose="02020603050405020304" pitchFamily="18" charset="0"/>
                <a:cs typeface="Times New Roman" panose="02020603050405020304" pitchFamily="18" charset="0"/>
              </a:rPr>
              <a:t>CE</a:t>
            </a:r>
            <a:r>
              <a:rPr lang="en-US" altLang="zh-TW" sz="2800" dirty="0">
                <a:solidFill>
                  <a:schemeClr val="bg1"/>
                </a:solidFill>
                <a:latin typeface="Times New Roman" panose="02020603050405020304" pitchFamily="18" charset="0"/>
                <a:cs typeface="Times New Roman" panose="02020603050405020304" pitchFamily="18" charset="0"/>
              </a:rPr>
              <a:t>, to form works of 18,000, 25,000 and 100,000 verses.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C033E09B-B45A-AD40-C836-0D4690807D18}"/>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F35E75C6-ED0A-D68E-DA95-33C6A02F3C06}"/>
              </a:ext>
            </a:extLst>
          </p:cNvPr>
          <p:cNvSpPr txBox="1"/>
          <p:nvPr/>
        </p:nvSpPr>
        <p:spPr>
          <a:xfrm>
            <a:off x="5756538" y="321168"/>
            <a:ext cx="5688632" cy="707886"/>
          </a:xfrm>
          <a:prstGeom prst="rect">
            <a:avLst/>
          </a:prstGeom>
          <a:noFill/>
        </p:spPr>
        <p:txBody>
          <a:bodyPr wrap="square" rtlCol="0">
            <a:spAutoFit/>
          </a:bodyPr>
          <a:lstStyle/>
          <a:p>
            <a:r>
              <a:rPr lang="en-US" altLang="zh-CN" sz="2000" b="1" dirty="0" err="1">
                <a:solidFill>
                  <a:srgbClr val="FFFF00"/>
                </a:solidFill>
                <a:latin typeface="Times New Roman" panose="02020603050405020304" pitchFamily="18" charset="0"/>
                <a:cs typeface="Times New Roman" panose="02020603050405020304" pitchFamily="18" charset="0"/>
              </a:rPr>
              <a:t>Madhyamaka</a:t>
            </a:r>
            <a:r>
              <a:rPr lang="en-US" altLang="zh-CN" sz="2000" dirty="0">
                <a:solidFill>
                  <a:srgbClr val="FFFF00"/>
                </a:solidFill>
                <a:latin typeface="Times New Roman" panose="02020603050405020304" pitchFamily="18" charset="0"/>
                <a:cs typeface="Times New Roman" panose="02020603050405020304" pitchFamily="18" charset="0"/>
              </a:rPr>
              <a:t>: https://plato.stanford.edu/entries/madhyamaka/</a:t>
            </a:r>
          </a:p>
        </p:txBody>
      </p:sp>
    </p:spTree>
    <p:extLst>
      <p:ext uri="{BB962C8B-B14F-4D97-AF65-F5344CB8AC3E}">
        <p14:creationId xmlns:p14="http://schemas.microsoft.com/office/powerpoint/2010/main" val="345429817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2397162-2B3F-5B74-BEE9-E7E7E320B9BB}"/>
              </a:ext>
            </a:extLst>
          </p:cNvPr>
          <p:cNvSpPr txBox="1"/>
          <p:nvPr/>
        </p:nvSpPr>
        <p:spPr>
          <a:xfrm>
            <a:off x="549796" y="4653136"/>
            <a:ext cx="11639029" cy="2154436"/>
          </a:xfrm>
          <a:prstGeom prst="rect">
            <a:avLst/>
          </a:prstGeom>
          <a:noFill/>
        </p:spPr>
        <p:txBody>
          <a:bodyPr wrap="square" rtlCol="0">
            <a:spAutoFit/>
          </a:bodyPr>
          <a:lstStyle/>
          <a:p>
            <a:pPr>
              <a:spcBef>
                <a:spcPts val="1200"/>
              </a:spcBef>
            </a:pPr>
            <a:r>
              <a:rPr lang="en-US" altLang="zh-CN" sz="2800" dirty="0">
                <a:solidFill>
                  <a:schemeClr val="bg1"/>
                </a:solidFill>
                <a:latin typeface="Times New Roman" panose="02020603050405020304" pitchFamily="18" charset="0"/>
              </a:rPr>
              <a:t>T</a:t>
            </a:r>
            <a:r>
              <a:rPr lang="en-US" altLang="zh-TW" sz="2800" dirty="0">
                <a:solidFill>
                  <a:schemeClr val="bg1"/>
                </a:solidFill>
                <a:latin typeface="Times New Roman" panose="02020603050405020304" pitchFamily="18" charset="0"/>
              </a:rPr>
              <a:t>he manuscript of the </a:t>
            </a:r>
            <a:r>
              <a:rPr lang="en-US" altLang="zh-TW" sz="2800" i="1" dirty="0" err="1">
                <a:solidFill>
                  <a:schemeClr val="bg1"/>
                </a:solidFill>
                <a:latin typeface="Times New Roman" panose="02020603050405020304" pitchFamily="18" charset="0"/>
              </a:rPr>
              <a:t>Aṣṭasāhasrikā</a:t>
            </a:r>
            <a:r>
              <a:rPr lang="en-US" altLang="zh-TW" sz="2800" i="1" dirty="0">
                <a:solidFill>
                  <a:schemeClr val="bg1"/>
                </a:solidFill>
                <a:latin typeface="Times New Roman" panose="02020603050405020304" pitchFamily="18" charset="0"/>
              </a:rPr>
              <a:t> </a:t>
            </a:r>
            <a:r>
              <a:rPr lang="en-US" altLang="zh-TW" sz="2800" i="1" dirty="0" err="1">
                <a:solidFill>
                  <a:schemeClr val="bg1"/>
                </a:solidFill>
                <a:latin typeface="Times New Roman" panose="02020603050405020304" pitchFamily="18" charset="0"/>
              </a:rPr>
              <a:t>Prajñāpāramitā</a:t>
            </a:r>
            <a:r>
              <a:rPr lang="en-US" altLang="zh-TW" sz="2800" i="1" dirty="0">
                <a:solidFill>
                  <a:schemeClr val="bg1"/>
                </a:solidFill>
                <a:latin typeface="Times New Roman" panose="02020603050405020304" pitchFamily="18" charset="0"/>
              </a:rPr>
              <a:t> </a:t>
            </a:r>
            <a:r>
              <a:rPr lang="en-US" altLang="zh-TW" sz="2800" i="1" dirty="0" err="1">
                <a:solidFill>
                  <a:schemeClr val="bg1"/>
                </a:solidFill>
                <a:latin typeface="Times New Roman" panose="02020603050405020304" pitchFamily="18" charset="0"/>
              </a:rPr>
              <a:t>Sūtra</a:t>
            </a:r>
            <a:r>
              <a:rPr lang="en-US" altLang="zh-TW" sz="2800" dirty="0">
                <a:solidFill>
                  <a:schemeClr val="bg1"/>
                </a:solidFill>
                <a:latin typeface="Times New Roman" panose="02020603050405020304" pitchFamily="18" charset="0"/>
              </a:rPr>
              <a:t>. It witnesses date to at least c. 184 BCE – c. 46 BCE, making it among the oldest Buddhist manuscripts in existence</a:t>
            </a:r>
            <a:r>
              <a:rPr lang="en-US" altLang="zh-TW" sz="1200" dirty="0">
                <a:solidFill>
                  <a:schemeClr val="bg1"/>
                </a:solidFill>
                <a:latin typeface="Times New Roman" panose="02020603050405020304" pitchFamily="18" charset="0"/>
              </a:rPr>
              <a:t>.</a:t>
            </a:r>
          </a:p>
          <a:p>
            <a:pPr>
              <a:spcBef>
                <a:spcPts val="1200"/>
              </a:spcBef>
            </a:pPr>
            <a:r>
              <a:rPr lang="en-US" altLang="zh-TW" sz="2000" dirty="0">
                <a:solidFill>
                  <a:srgbClr val="FFFF00"/>
                </a:solidFill>
                <a:latin typeface="Times New Roman" panose="02020603050405020304" pitchFamily="18" charset="0"/>
              </a:rPr>
              <a:t>https://en.wikipedia.org/wiki/A%E1%B9%A3%E1%B9%ADas%C4%81hasrik%C4%81_Praj%C3%B1%C4%81p%C4%81ramit%C4%81_S%C5%ABtra </a:t>
            </a:r>
            <a:endParaRPr lang="en-US" altLang="zh-CN" sz="2000" dirty="0">
              <a:solidFill>
                <a:srgbClr val="FFFF00"/>
              </a:solidFill>
            </a:endParaRPr>
          </a:p>
        </p:txBody>
      </p:sp>
      <p:pic>
        <p:nvPicPr>
          <p:cNvPr id="7" name="圖片 6">
            <a:extLst>
              <a:ext uri="{FF2B5EF4-FFF2-40B4-BE49-F238E27FC236}">
                <a16:creationId xmlns:a16="http://schemas.microsoft.com/office/drawing/2014/main" id="{4091681A-0B3F-769C-8BB7-0B62E62F958F}"/>
              </a:ext>
            </a:extLst>
          </p:cNvPr>
          <p:cNvPicPr>
            <a:picLocks noChangeAspect="1"/>
          </p:cNvPicPr>
          <p:nvPr/>
        </p:nvPicPr>
        <p:blipFill>
          <a:blip r:embed="rId3"/>
          <a:stretch>
            <a:fillRect/>
          </a:stretch>
        </p:blipFill>
        <p:spPr>
          <a:xfrm>
            <a:off x="135261" y="49078"/>
            <a:ext cx="11918302" cy="4348456"/>
          </a:xfrm>
          <a:prstGeom prst="rect">
            <a:avLst/>
          </a:prstGeom>
        </p:spPr>
      </p:pic>
    </p:spTree>
    <p:extLst>
      <p:ext uri="{BB962C8B-B14F-4D97-AF65-F5344CB8AC3E}">
        <p14:creationId xmlns:p14="http://schemas.microsoft.com/office/powerpoint/2010/main" val="37013543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74BC5C1-7B88-A74C-0C7D-BB49195313A6}"/>
              </a:ext>
            </a:extLst>
          </p:cNvPr>
          <p:cNvSpPr txBox="1"/>
          <p:nvPr/>
        </p:nvSpPr>
        <p:spPr>
          <a:xfrm>
            <a:off x="627931" y="1578106"/>
            <a:ext cx="10932961" cy="5122043"/>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Mādhyamaka</a:t>
            </a:r>
            <a:r>
              <a:rPr lang="en-US" altLang="zh-TW" sz="2800" dirty="0">
                <a:solidFill>
                  <a:schemeClr val="bg1"/>
                </a:solidFill>
                <a:latin typeface="Times New Roman" panose="02020603050405020304" pitchFamily="18" charset="0"/>
                <a:cs typeface="Times New Roman" panose="02020603050405020304" pitchFamily="18" charset="0"/>
              </a:rPr>
              <a:t> school was founded by </a:t>
            </a:r>
          </a:p>
          <a:p>
            <a:pPr>
              <a:lnSpc>
                <a:spcPts val="4400"/>
              </a:lnSpc>
            </a:pPr>
            <a:r>
              <a:rPr lang="en-US" altLang="zh-TW" sz="2800" b="1"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(c. 150–250 CE), a south Indian monk,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philosopher and mystic. The school’s foundation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document is his </a:t>
            </a:r>
            <a:r>
              <a:rPr lang="en-US" altLang="zh-TW" sz="2800" b="1" i="1" dirty="0" err="1">
                <a:solidFill>
                  <a:schemeClr val="bg1"/>
                </a:solidFill>
                <a:latin typeface="Times New Roman" panose="02020603050405020304" pitchFamily="18" charset="0"/>
                <a:cs typeface="Times New Roman" panose="02020603050405020304" pitchFamily="18" charset="0"/>
              </a:rPr>
              <a:t>Mūla-madhyamaka-kārikā</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‘Verses on the (Fundamentals of ) the Middle Way’</a:t>
            </a:r>
            <a:r>
              <a:rPr lang="en-US" altLang="zh-TW" sz="2800" dirty="0">
                <a:solidFill>
                  <a:schemeClr val="bg1"/>
                </a:solidFill>
                <a:latin typeface="Times New Roman" panose="02020603050405020304" pitchFamily="18" charset="0"/>
                <a:cs typeface="Times New Roman" panose="02020603050405020304" pitchFamily="18" charset="0"/>
              </a:rPr>
              <a:t>. This argues for what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sees as the true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‘Middle Way’ of the Buddha, seeking to convince those not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accepting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Sūtras</a:t>
            </a:r>
            <a:r>
              <a:rPr lang="en-US" altLang="zh-TW" sz="2800" dirty="0">
                <a:solidFill>
                  <a:schemeClr val="bg1"/>
                </a:solidFill>
                <a:latin typeface="Times New Roman" panose="02020603050405020304" pitchFamily="18" charset="0"/>
                <a:cs typeface="Times New Roman" panose="02020603050405020304" pitchFamily="18" charset="0"/>
              </a:rPr>
              <a:t> that the early scriptures, properly understood, lead to seeing that everything is ‘empty’ of both inherent, independent existence and inherent nature.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C61B9EBA-9D6E-3B7A-EA2F-88F01A5DDB2C}"/>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pic>
        <p:nvPicPr>
          <p:cNvPr id="6" name="圖片 5">
            <a:extLst>
              <a:ext uri="{FF2B5EF4-FFF2-40B4-BE49-F238E27FC236}">
                <a16:creationId xmlns:a16="http://schemas.microsoft.com/office/drawing/2014/main" id="{C75F43EB-8CBD-F00D-03A9-FF56DDD874B8}"/>
              </a:ext>
            </a:extLst>
          </p:cNvPr>
          <p:cNvPicPr>
            <a:picLocks noChangeAspect="1"/>
          </p:cNvPicPr>
          <p:nvPr/>
        </p:nvPicPr>
        <p:blipFill>
          <a:blip r:embed="rId3"/>
          <a:stretch>
            <a:fillRect/>
          </a:stretch>
        </p:blipFill>
        <p:spPr>
          <a:xfrm>
            <a:off x="8051688" y="157851"/>
            <a:ext cx="3509204" cy="3068257"/>
          </a:xfrm>
          <a:prstGeom prst="rect">
            <a:avLst/>
          </a:prstGeom>
        </p:spPr>
      </p:pic>
    </p:spTree>
    <p:extLst>
      <p:ext uri="{BB962C8B-B14F-4D97-AF65-F5344CB8AC3E}">
        <p14:creationId xmlns:p14="http://schemas.microsoft.com/office/powerpoint/2010/main" val="28861379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B342914-B581-CE53-04BC-F99140C9EF9A}"/>
              </a:ext>
            </a:extLst>
          </p:cNvPr>
          <p:cNvSpPr txBox="1"/>
          <p:nvPr/>
        </p:nvSpPr>
        <p:spPr>
          <a:xfrm>
            <a:off x="693812" y="1485999"/>
            <a:ext cx="7344816" cy="3993529"/>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While </a:t>
            </a:r>
            <a:r>
              <a:rPr lang="en-US" altLang="zh-TW" sz="2800" dirty="0" err="1">
                <a:solidFill>
                  <a:schemeClr val="bg1"/>
                </a:solidFill>
                <a:latin typeface="Times New Roman" panose="02020603050405020304" pitchFamily="18" charset="0"/>
                <a:cs typeface="Times New Roman" panose="02020603050405020304" pitchFamily="18" charset="0"/>
              </a:rPr>
              <a:t>Nāgārjuna’s</a:t>
            </a:r>
            <a:r>
              <a:rPr lang="en-US" altLang="zh-TW" sz="2800" dirty="0">
                <a:solidFill>
                  <a:schemeClr val="bg1"/>
                </a:solidFill>
                <a:latin typeface="Times New Roman" panose="02020603050405020304" pitchFamily="18" charset="0"/>
                <a:cs typeface="Times New Roman" panose="02020603050405020304" pitchFamily="18" charset="0"/>
              </a:rPr>
              <a:t> outlook seems close to that of the </a:t>
            </a:r>
            <a:r>
              <a:rPr lang="en-US" altLang="zh-TW" sz="2800" i="1" dirty="0">
                <a:solidFill>
                  <a:schemeClr val="bg1"/>
                </a:solidFill>
                <a:latin typeface="Times New Roman" panose="02020603050405020304" pitchFamily="18" charset="0"/>
                <a:cs typeface="Times New Roman" panose="02020603050405020304" pitchFamily="18" charset="0"/>
              </a:rPr>
              <a:t>Perfection of Wisdom </a:t>
            </a:r>
            <a:r>
              <a:rPr lang="en-US" altLang="zh-TW" sz="2800" i="1" dirty="0" err="1">
                <a:solidFill>
                  <a:schemeClr val="bg1"/>
                </a:solidFill>
                <a:latin typeface="Times New Roman" panose="02020603050405020304" pitchFamily="18" charset="0"/>
                <a:cs typeface="Times New Roman" panose="02020603050405020304" pitchFamily="18" charset="0"/>
              </a:rPr>
              <a:t>Sūtras</a:t>
            </a:r>
            <a:r>
              <a:rPr lang="en-US" altLang="zh-TW" sz="2800" dirty="0">
                <a:solidFill>
                  <a:schemeClr val="bg1"/>
                </a:solidFill>
                <a:latin typeface="Times New Roman" panose="02020603050405020304" pitchFamily="18" charset="0"/>
                <a:cs typeface="Times New Roman" panose="02020603050405020304" pitchFamily="18" charset="0"/>
              </a:rPr>
              <a:t>, he does not quote from them or refer to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or ‘Bodhisattva’ in the </a:t>
            </a:r>
            <a:r>
              <a:rPr lang="en-US" altLang="zh-TW" sz="2800" i="1" dirty="0" err="1">
                <a:solidFill>
                  <a:schemeClr val="bg1"/>
                </a:solidFill>
                <a:latin typeface="Times New Roman" panose="02020603050405020304" pitchFamily="18" charset="0"/>
                <a:cs typeface="Times New Roman" panose="02020603050405020304" pitchFamily="18" charset="0"/>
              </a:rPr>
              <a:t>Madhyamaka-kārikā</a:t>
            </a:r>
            <a:r>
              <a:rPr lang="en-US" altLang="zh-TW" sz="2800" dirty="0">
                <a:solidFill>
                  <a:schemeClr val="bg1"/>
                </a:solidFill>
                <a:latin typeface="Times New Roman" panose="02020603050405020304" pitchFamily="18" charset="0"/>
                <a:cs typeface="Times New Roman" panose="02020603050405020304" pitchFamily="18" charset="0"/>
              </a:rPr>
              <a:t>. It was left to his other works, if authentic, or his key disciples, </a:t>
            </a:r>
            <a:r>
              <a:rPr lang="en-US" altLang="zh-TW" sz="2800" b="1" dirty="0" err="1">
                <a:solidFill>
                  <a:schemeClr val="bg1"/>
                </a:solidFill>
                <a:latin typeface="Times New Roman" panose="02020603050405020304" pitchFamily="18" charset="0"/>
                <a:cs typeface="Times New Roman" panose="02020603050405020304" pitchFamily="18" charset="0"/>
              </a:rPr>
              <a:t>Āryadeva</a:t>
            </a:r>
            <a:r>
              <a:rPr lang="en-US" altLang="zh-TW" sz="2800" dirty="0">
                <a:solidFill>
                  <a:schemeClr val="bg1"/>
                </a:solidFill>
                <a:latin typeface="Times New Roman" panose="02020603050405020304" pitchFamily="18" charset="0"/>
                <a:cs typeface="Times New Roman" panose="02020603050405020304" pitchFamily="18" charset="0"/>
              </a:rPr>
              <a:t> and </a:t>
            </a:r>
            <a:r>
              <a:rPr lang="en-US" altLang="zh-TW" sz="2800" b="1" dirty="0" err="1">
                <a:solidFill>
                  <a:schemeClr val="bg1"/>
                </a:solidFill>
                <a:latin typeface="Times New Roman" panose="02020603050405020304" pitchFamily="18" charset="0"/>
                <a:cs typeface="Times New Roman" panose="02020603050405020304" pitchFamily="18" charset="0"/>
              </a:rPr>
              <a:t>Nāga</a:t>
            </a:r>
            <a:r>
              <a:rPr lang="en-US" altLang="zh-TW" sz="2800" dirty="0">
                <a:solidFill>
                  <a:schemeClr val="bg1"/>
                </a:solidFill>
                <a:latin typeface="Times New Roman" panose="02020603050405020304" pitchFamily="18" charset="0"/>
                <a:cs typeface="Times New Roman" panose="02020603050405020304" pitchFamily="18" charset="0"/>
              </a:rPr>
              <a:t>, to make such explicit connections.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FD490D19-AE9E-7976-72C0-AD23E580ED76}"/>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pic>
        <p:nvPicPr>
          <p:cNvPr id="7" name="圖片 6">
            <a:extLst>
              <a:ext uri="{FF2B5EF4-FFF2-40B4-BE49-F238E27FC236}">
                <a16:creationId xmlns:a16="http://schemas.microsoft.com/office/drawing/2014/main" id="{26DA29B8-74C7-901F-2182-5C5544C20B12}"/>
              </a:ext>
            </a:extLst>
          </p:cNvPr>
          <p:cNvPicPr>
            <a:picLocks noChangeAspect="1"/>
          </p:cNvPicPr>
          <p:nvPr/>
        </p:nvPicPr>
        <p:blipFill>
          <a:blip r:embed="rId3"/>
          <a:stretch>
            <a:fillRect/>
          </a:stretch>
        </p:blipFill>
        <p:spPr>
          <a:xfrm>
            <a:off x="8398668" y="1683170"/>
            <a:ext cx="2905108" cy="3599185"/>
          </a:xfrm>
          <a:prstGeom prst="rect">
            <a:avLst/>
          </a:prstGeom>
        </p:spPr>
      </p:pic>
    </p:spTree>
    <p:extLst>
      <p:ext uri="{BB962C8B-B14F-4D97-AF65-F5344CB8AC3E}">
        <p14:creationId xmlns:p14="http://schemas.microsoft.com/office/powerpoint/2010/main" val="24095349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7C3F77C-BBC8-BDD5-3250-706E0954144F}"/>
              </a:ext>
            </a:extLst>
          </p:cNvPr>
          <p:cNvSpPr txBox="1"/>
          <p:nvPr/>
        </p:nvSpPr>
        <p:spPr>
          <a:xfrm>
            <a:off x="189756" y="7761"/>
            <a:ext cx="12188825" cy="2743187"/>
          </a:xfrm>
          <a:prstGeom prst="rect">
            <a:avLst/>
          </a:prstGeom>
          <a:noFill/>
        </p:spPr>
        <p:txBody>
          <a:bodyPr wrap="square" rtlCol="0">
            <a:spAutoFit/>
          </a:bodyPr>
          <a:lstStyle/>
          <a:p>
            <a:pPr>
              <a:lnSpc>
                <a:spcPts val="4200"/>
              </a:lnSpc>
            </a:pPr>
            <a:r>
              <a:rPr lang="en-US" altLang="zh-TW" sz="2800" b="1" dirty="0" err="1">
                <a:solidFill>
                  <a:schemeClr val="bg1"/>
                </a:solidFill>
                <a:latin typeface="Times New Roman" panose="02020603050405020304" pitchFamily="18" charset="0"/>
                <a:cs typeface="Times New Roman" panose="02020603050405020304" pitchFamily="18" charset="0"/>
              </a:rPr>
              <a:t>Buddhapālita</a:t>
            </a:r>
            <a:r>
              <a:rPr lang="en-US" altLang="zh-TW" sz="2800" dirty="0">
                <a:solidFill>
                  <a:schemeClr val="bg1"/>
                </a:solidFill>
                <a:latin typeface="Times New Roman" panose="02020603050405020304" pitchFamily="18" charset="0"/>
                <a:cs typeface="Times New Roman" panose="02020603050405020304" pitchFamily="18" charset="0"/>
              </a:rPr>
              <a:t> (c. 470–540) and then </a:t>
            </a:r>
            <a:r>
              <a:rPr lang="en-US" altLang="zh-TW" sz="2800" b="1" dirty="0" err="1">
                <a:solidFill>
                  <a:schemeClr val="bg1"/>
                </a:solidFill>
                <a:latin typeface="Times New Roman" panose="02020603050405020304" pitchFamily="18" charset="0"/>
                <a:cs typeface="Times New Roman" panose="02020603050405020304" pitchFamily="18" charset="0"/>
              </a:rPr>
              <a:t>Bhāvaviveka</a:t>
            </a:r>
            <a:r>
              <a:rPr lang="en-US" altLang="zh-TW" sz="2800" dirty="0">
                <a:solidFill>
                  <a:schemeClr val="bg1"/>
                </a:solidFill>
                <a:latin typeface="Times New Roman" panose="02020603050405020304" pitchFamily="18" charset="0"/>
                <a:cs typeface="Times New Roman" panose="02020603050405020304" pitchFamily="18" charset="0"/>
              </a:rPr>
              <a:t> (c. 490–570) built up the popularity of the school. The latter improved its logical methods, drawing on the ideas of the Buddhist logician </a:t>
            </a:r>
            <a:r>
              <a:rPr lang="en-US" altLang="zh-TW" sz="2800" b="1" dirty="0" err="1">
                <a:solidFill>
                  <a:schemeClr val="bg1"/>
                </a:solidFill>
                <a:latin typeface="Times New Roman" panose="02020603050405020304" pitchFamily="18" charset="0"/>
                <a:cs typeface="Times New Roman" panose="02020603050405020304" pitchFamily="18" charset="0"/>
              </a:rPr>
              <a:t>Dignāga</a:t>
            </a:r>
            <a:r>
              <a:rPr lang="en-US" altLang="zh-TW" sz="2800" dirty="0">
                <a:solidFill>
                  <a:schemeClr val="bg1"/>
                </a:solidFill>
                <a:latin typeface="Times New Roman" panose="02020603050405020304" pitchFamily="18" charset="0"/>
                <a:cs typeface="Times New Roman" panose="02020603050405020304" pitchFamily="18" charset="0"/>
              </a:rPr>
              <a:t> (c. 480–540) and developed a new interpretation of </a:t>
            </a:r>
            <a:r>
              <a:rPr lang="en-US" altLang="zh-TW" sz="2800" dirty="0" err="1">
                <a:solidFill>
                  <a:schemeClr val="bg1"/>
                </a:solidFill>
                <a:latin typeface="Times New Roman" panose="02020603050405020304" pitchFamily="18" charset="0"/>
                <a:cs typeface="Times New Roman" panose="02020603050405020304" pitchFamily="18" charset="0"/>
              </a:rPr>
              <a:t>Nāgārjuna’s</a:t>
            </a:r>
            <a:r>
              <a:rPr lang="en-US" altLang="zh-TW" sz="2800" dirty="0">
                <a:solidFill>
                  <a:schemeClr val="bg1"/>
                </a:solidFill>
                <a:latin typeface="Times New Roman" panose="02020603050405020304" pitchFamily="18" charset="0"/>
                <a:cs typeface="Times New Roman" panose="02020603050405020304" pitchFamily="18" charset="0"/>
              </a:rPr>
              <a:t> ideas, thus forming the </a:t>
            </a:r>
            <a:r>
              <a:rPr lang="en-US" altLang="zh-TW" sz="2800" dirty="0" err="1">
                <a:solidFill>
                  <a:schemeClr val="bg1"/>
                </a:solidFill>
                <a:latin typeface="Times New Roman" panose="02020603050405020304" pitchFamily="18" charset="0"/>
                <a:cs typeface="Times New Roman" panose="02020603050405020304" pitchFamily="18" charset="0"/>
              </a:rPr>
              <a:t>Svātantrika-Mādhyamika</a:t>
            </a:r>
            <a:r>
              <a:rPr lang="en-US" altLang="zh-TW" sz="2800" dirty="0">
                <a:solidFill>
                  <a:schemeClr val="bg1"/>
                </a:solidFill>
                <a:latin typeface="Times New Roman" panose="02020603050405020304" pitchFamily="18" charset="0"/>
                <a:cs typeface="Times New Roman" panose="02020603050405020304" pitchFamily="18" charset="0"/>
              </a:rPr>
              <a:t> school. </a:t>
            </a:r>
            <a:r>
              <a:rPr lang="en-US" altLang="zh-TW" sz="2800" dirty="0">
                <a:solidFill>
                  <a:schemeClr val="accent6"/>
                </a:solidFill>
                <a:latin typeface="Times New Roman" panose="02020603050405020304" pitchFamily="18" charset="0"/>
                <a:cs typeface="Times New Roman" panose="02020603050405020304" pitchFamily="18" charset="0"/>
              </a:rPr>
              <a:t>(</a:t>
            </a:r>
            <a:r>
              <a:rPr lang="en-US" altLang="zh-TW" sz="2800" dirty="0" err="1">
                <a:solidFill>
                  <a:schemeClr val="accent6"/>
                </a:solidFill>
                <a:latin typeface="Times New Roman" panose="02020603050405020304" pitchFamily="18" charset="0"/>
                <a:cs typeface="Times New Roman" panose="02020603050405020304" pitchFamily="18" charset="0"/>
              </a:rPr>
              <a:t>Buddhapālita</a:t>
            </a:r>
            <a:r>
              <a:rPr lang="en-US" altLang="zh-TW" sz="2800" dirty="0">
                <a:solidFill>
                  <a:schemeClr val="accent6"/>
                </a:solidFill>
                <a:latin typeface="Times New Roman" panose="02020603050405020304" pitchFamily="18" charset="0"/>
                <a:cs typeface="Times New Roman" panose="02020603050405020304" pitchFamily="18" charset="0"/>
              </a:rPr>
              <a:t> founded </a:t>
            </a:r>
            <a:r>
              <a:rPr lang="en-US" altLang="zh-TW" sz="2800" dirty="0" err="1">
                <a:solidFill>
                  <a:schemeClr val="accent6"/>
                </a:solidFill>
                <a:latin typeface="Times New Roman" panose="02020603050405020304" pitchFamily="18" charset="0"/>
                <a:cs typeface="Times New Roman" panose="02020603050405020304" pitchFamily="18" charset="0"/>
              </a:rPr>
              <a:t>Prāsangika-Mādhyamika</a:t>
            </a:r>
            <a:r>
              <a:rPr lang="en-US" altLang="zh-TW" sz="2800" dirty="0">
                <a:solidFill>
                  <a:schemeClr val="accent6"/>
                </a:solidFill>
                <a:latin typeface="Times New Roman" panose="02020603050405020304" pitchFamily="18" charset="0"/>
                <a:cs typeface="Times New Roman" panose="02020603050405020304" pitchFamily="18" charset="0"/>
              </a:rPr>
              <a:t> school)</a:t>
            </a:r>
            <a:endParaRPr lang="en-US" altLang="zh-CN" sz="2800" dirty="0">
              <a:solidFill>
                <a:schemeClr val="accent6"/>
              </a:solidFill>
              <a:latin typeface="Times New Roman" panose="02020603050405020304" pitchFamily="18" charset="0"/>
              <a:cs typeface="Times New Roman" panose="02020603050405020304" pitchFamily="18" charset="0"/>
            </a:endParaRPr>
          </a:p>
        </p:txBody>
      </p:sp>
      <p:pic>
        <p:nvPicPr>
          <p:cNvPr id="7" name="圖片 6">
            <a:extLst>
              <a:ext uri="{FF2B5EF4-FFF2-40B4-BE49-F238E27FC236}">
                <a16:creationId xmlns:a16="http://schemas.microsoft.com/office/drawing/2014/main" id="{36552DA6-6FDC-1257-4B77-B51AB7797791}"/>
              </a:ext>
            </a:extLst>
          </p:cNvPr>
          <p:cNvPicPr>
            <a:picLocks noChangeAspect="1"/>
          </p:cNvPicPr>
          <p:nvPr/>
        </p:nvPicPr>
        <p:blipFill>
          <a:blip r:embed="rId3"/>
          <a:stretch>
            <a:fillRect/>
          </a:stretch>
        </p:blipFill>
        <p:spPr>
          <a:xfrm>
            <a:off x="765820" y="3092638"/>
            <a:ext cx="2664296" cy="3792181"/>
          </a:xfrm>
          <a:prstGeom prst="rect">
            <a:avLst/>
          </a:prstGeom>
        </p:spPr>
      </p:pic>
      <p:pic>
        <p:nvPicPr>
          <p:cNvPr id="9" name="圖片 8">
            <a:extLst>
              <a:ext uri="{FF2B5EF4-FFF2-40B4-BE49-F238E27FC236}">
                <a16:creationId xmlns:a16="http://schemas.microsoft.com/office/drawing/2014/main" id="{FE637BBD-7A74-FE2F-557F-49C4CDE6D1BA}"/>
              </a:ext>
            </a:extLst>
          </p:cNvPr>
          <p:cNvPicPr>
            <a:picLocks noChangeAspect="1"/>
          </p:cNvPicPr>
          <p:nvPr/>
        </p:nvPicPr>
        <p:blipFill>
          <a:blip r:embed="rId4"/>
          <a:stretch>
            <a:fillRect/>
          </a:stretch>
        </p:blipFill>
        <p:spPr>
          <a:xfrm>
            <a:off x="4473125" y="3079115"/>
            <a:ext cx="3133455" cy="3805703"/>
          </a:xfrm>
          <a:prstGeom prst="rect">
            <a:avLst/>
          </a:prstGeom>
        </p:spPr>
      </p:pic>
      <p:pic>
        <p:nvPicPr>
          <p:cNvPr id="11" name="圖片 10">
            <a:extLst>
              <a:ext uri="{FF2B5EF4-FFF2-40B4-BE49-F238E27FC236}">
                <a16:creationId xmlns:a16="http://schemas.microsoft.com/office/drawing/2014/main" id="{07D7175B-EE9F-CF8D-5431-9A10015AA32E}"/>
              </a:ext>
            </a:extLst>
          </p:cNvPr>
          <p:cNvPicPr>
            <a:picLocks noChangeAspect="1"/>
          </p:cNvPicPr>
          <p:nvPr/>
        </p:nvPicPr>
        <p:blipFill>
          <a:blip r:embed="rId5"/>
          <a:stretch>
            <a:fillRect/>
          </a:stretch>
        </p:blipFill>
        <p:spPr>
          <a:xfrm>
            <a:off x="8470675" y="3053655"/>
            <a:ext cx="2815071" cy="3804346"/>
          </a:xfrm>
          <a:prstGeom prst="rect">
            <a:avLst/>
          </a:prstGeom>
        </p:spPr>
      </p:pic>
      <p:sp>
        <p:nvSpPr>
          <p:cNvPr id="2" name="文字方塊 1">
            <a:extLst>
              <a:ext uri="{FF2B5EF4-FFF2-40B4-BE49-F238E27FC236}">
                <a16:creationId xmlns:a16="http://schemas.microsoft.com/office/drawing/2014/main" id="{F343E7DC-C2D8-CC81-9E1D-6A27FC811E34}"/>
              </a:ext>
            </a:extLst>
          </p:cNvPr>
          <p:cNvSpPr txBox="1"/>
          <p:nvPr/>
        </p:nvSpPr>
        <p:spPr>
          <a:xfrm>
            <a:off x="7606580" y="2591990"/>
            <a:ext cx="3823182" cy="492443"/>
          </a:xfrm>
          <a:prstGeom prst="rect">
            <a:avLst/>
          </a:prstGeom>
          <a:noFill/>
        </p:spPr>
        <p:txBody>
          <a:bodyPr wrap="square" rtlCol="0">
            <a:spAutoFit/>
          </a:bodyPr>
          <a:lstStyle/>
          <a:p>
            <a:r>
              <a:rPr lang="en-US" altLang="zh-TW" sz="2600" dirty="0">
                <a:solidFill>
                  <a:srgbClr val="00B0F0"/>
                </a:solidFill>
                <a:latin typeface="Times New Roman" panose="02020603050405020304" pitchFamily="18" charset="0"/>
                <a:cs typeface="Times New Roman" panose="02020603050405020304" pitchFamily="18" charset="0"/>
              </a:rPr>
              <a:t>‘reduction to absurdity’</a:t>
            </a:r>
            <a:endParaRPr lang="zh-TW" altLang="en-US" sz="2600" dirty="0">
              <a:solidFill>
                <a:srgbClr val="00B0F0"/>
              </a:solidFill>
              <a:latin typeface="Times New Roman" panose="02020603050405020304" pitchFamily="18" charset="0"/>
              <a:cs typeface="Times New Roman" panose="02020603050405020304" pitchFamily="18" charset="0"/>
            </a:endParaRPr>
          </a:p>
        </p:txBody>
      </p:sp>
      <p:cxnSp>
        <p:nvCxnSpPr>
          <p:cNvPr id="5" name="直線接點 4">
            <a:extLst>
              <a:ext uri="{FF2B5EF4-FFF2-40B4-BE49-F238E27FC236}">
                <a16:creationId xmlns:a16="http://schemas.microsoft.com/office/drawing/2014/main" id="{2DDF9777-2FD0-BEC3-521C-965540EA7339}"/>
              </a:ext>
            </a:extLst>
          </p:cNvPr>
          <p:cNvCxnSpPr>
            <a:stCxn id="2" idx="1"/>
          </p:cNvCxnSpPr>
          <p:nvPr/>
        </p:nvCxnSpPr>
        <p:spPr>
          <a:xfrm flipH="1" flipV="1">
            <a:off x="6166420" y="2636912"/>
            <a:ext cx="1440160" cy="201300"/>
          </a:xfrm>
          <a:prstGeom prst="line">
            <a:avLst/>
          </a:prstGeom>
          <a:ln w="15875">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文字方塊 5">
            <a:extLst>
              <a:ext uri="{FF2B5EF4-FFF2-40B4-BE49-F238E27FC236}">
                <a16:creationId xmlns:a16="http://schemas.microsoft.com/office/drawing/2014/main" id="{A368BE97-5F2E-C098-64F8-D8120D357741}"/>
              </a:ext>
            </a:extLst>
          </p:cNvPr>
          <p:cNvSpPr txBox="1"/>
          <p:nvPr/>
        </p:nvSpPr>
        <p:spPr>
          <a:xfrm>
            <a:off x="4006180" y="1412776"/>
            <a:ext cx="3823182" cy="492443"/>
          </a:xfrm>
          <a:prstGeom prst="rect">
            <a:avLst/>
          </a:prstGeom>
          <a:noFill/>
        </p:spPr>
        <p:txBody>
          <a:bodyPr wrap="square" rtlCol="0">
            <a:spAutoFit/>
          </a:bodyPr>
          <a:lstStyle/>
          <a:p>
            <a:r>
              <a:rPr lang="en-US" altLang="zh-TW" sz="2600" dirty="0">
                <a:solidFill>
                  <a:srgbClr val="FFFF00"/>
                </a:solidFill>
                <a:latin typeface="Times New Roman" panose="02020603050405020304" pitchFamily="18" charset="0"/>
                <a:cs typeface="Times New Roman" panose="02020603050405020304" pitchFamily="18" charset="0"/>
              </a:rPr>
              <a:t>‘self-established reasoning’</a:t>
            </a:r>
            <a:endParaRPr lang="zh-TW" altLang="en-US" sz="2600" dirty="0">
              <a:solidFill>
                <a:srgbClr val="FFFF00"/>
              </a:solidFill>
              <a:latin typeface="Times New Roman" panose="02020603050405020304" pitchFamily="18" charset="0"/>
              <a:cs typeface="Times New Roman" panose="02020603050405020304" pitchFamily="18" charset="0"/>
            </a:endParaRPr>
          </a:p>
        </p:txBody>
      </p:sp>
      <p:cxnSp>
        <p:nvCxnSpPr>
          <p:cNvPr id="8" name="直線接點 7">
            <a:extLst>
              <a:ext uri="{FF2B5EF4-FFF2-40B4-BE49-F238E27FC236}">
                <a16:creationId xmlns:a16="http://schemas.microsoft.com/office/drawing/2014/main" id="{47AD5ED1-8928-E7EC-1AC6-B48E610A5087}"/>
              </a:ext>
            </a:extLst>
          </p:cNvPr>
          <p:cNvCxnSpPr>
            <a:cxnSpLocks/>
          </p:cNvCxnSpPr>
          <p:nvPr/>
        </p:nvCxnSpPr>
        <p:spPr>
          <a:xfrm flipH="1" flipV="1">
            <a:off x="7606580" y="1700808"/>
            <a:ext cx="432048" cy="72008"/>
          </a:xfrm>
          <a:prstGeom prst="line">
            <a:avLst/>
          </a:prstGeom>
          <a:ln w="15875">
            <a:solidFill>
              <a:srgbClr val="FFFF00"/>
            </a:solidFill>
          </a:ln>
        </p:spPr>
        <p:style>
          <a:lnRef idx="1">
            <a:schemeClr val="accent1"/>
          </a:lnRef>
          <a:fillRef idx="0">
            <a:schemeClr val="accent1"/>
          </a:fillRef>
          <a:effectRef idx="0">
            <a:schemeClr val="accent1"/>
          </a:effectRef>
          <a:fontRef idx="minor">
            <a:schemeClr val="tx1"/>
          </a:fontRef>
        </p:style>
      </p:cxnSp>
      <p:sp>
        <p:nvSpPr>
          <p:cNvPr id="3" name="矩形 2">
            <a:extLst>
              <a:ext uri="{FF2B5EF4-FFF2-40B4-BE49-F238E27FC236}">
                <a16:creationId xmlns:a16="http://schemas.microsoft.com/office/drawing/2014/main" id="{E8F521CD-4DC1-409F-362D-224C4B94C8A7}"/>
              </a:ext>
            </a:extLst>
          </p:cNvPr>
          <p:cNvSpPr/>
          <p:nvPr/>
        </p:nvSpPr>
        <p:spPr>
          <a:xfrm>
            <a:off x="117748" y="5013176"/>
            <a:ext cx="11953328" cy="183706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文字方塊 9">
            <a:extLst>
              <a:ext uri="{FF2B5EF4-FFF2-40B4-BE49-F238E27FC236}">
                <a16:creationId xmlns:a16="http://schemas.microsoft.com/office/drawing/2014/main" id="{F8A856B6-418C-5D50-7731-13A94E9E82D5}"/>
              </a:ext>
            </a:extLst>
          </p:cNvPr>
          <p:cNvSpPr txBox="1"/>
          <p:nvPr/>
        </p:nvSpPr>
        <p:spPr>
          <a:xfrm>
            <a:off x="333772" y="5056447"/>
            <a:ext cx="10951974" cy="892552"/>
          </a:xfrm>
          <a:prstGeom prst="rect">
            <a:avLst/>
          </a:prstGeom>
          <a:noFill/>
        </p:spPr>
        <p:txBody>
          <a:bodyPr wrap="square" rtlCol="0">
            <a:spAutoFit/>
          </a:bodyPr>
          <a:lstStyle/>
          <a:p>
            <a:r>
              <a:rPr lang="en-US" altLang="zh-TW" b="1" dirty="0" err="1">
                <a:solidFill>
                  <a:srgbClr val="00B0F0"/>
                </a:solidFill>
                <a:latin typeface="Times New Roman" panose="02020603050405020304" pitchFamily="18" charset="0"/>
                <a:cs typeface="Times New Roman" panose="02020603050405020304" pitchFamily="18" charset="0"/>
              </a:rPr>
              <a:t>Prāsangika</a:t>
            </a:r>
            <a:r>
              <a:rPr lang="en-US" altLang="zh-TW" dirty="0">
                <a:solidFill>
                  <a:srgbClr val="00B0F0"/>
                </a:solidFill>
                <a:latin typeface="Times New Roman" panose="02020603050405020304" pitchFamily="18" charset="0"/>
                <a:cs typeface="Times New Roman" panose="02020603050405020304" pitchFamily="18" charset="0"/>
              </a:rPr>
              <a:t>-</a:t>
            </a:r>
            <a:r>
              <a:rPr lang="en-US" altLang="zh-TW" sz="2600" dirty="0">
                <a:solidFill>
                  <a:srgbClr val="00B0F0"/>
                </a:solidFill>
                <a:latin typeface="Times New Roman" panose="02020603050405020304" pitchFamily="18" charset="0"/>
                <a:cs typeface="Times New Roman" panose="02020603050405020304" pitchFamily="18" charset="0"/>
              </a:rPr>
              <a:t>‘reduction to absurdity’- showing the inadequacies of other positions-</a:t>
            </a:r>
            <a:r>
              <a:rPr lang="en-US" altLang="zh-TW" sz="2600" dirty="0" err="1">
                <a:solidFill>
                  <a:srgbClr val="00B0F0"/>
                </a:solidFill>
                <a:latin typeface="Times New Roman" panose="02020603050405020304" pitchFamily="18" charset="0"/>
                <a:cs typeface="Times New Roman" panose="02020603050405020304" pitchFamily="18" charset="0"/>
              </a:rPr>
              <a:t>emphasising</a:t>
            </a:r>
            <a:r>
              <a:rPr lang="en-US" altLang="zh-TW" sz="2600" dirty="0">
                <a:solidFill>
                  <a:srgbClr val="00B0F0"/>
                </a:solidFill>
                <a:latin typeface="Times New Roman" panose="02020603050405020304" pitchFamily="18" charset="0"/>
                <a:cs typeface="Times New Roman" panose="02020603050405020304" pitchFamily="18" charset="0"/>
              </a:rPr>
              <a:t> the </a:t>
            </a:r>
            <a:r>
              <a:rPr lang="en-US" altLang="zh-TW" sz="2600" dirty="0" err="1">
                <a:solidFill>
                  <a:srgbClr val="00B0F0"/>
                </a:solidFill>
                <a:latin typeface="Times New Roman" panose="02020603050405020304" pitchFamily="18" charset="0"/>
                <a:cs typeface="Times New Roman" panose="02020603050405020304" pitchFamily="18" charset="0"/>
              </a:rPr>
              <a:t>uncategorised</a:t>
            </a:r>
            <a:r>
              <a:rPr lang="en-US" altLang="zh-TW" sz="2600" dirty="0">
                <a:solidFill>
                  <a:srgbClr val="00B0F0"/>
                </a:solidFill>
                <a:latin typeface="Times New Roman" panose="02020603050405020304" pitchFamily="18" charset="0"/>
                <a:cs typeface="Times New Roman" panose="02020603050405020304" pitchFamily="18" charset="0"/>
              </a:rPr>
              <a:t> absolute that is free from all assertions</a:t>
            </a:r>
            <a:endParaRPr lang="zh-TW" altLang="en-US" sz="2600" dirty="0">
              <a:solidFill>
                <a:srgbClr val="00B0F0"/>
              </a:solidFill>
              <a:latin typeface="Times New Roman" panose="02020603050405020304" pitchFamily="18" charset="0"/>
              <a:cs typeface="Times New Roman" panose="02020603050405020304" pitchFamily="18" charset="0"/>
            </a:endParaRPr>
          </a:p>
        </p:txBody>
      </p:sp>
      <p:sp>
        <p:nvSpPr>
          <p:cNvPr id="12" name="文字方塊 11">
            <a:extLst>
              <a:ext uri="{FF2B5EF4-FFF2-40B4-BE49-F238E27FC236}">
                <a16:creationId xmlns:a16="http://schemas.microsoft.com/office/drawing/2014/main" id="{3380395E-7B57-7FDE-B2D5-DB61EBBB6E56}"/>
              </a:ext>
            </a:extLst>
          </p:cNvPr>
          <p:cNvSpPr txBox="1"/>
          <p:nvPr/>
        </p:nvSpPr>
        <p:spPr>
          <a:xfrm>
            <a:off x="333772" y="5959195"/>
            <a:ext cx="11161240" cy="892552"/>
          </a:xfrm>
          <a:prstGeom prst="rect">
            <a:avLst/>
          </a:prstGeom>
          <a:noFill/>
        </p:spPr>
        <p:txBody>
          <a:bodyPr wrap="square" rtlCol="0">
            <a:spAutoFit/>
          </a:bodyPr>
          <a:lstStyle/>
          <a:p>
            <a:r>
              <a:rPr lang="en-US" altLang="zh-TW" b="1" dirty="0" err="1">
                <a:solidFill>
                  <a:srgbClr val="FFC000"/>
                </a:solidFill>
                <a:latin typeface="Times New Roman" panose="02020603050405020304" pitchFamily="18" charset="0"/>
                <a:cs typeface="Times New Roman" panose="02020603050405020304" pitchFamily="18" charset="0"/>
              </a:rPr>
              <a:t>Svātantrika</a:t>
            </a:r>
            <a:r>
              <a:rPr lang="en-US" altLang="zh-TW" dirty="0">
                <a:solidFill>
                  <a:srgbClr val="FFC000"/>
                </a:solidFill>
                <a:latin typeface="Times New Roman" panose="02020603050405020304" pitchFamily="18" charset="0"/>
                <a:cs typeface="Times New Roman" panose="02020603050405020304" pitchFamily="18" charset="0"/>
              </a:rPr>
              <a:t>-</a:t>
            </a:r>
            <a:r>
              <a:rPr lang="en-US" altLang="zh-TW" sz="2600" dirty="0">
                <a:solidFill>
                  <a:srgbClr val="FFC000"/>
                </a:solidFill>
                <a:latin typeface="Times New Roman" panose="02020603050405020304" pitchFamily="18" charset="0"/>
                <a:cs typeface="Times New Roman" panose="02020603050405020304" pitchFamily="18" charset="0"/>
              </a:rPr>
              <a:t>‘self-established reasoning’- put forward a positive argument for a position- use reason to support positive teachings and practices</a:t>
            </a:r>
            <a:endParaRPr lang="zh-TW" altLang="en-US" sz="2600" dirty="0">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594716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3" grpId="0" animBg="1"/>
      <p:bldP spid="10"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C6E6C3C-7767-6F25-1C28-C9EABF02BC81}"/>
              </a:ext>
            </a:extLst>
          </p:cNvPr>
          <p:cNvSpPr txBox="1"/>
          <p:nvPr/>
        </p:nvSpPr>
        <p:spPr>
          <a:xfrm>
            <a:off x="405780" y="1398881"/>
            <a:ext cx="8928992" cy="3993529"/>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Bhāvaviveka’s</a:t>
            </a:r>
            <a:r>
              <a:rPr lang="en-US" altLang="zh-TW" sz="2800" dirty="0">
                <a:solidFill>
                  <a:schemeClr val="bg1"/>
                </a:solidFill>
                <a:latin typeface="Times New Roman" panose="02020603050405020304" pitchFamily="18" charset="0"/>
                <a:cs typeface="Times New Roman" panose="02020603050405020304" pitchFamily="18" charset="0"/>
              </a:rPr>
              <a:t> interpretation was then disputed by </a:t>
            </a:r>
            <a:r>
              <a:rPr lang="en-US" altLang="zh-TW" sz="2800" b="1" dirty="0" err="1">
                <a:solidFill>
                  <a:schemeClr val="bg1"/>
                </a:solidFill>
                <a:latin typeface="Times New Roman" panose="02020603050405020304" pitchFamily="18" charset="0"/>
                <a:cs typeface="Times New Roman" panose="02020603050405020304" pitchFamily="18" charset="0"/>
              </a:rPr>
              <a:t>Candrakīrti</a:t>
            </a:r>
            <a:r>
              <a:rPr lang="en-US" altLang="zh-TW" sz="2800" dirty="0">
                <a:solidFill>
                  <a:schemeClr val="bg1"/>
                </a:solidFill>
                <a:latin typeface="Times New Roman" panose="02020603050405020304" pitchFamily="18" charset="0"/>
                <a:cs typeface="Times New Roman" panose="02020603050405020304" pitchFamily="18" charset="0"/>
              </a:rPr>
              <a:t> (c. 600 – c. 650), who built on the work of </a:t>
            </a:r>
            <a:r>
              <a:rPr lang="en-US" altLang="zh-TW" sz="2800" dirty="0" err="1">
                <a:solidFill>
                  <a:schemeClr val="bg1"/>
                </a:solidFill>
                <a:latin typeface="Times New Roman" panose="02020603050405020304" pitchFamily="18" charset="0"/>
                <a:cs typeface="Times New Roman" panose="02020603050405020304" pitchFamily="18" charset="0"/>
              </a:rPr>
              <a:t>Buddhapālita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Candrakīrti’s</a:t>
            </a:r>
            <a:r>
              <a:rPr lang="en-US" altLang="zh-TW" sz="2800" dirty="0">
                <a:solidFill>
                  <a:schemeClr val="bg1"/>
                </a:solidFill>
                <a:latin typeface="Times New Roman" panose="02020603050405020304" pitchFamily="18" charset="0"/>
                <a:cs typeface="Times New Roman" panose="02020603050405020304" pitchFamily="18" charset="0"/>
              </a:rPr>
              <a:t> ideas are expressed in such works as his commentary on the </a:t>
            </a:r>
            <a:r>
              <a:rPr lang="en-US" altLang="zh-TW" sz="2800" i="1" dirty="0" err="1">
                <a:solidFill>
                  <a:schemeClr val="bg1"/>
                </a:solidFill>
                <a:latin typeface="Times New Roman" panose="02020603050405020304" pitchFamily="18" charset="0"/>
                <a:cs typeface="Times New Roman" panose="02020603050405020304" pitchFamily="18" charset="0"/>
              </a:rPr>
              <a:t>Madhyamaka-kārikā</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800" i="1" dirty="0" err="1">
                <a:solidFill>
                  <a:schemeClr val="bg1"/>
                </a:solidFill>
                <a:latin typeface="Times New Roman" panose="02020603050405020304" pitchFamily="18" charset="0"/>
                <a:cs typeface="Times New Roman" panose="02020603050405020304" pitchFamily="18" charset="0"/>
              </a:rPr>
              <a:t>Prasannapadā</a:t>
            </a:r>
            <a:r>
              <a:rPr lang="en-US" altLang="zh-TW" sz="2800" dirty="0">
                <a:solidFill>
                  <a:schemeClr val="bg1"/>
                </a:solidFill>
                <a:latin typeface="Times New Roman" panose="02020603050405020304" pitchFamily="18" charset="0"/>
                <a:cs typeface="Times New Roman" panose="02020603050405020304" pitchFamily="18" charset="0"/>
              </a:rPr>
              <a:t>, or </a:t>
            </a:r>
            <a:r>
              <a:rPr lang="en-US" altLang="zh-TW" sz="2600" dirty="0">
                <a:solidFill>
                  <a:schemeClr val="accent6"/>
                </a:solidFill>
                <a:latin typeface="Times New Roman" panose="02020603050405020304" pitchFamily="18" charset="0"/>
                <a:cs typeface="Times New Roman" panose="02020603050405020304" pitchFamily="18" charset="0"/>
              </a:rPr>
              <a:t>‘Clear-worded’</a:t>
            </a:r>
            <a:r>
              <a:rPr lang="en-US" altLang="zh-TW" sz="2800" dirty="0">
                <a:solidFill>
                  <a:schemeClr val="bg1"/>
                </a:solidFill>
                <a:latin typeface="Times New Roman" panose="02020603050405020304" pitchFamily="18" charset="0"/>
                <a:cs typeface="Times New Roman" panose="02020603050405020304" pitchFamily="18" charset="0"/>
              </a:rPr>
              <a:t>, and </a:t>
            </a:r>
            <a:r>
              <a:rPr lang="en-US" altLang="zh-TW" sz="2800" b="1" dirty="0" err="1">
                <a:solidFill>
                  <a:schemeClr val="bg1"/>
                </a:solidFill>
                <a:latin typeface="Times New Roman" panose="02020603050405020304" pitchFamily="18" charset="0"/>
                <a:cs typeface="Times New Roman" panose="02020603050405020304" pitchFamily="18" charset="0"/>
              </a:rPr>
              <a:t>Śāntideva</a:t>
            </a:r>
            <a:r>
              <a:rPr lang="en-US" altLang="zh-TW" sz="2800" dirty="0">
                <a:solidFill>
                  <a:schemeClr val="bg1"/>
                </a:solidFill>
                <a:latin typeface="Times New Roman" panose="02020603050405020304" pitchFamily="18" charset="0"/>
                <a:cs typeface="Times New Roman" panose="02020603050405020304" pitchFamily="18" charset="0"/>
              </a:rPr>
              <a:t> (c. 650–750) drew on this perspective in his </a:t>
            </a:r>
            <a:r>
              <a:rPr lang="en-US" altLang="zh-TW" sz="2800" i="1" dirty="0" err="1">
                <a:solidFill>
                  <a:schemeClr val="bg1"/>
                </a:solidFill>
                <a:latin typeface="Times New Roman" panose="02020603050405020304" pitchFamily="18" charset="0"/>
                <a:cs typeface="Times New Roman" panose="02020603050405020304" pitchFamily="18" charset="0"/>
              </a:rPr>
              <a:t>Bodhicaryāvatāra</a:t>
            </a:r>
            <a:r>
              <a:rPr lang="en-US" altLang="zh-TW" sz="2800" dirty="0">
                <a:solidFill>
                  <a:schemeClr val="bg1"/>
                </a:solidFill>
                <a:latin typeface="Times New Roman" panose="02020603050405020304" pitchFamily="18" charset="0"/>
                <a:cs typeface="Times New Roman" panose="02020603050405020304" pitchFamily="18" charset="0"/>
              </a:rPr>
              <a:t>, an influential overview of the path of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Bodhisattva.</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1990311A-93F1-E99D-208A-A8F8A66E208A}"/>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pic>
        <p:nvPicPr>
          <p:cNvPr id="7" name="圖片 6">
            <a:extLst>
              <a:ext uri="{FF2B5EF4-FFF2-40B4-BE49-F238E27FC236}">
                <a16:creationId xmlns:a16="http://schemas.microsoft.com/office/drawing/2014/main" id="{1CFD3478-322F-43F8-0D0C-560315A87EDC}"/>
              </a:ext>
            </a:extLst>
          </p:cNvPr>
          <p:cNvPicPr>
            <a:picLocks noChangeAspect="1"/>
          </p:cNvPicPr>
          <p:nvPr/>
        </p:nvPicPr>
        <p:blipFill>
          <a:blip r:embed="rId3"/>
          <a:stretch>
            <a:fillRect/>
          </a:stretch>
        </p:blipFill>
        <p:spPr>
          <a:xfrm>
            <a:off x="9627432" y="44624"/>
            <a:ext cx="2587660" cy="3284984"/>
          </a:xfrm>
          <a:prstGeom prst="rect">
            <a:avLst/>
          </a:prstGeom>
        </p:spPr>
      </p:pic>
      <p:pic>
        <p:nvPicPr>
          <p:cNvPr id="9" name="圖片 8">
            <a:extLst>
              <a:ext uri="{FF2B5EF4-FFF2-40B4-BE49-F238E27FC236}">
                <a16:creationId xmlns:a16="http://schemas.microsoft.com/office/drawing/2014/main" id="{8CA27D63-13F0-8EFC-044E-E6812C8B8471}"/>
              </a:ext>
            </a:extLst>
          </p:cNvPr>
          <p:cNvPicPr>
            <a:picLocks noChangeAspect="1"/>
          </p:cNvPicPr>
          <p:nvPr/>
        </p:nvPicPr>
        <p:blipFill>
          <a:blip r:embed="rId4"/>
          <a:stretch>
            <a:fillRect/>
          </a:stretch>
        </p:blipFill>
        <p:spPr>
          <a:xfrm>
            <a:off x="9637617" y="3395646"/>
            <a:ext cx="2551208" cy="3462354"/>
          </a:xfrm>
          <a:prstGeom prst="rect">
            <a:avLst/>
          </a:prstGeom>
        </p:spPr>
      </p:pic>
    </p:spTree>
    <p:extLst>
      <p:ext uri="{BB962C8B-B14F-4D97-AF65-F5344CB8AC3E}">
        <p14:creationId xmlns:p14="http://schemas.microsoft.com/office/powerpoint/2010/main" val="33376058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47A3A7B-D78D-6699-DC11-0F04F59AF88F}"/>
              </a:ext>
            </a:extLst>
          </p:cNvPr>
          <p:cNvSpPr txBox="1"/>
          <p:nvPr/>
        </p:nvSpPr>
        <p:spPr>
          <a:xfrm>
            <a:off x="333772" y="980728"/>
            <a:ext cx="8352928" cy="5677965"/>
          </a:xfrm>
          <a:prstGeom prst="rect">
            <a:avLst/>
          </a:prstGeom>
          <a:noFill/>
        </p:spPr>
        <p:txBody>
          <a:bodyPr wrap="square" rtlCol="0">
            <a:spAutoFit/>
          </a:bodyPr>
          <a:lstStyle/>
          <a:p>
            <a:pPr>
              <a:lnSpc>
                <a:spcPts val="4400"/>
              </a:lnSpc>
            </a:pPr>
            <a:r>
              <a:rPr lang="en-US" altLang="zh-TW" sz="2800" b="1" dirty="0" err="1">
                <a:solidFill>
                  <a:schemeClr val="bg1"/>
                </a:solidFill>
                <a:latin typeface="Times New Roman" panose="02020603050405020304" pitchFamily="18" charset="0"/>
                <a:cs typeface="Times New Roman" panose="02020603050405020304" pitchFamily="18" charset="0"/>
              </a:rPr>
              <a:t>Śāntarakṣita</a:t>
            </a:r>
            <a:r>
              <a:rPr lang="en-US" altLang="zh-TW" sz="2800" dirty="0">
                <a:solidFill>
                  <a:schemeClr val="bg1"/>
                </a:solidFill>
                <a:latin typeface="Times New Roman" panose="02020603050405020304" pitchFamily="18" charset="0"/>
                <a:cs typeface="Times New Roman" panose="02020603050405020304" pitchFamily="18" charset="0"/>
              </a:rPr>
              <a:t> (c. 725–788) and his pupil </a:t>
            </a:r>
            <a:r>
              <a:rPr lang="en-US" altLang="zh-TW" sz="2800" b="1" dirty="0" err="1">
                <a:solidFill>
                  <a:schemeClr val="bg1"/>
                </a:solidFill>
                <a:latin typeface="Times New Roman" panose="02020603050405020304" pitchFamily="18" charset="0"/>
                <a:cs typeface="Times New Roman" panose="02020603050405020304" pitchFamily="18" charset="0"/>
              </a:rPr>
              <a:t>Kamalaśīla</a:t>
            </a:r>
            <a:r>
              <a:rPr lang="en-US" altLang="zh-TW" sz="2800" dirty="0">
                <a:solidFill>
                  <a:schemeClr val="bg1"/>
                </a:solidFill>
                <a:latin typeface="Times New Roman" panose="02020603050405020304" pitchFamily="18" charset="0"/>
                <a:cs typeface="Times New Roman" panose="02020603050405020304" pitchFamily="18" charset="0"/>
              </a:rPr>
              <a:t> (c. 740 – 795) also added some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ideas to those of the </a:t>
            </a:r>
            <a:r>
              <a:rPr lang="en-US" altLang="zh-TW" sz="2800" dirty="0" err="1">
                <a:solidFill>
                  <a:schemeClr val="bg1"/>
                </a:solidFill>
                <a:latin typeface="Times New Roman" panose="02020603050405020304" pitchFamily="18" charset="0"/>
                <a:cs typeface="Times New Roman" panose="02020603050405020304" pitchFamily="18" charset="0"/>
              </a:rPr>
              <a:t>Svātantrika-Mādhyamika</a:t>
            </a:r>
            <a:r>
              <a:rPr lang="en-US" altLang="zh-TW" sz="2800" dirty="0">
                <a:solidFill>
                  <a:schemeClr val="bg1"/>
                </a:solidFill>
                <a:latin typeface="Times New Roman" panose="02020603050405020304" pitchFamily="18" charset="0"/>
                <a:cs typeface="Times New Roman" panose="02020603050405020304" pitchFamily="18" charset="0"/>
              </a:rPr>
              <a:t>, thus forming the </a:t>
            </a:r>
            <a:r>
              <a:rPr lang="en-US" altLang="zh-TW" sz="2800" dirty="0" err="1">
                <a:solidFill>
                  <a:schemeClr val="bg1"/>
                </a:solidFill>
                <a:latin typeface="Times New Roman" panose="02020603050405020304" pitchFamily="18" charset="0"/>
                <a:cs typeface="Times New Roman" panose="02020603050405020304" pitchFamily="18" charset="0"/>
              </a:rPr>
              <a:t>Yogācāra-Mādhyamika</a:t>
            </a:r>
            <a:r>
              <a:rPr lang="en-US" altLang="zh-TW" sz="2800" dirty="0">
                <a:solidFill>
                  <a:schemeClr val="bg1"/>
                </a:solidFill>
                <a:latin typeface="Times New Roman" panose="02020603050405020304" pitchFamily="18" charset="0"/>
                <a:cs typeface="Times New Roman" panose="02020603050405020304" pitchFamily="18" charset="0"/>
              </a:rPr>
              <a:t> school. The above later </a:t>
            </a:r>
            <a:r>
              <a:rPr lang="en-US" altLang="zh-TW" sz="2800" dirty="0" err="1">
                <a:solidFill>
                  <a:schemeClr val="bg1"/>
                </a:solidFill>
                <a:latin typeface="Times New Roman" panose="02020603050405020304" pitchFamily="18" charset="0"/>
                <a:cs typeface="Times New Roman" panose="02020603050405020304" pitchFamily="18" charset="0"/>
              </a:rPr>
              <a:t>Mādhyamika</a:t>
            </a:r>
            <a:r>
              <a:rPr lang="en-US" altLang="zh-TW" sz="2800" dirty="0">
                <a:solidFill>
                  <a:schemeClr val="bg1"/>
                </a:solidFill>
                <a:latin typeface="Times New Roman" panose="02020603050405020304" pitchFamily="18" charset="0"/>
                <a:cs typeface="Times New Roman" panose="02020603050405020304" pitchFamily="18" charset="0"/>
              </a:rPr>
              <a:t> writers had a great influence in Tibet, but were unknown in China, where the </a:t>
            </a:r>
            <a:r>
              <a:rPr lang="en-US" altLang="zh-TW" sz="2800" dirty="0" err="1">
                <a:solidFill>
                  <a:schemeClr val="bg1"/>
                </a:solidFill>
                <a:latin typeface="Times New Roman" panose="02020603050405020304" pitchFamily="18" charset="0"/>
                <a:cs typeface="Times New Roman" panose="02020603050405020304" pitchFamily="18" charset="0"/>
              </a:rPr>
              <a:t>Mādhyamika</a:t>
            </a:r>
            <a:r>
              <a:rPr lang="en-US" altLang="zh-TW" sz="2800" dirty="0">
                <a:solidFill>
                  <a:schemeClr val="bg1"/>
                </a:solidFill>
                <a:latin typeface="Times New Roman" panose="02020603050405020304" pitchFamily="18" charset="0"/>
                <a:cs typeface="Times New Roman" panose="02020603050405020304" pitchFamily="18" charset="0"/>
              </a:rPr>
              <a:t>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had a less lasting influence. The Chinese version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of the </a:t>
            </a:r>
            <a:r>
              <a:rPr lang="en-US" altLang="zh-TW" sz="2800" dirty="0" err="1">
                <a:solidFill>
                  <a:schemeClr val="bg1"/>
                </a:solidFill>
                <a:latin typeface="Times New Roman" panose="02020603050405020304" pitchFamily="18" charset="0"/>
                <a:cs typeface="Times New Roman" panose="02020603050405020304" pitchFamily="18" charset="0"/>
              </a:rPr>
              <a:t>Mādhyamaka</a:t>
            </a:r>
            <a:r>
              <a:rPr lang="en-US" altLang="zh-TW" sz="2800" dirty="0">
                <a:solidFill>
                  <a:schemeClr val="bg1"/>
                </a:solidFill>
                <a:latin typeface="Times New Roman" panose="02020603050405020304" pitchFamily="18" charset="0"/>
                <a:cs typeface="Times New Roman" panose="02020603050405020304" pitchFamily="18" charset="0"/>
              </a:rPr>
              <a:t> was the </a:t>
            </a:r>
            <a:r>
              <a:rPr lang="en-US" altLang="zh-TW" sz="2800" dirty="0" err="1">
                <a:solidFill>
                  <a:schemeClr val="bg1"/>
                </a:solidFill>
                <a:latin typeface="Times New Roman" panose="02020603050405020304" pitchFamily="18" charset="0"/>
                <a:cs typeface="Times New Roman" panose="02020603050405020304" pitchFamily="18" charset="0"/>
              </a:rPr>
              <a:t>Sanlun</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a:solidFill>
                  <a:schemeClr val="accent6"/>
                </a:solidFill>
                <a:latin typeface="Times New Roman" panose="02020603050405020304" pitchFamily="18" charset="0"/>
                <a:cs typeface="Times New Roman" panose="02020603050405020304" pitchFamily="18" charset="0"/>
              </a:rPr>
              <a:t>or Three </a:t>
            </a:r>
          </a:p>
          <a:p>
            <a:pPr>
              <a:lnSpc>
                <a:spcPts val="4400"/>
              </a:lnSpc>
            </a:pPr>
            <a:r>
              <a:rPr lang="en-US" altLang="zh-TW" sz="2800" dirty="0">
                <a:solidFill>
                  <a:schemeClr val="accent6"/>
                </a:solidFill>
                <a:latin typeface="Times New Roman" panose="02020603050405020304" pitchFamily="18" charset="0"/>
                <a:cs typeface="Times New Roman" panose="02020603050405020304" pitchFamily="18" charset="0"/>
              </a:rPr>
              <a:t>Treatise</a:t>
            </a:r>
            <a:r>
              <a:rPr lang="en-US" altLang="zh-TW" sz="2800" dirty="0">
                <a:solidFill>
                  <a:schemeClr val="bg1"/>
                </a:solidFill>
                <a:latin typeface="Times New Roman" panose="02020603050405020304" pitchFamily="18" charset="0"/>
                <a:cs typeface="Times New Roman" panose="02020603050405020304" pitchFamily="18" charset="0"/>
              </a:rPr>
              <a:t>, school, founded by the great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translator </a:t>
            </a:r>
            <a:r>
              <a:rPr lang="en-US" altLang="zh-TW" sz="2800" b="1" dirty="0" err="1">
                <a:solidFill>
                  <a:schemeClr val="bg1"/>
                </a:solidFill>
                <a:latin typeface="Times New Roman" panose="02020603050405020304" pitchFamily="18" charset="0"/>
                <a:cs typeface="Times New Roman" panose="02020603050405020304" pitchFamily="18" charset="0"/>
              </a:rPr>
              <a:t>Kumārajīva</a:t>
            </a:r>
            <a:r>
              <a:rPr lang="en-US" altLang="zh-TW" sz="2800" b="1"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bg1"/>
                </a:solidFill>
                <a:latin typeface="Times New Roman" panose="02020603050405020304" pitchFamily="18" charset="0"/>
                <a:cs typeface="Times New Roman" panose="02020603050405020304" pitchFamily="18" charset="0"/>
              </a:rPr>
              <a:t>(343 </a:t>
            </a:r>
            <a:r>
              <a:rPr lang="en-US" altLang="zh-TW"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bg1"/>
                </a:solidFill>
                <a:latin typeface="Times New Roman" panose="02020603050405020304" pitchFamily="18" charset="0"/>
                <a:cs typeface="Times New Roman" panose="02020603050405020304" pitchFamily="18" charset="0"/>
              </a:rPr>
              <a:t>413)</a:t>
            </a:r>
            <a:r>
              <a:rPr lang="en-US" altLang="zh-TW" sz="2800" dirty="0">
                <a:solidFill>
                  <a:schemeClr val="bg1"/>
                </a:solidFill>
                <a:latin typeface="Times New Roman" panose="02020603050405020304" pitchFamily="18" charset="0"/>
                <a:cs typeface="Times New Roman" panose="02020603050405020304" pitchFamily="18" charset="0"/>
              </a:rPr>
              <a:t>.</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235D0109-41D7-2E32-C470-EFF5A49E177C}"/>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pic>
        <p:nvPicPr>
          <p:cNvPr id="9" name="圖片 8">
            <a:extLst>
              <a:ext uri="{FF2B5EF4-FFF2-40B4-BE49-F238E27FC236}">
                <a16:creationId xmlns:a16="http://schemas.microsoft.com/office/drawing/2014/main" id="{D871BF27-E956-E7D6-7806-86F9835A71FE}"/>
              </a:ext>
            </a:extLst>
          </p:cNvPr>
          <p:cNvPicPr>
            <a:picLocks noChangeAspect="1"/>
          </p:cNvPicPr>
          <p:nvPr/>
        </p:nvPicPr>
        <p:blipFill>
          <a:blip r:embed="rId3"/>
          <a:stretch>
            <a:fillRect/>
          </a:stretch>
        </p:blipFill>
        <p:spPr>
          <a:xfrm>
            <a:off x="9646873" y="4097862"/>
            <a:ext cx="2417087" cy="2787522"/>
          </a:xfrm>
          <a:prstGeom prst="rect">
            <a:avLst/>
          </a:prstGeom>
        </p:spPr>
      </p:pic>
      <p:pic>
        <p:nvPicPr>
          <p:cNvPr id="11" name="圖片 10">
            <a:extLst>
              <a:ext uri="{FF2B5EF4-FFF2-40B4-BE49-F238E27FC236}">
                <a16:creationId xmlns:a16="http://schemas.microsoft.com/office/drawing/2014/main" id="{5B60664E-6640-6AAC-91D7-45D59DF8F244}"/>
              </a:ext>
            </a:extLst>
          </p:cNvPr>
          <p:cNvPicPr>
            <a:picLocks noChangeAspect="1"/>
          </p:cNvPicPr>
          <p:nvPr/>
        </p:nvPicPr>
        <p:blipFill>
          <a:blip r:embed="rId4"/>
          <a:stretch>
            <a:fillRect/>
          </a:stretch>
        </p:blipFill>
        <p:spPr>
          <a:xfrm>
            <a:off x="9653990" y="0"/>
            <a:ext cx="2417087" cy="4101991"/>
          </a:xfrm>
          <a:prstGeom prst="rect">
            <a:avLst/>
          </a:prstGeom>
        </p:spPr>
      </p:pic>
      <p:pic>
        <p:nvPicPr>
          <p:cNvPr id="7" name="圖片 6">
            <a:extLst>
              <a:ext uri="{FF2B5EF4-FFF2-40B4-BE49-F238E27FC236}">
                <a16:creationId xmlns:a16="http://schemas.microsoft.com/office/drawing/2014/main" id="{B4F1EBB6-48E3-B9F6-2ED9-1993EBCAC93A}"/>
              </a:ext>
            </a:extLst>
          </p:cNvPr>
          <p:cNvPicPr>
            <a:picLocks noChangeAspect="1"/>
          </p:cNvPicPr>
          <p:nvPr/>
        </p:nvPicPr>
        <p:blipFill>
          <a:blip r:embed="rId5"/>
          <a:stretch>
            <a:fillRect/>
          </a:stretch>
        </p:blipFill>
        <p:spPr>
          <a:xfrm>
            <a:off x="7462564" y="3910988"/>
            <a:ext cx="2016224" cy="2902388"/>
          </a:xfrm>
          <a:prstGeom prst="rect">
            <a:avLst/>
          </a:prstGeom>
        </p:spPr>
      </p:pic>
    </p:spTree>
    <p:extLst>
      <p:ext uri="{BB962C8B-B14F-4D97-AF65-F5344CB8AC3E}">
        <p14:creationId xmlns:p14="http://schemas.microsoft.com/office/powerpoint/2010/main" val="19239243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EA2301DA-5D3F-00EF-6543-429E844B762E}"/>
              </a:ext>
            </a:extLst>
          </p:cNvPr>
          <p:cNvPicPr>
            <a:picLocks noChangeAspect="1"/>
          </p:cNvPicPr>
          <p:nvPr/>
        </p:nvPicPr>
        <p:blipFill>
          <a:blip r:embed="rId3"/>
          <a:stretch>
            <a:fillRect/>
          </a:stretch>
        </p:blipFill>
        <p:spPr>
          <a:xfrm>
            <a:off x="0" y="-27384"/>
            <a:ext cx="12188825" cy="2005315"/>
          </a:xfrm>
          <a:prstGeom prst="rect">
            <a:avLst/>
          </a:prstGeom>
        </p:spPr>
      </p:pic>
      <p:sp>
        <p:nvSpPr>
          <p:cNvPr id="9" name="圖說文字: 折線加上強調線 8">
            <a:extLst>
              <a:ext uri="{FF2B5EF4-FFF2-40B4-BE49-F238E27FC236}">
                <a16:creationId xmlns:a16="http://schemas.microsoft.com/office/drawing/2014/main" id="{524D1B69-81FF-54B5-CD54-2229C5102944}"/>
              </a:ext>
            </a:extLst>
          </p:cNvPr>
          <p:cNvSpPr/>
          <p:nvPr/>
        </p:nvSpPr>
        <p:spPr>
          <a:xfrm>
            <a:off x="0" y="2037391"/>
            <a:ext cx="5689972" cy="576064"/>
          </a:xfrm>
          <a:prstGeom prst="accentCallout2">
            <a:avLst>
              <a:gd name="adj1" fmla="val 61"/>
              <a:gd name="adj2" fmla="val 100943"/>
              <a:gd name="adj3" fmla="val -748"/>
              <a:gd name="adj4" fmla="val 95036"/>
              <a:gd name="adj5" fmla="val -253474"/>
              <a:gd name="adj6" fmla="val 94790"/>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Nagajuna</a:t>
            </a:r>
            <a:r>
              <a:rPr lang="en-US" altLang="zh-TW" dirty="0">
                <a:latin typeface="Times New Roman" panose="02020603050405020304" pitchFamily="18" charset="0"/>
                <a:cs typeface="Times New Roman" panose="02020603050405020304" pitchFamily="18" charset="0"/>
              </a:rPr>
              <a:t> &amp; </a:t>
            </a:r>
            <a:r>
              <a:rPr lang="en-US" altLang="zh-TW" dirty="0" err="1">
                <a:latin typeface="Times New Roman" panose="02020603050405020304" pitchFamily="18" charset="0"/>
                <a:cs typeface="Times New Roman" panose="02020603050405020304" pitchFamily="18" charset="0"/>
              </a:rPr>
              <a:t>Aryadeva</a:t>
            </a:r>
            <a:r>
              <a:rPr lang="en-US" altLang="zh-TW" dirty="0">
                <a:latin typeface="Times New Roman" panose="02020603050405020304" pitchFamily="18" charset="0"/>
                <a:cs typeface="Times New Roman" panose="02020603050405020304" pitchFamily="18" charset="0"/>
              </a:rPr>
              <a:t> (</a:t>
            </a:r>
            <a:r>
              <a:rPr lang="nn-NO" altLang="zh-TW" dirty="0">
                <a:latin typeface="Times New Roman" panose="02020603050405020304" pitchFamily="18" charset="0"/>
                <a:cs typeface="Times New Roman" panose="02020603050405020304" pitchFamily="18" charset="0"/>
              </a:rPr>
              <a:t>fl. ca. 150–250 </a:t>
            </a:r>
            <a:r>
              <a:rPr lang="en-US" altLang="zh-TW" dirty="0">
                <a:latin typeface="Times New Roman" panose="02020603050405020304" pitchFamily="18" charset="0"/>
                <a:cs typeface="Times New Roman" panose="02020603050405020304" pitchFamily="18" charset="0"/>
              </a:rPr>
              <a:t>)</a:t>
            </a:r>
            <a:endParaRPr lang="zh-TW" altLang="en-US" dirty="0">
              <a:latin typeface="Times New Roman" panose="02020603050405020304" pitchFamily="18" charset="0"/>
              <a:cs typeface="Times New Roman" panose="02020603050405020304" pitchFamily="18" charset="0"/>
            </a:endParaRPr>
          </a:p>
        </p:txBody>
      </p:sp>
      <p:sp>
        <p:nvSpPr>
          <p:cNvPr id="10" name="圖說文字: 折線加上強調線 9">
            <a:extLst>
              <a:ext uri="{FF2B5EF4-FFF2-40B4-BE49-F238E27FC236}">
                <a16:creationId xmlns:a16="http://schemas.microsoft.com/office/drawing/2014/main" id="{920273A8-AE2F-1384-7BCE-28A22B016899}"/>
              </a:ext>
            </a:extLst>
          </p:cNvPr>
          <p:cNvSpPr/>
          <p:nvPr/>
        </p:nvSpPr>
        <p:spPr>
          <a:xfrm>
            <a:off x="2710036" y="2636912"/>
            <a:ext cx="4104456" cy="432048"/>
          </a:xfrm>
          <a:prstGeom prst="accentCallout2">
            <a:avLst>
              <a:gd name="adj1" fmla="val 18750"/>
              <a:gd name="adj2" fmla="val 100384"/>
              <a:gd name="adj3" fmla="val 5516"/>
              <a:gd name="adj4" fmla="val 100249"/>
              <a:gd name="adj5" fmla="val -476365"/>
              <a:gd name="adj6" fmla="val 99918"/>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Buddhapalita</a:t>
            </a:r>
            <a:r>
              <a:rPr lang="en-US" altLang="zh-TW" dirty="0">
                <a:latin typeface="Times New Roman" panose="02020603050405020304" pitchFamily="18" charset="0"/>
                <a:cs typeface="Times New Roman" panose="02020603050405020304" pitchFamily="18" charset="0"/>
              </a:rPr>
              <a:t> (c. 470 – c. 540)</a:t>
            </a:r>
            <a:endParaRPr lang="zh-TW" altLang="en-US" dirty="0">
              <a:latin typeface="Times New Roman" panose="02020603050405020304" pitchFamily="18" charset="0"/>
              <a:cs typeface="Times New Roman" panose="02020603050405020304" pitchFamily="18" charset="0"/>
            </a:endParaRPr>
          </a:p>
        </p:txBody>
      </p:sp>
      <p:sp>
        <p:nvSpPr>
          <p:cNvPr id="11" name="圖說文字: 折線加上強調線 10">
            <a:extLst>
              <a:ext uri="{FF2B5EF4-FFF2-40B4-BE49-F238E27FC236}">
                <a16:creationId xmlns:a16="http://schemas.microsoft.com/office/drawing/2014/main" id="{056A0A2A-504D-62F8-D194-D057729E4E76}"/>
              </a:ext>
            </a:extLst>
          </p:cNvPr>
          <p:cNvSpPr/>
          <p:nvPr/>
        </p:nvSpPr>
        <p:spPr>
          <a:xfrm>
            <a:off x="3502124" y="3068960"/>
            <a:ext cx="3456384" cy="432048"/>
          </a:xfrm>
          <a:prstGeom prst="accentCallout2">
            <a:avLst>
              <a:gd name="adj1" fmla="val 6992"/>
              <a:gd name="adj2" fmla="val 100101"/>
              <a:gd name="adj3" fmla="val -4316"/>
              <a:gd name="adj4" fmla="val 99976"/>
              <a:gd name="adj5" fmla="val -577018"/>
              <a:gd name="adj6" fmla="val 99296"/>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Dignāga</a:t>
            </a:r>
            <a:r>
              <a:rPr lang="en-US" altLang="zh-TW" dirty="0">
                <a:latin typeface="Times New Roman" panose="02020603050405020304" pitchFamily="18" charset="0"/>
                <a:cs typeface="Times New Roman" panose="02020603050405020304" pitchFamily="18" charset="0"/>
              </a:rPr>
              <a:t> (c. 480 – c. 540) </a:t>
            </a:r>
            <a:endParaRPr lang="zh-TW" altLang="en-US" dirty="0">
              <a:latin typeface="Times New Roman" panose="02020603050405020304" pitchFamily="18" charset="0"/>
              <a:cs typeface="Times New Roman" panose="02020603050405020304" pitchFamily="18" charset="0"/>
            </a:endParaRPr>
          </a:p>
        </p:txBody>
      </p:sp>
      <p:sp>
        <p:nvSpPr>
          <p:cNvPr id="12" name="圖說文字: 折線加上強調線 11">
            <a:extLst>
              <a:ext uri="{FF2B5EF4-FFF2-40B4-BE49-F238E27FC236}">
                <a16:creationId xmlns:a16="http://schemas.microsoft.com/office/drawing/2014/main" id="{348172AF-BEEE-758C-DBC5-3D79DDA901E3}"/>
              </a:ext>
            </a:extLst>
          </p:cNvPr>
          <p:cNvSpPr/>
          <p:nvPr/>
        </p:nvSpPr>
        <p:spPr>
          <a:xfrm>
            <a:off x="4078188" y="4077072"/>
            <a:ext cx="3888432" cy="432048"/>
          </a:xfrm>
          <a:prstGeom prst="accentCallout2">
            <a:avLst>
              <a:gd name="adj1" fmla="val -10948"/>
              <a:gd name="adj2" fmla="val 101565"/>
              <a:gd name="adj3" fmla="val -54288"/>
              <a:gd name="adj4" fmla="val 101125"/>
              <a:gd name="adj5" fmla="val -807108"/>
              <a:gd name="adj6" fmla="val 101190"/>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a:latin typeface="Times New Roman" panose="02020603050405020304" pitchFamily="18" charset="0"/>
                <a:cs typeface="Times New Roman" panose="02020603050405020304" pitchFamily="18" charset="0"/>
              </a:rPr>
              <a:t>Chandrakirti (c. 600 – c. 650,)</a:t>
            </a:r>
            <a:endParaRPr lang="zh-TW" altLang="en-US" dirty="0">
              <a:latin typeface="Times New Roman" panose="02020603050405020304" pitchFamily="18" charset="0"/>
              <a:cs typeface="Times New Roman" panose="02020603050405020304" pitchFamily="18" charset="0"/>
            </a:endParaRPr>
          </a:p>
        </p:txBody>
      </p:sp>
      <p:sp>
        <p:nvSpPr>
          <p:cNvPr id="3" name="圖說文字: 折線加上強調線 2">
            <a:extLst>
              <a:ext uri="{FF2B5EF4-FFF2-40B4-BE49-F238E27FC236}">
                <a16:creationId xmlns:a16="http://schemas.microsoft.com/office/drawing/2014/main" id="{C37741E4-C6FB-687D-085D-FFC5BF50BDC7}"/>
              </a:ext>
            </a:extLst>
          </p:cNvPr>
          <p:cNvSpPr/>
          <p:nvPr/>
        </p:nvSpPr>
        <p:spPr>
          <a:xfrm>
            <a:off x="3214092" y="3573016"/>
            <a:ext cx="3888432" cy="432048"/>
          </a:xfrm>
          <a:prstGeom prst="accentCallout2">
            <a:avLst>
              <a:gd name="adj1" fmla="val 6992"/>
              <a:gd name="adj2" fmla="val 100101"/>
              <a:gd name="adj3" fmla="val -4316"/>
              <a:gd name="adj4" fmla="val 99976"/>
              <a:gd name="adj5" fmla="val -688922"/>
              <a:gd name="adj6" fmla="val 99194"/>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Bhavaviveka</a:t>
            </a:r>
            <a:r>
              <a:rPr lang="en-US" altLang="zh-TW" dirty="0">
                <a:latin typeface="Times New Roman" panose="02020603050405020304" pitchFamily="18" charset="0"/>
                <a:cs typeface="Times New Roman" panose="02020603050405020304" pitchFamily="18" charset="0"/>
              </a:rPr>
              <a:t> (c. 490 – c. 570)</a:t>
            </a:r>
            <a:endParaRPr lang="zh-TW" altLang="en-US" dirty="0">
              <a:latin typeface="Times New Roman" panose="02020603050405020304" pitchFamily="18" charset="0"/>
              <a:cs typeface="Times New Roman" panose="02020603050405020304" pitchFamily="18" charset="0"/>
            </a:endParaRPr>
          </a:p>
        </p:txBody>
      </p:sp>
      <p:sp>
        <p:nvSpPr>
          <p:cNvPr id="4" name="圖說文字: 折線加上強調線 3">
            <a:extLst>
              <a:ext uri="{FF2B5EF4-FFF2-40B4-BE49-F238E27FC236}">
                <a16:creationId xmlns:a16="http://schemas.microsoft.com/office/drawing/2014/main" id="{9A13466E-2229-CD7E-56D2-267733804B2F}"/>
              </a:ext>
            </a:extLst>
          </p:cNvPr>
          <p:cNvSpPr/>
          <p:nvPr/>
        </p:nvSpPr>
        <p:spPr>
          <a:xfrm>
            <a:off x="4582244" y="4558683"/>
            <a:ext cx="3888432" cy="432048"/>
          </a:xfrm>
          <a:prstGeom prst="accentCallout2">
            <a:avLst>
              <a:gd name="adj1" fmla="val -10948"/>
              <a:gd name="adj2" fmla="val 101565"/>
              <a:gd name="adj3" fmla="val -54288"/>
              <a:gd name="adj4" fmla="val 101125"/>
              <a:gd name="adj5" fmla="val -919012"/>
              <a:gd name="adj6" fmla="val 101460"/>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Santideva</a:t>
            </a:r>
            <a:r>
              <a:rPr lang="en-US" altLang="zh-TW" dirty="0">
                <a:latin typeface="Times New Roman" panose="02020603050405020304" pitchFamily="18" charset="0"/>
                <a:cs typeface="Times New Roman" panose="02020603050405020304" pitchFamily="18" charset="0"/>
              </a:rPr>
              <a:t> (c. 650 – c. 750)</a:t>
            </a:r>
            <a:endParaRPr lang="zh-TW" altLang="en-US" dirty="0">
              <a:latin typeface="Times New Roman" panose="02020603050405020304" pitchFamily="18" charset="0"/>
              <a:cs typeface="Times New Roman" panose="02020603050405020304" pitchFamily="18" charset="0"/>
            </a:endParaRPr>
          </a:p>
        </p:txBody>
      </p:sp>
      <p:sp>
        <p:nvSpPr>
          <p:cNvPr id="5" name="圖說文字: 折線加上強調線 4">
            <a:extLst>
              <a:ext uri="{FF2B5EF4-FFF2-40B4-BE49-F238E27FC236}">
                <a16:creationId xmlns:a16="http://schemas.microsoft.com/office/drawing/2014/main" id="{D6D6510D-7CEA-A336-69D3-C75EF88AEF48}"/>
              </a:ext>
            </a:extLst>
          </p:cNvPr>
          <p:cNvSpPr/>
          <p:nvPr/>
        </p:nvSpPr>
        <p:spPr>
          <a:xfrm>
            <a:off x="5689972" y="5013176"/>
            <a:ext cx="3500784" cy="432048"/>
          </a:xfrm>
          <a:prstGeom prst="accentCallout2">
            <a:avLst>
              <a:gd name="adj1" fmla="val -10948"/>
              <a:gd name="adj2" fmla="val 101565"/>
              <a:gd name="adj3" fmla="val -54288"/>
              <a:gd name="adj4" fmla="val 101125"/>
              <a:gd name="adj5" fmla="val -1018751"/>
              <a:gd name="adj6" fmla="val 101189"/>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Śāntarakṣita</a:t>
            </a:r>
            <a:r>
              <a:rPr lang="en-US" altLang="zh-TW" dirty="0">
                <a:latin typeface="Times New Roman" panose="02020603050405020304" pitchFamily="18" charset="0"/>
                <a:cs typeface="Times New Roman" panose="02020603050405020304" pitchFamily="18" charset="0"/>
              </a:rPr>
              <a:t> (c. 725–788) </a:t>
            </a:r>
            <a:endParaRPr lang="zh-TW" altLang="en-US" dirty="0">
              <a:latin typeface="Times New Roman" panose="02020603050405020304" pitchFamily="18" charset="0"/>
              <a:cs typeface="Times New Roman" panose="02020603050405020304" pitchFamily="18" charset="0"/>
            </a:endParaRPr>
          </a:p>
        </p:txBody>
      </p:sp>
      <p:sp>
        <p:nvSpPr>
          <p:cNvPr id="6" name="圖說文字: 折線加上強調線 5">
            <a:extLst>
              <a:ext uri="{FF2B5EF4-FFF2-40B4-BE49-F238E27FC236}">
                <a16:creationId xmlns:a16="http://schemas.microsoft.com/office/drawing/2014/main" id="{FD921DCF-350C-DD51-A316-E4FFE180F716}"/>
              </a:ext>
            </a:extLst>
          </p:cNvPr>
          <p:cNvSpPr/>
          <p:nvPr/>
        </p:nvSpPr>
        <p:spPr>
          <a:xfrm>
            <a:off x="5446340" y="5600149"/>
            <a:ext cx="3888432" cy="432048"/>
          </a:xfrm>
          <a:prstGeom prst="accentCallout2">
            <a:avLst>
              <a:gd name="adj1" fmla="val -10948"/>
              <a:gd name="adj2" fmla="val 101565"/>
              <a:gd name="adj3" fmla="val -54288"/>
              <a:gd name="adj4" fmla="val 101125"/>
              <a:gd name="adj5" fmla="val -1159846"/>
              <a:gd name="adj6" fmla="val 99838"/>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Kamalaśīla</a:t>
            </a:r>
            <a:r>
              <a:rPr lang="en-US" altLang="zh-TW" dirty="0">
                <a:latin typeface="Times New Roman" panose="02020603050405020304" pitchFamily="18" charset="0"/>
                <a:cs typeface="Times New Roman" panose="02020603050405020304" pitchFamily="18" charset="0"/>
              </a:rPr>
              <a:t> (c. 740-795)</a:t>
            </a:r>
            <a:endParaRPr lang="zh-TW" altLang="en-US" dirty="0">
              <a:latin typeface="Times New Roman" panose="02020603050405020304" pitchFamily="18" charset="0"/>
              <a:cs typeface="Times New Roman" panose="02020603050405020304" pitchFamily="18" charset="0"/>
            </a:endParaRPr>
          </a:p>
        </p:txBody>
      </p:sp>
      <p:sp>
        <p:nvSpPr>
          <p:cNvPr id="7" name="圖說文字: 直線 6">
            <a:extLst>
              <a:ext uri="{FF2B5EF4-FFF2-40B4-BE49-F238E27FC236}">
                <a16:creationId xmlns:a16="http://schemas.microsoft.com/office/drawing/2014/main" id="{B682D203-1014-19AD-8552-406A8421E73A}"/>
              </a:ext>
            </a:extLst>
          </p:cNvPr>
          <p:cNvSpPr/>
          <p:nvPr/>
        </p:nvSpPr>
        <p:spPr>
          <a:xfrm>
            <a:off x="9188970" y="2087776"/>
            <a:ext cx="3098130" cy="333112"/>
          </a:xfrm>
          <a:prstGeom prst="borderCallout1">
            <a:avLst>
              <a:gd name="adj1" fmla="val 18750"/>
              <a:gd name="adj2" fmla="val -8333"/>
              <a:gd name="adj3" fmla="val 22491"/>
              <a:gd name="adj4" fmla="val -102025"/>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solidFill>
                  <a:srgbClr val="FFFF00"/>
                </a:solidFill>
                <a:latin typeface="Times New Roman" panose="02020603050405020304" pitchFamily="18" charset="0"/>
                <a:cs typeface="Times New Roman" panose="02020603050405020304" pitchFamily="18" charset="0"/>
              </a:rPr>
              <a:t>Madh</a:t>
            </a:r>
            <a:r>
              <a:rPr lang="en-US" altLang="zh-CN" dirty="0" err="1">
                <a:solidFill>
                  <a:srgbClr val="FFFF00"/>
                </a:solidFill>
                <a:latin typeface="Times New Roman" panose="02020603050405020304" pitchFamily="18" charset="0"/>
                <a:cs typeface="Times New Roman" panose="02020603050405020304" pitchFamily="18" charset="0"/>
              </a:rPr>
              <a:t>y</a:t>
            </a:r>
            <a:r>
              <a:rPr lang="en-US" altLang="zh-TW" dirty="0" err="1">
                <a:solidFill>
                  <a:srgbClr val="FFFF00"/>
                </a:solidFill>
                <a:latin typeface="Times New Roman" panose="02020603050405020304" pitchFamily="18" charset="0"/>
                <a:cs typeface="Times New Roman" panose="02020603050405020304" pitchFamily="18" charset="0"/>
              </a:rPr>
              <a:t>amaka</a:t>
            </a:r>
            <a:endParaRPr lang="zh-TW" altLang="en-US" dirty="0">
              <a:solidFill>
                <a:srgbClr val="FFFF00"/>
              </a:solidFill>
              <a:latin typeface="Times New Roman" panose="02020603050405020304" pitchFamily="18" charset="0"/>
              <a:cs typeface="Times New Roman" panose="02020603050405020304" pitchFamily="18" charset="0"/>
            </a:endParaRPr>
          </a:p>
        </p:txBody>
      </p:sp>
      <p:sp>
        <p:nvSpPr>
          <p:cNvPr id="8" name="圖說文字: 直線 7">
            <a:extLst>
              <a:ext uri="{FF2B5EF4-FFF2-40B4-BE49-F238E27FC236}">
                <a16:creationId xmlns:a16="http://schemas.microsoft.com/office/drawing/2014/main" id="{7EC12B63-6271-238F-A2ED-3445B9AACAAC}"/>
              </a:ext>
            </a:extLst>
          </p:cNvPr>
          <p:cNvSpPr/>
          <p:nvPr/>
        </p:nvSpPr>
        <p:spPr>
          <a:xfrm>
            <a:off x="8974732" y="2760394"/>
            <a:ext cx="3312368" cy="333112"/>
          </a:xfrm>
          <a:prstGeom prst="borderCallout1">
            <a:avLst>
              <a:gd name="adj1" fmla="val 25210"/>
              <a:gd name="adj2" fmla="val -2430"/>
              <a:gd name="adj3" fmla="val 28950"/>
              <a:gd name="adj4" fmla="val -66955"/>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solidFill>
                  <a:srgbClr val="FFFF00"/>
                </a:solidFill>
                <a:latin typeface="Times New Roman" panose="02020603050405020304" pitchFamily="18" charset="0"/>
                <a:cs typeface="Times New Roman" panose="02020603050405020304" pitchFamily="18" charset="0"/>
              </a:rPr>
              <a:t>Prāsangika-Mādhyamika</a:t>
            </a:r>
            <a:endParaRPr lang="zh-TW" altLang="en-US" dirty="0">
              <a:solidFill>
                <a:srgbClr val="FFFF00"/>
              </a:solidFill>
              <a:latin typeface="Times New Roman" panose="02020603050405020304" pitchFamily="18" charset="0"/>
              <a:cs typeface="Times New Roman" panose="02020603050405020304" pitchFamily="18" charset="0"/>
            </a:endParaRPr>
          </a:p>
        </p:txBody>
      </p:sp>
      <p:sp>
        <p:nvSpPr>
          <p:cNvPr id="13" name="圖說文字: 直線 12">
            <a:extLst>
              <a:ext uri="{FF2B5EF4-FFF2-40B4-BE49-F238E27FC236}">
                <a16:creationId xmlns:a16="http://schemas.microsoft.com/office/drawing/2014/main" id="{45BFF6C8-2A95-BB85-EE9A-6C1478ADACD5}"/>
              </a:ext>
            </a:extLst>
          </p:cNvPr>
          <p:cNvSpPr/>
          <p:nvPr/>
        </p:nvSpPr>
        <p:spPr>
          <a:xfrm>
            <a:off x="8903075" y="3671952"/>
            <a:ext cx="3455682" cy="333112"/>
          </a:xfrm>
          <a:prstGeom prst="borderCallout1">
            <a:avLst>
              <a:gd name="adj1" fmla="val 25210"/>
              <a:gd name="adj2" fmla="val -2430"/>
              <a:gd name="adj3" fmla="val 25721"/>
              <a:gd name="adj4" fmla="val -56887"/>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solidFill>
                  <a:srgbClr val="FFFF00"/>
                </a:solidFill>
                <a:latin typeface="Times New Roman" panose="02020603050405020304" pitchFamily="18" charset="0"/>
                <a:cs typeface="Times New Roman" panose="02020603050405020304" pitchFamily="18" charset="0"/>
              </a:rPr>
              <a:t>Svātantrika-Mādhyamika</a:t>
            </a:r>
            <a:endParaRPr lang="zh-TW" altLang="en-US" dirty="0">
              <a:solidFill>
                <a:srgbClr val="FFFF00"/>
              </a:solidFill>
              <a:latin typeface="Times New Roman" panose="02020603050405020304" pitchFamily="18" charset="0"/>
              <a:cs typeface="Times New Roman" panose="02020603050405020304" pitchFamily="18" charset="0"/>
            </a:endParaRPr>
          </a:p>
        </p:txBody>
      </p:sp>
      <p:sp>
        <p:nvSpPr>
          <p:cNvPr id="14" name="圖說文字: 直線 13">
            <a:extLst>
              <a:ext uri="{FF2B5EF4-FFF2-40B4-BE49-F238E27FC236}">
                <a16:creationId xmlns:a16="http://schemas.microsoft.com/office/drawing/2014/main" id="{72B1A98A-5D4B-80AB-690F-6118CD07D6F9}"/>
              </a:ext>
            </a:extLst>
          </p:cNvPr>
          <p:cNvSpPr/>
          <p:nvPr/>
        </p:nvSpPr>
        <p:spPr>
          <a:xfrm>
            <a:off x="9263466" y="5022005"/>
            <a:ext cx="3023634" cy="432047"/>
          </a:xfrm>
          <a:prstGeom prst="borderCallout1">
            <a:avLst>
              <a:gd name="adj1" fmla="val 30957"/>
              <a:gd name="adj2" fmla="val -10393"/>
              <a:gd name="adj3" fmla="val 31839"/>
              <a:gd name="adj4" fmla="val 3158"/>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200" dirty="0" err="1">
                <a:solidFill>
                  <a:srgbClr val="FFFF00"/>
                </a:solidFill>
                <a:latin typeface="Times New Roman" panose="02020603050405020304" pitchFamily="18" charset="0"/>
                <a:cs typeface="Times New Roman" panose="02020603050405020304" pitchFamily="18" charset="0"/>
              </a:rPr>
              <a:t>Yogācāra-Mādhyamika</a:t>
            </a:r>
            <a:endParaRPr lang="zh-TW" altLang="en-US" sz="2200" dirty="0">
              <a:solidFill>
                <a:srgbClr val="FFFF00"/>
              </a:solidFill>
              <a:latin typeface="Times New Roman" panose="02020603050405020304" pitchFamily="18" charset="0"/>
              <a:cs typeface="Times New Roman" panose="02020603050405020304" pitchFamily="18" charset="0"/>
            </a:endParaRPr>
          </a:p>
        </p:txBody>
      </p:sp>
      <p:cxnSp>
        <p:nvCxnSpPr>
          <p:cNvPr id="16" name="直線接點 15">
            <a:extLst>
              <a:ext uri="{FF2B5EF4-FFF2-40B4-BE49-F238E27FC236}">
                <a16:creationId xmlns:a16="http://schemas.microsoft.com/office/drawing/2014/main" id="{8C604C5A-CA6A-8C86-9C45-F570E09AFA3D}"/>
              </a:ext>
            </a:extLst>
          </p:cNvPr>
          <p:cNvCxnSpPr>
            <a:endCxn id="8" idx="2"/>
          </p:cNvCxnSpPr>
          <p:nvPr/>
        </p:nvCxnSpPr>
        <p:spPr>
          <a:xfrm flipV="1">
            <a:off x="8110636" y="2926950"/>
            <a:ext cx="864096" cy="1366146"/>
          </a:xfrm>
          <a:prstGeom prst="line">
            <a:avLst/>
          </a:prstGeom>
          <a:ln w="158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 name="直線接點 16">
            <a:extLst>
              <a:ext uri="{FF2B5EF4-FFF2-40B4-BE49-F238E27FC236}">
                <a16:creationId xmlns:a16="http://schemas.microsoft.com/office/drawing/2014/main" id="{9F8D18D4-3395-200E-AAEE-4AB2FA94CCE7}"/>
              </a:ext>
            </a:extLst>
          </p:cNvPr>
          <p:cNvCxnSpPr>
            <a:cxnSpLocks/>
            <a:endCxn id="14" idx="2"/>
          </p:cNvCxnSpPr>
          <p:nvPr/>
        </p:nvCxnSpPr>
        <p:spPr>
          <a:xfrm flipV="1">
            <a:off x="8902724" y="5238029"/>
            <a:ext cx="360742" cy="637237"/>
          </a:xfrm>
          <a:prstGeom prst="line">
            <a:avLst/>
          </a:prstGeom>
          <a:ln w="15875">
            <a:solidFill>
              <a:srgbClr val="00B0F0"/>
            </a:solidFill>
          </a:ln>
        </p:spPr>
        <p:style>
          <a:lnRef idx="1">
            <a:schemeClr val="accent1"/>
          </a:lnRef>
          <a:fillRef idx="0">
            <a:schemeClr val="accent1"/>
          </a:fillRef>
          <a:effectRef idx="0">
            <a:schemeClr val="accent1"/>
          </a:effectRef>
          <a:fontRef idx="minor">
            <a:schemeClr val="tx1"/>
          </a:fontRef>
        </p:style>
      </p:cxnSp>
      <p:sp>
        <p:nvSpPr>
          <p:cNvPr id="15" name="文字方塊 14">
            <a:extLst>
              <a:ext uri="{FF2B5EF4-FFF2-40B4-BE49-F238E27FC236}">
                <a16:creationId xmlns:a16="http://schemas.microsoft.com/office/drawing/2014/main" id="{A17E4EA8-1DE4-27BA-FB1A-27EBABB4F462}"/>
              </a:ext>
            </a:extLst>
          </p:cNvPr>
          <p:cNvSpPr txBox="1"/>
          <p:nvPr/>
        </p:nvSpPr>
        <p:spPr>
          <a:xfrm>
            <a:off x="9820319" y="3007702"/>
            <a:ext cx="697192" cy="492443"/>
          </a:xfrm>
          <a:prstGeom prst="rect">
            <a:avLst/>
          </a:prstGeom>
          <a:noFill/>
        </p:spPr>
        <p:txBody>
          <a:bodyPr wrap="square" rtlCol="0">
            <a:spAutoFit/>
          </a:bodyPr>
          <a:lstStyle/>
          <a:p>
            <a:r>
              <a:rPr lang="en-US" altLang="zh-TW" sz="2600" dirty="0">
                <a:solidFill>
                  <a:srgbClr val="FFFF00"/>
                </a:solidFill>
                <a:latin typeface="Calibri" panose="020F0502020204030204" pitchFamily="34" charset="0"/>
                <a:cs typeface="Calibri" panose="020F0502020204030204" pitchFamily="34" charset="0"/>
              </a:rPr>
              <a:t>①</a:t>
            </a:r>
            <a:endParaRPr lang="zh-TW" altLang="en-US" sz="2600" dirty="0">
              <a:solidFill>
                <a:srgbClr val="FFFF00"/>
              </a:solidFill>
              <a:latin typeface="Times New Roman" panose="02020603050405020304" pitchFamily="18" charset="0"/>
              <a:cs typeface="Times New Roman" panose="02020603050405020304" pitchFamily="18" charset="0"/>
            </a:endParaRPr>
          </a:p>
        </p:txBody>
      </p:sp>
      <p:sp>
        <p:nvSpPr>
          <p:cNvPr id="18" name="文字方塊 17">
            <a:extLst>
              <a:ext uri="{FF2B5EF4-FFF2-40B4-BE49-F238E27FC236}">
                <a16:creationId xmlns:a16="http://schemas.microsoft.com/office/drawing/2014/main" id="{0750CA00-B60C-DBDC-D5E7-C0F22B4F8671}"/>
              </a:ext>
            </a:extLst>
          </p:cNvPr>
          <p:cNvSpPr txBox="1"/>
          <p:nvPr/>
        </p:nvSpPr>
        <p:spPr>
          <a:xfrm>
            <a:off x="9838828" y="4005064"/>
            <a:ext cx="697192" cy="492443"/>
          </a:xfrm>
          <a:prstGeom prst="rect">
            <a:avLst/>
          </a:prstGeom>
          <a:noFill/>
        </p:spPr>
        <p:txBody>
          <a:bodyPr wrap="square" rtlCol="0">
            <a:spAutoFit/>
          </a:bodyPr>
          <a:lstStyle/>
          <a:p>
            <a:r>
              <a:rPr lang="en-US" altLang="zh-TW" sz="2600" dirty="0">
                <a:solidFill>
                  <a:srgbClr val="FFFF00"/>
                </a:solidFill>
                <a:latin typeface="Calibri" panose="020F0502020204030204" pitchFamily="34" charset="0"/>
                <a:cs typeface="Calibri" panose="020F0502020204030204" pitchFamily="34" charset="0"/>
              </a:rPr>
              <a:t>②</a:t>
            </a:r>
            <a:endParaRPr lang="zh-TW" altLang="en-US" sz="2600" dirty="0">
              <a:solidFill>
                <a:srgbClr val="FFFF00"/>
              </a:solidFill>
              <a:latin typeface="Times New Roman" panose="02020603050405020304" pitchFamily="18" charset="0"/>
              <a:cs typeface="Times New Roman" panose="02020603050405020304" pitchFamily="18" charset="0"/>
            </a:endParaRPr>
          </a:p>
        </p:txBody>
      </p:sp>
      <p:sp>
        <p:nvSpPr>
          <p:cNvPr id="19" name="文字方塊 18">
            <a:extLst>
              <a:ext uri="{FF2B5EF4-FFF2-40B4-BE49-F238E27FC236}">
                <a16:creationId xmlns:a16="http://schemas.microsoft.com/office/drawing/2014/main" id="{C5CEE4E6-1BFD-B285-A691-E1017C249E41}"/>
              </a:ext>
            </a:extLst>
          </p:cNvPr>
          <p:cNvSpPr txBox="1"/>
          <p:nvPr/>
        </p:nvSpPr>
        <p:spPr>
          <a:xfrm>
            <a:off x="9838828" y="5456837"/>
            <a:ext cx="697192" cy="492443"/>
          </a:xfrm>
          <a:prstGeom prst="rect">
            <a:avLst/>
          </a:prstGeom>
          <a:noFill/>
        </p:spPr>
        <p:txBody>
          <a:bodyPr wrap="square" rtlCol="0">
            <a:spAutoFit/>
          </a:bodyPr>
          <a:lstStyle/>
          <a:p>
            <a:r>
              <a:rPr lang="en-US" altLang="zh-TW" sz="2600" dirty="0">
                <a:solidFill>
                  <a:srgbClr val="FFFF00"/>
                </a:solidFill>
                <a:latin typeface="Calibri" panose="020F0502020204030204" pitchFamily="34" charset="0"/>
                <a:cs typeface="Calibri" panose="020F0502020204030204" pitchFamily="34" charset="0"/>
              </a:rPr>
              <a:t>③</a:t>
            </a:r>
            <a:endParaRPr lang="zh-TW" altLang="en-US" sz="26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97836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6"/>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1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3" grpId="0" animBg="1"/>
      <p:bldP spid="4" grpId="0" animBg="1"/>
      <p:bldP spid="5" grpId="0" animBg="1"/>
      <p:bldP spid="6" grpId="0" animBg="1"/>
      <p:bldP spid="7" grpId="0" animBg="1"/>
      <p:bldP spid="8" grpId="0" animBg="1"/>
      <p:bldP spid="13" grpId="0" animBg="1"/>
      <p:bldP spid="14" grpId="0" animBg="1"/>
      <p:bldP spid="15"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CD04EF36-C937-6C41-1EC9-D6EE490FEE4D}"/>
              </a:ext>
            </a:extLst>
          </p:cNvPr>
          <p:cNvSpPr txBox="1"/>
          <p:nvPr/>
        </p:nvSpPr>
        <p:spPr>
          <a:xfrm>
            <a:off x="621804" y="1556792"/>
            <a:ext cx="11251423" cy="3993529"/>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Perfection of Wisdom literature extols wisdom (</a:t>
            </a:r>
            <a:r>
              <a:rPr lang="en-US" altLang="zh-TW" sz="2800" dirty="0" err="1">
                <a:solidFill>
                  <a:schemeClr val="bg1"/>
                </a:solidFill>
                <a:latin typeface="Times New Roman" panose="02020603050405020304" pitchFamily="18" charset="0"/>
                <a:cs typeface="Times New Roman" panose="02020603050405020304" pitchFamily="18" charset="0"/>
              </a:rPr>
              <a:t>prajñā</a:t>
            </a:r>
            <a:r>
              <a:rPr lang="en-US" altLang="zh-TW" sz="2800" dirty="0">
                <a:solidFill>
                  <a:schemeClr val="bg1"/>
                </a:solidFill>
                <a:latin typeface="Times New Roman" panose="02020603050405020304" pitchFamily="18" charset="0"/>
                <a:cs typeface="Times New Roman" panose="02020603050405020304" pitchFamily="18" charset="0"/>
              </a:rPr>
              <a:t>) and also the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other transcendent ‘perfections’ (</a:t>
            </a:r>
            <a:r>
              <a:rPr lang="en-US" altLang="zh-TW" sz="2800" dirty="0" err="1">
                <a:solidFill>
                  <a:schemeClr val="bg1"/>
                </a:solidFill>
                <a:latin typeface="Times New Roman" panose="02020603050405020304" pitchFamily="18" charset="0"/>
                <a:cs typeface="Times New Roman" panose="02020603050405020304" pitchFamily="18" charset="0"/>
              </a:rPr>
              <a:t>pāramitā</a:t>
            </a:r>
            <a:r>
              <a:rPr lang="en-US" altLang="zh-TW" sz="2800" dirty="0">
                <a:solidFill>
                  <a:schemeClr val="bg1"/>
                </a:solidFill>
                <a:latin typeface="Times New Roman" panose="02020603050405020304" pitchFamily="18" charset="0"/>
                <a:cs typeface="Times New Roman" panose="02020603050405020304" pitchFamily="18" charset="0"/>
              </a:rPr>
              <a:t>) involved in the Bodhisattva</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path. While its and </a:t>
            </a:r>
            <a:r>
              <a:rPr lang="en-US" altLang="zh-TW" sz="2800" dirty="0" err="1">
                <a:solidFill>
                  <a:schemeClr val="bg1"/>
                </a:solidFill>
                <a:latin typeface="Times New Roman" panose="02020603050405020304" pitchFamily="18" charset="0"/>
                <a:cs typeface="Times New Roman" panose="02020603050405020304" pitchFamily="18" charset="0"/>
              </a:rPr>
              <a:t>Nāgārjuna’s</a:t>
            </a:r>
            <a:r>
              <a:rPr lang="en-US" altLang="zh-TW" sz="2800" dirty="0">
                <a:solidFill>
                  <a:schemeClr val="bg1"/>
                </a:solidFill>
                <a:latin typeface="Times New Roman" panose="02020603050405020304" pitchFamily="18" charset="0"/>
                <a:cs typeface="Times New Roman" panose="02020603050405020304" pitchFamily="18" charset="0"/>
              </a:rPr>
              <a:t> works were clearly for intellectuals, they</a:t>
            </a:r>
          </a:p>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re-emphasised</a:t>
            </a:r>
            <a:r>
              <a:rPr lang="en-US" altLang="zh-TW" sz="2800" dirty="0">
                <a:solidFill>
                  <a:schemeClr val="bg1"/>
                </a:solidFill>
                <a:latin typeface="Times New Roman" panose="02020603050405020304" pitchFamily="18" charset="0"/>
                <a:cs typeface="Times New Roman" panose="02020603050405020304" pitchFamily="18" charset="0"/>
              </a:rPr>
              <a:t> the Buddha’s rejection of all speculative ‘views’, claiming</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that Abhidharma analytical thinking could lead to a subtle form of intellectual grasping: the idea that one had ‘grasped’ the true nature of reality in a neat set of concepts.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6" name="矩形: 按鈕形 5">
            <a:extLst>
              <a:ext uri="{FF2B5EF4-FFF2-40B4-BE49-F238E27FC236}">
                <a16:creationId xmlns:a16="http://schemas.microsoft.com/office/drawing/2014/main" id="{F522679B-B8CB-9300-6695-23DA96E9F117}"/>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646443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E362285-06E4-307E-5F9C-CAD3A9DF85C1}"/>
              </a:ext>
            </a:extLst>
          </p:cNvPr>
          <p:cNvSpPr txBox="1"/>
          <p:nvPr/>
        </p:nvSpPr>
        <p:spPr>
          <a:xfrm>
            <a:off x="549796" y="1628800"/>
            <a:ext cx="11251423" cy="3429272"/>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 key Perfection of Wisdom criticism of Abhidharma thought – primarily</a:t>
            </a:r>
          </a:p>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Sarvāstivādin</a:t>
            </a:r>
            <a:r>
              <a:rPr lang="en-US" altLang="zh-TW" sz="2800" dirty="0">
                <a:solidFill>
                  <a:schemeClr val="bg1"/>
                </a:solidFill>
                <a:latin typeface="Times New Roman" panose="02020603050405020304" pitchFamily="18" charset="0"/>
                <a:cs typeface="Times New Roman" panose="02020603050405020304" pitchFamily="18" charset="0"/>
              </a:rPr>
              <a:t> – was that it did not go far enough in understanding that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everything is non-Self, or ‘empty’ of Self. It understood the ‘absence of Self in persons, but when it </a:t>
            </a:r>
            <a:r>
              <a:rPr lang="en-US" altLang="zh-TW" sz="2800" dirty="0" err="1">
                <a:solidFill>
                  <a:schemeClr val="bg1"/>
                </a:solidFill>
                <a:latin typeface="Times New Roman" panose="02020603050405020304" pitchFamily="18" charset="0"/>
                <a:cs typeface="Times New Roman" panose="02020603050405020304" pitchFamily="18" charset="0"/>
              </a:rPr>
              <a:t>analysed</a:t>
            </a:r>
            <a:r>
              <a:rPr lang="en-US" altLang="zh-TW" sz="2800" dirty="0">
                <a:solidFill>
                  <a:schemeClr val="bg1"/>
                </a:solidFill>
                <a:latin typeface="Times New Roman" panose="02020603050405020304" pitchFamily="18" charset="0"/>
                <a:cs typeface="Times New Roman" panose="02020603050405020304" pitchFamily="18" charset="0"/>
              </a:rPr>
              <a:t> ‘persons’ down into dharmas, each with an inherent ‘own-nature’, it was seen not to have understood the ‘absence of Self(-nature) in dharmas’: that they are essence-less.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660AAD3F-948C-A54D-7165-3067EA50377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50735"/>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6034180-D087-DE46-0465-6AC1DDFF7135}"/>
              </a:ext>
            </a:extLst>
          </p:cNvPr>
          <p:cNvSpPr txBox="1"/>
          <p:nvPr/>
        </p:nvSpPr>
        <p:spPr>
          <a:xfrm>
            <a:off x="621804" y="2204864"/>
            <a:ext cx="11251423" cy="230075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Perfection of Wisdom literature holds that a dharma is not an ultimate fact in its own right, for it cannot be anything by ‘itself’; its arising and very nature are dependent on other dharmas, which are in turn dependent on others, etc.: it is ‘empty’ of any </a:t>
            </a:r>
            <a:r>
              <a:rPr lang="en-US" altLang="zh-TW" sz="2800" dirty="0" err="1">
                <a:solidFill>
                  <a:schemeClr val="bg1"/>
                </a:solidFill>
                <a:latin typeface="Times New Roman" panose="02020603050405020304" pitchFamily="18" charset="0"/>
                <a:cs typeface="Times New Roman" panose="02020603050405020304" pitchFamily="18" charset="0"/>
              </a:rPr>
              <a:t>svabhāva</a:t>
            </a:r>
            <a:r>
              <a:rPr lang="en-US" altLang="zh-TW" sz="2800" dirty="0">
                <a:solidFill>
                  <a:schemeClr val="bg1"/>
                </a:solidFill>
                <a:latin typeface="Times New Roman" panose="02020603050405020304" pitchFamily="18" charset="0"/>
                <a:cs typeface="Times New Roman" panose="02020603050405020304" pitchFamily="18" charset="0"/>
              </a:rPr>
              <a:t> (self-nature; inherent nature).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2110654A-3746-60A4-DBDD-D7C807C8EDD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126326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3586FC0-D544-05CA-B18D-3CE2FE29A8CD}"/>
              </a:ext>
            </a:extLst>
          </p:cNvPr>
          <p:cNvSpPr txBox="1"/>
          <p:nvPr/>
        </p:nvSpPr>
        <p:spPr>
          <a:xfrm>
            <a:off x="468700" y="1432235"/>
            <a:ext cx="11251423" cy="3993529"/>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Nāgārjuna’s</a:t>
            </a:r>
            <a:r>
              <a:rPr lang="en-US" altLang="zh-TW" sz="2800" dirty="0">
                <a:solidFill>
                  <a:schemeClr val="bg1"/>
                </a:solidFill>
                <a:latin typeface="Times New Roman" panose="02020603050405020304" pitchFamily="18" charset="0"/>
                <a:cs typeface="Times New Roman" panose="02020603050405020304" pitchFamily="18" charset="0"/>
              </a:rPr>
              <a:t> critique of the notion of </a:t>
            </a:r>
            <a:r>
              <a:rPr lang="en-US" altLang="zh-TW" sz="2800" dirty="0" err="1">
                <a:solidFill>
                  <a:schemeClr val="bg1"/>
                </a:solidFill>
                <a:latin typeface="Times New Roman" panose="02020603050405020304" pitchFamily="18" charset="0"/>
                <a:cs typeface="Times New Roman" panose="02020603050405020304" pitchFamily="18" charset="0"/>
              </a:rPr>
              <a:t>svabhāva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Mmk</a:t>
            </a:r>
            <a:r>
              <a:rPr lang="en-US" altLang="zh-TW" sz="2800" dirty="0">
                <a:solidFill>
                  <a:schemeClr val="bg1"/>
                </a:solidFill>
                <a:latin typeface="Times New Roman" panose="02020603050405020304" pitchFamily="18" charset="0"/>
                <a:cs typeface="Times New Roman" panose="02020603050405020304" pitchFamily="18" charset="0"/>
              </a:rPr>
              <a:t>. ch.15) argues that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anything which arises according to conditions, as all phenomena do, can</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have no inherent existence/nature; for what it is depends on what conditions</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it. Moreover, if there is nothing with inherent existence, that is, self existence, there can be nothing with ‘other-existence’ (para-</a:t>
            </a:r>
            <a:r>
              <a:rPr lang="en-US" altLang="zh-TW" sz="2800" dirty="0" err="1">
                <a:solidFill>
                  <a:schemeClr val="bg1"/>
                </a:solidFill>
                <a:latin typeface="Times New Roman" panose="02020603050405020304" pitchFamily="18" charset="0"/>
                <a:cs typeface="Times New Roman" panose="02020603050405020304" pitchFamily="18" charset="0"/>
              </a:rPr>
              <a:t>bhāva</a:t>
            </a:r>
            <a:r>
              <a:rPr lang="en-US" altLang="zh-TW" sz="2800" dirty="0">
                <a:solidFill>
                  <a:schemeClr val="bg1"/>
                </a:solidFill>
                <a:latin typeface="Times New Roman" panose="02020603050405020304" pitchFamily="18" charset="0"/>
                <a:cs typeface="Times New Roman" panose="02020603050405020304" pitchFamily="18" charset="0"/>
              </a:rPr>
              <a:t>), that is,</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something which is dependent for its existence and nature on something else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which has self-existence.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7102A657-771F-C6F2-77F3-FE91E11C2086}"/>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0048041"/>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0CCE0BE-A35D-3178-7965-ECB28E7D6735}"/>
              </a:ext>
            </a:extLst>
          </p:cNvPr>
          <p:cNvSpPr txBox="1"/>
          <p:nvPr/>
        </p:nvSpPr>
        <p:spPr>
          <a:xfrm>
            <a:off x="693812" y="1412776"/>
            <a:ext cx="11251423" cy="1736501"/>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So there is not anything with a true, substantially existent nature (</a:t>
            </a:r>
            <a:r>
              <a:rPr lang="en-US" altLang="zh-TW" sz="2800" dirty="0" err="1">
                <a:solidFill>
                  <a:schemeClr val="bg1"/>
                </a:solidFill>
                <a:latin typeface="Times New Roman" panose="02020603050405020304" pitchFamily="18" charset="0"/>
                <a:cs typeface="Times New Roman" panose="02020603050405020304" pitchFamily="18" charset="0"/>
              </a:rPr>
              <a:t>bhāva</a:t>
            </a:r>
            <a:r>
              <a:rPr lang="en-US" altLang="zh-TW" sz="2800" dirty="0">
                <a:solidFill>
                  <a:schemeClr val="bg1"/>
                </a:solidFill>
                <a:latin typeface="Times New Roman" panose="02020603050405020304" pitchFamily="18" charset="0"/>
                <a:cs typeface="Times New Roman" panose="02020603050405020304" pitchFamily="18" charset="0"/>
              </a:rPr>
              <a:t>); hence no non-existent (</a:t>
            </a:r>
            <a:r>
              <a:rPr lang="en-US" altLang="zh-TW" sz="2800" dirty="0" err="1">
                <a:solidFill>
                  <a:schemeClr val="bg1"/>
                </a:solidFill>
                <a:latin typeface="Times New Roman" panose="02020603050405020304" pitchFamily="18" charset="0"/>
                <a:cs typeface="Times New Roman" panose="02020603050405020304" pitchFamily="18" charset="0"/>
              </a:rPr>
              <a:t>abhāva</a:t>
            </a:r>
            <a:r>
              <a:rPr lang="en-US" altLang="zh-TW" sz="2800" dirty="0">
                <a:solidFill>
                  <a:schemeClr val="bg1"/>
                </a:solidFill>
                <a:latin typeface="Times New Roman" panose="02020603050405020304" pitchFamily="18" charset="0"/>
                <a:cs typeface="Times New Roman" panose="02020603050405020304" pitchFamily="18" charset="0"/>
              </a:rPr>
              <a:t>), in the sense of a true existent that has gone out of existence.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31288CDC-4181-8B92-403B-84ECCE883510}"/>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6" name="文字方塊 5">
            <a:extLst>
              <a:ext uri="{FF2B5EF4-FFF2-40B4-BE49-F238E27FC236}">
                <a16:creationId xmlns:a16="http://schemas.microsoft.com/office/drawing/2014/main" id="{BA6F4260-D19E-F54F-7BE5-57AE02BFA4A3}"/>
              </a:ext>
            </a:extLst>
          </p:cNvPr>
          <p:cNvSpPr txBox="1"/>
          <p:nvPr/>
        </p:nvSpPr>
        <p:spPr>
          <a:xfrm>
            <a:off x="693811" y="3695267"/>
            <a:ext cx="11251423" cy="1736501"/>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Like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the Perfection of Wisdom literature therefore regards all dharmas as like a dream or magical illusion (</a:t>
            </a:r>
            <a:r>
              <a:rPr lang="en-US" altLang="zh-TW" sz="2800" dirty="0" err="1">
                <a:solidFill>
                  <a:schemeClr val="bg1"/>
                </a:solidFill>
                <a:latin typeface="Times New Roman" panose="02020603050405020304" pitchFamily="18" charset="0"/>
                <a:cs typeface="Times New Roman" panose="02020603050405020304" pitchFamily="18" charset="0"/>
              </a:rPr>
              <a:t>māyā</a:t>
            </a:r>
            <a:r>
              <a:rPr lang="en-US" altLang="zh-TW" sz="2800" dirty="0">
                <a:solidFill>
                  <a:schemeClr val="bg1"/>
                </a:solidFill>
                <a:latin typeface="Times New Roman" panose="02020603050405020304" pitchFamily="18" charset="0"/>
                <a:cs typeface="Times New Roman" panose="02020603050405020304" pitchFamily="18" charset="0"/>
              </a:rPr>
              <a:t>). This does not mean that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they are simply unreal.</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75134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697A7CF-67BC-C302-ACA9-2408FD8BC593}"/>
              </a:ext>
            </a:extLst>
          </p:cNvPr>
          <p:cNvSpPr txBox="1"/>
          <p:nvPr/>
        </p:nvSpPr>
        <p:spPr>
          <a:xfrm>
            <a:off x="693812" y="1124744"/>
            <a:ext cx="10585176" cy="5427896"/>
          </a:xfrm>
          <a:prstGeom prst="rect">
            <a:avLst/>
          </a:prstGeom>
          <a:noFill/>
        </p:spPr>
        <p:txBody>
          <a:bodyPr wrap="square" rtlCol="0">
            <a:spAutoFit/>
          </a:bodyPr>
          <a:lstStyle/>
          <a:p>
            <a:pPr>
              <a:lnSpc>
                <a:spcPts val="4200"/>
              </a:lnSpc>
            </a:pPr>
            <a:r>
              <a:rPr lang="en-US" altLang="zh-TW" sz="2800" dirty="0">
                <a:solidFill>
                  <a:schemeClr val="bg1"/>
                </a:solidFill>
                <a:latin typeface="Times New Roman" panose="02020603050405020304" pitchFamily="18" charset="0"/>
                <a:cs typeface="Times New Roman" panose="02020603050405020304" pitchFamily="18" charset="0"/>
              </a:rPr>
              <a:t>There is something there in experience, and one can describe it well in terms of dharmas, so it is wrong to deny these exist; yet they do not have substantial existence either. What we experience does not exist in an absolute sense, but only in a relative way, as a passing interdependent phenomenon. The nature of dharmas lies in between absolute ‘non-existence’ and substantial ‘existence’, in </a:t>
            </a:r>
          </a:p>
          <a:p>
            <a:pPr>
              <a:lnSpc>
                <a:spcPts val="4200"/>
              </a:lnSpc>
            </a:pPr>
            <a:r>
              <a:rPr lang="en-US" altLang="zh-TW" sz="2800" dirty="0">
                <a:solidFill>
                  <a:schemeClr val="bg1"/>
                </a:solidFill>
                <a:latin typeface="Times New Roman" panose="02020603050405020304" pitchFamily="18" charset="0"/>
                <a:cs typeface="Times New Roman" panose="02020603050405020304" pitchFamily="18" charset="0"/>
              </a:rPr>
              <a:t>accordance with an early Sutta passage </a:t>
            </a:r>
          </a:p>
          <a:p>
            <a:pPr>
              <a:lnSpc>
                <a:spcPts val="4200"/>
              </a:lnSpc>
            </a:pPr>
            <a:r>
              <a:rPr lang="en-US" altLang="zh-TW" sz="2800" dirty="0">
                <a:solidFill>
                  <a:schemeClr val="bg1"/>
                </a:solidFill>
                <a:latin typeface="Times New Roman" panose="02020603050405020304" pitchFamily="18" charset="0"/>
                <a:cs typeface="Times New Roman" panose="02020603050405020304" pitchFamily="18" charset="0"/>
              </a:rPr>
              <a:t>quoted by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(Mmk.15.7). This </a:t>
            </a:r>
          </a:p>
          <a:p>
            <a:pPr>
              <a:lnSpc>
                <a:spcPts val="4200"/>
              </a:lnSpc>
            </a:pPr>
            <a:r>
              <a:rPr lang="en-US" altLang="zh-TW" sz="2800" dirty="0">
                <a:solidFill>
                  <a:schemeClr val="bg1"/>
                </a:solidFill>
                <a:latin typeface="Times New Roman" panose="02020603050405020304" pitchFamily="18" charset="0"/>
                <a:cs typeface="Times New Roman" panose="02020603050405020304" pitchFamily="18" charset="0"/>
              </a:rPr>
              <a:t>is what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means by the </a:t>
            </a:r>
          </a:p>
          <a:p>
            <a:pPr>
              <a:lnSpc>
                <a:spcPts val="4200"/>
              </a:lnSpc>
            </a:pPr>
            <a:r>
              <a:rPr lang="en-US" altLang="zh-TW" sz="2800" dirty="0">
                <a:solidFill>
                  <a:schemeClr val="bg1"/>
                </a:solidFill>
                <a:latin typeface="Times New Roman" panose="02020603050405020304" pitchFamily="18" charset="0"/>
                <a:cs typeface="Times New Roman" panose="02020603050405020304" pitchFamily="18" charset="0"/>
              </a:rPr>
              <a:t>‘Middle Way’.</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CF8E23C8-605A-0258-0532-D138C524356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2" name="文字方塊 1">
            <a:extLst>
              <a:ext uri="{FF2B5EF4-FFF2-40B4-BE49-F238E27FC236}">
                <a16:creationId xmlns:a16="http://schemas.microsoft.com/office/drawing/2014/main" id="{FF74D2BC-FBF2-299A-6D0F-22FC35854318}"/>
              </a:ext>
            </a:extLst>
          </p:cNvPr>
          <p:cNvSpPr txBox="1"/>
          <p:nvPr/>
        </p:nvSpPr>
        <p:spPr>
          <a:xfrm>
            <a:off x="6742484" y="4077072"/>
            <a:ext cx="5446341" cy="2595582"/>
          </a:xfrm>
          <a:prstGeom prst="rect">
            <a:avLst/>
          </a:prstGeom>
          <a:noFill/>
        </p:spPr>
        <p:txBody>
          <a:bodyPr wrap="square" rtlCol="0">
            <a:spAutoFit/>
          </a:bodyPr>
          <a:lstStyle/>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‘The Victorious One, through knowledge</a:t>
            </a:r>
          </a:p>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 Of reality and unreality,</a:t>
            </a:r>
          </a:p>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 In the Discourse to </a:t>
            </a:r>
            <a:r>
              <a:rPr lang="en-US" altLang="zh-TW" sz="2500" dirty="0" err="1">
                <a:solidFill>
                  <a:srgbClr val="FFFF00"/>
                </a:solidFill>
                <a:latin typeface="Times New Roman" panose="02020603050405020304" pitchFamily="18" charset="0"/>
                <a:cs typeface="Times New Roman" panose="02020603050405020304" pitchFamily="18" charset="0"/>
              </a:rPr>
              <a:t>Katyāyāna</a:t>
            </a:r>
            <a:r>
              <a:rPr lang="en-US" altLang="zh-TW" sz="2500" dirty="0">
                <a:solidFill>
                  <a:srgbClr val="FFFF00"/>
                </a:solidFill>
                <a:latin typeface="Times New Roman" panose="02020603050405020304" pitchFamily="18" charset="0"/>
                <a:cs typeface="Times New Roman" panose="02020603050405020304" pitchFamily="18" charset="0"/>
              </a:rPr>
              <a:t>,</a:t>
            </a:r>
          </a:p>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 Refuted both “it is” and “it is not.”’</a:t>
            </a:r>
          </a:p>
          <a:p>
            <a:r>
              <a:rPr lang="en-US" altLang="zh-CN" sz="1800" dirty="0">
                <a:solidFill>
                  <a:schemeClr val="accent6"/>
                </a:solidFill>
                <a:latin typeface="Times New Roman" panose="02020603050405020304" pitchFamily="18" charset="0"/>
                <a:cs typeface="Times New Roman" panose="02020603050405020304" pitchFamily="18" charset="0"/>
              </a:rPr>
              <a:t>(https://suttacentral.net/sf168/en/jayarava?lang=en&amp;reference=none&amp;highlight=false)</a:t>
            </a:r>
          </a:p>
        </p:txBody>
      </p:sp>
      <p:cxnSp>
        <p:nvCxnSpPr>
          <p:cNvPr id="6" name="直線接點 5">
            <a:extLst>
              <a:ext uri="{FF2B5EF4-FFF2-40B4-BE49-F238E27FC236}">
                <a16:creationId xmlns:a16="http://schemas.microsoft.com/office/drawing/2014/main" id="{89ED1BBF-B40E-8446-45C0-1303889C0CF2}"/>
              </a:ext>
            </a:extLst>
          </p:cNvPr>
          <p:cNvCxnSpPr/>
          <p:nvPr/>
        </p:nvCxnSpPr>
        <p:spPr>
          <a:xfrm>
            <a:off x="4870276" y="5373216"/>
            <a:ext cx="1872208" cy="144016"/>
          </a:xfrm>
          <a:prstGeom prst="line">
            <a:avLst/>
          </a:prstGeom>
          <a:ln w="12700">
            <a:solidFill>
              <a:srgbClr val="FFF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69299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BDE88F8D-B66C-DDC7-8533-988B9FE9E800}"/>
              </a:ext>
            </a:extLst>
          </p:cNvPr>
          <p:cNvSpPr txBox="1"/>
          <p:nvPr/>
        </p:nvSpPr>
        <p:spPr>
          <a:xfrm>
            <a:off x="621804" y="1700808"/>
            <a:ext cx="11251423" cy="2865015"/>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argues that something with inherent existence would</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substantially exist and be eternal; to believe in such an entity is to hold to the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eternalist view, while to believe that such a thing could go out of existence is</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to hold to the annihilationist view; both these views being condemned by</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Buddha.</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C69C6C16-DC6E-A33D-2653-4101D2F5FBF2}"/>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0015838"/>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5B96D82-7D0D-45B2-A9EB-64553886174E}"/>
              </a:ext>
            </a:extLst>
          </p:cNvPr>
          <p:cNvSpPr txBox="1"/>
          <p:nvPr/>
        </p:nvSpPr>
        <p:spPr>
          <a:xfrm>
            <a:off x="468700" y="980728"/>
            <a:ext cx="11251423" cy="342093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By such reasoning,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even says that the ‘unconditioned’ (traditionally a term for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is conceptually dependent on the conditioned, its opposite (Mmk.7.33). As illusion-like and empty, dharmas are not to be seen as ultimately existing existents/processes. No ‘bedrock existence’, so to speak, can be found – even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 but fully knowing and accepting this gives one, so to speak, a bedrock.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6820CFCF-649F-8185-FFB9-B2149D7A87BF}"/>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2" name="文字方塊 1">
            <a:extLst>
              <a:ext uri="{FF2B5EF4-FFF2-40B4-BE49-F238E27FC236}">
                <a16:creationId xmlns:a16="http://schemas.microsoft.com/office/drawing/2014/main" id="{09A1DF93-280B-6ECB-D84F-14BB08F67BAF}"/>
              </a:ext>
            </a:extLst>
          </p:cNvPr>
          <p:cNvSpPr txBox="1"/>
          <p:nvPr/>
        </p:nvSpPr>
        <p:spPr>
          <a:xfrm>
            <a:off x="3007155" y="4570276"/>
            <a:ext cx="8712968" cy="1994905"/>
          </a:xfrm>
          <a:prstGeom prst="rect">
            <a:avLst/>
          </a:prstGeom>
          <a:noFill/>
        </p:spPr>
        <p:txBody>
          <a:bodyPr wrap="square" rtlCol="0">
            <a:spAutoFit/>
          </a:bodyPr>
          <a:lstStyle/>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‘Since arising, ceasing, and abiding</a:t>
            </a:r>
          </a:p>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 Are not established, there are no compounded things.</a:t>
            </a:r>
          </a:p>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 If all compounded things are unestablished,</a:t>
            </a:r>
          </a:p>
          <a:p>
            <a:pPr>
              <a:lnSpc>
                <a:spcPts val="3800"/>
              </a:lnSpc>
            </a:pPr>
            <a:r>
              <a:rPr lang="en-US" altLang="zh-TW" sz="2500" dirty="0">
                <a:solidFill>
                  <a:srgbClr val="FFFF00"/>
                </a:solidFill>
                <a:latin typeface="Times New Roman" panose="02020603050405020304" pitchFamily="18" charset="0"/>
                <a:cs typeface="Times New Roman" panose="02020603050405020304" pitchFamily="18" charset="0"/>
              </a:rPr>
              <a:t> How could the uncompounded be established?’</a:t>
            </a:r>
            <a:endParaRPr lang="en-US" altLang="zh-CN" sz="1800" dirty="0">
              <a:solidFill>
                <a:schemeClr val="accent6"/>
              </a:solidFill>
              <a:latin typeface="Times New Roman" panose="02020603050405020304" pitchFamily="18" charset="0"/>
              <a:cs typeface="Times New Roman" panose="02020603050405020304" pitchFamily="18" charset="0"/>
            </a:endParaRPr>
          </a:p>
        </p:txBody>
      </p:sp>
      <p:cxnSp>
        <p:nvCxnSpPr>
          <p:cNvPr id="3" name="直線接點 2">
            <a:extLst>
              <a:ext uri="{FF2B5EF4-FFF2-40B4-BE49-F238E27FC236}">
                <a16:creationId xmlns:a16="http://schemas.microsoft.com/office/drawing/2014/main" id="{A0DB5489-798B-01B2-A4E1-D045C3D15FAA}"/>
              </a:ext>
            </a:extLst>
          </p:cNvPr>
          <p:cNvCxnSpPr>
            <a:cxnSpLocks/>
          </p:cNvCxnSpPr>
          <p:nvPr/>
        </p:nvCxnSpPr>
        <p:spPr>
          <a:xfrm flipH="1">
            <a:off x="5014292" y="2636912"/>
            <a:ext cx="108011" cy="1933364"/>
          </a:xfrm>
          <a:prstGeom prst="line">
            <a:avLst/>
          </a:prstGeom>
          <a:ln w="12700">
            <a:solidFill>
              <a:srgbClr val="FFF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74905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44D8C51-5D4E-6CF0-5826-2D905F3A822F}"/>
              </a:ext>
            </a:extLst>
          </p:cNvPr>
          <p:cNvSpPr txBox="1"/>
          <p:nvPr/>
        </p:nvSpPr>
        <p:spPr>
          <a:xfrm>
            <a:off x="693812" y="1268760"/>
            <a:ext cx="11251423" cy="1736501"/>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Tibetan writers of the Gelugpa school, who follow the</a:t>
            </a:r>
          </a:p>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Prāsangika-Mādhyamika</a:t>
            </a:r>
            <a:r>
              <a:rPr lang="en-US" altLang="zh-TW" sz="2800" dirty="0">
                <a:solidFill>
                  <a:schemeClr val="bg1"/>
                </a:solidFill>
                <a:latin typeface="Times New Roman" panose="02020603050405020304" pitchFamily="18" charset="0"/>
                <a:cs typeface="Times New Roman" panose="02020603050405020304" pitchFamily="18" charset="0"/>
              </a:rPr>
              <a:t> view, thus see a threefold aspect to something’s</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being empty of </a:t>
            </a:r>
            <a:r>
              <a:rPr lang="en-US" altLang="zh-TW" sz="2800" dirty="0" err="1">
                <a:solidFill>
                  <a:schemeClr val="bg1"/>
                </a:solidFill>
                <a:latin typeface="Times New Roman" panose="02020603050405020304" pitchFamily="18" charset="0"/>
                <a:cs typeface="Times New Roman" panose="02020603050405020304" pitchFamily="18" charset="0"/>
              </a:rPr>
              <a:t>svabhāva</a:t>
            </a:r>
            <a:r>
              <a:rPr lang="en-US" altLang="zh-TW" sz="2800" dirty="0">
                <a:solidFill>
                  <a:schemeClr val="bg1"/>
                </a:solidFill>
                <a:latin typeface="Times New Roman" panose="02020603050405020304" pitchFamily="18" charset="0"/>
                <a:cs typeface="Times New Roman" panose="02020603050405020304" pitchFamily="18" charset="0"/>
              </a:rPr>
              <a:t>:</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AD53012A-30EA-9F8D-DE9C-D42A221DD7D5}"/>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6" name="文字方塊 5">
            <a:extLst>
              <a:ext uri="{FF2B5EF4-FFF2-40B4-BE49-F238E27FC236}">
                <a16:creationId xmlns:a16="http://schemas.microsoft.com/office/drawing/2014/main" id="{86573340-5594-AE73-B989-C1B560DFC546}"/>
              </a:ext>
            </a:extLst>
          </p:cNvPr>
          <p:cNvSpPr txBox="1"/>
          <p:nvPr/>
        </p:nvSpPr>
        <p:spPr>
          <a:xfrm>
            <a:off x="688016" y="3212976"/>
            <a:ext cx="11251423" cy="2856679"/>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1. Things (e.g. persons, moods, tables, mountains) that can be </a:t>
            </a:r>
            <a:r>
              <a:rPr lang="en-US" altLang="zh-TW" sz="2800" dirty="0" err="1">
                <a:solidFill>
                  <a:schemeClr val="bg1"/>
                </a:solidFill>
                <a:latin typeface="Times New Roman" panose="02020603050405020304" pitchFamily="18" charset="0"/>
                <a:cs typeface="Times New Roman" panose="02020603050405020304" pitchFamily="18" charset="0"/>
              </a:rPr>
              <a:t>analysed</a:t>
            </a:r>
            <a:endParaRPr lang="en-US" altLang="zh-TW" sz="2800" dirty="0">
              <a:solidFill>
                <a:schemeClr val="bg1"/>
              </a:solidFill>
              <a:latin typeface="Times New Roman" panose="02020603050405020304" pitchFamily="18" charset="0"/>
              <a:cs typeface="Times New Roman" panose="02020603050405020304" pitchFamily="18" charset="0"/>
            </a:endParaRP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into their parts – which may be themselves further </a:t>
            </a:r>
            <a:r>
              <a:rPr lang="en-US" altLang="zh-TW" sz="2800" dirty="0" err="1">
                <a:solidFill>
                  <a:schemeClr val="bg1"/>
                </a:solidFill>
                <a:latin typeface="Times New Roman" panose="02020603050405020304" pitchFamily="18" charset="0"/>
                <a:cs typeface="Times New Roman" panose="02020603050405020304" pitchFamily="18" charset="0"/>
              </a:rPr>
              <a:t>analysable</a:t>
            </a:r>
            <a:r>
              <a:rPr lang="en-US" altLang="zh-TW" sz="2800" dirty="0">
                <a:solidFill>
                  <a:schemeClr val="bg1"/>
                </a:solidFill>
                <a:latin typeface="Times New Roman" panose="02020603050405020304" pitchFamily="18" charset="0"/>
                <a:cs typeface="Times New Roman" panose="02020603050405020304" pitchFamily="18" charset="0"/>
              </a:rPr>
              <a:t> – lack</a:t>
            </a:r>
          </a:p>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svabhāva</a:t>
            </a:r>
            <a:r>
              <a:rPr lang="en-US" altLang="zh-TW" sz="2800" dirty="0">
                <a:solidFill>
                  <a:schemeClr val="bg1"/>
                </a:solidFill>
                <a:latin typeface="Times New Roman" panose="02020603050405020304" pitchFamily="18" charset="0"/>
                <a:cs typeface="Times New Roman" panose="02020603050405020304" pitchFamily="18" charset="0"/>
              </a:rPr>
              <a:t> as they are dependent on those parts (be these physical or</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mental), and have no true existence of their own, in this sense lacking</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both inherent existence and inherent nature.</a:t>
            </a:r>
          </a:p>
        </p:txBody>
      </p:sp>
    </p:spTree>
    <p:extLst>
      <p:ext uri="{BB962C8B-B14F-4D97-AF65-F5344CB8AC3E}">
        <p14:creationId xmlns:p14="http://schemas.microsoft.com/office/powerpoint/2010/main" val="150648266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0342C59-B437-B9AB-71D1-4E71A88D9B8B}"/>
              </a:ext>
            </a:extLst>
          </p:cNvPr>
          <p:cNvSpPr txBox="1"/>
          <p:nvPr/>
        </p:nvSpPr>
        <p:spPr>
          <a:xfrm>
            <a:off x="621804" y="1340768"/>
            <a:ext cx="11251423" cy="1736501"/>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2. Dharmas, which is what one reaches by rigorous analysis into parts, are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dependent on other dharmas for their arising; they lack </a:t>
            </a:r>
            <a:r>
              <a:rPr lang="en-US" altLang="zh-TW" sz="2800" dirty="0" err="1">
                <a:solidFill>
                  <a:schemeClr val="bg1"/>
                </a:solidFill>
                <a:latin typeface="Times New Roman" panose="02020603050405020304" pitchFamily="18" charset="0"/>
                <a:cs typeface="Times New Roman" panose="02020603050405020304" pitchFamily="18" charset="0"/>
              </a:rPr>
              <a:t>svabhāva</a:t>
            </a:r>
            <a:r>
              <a:rPr lang="en-US" altLang="zh-TW" sz="2800" dirty="0">
                <a:solidFill>
                  <a:schemeClr val="bg1"/>
                </a:solidFill>
                <a:latin typeface="Times New Roman" panose="02020603050405020304" pitchFamily="18" charset="0"/>
                <a:cs typeface="Times New Roman" panose="02020603050405020304" pitchFamily="18" charset="0"/>
              </a:rPr>
              <a:t> as they</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are not independent, hence are lacking in inherent existence.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A602A99B-C579-90CE-07C4-B9195FC1FC28}"/>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6" name="文字方塊 5">
            <a:extLst>
              <a:ext uri="{FF2B5EF4-FFF2-40B4-BE49-F238E27FC236}">
                <a16:creationId xmlns:a16="http://schemas.microsoft.com/office/drawing/2014/main" id="{BA390F51-1827-D830-7726-46BB300D1D23}"/>
              </a:ext>
            </a:extLst>
          </p:cNvPr>
          <p:cNvSpPr txBox="1"/>
          <p:nvPr/>
        </p:nvSpPr>
        <p:spPr>
          <a:xfrm>
            <a:off x="621804" y="3429000"/>
            <a:ext cx="11251423" cy="230075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3. Both everyday things and dharmas are also dependent on imputation by</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mental designation, in relation to other things or dharmas: they lack an</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inherent nature, one ‘from their own side’. Even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is dependent in</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this sense.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1153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59A4BFA-4498-574E-DB06-01F2B7555074}"/>
              </a:ext>
            </a:extLst>
          </p:cNvPr>
          <p:cNvSpPr txBox="1"/>
          <p:nvPr/>
        </p:nvSpPr>
        <p:spPr>
          <a:xfrm>
            <a:off x="468700" y="2000660"/>
            <a:ext cx="11251423" cy="2856679"/>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Abhidharmists</a:t>
            </a:r>
            <a:r>
              <a:rPr lang="en-US" altLang="zh-TW" sz="2800" dirty="0">
                <a:solidFill>
                  <a:schemeClr val="bg1"/>
                </a:solidFill>
                <a:latin typeface="Times New Roman" panose="02020603050405020304" pitchFamily="18" charset="0"/>
                <a:cs typeface="Times New Roman" panose="02020603050405020304" pitchFamily="18" charset="0"/>
              </a:rPr>
              <a:t> would all agree with point 1. They would agree with point 2,</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as long as this only concerned conditioned dharmas, not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though</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Sarvāstivādin</a:t>
            </a:r>
            <a:r>
              <a:rPr lang="en-US" altLang="zh-TW" sz="2800" dirty="0">
                <a:solidFill>
                  <a:schemeClr val="bg1"/>
                </a:solidFill>
                <a:latin typeface="Times New Roman" panose="02020603050405020304" pitchFamily="18" charset="0"/>
                <a:cs typeface="Times New Roman" panose="02020603050405020304" pitchFamily="18" charset="0"/>
              </a:rPr>
              <a:t> idea of dharmas, as in some sense existing timelessly,</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compromised the idea of dharmas other than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being dependent. It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is on point 3 that there is more of a break made with Abhidharma ideas.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5F810834-840C-AE53-49F0-39A2D641DDE8}"/>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5837766"/>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7804CCC7-CB71-4046-B4C5-6D6A8FE201DA}"/>
              </a:ext>
            </a:extLst>
          </p:cNvPr>
          <p:cNvSpPr txBox="1"/>
          <p:nvPr/>
        </p:nvSpPr>
        <p:spPr>
          <a:xfrm>
            <a:off x="1017848" y="1340768"/>
            <a:ext cx="10153128" cy="2446311"/>
          </a:xfrm>
          <a:prstGeom prst="rect">
            <a:avLst/>
          </a:prstGeom>
          <a:noFill/>
        </p:spPr>
        <p:txBody>
          <a:bodyPr wrap="square" rtlCol="0">
            <a:spAutoFit/>
          </a:bodyPr>
          <a:lstStyle/>
          <a:p>
            <a:pPr>
              <a:lnSpc>
                <a:spcPts val="4400"/>
              </a:lnSpc>
              <a:spcAft>
                <a:spcPts val="1200"/>
              </a:spcAft>
            </a:pPr>
            <a:r>
              <a:rPr lang="en-US" altLang="zh-TW" sz="2800" b="1" dirty="0">
                <a:solidFill>
                  <a:schemeClr val="bg1"/>
                </a:solidFill>
                <a:latin typeface="Times New Roman" panose="02020603050405020304" pitchFamily="18" charset="0"/>
                <a:cs typeface="Times New Roman" panose="02020603050405020304" pitchFamily="18" charset="0"/>
              </a:rPr>
              <a:t>The Two Truths</a:t>
            </a:r>
            <a:r>
              <a:rPr lang="en-US" altLang="zh-TW" sz="2800" dirty="0">
                <a:solidFill>
                  <a:schemeClr val="bg1"/>
                </a:solidFill>
                <a:latin typeface="Times New Roman" panose="02020603050405020304" pitchFamily="18" charset="0"/>
                <a:cs typeface="Times New Roman" panose="02020603050405020304" pitchFamily="18" charset="0"/>
              </a:rPr>
              <a:t>:</a:t>
            </a:r>
          </a:p>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Beginning with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madhyamaka</a:t>
            </a:r>
            <a:r>
              <a:rPr lang="en-US" altLang="zh-TW" sz="2800" dirty="0">
                <a:solidFill>
                  <a:schemeClr val="bg1"/>
                </a:solidFill>
                <a:latin typeface="Times New Roman" panose="02020603050405020304" pitchFamily="18" charset="0"/>
                <a:cs typeface="Times New Roman" panose="02020603050405020304" pitchFamily="18" charset="0"/>
              </a:rPr>
              <a:t> discerns two levels of truth, </a:t>
            </a:r>
            <a:r>
              <a:rPr lang="en-US" altLang="zh-TW" sz="2800" b="1" u="sng" dirty="0">
                <a:solidFill>
                  <a:schemeClr val="bg1"/>
                </a:solidFill>
                <a:latin typeface="Times New Roman" panose="02020603050405020304" pitchFamily="18" charset="0"/>
                <a:cs typeface="Times New Roman" panose="02020603050405020304" pitchFamily="18" charset="0"/>
              </a:rPr>
              <a:t>conventional truth </a:t>
            </a:r>
            <a:r>
              <a:rPr lang="en-US" altLang="zh-TW" sz="2800" dirty="0">
                <a:solidFill>
                  <a:schemeClr val="bg1"/>
                </a:solidFill>
                <a:latin typeface="Times New Roman" panose="02020603050405020304" pitchFamily="18" charset="0"/>
                <a:cs typeface="Times New Roman" panose="02020603050405020304" pitchFamily="18" charset="0"/>
              </a:rPr>
              <a:t>(everyday commonsense reality) and </a:t>
            </a:r>
            <a:r>
              <a:rPr lang="en-US" altLang="zh-TW" sz="2800" b="1" u="sng" dirty="0">
                <a:solidFill>
                  <a:schemeClr val="bg1"/>
                </a:solidFill>
                <a:latin typeface="Times New Roman" panose="02020603050405020304" pitchFamily="18" charset="0"/>
                <a:cs typeface="Times New Roman" panose="02020603050405020304" pitchFamily="18" charset="0"/>
              </a:rPr>
              <a:t>ultimate truth </a:t>
            </a:r>
            <a:r>
              <a:rPr lang="en-US" altLang="zh-TW" sz="2800" dirty="0">
                <a:solidFill>
                  <a:schemeClr val="bg1"/>
                </a:solidFill>
                <a:latin typeface="Times New Roman" panose="02020603050405020304" pitchFamily="18" charset="0"/>
                <a:cs typeface="Times New Roman" panose="02020603050405020304" pitchFamily="18" charset="0"/>
              </a:rPr>
              <a:t>(emptiness). </a:t>
            </a:r>
          </a:p>
        </p:txBody>
      </p:sp>
      <p:sp>
        <p:nvSpPr>
          <p:cNvPr id="2" name="矩形: 按鈕形 1">
            <a:extLst>
              <a:ext uri="{FF2B5EF4-FFF2-40B4-BE49-F238E27FC236}">
                <a16:creationId xmlns:a16="http://schemas.microsoft.com/office/drawing/2014/main" id="{4F1E0D2F-9141-16E5-3AF7-0F11BE93051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3E56AD98-2FE0-4327-8510-892D2878BC5E}"/>
              </a:ext>
            </a:extLst>
          </p:cNvPr>
          <p:cNvSpPr txBox="1"/>
          <p:nvPr/>
        </p:nvSpPr>
        <p:spPr>
          <a:xfrm>
            <a:off x="1017848" y="4315731"/>
            <a:ext cx="10153128" cy="1728165"/>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Ultimately, </a:t>
            </a:r>
            <a:r>
              <a:rPr lang="en-US" altLang="zh-TW" sz="2800" dirty="0" err="1">
                <a:solidFill>
                  <a:schemeClr val="bg1"/>
                </a:solidFill>
                <a:latin typeface="Times New Roman" panose="02020603050405020304" pitchFamily="18" charset="0"/>
                <a:cs typeface="Times New Roman" panose="02020603050405020304" pitchFamily="18" charset="0"/>
              </a:rPr>
              <a:t>madhyamaka</a:t>
            </a:r>
            <a:r>
              <a:rPr lang="en-US" altLang="zh-TW" sz="2800" dirty="0">
                <a:solidFill>
                  <a:schemeClr val="bg1"/>
                </a:solidFill>
                <a:latin typeface="Times New Roman" panose="02020603050405020304" pitchFamily="18" charset="0"/>
                <a:cs typeface="Times New Roman" panose="02020603050405020304" pitchFamily="18" charset="0"/>
              </a:rPr>
              <a:t> argues that all phenomena are empty of </a:t>
            </a:r>
            <a:r>
              <a:rPr lang="en-US" altLang="zh-TW" sz="2800" dirty="0" err="1">
                <a:solidFill>
                  <a:schemeClr val="bg1"/>
                </a:solidFill>
                <a:latin typeface="Times New Roman" panose="02020603050405020304" pitchFamily="18" charset="0"/>
                <a:cs typeface="Times New Roman" panose="02020603050405020304" pitchFamily="18" charset="0"/>
              </a:rPr>
              <a:t>svabhava</a:t>
            </a:r>
            <a:r>
              <a:rPr lang="en-US" altLang="zh-TW" sz="2800" dirty="0">
                <a:solidFill>
                  <a:schemeClr val="bg1"/>
                </a:solidFill>
                <a:latin typeface="Times New Roman" panose="02020603050405020304" pitchFamily="18" charset="0"/>
                <a:cs typeface="Times New Roman" panose="02020603050405020304" pitchFamily="18" charset="0"/>
              </a:rPr>
              <a:t> and only exist in dependence on other causes, conditions and concepts.</a:t>
            </a:r>
          </a:p>
        </p:txBody>
      </p:sp>
    </p:spTree>
    <p:extLst>
      <p:ext uri="{BB962C8B-B14F-4D97-AF65-F5344CB8AC3E}">
        <p14:creationId xmlns:p14="http://schemas.microsoft.com/office/powerpoint/2010/main" val="40061357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C48A7FC-E274-5FA0-04DA-B4F4D88CD3BE}"/>
              </a:ext>
            </a:extLst>
          </p:cNvPr>
          <p:cNvSpPr txBox="1"/>
          <p:nvPr/>
        </p:nvSpPr>
        <p:spPr>
          <a:xfrm>
            <a:off x="621804" y="1196752"/>
            <a:ext cx="11251423" cy="455778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Mādhyamaka</a:t>
            </a:r>
            <a:r>
              <a:rPr lang="en-US" altLang="zh-TW" sz="2800" dirty="0">
                <a:solidFill>
                  <a:schemeClr val="bg1"/>
                </a:solidFill>
                <a:latin typeface="Times New Roman" panose="02020603050405020304" pitchFamily="18" charset="0"/>
                <a:cs typeface="Times New Roman" panose="02020603050405020304" pitchFamily="18" charset="0"/>
              </a:rPr>
              <a:t> school holds that confusion over the nature of phenomena</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arises because people do not understand how the Buddha taught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according to two levels of truth or reality: ‘</a:t>
            </a:r>
            <a:r>
              <a:rPr lang="en-US" altLang="zh-TW" sz="2800" b="1" dirty="0">
                <a:solidFill>
                  <a:schemeClr val="bg1"/>
                </a:solidFill>
                <a:latin typeface="Times New Roman" panose="02020603050405020304" pitchFamily="18" charset="0"/>
                <a:cs typeface="Times New Roman" panose="02020603050405020304" pitchFamily="18" charset="0"/>
              </a:rPr>
              <a:t>conventional truth</a:t>
            </a:r>
            <a:r>
              <a:rPr lang="en-US" altLang="zh-TW" sz="2800" dirty="0">
                <a:solidFill>
                  <a:schemeClr val="bg1"/>
                </a:solidFill>
                <a:latin typeface="Times New Roman" panose="02020603050405020304" pitchFamily="18" charset="0"/>
                <a:cs typeface="Times New Roman" panose="02020603050405020304" pitchFamily="18" charset="0"/>
              </a:rPr>
              <a: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t>
            </a:r>
            <a:r>
              <a:rPr lang="en-US" altLang="zh-TW" sz="2800" dirty="0" err="1">
                <a:solidFill>
                  <a:schemeClr val="bg1"/>
                </a:solidFill>
                <a:latin typeface="Times New Roman" panose="02020603050405020304" pitchFamily="18" charset="0"/>
                <a:cs typeface="Times New Roman" panose="02020603050405020304" pitchFamily="18" charset="0"/>
              </a:rPr>
              <a:t>saṃvṛti-satya</a:t>
            </a:r>
            <a:r>
              <a:rPr lang="en-US" altLang="zh-TW" sz="2800" dirty="0">
                <a:solidFill>
                  <a:schemeClr val="bg1"/>
                </a:solidFill>
                <a:latin typeface="Times New Roman" panose="02020603050405020304" pitchFamily="18" charset="0"/>
                <a:cs typeface="Times New Roman" panose="02020603050405020304" pitchFamily="18" charset="0"/>
              </a:rPr>
              <a:t>) and profound ‘</a:t>
            </a:r>
            <a:r>
              <a:rPr lang="en-US" altLang="zh-TW" sz="2800" b="1" dirty="0">
                <a:solidFill>
                  <a:schemeClr val="bg1"/>
                </a:solidFill>
                <a:latin typeface="Times New Roman" panose="02020603050405020304" pitchFamily="18" charset="0"/>
                <a:cs typeface="Times New Roman" panose="02020603050405020304" pitchFamily="18" charset="0"/>
              </a:rPr>
              <a:t>ultimate truth</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paramārtha-satya</a:t>
            </a:r>
            <a:r>
              <a:rPr lang="en-US" altLang="zh-TW" sz="2800" dirty="0">
                <a:solidFill>
                  <a:schemeClr val="bg1"/>
                </a:solidFill>
                <a:latin typeface="Times New Roman" panose="02020603050405020304" pitchFamily="18" charset="0"/>
                <a:cs typeface="Times New Roman" panose="02020603050405020304" pitchFamily="18" charset="0"/>
              </a:rPr>
              <a: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(Mmk.24.8–9). The concept of two levels of truth already existed in</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Abhidharma. There, ‘conventional truths’ were those expressed using</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terms such as ‘person’ and ‘thing’; ‘ultimate truth’ is more exact, expressed</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by talking of dharmas, ultimate realities.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D56DCC2F-6581-ACB7-E009-8F14965985EF}"/>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3240325"/>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D77019D-C4AD-CB6C-9362-7CEF5FAA9D37}"/>
              </a:ext>
            </a:extLst>
          </p:cNvPr>
          <p:cNvSpPr txBox="1"/>
          <p:nvPr/>
        </p:nvSpPr>
        <p:spPr>
          <a:xfrm>
            <a:off x="2133972" y="1196752"/>
            <a:ext cx="11251423" cy="5359929"/>
          </a:xfrm>
          <a:prstGeom prst="rect">
            <a:avLst/>
          </a:prstGeom>
          <a:noFill/>
        </p:spPr>
        <p:txBody>
          <a:bodyPr wrap="square" rtlCol="0">
            <a:spAutoFit/>
          </a:bodyPr>
          <a:lstStyle/>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‘The Buddha’s teaching of the Dharma</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Is based on two truths:</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A truth of worldly convention</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And an ultimate truth.’</a:t>
            </a:r>
          </a:p>
          <a:p>
            <a:endParaRPr lang="en-US" altLang="zh-TW" sz="800" dirty="0">
              <a:solidFill>
                <a:srgbClr val="FFFF00"/>
              </a:solidFill>
              <a:latin typeface="Times New Roman" panose="02020603050405020304" pitchFamily="18" charset="0"/>
              <a:cs typeface="Times New Roman" panose="02020603050405020304" pitchFamily="18" charset="0"/>
            </a:endParaRP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‘Those who do not understand</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The distinction drawn between these two truths</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Do not understand</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The Buddha’s profound truth.’</a:t>
            </a:r>
          </a:p>
          <a:p>
            <a:endParaRPr lang="en-US" altLang="zh-TW" sz="800" dirty="0">
              <a:solidFill>
                <a:srgbClr val="FFFF00"/>
              </a:solidFill>
              <a:latin typeface="Times New Roman" panose="02020603050405020304" pitchFamily="18" charset="0"/>
              <a:cs typeface="Times New Roman" panose="02020603050405020304" pitchFamily="18" charset="0"/>
            </a:endParaRP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(Mmk.24.8–9)</a:t>
            </a:r>
            <a:endParaRPr lang="en-US" altLang="zh-CN" sz="2800" dirty="0">
              <a:solidFill>
                <a:srgbClr val="FFFF00"/>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6E0044FA-E2B6-9215-BD95-3300D8007AEE}"/>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2895771"/>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1FCC527-0CDD-AD6A-D08F-6B9FEA1A76C1}"/>
              </a:ext>
            </a:extLst>
          </p:cNvPr>
          <p:cNvSpPr txBox="1"/>
          <p:nvPr/>
        </p:nvSpPr>
        <p:spPr>
          <a:xfrm>
            <a:off x="471422" y="1412776"/>
            <a:ext cx="11251423" cy="455778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For the </a:t>
            </a:r>
            <a:r>
              <a:rPr lang="en-US" altLang="zh-TW" sz="2800" dirty="0" err="1">
                <a:solidFill>
                  <a:schemeClr val="bg1"/>
                </a:solidFill>
                <a:latin typeface="Times New Roman" panose="02020603050405020304" pitchFamily="18" charset="0"/>
                <a:cs typeface="Times New Roman" panose="02020603050405020304" pitchFamily="18" charset="0"/>
              </a:rPr>
              <a:t>Mādhyamika</a:t>
            </a:r>
            <a:r>
              <a:rPr lang="en-US" altLang="zh-TW" sz="2800" dirty="0">
                <a:solidFill>
                  <a:schemeClr val="bg1"/>
                </a:solidFill>
                <a:latin typeface="Times New Roman" panose="02020603050405020304" pitchFamily="18" charset="0"/>
                <a:cs typeface="Times New Roman" panose="02020603050405020304" pitchFamily="18" charset="0"/>
              </a:rPr>
              <a:t> writers, however, talk of dharmas is just another kind of provisional, conventional truth. Such conventional truths should not be confused with ultimate truths, that is, truths about supposedly essential, ultimate realities; to see them like this is delusion. The real ultimate truth is that all things discussed in terms of conventional truth are empty of ultimate, essential reality; they are, indeed, conventional. Seeing them thus is wisdom, leading to nonattachment to conventional realities, but a greatly enhanced ability to </a:t>
            </a:r>
            <a:r>
              <a:rPr lang="en-US" altLang="zh-TW" sz="2800" dirty="0" err="1">
                <a:solidFill>
                  <a:schemeClr val="bg1"/>
                </a:solidFill>
                <a:latin typeface="Times New Roman" panose="02020603050405020304" pitchFamily="18" charset="0"/>
                <a:cs typeface="Times New Roman" panose="02020603050405020304" pitchFamily="18" charset="0"/>
              </a:rPr>
              <a:t>skilfully</a:t>
            </a:r>
            <a:r>
              <a:rPr lang="en-US" altLang="zh-TW" sz="2800" dirty="0">
                <a:solidFill>
                  <a:schemeClr val="bg1"/>
                </a:solidFill>
                <a:latin typeface="Times New Roman" panose="02020603050405020304" pitchFamily="18" charset="0"/>
                <a:cs typeface="Times New Roman" panose="02020603050405020304" pitchFamily="18" charset="0"/>
              </a:rPr>
              <a:t> work with them.</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B0285DE8-E1F6-C675-7F90-2CA305B19443}"/>
              </a:ext>
            </a:extLst>
          </p:cNvPr>
          <p:cNvSpPr/>
          <p:nvPr/>
        </p:nvSpPr>
        <p:spPr>
          <a:xfrm>
            <a:off x="-32634"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363787"/>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1D2E471-2382-314F-A0C6-63E8D0FA9DA9}"/>
              </a:ext>
            </a:extLst>
          </p:cNvPr>
          <p:cNvSpPr txBox="1"/>
          <p:nvPr/>
        </p:nvSpPr>
        <p:spPr>
          <a:xfrm>
            <a:off x="1413892" y="1484784"/>
            <a:ext cx="11251423" cy="4292970"/>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equates emptiness with the principle of Conditioned</a:t>
            </a:r>
          </a:p>
          <a:p>
            <a:pPr>
              <a:lnSpc>
                <a:spcPts val="4400"/>
              </a:lnSpc>
              <a:spcAft>
                <a:spcPts val="2400"/>
              </a:spcAft>
            </a:pPr>
            <a:r>
              <a:rPr lang="en-US" altLang="zh-TW" sz="2800" dirty="0">
                <a:solidFill>
                  <a:schemeClr val="bg1"/>
                </a:solidFill>
                <a:latin typeface="Times New Roman" panose="02020603050405020304" pitchFamily="18" charset="0"/>
                <a:cs typeface="Times New Roman" panose="02020603050405020304" pitchFamily="18" charset="0"/>
              </a:rPr>
              <a:t>Arising; for this logically leads to it:</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 Whatever is conditioned arising,</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That is explained to be emptiness.</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That, being a dependent designation.</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Is itself the middle way.’</a:t>
            </a:r>
          </a:p>
          <a:p>
            <a:pPr>
              <a:lnSpc>
                <a:spcPts val="4400"/>
              </a:lnSpc>
            </a:pPr>
            <a:r>
              <a:rPr lang="en-US" altLang="zh-TW" sz="2800" dirty="0">
                <a:solidFill>
                  <a:srgbClr val="FFFF00"/>
                </a:solidFill>
                <a:latin typeface="Times New Roman" panose="02020603050405020304" pitchFamily="18" charset="0"/>
                <a:cs typeface="Times New Roman" panose="02020603050405020304" pitchFamily="18" charset="0"/>
              </a:rPr>
              <a:t>        (Mmk.24.18)</a:t>
            </a:r>
            <a:endParaRPr lang="en-US" altLang="zh-CN" sz="2800" dirty="0">
              <a:solidFill>
                <a:srgbClr val="FFFF00"/>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8D3B1B64-0897-D63C-4A78-E92A397B8CDB}"/>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9605432"/>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FBFEE35-E787-1183-EEC1-26767DC8241B}"/>
              </a:ext>
            </a:extLst>
          </p:cNvPr>
          <p:cNvSpPr txBox="1"/>
          <p:nvPr/>
        </p:nvSpPr>
        <p:spPr>
          <a:xfrm>
            <a:off x="477788" y="1988840"/>
            <a:ext cx="11534295" cy="230075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Emptiness, then, is an adjectival quality of ‘dharmas’, their dependent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non-ultimacy, not a substance which composes them. It is neither a thing nor is it nothingness; rather it refers to the </a:t>
            </a:r>
            <a:r>
              <a:rPr lang="en-US" altLang="zh-TW" sz="2800" dirty="0" err="1">
                <a:solidFill>
                  <a:schemeClr val="bg1"/>
                </a:solidFill>
                <a:latin typeface="Times New Roman" panose="02020603050405020304" pitchFamily="18" charset="0"/>
                <a:cs typeface="Times New Roman" panose="02020603050405020304" pitchFamily="18" charset="0"/>
              </a:rPr>
              <a:t>essencelessness</a:t>
            </a:r>
            <a:r>
              <a:rPr lang="en-US" altLang="zh-TW" sz="2800" dirty="0">
                <a:solidFill>
                  <a:schemeClr val="bg1"/>
                </a:solidFill>
                <a:latin typeface="Times New Roman" panose="02020603050405020304" pitchFamily="18" charset="0"/>
                <a:cs typeface="Times New Roman" panose="02020603050405020304" pitchFamily="18" charset="0"/>
              </a:rPr>
              <a:t> of reality, which</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cannot be captured by concepts, with their tendency to breed reification.</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C03CD2A0-450A-0111-4F08-1BCD507F467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0567452"/>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25951403-074D-3483-4351-0294EC82473E}"/>
              </a:ext>
            </a:extLst>
          </p:cNvPr>
          <p:cNvSpPr txBox="1"/>
          <p:nvPr/>
        </p:nvSpPr>
        <p:spPr>
          <a:xfrm>
            <a:off x="667948" y="1268760"/>
            <a:ext cx="11534295" cy="1736501"/>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Critics from the early schools saw the emptiness teaching as implying that</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Four Noble Truths were themselves empty, thus subverting the Buddha’s teaching.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84A890AE-2980-43CA-F8B3-00482F57A36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7BA88C58-9EB2-9EBE-2AE0-E6B194D6C383}"/>
              </a:ext>
            </a:extLst>
          </p:cNvPr>
          <p:cNvSpPr txBox="1"/>
          <p:nvPr/>
        </p:nvSpPr>
        <p:spPr>
          <a:xfrm>
            <a:off x="670855" y="3288482"/>
            <a:ext cx="11534295" cy="230075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In reply,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argued that it is the notion of dharmas-with-inherent-nature – and hence inherent existence – which subverts the teachings on the Four Noble Truths (</a:t>
            </a:r>
            <a:r>
              <a:rPr lang="en-US" altLang="zh-TW" sz="2800" dirty="0" err="1">
                <a:solidFill>
                  <a:schemeClr val="bg1"/>
                </a:solidFill>
                <a:latin typeface="Times New Roman" panose="02020603050405020304" pitchFamily="18" charset="0"/>
                <a:cs typeface="Times New Roman" panose="02020603050405020304" pitchFamily="18" charset="0"/>
              </a:rPr>
              <a:t>Mmk</a:t>
            </a:r>
            <a:r>
              <a:rPr lang="en-US" altLang="zh-TW" sz="2800" dirty="0">
                <a:solidFill>
                  <a:schemeClr val="bg1"/>
                </a:solidFill>
                <a:latin typeface="Times New Roman" panose="02020603050405020304" pitchFamily="18" charset="0"/>
                <a:cs typeface="Times New Roman" panose="02020603050405020304" pitchFamily="18" charset="0"/>
              </a:rPr>
              <a:t>. ch.24). If duhkha had inherent existence, it would be causeless and eternal, and could never be brought to an end.</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33767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6C4A6A9A-C310-4B96-999A-928621D0E3EB}"/>
              </a:ext>
            </a:extLst>
          </p:cNvPr>
          <p:cNvSpPr txBox="1"/>
          <p:nvPr/>
        </p:nvSpPr>
        <p:spPr>
          <a:xfrm>
            <a:off x="1017848" y="1556792"/>
            <a:ext cx="10153128" cy="4139082"/>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If the Path had inherent existence, it could never be gradually developed to perfection in a person; for he or she would either have it or not have it. In a world of entities with inherent existence, all change and activity would be impossible; everything would be static and eternal. It is because everything is empty that there can be activity, including spiritual development. An analogy, here, is that the decimal number system would collapse without the quantity zero.</a:t>
            </a:r>
          </a:p>
        </p:txBody>
      </p:sp>
      <p:sp>
        <p:nvSpPr>
          <p:cNvPr id="2" name="矩形: 按鈕形 1">
            <a:extLst>
              <a:ext uri="{FF2B5EF4-FFF2-40B4-BE49-F238E27FC236}">
                <a16:creationId xmlns:a16="http://schemas.microsoft.com/office/drawing/2014/main" id="{6C598A83-B833-9F60-F1AF-5B35BC1ECE53}"/>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9189204"/>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AC107E3-7030-5607-F7F9-B1646DFD0CD5}"/>
              </a:ext>
            </a:extLst>
          </p:cNvPr>
          <p:cNvSpPr txBox="1"/>
          <p:nvPr/>
        </p:nvSpPr>
        <p:spPr>
          <a:xfrm>
            <a:off x="549796" y="1052736"/>
            <a:ext cx="10801200" cy="5113708"/>
          </a:xfrm>
          <a:prstGeom prst="rect">
            <a:avLst/>
          </a:prstGeom>
          <a:noFill/>
        </p:spPr>
        <p:txBody>
          <a:bodyPr wrap="square" rtlCol="0">
            <a:spAutoFit/>
          </a:bodyPr>
          <a:lstStyle/>
          <a:p>
            <a:pPr>
              <a:lnSpc>
                <a:spcPts val="4400"/>
              </a:lnSpc>
              <a:spcAft>
                <a:spcPts val="1200"/>
              </a:spcAft>
            </a:pP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emphasises</a:t>
            </a:r>
            <a:r>
              <a:rPr lang="en-US" altLang="zh-TW" sz="2800" dirty="0">
                <a:solidFill>
                  <a:schemeClr val="bg1"/>
                </a:solidFill>
                <a:latin typeface="Times New Roman" panose="02020603050405020304" pitchFamily="18" charset="0"/>
                <a:cs typeface="Times New Roman" panose="02020603050405020304" pitchFamily="18" charset="0"/>
              </a:rPr>
              <a:t> that ultimate truth, indicated by talk of emptiness, completes rather than subverts conventional truth. Indeed, it can be understood only if the conventional teachings on the Four Noble Tru</a:t>
            </a:r>
            <a:r>
              <a:rPr lang="en-US" altLang="zh-CN" sz="2800" dirty="0">
                <a:solidFill>
                  <a:schemeClr val="bg1"/>
                </a:solidFill>
                <a:latin typeface="Times New Roman" panose="02020603050405020304" pitchFamily="18" charset="0"/>
                <a:cs typeface="Times New Roman" panose="02020603050405020304" pitchFamily="18" charset="0"/>
              </a:rPr>
              <a:t>ths</a:t>
            </a:r>
            <a:r>
              <a:rPr lang="en-US" altLang="zh-TW" sz="2800" dirty="0">
                <a:solidFill>
                  <a:schemeClr val="bg1"/>
                </a:solidFill>
                <a:latin typeface="Times New Roman" panose="02020603050405020304" pitchFamily="18" charset="0"/>
                <a:cs typeface="Times New Roman" panose="02020603050405020304" pitchFamily="18" charset="0"/>
              </a:rPr>
              <a:t> have been understood (</a:t>
            </a:r>
            <a:r>
              <a:rPr lang="en-US" altLang="zh-TW" sz="2800" dirty="0" err="1">
                <a:solidFill>
                  <a:schemeClr val="bg1"/>
                </a:solidFill>
                <a:latin typeface="Times New Roman" panose="02020603050405020304" pitchFamily="18" charset="0"/>
                <a:cs typeface="Times New Roman" panose="02020603050405020304" pitchFamily="18" charset="0"/>
              </a:rPr>
              <a:t>Mmk</a:t>
            </a:r>
            <a:r>
              <a:rPr lang="en-US" altLang="zh-TW" sz="2800" dirty="0">
                <a:solidFill>
                  <a:schemeClr val="bg1"/>
                </a:solidFill>
                <a:latin typeface="Times New Roman" panose="02020603050405020304" pitchFamily="18" charset="0"/>
                <a:cs typeface="Times New Roman" panose="02020603050405020304" pitchFamily="18" charset="0"/>
              </a:rPr>
              <a:t>. ch.24.10). This relates to the concept of ‘</a:t>
            </a:r>
            <a:r>
              <a:rPr lang="en-US" altLang="zh-TW" sz="2800" dirty="0" err="1">
                <a:solidFill>
                  <a:schemeClr val="bg1"/>
                </a:solidFill>
                <a:latin typeface="Times New Roman" panose="02020603050405020304" pitchFamily="18" charset="0"/>
                <a:cs typeface="Times New Roman" panose="02020603050405020304" pitchFamily="18" charset="0"/>
              </a:rPr>
              <a:t>skilful</a:t>
            </a:r>
            <a:r>
              <a:rPr lang="en-US" altLang="zh-TW" sz="2800" dirty="0">
                <a:solidFill>
                  <a:schemeClr val="bg1"/>
                </a:solidFill>
                <a:latin typeface="Times New Roman" panose="02020603050405020304" pitchFamily="18" charset="0"/>
                <a:cs typeface="Times New Roman" panose="02020603050405020304" pitchFamily="18" charset="0"/>
              </a:rPr>
              <a:t> means’, which in the </a:t>
            </a:r>
            <a:r>
              <a:rPr lang="en-US" altLang="zh-TW" sz="2800" dirty="0" err="1">
                <a:solidFill>
                  <a:schemeClr val="bg1"/>
                </a:solidFill>
                <a:latin typeface="Times New Roman" panose="02020603050405020304" pitchFamily="18" charset="0"/>
                <a:cs typeface="Times New Roman" panose="02020603050405020304" pitchFamily="18" charset="0"/>
              </a:rPr>
              <a:t>Śūnyatāvādin</a:t>
            </a:r>
            <a:r>
              <a:rPr lang="en-US" altLang="zh-TW" sz="2800" dirty="0">
                <a:solidFill>
                  <a:schemeClr val="bg1"/>
                </a:solidFill>
                <a:latin typeface="Times New Roman" panose="02020603050405020304" pitchFamily="18" charset="0"/>
                <a:cs typeface="Times New Roman" panose="02020603050405020304" pitchFamily="18" charset="0"/>
              </a:rPr>
              <a:t> perspective is developed to mean that all Buddhist teachings – including </a:t>
            </a:r>
            <a:r>
              <a:rPr lang="en-US" altLang="zh-TW" sz="2800" dirty="0" err="1">
                <a:solidFill>
                  <a:schemeClr val="bg1"/>
                </a:solidFill>
                <a:latin typeface="Times New Roman" panose="02020603050405020304" pitchFamily="18" charset="0"/>
                <a:cs typeface="Times New Roman" panose="02020603050405020304" pitchFamily="18" charset="0"/>
              </a:rPr>
              <a:t>Śūnyatāvādin</a:t>
            </a:r>
            <a:r>
              <a:rPr lang="en-US" altLang="zh-TW" sz="2800" dirty="0">
                <a:solidFill>
                  <a:schemeClr val="bg1"/>
                </a:solidFill>
                <a:latin typeface="Times New Roman" panose="02020603050405020304" pitchFamily="18" charset="0"/>
                <a:cs typeface="Times New Roman" panose="02020603050405020304" pitchFamily="18" charset="0"/>
              </a:rPr>
              <a:t> ones – should be regarded as provisional devices that can at most hint at or indirectly indicate ultimate truth. The teachings, especially on Conditioned Arising, are simply to induce in people a </a:t>
            </a:r>
            <a:r>
              <a:rPr lang="en-US" altLang="zh-TW" sz="2800" dirty="0" err="1">
                <a:solidFill>
                  <a:schemeClr val="bg1"/>
                </a:solidFill>
                <a:latin typeface="Times New Roman" panose="02020603050405020304" pitchFamily="18" charset="0"/>
                <a:cs typeface="Times New Roman" panose="02020603050405020304" pitchFamily="18" charset="0"/>
              </a:rPr>
              <a:t>skilful</a:t>
            </a:r>
            <a:r>
              <a:rPr lang="en-US" altLang="zh-TW" sz="2800" dirty="0">
                <a:solidFill>
                  <a:schemeClr val="bg1"/>
                </a:solidFill>
                <a:latin typeface="Times New Roman" panose="02020603050405020304" pitchFamily="18" charset="0"/>
                <a:cs typeface="Times New Roman" panose="02020603050405020304" pitchFamily="18" charset="0"/>
              </a:rPr>
              <a:t> frame of mind:</a:t>
            </a:r>
          </a:p>
        </p:txBody>
      </p:sp>
      <p:sp>
        <p:nvSpPr>
          <p:cNvPr id="5" name="矩形: 按鈕形 4">
            <a:extLst>
              <a:ext uri="{FF2B5EF4-FFF2-40B4-BE49-F238E27FC236}">
                <a16:creationId xmlns:a16="http://schemas.microsoft.com/office/drawing/2014/main" id="{EF02B65A-4F3F-ED72-E948-D509DC1C306A}"/>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1626762"/>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FE2287C-4C58-9ACF-59FA-370D5A39993A}"/>
              </a:ext>
            </a:extLst>
          </p:cNvPr>
          <p:cNvSpPr txBox="1"/>
          <p:nvPr/>
        </p:nvSpPr>
        <p:spPr>
          <a:xfrm>
            <a:off x="1017848" y="908720"/>
            <a:ext cx="10477164" cy="6396110"/>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one in which </a:t>
            </a:r>
            <a:r>
              <a:rPr lang="en-US" altLang="zh-TW" sz="2800" dirty="0" err="1">
                <a:solidFill>
                  <a:schemeClr val="bg1"/>
                </a:solidFill>
                <a:latin typeface="Times New Roman" panose="02020603050405020304" pitchFamily="18" charset="0"/>
                <a:cs typeface="Times New Roman" panose="02020603050405020304" pitchFamily="18" charset="0"/>
              </a:rPr>
              <a:t>Nāgārjuna’s</a:t>
            </a:r>
            <a:r>
              <a:rPr lang="en-US" altLang="zh-TW" sz="2800" dirty="0">
                <a:solidFill>
                  <a:schemeClr val="bg1"/>
                </a:solidFill>
                <a:latin typeface="Times New Roman" panose="02020603050405020304" pitchFamily="18" charset="0"/>
                <a:cs typeface="Times New Roman" panose="02020603050405020304" pitchFamily="18" charset="0"/>
              </a:rPr>
              <a:t> method in the </a:t>
            </a:r>
            <a:r>
              <a:rPr lang="en-US" altLang="zh-TW" sz="2800" i="1" dirty="0" err="1">
                <a:solidFill>
                  <a:schemeClr val="bg1"/>
                </a:solidFill>
                <a:latin typeface="Times New Roman" panose="02020603050405020304" pitchFamily="18" charset="0"/>
                <a:cs typeface="Times New Roman" panose="02020603050405020304" pitchFamily="18" charset="0"/>
              </a:rPr>
              <a:t>Madhyamaka-kārikā</a:t>
            </a:r>
            <a:r>
              <a:rPr lang="en-US" altLang="zh-TW" sz="2800" dirty="0">
                <a:solidFill>
                  <a:schemeClr val="bg1"/>
                </a:solidFill>
                <a:latin typeface="Times New Roman" panose="02020603050405020304" pitchFamily="18" charset="0"/>
                <a:cs typeface="Times New Roman" panose="02020603050405020304" pitchFamily="18" charset="0"/>
              </a:rPr>
              <a:t> is to </a:t>
            </a:r>
            <a:r>
              <a:rPr lang="en-US" altLang="zh-TW" sz="2800" dirty="0" err="1">
                <a:solidFill>
                  <a:schemeClr val="bg1"/>
                </a:solidFill>
                <a:latin typeface="Times New Roman" panose="02020603050405020304" pitchFamily="18" charset="0"/>
                <a:cs typeface="Times New Roman" panose="02020603050405020304" pitchFamily="18" charset="0"/>
              </a:rPr>
              <a:t>critici</a:t>
            </a:r>
            <a:r>
              <a:rPr lang="en-US" altLang="zh-CN" sz="2800" dirty="0" err="1">
                <a:solidFill>
                  <a:schemeClr val="bg1"/>
                </a:solidFill>
                <a:latin typeface="Times New Roman" panose="02020603050405020304" pitchFamily="18" charset="0"/>
                <a:cs typeface="Times New Roman" panose="02020603050405020304" pitchFamily="18" charset="0"/>
              </a:rPr>
              <a:t>s</a:t>
            </a:r>
            <a:r>
              <a:rPr lang="en-US" altLang="zh-TW" sz="2800" dirty="0" err="1">
                <a:solidFill>
                  <a:schemeClr val="bg1"/>
                </a:solidFill>
                <a:latin typeface="Times New Roman" panose="02020603050405020304" pitchFamily="18" charset="0"/>
                <a:cs typeface="Times New Roman" panose="02020603050405020304" pitchFamily="18" charset="0"/>
              </a:rPr>
              <a:t>e</a:t>
            </a:r>
            <a:r>
              <a:rPr lang="en-US" altLang="zh-TW" sz="2800" dirty="0">
                <a:solidFill>
                  <a:schemeClr val="bg1"/>
                </a:solidFill>
                <a:latin typeface="Times New Roman" panose="02020603050405020304" pitchFamily="18" charset="0"/>
                <a:cs typeface="Times New Roman" panose="02020603050405020304" pitchFamily="18" charset="0"/>
              </a:rPr>
              <a:t> all views and theories about ultimate entities or principles. This he does by showing that their necessary consequences contradict either the views themselves, which are thus reduced to absurdity, or experience. Moreover, he seeks to show that all logically possible views on specific topics, such as motion and time (</a:t>
            </a:r>
            <a:r>
              <a:rPr lang="en-US" altLang="zh-TW" sz="2800" dirty="0" err="1">
                <a:solidFill>
                  <a:schemeClr val="bg1"/>
                </a:solidFill>
                <a:latin typeface="Times New Roman" panose="02020603050405020304" pitchFamily="18" charset="0"/>
                <a:cs typeface="Times New Roman" panose="02020603050405020304" pitchFamily="18" charset="0"/>
              </a:rPr>
              <a:t>Mmk</a:t>
            </a:r>
            <a:r>
              <a:rPr lang="en-US" altLang="zh-TW" sz="2800" dirty="0">
                <a:solidFill>
                  <a:schemeClr val="bg1"/>
                </a:solidFill>
                <a:latin typeface="Times New Roman" panose="02020603050405020304" pitchFamily="18" charset="0"/>
                <a:cs typeface="Times New Roman" panose="02020603050405020304" pitchFamily="18" charset="0"/>
              </a:rPr>
              <a:t>. chs.2 and 19), are untenable; that our notions of them are self-contradictory inasmuch as we take such things as realities in themselves. In this, he uses his method of ‘four-cornered (</a:t>
            </a:r>
            <a:r>
              <a:rPr lang="en-US" altLang="zh-TW" sz="2800" dirty="0" err="1">
                <a:solidFill>
                  <a:schemeClr val="bg1"/>
                </a:solidFill>
                <a:latin typeface="Times New Roman" panose="02020603050405020304" pitchFamily="18" charset="0"/>
                <a:cs typeface="Times New Roman" panose="02020603050405020304" pitchFamily="18" charset="0"/>
              </a:rPr>
              <a:t>catuskoti</a:t>
            </a:r>
            <a:r>
              <a:rPr lang="en-US" altLang="zh-TW" sz="2800" dirty="0">
                <a:solidFill>
                  <a:schemeClr val="bg1"/>
                </a:solidFill>
                <a:latin typeface="Times New Roman" panose="02020603050405020304" pitchFamily="18" charset="0"/>
                <a:cs typeface="Times New Roman" panose="02020603050405020304" pitchFamily="18" charset="0"/>
              </a:rPr>
              <a:t>) negation’, the device of examining and refuting all the four logically possible alternatives on a topic:</a:t>
            </a:r>
          </a:p>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x is y, x is non-y, x is both y and non-y, x is neither y nor non-y.</a:t>
            </a:r>
          </a:p>
        </p:txBody>
      </p:sp>
      <p:sp>
        <p:nvSpPr>
          <p:cNvPr id="5" name="矩形: 按鈕形 4">
            <a:extLst>
              <a:ext uri="{FF2B5EF4-FFF2-40B4-BE49-F238E27FC236}">
                <a16:creationId xmlns:a16="http://schemas.microsoft.com/office/drawing/2014/main" id="{0EFCC35B-9772-ABFD-39BC-30E43D3DFAF1}"/>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0821449"/>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BD036FB-8311-2E9E-D150-1C50F90E7599}"/>
              </a:ext>
            </a:extLst>
          </p:cNvPr>
          <p:cNvSpPr txBox="1"/>
          <p:nvPr/>
        </p:nvSpPr>
        <p:spPr>
          <a:xfrm>
            <a:off x="765820" y="1154274"/>
            <a:ext cx="10297144" cy="4549451"/>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In chapter 1, he examines theories on causality. The first of the logical possible views on this is ‘</a:t>
            </a:r>
            <a:r>
              <a:rPr lang="en-US" altLang="zh-TW" sz="2800" b="1" dirty="0">
                <a:solidFill>
                  <a:schemeClr val="bg1"/>
                </a:solidFill>
                <a:latin typeface="Times New Roman" panose="02020603050405020304" pitchFamily="18" charset="0"/>
                <a:cs typeface="Times New Roman" panose="02020603050405020304" pitchFamily="18" charset="0"/>
              </a:rPr>
              <a:t>self-production</a:t>
            </a:r>
            <a:r>
              <a:rPr lang="en-US" altLang="zh-TW" sz="2800" dirty="0">
                <a:solidFill>
                  <a:schemeClr val="bg1"/>
                </a:solidFill>
                <a:latin typeface="Times New Roman" panose="02020603050405020304" pitchFamily="18" charset="0"/>
                <a:cs typeface="Times New Roman" panose="02020603050405020304" pitchFamily="18" charset="0"/>
              </a:rPr>
              <a:t>’: that an effect arises from a cause ultimately identical with itself, part of the same underlying substance. This would lead to pointless self-duplication, however, and if a thing reproduced itself, there would be nothing to stop it continuing to do so for ever. The world is not observed to be like this. If the same substance is said to manifest itself differently only when conditions are appropriate, ‘self-production’ has already been given up.</a:t>
            </a:r>
          </a:p>
        </p:txBody>
      </p:sp>
      <p:sp>
        <p:nvSpPr>
          <p:cNvPr id="5" name="矩形: 按鈕形 4">
            <a:extLst>
              <a:ext uri="{FF2B5EF4-FFF2-40B4-BE49-F238E27FC236}">
                <a16:creationId xmlns:a16="http://schemas.microsoft.com/office/drawing/2014/main" id="{915BDF3C-DB59-19E7-3758-68C1263836D3}"/>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6313707"/>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F165A9C-31B5-1A8B-9462-70284061FF9E}"/>
              </a:ext>
            </a:extLst>
          </p:cNvPr>
          <p:cNvSpPr txBox="1"/>
          <p:nvPr/>
        </p:nvSpPr>
        <p:spPr>
          <a:xfrm>
            <a:off x="1017848" y="1268760"/>
            <a:ext cx="10153128" cy="4703339"/>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The second possibility, ‘</a:t>
            </a:r>
            <a:r>
              <a:rPr lang="en-US" altLang="zh-TW" sz="2800" b="1" dirty="0">
                <a:solidFill>
                  <a:schemeClr val="bg1"/>
                </a:solidFill>
                <a:latin typeface="Times New Roman" panose="02020603050405020304" pitchFamily="18" charset="0"/>
                <a:cs typeface="Times New Roman" panose="02020603050405020304" pitchFamily="18" charset="0"/>
              </a:rPr>
              <a:t>other-production</a:t>
            </a:r>
            <a:r>
              <a:rPr lang="en-US" altLang="zh-TW" sz="2800" dirty="0">
                <a:solidFill>
                  <a:schemeClr val="bg1"/>
                </a:solidFill>
                <a:latin typeface="Times New Roman" panose="02020603050405020304" pitchFamily="18" charset="0"/>
                <a:cs typeface="Times New Roman" panose="02020603050405020304" pitchFamily="18" charset="0"/>
              </a:rPr>
              <a:t>’, is that, ultimately, an effect arises from a cause that is inherently ‘other’ than it, with a different inherent nature. This is seen as an Abhidharma view, to the extent that it is said in this that both a dharma and the dharmas that condition it have specific own natures or essences, which are thus essentially different from each other. Here,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argues that, if really distinct entities existed, all would be equally ‘different’, so anything could </a:t>
            </a:r>
            <a:r>
              <a:rPr lang="en-US" altLang="zh-TW" sz="2800" dirty="0" err="1">
                <a:solidFill>
                  <a:schemeClr val="bg1"/>
                </a:solidFill>
                <a:latin typeface="Times New Roman" panose="02020603050405020304" pitchFamily="18" charset="0"/>
                <a:cs typeface="Times New Roman" panose="02020603050405020304" pitchFamily="18" charset="0"/>
              </a:rPr>
              <a:t>‘cause</a:t>
            </a:r>
            <a:r>
              <a:rPr lang="en-US" altLang="zh-TW" sz="2800" dirty="0">
                <a:solidFill>
                  <a:schemeClr val="bg1"/>
                </a:solidFill>
                <a:latin typeface="Times New Roman" panose="02020603050405020304" pitchFamily="18" charset="0"/>
                <a:cs typeface="Times New Roman" panose="02020603050405020304" pitchFamily="18" charset="0"/>
              </a:rPr>
              <a:t>’ anything.</a:t>
            </a:r>
          </a:p>
        </p:txBody>
      </p:sp>
      <p:sp>
        <p:nvSpPr>
          <p:cNvPr id="5" name="矩形: 按鈕形 4">
            <a:extLst>
              <a:ext uri="{FF2B5EF4-FFF2-40B4-BE49-F238E27FC236}">
                <a16:creationId xmlns:a16="http://schemas.microsoft.com/office/drawing/2014/main" id="{0A2108E3-6F6B-F4B8-E845-7854E34684F2}"/>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1798577"/>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161F4A4-A967-D26E-62F0-B6FF6BF21A9D}"/>
              </a:ext>
            </a:extLst>
          </p:cNvPr>
          <p:cNvSpPr txBox="1"/>
          <p:nvPr/>
        </p:nvSpPr>
        <p:spPr>
          <a:xfrm>
            <a:off x="1132387" y="1061138"/>
            <a:ext cx="10153128" cy="2856679"/>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The third theory is that causality involves </a:t>
            </a:r>
            <a:r>
              <a:rPr lang="en-US" altLang="zh-TW" sz="2800" b="1" dirty="0">
                <a:solidFill>
                  <a:schemeClr val="bg1"/>
                </a:solidFill>
                <a:latin typeface="Times New Roman" panose="02020603050405020304" pitchFamily="18" charset="0"/>
                <a:cs typeface="Times New Roman" panose="02020603050405020304" pitchFamily="18" charset="0"/>
              </a:rPr>
              <a:t>both ‘self-production’ and ‘other-production</a:t>
            </a:r>
            <a:r>
              <a:rPr lang="en-US" altLang="zh-TW" sz="2800" dirty="0">
                <a:solidFill>
                  <a:schemeClr val="bg1"/>
                </a:solidFill>
                <a:latin typeface="Times New Roman" panose="02020603050405020304" pitchFamily="18" charset="0"/>
                <a:cs typeface="Times New Roman" panose="02020603050405020304" pitchFamily="18" charset="0"/>
              </a:rPr>
              <a:t>’. If this means that some parts of the cause and effect are the same, and some are different, the problems of the first two views apply. If it means that all of the cause is both the same as and different from all of the effect, this is impossible. </a:t>
            </a:r>
          </a:p>
        </p:txBody>
      </p:sp>
      <p:sp>
        <p:nvSpPr>
          <p:cNvPr id="5" name="矩形: 按鈕形 4">
            <a:extLst>
              <a:ext uri="{FF2B5EF4-FFF2-40B4-BE49-F238E27FC236}">
                <a16:creationId xmlns:a16="http://schemas.microsoft.com/office/drawing/2014/main" id="{08B9057C-B0C4-070D-91BF-1778419B8ED5}"/>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2" name="文字方塊 1">
            <a:extLst>
              <a:ext uri="{FF2B5EF4-FFF2-40B4-BE49-F238E27FC236}">
                <a16:creationId xmlns:a16="http://schemas.microsoft.com/office/drawing/2014/main" id="{976B7882-670F-D019-1559-5B2EFB2C114B}"/>
              </a:ext>
            </a:extLst>
          </p:cNvPr>
          <p:cNvSpPr txBox="1"/>
          <p:nvPr/>
        </p:nvSpPr>
        <p:spPr>
          <a:xfrm>
            <a:off x="1132387" y="4166839"/>
            <a:ext cx="10153128" cy="2292422"/>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The final possibility is that things originate by</a:t>
            </a:r>
            <a:r>
              <a:rPr lang="en-US" altLang="zh-TW" sz="2800" b="1" dirty="0">
                <a:solidFill>
                  <a:schemeClr val="bg1"/>
                </a:solidFill>
                <a:latin typeface="Times New Roman" panose="02020603050405020304" pitchFamily="18" charset="0"/>
                <a:cs typeface="Times New Roman" panose="02020603050405020304" pitchFamily="18" charset="0"/>
              </a:rPr>
              <a:t> neither ‘self-production’ nor ‘other-production’</a:t>
            </a:r>
            <a:r>
              <a:rPr lang="en-US" altLang="zh-TW" sz="2800" dirty="0">
                <a:solidFill>
                  <a:schemeClr val="bg1"/>
                </a:solidFill>
                <a:latin typeface="Times New Roman" panose="02020603050405020304" pitchFamily="18" charset="0"/>
                <a:cs typeface="Times New Roman" panose="02020603050405020304" pitchFamily="18" charset="0"/>
              </a:rPr>
              <a:t>: spontaneously, without a cause. But if this were true, everything would be an unpredictable chaos, which it is not.</a:t>
            </a:r>
          </a:p>
        </p:txBody>
      </p:sp>
    </p:spTree>
    <p:extLst>
      <p:ext uri="{BB962C8B-B14F-4D97-AF65-F5344CB8AC3E}">
        <p14:creationId xmlns:p14="http://schemas.microsoft.com/office/powerpoint/2010/main" val="23239174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A2B2AE5-FA96-F37C-3E4B-7E4EA30A1DE2}"/>
              </a:ext>
            </a:extLst>
          </p:cNvPr>
          <p:cNvSpPr txBox="1"/>
          <p:nvPr/>
        </p:nvSpPr>
        <p:spPr>
          <a:xfrm>
            <a:off x="2035697" y="1700808"/>
            <a:ext cx="10153128" cy="3472233"/>
          </a:xfrm>
          <a:prstGeom prst="rect">
            <a:avLst/>
          </a:prstGeom>
          <a:noFill/>
        </p:spPr>
        <p:txBody>
          <a:bodyPr wrap="square" rtlCol="0">
            <a:spAutoFit/>
          </a:bodyPr>
          <a:lstStyle/>
          <a:p>
            <a:pPr>
              <a:lnSpc>
                <a:spcPts val="4400"/>
              </a:lnSpc>
              <a:spcAft>
                <a:spcPts val="1200"/>
              </a:spcAft>
            </a:pPr>
            <a:r>
              <a:rPr lang="en-US" altLang="zh-TW" sz="2800" dirty="0">
                <a:solidFill>
                  <a:srgbClr val="FFFF00"/>
                </a:solidFill>
                <a:latin typeface="Times New Roman" panose="02020603050405020304" pitchFamily="18" charset="0"/>
                <a:cs typeface="Times New Roman" panose="02020603050405020304" pitchFamily="18" charset="0"/>
              </a:rPr>
              <a:t>‘Neither from itself nor from another,</a:t>
            </a:r>
          </a:p>
          <a:p>
            <a:pPr>
              <a:lnSpc>
                <a:spcPts val="4400"/>
              </a:lnSpc>
              <a:spcAft>
                <a:spcPts val="1200"/>
              </a:spcAft>
            </a:pPr>
            <a:r>
              <a:rPr lang="en-US" altLang="zh-TW" sz="2800" dirty="0">
                <a:solidFill>
                  <a:srgbClr val="FFFF00"/>
                </a:solidFill>
                <a:latin typeface="Times New Roman" panose="02020603050405020304" pitchFamily="18" charset="0"/>
                <a:cs typeface="Times New Roman" panose="02020603050405020304" pitchFamily="18" charset="0"/>
              </a:rPr>
              <a:t> Nor from both,</a:t>
            </a:r>
          </a:p>
          <a:p>
            <a:pPr>
              <a:lnSpc>
                <a:spcPts val="4400"/>
              </a:lnSpc>
              <a:spcAft>
                <a:spcPts val="1200"/>
              </a:spcAft>
            </a:pPr>
            <a:r>
              <a:rPr lang="en-US" altLang="zh-TW" sz="2800" dirty="0">
                <a:solidFill>
                  <a:srgbClr val="FFFF00"/>
                </a:solidFill>
                <a:latin typeface="Times New Roman" panose="02020603050405020304" pitchFamily="18" charset="0"/>
                <a:cs typeface="Times New Roman" panose="02020603050405020304" pitchFamily="18" charset="0"/>
              </a:rPr>
              <a:t> Nor without a cause,</a:t>
            </a:r>
          </a:p>
          <a:p>
            <a:pPr>
              <a:lnSpc>
                <a:spcPts val="4400"/>
              </a:lnSpc>
              <a:spcAft>
                <a:spcPts val="1200"/>
              </a:spcAft>
            </a:pPr>
            <a:r>
              <a:rPr lang="en-US" altLang="zh-TW" sz="2800" dirty="0">
                <a:solidFill>
                  <a:srgbClr val="FFFF00"/>
                </a:solidFill>
                <a:latin typeface="Times New Roman" panose="02020603050405020304" pitchFamily="18" charset="0"/>
                <a:cs typeface="Times New Roman" panose="02020603050405020304" pitchFamily="18" charset="0"/>
              </a:rPr>
              <a:t> Does anything whatever, anywhere arise.’</a:t>
            </a:r>
          </a:p>
          <a:p>
            <a:pPr>
              <a:lnSpc>
                <a:spcPts val="4400"/>
              </a:lnSpc>
              <a:spcAft>
                <a:spcPts val="1200"/>
              </a:spcAft>
            </a:pPr>
            <a:r>
              <a:rPr lang="en-US" altLang="zh-TW" sz="2800" dirty="0">
                <a:solidFill>
                  <a:srgbClr val="FFFF00"/>
                </a:solidFill>
                <a:latin typeface="Times New Roman" panose="02020603050405020304" pitchFamily="18" charset="0"/>
                <a:cs typeface="Times New Roman" panose="02020603050405020304" pitchFamily="18" charset="0"/>
              </a:rPr>
              <a:t>(Mmk.1.1). </a:t>
            </a:r>
          </a:p>
        </p:txBody>
      </p:sp>
      <p:sp>
        <p:nvSpPr>
          <p:cNvPr id="5" name="矩形: 按鈕形 4">
            <a:extLst>
              <a:ext uri="{FF2B5EF4-FFF2-40B4-BE49-F238E27FC236}">
                <a16:creationId xmlns:a16="http://schemas.microsoft.com/office/drawing/2014/main" id="{172F188C-77E5-44D0-DECC-7D8CEF406ED9}"/>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5775071"/>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88A0F2A-F3C7-ED3F-A329-927AA87CF8AA}"/>
              </a:ext>
            </a:extLst>
          </p:cNvPr>
          <p:cNvSpPr txBox="1"/>
          <p:nvPr/>
        </p:nvSpPr>
        <p:spPr>
          <a:xfrm>
            <a:off x="909836" y="880128"/>
            <a:ext cx="10153128" cy="5831853"/>
          </a:xfrm>
          <a:prstGeom prst="rect">
            <a:avLst/>
          </a:prstGeom>
          <a:noFill/>
        </p:spPr>
        <p:txBody>
          <a:bodyPr wrap="square" rtlCol="0">
            <a:spAutoFit/>
          </a:bodyPr>
          <a:lstStyle/>
          <a:p>
            <a:pPr>
              <a:lnSpc>
                <a:spcPts val="4400"/>
              </a:lnSpc>
              <a:spcAft>
                <a:spcPts val="1200"/>
              </a:spcAft>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Mādhyamikas</a:t>
            </a:r>
            <a:r>
              <a:rPr lang="en-US" altLang="zh-TW" sz="2800" dirty="0">
                <a:solidFill>
                  <a:schemeClr val="bg1"/>
                </a:solidFill>
                <a:latin typeface="Times New Roman" panose="02020603050405020304" pitchFamily="18" charset="0"/>
                <a:cs typeface="Times New Roman" panose="02020603050405020304" pitchFamily="18" charset="0"/>
              </a:rPr>
              <a:t>’ talk of emptiness, then, is intended as the antidote to all theories: ‘Emptiness is proclaimed by the victorious ones (Buddhas) as the refutation of all views; but those who hold “emptiness” as a view are called incurable’ (Mmk.13.8). </a:t>
            </a:r>
            <a:r>
              <a:rPr lang="en-US" altLang="zh-TW" sz="2800" dirty="0" err="1">
                <a:solidFill>
                  <a:schemeClr val="bg1"/>
                </a:solidFill>
                <a:latin typeface="Times New Roman" panose="02020603050405020304" pitchFamily="18" charset="0"/>
                <a:cs typeface="Times New Roman" panose="02020603050405020304" pitchFamily="18" charset="0"/>
              </a:rPr>
              <a:t>Nāgārjuna</a:t>
            </a:r>
            <a:r>
              <a:rPr lang="en-US" altLang="zh-TW" sz="2800" dirty="0">
                <a:solidFill>
                  <a:schemeClr val="bg1"/>
                </a:solidFill>
                <a:latin typeface="Times New Roman" panose="02020603050405020304" pitchFamily="18" charset="0"/>
                <a:cs typeface="Times New Roman" panose="02020603050405020304" pitchFamily="18" charset="0"/>
              </a:rPr>
              <a:t> examines the views of others to provide a form of spiritual therapy, to help liberate people from all constricting viewpoints. In doing this, he claims not to have any presuppositions of his own, but to work with those of his opponents in a kind of logical judo, using conventional logic. The insights which this produces are also to be deepened by meditative contemplation of phenomena.</a:t>
            </a:r>
          </a:p>
        </p:txBody>
      </p:sp>
      <p:sp>
        <p:nvSpPr>
          <p:cNvPr id="5" name="矩形: 按鈕形 4">
            <a:extLst>
              <a:ext uri="{FF2B5EF4-FFF2-40B4-BE49-F238E27FC236}">
                <a16:creationId xmlns:a16="http://schemas.microsoft.com/office/drawing/2014/main" id="{582EBE87-4540-4B12-BAEA-66166335B8FE}"/>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6566622"/>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1F8FFD88-9DE7-4A81-8F54-26285799E81B}"/>
              </a:ext>
            </a:extLst>
          </p:cNvPr>
          <p:cNvSpPr txBox="1"/>
          <p:nvPr/>
        </p:nvSpPr>
        <p:spPr>
          <a:xfrm>
            <a:off x="693743" y="1155333"/>
            <a:ext cx="2016224" cy="523220"/>
          </a:xfrm>
          <a:prstGeom prst="rect">
            <a:avLst/>
          </a:prstGeom>
          <a:noFill/>
          <a:ln>
            <a:noFill/>
          </a:ln>
        </p:spPr>
        <p:txBody>
          <a:bodyPr wrap="square" rtlCol="0">
            <a:spAutoFit/>
          </a:bodyPr>
          <a:lstStyle/>
          <a:p>
            <a:r>
              <a:rPr lang="en-US" altLang="zh-CN" sz="2800" b="1" dirty="0">
                <a:solidFill>
                  <a:schemeClr val="bg1"/>
                </a:solidFill>
                <a:latin typeface="Times New Roman" panose="02020603050405020304" pitchFamily="18" charset="0"/>
                <a:cs typeface="Times New Roman" panose="02020603050405020304" pitchFamily="18" charset="0"/>
              </a:rPr>
              <a:t>2. </a:t>
            </a:r>
            <a:r>
              <a:rPr lang="en-US" altLang="zh-CN" sz="2800" b="1" dirty="0" err="1">
                <a:solidFill>
                  <a:schemeClr val="bg1"/>
                </a:solidFill>
                <a:latin typeface="Times New Roman" panose="02020603050405020304" pitchFamily="18" charset="0"/>
                <a:cs typeface="Times New Roman" panose="02020603050405020304" pitchFamily="18" charset="0"/>
              </a:rPr>
              <a:t>Yogācāra</a:t>
            </a:r>
            <a:endParaRPr lang="en-US" altLang="zh-CN" sz="2800" b="1" dirty="0">
              <a:solidFill>
                <a:schemeClr val="bg1"/>
              </a:solidFill>
              <a:latin typeface="Times New Roman" panose="02020603050405020304" pitchFamily="18" charset="0"/>
              <a:cs typeface="Times New Roman" panose="02020603050405020304" pitchFamily="18" charset="0"/>
            </a:endParaRPr>
          </a:p>
        </p:txBody>
      </p:sp>
      <p:sp>
        <p:nvSpPr>
          <p:cNvPr id="7" name="文字方塊 6">
            <a:extLst>
              <a:ext uri="{FF2B5EF4-FFF2-40B4-BE49-F238E27FC236}">
                <a16:creationId xmlns:a16="http://schemas.microsoft.com/office/drawing/2014/main" id="{C07650EB-086E-4870-8F20-6D8EA7D98FF8}"/>
              </a:ext>
            </a:extLst>
          </p:cNvPr>
          <p:cNvSpPr txBox="1"/>
          <p:nvPr/>
        </p:nvSpPr>
        <p:spPr>
          <a:xfrm>
            <a:off x="693812" y="2045176"/>
            <a:ext cx="10801200" cy="3993529"/>
          </a:xfrm>
          <a:prstGeom prst="rect">
            <a:avLst/>
          </a:prstGeom>
          <a:noFill/>
        </p:spPr>
        <p:txBody>
          <a:bodyPr wrap="square" rtlCol="0">
            <a:spAutoFit/>
          </a:bodyPr>
          <a:lstStyle/>
          <a:p>
            <a:pPr>
              <a:lnSpc>
                <a:spcPts val="4400"/>
              </a:lnSpc>
            </a:pPr>
            <a:r>
              <a:rPr lang="en-US" altLang="zh-TW" sz="2800" b="1"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(“yoga practice”) </a:t>
            </a:r>
            <a:r>
              <a:rPr lang="en-US" altLang="zh-TW" sz="2800" dirty="0">
                <a:solidFill>
                  <a:schemeClr val="bg1"/>
                </a:solidFill>
                <a:latin typeface="Times New Roman" panose="02020603050405020304" pitchFamily="18" charset="0"/>
                <a:cs typeface="Times New Roman" panose="02020603050405020304" pitchFamily="18" charset="0"/>
              </a:rPr>
              <a:t>is an influential tradition of Buddhist philosophy and psychology </a:t>
            </a:r>
            <a:r>
              <a:rPr lang="en-US" altLang="zh-TW" sz="2800" dirty="0" err="1">
                <a:solidFill>
                  <a:schemeClr val="bg1"/>
                </a:solidFill>
                <a:latin typeface="Times New Roman" panose="02020603050405020304" pitchFamily="18" charset="0"/>
                <a:cs typeface="Times New Roman" panose="02020603050405020304" pitchFamily="18" charset="0"/>
              </a:rPr>
              <a:t>emphasising</a:t>
            </a:r>
            <a:r>
              <a:rPr lang="en-US" altLang="zh-TW" sz="2800" dirty="0">
                <a:solidFill>
                  <a:schemeClr val="bg1"/>
                </a:solidFill>
                <a:latin typeface="Times New Roman" panose="02020603050405020304" pitchFamily="18" charset="0"/>
                <a:cs typeface="Times New Roman" panose="02020603050405020304" pitchFamily="18" charset="0"/>
              </a:rPr>
              <a:t> the study of cognition, perception, and consciousness through the interior lens of meditative and yogic practices. It is also variously termed </a:t>
            </a:r>
            <a:r>
              <a:rPr lang="en-US" altLang="zh-TW" sz="2800" b="1" dirty="0" err="1">
                <a:solidFill>
                  <a:schemeClr val="bg1"/>
                </a:solidFill>
                <a:latin typeface="Times New Roman" panose="02020603050405020304" pitchFamily="18" charset="0"/>
                <a:cs typeface="Times New Roman" panose="02020603050405020304" pitchFamily="18" charset="0"/>
              </a:rPr>
              <a:t>Vijñānavāda</a:t>
            </a:r>
            <a:r>
              <a:rPr lang="en-US" altLang="zh-TW" sz="2600" dirty="0">
                <a:solidFill>
                  <a:schemeClr val="accent6"/>
                </a:solidFill>
                <a:latin typeface="Times New Roman" panose="02020603050405020304" pitchFamily="18" charset="0"/>
                <a:cs typeface="Times New Roman" panose="02020603050405020304" pitchFamily="18" charset="0"/>
              </a:rPr>
              <a:t> (“the doctrine of consciousness”)</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b="1" dirty="0" err="1">
                <a:solidFill>
                  <a:schemeClr val="bg1"/>
                </a:solidFill>
                <a:latin typeface="Times New Roman" panose="02020603050405020304" pitchFamily="18" charset="0"/>
                <a:cs typeface="Times New Roman" panose="02020603050405020304" pitchFamily="18" charset="0"/>
              </a:rPr>
              <a:t>Vijñaptivāda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(“the doctrine of ideas or percepts”) </a:t>
            </a:r>
            <a:r>
              <a:rPr lang="en-US" altLang="zh-TW" sz="2800" dirty="0">
                <a:solidFill>
                  <a:schemeClr val="bg1"/>
                </a:solidFill>
                <a:latin typeface="Times New Roman" panose="02020603050405020304" pitchFamily="18" charset="0"/>
                <a:cs typeface="Times New Roman" panose="02020603050405020304" pitchFamily="18" charset="0"/>
              </a:rPr>
              <a:t>or </a:t>
            </a:r>
            <a:r>
              <a:rPr lang="en-US" altLang="zh-TW" sz="2800" b="1" dirty="0" err="1">
                <a:solidFill>
                  <a:schemeClr val="bg1"/>
                </a:solidFill>
                <a:latin typeface="Times New Roman" panose="02020603050405020304" pitchFamily="18" charset="0"/>
                <a:cs typeface="Times New Roman" panose="02020603050405020304" pitchFamily="18" charset="0"/>
              </a:rPr>
              <a:t>Vijñaptimātratā-vāda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(“the doctrine of 'mere representation”), </a:t>
            </a:r>
            <a:r>
              <a:rPr lang="en-US" altLang="zh-TW" sz="2800" dirty="0">
                <a:solidFill>
                  <a:schemeClr val="bg1"/>
                </a:solidFill>
                <a:latin typeface="Times New Roman" panose="02020603050405020304" pitchFamily="18" charset="0"/>
                <a:cs typeface="Times New Roman" panose="02020603050405020304" pitchFamily="18" charset="0"/>
              </a:rPr>
              <a:t>which is also the name given to its major epistemic theory.</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70511F91-57E7-6AC7-A890-6D0507A240AF}"/>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155B4FCB-ED45-87F0-FA28-E06CCE8245C7}"/>
              </a:ext>
            </a:extLst>
          </p:cNvPr>
          <p:cNvSpPr txBox="1"/>
          <p:nvPr/>
        </p:nvSpPr>
        <p:spPr>
          <a:xfrm>
            <a:off x="5824734" y="469871"/>
            <a:ext cx="5688632" cy="707886"/>
          </a:xfrm>
          <a:prstGeom prst="rect">
            <a:avLst/>
          </a:prstGeom>
          <a:noFill/>
        </p:spPr>
        <p:txBody>
          <a:bodyPr wrap="square" rtlCol="0">
            <a:spAutoFit/>
          </a:bodyPr>
          <a:lstStyle/>
          <a:p>
            <a:r>
              <a:rPr lang="en-US" altLang="zh-CN" sz="2000" b="1" dirty="0" err="1">
                <a:solidFill>
                  <a:srgbClr val="FFFF00"/>
                </a:solidFill>
                <a:latin typeface="Times New Roman" panose="02020603050405020304" pitchFamily="18" charset="0"/>
                <a:cs typeface="Times New Roman" panose="02020603050405020304" pitchFamily="18" charset="0"/>
              </a:rPr>
              <a:t>Yogachara</a:t>
            </a:r>
            <a:r>
              <a:rPr lang="en-US" altLang="zh-CN" sz="2000" dirty="0">
                <a:solidFill>
                  <a:srgbClr val="FFFF00"/>
                </a:solidFill>
                <a:latin typeface="Times New Roman" panose="02020603050405020304" pitchFamily="18" charset="0"/>
                <a:cs typeface="Times New Roman" panose="02020603050405020304" pitchFamily="18" charset="0"/>
              </a:rPr>
              <a:t>: https://plato.stanford.edu/entries/madhyamaka/</a:t>
            </a:r>
          </a:p>
        </p:txBody>
      </p:sp>
    </p:spTree>
    <p:extLst>
      <p:ext uri="{BB962C8B-B14F-4D97-AF65-F5344CB8AC3E}">
        <p14:creationId xmlns:p14="http://schemas.microsoft.com/office/powerpoint/2010/main" val="36884367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E02FCED3-D315-490C-956E-C91EE5A66C65}"/>
              </a:ext>
            </a:extLst>
          </p:cNvPr>
          <p:cNvSpPr txBox="1"/>
          <p:nvPr/>
        </p:nvSpPr>
        <p:spPr>
          <a:xfrm>
            <a:off x="621804" y="1044074"/>
            <a:ext cx="11305256" cy="5686300"/>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Ideas of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school were probably first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adumbrated in the early strata of the </a:t>
            </a:r>
          </a:p>
          <a:p>
            <a:pPr>
              <a:lnSpc>
                <a:spcPts val="4400"/>
              </a:lnSpc>
            </a:pPr>
            <a:r>
              <a:rPr lang="en-US" altLang="zh-TW" sz="2800" i="1" dirty="0" err="1">
                <a:solidFill>
                  <a:schemeClr val="bg1"/>
                </a:solidFill>
                <a:latin typeface="Times New Roman" panose="02020603050405020304" pitchFamily="18" charset="0"/>
                <a:cs typeface="Times New Roman" panose="02020603050405020304" pitchFamily="18" charset="0"/>
              </a:rPr>
              <a:t>Yogācāra-bhūmi-śāstra</a:t>
            </a:r>
            <a:r>
              <a:rPr lang="en-US" altLang="zh-TW" sz="2800" dirty="0">
                <a:solidFill>
                  <a:schemeClr val="bg1"/>
                </a:solidFill>
                <a:latin typeface="Times New Roman" panose="02020603050405020304" pitchFamily="18" charset="0"/>
                <a:cs typeface="Times New Roman" panose="02020603050405020304" pitchFamily="18" charset="0"/>
              </a:rPr>
              <a:t>, attributed to </a:t>
            </a:r>
            <a:r>
              <a:rPr lang="en-US" altLang="zh-TW" sz="2800" b="1"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(310–90?)</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 but with ideas predating him. They are also rooted in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ideas of certain </a:t>
            </a:r>
            <a:r>
              <a:rPr lang="en-US" altLang="zh-TW" sz="2800" dirty="0" err="1">
                <a:solidFill>
                  <a:schemeClr val="bg1"/>
                </a:solidFill>
                <a:latin typeface="Times New Roman" panose="02020603050405020304" pitchFamily="18" charset="0"/>
                <a:cs typeface="Times New Roman" panose="02020603050405020304" pitchFamily="18" charset="0"/>
              </a:rPr>
              <a:t>Sūtras</a:t>
            </a:r>
            <a:r>
              <a:rPr lang="en-US" altLang="zh-TW" sz="2800" dirty="0">
                <a:solidFill>
                  <a:schemeClr val="bg1"/>
                </a:solidFill>
                <a:latin typeface="Times New Roman" panose="02020603050405020304" pitchFamily="18" charset="0"/>
                <a:cs typeface="Times New Roman" panose="02020603050405020304" pitchFamily="18" charset="0"/>
              </a:rPr>
              <a:t> which began to appear in </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third century CE. The most important is the </a:t>
            </a:r>
            <a:r>
              <a:rPr lang="en-US" altLang="zh-TW" sz="2800" i="1" dirty="0" err="1">
                <a:solidFill>
                  <a:schemeClr val="bg1"/>
                </a:solidFill>
                <a:latin typeface="Times New Roman" panose="02020603050405020304" pitchFamily="18" charset="0"/>
                <a:cs typeface="Times New Roman" panose="02020603050405020304" pitchFamily="18" charset="0"/>
              </a:rPr>
              <a:t>Samdhinirmocana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(‘Freeing the Underlying Meaning’)</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800"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sees itself as a ‘third turning of the Dharma-wheel’, surpassing the first two ‘turnings’: the teachings on the </a:t>
            </a:r>
            <a:r>
              <a:rPr lang="en-US" altLang="zh-CN" sz="2800" dirty="0">
                <a:solidFill>
                  <a:schemeClr val="bg1"/>
                </a:solidFill>
                <a:latin typeface="Times New Roman" panose="02020603050405020304" pitchFamily="18" charset="0"/>
                <a:cs typeface="Times New Roman" panose="02020603050405020304" pitchFamily="18" charset="0"/>
              </a:rPr>
              <a:t>Fo</a:t>
            </a:r>
            <a:r>
              <a:rPr lang="en-US" altLang="zh-TW" sz="2800" dirty="0">
                <a:solidFill>
                  <a:schemeClr val="bg1"/>
                </a:solidFill>
                <a:latin typeface="Times New Roman" panose="02020603050405020304" pitchFamily="18" charset="0"/>
                <a:cs typeface="Times New Roman" panose="02020603050405020304" pitchFamily="18" charset="0"/>
              </a:rPr>
              <a:t>ur Noble Truths, and the </a:t>
            </a:r>
            <a:r>
              <a:rPr lang="en-US" altLang="zh-TW" sz="2800" i="1" dirty="0">
                <a:solidFill>
                  <a:schemeClr val="bg1"/>
                </a:solidFill>
                <a:latin typeface="Times New Roman" panose="02020603050405020304" pitchFamily="18" charset="0"/>
                <a:cs typeface="Times New Roman" panose="02020603050405020304" pitchFamily="18" charset="0"/>
              </a:rPr>
              <a:t>Perfection of Wisdom </a:t>
            </a:r>
            <a:r>
              <a:rPr lang="en-US" altLang="zh-TW" sz="2800" i="1" dirty="0" err="1">
                <a:solidFill>
                  <a:schemeClr val="bg1"/>
                </a:solidFill>
                <a:latin typeface="Times New Roman" panose="02020603050405020304" pitchFamily="18" charset="0"/>
                <a:cs typeface="Times New Roman" panose="02020603050405020304" pitchFamily="18" charset="0"/>
              </a:rPr>
              <a:t>Sūtras</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800" i="1" dirty="0" err="1">
                <a:solidFill>
                  <a:schemeClr val="bg1"/>
                </a:solidFill>
                <a:latin typeface="Times New Roman" panose="02020603050405020304" pitchFamily="18" charset="0"/>
                <a:cs typeface="Times New Roman" panose="02020603050405020304" pitchFamily="18" charset="0"/>
              </a:rPr>
              <a:t>Mahāyāna-abhidharma</a:t>
            </a:r>
            <a:r>
              <a:rPr lang="en-US" altLang="zh-TW" sz="2800" i="1" dirty="0">
                <a:solidFill>
                  <a:schemeClr val="bg1"/>
                </a:solidFill>
                <a:latin typeface="Times New Roman" panose="02020603050405020304" pitchFamily="18" charset="0"/>
                <a:cs typeface="Times New Roman" panose="02020603050405020304" pitchFamily="18" charset="0"/>
              </a:rPr>
              <a:t> </a:t>
            </a:r>
            <a:r>
              <a:rPr lang="en-US" altLang="zh-TW" sz="2800" i="1"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is another such text.</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EC957078-6FBE-1129-E031-73BDDA469E93}"/>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pic>
        <p:nvPicPr>
          <p:cNvPr id="3" name="圖片 2">
            <a:extLst>
              <a:ext uri="{FF2B5EF4-FFF2-40B4-BE49-F238E27FC236}">
                <a16:creationId xmlns:a16="http://schemas.microsoft.com/office/drawing/2014/main" id="{96BADA2D-A182-A063-E6FC-FB9B15D8B171}"/>
              </a:ext>
            </a:extLst>
          </p:cNvPr>
          <p:cNvPicPr>
            <a:picLocks noChangeAspect="1"/>
          </p:cNvPicPr>
          <p:nvPr/>
        </p:nvPicPr>
        <p:blipFill>
          <a:blip r:embed="rId4"/>
          <a:stretch>
            <a:fillRect/>
          </a:stretch>
        </p:blipFill>
        <p:spPr>
          <a:xfrm>
            <a:off x="8807438" y="226609"/>
            <a:ext cx="3260774" cy="3660615"/>
          </a:xfrm>
          <a:prstGeom prst="rect">
            <a:avLst/>
          </a:prstGeom>
        </p:spPr>
      </p:pic>
    </p:spTree>
    <p:extLst>
      <p:ext uri="{BB962C8B-B14F-4D97-AF65-F5344CB8AC3E}">
        <p14:creationId xmlns:p14="http://schemas.microsoft.com/office/powerpoint/2010/main" val="39610092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矩形: 按鈕形 4">
            <a:extLst>
              <a:ext uri="{FF2B5EF4-FFF2-40B4-BE49-F238E27FC236}">
                <a16:creationId xmlns:a16="http://schemas.microsoft.com/office/drawing/2014/main" id="{CADA201A-0B54-F186-F04E-8924AF0CE4F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6" name="文字方塊 5">
            <a:extLst>
              <a:ext uri="{FF2B5EF4-FFF2-40B4-BE49-F238E27FC236}">
                <a16:creationId xmlns:a16="http://schemas.microsoft.com/office/drawing/2014/main" id="{EFE782A6-3ACB-8E7C-D804-15F040CA6EF5}"/>
              </a:ext>
            </a:extLst>
          </p:cNvPr>
          <p:cNvSpPr txBox="1"/>
          <p:nvPr/>
        </p:nvSpPr>
        <p:spPr>
          <a:xfrm>
            <a:off x="693812" y="1124744"/>
            <a:ext cx="7992888" cy="518457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was founded as a separate school by </a:t>
            </a:r>
            <a:r>
              <a:rPr lang="en-US" altLang="zh-TW" sz="2800" b="1"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seen by tradition as a monk ordained in the </a:t>
            </a:r>
            <a:r>
              <a:rPr lang="en-US" altLang="zh-TW" sz="2800" dirty="0" err="1">
                <a:solidFill>
                  <a:schemeClr val="bg1"/>
                </a:solidFill>
                <a:latin typeface="Times New Roman" panose="02020603050405020304" pitchFamily="18" charset="0"/>
                <a:cs typeface="Times New Roman" panose="02020603050405020304" pitchFamily="18" charset="0"/>
              </a:rPr>
              <a:t>Vibhajyavādin</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Mahīśāsaka</a:t>
            </a:r>
            <a:r>
              <a:rPr lang="en-US" altLang="zh-TW" sz="2800" dirty="0">
                <a:solidFill>
                  <a:schemeClr val="bg1"/>
                </a:solidFill>
                <a:latin typeface="Times New Roman" panose="02020603050405020304" pitchFamily="18" charset="0"/>
                <a:cs typeface="Times New Roman" panose="02020603050405020304" pitchFamily="18" charset="0"/>
              </a:rPr>
              <a:t> fraternity. His ‘teacher’ was one </a:t>
            </a:r>
            <a:r>
              <a:rPr lang="en-US" altLang="zh-TW" sz="2800" dirty="0" err="1">
                <a:solidFill>
                  <a:schemeClr val="bg1"/>
                </a:solidFill>
                <a:latin typeface="Times New Roman" panose="02020603050405020304" pitchFamily="18" charset="0"/>
                <a:cs typeface="Times New Roman" panose="02020603050405020304" pitchFamily="18" charset="0"/>
              </a:rPr>
              <a:t>Maitreyanātha</a:t>
            </a:r>
            <a:r>
              <a:rPr lang="en-US" altLang="zh-TW" sz="2800" dirty="0">
                <a:solidFill>
                  <a:schemeClr val="bg1"/>
                </a:solidFill>
                <a:latin typeface="Times New Roman" panose="02020603050405020304" pitchFamily="18" charset="0"/>
                <a:cs typeface="Times New Roman" panose="02020603050405020304" pitchFamily="18" charset="0"/>
              </a:rPr>
              <a:t>, or </a:t>
            </a:r>
            <a:r>
              <a:rPr lang="en-US" altLang="zh-TW" sz="2800" b="1" dirty="0">
                <a:solidFill>
                  <a:schemeClr val="bg1"/>
                </a:solidFill>
                <a:latin typeface="Times New Roman" panose="02020603050405020304" pitchFamily="18" charset="0"/>
                <a:cs typeface="Times New Roman" panose="02020603050405020304" pitchFamily="18" charset="0"/>
              </a:rPr>
              <a:t>Maitreya</a:t>
            </a:r>
            <a:r>
              <a:rPr lang="en-US" altLang="zh-TW" sz="2800" dirty="0">
                <a:solidFill>
                  <a:schemeClr val="bg1"/>
                </a:solidFill>
                <a:latin typeface="Times New Roman" panose="02020603050405020304" pitchFamily="18" charset="0"/>
                <a:cs typeface="Times New Roman" panose="02020603050405020304" pitchFamily="18" charset="0"/>
              </a:rPr>
              <a:t>, who may have been a human teacher, or seen by </a:t>
            </a: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as the heavenly Bodhisattva Maitreya. In time, </a:t>
            </a: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converted his half-brother to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b="1" dirty="0">
                <a:solidFill>
                  <a:schemeClr val="bg1"/>
                </a:solidFill>
                <a:latin typeface="Times New Roman" panose="02020603050405020304" pitchFamily="18" charset="0"/>
                <a:cs typeface="Times New Roman" panose="02020603050405020304" pitchFamily="18" charset="0"/>
              </a:rPr>
              <a:t>Vasubandhu</a:t>
            </a:r>
            <a:r>
              <a:rPr lang="en-US" altLang="zh-TW" sz="2800" dirty="0">
                <a:solidFill>
                  <a:schemeClr val="bg1"/>
                </a:solidFill>
                <a:latin typeface="Times New Roman" panose="02020603050405020304" pitchFamily="18" charset="0"/>
                <a:cs typeface="Times New Roman" panose="02020603050405020304" pitchFamily="18" charset="0"/>
              </a:rPr>
              <a:t>, seen as the Vasubandhu who composed the </a:t>
            </a:r>
            <a:r>
              <a:rPr lang="en-US" altLang="zh-TW" sz="2800" dirty="0" err="1">
                <a:solidFill>
                  <a:schemeClr val="bg1"/>
                </a:solidFill>
                <a:latin typeface="Times New Roman" panose="02020603050405020304" pitchFamily="18" charset="0"/>
                <a:cs typeface="Times New Roman" panose="02020603050405020304" pitchFamily="18" charset="0"/>
              </a:rPr>
              <a:t>Sarvāstivādin</a:t>
            </a:r>
            <a:r>
              <a:rPr lang="en-US" altLang="zh-TW" sz="2800" dirty="0">
                <a:solidFill>
                  <a:schemeClr val="bg1"/>
                </a:solidFill>
                <a:latin typeface="Times New Roman" panose="02020603050405020304" pitchFamily="18" charset="0"/>
                <a:cs typeface="Times New Roman" panose="02020603050405020304" pitchFamily="18" charset="0"/>
              </a:rPr>
              <a:t> Abhidharma-</a:t>
            </a:r>
            <a:r>
              <a:rPr lang="en-US" altLang="zh-TW" sz="2800" dirty="0" err="1">
                <a:solidFill>
                  <a:schemeClr val="bg1"/>
                </a:solidFill>
                <a:latin typeface="Times New Roman" panose="02020603050405020304" pitchFamily="18" charset="0"/>
                <a:cs typeface="Times New Roman" panose="02020603050405020304" pitchFamily="18" charset="0"/>
              </a:rPr>
              <a:t>kośa</a:t>
            </a:r>
            <a:r>
              <a:rPr lang="en-US" altLang="zh-TW" sz="2800" dirty="0">
                <a:solidFill>
                  <a:schemeClr val="bg1"/>
                </a:solidFill>
                <a:latin typeface="Times New Roman" panose="02020603050405020304" pitchFamily="18" charset="0"/>
                <a:cs typeface="Times New Roman" panose="02020603050405020304" pitchFamily="18" charset="0"/>
              </a:rPr>
              <a:t> and its </a:t>
            </a:r>
            <a:r>
              <a:rPr lang="en-US" altLang="zh-TW" sz="2800" dirty="0" err="1">
                <a:solidFill>
                  <a:schemeClr val="bg1"/>
                </a:solidFill>
                <a:latin typeface="Times New Roman" panose="02020603050405020304" pitchFamily="18" charset="0"/>
                <a:cs typeface="Times New Roman" panose="02020603050405020304" pitchFamily="18" charset="0"/>
              </a:rPr>
              <a:t>bhāsya</a:t>
            </a:r>
            <a:r>
              <a:rPr lang="en-US" altLang="zh-TW" sz="2800" dirty="0">
                <a:solidFill>
                  <a:schemeClr val="bg1"/>
                </a:solidFill>
                <a:latin typeface="Times New Roman" panose="02020603050405020304" pitchFamily="18" charset="0"/>
                <a:cs typeface="Times New Roman" panose="02020603050405020304" pitchFamily="18" charset="0"/>
              </a:rPr>
              <a:t>.</a:t>
            </a:r>
          </a:p>
        </p:txBody>
      </p:sp>
      <p:sp>
        <p:nvSpPr>
          <p:cNvPr id="2" name="矩形 1">
            <a:extLst>
              <a:ext uri="{FF2B5EF4-FFF2-40B4-BE49-F238E27FC236}">
                <a16:creationId xmlns:a16="http://schemas.microsoft.com/office/drawing/2014/main" id="{47DB781A-7CD1-F3D4-8064-ACEC8779DE78}"/>
              </a:ext>
            </a:extLst>
          </p:cNvPr>
          <p:cNvSpPr/>
          <p:nvPr/>
        </p:nvSpPr>
        <p:spPr>
          <a:xfrm>
            <a:off x="117748" y="2996952"/>
            <a:ext cx="12025336" cy="3861048"/>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3" name="圖片 2">
            <a:extLst>
              <a:ext uri="{FF2B5EF4-FFF2-40B4-BE49-F238E27FC236}">
                <a16:creationId xmlns:a16="http://schemas.microsoft.com/office/drawing/2014/main" id="{D21D594E-5523-028D-0463-5B20E4E3A713}"/>
              </a:ext>
            </a:extLst>
          </p:cNvPr>
          <p:cNvPicPr>
            <a:picLocks noChangeAspect="1"/>
          </p:cNvPicPr>
          <p:nvPr/>
        </p:nvPicPr>
        <p:blipFill>
          <a:blip r:embed="rId3"/>
          <a:stretch>
            <a:fillRect/>
          </a:stretch>
        </p:blipFill>
        <p:spPr>
          <a:xfrm>
            <a:off x="249299" y="3079954"/>
            <a:ext cx="11821777" cy="3661414"/>
          </a:xfrm>
          <a:prstGeom prst="rect">
            <a:avLst/>
          </a:prstGeom>
        </p:spPr>
      </p:pic>
      <p:sp>
        <p:nvSpPr>
          <p:cNvPr id="4" name="矩形 3">
            <a:extLst>
              <a:ext uri="{FF2B5EF4-FFF2-40B4-BE49-F238E27FC236}">
                <a16:creationId xmlns:a16="http://schemas.microsoft.com/office/drawing/2014/main" id="{A24B445C-11B3-5FD9-0D8B-66435FD1A198}"/>
              </a:ext>
            </a:extLst>
          </p:cNvPr>
          <p:cNvSpPr/>
          <p:nvPr/>
        </p:nvSpPr>
        <p:spPr>
          <a:xfrm>
            <a:off x="8254652" y="3079954"/>
            <a:ext cx="2088232" cy="493062"/>
          </a:xfrm>
          <a:prstGeom prst="rect">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4736735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矩形: 按鈕形 3">
            <a:extLst>
              <a:ext uri="{FF2B5EF4-FFF2-40B4-BE49-F238E27FC236}">
                <a16:creationId xmlns:a16="http://schemas.microsoft.com/office/drawing/2014/main" id="{13CC2FDF-9C28-24E6-FE9B-18AE2A0F5337}"/>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5" name="文字方塊 4">
            <a:extLst>
              <a:ext uri="{FF2B5EF4-FFF2-40B4-BE49-F238E27FC236}">
                <a16:creationId xmlns:a16="http://schemas.microsoft.com/office/drawing/2014/main" id="{8A8F2B12-5C02-EF15-E1F2-23D39F253102}"/>
              </a:ext>
            </a:extLst>
          </p:cNvPr>
          <p:cNvSpPr txBox="1"/>
          <p:nvPr/>
        </p:nvSpPr>
        <p:spPr>
          <a:xfrm>
            <a:off x="693812" y="1124744"/>
            <a:ext cx="7992888" cy="518457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was founded as a separate school by </a:t>
            </a:r>
            <a:r>
              <a:rPr lang="en-US" altLang="zh-TW" sz="2800" b="1"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seen by tradition as a monk ordained in the </a:t>
            </a:r>
            <a:r>
              <a:rPr lang="en-US" altLang="zh-TW" sz="2800" dirty="0" err="1">
                <a:solidFill>
                  <a:schemeClr val="bg1"/>
                </a:solidFill>
                <a:latin typeface="Times New Roman" panose="02020603050405020304" pitchFamily="18" charset="0"/>
                <a:cs typeface="Times New Roman" panose="02020603050405020304" pitchFamily="18" charset="0"/>
              </a:rPr>
              <a:t>Vibhajyavādin</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Mahīśāsaka</a:t>
            </a:r>
            <a:r>
              <a:rPr lang="en-US" altLang="zh-TW" sz="2800" dirty="0">
                <a:solidFill>
                  <a:schemeClr val="bg1"/>
                </a:solidFill>
                <a:latin typeface="Times New Roman" panose="02020603050405020304" pitchFamily="18" charset="0"/>
                <a:cs typeface="Times New Roman" panose="02020603050405020304" pitchFamily="18" charset="0"/>
              </a:rPr>
              <a:t> fraternity. His ‘teacher’ was one </a:t>
            </a:r>
            <a:r>
              <a:rPr lang="en-US" altLang="zh-TW" sz="2800" dirty="0" err="1">
                <a:solidFill>
                  <a:schemeClr val="bg1"/>
                </a:solidFill>
                <a:latin typeface="Times New Roman" panose="02020603050405020304" pitchFamily="18" charset="0"/>
                <a:cs typeface="Times New Roman" panose="02020603050405020304" pitchFamily="18" charset="0"/>
              </a:rPr>
              <a:t>Maitreyanātha</a:t>
            </a:r>
            <a:r>
              <a:rPr lang="en-US" altLang="zh-TW" sz="2800" dirty="0">
                <a:solidFill>
                  <a:schemeClr val="bg1"/>
                </a:solidFill>
                <a:latin typeface="Times New Roman" panose="02020603050405020304" pitchFamily="18" charset="0"/>
                <a:cs typeface="Times New Roman" panose="02020603050405020304" pitchFamily="18" charset="0"/>
              </a:rPr>
              <a:t>, or </a:t>
            </a:r>
            <a:r>
              <a:rPr lang="en-US" altLang="zh-TW" sz="2800" b="1" dirty="0">
                <a:solidFill>
                  <a:schemeClr val="bg1"/>
                </a:solidFill>
                <a:latin typeface="Times New Roman" panose="02020603050405020304" pitchFamily="18" charset="0"/>
                <a:cs typeface="Times New Roman" panose="02020603050405020304" pitchFamily="18" charset="0"/>
              </a:rPr>
              <a:t>Maitreya</a:t>
            </a:r>
            <a:r>
              <a:rPr lang="en-US" altLang="zh-TW" sz="2800" dirty="0">
                <a:solidFill>
                  <a:schemeClr val="bg1"/>
                </a:solidFill>
                <a:latin typeface="Times New Roman" panose="02020603050405020304" pitchFamily="18" charset="0"/>
                <a:cs typeface="Times New Roman" panose="02020603050405020304" pitchFamily="18" charset="0"/>
              </a:rPr>
              <a:t>, who may have been a human teacher, or seen by </a:t>
            </a: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as the heavenly Bodhisattva Maitreya. In time, </a:t>
            </a: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converted his half-brother to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b="1" dirty="0">
                <a:solidFill>
                  <a:schemeClr val="bg1"/>
                </a:solidFill>
                <a:latin typeface="Times New Roman" panose="02020603050405020304" pitchFamily="18" charset="0"/>
                <a:cs typeface="Times New Roman" panose="02020603050405020304" pitchFamily="18" charset="0"/>
              </a:rPr>
              <a:t>Vasubandhu</a:t>
            </a:r>
            <a:r>
              <a:rPr lang="en-US" altLang="zh-TW" sz="2800" dirty="0">
                <a:solidFill>
                  <a:schemeClr val="bg1"/>
                </a:solidFill>
                <a:latin typeface="Times New Roman" panose="02020603050405020304" pitchFamily="18" charset="0"/>
                <a:cs typeface="Times New Roman" panose="02020603050405020304" pitchFamily="18" charset="0"/>
              </a:rPr>
              <a:t>, seen as the Vasubandhu who composed the </a:t>
            </a:r>
            <a:r>
              <a:rPr lang="en-US" altLang="zh-TW" sz="2800" dirty="0" err="1">
                <a:solidFill>
                  <a:schemeClr val="bg1"/>
                </a:solidFill>
                <a:latin typeface="Times New Roman" panose="02020603050405020304" pitchFamily="18" charset="0"/>
                <a:cs typeface="Times New Roman" panose="02020603050405020304" pitchFamily="18" charset="0"/>
              </a:rPr>
              <a:t>Sarvāstivādin</a:t>
            </a:r>
            <a:r>
              <a:rPr lang="en-US" altLang="zh-TW" sz="2800" dirty="0">
                <a:solidFill>
                  <a:schemeClr val="bg1"/>
                </a:solidFill>
                <a:latin typeface="Times New Roman" panose="02020603050405020304" pitchFamily="18" charset="0"/>
                <a:cs typeface="Times New Roman" panose="02020603050405020304" pitchFamily="18" charset="0"/>
              </a:rPr>
              <a:t> Abhidharma-</a:t>
            </a:r>
            <a:r>
              <a:rPr lang="en-US" altLang="zh-TW" sz="2800" dirty="0" err="1">
                <a:solidFill>
                  <a:schemeClr val="bg1"/>
                </a:solidFill>
                <a:latin typeface="Times New Roman" panose="02020603050405020304" pitchFamily="18" charset="0"/>
                <a:cs typeface="Times New Roman" panose="02020603050405020304" pitchFamily="18" charset="0"/>
              </a:rPr>
              <a:t>kośa</a:t>
            </a:r>
            <a:r>
              <a:rPr lang="en-US" altLang="zh-TW" sz="2800" dirty="0">
                <a:solidFill>
                  <a:schemeClr val="bg1"/>
                </a:solidFill>
                <a:latin typeface="Times New Roman" panose="02020603050405020304" pitchFamily="18" charset="0"/>
                <a:cs typeface="Times New Roman" panose="02020603050405020304" pitchFamily="18" charset="0"/>
              </a:rPr>
              <a:t> and its </a:t>
            </a:r>
            <a:r>
              <a:rPr lang="en-US" altLang="zh-TW" sz="2800" dirty="0" err="1">
                <a:solidFill>
                  <a:schemeClr val="bg1"/>
                </a:solidFill>
                <a:latin typeface="Times New Roman" panose="02020603050405020304" pitchFamily="18" charset="0"/>
                <a:cs typeface="Times New Roman" panose="02020603050405020304" pitchFamily="18" charset="0"/>
              </a:rPr>
              <a:t>bhāsya</a:t>
            </a:r>
            <a:r>
              <a:rPr lang="en-US" altLang="zh-TW" sz="2800" dirty="0">
                <a:solidFill>
                  <a:schemeClr val="bg1"/>
                </a:solidFill>
                <a:latin typeface="Times New Roman" panose="02020603050405020304" pitchFamily="18" charset="0"/>
                <a:cs typeface="Times New Roman" panose="02020603050405020304" pitchFamily="18" charset="0"/>
              </a:rPr>
              <a:t>.</a:t>
            </a:r>
          </a:p>
        </p:txBody>
      </p:sp>
      <p:pic>
        <p:nvPicPr>
          <p:cNvPr id="6" name="圖片 5">
            <a:extLst>
              <a:ext uri="{FF2B5EF4-FFF2-40B4-BE49-F238E27FC236}">
                <a16:creationId xmlns:a16="http://schemas.microsoft.com/office/drawing/2014/main" id="{E009905E-4CDC-7551-E5E6-B3A1E2C6A5EC}"/>
              </a:ext>
            </a:extLst>
          </p:cNvPr>
          <p:cNvPicPr>
            <a:picLocks noChangeAspect="1"/>
          </p:cNvPicPr>
          <p:nvPr/>
        </p:nvPicPr>
        <p:blipFill>
          <a:blip r:embed="rId3"/>
          <a:stretch>
            <a:fillRect/>
          </a:stretch>
        </p:blipFill>
        <p:spPr>
          <a:xfrm>
            <a:off x="9046740" y="3423391"/>
            <a:ext cx="2821091" cy="3389985"/>
          </a:xfrm>
          <a:prstGeom prst="rect">
            <a:avLst/>
          </a:prstGeom>
        </p:spPr>
      </p:pic>
      <p:pic>
        <p:nvPicPr>
          <p:cNvPr id="7" name="圖片 6">
            <a:extLst>
              <a:ext uri="{FF2B5EF4-FFF2-40B4-BE49-F238E27FC236}">
                <a16:creationId xmlns:a16="http://schemas.microsoft.com/office/drawing/2014/main" id="{B27BD1F8-9BE7-02F9-4BA9-394691BDE21F}"/>
              </a:ext>
            </a:extLst>
          </p:cNvPr>
          <p:cNvPicPr>
            <a:picLocks noChangeAspect="1"/>
          </p:cNvPicPr>
          <p:nvPr/>
        </p:nvPicPr>
        <p:blipFill>
          <a:blip r:embed="rId4"/>
          <a:stretch>
            <a:fillRect/>
          </a:stretch>
        </p:blipFill>
        <p:spPr>
          <a:xfrm>
            <a:off x="9046739" y="41326"/>
            <a:ext cx="2821091" cy="3282855"/>
          </a:xfrm>
          <a:prstGeom prst="rect">
            <a:avLst/>
          </a:prstGeom>
        </p:spPr>
      </p:pic>
    </p:spTree>
    <p:extLst>
      <p:ext uri="{BB962C8B-B14F-4D97-AF65-F5344CB8AC3E}">
        <p14:creationId xmlns:p14="http://schemas.microsoft.com/office/powerpoint/2010/main" val="295492656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6399BA8-A069-01BC-AF36-C5ECFE6B8E72}"/>
              </a:ext>
            </a:extLst>
          </p:cNvPr>
          <p:cNvSpPr txBox="1"/>
          <p:nvPr/>
        </p:nvSpPr>
        <p:spPr>
          <a:xfrm>
            <a:off x="837828" y="1052736"/>
            <a:ext cx="10513168" cy="5113708"/>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Asaṅga’s</a:t>
            </a:r>
            <a:r>
              <a:rPr lang="en-US" altLang="zh-TW" sz="2800" dirty="0">
                <a:solidFill>
                  <a:schemeClr val="bg1"/>
                </a:solidFill>
                <a:latin typeface="Times New Roman" panose="02020603050405020304" pitchFamily="18" charset="0"/>
                <a:cs typeface="Times New Roman" panose="02020603050405020304" pitchFamily="18" charset="0"/>
              </a:rPr>
              <a:t> works include the</a:t>
            </a:r>
            <a:r>
              <a:rPr lang="en-US" altLang="zh-TW" sz="2800" b="1"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Mahāyāna-samgraha</a:t>
            </a:r>
            <a:endParaRPr lang="en-US" altLang="zh-TW" sz="2800" b="1" i="1" dirty="0">
              <a:solidFill>
                <a:schemeClr val="bg1"/>
              </a:solidFill>
              <a:latin typeface="Times New Roman" panose="02020603050405020304" pitchFamily="18" charset="0"/>
              <a:cs typeface="Times New Roman" panose="02020603050405020304" pitchFamily="18" charset="0"/>
            </a:endParaRPr>
          </a:p>
          <a:p>
            <a:pPr>
              <a:lnSpc>
                <a:spcPts val="4400"/>
              </a:lnSpc>
            </a:pPr>
            <a:r>
              <a:rPr lang="en-US" altLang="zh-TW" sz="2600" dirty="0">
                <a:solidFill>
                  <a:schemeClr val="accent6"/>
                </a:solidFill>
                <a:latin typeface="Times New Roman" panose="02020603050405020304" pitchFamily="18" charset="0"/>
                <a:cs typeface="Times New Roman" panose="02020603050405020304" pitchFamily="18" charset="0"/>
              </a:rPr>
              <a:t>(‘Compendium of the </a:t>
            </a:r>
            <a:r>
              <a:rPr lang="en-US" altLang="zh-TW" sz="2600" dirty="0" err="1">
                <a:solidFill>
                  <a:schemeClr val="accent6"/>
                </a:solidFill>
                <a:latin typeface="Times New Roman" panose="02020603050405020304" pitchFamily="18" charset="0"/>
                <a:cs typeface="Times New Roman" panose="02020603050405020304" pitchFamily="18" charset="0"/>
              </a:rPr>
              <a:t>Mahāyāna</a:t>
            </a:r>
            <a:r>
              <a:rPr lang="en-US" altLang="zh-TW" sz="2600" dirty="0">
                <a:solidFill>
                  <a:schemeClr val="accent6"/>
                </a:solidFill>
                <a:latin typeface="Times New Roman" panose="02020603050405020304" pitchFamily="18" charset="0"/>
                <a:cs typeface="Times New Roman" panose="02020603050405020304" pitchFamily="18" charset="0"/>
              </a:rPr>
              <a:t>’: Ms.)</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800" b="1" i="1" dirty="0">
                <a:solidFill>
                  <a:schemeClr val="bg1"/>
                </a:solidFill>
                <a:latin typeface="Times New Roman" panose="02020603050405020304" pitchFamily="18" charset="0"/>
                <a:cs typeface="Times New Roman" panose="02020603050405020304" pitchFamily="18" charset="0"/>
              </a:rPr>
              <a:t>Abhidharma-</a:t>
            </a:r>
            <a:r>
              <a:rPr lang="en-US" altLang="zh-TW" sz="2800" b="1" i="1" dirty="0" err="1">
                <a:solidFill>
                  <a:schemeClr val="bg1"/>
                </a:solidFill>
                <a:latin typeface="Times New Roman" panose="02020603050405020304" pitchFamily="18" charset="0"/>
                <a:cs typeface="Times New Roman" panose="02020603050405020304" pitchFamily="18" charset="0"/>
              </a:rPr>
              <a:t>samuccaya</a:t>
            </a:r>
            <a:endParaRPr lang="en-US" altLang="zh-TW" sz="2800" b="1" i="1" dirty="0">
              <a:solidFill>
                <a:schemeClr val="bg1"/>
              </a:solidFill>
              <a:latin typeface="Times New Roman" panose="02020603050405020304" pitchFamily="18" charset="0"/>
              <a:cs typeface="Times New Roman" panose="02020603050405020304" pitchFamily="18" charset="0"/>
            </a:endParaRPr>
          </a:p>
          <a:p>
            <a:pPr>
              <a:lnSpc>
                <a:spcPts val="4400"/>
              </a:lnSpc>
            </a:pPr>
            <a:r>
              <a:rPr lang="en-US" altLang="zh-TW" sz="2600" dirty="0">
                <a:solidFill>
                  <a:schemeClr val="accent6"/>
                </a:solidFill>
                <a:latin typeface="Times New Roman" panose="02020603050405020304" pitchFamily="18" charset="0"/>
                <a:cs typeface="Times New Roman" panose="02020603050405020304" pitchFamily="18" charset="0"/>
              </a:rPr>
              <a:t>(‘Collection of Abhidharma’)</a:t>
            </a:r>
            <a:r>
              <a:rPr lang="en-US" altLang="zh-TW" sz="2800" dirty="0">
                <a:solidFill>
                  <a:schemeClr val="bg1"/>
                </a:solidFill>
                <a:latin typeface="Times New Roman" panose="02020603050405020304" pitchFamily="18" charset="0"/>
                <a:cs typeface="Times New Roman" panose="02020603050405020304" pitchFamily="18" charset="0"/>
              </a:rPr>
              <a:t>, this being a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version of the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Abhidharma, and a commentary on the </a:t>
            </a:r>
            <a:r>
              <a:rPr lang="en-US" altLang="zh-TW" sz="2800" b="1" i="1" dirty="0" err="1">
                <a:solidFill>
                  <a:schemeClr val="bg1"/>
                </a:solidFill>
                <a:latin typeface="Times New Roman" panose="02020603050405020304" pitchFamily="18" charset="0"/>
                <a:cs typeface="Times New Roman" panose="02020603050405020304" pitchFamily="18" charset="0"/>
              </a:rPr>
              <a:t>Samdhinirmocana</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Several other works associated with </a:t>
            </a: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are attributed by either Chinese or Tibetan tradition to ‘Maitreya’, in the sense that this Bodhisattva inspired </a:t>
            </a: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to write them. The most philosophically important of these is the </a:t>
            </a:r>
            <a:r>
              <a:rPr lang="en-US" altLang="zh-TW" sz="2800" b="1" i="1" dirty="0" err="1">
                <a:solidFill>
                  <a:schemeClr val="bg1"/>
                </a:solidFill>
                <a:latin typeface="Times New Roman" panose="02020603050405020304" pitchFamily="18" charset="0"/>
                <a:cs typeface="Times New Roman" panose="02020603050405020304" pitchFamily="18" charset="0"/>
              </a:rPr>
              <a:t>Madhyānta-vibhāga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(‘Discrimination between the Middle and Extremes’: Mv.).</a:t>
            </a:r>
          </a:p>
        </p:txBody>
      </p:sp>
      <p:sp>
        <p:nvSpPr>
          <p:cNvPr id="5" name="矩形: 按鈕形 4">
            <a:extLst>
              <a:ext uri="{FF2B5EF4-FFF2-40B4-BE49-F238E27FC236}">
                <a16:creationId xmlns:a16="http://schemas.microsoft.com/office/drawing/2014/main" id="{724F31FD-2F59-B63F-E14D-BCCAD30D3669}"/>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2760166"/>
      </p:ext>
    </p:extLst>
  </p:cSld>
  <p:clrMapOvr>
    <a:overrideClrMapping bg1="lt1" tx1="dk1" bg2="lt2" tx2="dk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E2564B6-50E2-FA52-4AE7-1BD71DB69E69}"/>
              </a:ext>
            </a:extLst>
          </p:cNvPr>
          <p:cNvSpPr txBox="1"/>
          <p:nvPr/>
        </p:nvSpPr>
        <p:spPr>
          <a:xfrm>
            <a:off x="981844" y="1484784"/>
            <a:ext cx="10513168" cy="342093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Vasubandhu’s most important works are: the </a:t>
            </a:r>
            <a:r>
              <a:rPr lang="en-US" altLang="zh-TW" sz="2800" b="1" i="1" dirty="0" err="1">
                <a:solidFill>
                  <a:schemeClr val="bg1"/>
                </a:solidFill>
                <a:latin typeface="Times New Roman" panose="02020603050405020304" pitchFamily="18" charset="0"/>
                <a:cs typeface="Times New Roman" panose="02020603050405020304" pitchFamily="18" charset="0"/>
              </a:rPr>
              <a:t>Trimśatikā-kārikā</a:t>
            </a:r>
            <a:r>
              <a:rPr lang="en-US" altLang="zh-TW" sz="2800" b="1" dirty="0">
                <a:solidFill>
                  <a:schemeClr val="bg1"/>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or</a:t>
            </a:r>
          </a:p>
          <a:p>
            <a:pPr>
              <a:lnSpc>
                <a:spcPts val="4400"/>
              </a:lnSpc>
            </a:pPr>
            <a:r>
              <a:rPr lang="en-US" altLang="zh-TW" sz="2800" b="1" i="1" dirty="0" err="1">
                <a:solidFill>
                  <a:schemeClr val="bg1"/>
                </a:solidFill>
                <a:latin typeface="Times New Roman" panose="02020603050405020304" pitchFamily="18" charset="0"/>
                <a:cs typeface="Times New Roman" panose="02020603050405020304" pitchFamily="18" charset="0"/>
              </a:rPr>
              <a:t>Trimśikā</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(‘Thirty Verses’: Trims.); </a:t>
            </a: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b="1" i="1" dirty="0" err="1">
                <a:solidFill>
                  <a:schemeClr val="bg1"/>
                </a:solidFill>
                <a:latin typeface="Times New Roman" panose="02020603050405020304" pitchFamily="18" charset="0"/>
                <a:cs typeface="Times New Roman" panose="02020603050405020304" pitchFamily="18" charset="0"/>
              </a:rPr>
              <a:t>Vimśatikā-kārikā</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(‘Twenty Verses’: Vims.) </a:t>
            </a:r>
            <a:r>
              <a:rPr lang="en-US" altLang="zh-TW" sz="2800" dirty="0">
                <a:solidFill>
                  <a:schemeClr val="bg1"/>
                </a:solidFill>
                <a:latin typeface="Times New Roman" panose="02020603050405020304" pitchFamily="18" charset="0"/>
                <a:cs typeface="Times New Roman" panose="02020603050405020304" pitchFamily="18" charset="0"/>
              </a:rPr>
              <a:t>and his commentary on this, the </a:t>
            </a:r>
            <a:r>
              <a:rPr lang="en-US" altLang="zh-TW" sz="2800" b="1" i="1" dirty="0" err="1">
                <a:solidFill>
                  <a:schemeClr val="bg1"/>
                </a:solidFill>
                <a:latin typeface="Times New Roman" panose="02020603050405020304" pitchFamily="18" charset="0"/>
                <a:cs typeface="Times New Roman" panose="02020603050405020304" pitchFamily="18" charset="0"/>
              </a:rPr>
              <a:t>Vimśatikā-vr.tti</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600" dirty="0" err="1">
                <a:solidFill>
                  <a:schemeClr val="accent6"/>
                </a:solidFill>
                <a:latin typeface="Times New Roman" panose="02020603050405020304" pitchFamily="18" charset="0"/>
                <a:cs typeface="Times New Roman" panose="02020603050405020304" pitchFamily="18" charset="0"/>
              </a:rPr>
              <a:t>Vrtti</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800" b="1" i="1" dirty="0" err="1">
                <a:solidFill>
                  <a:schemeClr val="bg1"/>
                </a:solidFill>
                <a:latin typeface="Times New Roman" panose="02020603050405020304" pitchFamily="18" charset="0"/>
                <a:cs typeface="Times New Roman" panose="02020603050405020304" pitchFamily="18" charset="0"/>
              </a:rPr>
              <a:t>Trisvabhāva-nirdeśa</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(‘Exposition of the Three Natures’: </a:t>
            </a:r>
            <a:r>
              <a:rPr lang="en-US" altLang="zh-TW" sz="2600" dirty="0" err="1">
                <a:solidFill>
                  <a:schemeClr val="accent6"/>
                </a:solidFill>
                <a:latin typeface="Times New Roman" panose="02020603050405020304" pitchFamily="18" charset="0"/>
                <a:cs typeface="Times New Roman" panose="02020603050405020304" pitchFamily="18" charset="0"/>
              </a:rPr>
              <a:t>Tsn</a:t>
            </a:r>
            <a:r>
              <a:rPr lang="en-US" altLang="zh-TW" sz="2600" dirty="0">
                <a:solidFill>
                  <a:schemeClr val="accent6"/>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and his commentary on the </a:t>
            </a:r>
            <a:r>
              <a:rPr lang="en-US" altLang="zh-TW" sz="2800" b="1" i="1" dirty="0" err="1">
                <a:solidFill>
                  <a:schemeClr val="bg1"/>
                </a:solidFill>
                <a:latin typeface="Times New Roman" panose="02020603050405020304" pitchFamily="18" charset="0"/>
                <a:cs typeface="Times New Roman" panose="02020603050405020304" pitchFamily="18" charset="0"/>
              </a:rPr>
              <a:t>Madhyānta-vibhāga</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800" b="1" i="1" dirty="0" err="1">
                <a:solidFill>
                  <a:schemeClr val="bg1"/>
                </a:solidFill>
                <a:latin typeface="Times New Roman" panose="02020603050405020304" pitchFamily="18" charset="0"/>
                <a:cs typeface="Times New Roman" panose="02020603050405020304" pitchFamily="18" charset="0"/>
              </a:rPr>
              <a:t>Madhyānta-vibhāga-kārikā-bhāsya</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600" dirty="0" err="1">
                <a:solidFill>
                  <a:schemeClr val="accent6"/>
                </a:solidFill>
                <a:latin typeface="Times New Roman" panose="02020603050405020304" pitchFamily="18" charset="0"/>
                <a:cs typeface="Times New Roman" panose="02020603050405020304" pitchFamily="18" charset="0"/>
              </a:rPr>
              <a:t>Mvkb</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800" dirty="0">
                <a:solidFill>
                  <a:schemeClr val="bg1"/>
                </a:solidFill>
                <a:latin typeface="Times New Roman" panose="02020603050405020304" pitchFamily="18" charset="0"/>
                <a:cs typeface="Times New Roman" panose="02020603050405020304" pitchFamily="18" charset="0"/>
              </a:rPr>
              <a:t>.</a:t>
            </a:r>
          </a:p>
        </p:txBody>
      </p:sp>
      <p:sp>
        <p:nvSpPr>
          <p:cNvPr id="5" name="矩形: 按鈕形 4">
            <a:extLst>
              <a:ext uri="{FF2B5EF4-FFF2-40B4-BE49-F238E27FC236}">
                <a16:creationId xmlns:a16="http://schemas.microsoft.com/office/drawing/2014/main" id="{52131A91-0F78-994F-70C7-FFFC5564E2E3}"/>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7791765"/>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71250680-CE6D-AB93-2DF8-C53E8B823A71}"/>
              </a:ext>
            </a:extLst>
          </p:cNvPr>
          <p:cNvSpPr txBox="1"/>
          <p:nvPr/>
        </p:nvSpPr>
        <p:spPr>
          <a:xfrm>
            <a:off x="337196" y="1154274"/>
            <a:ext cx="6768752" cy="511370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In the sixth century lived two important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teachers, </a:t>
            </a:r>
            <a:r>
              <a:rPr lang="en-US" altLang="zh-TW" sz="2800" dirty="0" err="1">
                <a:solidFill>
                  <a:schemeClr val="bg1"/>
                </a:solidFill>
                <a:latin typeface="Times New Roman" panose="02020603050405020304" pitchFamily="18" charset="0"/>
                <a:cs typeface="Times New Roman" panose="02020603050405020304" pitchFamily="18" charset="0"/>
              </a:rPr>
              <a:t>Sthiramati</a:t>
            </a:r>
            <a:r>
              <a:rPr lang="en-US" altLang="zh-TW" sz="2800" dirty="0">
                <a:solidFill>
                  <a:schemeClr val="bg1"/>
                </a:solidFill>
                <a:latin typeface="Times New Roman" panose="02020603050405020304" pitchFamily="18" charset="0"/>
                <a:cs typeface="Times New Roman" panose="02020603050405020304" pitchFamily="18" charset="0"/>
              </a:rPr>
              <a:t> and </a:t>
            </a:r>
            <a:r>
              <a:rPr lang="en-US" altLang="zh-TW" sz="2800" dirty="0" err="1">
                <a:solidFill>
                  <a:schemeClr val="bg1"/>
                </a:solidFill>
                <a:latin typeface="Times New Roman" panose="02020603050405020304" pitchFamily="18" charset="0"/>
                <a:cs typeface="Times New Roman" panose="02020603050405020304" pitchFamily="18" charset="0"/>
              </a:rPr>
              <a:t>Dharmapāla</a:t>
            </a:r>
            <a:r>
              <a:rPr lang="en-US" altLang="zh-TW" sz="2800" dirty="0">
                <a:solidFill>
                  <a:schemeClr val="bg1"/>
                </a:solidFill>
                <a:latin typeface="Times New Roman" panose="02020603050405020304" pitchFamily="18" charset="0"/>
                <a:cs typeface="Times New Roman" panose="02020603050405020304" pitchFamily="18" charset="0"/>
              </a:rPr>
              <a:t>, with the ideas of the latter being taken to China by Xuanzang, founder of the </a:t>
            </a:r>
            <a:r>
              <a:rPr lang="en-US" altLang="zh-TW" sz="2800" dirty="0" err="1">
                <a:solidFill>
                  <a:schemeClr val="bg1"/>
                </a:solidFill>
                <a:latin typeface="Times New Roman" panose="02020603050405020304" pitchFamily="18" charset="0"/>
                <a:cs typeface="Times New Roman" panose="02020603050405020304" pitchFamily="18" charset="0"/>
              </a:rPr>
              <a:t>Faxiang</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(‘Dharma Characteristics’) </a:t>
            </a:r>
            <a:r>
              <a:rPr lang="en-US" altLang="zh-TW" sz="2800" dirty="0">
                <a:solidFill>
                  <a:schemeClr val="bg1"/>
                </a:solidFill>
                <a:latin typeface="Times New Roman" panose="02020603050405020304" pitchFamily="18" charset="0"/>
                <a:cs typeface="Times New Roman" panose="02020603050405020304" pitchFamily="18" charset="0"/>
              </a:rPr>
              <a:t>school. Also associated with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are the logicians and epistemologists </a:t>
            </a:r>
            <a:r>
              <a:rPr lang="en-US" altLang="zh-TW" sz="2800" b="1" dirty="0" err="1">
                <a:solidFill>
                  <a:schemeClr val="bg1"/>
                </a:solidFill>
                <a:latin typeface="Times New Roman" panose="02020603050405020304" pitchFamily="18" charset="0"/>
                <a:cs typeface="Times New Roman" panose="02020603050405020304" pitchFamily="18" charset="0"/>
              </a:rPr>
              <a:t>Dignāga</a:t>
            </a:r>
            <a:r>
              <a:rPr lang="en-US" altLang="zh-TW" sz="2800" dirty="0">
                <a:solidFill>
                  <a:schemeClr val="bg1"/>
                </a:solidFill>
                <a:latin typeface="Times New Roman" panose="02020603050405020304" pitchFamily="18" charset="0"/>
                <a:cs typeface="Times New Roman" panose="02020603050405020304" pitchFamily="18" charset="0"/>
              </a:rPr>
              <a:t> (fifth to sixth century) and </a:t>
            </a:r>
            <a:r>
              <a:rPr lang="en-US" altLang="zh-TW" sz="2800" b="1" dirty="0" err="1">
                <a:solidFill>
                  <a:schemeClr val="bg1"/>
                </a:solidFill>
                <a:latin typeface="Times New Roman" panose="02020603050405020304" pitchFamily="18" charset="0"/>
                <a:cs typeface="Times New Roman" panose="02020603050405020304" pitchFamily="18" charset="0"/>
              </a:rPr>
              <a:t>Dharmakīrti</a:t>
            </a:r>
            <a:r>
              <a:rPr lang="en-US" altLang="zh-TW" sz="2800" dirty="0">
                <a:solidFill>
                  <a:schemeClr val="bg1"/>
                </a:solidFill>
                <a:latin typeface="Times New Roman" panose="02020603050405020304" pitchFamily="18" charset="0"/>
                <a:cs typeface="Times New Roman" panose="02020603050405020304" pitchFamily="18" charset="0"/>
              </a:rPr>
              <a:t> (c. 530–600).</a:t>
            </a:r>
          </a:p>
        </p:txBody>
      </p:sp>
      <p:sp>
        <p:nvSpPr>
          <p:cNvPr id="5" name="矩形: 按鈕形 4">
            <a:extLst>
              <a:ext uri="{FF2B5EF4-FFF2-40B4-BE49-F238E27FC236}">
                <a16:creationId xmlns:a16="http://schemas.microsoft.com/office/drawing/2014/main" id="{195BAA98-D940-19A7-5C1C-3A6C11574C00}"/>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pic>
        <p:nvPicPr>
          <p:cNvPr id="7" name="圖片 6">
            <a:extLst>
              <a:ext uri="{FF2B5EF4-FFF2-40B4-BE49-F238E27FC236}">
                <a16:creationId xmlns:a16="http://schemas.microsoft.com/office/drawing/2014/main" id="{7A485BF8-4784-B79E-943D-64D55A26018E}"/>
              </a:ext>
            </a:extLst>
          </p:cNvPr>
          <p:cNvPicPr>
            <a:picLocks noChangeAspect="1"/>
          </p:cNvPicPr>
          <p:nvPr/>
        </p:nvPicPr>
        <p:blipFill>
          <a:blip r:embed="rId3"/>
          <a:stretch>
            <a:fillRect/>
          </a:stretch>
        </p:blipFill>
        <p:spPr>
          <a:xfrm>
            <a:off x="9590782" y="0"/>
            <a:ext cx="2598043" cy="3635545"/>
          </a:xfrm>
          <a:prstGeom prst="rect">
            <a:avLst/>
          </a:prstGeom>
        </p:spPr>
      </p:pic>
      <p:pic>
        <p:nvPicPr>
          <p:cNvPr id="8" name="圖片 7">
            <a:extLst>
              <a:ext uri="{FF2B5EF4-FFF2-40B4-BE49-F238E27FC236}">
                <a16:creationId xmlns:a16="http://schemas.microsoft.com/office/drawing/2014/main" id="{58FA41A3-78B9-9936-D3EF-7A94ECEF66C4}"/>
              </a:ext>
            </a:extLst>
          </p:cNvPr>
          <p:cNvPicPr>
            <a:picLocks noChangeAspect="1"/>
          </p:cNvPicPr>
          <p:nvPr/>
        </p:nvPicPr>
        <p:blipFill>
          <a:blip r:embed="rId4"/>
          <a:stretch>
            <a:fillRect/>
          </a:stretch>
        </p:blipFill>
        <p:spPr>
          <a:xfrm>
            <a:off x="6982828" y="2708920"/>
            <a:ext cx="2598043" cy="4322270"/>
          </a:xfrm>
          <a:prstGeom prst="rect">
            <a:avLst/>
          </a:prstGeom>
        </p:spPr>
      </p:pic>
    </p:spTree>
    <p:extLst>
      <p:ext uri="{BB962C8B-B14F-4D97-AF65-F5344CB8AC3E}">
        <p14:creationId xmlns:p14="http://schemas.microsoft.com/office/powerpoint/2010/main" val="26485829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78C1CCC8-3F7C-5283-FC39-B08963195DE2}"/>
              </a:ext>
            </a:extLst>
          </p:cNvPr>
          <p:cNvPicPr>
            <a:picLocks noChangeAspect="1"/>
          </p:cNvPicPr>
          <p:nvPr/>
        </p:nvPicPr>
        <p:blipFill>
          <a:blip r:embed="rId3"/>
          <a:stretch>
            <a:fillRect/>
          </a:stretch>
        </p:blipFill>
        <p:spPr>
          <a:xfrm>
            <a:off x="0" y="-27384"/>
            <a:ext cx="12188825" cy="2005315"/>
          </a:xfrm>
          <a:prstGeom prst="rect">
            <a:avLst/>
          </a:prstGeom>
        </p:spPr>
      </p:pic>
      <p:sp>
        <p:nvSpPr>
          <p:cNvPr id="6" name="圖說文字: 折線加上強調線 5">
            <a:extLst>
              <a:ext uri="{FF2B5EF4-FFF2-40B4-BE49-F238E27FC236}">
                <a16:creationId xmlns:a16="http://schemas.microsoft.com/office/drawing/2014/main" id="{3D7D79A6-464C-BE22-0E7E-1FB3AAE35476}"/>
              </a:ext>
            </a:extLst>
          </p:cNvPr>
          <p:cNvSpPr/>
          <p:nvPr/>
        </p:nvSpPr>
        <p:spPr>
          <a:xfrm>
            <a:off x="-20604" y="2612760"/>
            <a:ext cx="6192688" cy="432048"/>
          </a:xfrm>
          <a:prstGeom prst="accentCallout2">
            <a:avLst>
              <a:gd name="adj1" fmla="val 18750"/>
              <a:gd name="adj2" fmla="val 100384"/>
              <a:gd name="adj3" fmla="val 5516"/>
              <a:gd name="adj4" fmla="val 100249"/>
              <a:gd name="adj5" fmla="val -476365"/>
              <a:gd name="adj6" fmla="val 99918"/>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sz="2200" dirty="0">
                <a:latin typeface="Times New Roman" panose="02020603050405020304" pitchFamily="18" charset="0"/>
                <a:cs typeface="Times New Roman" panose="02020603050405020304" pitchFamily="18" charset="0"/>
              </a:rPr>
              <a:t>Asanga &amp; Vasubandhu (fl. 4th-5th century)</a:t>
            </a:r>
          </a:p>
        </p:txBody>
      </p:sp>
      <p:sp>
        <p:nvSpPr>
          <p:cNvPr id="7" name="圖說文字: 折線加上強調線 6">
            <a:extLst>
              <a:ext uri="{FF2B5EF4-FFF2-40B4-BE49-F238E27FC236}">
                <a16:creationId xmlns:a16="http://schemas.microsoft.com/office/drawing/2014/main" id="{C07DDDB7-3AEA-55D0-6225-CA43B67FAA8F}"/>
              </a:ext>
            </a:extLst>
          </p:cNvPr>
          <p:cNvSpPr/>
          <p:nvPr/>
        </p:nvSpPr>
        <p:spPr>
          <a:xfrm>
            <a:off x="3646140" y="3104964"/>
            <a:ext cx="3456384" cy="432048"/>
          </a:xfrm>
          <a:prstGeom prst="accentCallout2">
            <a:avLst>
              <a:gd name="adj1" fmla="val 6992"/>
              <a:gd name="adj2" fmla="val 100101"/>
              <a:gd name="adj3" fmla="val -4316"/>
              <a:gd name="adj4" fmla="val 99976"/>
              <a:gd name="adj5" fmla="val -577018"/>
              <a:gd name="adj6" fmla="val 99296"/>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Dignāga</a:t>
            </a:r>
            <a:r>
              <a:rPr lang="en-US" altLang="zh-TW" dirty="0">
                <a:latin typeface="Times New Roman" panose="02020603050405020304" pitchFamily="18" charset="0"/>
                <a:cs typeface="Times New Roman" panose="02020603050405020304" pitchFamily="18" charset="0"/>
              </a:rPr>
              <a:t> (c. 480 – c. 540) </a:t>
            </a:r>
            <a:endParaRPr lang="zh-TW" altLang="en-US" dirty="0">
              <a:latin typeface="Times New Roman" panose="02020603050405020304" pitchFamily="18" charset="0"/>
              <a:cs typeface="Times New Roman" panose="02020603050405020304" pitchFamily="18" charset="0"/>
            </a:endParaRPr>
          </a:p>
        </p:txBody>
      </p:sp>
      <p:sp>
        <p:nvSpPr>
          <p:cNvPr id="8" name="圖說文字: 折線加上強調線 7">
            <a:extLst>
              <a:ext uri="{FF2B5EF4-FFF2-40B4-BE49-F238E27FC236}">
                <a16:creationId xmlns:a16="http://schemas.microsoft.com/office/drawing/2014/main" id="{4E781774-0E7F-463B-26DC-EEB1556F8E37}"/>
              </a:ext>
            </a:extLst>
          </p:cNvPr>
          <p:cNvSpPr/>
          <p:nvPr/>
        </p:nvSpPr>
        <p:spPr>
          <a:xfrm>
            <a:off x="3862164" y="4073084"/>
            <a:ext cx="3888432" cy="432048"/>
          </a:xfrm>
          <a:prstGeom prst="accentCallout2">
            <a:avLst>
              <a:gd name="adj1" fmla="val -10948"/>
              <a:gd name="adj2" fmla="val 101565"/>
              <a:gd name="adj3" fmla="val -54288"/>
              <a:gd name="adj4" fmla="val 101125"/>
              <a:gd name="adj5" fmla="val -807108"/>
              <a:gd name="adj6" fmla="val 101190"/>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Dharmakirti</a:t>
            </a:r>
            <a:r>
              <a:rPr lang="en-US" altLang="zh-TW" dirty="0">
                <a:latin typeface="Times New Roman" panose="02020603050405020304" pitchFamily="18" charset="0"/>
                <a:cs typeface="Times New Roman" panose="02020603050405020304" pitchFamily="18" charset="0"/>
              </a:rPr>
              <a:t> (</a:t>
            </a:r>
            <a:r>
              <a:rPr lang="en-US" altLang="zh-TW" dirty="0">
                <a:solidFill>
                  <a:schemeClr val="bg1"/>
                </a:solidFill>
                <a:latin typeface="Times New Roman" panose="02020603050405020304" pitchFamily="18" charset="0"/>
                <a:cs typeface="Times New Roman" panose="02020603050405020304" pitchFamily="18" charset="0"/>
              </a:rPr>
              <a:t>c. 530–600</a:t>
            </a:r>
            <a:r>
              <a:rPr lang="en-US" altLang="zh-TW" dirty="0">
                <a:latin typeface="Times New Roman" panose="02020603050405020304" pitchFamily="18" charset="0"/>
                <a:cs typeface="Times New Roman" panose="02020603050405020304" pitchFamily="18" charset="0"/>
              </a:rPr>
              <a:t>)</a:t>
            </a:r>
            <a:endParaRPr lang="zh-TW" altLang="en-US" dirty="0">
              <a:latin typeface="Times New Roman" panose="02020603050405020304" pitchFamily="18" charset="0"/>
              <a:cs typeface="Times New Roman" panose="02020603050405020304" pitchFamily="18" charset="0"/>
            </a:endParaRPr>
          </a:p>
        </p:txBody>
      </p:sp>
      <p:sp>
        <p:nvSpPr>
          <p:cNvPr id="9" name="圖說文字: 折線加上強調線 8">
            <a:extLst>
              <a:ext uri="{FF2B5EF4-FFF2-40B4-BE49-F238E27FC236}">
                <a16:creationId xmlns:a16="http://schemas.microsoft.com/office/drawing/2014/main" id="{C25BBA1C-BF06-4107-1183-CA6663D47E12}"/>
              </a:ext>
            </a:extLst>
          </p:cNvPr>
          <p:cNvSpPr/>
          <p:nvPr/>
        </p:nvSpPr>
        <p:spPr>
          <a:xfrm>
            <a:off x="2133972" y="3570270"/>
            <a:ext cx="5544615" cy="432048"/>
          </a:xfrm>
          <a:prstGeom prst="accentCallout2">
            <a:avLst>
              <a:gd name="adj1" fmla="val 6992"/>
              <a:gd name="adj2" fmla="val 100101"/>
              <a:gd name="adj3" fmla="val -4316"/>
              <a:gd name="adj4" fmla="val 99976"/>
              <a:gd name="adj5" fmla="val -688922"/>
              <a:gd name="adj6" fmla="val 99194"/>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err="1">
                <a:latin typeface="Times New Roman" panose="02020603050405020304" pitchFamily="18" charset="0"/>
                <a:cs typeface="Times New Roman" panose="02020603050405020304" pitchFamily="18" charset="0"/>
              </a:rPr>
              <a:t>Sthiramati</a:t>
            </a:r>
            <a:r>
              <a:rPr lang="en-US" altLang="zh-TW" dirty="0">
                <a:latin typeface="Times New Roman" panose="02020603050405020304" pitchFamily="18" charset="0"/>
                <a:cs typeface="Times New Roman" panose="02020603050405020304" pitchFamily="18" charset="0"/>
              </a:rPr>
              <a:t> and </a:t>
            </a:r>
            <a:r>
              <a:rPr lang="en-US" altLang="zh-TW" dirty="0" err="1">
                <a:latin typeface="Times New Roman" panose="02020603050405020304" pitchFamily="18" charset="0"/>
                <a:cs typeface="Times New Roman" panose="02020603050405020304" pitchFamily="18" charset="0"/>
              </a:rPr>
              <a:t>Dharmapāla</a:t>
            </a:r>
            <a:r>
              <a:rPr lang="en-US" altLang="zh-TW" dirty="0">
                <a:latin typeface="Times New Roman" panose="02020603050405020304" pitchFamily="18" charset="0"/>
                <a:cs typeface="Times New Roman" panose="02020603050405020304" pitchFamily="18" charset="0"/>
              </a:rPr>
              <a:t> (c.6</a:t>
            </a:r>
            <a:r>
              <a:rPr lang="en-US" altLang="zh-CN" baseline="30000" dirty="0">
                <a:latin typeface="Times New Roman" panose="02020603050405020304" pitchFamily="18" charset="0"/>
                <a:cs typeface="Times New Roman" panose="02020603050405020304" pitchFamily="18" charset="0"/>
              </a:rPr>
              <a:t>th</a:t>
            </a:r>
            <a:r>
              <a:rPr lang="en-US" altLang="zh-CN" dirty="0">
                <a:latin typeface="Times New Roman" panose="02020603050405020304" pitchFamily="18" charset="0"/>
                <a:cs typeface="Times New Roman" panose="02020603050405020304" pitchFamily="18" charset="0"/>
              </a:rPr>
              <a:t> century</a:t>
            </a:r>
            <a:r>
              <a:rPr lang="en-US" altLang="zh-TW" dirty="0">
                <a:latin typeface="Times New Roman" panose="02020603050405020304" pitchFamily="18" charset="0"/>
                <a:cs typeface="Times New Roman" panose="02020603050405020304" pitchFamily="18" charset="0"/>
              </a:rPr>
              <a:t>)</a:t>
            </a:r>
            <a:endParaRPr lang="zh-TW" altLang="en-US" dirty="0">
              <a:latin typeface="Times New Roman" panose="02020603050405020304" pitchFamily="18" charset="0"/>
              <a:cs typeface="Times New Roman" panose="02020603050405020304" pitchFamily="18" charset="0"/>
            </a:endParaRPr>
          </a:p>
        </p:txBody>
      </p:sp>
      <p:sp>
        <p:nvSpPr>
          <p:cNvPr id="11" name="圖說文字: 折線加上強調線 10">
            <a:extLst>
              <a:ext uri="{FF2B5EF4-FFF2-40B4-BE49-F238E27FC236}">
                <a16:creationId xmlns:a16="http://schemas.microsoft.com/office/drawing/2014/main" id="{032F802D-BAB5-0A45-6B61-B1700A15C6D2}"/>
              </a:ext>
            </a:extLst>
          </p:cNvPr>
          <p:cNvSpPr/>
          <p:nvPr/>
        </p:nvSpPr>
        <p:spPr>
          <a:xfrm>
            <a:off x="4150196" y="4948089"/>
            <a:ext cx="3888432" cy="432048"/>
          </a:xfrm>
          <a:prstGeom prst="accentCallout2">
            <a:avLst>
              <a:gd name="adj1" fmla="val -10948"/>
              <a:gd name="adj2" fmla="val 101565"/>
              <a:gd name="adj3" fmla="val -54288"/>
              <a:gd name="adj4" fmla="val 101125"/>
              <a:gd name="adj5" fmla="val -1018751"/>
              <a:gd name="adj6" fmla="val 101189"/>
            </a:avLst>
          </a:prstGeom>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TW" dirty="0">
                <a:latin typeface="Times New Roman" panose="02020603050405020304" pitchFamily="18" charset="0"/>
                <a:cs typeface="Times New Roman" panose="02020603050405020304" pitchFamily="18" charset="0"/>
              </a:rPr>
              <a:t>Xuanzang (602–664) </a:t>
            </a: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21902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3C16038D-AB9B-7B18-B9CA-A90D74CC2EF8}"/>
              </a:ext>
            </a:extLst>
          </p:cNvPr>
          <p:cNvSpPr txBox="1"/>
          <p:nvPr/>
        </p:nvSpPr>
        <p:spPr>
          <a:xfrm>
            <a:off x="909836" y="1268760"/>
            <a:ext cx="10513168" cy="4549451"/>
          </a:xfrm>
          <a:prstGeom prst="rect">
            <a:avLst/>
          </a:prstGeom>
          <a:noFill/>
        </p:spPr>
        <p:txBody>
          <a:bodyPr wrap="square" rtlCol="0">
            <a:spAutoFit/>
          </a:bodyPr>
          <a:lstStyle/>
          <a:p>
            <a:pPr>
              <a:lnSpc>
                <a:spcPts val="4400"/>
              </a:lnSpc>
            </a:pPr>
            <a:r>
              <a:rPr lang="en-US" altLang="zh-TW" sz="2800" dirty="0" err="1">
                <a:solidFill>
                  <a:schemeClr val="bg1"/>
                </a:solidFill>
                <a:latin typeface="Times New Roman" panose="02020603050405020304" pitchFamily="18" charset="0"/>
                <a:cs typeface="Times New Roman" panose="02020603050405020304" pitchFamily="18" charset="0"/>
              </a:rPr>
              <a:t>Asaṅga</a:t>
            </a:r>
            <a:r>
              <a:rPr lang="en-US" altLang="zh-TW" sz="2800" dirty="0">
                <a:solidFill>
                  <a:schemeClr val="bg1"/>
                </a:solidFill>
                <a:latin typeface="Times New Roman" panose="02020603050405020304" pitchFamily="18" charset="0"/>
                <a:cs typeface="Times New Roman" panose="02020603050405020304" pitchFamily="18" charset="0"/>
              </a:rPr>
              <a:t> and Vasubandhu not only developed the characteristic ideas of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school, but also sought to </a:t>
            </a:r>
            <a:r>
              <a:rPr lang="en-US" altLang="zh-TW" sz="2800" dirty="0" err="1">
                <a:solidFill>
                  <a:schemeClr val="bg1"/>
                </a:solidFill>
                <a:latin typeface="Times New Roman" panose="02020603050405020304" pitchFamily="18" charset="0"/>
                <a:cs typeface="Times New Roman" panose="02020603050405020304" pitchFamily="18" charset="0"/>
              </a:rPr>
              <a:t>systematise</a:t>
            </a:r>
            <a:r>
              <a:rPr lang="en-US" altLang="zh-TW" sz="2800" dirty="0">
                <a:solidFill>
                  <a:schemeClr val="bg1"/>
                </a:solidFill>
                <a:latin typeface="Times New Roman" panose="02020603050405020304" pitchFamily="18" charset="0"/>
                <a:cs typeface="Times New Roman" panose="02020603050405020304" pitchFamily="18" charset="0"/>
              </a:rPr>
              <a:t> and </a:t>
            </a:r>
            <a:r>
              <a:rPr lang="en-US" altLang="zh-TW" sz="2800" dirty="0" err="1">
                <a:solidFill>
                  <a:schemeClr val="bg1"/>
                </a:solidFill>
                <a:latin typeface="Times New Roman" panose="02020603050405020304" pitchFamily="18" charset="0"/>
                <a:cs typeface="Times New Roman" panose="02020603050405020304" pitchFamily="18" charset="0"/>
              </a:rPr>
              <a:t>synthesise</a:t>
            </a:r>
            <a:r>
              <a:rPr lang="en-US" altLang="zh-TW" sz="2800" dirty="0">
                <a:solidFill>
                  <a:schemeClr val="bg1"/>
                </a:solidFill>
                <a:latin typeface="Times New Roman" panose="02020603050405020304" pitchFamily="18" charset="0"/>
                <a:cs typeface="Times New Roman" panose="02020603050405020304" pitchFamily="18" charset="0"/>
              </a:rPr>
              <a:t> all the strands of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along with some </a:t>
            </a:r>
            <a:r>
              <a:rPr lang="en-US" altLang="zh-TW" sz="2800" dirty="0" err="1">
                <a:solidFill>
                  <a:schemeClr val="bg1"/>
                </a:solidFill>
                <a:latin typeface="Times New Roman" panose="02020603050405020304" pitchFamily="18" charset="0"/>
                <a:cs typeface="Times New Roman" panose="02020603050405020304" pitchFamily="18" charset="0"/>
              </a:rPr>
              <a:t>Śrāvakayāna</a:t>
            </a:r>
            <a:r>
              <a:rPr lang="en-US" altLang="zh-TW" sz="2800" dirty="0">
                <a:solidFill>
                  <a:schemeClr val="bg1"/>
                </a:solidFill>
                <a:latin typeface="Times New Roman" panose="02020603050405020304" pitchFamily="18" charset="0"/>
                <a:cs typeface="Times New Roman" panose="02020603050405020304" pitchFamily="18" charset="0"/>
              </a:rPr>
              <a:t> ideas. While</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Vasubandhu was primarily a theoret</a:t>
            </a:r>
            <a:r>
              <a:rPr lang="en-US" altLang="zh-TW" sz="2800" u="sng" dirty="0">
                <a:solidFill>
                  <a:schemeClr val="bg1"/>
                </a:solidFill>
                <a:latin typeface="Times New Roman" panose="02020603050405020304" pitchFamily="18" charset="0"/>
                <a:cs typeface="Times New Roman" panose="02020603050405020304" pitchFamily="18" charset="0"/>
              </a:rPr>
              <a:t>i</a:t>
            </a:r>
            <a:r>
              <a:rPr lang="en-US" altLang="zh-TW" sz="2800" dirty="0">
                <a:solidFill>
                  <a:schemeClr val="bg1"/>
                </a:solidFill>
                <a:latin typeface="Times New Roman" panose="02020603050405020304" pitchFamily="18" charset="0"/>
                <a:cs typeface="Times New Roman" panose="02020603050405020304" pitchFamily="18" charset="0"/>
              </a:rPr>
              <a:t>cian, and gave the school its classical form, </a:t>
            </a:r>
            <a:r>
              <a:rPr lang="en-US" altLang="zh-TW" sz="2800" dirty="0" err="1">
                <a:solidFill>
                  <a:schemeClr val="bg1"/>
                </a:solidFill>
                <a:latin typeface="Times New Roman" panose="02020603050405020304" pitchFamily="18" charset="0"/>
                <a:cs typeface="Times New Roman" panose="02020603050405020304" pitchFamily="18" charset="0"/>
              </a:rPr>
              <a:t>Asaṅga’s</a:t>
            </a:r>
            <a:r>
              <a:rPr lang="en-US" altLang="zh-TW" sz="2800" dirty="0">
                <a:solidFill>
                  <a:schemeClr val="bg1"/>
                </a:solidFill>
                <a:latin typeface="Times New Roman" panose="02020603050405020304" pitchFamily="18" charset="0"/>
                <a:cs typeface="Times New Roman" panose="02020603050405020304" pitchFamily="18" charset="0"/>
              </a:rPr>
              <a:t> writings were deeply rooted in the practice of </a:t>
            </a:r>
            <a:r>
              <a:rPr lang="en-US" altLang="zh-TW" sz="2800" dirty="0" err="1">
                <a:solidFill>
                  <a:schemeClr val="bg1"/>
                </a:solidFill>
                <a:latin typeface="Times New Roman" panose="02020603050405020304" pitchFamily="18" charset="0"/>
                <a:cs typeface="Times New Roman" panose="02020603050405020304" pitchFamily="18" charset="0"/>
              </a:rPr>
              <a:t>dhyāna</a:t>
            </a:r>
            <a:r>
              <a:rPr lang="en-US" altLang="zh-TW" sz="2800" dirty="0">
                <a:solidFill>
                  <a:schemeClr val="bg1"/>
                </a:solidFill>
                <a:latin typeface="Times New Roman" panose="02020603050405020304" pitchFamily="18" charset="0"/>
                <a:cs typeface="Times New Roman" panose="02020603050405020304" pitchFamily="18" charset="0"/>
              </a:rPr>
              <a:t> (Pali </a:t>
            </a:r>
            <a:r>
              <a:rPr lang="en-US" altLang="zh-TW" sz="2800" dirty="0" err="1">
                <a:solidFill>
                  <a:schemeClr val="bg1"/>
                </a:solidFill>
                <a:latin typeface="Times New Roman" panose="02020603050405020304" pitchFamily="18" charset="0"/>
                <a:cs typeface="Times New Roman" panose="02020603050405020304" pitchFamily="18" charset="0"/>
              </a:rPr>
              <a:t>jhāna</a:t>
            </a:r>
            <a:r>
              <a:rPr lang="en-US" altLang="zh-TW" sz="2800" dirty="0">
                <a:solidFill>
                  <a:schemeClr val="bg1"/>
                </a:solidFill>
                <a:latin typeface="Times New Roman" panose="02020603050405020304" pitchFamily="18" charset="0"/>
                <a:cs typeface="Times New Roman" panose="02020603050405020304" pitchFamily="18" charset="0"/>
              </a:rPr>
              <a:t>), or meditative concentration. Accordingly,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means the ‘Practice of  Yoga’, referring to the Bodhisattva’s path of meditative development.</a:t>
            </a:r>
          </a:p>
        </p:txBody>
      </p:sp>
      <p:sp>
        <p:nvSpPr>
          <p:cNvPr id="5" name="矩形: 按鈕形 4">
            <a:extLst>
              <a:ext uri="{FF2B5EF4-FFF2-40B4-BE49-F238E27FC236}">
                <a16:creationId xmlns:a16="http://schemas.microsoft.com/office/drawing/2014/main" id="{811E2F07-325F-95A9-9293-3258C5AEC192}"/>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3503836"/>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BB44852-2F39-FF74-DEA8-942E123E6A8A}"/>
              </a:ext>
            </a:extLst>
          </p:cNvPr>
          <p:cNvSpPr txBox="1"/>
          <p:nvPr/>
        </p:nvSpPr>
        <p:spPr>
          <a:xfrm>
            <a:off x="1053852" y="1628800"/>
            <a:ext cx="10513168" cy="342093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While the </a:t>
            </a:r>
            <a:r>
              <a:rPr lang="en-US" altLang="zh-TW" sz="2800" dirty="0" err="1">
                <a:solidFill>
                  <a:schemeClr val="bg1"/>
                </a:solidFill>
                <a:latin typeface="Times New Roman" panose="02020603050405020304" pitchFamily="18" charset="0"/>
                <a:cs typeface="Times New Roman" panose="02020603050405020304" pitchFamily="18" charset="0"/>
              </a:rPr>
              <a:t>Mādhyamikas</a:t>
            </a:r>
            <a:r>
              <a:rPr lang="en-US" altLang="zh-TW" sz="2800" dirty="0">
                <a:solidFill>
                  <a:schemeClr val="bg1"/>
                </a:solidFill>
                <a:latin typeface="Times New Roman" panose="02020603050405020304" pitchFamily="18" charset="0"/>
                <a:cs typeface="Times New Roman" panose="02020603050405020304" pitchFamily="18" charset="0"/>
              </a:rPr>
              <a:t> and </a:t>
            </a:r>
            <a:r>
              <a:rPr lang="en-US" altLang="zh-TW" sz="2800" dirty="0" err="1">
                <a:solidFill>
                  <a:schemeClr val="bg1"/>
                </a:solidFill>
                <a:latin typeface="Times New Roman" panose="02020603050405020304" pitchFamily="18" charset="0"/>
                <a:cs typeface="Times New Roman" panose="02020603050405020304" pitchFamily="18" charset="0"/>
              </a:rPr>
              <a:t>Yogācāras</a:t>
            </a:r>
            <a:r>
              <a:rPr lang="en-US" altLang="zh-TW" sz="2800" dirty="0">
                <a:solidFill>
                  <a:schemeClr val="bg1"/>
                </a:solidFill>
                <a:latin typeface="Times New Roman" panose="02020603050405020304" pitchFamily="18" charset="0"/>
                <a:cs typeface="Times New Roman" panose="02020603050405020304" pitchFamily="18" charset="0"/>
              </a:rPr>
              <a:t> had their philosophical differences, they both had Buddhahood as their goal, and can be seen as being complementary in their approaches. The </a:t>
            </a:r>
            <a:r>
              <a:rPr lang="en-US" altLang="zh-TW" sz="2800" dirty="0" err="1">
                <a:solidFill>
                  <a:schemeClr val="bg1"/>
                </a:solidFill>
                <a:latin typeface="Times New Roman" panose="02020603050405020304" pitchFamily="18" charset="0"/>
                <a:cs typeface="Times New Roman" panose="02020603050405020304" pitchFamily="18" charset="0"/>
              </a:rPr>
              <a:t>Mādhyamikas</a:t>
            </a:r>
            <a:r>
              <a:rPr lang="en-US" altLang="zh-TW" sz="2800" dirty="0">
                <a:solidFill>
                  <a:schemeClr val="bg1"/>
                </a:solidFill>
                <a:latin typeface="Times New Roman" panose="02020603050405020304" pitchFamily="18" charset="0"/>
                <a:cs typeface="Times New Roman" panose="02020603050405020304" pitchFamily="18" charset="0"/>
              </a:rPr>
              <a:t> had an analytical, dialectic approach to reality, </a:t>
            </a:r>
            <a:r>
              <a:rPr lang="en-US" altLang="zh-TW" sz="2800" dirty="0" err="1">
                <a:solidFill>
                  <a:schemeClr val="bg1"/>
                </a:solidFill>
                <a:latin typeface="Times New Roman" panose="02020603050405020304" pitchFamily="18" charset="0"/>
                <a:cs typeface="Times New Roman" panose="02020603050405020304" pitchFamily="18" charset="0"/>
              </a:rPr>
              <a:t>emphasising</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prajñā</a:t>
            </a:r>
            <a:r>
              <a:rPr lang="en-US" altLang="zh-TW" sz="2800" dirty="0">
                <a:solidFill>
                  <a:schemeClr val="bg1"/>
                </a:solidFill>
                <a:latin typeface="Times New Roman" panose="02020603050405020304" pitchFamily="18" charset="0"/>
                <a:cs typeface="Times New Roman" panose="02020603050405020304" pitchFamily="18" charset="0"/>
              </a:rPr>
              <a:t> (wisdom); the </a:t>
            </a:r>
            <a:r>
              <a:rPr lang="en-US" altLang="zh-TW" sz="2800" dirty="0" err="1">
                <a:solidFill>
                  <a:schemeClr val="bg1"/>
                </a:solidFill>
                <a:latin typeface="Times New Roman" panose="02020603050405020304" pitchFamily="18" charset="0"/>
                <a:cs typeface="Times New Roman" panose="02020603050405020304" pitchFamily="18" charset="0"/>
              </a:rPr>
              <a:t>Yogācāras</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emphasised</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samādhi</a:t>
            </a:r>
            <a:r>
              <a:rPr lang="en-US" altLang="zh-TW" sz="2800" dirty="0">
                <a:solidFill>
                  <a:schemeClr val="bg1"/>
                </a:solidFill>
                <a:latin typeface="Times New Roman" panose="02020603050405020304" pitchFamily="18" charset="0"/>
                <a:cs typeface="Times New Roman" panose="02020603050405020304" pitchFamily="18" charset="0"/>
              </a:rPr>
              <a:t> (meditative concentration) and the withdrawal of the mind from sensory phenomena.</a:t>
            </a:r>
          </a:p>
        </p:txBody>
      </p:sp>
      <p:sp>
        <p:nvSpPr>
          <p:cNvPr id="5" name="矩形: 按鈕形 4">
            <a:extLst>
              <a:ext uri="{FF2B5EF4-FFF2-40B4-BE49-F238E27FC236}">
                <a16:creationId xmlns:a16="http://schemas.microsoft.com/office/drawing/2014/main" id="{E1825C89-7BDB-B997-844A-879435FF55A0}"/>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8947549"/>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54BAE6B-5E1D-D197-B622-022D687B317B}"/>
              </a:ext>
            </a:extLst>
          </p:cNvPr>
          <p:cNvSpPr txBox="1"/>
          <p:nvPr/>
        </p:nvSpPr>
        <p:spPr>
          <a:xfrm>
            <a:off x="837828" y="1009111"/>
            <a:ext cx="10513168" cy="5677965"/>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Just as the early Buddhists sought to transcend limiting attachment by seeing phenomena as impermanent, painful and non-Self, so the </a:t>
            </a:r>
            <a:r>
              <a:rPr lang="en-US" altLang="zh-TW" sz="2800" dirty="0" err="1">
                <a:solidFill>
                  <a:schemeClr val="bg1"/>
                </a:solidFill>
                <a:latin typeface="Times New Roman" panose="02020603050405020304" pitchFamily="18" charset="0"/>
                <a:cs typeface="Times New Roman" panose="02020603050405020304" pitchFamily="18" charset="0"/>
              </a:rPr>
              <a:t>Mādhyamikas</a:t>
            </a:r>
            <a:r>
              <a:rPr lang="en-US" altLang="zh-TW" sz="2800" dirty="0">
                <a:solidFill>
                  <a:schemeClr val="bg1"/>
                </a:solidFill>
                <a:latin typeface="Times New Roman" panose="02020603050405020304" pitchFamily="18" charset="0"/>
                <a:cs typeface="Times New Roman" panose="02020603050405020304" pitchFamily="18" charset="0"/>
              </a:rPr>
              <a:t> sought this by seeing them as ‘empty’ of inherent nature/existence, and the </a:t>
            </a:r>
            <a:r>
              <a:rPr lang="en-US" altLang="zh-TW" sz="2800" dirty="0" err="1">
                <a:solidFill>
                  <a:schemeClr val="bg1"/>
                </a:solidFill>
                <a:latin typeface="Times New Roman" panose="02020603050405020304" pitchFamily="18" charset="0"/>
                <a:cs typeface="Times New Roman" panose="02020603050405020304" pitchFamily="18" charset="0"/>
              </a:rPr>
              <a:t>Yogācāras</a:t>
            </a:r>
            <a:r>
              <a:rPr lang="en-US" altLang="zh-TW" sz="2800" dirty="0">
                <a:solidFill>
                  <a:schemeClr val="bg1"/>
                </a:solidFill>
                <a:latin typeface="Times New Roman" panose="02020603050405020304" pitchFamily="18" charset="0"/>
                <a:cs typeface="Times New Roman" panose="02020603050405020304" pitchFamily="18" charset="0"/>
              </a:rPr>
              <a:t> sought it by seeing perceived</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phenomena as mental constructions. The withdrawal of the mind from</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sensory phenomena in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seems related to what in early</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Buddhism is described as the apprehension of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as the ‘</a:t>
            </a:r>
            <a:r>
              <a:rPr lang="en-US" altLang="zh-TW" sz="2800" dirty="0" err="1">
                <a:solidFill>
                  <a:schemeClr val="bg1"/>
                </a:solidFill>
                <a:latin typeface="Times New Roman" panose="02020603050405020304" pitchFamily="18" charset="0"/>
                <a:cs typeface="Times New Roman" panose="02020603050405020304" pitchFamily="18" charset="0"/>
              </a:rPr>
              <a:t>signless</a:t>
            </a:r>
            <a:r>
              <a:rPr lang="en-US" altLang="zh-TW" sz="2800" dirty="0">
                <a:solidFill>
                  <a:schemeClr val="bg1"/>
                </a:solidFill>
                <a:latin typeface="Times New Roman" panose="02020603050405020304" pitchFamily="18" charset="0"/>
                <a:cs typeface="Times New Roman" panose="02020603050405020304" pitchFamily="18" charset="0"/>
              </a:rPr>
              <a:t>’</a:t>
            </a:r>
          </a:p>
          <a:p>
            <a:pPr>
              <a:lnSpc>
                <a:spcPts val="4400"/>
              </a:lnSpc>
            </a:pP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600" dirty="0" err="1">
                <a:solidFill>
                  <a:schemeClr val="accent6"/>
                </a:solidFill>
                <a:latin typeface="Times New Roman" panose="02020603050405020304" pitchFamily="18" charset="0"/>
                <a:cs typeface="Times New Roman" panose="02020603050405020304" pitchFamily="18" charset="0"/>
              </a:rPr>
              <a:t>animitta</a:t>
            </a:r>
            <a:r>
              <a:rPr lang="en-US" altLang="zh-TW" sz="2600" dirty="0">
                <a:solidFill>
                  <a:schemeClr val="accent6"/>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 that which is devoid of indications which the mind can latch</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on to or interpret – just as the </a:t>
            </a:r>
            <a:r>
              <a:rPr lang="en-US" altLang="zh-TW" sz="2800" dirty="0" err="1">
                <a:solidFill>
                  <a:schemeClr val="bg1"/>
                </a:solidFill>
                <a:latin typeface="Times New Roman" panose="02020603050405020304" pitchFamily="18" charset="0"/>
                <a:cs typeface="Times New Roman" panose="02020603050405020304" pitchFamily="18" charset="0"/>
              </a:rPr>
              <a:t>Mādhyamika</a:t>
            </a:r>
            <a:r>
              <a:rPr lang="en-US" altLang="zh-TW" sz="2800" dirty="0">
                <a:solidFill>
                  <a:schemeClr val="bg1"/>
                </a:solidFill>
                <a:latin typeface="Times New Roman" panose="02020603050405020304" pitchFamily="18" charset="0"/>
                <a:cs typeface="Times New Roman" panose="02020603050405020304" pitchFamily="18" charset="0"/>
              </a:rPr>
              <a:t> path is related to seeing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as ‘the empty’.</a:t>
            </a:r>
          </a:p>
        </p:txBody>
      </p:sp>
      <p:sp>
        <p:nvSpPr>
          <p:cNvPr id="5" name="矩形: 按鈕形 4">
            <a:extLst>
              <a:ext uri="{FF2B5EF4-FFF2-40B4-BE49-F238E27FC236}">
                <a16:creationId xmlns:a16="http://schemas.microsoft.com/office/drawing/2014/main" id="{09F9BB0F-E2B1-DBA4-E5A4-5DEB4A716533}"/>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69403"/>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8780C30-F7C6-962A-8043-84EA4732FA1B}"/>
              </a:ext>
            </a:extLst>
          </p:cNvPr>
          <p:cNvSpPr txBox="1"/>
          <p:nvPr/>
        </p:nvSpPr>
        <p:spPr>
          <a:xfrm>
            <a:off x="1125860" y="1556792"/>
            <a:ext cx="10513168" cy="3985194"/>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Mādhyamikas</a:t>
            </a:r>
            <a:r>
              <a:rPr lang="en-US" altLang="zh-TW" sz="2800" dirty="0">
                <a:solidFill>
                  <a:schemeClr val="bg1"/>
                </a:solidFill>
                <a:latin typeface="Times New Roman" panose="02020603050405020304" pitchFamily="18" charset="0"/>
                <a:cs typeface="Times New Roman" panose="02020603050405020304" pitchFamily="18" charset="0"/>
              </a:rPr>
              <a:t> regarded the normal experience of the world as a</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product of conceptual constructions, but had not concerned themselves</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with the psychological details of this process. The </a:t>
            </a:r>
            <a:r>
              <a:rPr lang="en-US" altLang="zh-TW" sz="2800" dirty="0" err="1">
                <a:solidFill>
                  <a:schemeClr val="bg1"/>
                </a:solidFill>
                <a:latin typeface="Times New Roman" panose="02020603050405020304" pitchFamily="18" charset="0"/>
                <a:cs typeface="Times New Roman" panose="02020603050405020304" pitchFamily="18" charset="0"/>
              </a:rPr>
              <a:t>Yogācāras</a:t>
            </a:r>
            <a:r>
              <a:rPr lang="en-US" altLang="zh-TW" sz="2800" dirty="0">
                <a:solidFill>
                  <a:schemeClr val="bg1"/>
                </a:solidFill>
                <a:latin typeface="Times New Roman" panose="02020603050405020304" pitchFamily="18" charset="0"/>
                <a:cs typeface="Times New Roman" panose="02020603050405020304" pitchFamily="18" charset="0"/>
              </a:rPr>
              <a:t> addressed this question and related ones. For example, if the </a:t>
            </a:r>
            <a:r>
              <a:rPr lang="en-US" altLang="zh-TW" sz="2800" dirty="0" err="1">
                <a:solidFill>
                  <a:schemeClr val="bg1"/>
                </a:solidFill>
                <a:latin typeface="Times New Roman" panose="02020603050405020304" pitchFamily="18" charset="0"/>
                <a:cs typeface="Times New Roman" panose="02020603050405020304" pitchFamily="18" charset="0"/>
              </a:rPr>
              <a:t>Sarvāstivādin</a:t>
            </a:r>
            <a:r>
              <a:rPr lang="en-US" altLang="zh-TW" sz="2800" dirty="0">
                <a:solidFill>
                  <a:schemeClr val="bg1"/>
                </a:solidFill>
                <a:latin typeface="Times New Roman" panose="02020603050405020304" pitchFamily="18" charset="0"/>
                <a:cs typeface="Times New Roman" panose="02020603050405020304" pitchFamily="18" charset="0"/>
              </a:rPr>
              <a:t> idea of past dharmas as still existing is not acceptable, how are memories and the effects of past karma transmitted over time, if a being is composed of a stream of momentary events, as described in the Abhidharma?</a:t>
            </a:r>
          </a:p>
        </p:txBody>
      </p:sp>
      <p:sp>
        <p:nvSpPr>
          <p:cNvPr id="5" name="矩形: 按鈕形 4">
            <a:extLst>
              <a:ext uri="{FF2B5EF4-FFF2-40B4-BE49-F238E27FC236}">
                <a16:creationId xmlns:a16="http://schemas.microsoft.com/office/drawing/2014/main" id="{1808AF51-C493-0BD4-60E9-16CA5E6A331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589636"/>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CE1F9C1-F306-CCA5-7051-9D96E3C45C79}"/>
              </a:ext>
            </a:extLst>
          </p:cNvPr>
          <p:cNvSpPr txBox="1"/>
          <p:nvPr/>
        </p:nvSpPr>
        <p:spPr>
          <a:xfrm>
            <a:off x="-11856" y="8064"/>
            <a:ext cx="12200681" cy="3125984"/>
          </a:xfrm>
          <a:prstGeom prst="rect">
            <a:avLst/>
          </a:prstGeom>
          <a:noFill/>
        </p:spPr>
        <p:txBody>
          <a:bodyPr wrap="square" rtlCol="0">
            <a:spAutoFit/>
          </a:bodyPr>
          <a:lstStyle/>
          <a:p>
            <a:pPr>
              <a:lnSpc>
                <a:spcPts val="4000"/>
              </a:lnSpc>
            </a:pPr>
            <a:r>
              <a:rPr lang="en-US" altLang="zh-TW" sz="2800" dirty="0">
                <a:solidFill>
                  <a:schemeClr val="bg1"/>
                </a:solidFill>
                <a:latin typeface="Times New Roman" panose="02020603050405020304" pitchFamily="18" charset="0"/>
                <a:cs typeface="Times New Roman" panose="02020603050405020304" pitchFamily="18" charset="0"/>
              </a:rPr>
              <a:t>Here,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answer built on those of earlier schools, such as the </a:t>
            </a:r>
            <a:r>
              <a:rPr lang="en-US" altLang="zh-TW" sz="2800" dirty="0" err="1">
                <a:solidFill>
                  <a:schemeClr val="bg1"/>
                </a:solidFill>
                <a:latin typeface="Times New Roman" panose="02020603050405020304" pitchFamily="18" charset="0"/>
                <a:cs typeface="Times New Roman" panose="02020603050405020304" pitchFamily="18" charset="0"/>
              </a:rPr>
              <a:t>Sautrāntikas</a:t>
            </a:r>
            <a:r>
              <a:rPr lang="en-US" altLang="zh-TW" sz="2800" dirty="0">
                <a:solidFill>
                  <a:schemeClr val="bg1"/>
                </a:solidFill>
                <a:latin typeface="Times New Roman" panose="02020603050405020304" pitchFamily="18" charset="0"/>
                <a:cs typeface="Times New Roman" panose="02020603050405020304" pitchFamily="18" charset="0"/>
              </a:rPr>
              <a:t>, who had posited a series of momentary karmic ‘seeds’ reproducing themselves over time, and the </a:t>
            </a:r>
            <a:r>
              <a:rPr lang="en-US" altLang="zh-TW" sz="2800" dirty="0" err="1">
                <a:solidFill>
                  <a:schemeClr val="bg1"/>
                </a:solidFill>
                <a:latin typeface="Times New Roman" panose="02020603050405020304" pitchFamily="18" charset="0"/>
                <a:cs typeface="Times New Roman" panose="02020603050405020304" pitchFamily="18" charset="0"/>
              </a:rPr>
              <a:t>Vibhajyavādins</a:t>
            </a:r>
            <a:r>
              <a:rPr lang="en-US" altLang="zh-TW" sz="2800" dirty="0">
                <a:solidFill>
                  <a:schemeClr val="bg1"/>
                </a:solidFill>
                <a:latin typeface="Times New Roman" panose="02020603050405020304" pitchFamily="18" charset="0"/>
                <a:cs typeface="Times New Roman" panose="02020603050405020304" pitchFamily="18" charset="0"/>
              </a:rPr>
              <a:t> (and later </a:t>
            </a:r>
            <a:r>
              <a:rPr lang="en-US" altLang="zh-TW" sz="2800" dirty="0" err="1">
                <a:solidFill>
                  <a:schemeClr val="bg1"/>
                </a:solidFill>
                <a:latin typeface="Times New Roman" panose="02020603050405020304" pitchFamily="18" charset="0"/>
                <a:cs typeface="Times New Roman" panose="02020603050405020304" pitchFamily="18" charset="0"/>
              </a:rPr>
              <a:t>Theravādins</a:t>
            </a:r>
            <a:r>
              <a:rPr lang="en-US" altLang="zh-TW" sz="2800" dirty="0">
                <a:solidFill>
                  <a:schemeClr val="bg1"/>
                </a:solidFill>
                <a:latin typeface="Times New Roman" panose="02020603050405020304" pitchFamily="18" charset="0"/>
                <a:cs typeface="Times New Roman" panose="02020603050405020304" pitchFamily="18" charset="0"/>
              </a:rPr>
              <a:t>), who had posited </a:t>
            </a:r>
            <a:r>
              <a:rPr lang="en-US" altLang="zh-TW" sz="2800" dirty="0" err="1">
                <a:solidFill>
                  <a:schemeClr val="bg1"/>
                </a:solidFill>
                <a:latin typeface="Times New Roman" panose="02020603050405020304" pitchFamily="18" charset="0"/>
                <a:cs typeface="Times New Roman" panose="02020603050405020304" pitchFamily="18" charset="0"/>
              </a:rPr>
              <a:t>bhavanga</a:t>
            </a:r>
            <a:r>
              <a:rPr lang="en-US" altLang="zh-TW" sz="2800" dirty="0">
                <a:solidFill>
                  <a:schemeClr val="bg1"/>
                </a:solidFill>
                <a:latin typeface="Times New Roman" panose="02020603050405020304" pitchFamily="18" charset="0"/>
                <a:cs typeface="Times New Roman" panose="02020603050405020304" pitchFamily="18" charset="0"/>
              </a:rPr>
              <a:t> consciousness, which gave continuity to personality even through dreamless sleep. In continuing to wrestle with such questions, the </a:t>
            </a:r>
            <a:r>
              <a:rPr lang="en-US" altLang="zh-TW" sz="2800" dirty="0" err="1">
                <a:solidFill>
                  <a:schemeClr val="bg1"/>
                </a:solidFill>
                <a:latin typeface="Times New Roman" panose="02020603050405020304" pitchFamily="18" charset="0"/>
                <a:cs typeface="Times New Roman" panose="02020603050405020304" pitchFamily="18" charset="0"/>
              </a:rPr>
              <a:t>Yogācāras</a:t>
            </a:r>
            <a:r>
              <a:rPr lang="en-US" altLang="zh-TW" sz="2800" dirty="0">
                <a:solidFill>
                  <a:schemeClr val="bg1"/>
                </a:solidFill>
                <a:latin typeface="Times New Roman" panose="02020603050405020304" pitchFamily="18" charset="0"/>
                <a:cs typeface="Times New Roman" panose="02020603050405020304" pitchFamily="18" charset="0"/>
              </a:rPr>
              <a:t> developed a new Abhidharma literature set within a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framework.</a:t>
            </a:r>
          </a:p>
        </p:txBody>
      </p:sp>
      <p:sp>
        <p:nvSpPr>
          <p:cNvPr id="8" name="矩形 7">
            <a:extLst>
              <a:ext uri="{FF2B5EF4-FFF2-40B4-BE49-F238E27FC236}">
                <a16:creationId xmlns:a16="http://schemas.microsoft.com/office/drawing/2014/main" id="{F86E7791-704C-04CD-0022-AB40D910EE26}"/>
              </a:ext>
            </a:extLst>
          </p:cNvPr>
          <p:cNvSpPr/>
          <p:nvPr/>
        </p:nvSpPr>
        <p:spPr>
          <a:xfrm>
            <a:off x="45740" y="3068960"/>
            <a:ext cx="12071077" cy="3715888"/>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Times New Roman" panose="02020603050405020304" pitchFamily="18" charset="0"/>
              <a:cs typeface="Times New Roman" panose="02020603050405020304" pitchFamily="18" charset="0"/>
            </a:endParaRPr>
          </a:p>
        </p:txBody>
      </p:sp>
      <p:pic>
        <p:nvPicPr>
          <p:cNvPr id="10" name="圖片 9">
            <a:extLst>
              <a:ext uri="{FF2B5EF4-FFF2-40B4-BE49-F238E27FC236}">
                <a16:creationId xmlns:a16="http://schemas.microsoft.com/office/drawing/2014/main" id="{43A02331-3E74-03CC-924C-830ECDE8B291}"/>
              </a:ext>
            </a:extLst>
          </p:cNvPr>
          <p:cNvPicPr>
            <a:picLocks noChangeAspect="1"/>
          </p:cNvPicPr>
          <p:nvPr/>
        </p:nvPicPr>
        <p:blipFill>
          <a:blip r:embed="rId3"/>
          <a:stretch>
            <a:fillRect/>
          </a:stretch>
        </p:blipFill>
        <p:spPr>
          <a:xfrm>
            <a:off x="117748" y="3134048"/>
            <a:ext cx="11881320" cy="3607320"/>
          </a:xfrm>
          <a:prstGeom prst="rect">
            <a:avLst/>
          </a:prstGeom>
        </p:spPr>
      </p:pic>
    </p:spTree>
    <p:extLst>
      <p:ext uri="{BB962C8B-B14F-4D97-AF65-F5344CB8AC3E}">
        <p14:creationId xmlns:p14="http://schemas.microsoft.com/office/powerpoint/2010/main" val="21804693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F93F6D9-D4B4-9911-F9BE-CEA34688313C}"/>
              </a:ext>
            </a:extLst>
          </p:cNvPr>
          <p:cNvSpPr txBox="1"/>
          <p:nvPr/>
        </p:nvSpPr>
        <p:spPr>
          <a:xfrm>
            <a:off x="837828" y="1340768"/>
            <a:ext cx="10513168" cy="3985194"/>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Central to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is an emphasis on consciousness; indeed an</a:t>
            </a: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alternative later name for the school was </a:t>
            </a:r>
            <a:r>
              <a:rPr lang="en-US" altLang="zh-TW" sz="2800" dirty="0" err="1">
                <a:solidFill>
                  <a:schemeClr val="bg1"/>
                </a:solidFill>
                <a:latin typeface="Times New Roman" panose="02020603050405020304" pitchFamily="18" charset="0"/>
                <a:cs typeface="Times New Roman" panose="02020603050405020304" pitchFamily="18" charset="0"/>
              </a:rPr>
              <a:t>Vijñānavāda</a:t>
            </a:r>
            <a:r>
              <a:rPr lang="en-US" altLang="zh-TW" sz="2800" dirty="0">
                <a:solidFill>
                  <a:schemeClr val="bg1"/>
                </a:solidFill>
                <a:latin typeface="Times New Roman" panose="02020603050405020304" pitchFamily="18" charset="0"/>
                <a:cs typeface="Times New Roman" panose="02020603050405020304" pitchFamily="18" charset="0"/>
              </a:rPr>
              <a:t>, the </a:t>
            </a:r>
            <a:r>
              <a:rPr lang="en-US" altLang="zh-TW" sz="2600" dirty="0">
                <a:solidFill>
                  <a:schemeClr val="accent6"/>
                </a:solidFill>
                <a:latin typeface="Times New Roman" panose="02020603050405020304" pitchFamily="18" charset="0"/>
                <a:cs typeface="Times New Roman" panose="02020603050405020304" pitchFamily="18" charset="0"/>
              </a:rPr>
              <a:t>‘Consciousness Teaching’. </a:t>
            </a:r>
            <a:r>
              <a:rPr lang="en-US" altLang="zh-TW" sz="2800" dirty="0">
                <a:solidFill>
                  <a:schemeClr val="bg1"/>
                </a:solidFill>
                <a:latin typeface="Times New Roman" panose="02020603050405020304" pitchFamily="18" charset="0"/>
                <a:cs typeface="Times New Roman" panose="02020603050405020304" pitchFamily="18" charset="0"/>
              </a:rPr>
              <a:t>In early Buddhism, the flux of consciousness is seen as the crucial link between rebirths, and a transformed state of consciousness is associated with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 The perceiving mind is also that which interprets experience so as to construct a ‘world,’ and can be the basis for experiencing the world-transcending </a:t>
            </a:r>
            <a:r>
              <a:rPr lang="en-US" altLang="zh-TW" sz="2800" dirty="0" err="1">
                <a:solidFill>
                  <a:schemeClr val="bg1"/>
                </a:solidFill>
                <a:latin typeface="Times New Roman" panose="02020603050405020304" pitchFamily="18" charset="0"/>
                <a:cs typeface="Times New Roman" panose="02020603050405020304" pitchFamily="18" charset="0"/>
              </a:rPr>
              <a:t>Nirvāna</a:t>
            </a:r>
            <a:r>
              <a:rPr lang="en-US" altLang="zh-TW" sz="2800" dirty="0">
                <a:solidFill>
                  <a:schemeClr val="bg1"/>
                </a:solidFill>
                <a:latin typeface="Times New Roman" panose="02020603050405020304" pitchFamily="18" charset="0"/>
                <a:cs typeface="Times New Roman" panose="02020603050405020304" pitchFamily="18" charset="0"/>
              </a:rPr>
              <a:t>.</a:t>
            </a:r>
          </a:p>
        </p:txBody>
      </p:sp>
      <p:sp>
        <p:nvSpPr>
          <p:cNvPr id="5" name="矩形: 按鈕形 4">
            <a:extLst>
              <a:ext uri="{FF2B5EF4-FFF2-40B4-BE49-F238E27FC236}">
                <a16:creationId xmlns:a16="http://schemas.microsoft.com/office/drawing/2014/main" id="{FF2F58E6-6F59-DC26-D6E2-DF5D26876AD8}"/>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1004673"/>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F4E5B30-9FE8-8B23-95D4-62D7F0A4FDBB}"/>
              </a:ext>
            </a:extLst>
          </p:cNvPr>
          <p:cNvSpPr txBox="1"/>
          <p:nvPr/>
        </p:nvSpPr>
        <p:spPr>
          <a:xfrm>
            <a:off x="909836" y="1436403"/>
            <a:ext cx="10513168" cy="3985194"/>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world is led by mind/thought’ </a:t>
            </a:r>
            <a:r>
              <a:rPr lang="en-US" altLang="zh-TW" sz="2800" dirty="0">
                <a:solidFill>
                  <a:schemeClr val="accent6"/>
                </a:solidFill>
                <a:latin typeface="Times New Roman" panose="02020603050405020304" pitchFamily="18" charset="0"/>
                <a:cs typeface="Times New Roman" panose="02020603050405020304" pitchFamily="18" charset="0"/>
              </a:rPr>
              <a:t>(A.ii.177).</a:t>
            </a:r>
            <a:r>
              <a:rPr lang="en-US" altLang="zh-TW" sz="2800" dirty="0">
                <a:solidFill>
                  <a:schemeClr val="bg1"/>
                </a:solidFill>
                <a:latin typeface="Times New Roman" panose="02020603050405020304" pitchFamily="18" charset="0"/>
                <a:cs typeface="Times New Roman" panose="02020603050405020304" pitchFamily="18" charset="0"/>
              </a:rPr>
              <a:t> In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the role of the mind in constructing the world is so </a:t>
            </a:r>
            <a:r>
              <a:rPr lang="en-US" altLang="zh-TW" sz="2800" dirty="0" err="1">
                <a:solidFill>
                  <a:schemeClr val="bg1"/>
                </a:solidFill>
                <a:latin typeface="Times New Roman" panose="02020603050405020304" pitchFamily="18" charset="0"/>
                <a:cs typeface="Times New Roman" panose="02020603050405020304" pitchFamily="18" charset="0"/>
              </a:rPr>
              <a:t>emphasised</a:t>
            </a:r>
            <a:r>
              <a:rPr lang="en-US" altLang="zh-TW" sz="2800" dirty="0">
                <a:solidFill>
                  <a:schemeClr val="bg1"/>
                </a:solidFill>
                <a:latin typeface="Times New Roman" panose="02020603050405020304" pitchFamily="18" charset="0"/>
                <a:cs typeface="Times New Roman" panose="02020603050405020304" pitchFamily="18" charset="0"/>
              </a:rPr>
              <a:t> that all concepts of an external physical reality are rejected: the perceived world is seen as ‘representation-only’ </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600" dirty="0" err="1">
                <a:solidFill>
                  <a:schemeClr val="accent6"/>
                </a:solidFill>
                <a:latin typeface="Times New Roman" panose="02020603050405020304" pitchFamily="18" charset="0"/>
                <a:cs typeface="Times New Roman" panose="02020603050405020304" pitchFamily="18" charset="0"/>
              </a:rPr>
              <a:t>vijñapti-mātra</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800" dirty="0">
                <a:solidFill>
                  <a:schemeClr val="bg1"/>
                </a:solidFill>
                <a:latin typeface="Times New Roman" panose="02020603050405020304" pitchFamily="18" charset="0"/>
                <a:cs typeface="Times New Roman" panose="02020603050405020304" pitchFamily="18" charset="0"/>
              </a:rPr>
              <a:t> or ‘mind/thought-only’ </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600" dirty="0" err="1">
                <a:solidFill>
                  <a:schemeClr val="accent6"/>
                </a:solidFill>
                <a:latin typeface="Times New Roman" panose="02020603050405020304" pitchFamily="18" charset="0"/>
                <a:cs typeface="Times New Roman" panose="02020603050405020304" pitchFamily="18" charset="0"/>
              </a:rPr>
              <a:t>citta-mātra</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800" dirty="0">
                <a:solidFill>
                  <a:schemeClr val="bg1"/>
                </a:solidFill>
                <a:latin typeface="Times New Roman" panose="02020603050405020304" pitchFamily="18" charset="0"/>
                <a:cs typeface="Times New Roman" panose="02020603050405020304" pitchFamily="18" charset="0"/>
              </a:rPr>
              <a:t>. In this, the </a:t>
            </a:r>
            <a:r>
              <a:rPr lang="en-US" altLang="zh-TW" sz="2800" dirty="0" err="1">
                <a:solidFill>
                  <a:schemeClr val="bg1"/>
                </a:solidFill>
                <a:latin typeface="Times New Roman" panose="02020603050405020304" pitchFamily="18" charset="0"/>
                <a:cs typeface="Times New Roman" panose="02020603050405020304" pitchFamily="18" charset="0"/>
              </a:rPr>
              <a:t>Yogācāras</a:t>
            </a:r>
            <a:r>
              <a:rPr lang="en-US" altLang="zh-TW" sz="2800" dirty="0">
                <a:solidFill>
                  <a:schemeClr val="bg1"/>
                </a:solidFill>
                <a:latin typeface="Times New Roman" panose="02020603050405020304" pitchFamily="18" charset="0"/>
                <a:cs typeface="Times New Roman" panose="02020603050405020304" pitchFamily="18" charset="0"/>
              </a:rPr>
              <a:t> went one step beyond the </a:t>
            </a:r>
            <a:r>
              <a:rPr lang="en-US" altLang="zh-TW" sz="2800" dirty="0" err="1">
                <a:solidFill>
                  <a:schemeClr val="bg1"/>
                </a:solidFill>
                <a:latin typeface="Times New Roman" panose="02020603050405020304" pitchFamily="18" charset="0"/>
                <a:cs typeface="Times New Roman" panose="02020603050405020304" pitchFamily="18" charset="0"/>
              </a:rPr>
              <a:t>Sautrāntikas</a:t>
            </a:r>
            <a:r>
              <a:rPr lang="en-US" altLang="zh-TW" sz="2800" dirty="0">
                <a:solidFill>
                  <a:schemeClr val="bg1"/>
                </a:solidFill>
                <a:latin typeface="Times New Roman" panose="02020603050405020304" pitchFamily="18" charset="0"/>
                <a:cs typeface="Times New Roman" panose="02020603050405020304" pitchFamily="18" charset="0"/>
              </a:rPr>
              <a:t>’ theory, in which objects were seen as real, but were only known by inference from the representations that they caused in the mind.</a:t>
            </a:r>
          </a:p>
        </p:txBody>
      </p:sp>
      <p:sp>
        <p:nvSpPr>
          <p:cNvPr id="5" name="矩形: 按鈕形 4">
            <a:extLst>
              <a:ext uri="{FF2B5EF4-FFF2-40B4-BE49-F238E27FC236}">
                <a16:creationId xmlns:a16="http://schemas.microsoft.com/office/drawing/2014/main" id="{F6C513EF-25E9-C8FD-6E14-1B55796597E5}"/>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624754"/>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9" name="文字方塊 8">
            <a:extLst>
              <a:ext uri="{FF2B5EF4-FFF2-40B4-BE49-F238E27FC236}">
                <a16:creationId xmlns:a16="http://schemas.microsoft.com/office/drawing/2014/main" id="{7EE5986E-95F4-4865-857C-31A3C297EE91}"/>
              </a:ext>
            </a:extLst>
          </p:cNvPr>
          <p:cNvSpPr txBox="1"/>
          <p:nvPr/>
        </p:nvSpPr>
        <p:spPr>
          <a:xfrm>
            <a:off x="981844" y="980728"/>
            <a:ext cx="3456384" cy="523220"/>
          </a:xfrm>
          <a:prstGeom prst="rect">
            <a:avLst/>
          </a:prstGeom>
          <a:noFill/>
          <a:ln>
            <a:solidFill>
              <a:schemeClr val="bg1"/>
            </a:solidFill>
          </a:ln>
        </p:spPr>
        <p:txBody>
          <a:bodyPr wrap="square" rtlCol="0">
            <a:spAutoFit/>
          </a:bodyPr>
          <a:lstStyle/>
          <a:p>
            <a:r>
              <a:rPr lang="en-US" altLang="zh-CN" sz="2800" dirty="0">
                <a:solidFill>
                  <a:schemeClr val="bg1"/>
                </a:solidFill>
                <a:latin typeface="Times New Roman" panose="02020603050405020304" pitchFamily="18" charset="0"/>
                <a:cs typeface="Times New Roman" panose="02020603050405020304" pitchFamily="18" charset="0"/>
              </a:rPr>
              <a:t>Eight consciousnesses</a:t>
            </a:r>
          </a:p>
        </p:txBody>
      </p:sp>
      <p:sp>
        <p:nvSpPr>
          <p:cNvPr id="13" name="橢圓 12">
            <a:extLst>
              <a:ext uri="{FF2B5EF4-FFF2-40B4-BE49-F238E27FC236}">
                <a16:creationId xmlns:a16="http://schemas.microsoft.com/office/drawing/2014/main" id="{F72920FC-9E62-434B-9BF9-2065F4DE97A0}"/>
              </a:ext>
            </a:extLst>
          </p:cNvPr>
          <p:cNvSpPr/>
          <p:nvPr/>
        </p:nvSpPr>
        <p:spPr>
          <a:xfrm>
            <a:off x="1269876" y="3068959"/>
            <a:ext cx="864096" cy="8309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pc="-30" dirty="0">
                <a:latin typeface="Times New Roman" panose="02020603050405020304" pitchFamily="18" charset="0"/>
                <a:cs typeface="Times New Roman" panose="02020603050405020304" pitchFamily="18" charset="0"/>
              </a:rPr>
              <a:t>8th</a:t>
            </a:r>
            <a:endParaRPr lang="zh-TW" altLang="en-US" spc="-30" dirty="0">
              <a:latin typeface="Times New Roman" panose="02020603050405020304" pitchFamily="18" charset="0"/>
              <a:cs typeface="Times New Roman" panose="02020603050405020304" pitchFamily="18" charset="0"/>
            </a:endParaRPr>
          </a:p>
        </p:txBody>
      </p:sp>
      <p:sp>
        <p:nvSpPr>
          <p:cNvPr id="64" name="文字方塊 63">
            <a:extLst>
              <a:ext uri="{FF2B5EF4-FFF2-40B4-BE49-F238E27FC236}">
                <a16:creationId xmlns:a16="http://schemas.microsoft.com/office/drawing/2014/main" id="{B640F70A-E381-4B4B-B001-54C47B8DF91E}"/>
              </a:ext>
            </a:extLst>
          </p:cNvPr>
          <p:cNvSpPr txBox="1"/>
          <p:nvPr/>
        </p:nvSpPr>
        <p:spPr>
          <a:xfrm>
            <a:off x="981844" y="4506290"/>
            <a:ext cx="1728192" cy="1384995"/>
          </a:xfrm>
          <a:prstGeom prst="rect">
            <a:avLst/>
          </a:prstGeom>
          <a:noFill/>
        </p:spPr>
        <p:txBody>
          <a:bodyPr wrap="square" rtlCol="0">
            <a:spAutoFit/>
          </a:bodyPr>
          <a:lstStyle/>
          <a:p>
            <a:r>
              <a:rPr lang="en-US" altLang="zh-TW" sz="2800" dirty="0" err="1">
                <a:solidFill>
                  <a:schemeClr val="bg1"/>
                </a:solidFill>
                <a:latin typeface="Times New Roman" panose="02020603050405020304" pitchFamily="18" charset="0"/>
                <a:cs typeface="Times New Roman" panose="02020603050405020304" pitchFamily="18" charset="0"/>
              </a:rPr>
              <a:t>ālaya</a:t>
            </a:r>
            <a:r>
              <a:rPr lang="en-US" altLang="zh-TW" sz="2800" dirty="0">
                <a:solidFill>
                  <a:schemeClr val="bg1"/>
                </a:solidFill>
                <a:latin typeface="Times New Roman" panose="02020603050405020304" pitchFamily="18" charset="0"/>
                <a:cs typeface="Times New Roman" panose="02020603050405020304" pitchFamily="18" charset="0"/>
              </a:rPr>
              <a:t>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88" name="文字方塊 87">
            <a:extLst>
              <a:ext uri="{FF2B5EF4-FFF2-40B4-BE49-F238E27FC236}">
                <a16:creationId xmlns:a16="http://schemas.microsoft.com/office/drawing/2014/main" id="{AEB7D26F-BD32-49BD-901F-6322F27755DE}"/>
              </a:ext>
            </a:extLst>
          </p:cNvPr>
          <p:cNvSpPr txBox="1"/>
          <p:nvPr/>
        </p:nvSpPr>
        <p:spPr>
          <a:xfrm>
            <a:off x="3574132" y="2142363"/>
            <a:ext cx="9370296" cy="523220"/>
          </a:xfrm>
          <a:prstGeom prst="rect">
            <a:avLst/>
          </a:prstGeom>
          <a:noFill/>
        </p:spPr>
        <p:txBody>
          <a:bodyPr wrap="square" rtlCol="0">
            <a:spAutoFit/>
          </a:bodyPr>
          <a:lstStyle/>
          <a:p>
            <a:r>
              <a:rPr lang="en-US" altLang="zh-TW" sz="2800" dirty="0" err="1">
                <a:solidFill>
                  <a:schemeClr val="bg1"/>
                </a:solidFill>
                <a:latin typeface="Times New Roman" panose="02020603050405020304" pitchFamily="18" charset="0"/>
                <a:cs typeface="Times New Roman" panose="02020603050405020304" pitchFamily="18" charset="0"/>
              </a:rPr>
              <a:t>ālaya-vijñāna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(storehouse or repository consciousness)</a:t>
            </a:r>
          </a:p>
        </p:txBody>
      </p:sp>
      <p:sp>
        <p:nvSpPr>
          <p:cNvPr id="90" name="文字方塊 89">
            <a:extLst>
              <a:ext uri="{FF2B5EF4-FFF2-40B4-BE49-F238E27FC236}">
                <a16:creationId xmlns:a16="http://schemas.microsoft.com/office/drawing/2014/main" id="{85D6B9F9-1C2A-4EBD-8B6B-391DB413BC52}"/>
              </a:ext>
            </a:extLst>
          </p:cNvPr>
          <p:cNvSpPr txBox="1"/>
          <p:nvPr/>
        </p:nvSpPr>
        <p:spPr>
          <a:xfrm>
            <a:off x="3574132" y="3059796"/>
            <a:ext cx="9370296" cy="523220"/>
          </a:xfrm>
          <a:prstGeom prst="rect">
            <a:avLst/>
          </a:prstGeom>
          <a:noFill/>
        </p:spPr>
        <p:txBody>
          <a:bodyPr wrap="square" rtlCol="0">
            <a:spAutoFit/>
          </a:bodyPr>
          <a:lstStyle/>
          <a:p>
            <a:r>
              <a:rPr lang="en-US" altLang="zh-TW" sz="2800" dirty="0" err="1">
                <a:solidFill>
                  <a:schemeClr val="bg1"/>
                </a:solidFill>
                <a:latin typeface="Times New Roman" panose="02020603050405020304" pitchFamily="18" charset="0"/>
                <a:cs typeface="Times New Roman" panose="02020603050405020304" pitchFamily="18" charset="0"/>
              </a:rPr>
              <a:t>sarvabījakam</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dirty="0" err="1">
                <a:solidFill>
                  <a:schemeClr val="bg1"/>
                </a:solidFill>
                <a:latin typeface="Times New Roman" panose="02020603050405020304" pitchFamily="18" charset="0"/>
                <a:cs typeface="Times New Roman" panose="02020603050405020304" pitchFamily="18" charset="0"/>
              </a:rPr>
              <a:t>cittam</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(mind which has all the seeds)</a:t>
            </a:r>
          </a:p>
        </p:txBody>
      </p:sp>
      <p:sp>
        <p:nvSpPr>
          <p:cNvPr id="91" name="文字方塊 90">
            <a:extLst>
              <a:ext uri="{FF2B5EF4-FFF2-40B4-BE49-F238E27FC236}">
                <a16:creationId xmlns:a16="http://schemas.microsoft.com/office/drawing/2014/main" id="{BAED8ADE-12A0-4CB4-A8FE-D9EFFF23975D}"/>
              </a:ext>
            </a:extLst>
          </p:cNvPr>
          <p:cNvSpPr txBox="1"/>
          <p:nvPr/>
        </p:nvSpPr>
        <p:spPr>
          <a:xfrm>
            <a:off x="3574132" y="4056962"/>
            <a:ext cx="9370296" cy="523220"/>
          </a:xfrm>
          <a:prstGeom prst="rect">
            <a:avLst/>
          </a:prstGeom>
          <a:noFill/>
        </p:spPr>
        <p:txBody>
          <a:bodyPr wrap="square" rtlCol="0">
            <a:spAutoFit/>
          </a:bodyPr>
          <a:lstStyle/>
          <a:p>
            <a:r>
              <a:rPr lang="en-US" altLang="zh-TW" sz="2800" dirty="0" err="1">
                <a:solidFill>
                  <a:schemeClr val="bg1"/>
                </a:solidFill>
                <a:latin typeface="Times New Roman" panose="02020603050405020304" pitchFamily="18" charset="0"/>
                <a:cs typeface="Times New Roman" panose="02020603050405020304" pitchFamily="18" charset="0"/>
              </a:rPr>
              <a:t>mūla-vijñāna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(basic consciousness)</a:t>
            </a:r>
          </a:p>
        </p:txBody>
      </p:sp>
      <p:sp>
        <p:nvSpPr>
          <p:cNvPr id="92" name="文字方塊 91">
            <a:extLst>
              <a:ext uri="{FF2B5EF4-FFF2-40B4-BE49-F238E27FC236}">
                <a16:creationId xmlns:a16="http://schemas.microsoft.com/office/drawing/2014/main" id="{300F22EE-F56E-4714-8DBA-E531B8E6974E}"/>
              </a:ext>
            </a:extLst>
          </p:cNvPr>
          <p:cNvSpPr txBox="1"/>
          <p:nvPr/>
        </p:nvSpPr>
        <p:spPr>
          <a:xfrm>
            <a:off x="3574132" y="4922004"/>
            <a:ext cx="9370296" cy="523220"/>
          </a:xfrm>
          <a:prstGeom prst="rect">
            <a:avLst/>
          </a:prstGeom>
          <a:noFill/>
        </p:spPr>
        <p:txBody>
          <a:bodyPr wrap="square" rtlCol="0">
            <a:spAutoFit/>
          </a:bodyPr>
          <a:lstStyle/>
          <a:p>
            <a:r>
              <a:rPr lang="en-US" altLang="zh-TW" sz="2800" dirty="0" err="1">
                <a:solidFill>
                  <a:schemeClr val="bg1"/>
                </a:solidFill>
                <a:latin typeface="Times New Roman" panose="02020603050405020304" pitchFamily="18" charset="0"/>
                <a:cs typeface="Times New Roman" panose="02020603050405020304" pitchFamily="18" charset="0"/>
              </a:rPr>
              <a:t>ādānavijñāna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(appropriating consciousness</a:t>
            </a:r>
            <a:r>
              <a:rPr lang="en-US" altLang="zh-TW" sz="2800" dirty="0">
                <a:solidFill>
                  <a:schemeClr val="accent6"/>
                </a:solidFill>
                <a:latin typeface="Times New Roman" panose="02020603050405020304" pitchFamily="18" charset="0"/>
                <a:cs typeface="Times New Roman" panose="02020603050405020304" pitchFamily="18" charset="0"/>
              </a:rPr>
              <a:t>)</a:t>
            </a:r>
          </a:p>
        </p:txBody>
      </p:sp>
      <p:sp>
        <p:nvSpPr>
          <p:cNvPr id="3" name="矩形: 按鈕形 2">
            <a:extLst>
              <a:ext uri="{FF2B5EF4-FFF2-40B4-BE49-F238E27FC236}">
                <a16:creationId xmlns:a16="http://schemas.microsoft.com/office/drawing/2014/main" id="{3920FF33-389E-57EF-0AA9-9B90E28C2421}"/>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9033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64" grpId="0"/>
      <p:bldP spid="88" grpId="0"/>
      <p:bldP spid="90" grpId="0"/>
      <p:bldP spid="91" grpId="0"/>
      <p:bldP spid="92" grpId="0"/>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10" name="文字方塊 9">
            <a:extLst>
              <a:ext uri="{FF2B5EF4-FFF2-40B4-BE49-F238E27FC236}">
                <a16:creationId xmlns:a16="http://schemas.microsoft.com/office/drawing/2014/main" id="{A64372B2-BFAB-4B85-B4EB-7A932DB9F8EC}"/>
              </a:ext>
            </a:extLst>
          </p:cNvPr>
          <p:cNvSpPr txBox="1"/>
          <p:nvPr/>
        </p:nvSpPr>
        <p:spPr>
          <a:xfrm>
            <a:off x="981844" y="980728"/>
            <a:ext cx="3600400" cy="523220"/>
          </a:xfrm>
          <a:prstGeom prst="rect">
            <a:avLst/>
          </a:prstGeom>
          <a:noFill/>
          <a:ln>
            <a:solidFill>
              <a:schemeClr val="bg1"/>
            </a:solidFill>
          </a:ln>
        </p:spPr>
        <p:txBody>
          <a:bodyPr wrap="square" rtlCol="0">
            <a:spAutoFit/>
          </a:bodyPr>
          <a:lstStyle/>
          <a:p>
            <a:r>
              <a:rPr lang="en-US" altLang="zh-CN" sz="2800" dirty="0">
                <a:solidFill>
                  <a:schemeClr val="bg1"/>
                </a:solidFill>
                <a:latin typeface="Times New Roman" panose="02020603050405020304" pitchFamily="18" charset="0"/>
                <a:cs typeface="Times New Roman" panose="02020603050405020304" pitchFamily="18" charset="0"/>
              </a:rPr>
              <a:t>Eight consciousnesses</a:t>
            </a:r>
          </a:p>
        </p:txBody>
      </p:sp>
      <p:sp>
        <p:nvSpPr>
          <p:cNvPr id="12" name="橢圓 11">
            <a:extLst>
              <a:ext uri="{FF2B5EF4-FFF2-40B4-BE49-F238E27FC236}">
                <a16:creationId xmlns:a16="http://schemas.microsoft.com/office/drawing/2014/main" id="{B3BBE50C-416B-43ED-9D67-8E9ABE6C86B2}"/>
              </a:ext>
            </a:extLst>
          </p:cNvPr>
          <p:cNvSpPr/>
          <p:nvPr/>
        </p:nvSpPr>
        <p:spPr>
          <a:xfrm>
            <a:off x="428537" y="3039677"/>
            <a:ext cx="951981" cy="10095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spc="-30" dirty="0">
                <a:latin typeface="Times New Roman" panose="02020603050405020304" pitchFamily="18" charset="0"/>
                <a:cs typeface="Times New Roman" panose="02020603050405020304" pitchFamily="18" charset="0"/>
              </a:rPr>
              <a:t>8th</a:t>
            </a:r>
            <a:endParaRPr lang="zh-TW" altLang="en-US" sz="2800" spc="-30" dirty="0">
              <a:latin typeface="Times New Roman" panose="02020603050405020304" pitchFamily="18" charset="0"/>
              <a:cs typeface="Times New Roman" panose="02020603050405020304" pitchFamily="18" charset="0"/>
            </a:endParaRPr>
          </a:p>
        </p:txBody>
      </p:sp>
      <p:sp>
        <p:nvSpPr>
          <p:cNvPr id="13" name="橢圓 12">
            <a:extLst>
              <a:ext uri="{FF2B5EF4-FFF2-40B4-BE49-F238E27FC236}">
                <a16:creationId xmlns:a16="http://schemas.microsoft.com/office/drawing/2014/main" id="{37DCD336-FF83-4E2F-97A3-DAFF8BE0A705}"/>
              </a:ext>
            </a:extLst>
          </p:cNvPr>
          <p:cNvSpPr/>
          <p:nvPr/>
        </p:nvSpPr>
        <p:spPr>
          <a:xfrm>
            <a:off x="2656435" y="3039677"/>
            <a:ext cx="951981" cy="899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800" dirty="0">
                <a:latin typeface="Times New Roman" panose="02020603050405020304" pitchFamily="18" charset="0"/>
                <a:cs typeface="Times New Roman" panose="02020603050405020304" pitchFamily="18" charset="0"/>
              </a:rPr>
              <a:t>7th</a:t>
            </a:r>
            <a:endParaRPr lang="zh-TW" altLang="en-US" sz="2800" dirty="0">
              <a:latin typeface="Times New Roman" panose="02020603050405020304" pitchFamily="18" charset="0"/>
              <a:cs typeface="Times New Roman" panose="02020603050405020304" pitchFamily="18" charset="0"/>
            </a:endParaRPr>
          </a:p>
        </p:txBody>
      </p:sp>
      <p:sp>
        <p:nvSpPr>
          <p:cNvPr id="23" name="箭號: 弧形右彎 22">
            <a:extLst>
              <a:ext uri="{FF2B5EF4-FFF2-40B4-BE49-F238E27FC236}">
                <a16:creationId xmlns:a16="http://schemas.microsoft.com/office/drawing/2014/main" id="{A4CC848D-8752-41AB-BFB0-AF13102CBDCD}"/>
              </a:ext>
            </a:extLst>
          </p:cNvPr>
          <p:cNvSpPr/>
          <p:nvPr/>
        </p:nvSpPr>
        <p:spPr>
          <a:xfrm rot="5209505">
            <a:off x="1717491" y="1687022"/>
            <a:ext cx="544386" cy="1973590"/>
          </a:xfrm>
          <a:prstGeom prst="curv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800">
              <a:solidFill>
                <a:schemeClr val="tx1"/>
              </a:solidFill>
              <a:latin typeface="Times New Roman" panose="02020603050405020304" pitchFamily="18" charset="0"/>
              <a:cs typeface="Times New Roman" panose="02020603050405020304" pitchFamily="18" charset="0"/>
            </a:endParaRPr>
          </a:p>
        </p:txBody>
      </p:sp>
      <p:sp>
        <p:nvSpPr>
          <p:cNvPr id="28" name="文字方塊 27">
            <a:extLst>
              <a:ext uri="{FF2B5EF4-FFF2-40B4-BE49-F238E27FC236}">
                <a16:creationId xmlns:a16="http://schemas.microsoft.com/office/drawing/2014/main" id="{AC2678DC-5332-4B5D-9B5F-1BB714071E88}"/>
              </a:ext>
            </a:extLst>
          </p:cNvPr>
          <p:cNvSpPr txBox="1"/>
          <p:nvPr/>
        </p:nvSpPr>
        <p:spPr>
          <a:xfrm>
            <a:off x="117748" y="4453488"/>
            <a:ext cx="1796788" cy="1384995"/>
          </a:xfrm>
          <a:prstGeom prst="rect">
            <a:avLst/>
          </a:prstGeom>
          <a:noFill/>
        </p:spPr>
        <p:txBody>
          <a:bodyPr wrap="square" rtlCol="0">
            <a:spAutoFit/>
          </a:bodyPr>
          <a:lstStyle/>
          <a:p>
            <a:r>
              <a:rPr lang="en-US" altLang="zh-TW" sz="2800" dirty="0" err="1">
                <a:solidFill>
                  <a:schemeClr val="bg1"/>
                </a:solidFill>
                <a:latin typeface="Times New Roman" panose="02020603050405020304" pitchFamily="18" charset="0"/>
                <a:cs typeface="Times New Roman" panose="02020603050405020304" pitchFamily="18" charset="0"/>
              </a:rPr>
              <a:t>Alaya</a:t>
            </a:r>
            <a:r>
              <a:rPr lang="en-US" altLang="zh-TW" sz="2800" dirty="0">
                <a:solidFill>
                  <a:schemeClr val="bg1"/>
                </a:solidFill>
                <a:latin typeface="Times New Roman" panose="02020603050405020304" pitchFamily="18" charset="0"/>
                <a:cs typeface="Times New Roman" panose="02020603050405020304" pitchFamily="18" charset="0"/>
              </a:rPr>
              <a:t>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29" name="文字方塊 28">
            <a:extLst>
              <a:ext uri="{FF2B5EF4-FFF2-40B4-BE49-F238E27FC236}">
                <a16:creationId xmlns:a16="http://schemas.microsoft.com/office/drawing/2014/main" id="{DCD9BF70-339E-4458-89AF-D27DA0D2595D}"/>
              </a:ext>
            </a:extLst>
          </p:cNvPr>
          <p:cNvSpPr txBox="1"/>
          <p:nvPr/>
        </p:nvSpPr>
        <p:spPr>
          <a:xfrm>
            <a:off x="2407437" y="4492277"/>
            <a:ext cx="1623612" cy="1384995"/>
          </a:xfrm>
          <a:prstGeom prst="rect">
            <a:avLst/>
          </a:prstGeom>
          <a:noFill/>
        </p:spPr>
        <p:txBody>
          <a:bodyPr wrap="square" rtlCol="0">
            <a:spAutoFit/>
          </a:bodyPr>
          <a:lstStyle/>
          <a:p>
            <a:r>
              <a:rPr lang="en-US" altLang="zh-TW" sz="2800" dirty="0">
                <a:solidFill>
                  <a:schemeClr val="bg1"/>
                </a:solidFill>
                <a:latin typeface="Times New Roman" panose="02020603050405020304" pitchFamily="18" charset="0"/>
                <a:cs typeface="Times New Roman" panose="02020603050405020304" pitchFamily="18" charset="0"/>
              </a:rPr>
              <a:t>Manas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37" name="箭號: 向右 36">
            <a:extLst>
              <a:ext uri="{FF2B5EF4-FFF2-40B4-BE49-F238E27FC236}">
                <a16:creationId xmlns:a16="http://schemas.microsoft.com/office/drawing/2014/main" id="{185E2A7B-79B6-4487-8879-C1C81AB7AE3B}"/>
              </a:ext>
            </a:extLst>
          </p:cNvPr>
          <p:cNvSpPr/>
          <p:nvPr/>
        </p:nvSpPr>
        <p:spPr>
          <a:xfrm>
            <a:off x="1616385" y="3331082"/>
            <a:ext cx="804184" cy="222746"/>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endParaRPr lang="zh-TW" altLang="en-US" sz="2800">
              <a:latin typeface="Times New Roman" panose="02020603050405020304" pitchFamily="18" charset="0"/>
              <a:cs typeface="Times New Roman" panose="02020603050405020304" pitchFamily="18" charset="0"/>
            </a:endParaRPr>
          </a:p>
        </p:txBody>
      </p:sp>
      <p:sp>
        <p:nvSpPr>
          <p:cNvPr id="38" name="文字方塊 37">
            <a:extLst>
              <a:ext uri="{FF2B5EF4-FFF2-40B4-BE49-F238E27FC236}">
                <a16:creationId xmlns:a16="http://schemas.microsoft.com/office/drawing/2014/main" id="{D5DCD3E3-3A38-48E1-A650-0649282CBC75}"/>
              </a:ext>
            </a:extLst>
          </p:cNvPr>
          <p:cNvSpPr txBox="1"/>
          <p:nvPr/>
        </p:nvSpPr>
        <p:spPr>
          <a:xfrm>
            <a:off x="1204726" y="1789836"/>
            <a:ext cx="2466680" cy="523220"/>
          </a:xfrm>
          <a:prstGeom prst="rect">
            <a:avLst/>
          </a:prstGeom>
          <a:noFill/>
        </p:spPr>
        <p:txBody>
          <a:bodyPr wrap="square" rtlCol="0">
            <a:spAutoFit/>
          </a:bodyPr>
          <a:lstStyle/>
          <a:p>
            <a:r>
              <a:rPr lang="en-US" altLang="zh-CN" sz="2800" dirty="0">
                <a:solidFill>
                  <a:schemeClr val="bg1"/>
                </a:solidFill>
                <a:latin typeface="Times New Roman" panose="02020603050405020304" pitchFamily="18" charset="0"/>
                <a:cs typeface="Times New Roman" panose="02020603050405020304" pitchFamily="18" charset="0"/>
              </a:rPr>
              <a:t>attach as “I”</a:t>
            </a:r>
            <a:endParaRPr lang="en-US" altLang="zh-TW" sz="2800" dirty="0">
              <a:solidFill>
                <a:schemeClr val="bg1"/>
              </a:solidFill>
              <a:latin typeface="Times New Roman" panose="02020603050405020304" pitchFamily="18" charset="0"/>
              <a:cs typeface="Times New Roman" panose="02020603050405020304" pitchFamily="18" charset="0"/>
            </a:endParaRPr>
          </a:p>
        </p:txBody>
      </p:sp>
      <p:sp>
        <p:nvSpPr>
          <p:cNvPr id="39" name="文字方塊 38">
            <a:extLst>
              <a:ext uri="{FF2B5EF4-FFF2-40B4-BE49-F238E27FC236}">
                <a16:creationId xmlns:a16="http://schemas.microsoft.com/office/drawing/2014/main" id="{45075431-1F1D-44D2-8310-1011728F62FE}"/>
              </a:ext>
            </a:extLst>
          </p:cNvPr>
          <p:cNvSpPr txBox="1"/>
          <p:nvPr/>
        </p:nvSpPr>
        <p:spPr>
          <a:xfrm>
            <a:off x="4947323" y="1458082"/>
            <a:ext cx="5755601" cy="4361322"/>
          </a:xfrm>
          <a:prstGeom prst="rect">
            <a:avLst/>
          </a:prstGeom>
          <a:noFill/>
        </p:spPr>
        <p:txBody>
          <a:bodyPr wrap="square" rtlCol="0">
            <a:spAutoFit/>
          </a:bodyPr>
          <a:lstStyle/>
          <a:p>
            <a:pPr>
              <a:lnSpc>
                <a:spcPts val="4200"/>
              </a:lnSpc>
            </a:pPr>
            <a:r>
              <a:rPr lang="en-US" altLang="zh-TW" sz="2800" dirty="0" err="1">
                <a:solidFill>
                  <a:schemeClr val="bg1"/>
                </a:solidFill>
                <a:latin typeface="Times New Roman" panose="02020603050405020304" pitchFamily="18" charset="0"/>
                <a:cs typeface="Times New Roman" panose="02020603050405020304" pitchFamily="18" charset="0"/>
              </a:rPr>
              <a:t>kliṣṭa</a:t>
            </a:r>
            <a:r>
              <a:rPr lang="en-US" altLang="zh-TW" sz="2800" dirty="0">
                <a:solidFill>
                  <a:schemeClr val="bg1"/>
                </a:solidFill>
                <a:latin typeface="Times New Roman" panose="02020603050405020304" pitchFamily="18" charset="0"/>
                <a:cs typeface="Times New Roman" panose="02020603050405020304" pitchFamily="18" charset="0"/>
              </a:rPr>
              <a:t>-manas (defiled mentation ); self-consciousness: obsessed with notions of ‘self’. It takes the substratum consciousness as its object and mistakenly considers the substratum consciousness to be a true Self.</a:t>
            </a:r>
          </a:p>
          <a:p>
            <a:pPr>
              <a:lnSpc>
                <a:spcPts val="4200"/>
              </a:lnSpc>
            </a:pPr>
            <a:r>
              <a:rPr lang="en-US" altLang="zh-CN" sz="2800" dirty="0">
                <a:solidFill>
                  <a:schemeClr val="bg1"/>
                </a:solidFill>
                <a:latin typeface="Times New Roman" panose="02020603050405020304" pitchFamily="18" charset="0"/>
                <a:cs typeface="Times New Roman" panose="02020603050405020304" pitchFamily="18" charset="0"/>
              </a:rPr>
              <a:t>-with self-view, self-confusion, self-esteem and self-love.</a:t>
            </a:r>
            <a:endParaRPr lang="en-US" altLang="zh-TW"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750763CC-A67A-D2BD-ED22-2262C7C8AB0F}"/>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cxnSp>
        <p:nvCxnSpPr>
          <p:cNvPr id="5" name="直線接點 4">
            <a:extLst>
              <a:ext uri="{FF2B5EF4-FFF2-40B4-BE49-F238E27FC236}">
                <a16:creationId xmlns:a16="http://schemas.microsoft.com/office/drawing/2014/main" id="{AE84BF8C-F930-0E2F-48B9-C3DF8ECA7901}"/>
              </a:ext>
            </a:extLst>
          </p:cNvPr>
          <p:cNvCxnSpPr>
            <a:cxnSpLocks/>
          </p:cNvCxnSpPr>
          <p:nvPr/>
        </p:nvCxnSpPr>
        <p:spPr>
          <a:xfrm flipV="1">
            <a:off x="3671406" y="2051446"/>
            <a:ext cx="1212927" cy="1080455"/>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06206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3" grpId="0" animBg="1"/>
      <p:bldP spid="29" grpId="0"/>
      <p:bldP spid="37" grpId="0" animBg="1"/>
      <p:bldP spid="38" grpId="0"/>
      <p:bldP spid="39"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9" name="文字方塊 8">
            <a:extLst>
              <a:ext uri="{FF2B5EF4-FFF2-40B4-BE49-F238E27FC236}">
                <a16:creationId xmlns:a16="http://schemas.microsoft.com/office/drawing/2014/main" id="{7EE5986E-95F4-4865-857C-31A3C297EE91}"/>
              </a:ext>
            </a:extLst>
          </p:cNvPr>
          <p:cNvSpPr txBox="1"/>
          <p:nvPr/>
        </p:nvSpPr>
        <p:spPr>
          <a:xfrm>
            <a:off x="3129771" y="871652"/>
            <a:ext cx="3509324" cy="523220"/>
          </a:xfrm>
          <a:prstGeom prst="rect">
            <a:avLst/>
          </a:prstGeom>
          <a:noFill/>
          <a:ln>
            <a:solidFill>
              <a:schemeClr val="bg1"/>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sz="2800" dirty="0">
                <a:solidFill>
                  <a:schemeClr val="bg1"/>
                </a:solidFill>
                <a:latin typeface="Times New Roman" panose="02020603050405020304" pitchFamily="18" charset="0"/>
                <a:cs typeface="Times New Roman" panose="02020603050405020304" pitchFamily="18" charset="0"/>
              </a:rPr>
              <a:t>Eight consciousnesses</a:t>
            </a:r>
          </a:p>
        </p:txBody>
      </p:sp>
      <p:sp>
        <p:nvSpPr>
          <p:cNvPr id="13" name="橢圓 12">
            <a:extLst>
              <a:ext uri="{FF2B5EF4-FFF2-40B4-BE49-F238E27FC236}">
                <a16:creationId xmlns:a16="http://schemas.microsoft.com/office/drawing/2014/main" id="{F72920FC-9E62-434B-9BF9-2065F4DE97A0}"/>
              </a:ext>
            </a:extLst>
          </p:cNvPr>
          <p:cNvSpPr/>
          <p:nvPr/>
        </p:nvSpPr>
        <p:spPr>
          <a:xfrm>
            <a:off x="754218" y="2293305"/>
            <a:ext cx="978756" cy="9371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spc="-30" dirty="0">
                <a:latin typeface="Times New Roman" panose="02020603050405020304" pitchFamily="18" charset="0"/>
                <a:cs typeface="Times New Roman" panose="02020603050405020304" pitchFamily="18" charset="0"/>
              </a:rPr>
              <a:t>8th</a:t>
            </a:r>
            <a:endParaRPr lang="zh-TW" altLang="en-US" sz="2800" spc="-30" dirty="0">
              <a:latin typeface="Times New Roman" panose="02020603050405020304" pitchFamily="18" charset="0"/>
              <a:cs typeface="Times New Roman" panose="02020603050405020304" pitchFamily="18" charset="0"/>
            </a:endParaRPr>
          </a:p>
        </p:txBody>
      </p:sp>
      <p:sp>
        <p:nvSpPr>
          <p:cNvPr id="14" name="橢圓 13">
            <a:extLst>
              <a:ext uri="{FF2B5EF4-FFF2-40B4-BE49-F238E27FC236}">
                <a16:creationId xmlns:a16="http://schemas.microsoft.com/office/drawing/2014/main" id="{09C85921-9822-4C27-9D17-D1FB536B6184}"/>
              </a:ext>
            </a:extLst>
          </p:cNvPr>
          <p:cNvSpPr/>
          <p:nvPr/>
        </p:nvSpPr>
        <p:spPr>
          <a:xfrm>
            <a:off x="2829808" y="2185840"/>
            <a:ext cx="978756" cy="9371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7th</a:t>
            </a:r>
            <a:endParaRPr lang="zh-TW" altLang="en-US" sz="2800" dirty="0">
              <a:latin typeface="Times New Roman" panose="02020603050405020304" pitchFamily="18" charset="0"/>
              <a:cs typeface="Times New Roman" panose="02020603050405020304" pitchFamily="18" charset="0"/>
            </a:endParaRPr>
          </a:p>
        </p:txBody>
      </p:sp>
      <p:sp>
        <p:nvSpPr>
          <p:cNvPr id="15" name="橢圓 14">
            <a:extLst>
              <a:ext uri="{FF2B5EF4-FFF2-40B4-BE49-F238E27FC236}">
                <a16:creationId xmlns:a16="http://schemas.microsoft.com/office/drawing/2014/main" id="{8C8FFA72-5FA9-4F36-834A-FEA4EEC072F2}"/>
              </a:ext>
            </a:extLst>
          </p:cNvPr>
          <p:cNvSpPr/>
          <p:nvPr/>
        </p:nvSpPr>
        <p:spPr>
          <a:xfrm>
            <a:off x="5006627" y="2190137"/>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6th</a:t>
            </a:r>
            <a:endParaRPr lang="zh-TW" altLang="en-US" sz="2800" dirty="0">
              <a:latin typeface="Times New Roman" panose="02020603050405020304" pitchFamily="18" charset="0"/>
              <a:cs typeface="Times New Roman" panose="02020603050405020304" pitchFamily="18" charset="0"/>
            </a:endParaRPr>
          </a:p>
        </p:txBody>
      </p:sp>
      <p:sp>
        <p:nvSpPr>
          <p:cNvPr id="16" name="橢圓 15">
            <a:extLst>
              <a:ext uri="{FF2B5EF4-FFF2-40B4-BE49-F238E27FC236}">
                <a16:creationId xmlns:a16="http://schemas.microsoft.com/office/drawing/2014/main" id="{BC0147E2-3239-43BD-83EB-20FCD4AE0A90}"/>
              </a:ext>
            </a:extLst>
          </p:cNvPr>
          <p:cNvSpPr/>
          <p:nvPr/>
        </p:nvSpPr>
        <p:spPr>
          <a:xfrm>
            <a:off x="7306434" y="2172674"/>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3rd</a:t>
            </a:r>
            <a:endParaRPr lang="zh-TW" altLang="en-US" sz="2800" dirty="0">
              <a:latin typeface="Times New Roman" panose="02020603050405020304" pitchFamily="18" charset="0"/>
              <a:cs typeface="Times New Roman" panose="02020603050405020304" pitchFamily="18" charset="0"/>
            </a:endParaRPr>
          </a:p>
        </p:txBody>
      </p:sp>
      <p:sp>
        <p:nvSpPr>
          <p:cNvPr id="17" name="橢圓 16">
            <a:extLst>
              <a:ext uri="{FF2B5EF4-FFF2-40B4-BE49-F238E27FC236}">
                <a16:creationId xmlns:a16="http://schemas.microsoft.com/office/drawing/2014/main" id="{95B73F96-F84B-4B32-95E0-DEC4BBF3B438}"/>
              </a:ext>
            </a:extLst>
          </p:cNvPr>
          <p:cNvSpPr/>
          <p:nvPr/>
        </p:nvSpPr>
        <p:spPr>
          <a:xfrm>
            <a:off x="7176395" y="1016510"/>
            <a:ext cx="1056538" cy="10133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CN" sz="2800" dirty="0">
                <a:latin typeface="Times New Roman" panose="02020603050405020304" pitchFamily="18" charset="0"/>
                <a:cs typeface="Times New Roman" panose="02020603050405020304" pitchFamily="18" charset="0"/>
              </a:rPr>
              <a:t>2nd</a:t>
            </a:r>
            <a:endParaRPr lang="zh-TW" altLang="en-US" sz="2800" dirty="0">
              <a:latin typeface="Times New Roman" panose="02020603050405020304" pitchFamily="18" charset="0"/>
              <a:cs typeface="Times New Roman" panose="02020603050405020304" pitchFamily="18" charset="0"/>
            </a:endParaRPr>
          </a:p>
        </p:txBody>
      </p:sp>
      <p:sp>
        <p:nvSpPr>
          <p:cNvPr id="18" name="橢圓 17">
            <a:extLst>
              <a:ext uri="{FF2B5EF4-FFF2-40B4-BE49-F238E27FC236}">
                <a16:creationId xmlns:a16="http://schemas.microsoft.com/office/drawing/2014/main" id="{CB098864-337F-4068-ABD2-F4AA0485C9F9}"/>
              </a:ext>
            </a:extLst>
          </p:cNvPr>
          <p:cNvSpPr/>
          <p:nvPr/>
        </p:nvSpPr>
        <p:spPr>
          <a:xfrm>
            <a:off x="7188928" y="3240974"/>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CN" sz="2800" dirty="0">
                <a:latin typeface="Times New Roman" panose="02020603050405020304" pitchFamily="18" charset="0"/>
                <a:cs typeface="Times New Roman" panose="02020603050405020304" pitchFamily="18" charset="0"/>
              </a:rPr>
              <a:t>4th</a:t>
            </a:r>
            <a:endParaRPr lang="zh-TW" altLang="en-US" sz="2800" dirty="0">
              <a:latin typeface="Times New Roman" panose="02020603050405020304" pitchFamily="18" charset="0"/>
              <a:cs typeface="Times New Roman" panose="02020603050405020304" pitchFamily="18" charset="0"/>
            </a:endParaRPr>
          </a:p>
        </p:txBody>
      </p:sp>
      <p:sp>
        <p:nvSpPr>
          <p:cNvPr id="19" name="橢圓 18">
            <a:extLst>
              <a:ext uri="{FF2B5EF4-FFF2-40B4-BE49-F238E27FC236}">
                <a16:creationId xmlns:a16="http://schemas.microsoft.com/office/drawing/2014/main" id="{F0089FE1-3242-4512-9F3E-81B570A574AC}"/>
              </a:ext>
            </a:extLst>
          </p:cNvPr>
          <p:cNvSpPr/>
          <p:nvPr/>
        </p:nvSpPr>
        <p:spPr>
          <a:xfrm>
            <a:off x="6756880" y="614"/>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1st</a:t>
            </a:r>
            <a:endParaRPr lang="zh-TW" altLang="en-US" sz="2800" dirty="0">
              <a:latin typeface="Times New Roman" panose="02020603050405020304" pitchFamily="18" charset="0"/>
              <a:cs typeface="Times New Roman" panose="02020603050405020304" pitchFamily="18" charset="0"/>
            </a:endParaRPr>
          </a:p>
        </p:txBody>
      </p:sp>
      <p:sp>
        <p:nvSpPr>
          <p:cNvPr id="20" name="橢圓 19">
            <a:extLst>
              <a:ext uri="{FF2B5EF4-FFF2-40B4-BE49-F238E27FC236}">
                <a16:creationId xmlns:a16="http://schemas.microsoft.com/office/drawing/2014/main" id="{34DC49F7-CBBA-40A8-8C71-EBBBD2D99400}"/>
              </a:ext>
            </a:extLst>
          </p:cNvPr>
          <p:cNvSpPr/>
          <p:nvPr/>
        </p:nvSpPr>
        <p:spPr>
          <a:xfrm>
            <a:off x="6742483" y="4228825"/>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CN" sz="2800" dirty="0">
                <a:latin typeface="Times New Roman" panose="02020603050405020304" pitchFamily="18" charset="0"/>
                <a:cs typeface="Times New Roman" panose="02020603050405020304" pitchFamily="18" charset="0"/>
              </a:rPr>
              <a:t>5th</a:t>
            </a:r>
            <a:endParaRPr lang="zh-TW" altLang="en-US" sz="2800" dirty="0">
              <a:latin typeface="Times New Roman" panose="02020603050405020304" pitchFamily="18" charset="0"/>
              <a:cs typeface="Times New Roman" panose="02020603050405020304" pitchFamily="18" charset="0"/>
            </a:endParaRPr>
          </a:p>
        </p:txBody>
      </p:sp>
      <p:sp>
        <p:nvSpPr>
          <p:cNvPr id="22" name="箭號: 向右 21">
            <a:extLst>
              <a:ext uri="{FF2B5EF4-FFF2-40B4-BE49-F238E27FC236}">
                <a16:creationId xmlns:a16="http://schemas.microsoft.com/office/drawing/2014/main" id="{37849EF2-0846-4A6E-9672-AC6B3BDFFEEF}"/>
              </a:ext>
            </a:extLst>
          </p:cNvPr>
          <p:cNvSpPr/>
          <p:nvPr/>
        </p:nvSpPr>
        <p:spPr>
          <a:xfrm>
            <a:off x="1845940" y="2578067"/>
            <a:ext cx="804184" cy="222746"/>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endParaRPr lang="zh-TW" altLang="en-US" sz="2800">
              <a:latin typeface="Times New Roman" panose="02020603050405020304" pitchFamily="18" charset="0"/>
              <a:cs typeface="Times New Roman" panose="02020603050405020304" pitchFamily="18" charset="0"/>
            </a:endParaRPr>
          </a:p>
        </p:txBody>
      </p:sp>
      <p:sp>
        <p:nvSpPr>
          <p:cNvPr id="23" name="箭號: 向右 22">
            <a:extLst>
              <a:ext uri="{FF2B5EF4-FFF2-40B4-BE49-F238E27FC236}">
                <a16:creationId xmlns:a16="http://schemas.microsoft.com/office/drawing/2014/main" id="{0525654D-B621-4A8F-BC1D-C72ABB18C7E9}"/>
              </a:ext>
            </a:extLst>
          </p:cNvPr>
          <p:cNvSpPr/>
          <p:nvPr/>
        </p:nvSpPr>
        <p:spPr>
          <a:xfrm>
            <a:off x="3852190" y="2647699"/>
            <a:ext cx="1052241" cy="21602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endParaRPr lang="zh-TW" altLang="en-US" sz="2800">
              <a:latin typeface="Times New Roman" panose="02020603050405020304" pitchFamily="18" charset="0"/>
              <a:cs typeface="Times New Roman" panose="02020603050405020304" pitchFamily="18" charset="0"/>
            </a:endParaRPr>
          </a:p>
        </p:txBody>
      </p:sp>
      <p:cxnSp>
        <p:nvCxnSpPr>
          <p:cNvPr id="25" name="直線接點 24">
            <a:extLst>
              <a:ext uri="{FF2B5EF4-FFF2-40B4-BE49-F238E27FC236}">
                <a16:creationId xmlns:a16="http://schemas.microsoft.com/office/drawing/2014/main" id="{ABD7CE33-8863-4D43-BB8B-E34FA5BFC7E5}"/>
              </a:ext>
            </a:extLst>
          </p:cNvPr>
          <p:cNvCxnSpPr>
            <a:cxnSpLocks/>
          </p:cNvCxnSpPr>
          <p:nvPr/>
        </p:nvCxnSpPr>
        <p:spPr>
          <a:xfrm>
            <a:off x="4338900" y="1825800"/>
            <a:ext cx="0" cy="2880320"/>
          </a:xfrm>
          <a:prstGeom prst="line">
            <a:avLst/>
          </a:prstGeom>
          <a:ln>
            <a:solidFill>
              <a:srgbClr val="FFFF00"/>
            </a:solidFill>
            <a:prstDash val="lgDash"/>
          </a:ln>
        </p:spPr>
        <p:style>
          <a:lnRef idx="1">
            <a:schemeClr val="accent1"/>
          </a:lnRef>
          <a:fillRef idx="0">
            <a:schemeClr val="accent1"/>
          </a:fillRef>
          <a:effectRef idx="0">
            <a:schemeClr val="accent1"/>
          </a:effectRef>
          <a:fontRef idx="minor">
            <a:schemeClr val="tx1"/>
          </a:fontRef>
        </p:style>
      </p:cxnSp>
      <p:sp>
        <p:nvSpPr>
          <p:cNvPr id="29" name="文字方塊 63">
            <a:extLst>
              <a:ext uri="{FF2B5EF4-FFF2-40B4-BE49-F238E27FC236}">
                <a16:creationId xmlns:a16="http://schemas.microsoft.com/office/drawing/2014/main" id="{B640F70A-E381-4B4B-B001-54C47B8DF91E}"/>
              </a:ext>
            </a:extLst>
          </p:cNvPr>
          <p:cNvSpPr txBox="1"/>
          <p:nvPr/>
        </p:nvSpPr>
        <p:spPr>
          <a:xfrm>
            <a:off x="552510" y="3510658"/>
            <a:ext cx="1689338" cy="138499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err="1">
                <a:solidFill>
                  <a:schemeClr val="bg1"/>
                </a:solidFill>
                <a:latin typeface="Times New Roman" panose="02020603050405020304" pitchFamily="18" charset="0"/>
                <a:cs typeface="Times New Roman" panose="02020603050405020304" pitchFamily="18" charset="0"/>
              </a:rPr>
              <a:t>Alaya</a:t>
            </a:r>
            <a:r>
              <a:rPr lang="en-US" altLang="zh-TW" sz="2800" dirty="0">
                <a:solidFill>
                  <a:schemeClr val="bg1"/>
                </a:solidFill>
                <a:latin typeface="Times New Roman" panose="02020603050405020304" pitchFamily="18" charset="0"/>
                <a:cs typeface="Times New Roman" panose="02020603050405020304" pitchFamily="18" charset="0"/>
              </a:rPr>
              <a:t>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30" name="文字方塊 64">
            <a:extLst>
              <a:ext uri="{FF2B5EF4-FFF2-40B4-BE49-F238E27FC236}">
                <a16:creationId xmlns:a16="http://schemas.microsoft.com/office/drawing/2014/main" id="{4FCEBF55-C438-4254-8A45-BDE9B33AB6D1}"/>
              </a:ext>
            </a:extLst>
          </p:cNvPr>
          <p:cNvSpPr txBox="1"/>
          <p:nvPr/>
        </p:nvSpPr>
        <p:spPr>
          <a:xfrm>
            <a:off x="2457872" y="3515384"/>
            <a:ext cx="1798377" cy="138499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Manas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31" name="文字方塊 65">
            <a:extLst>
              <a:ext uri="{FF2B5EF4-FFF2-40B4-BE49-F238E27FC236}">
                <a16:creationId xmlns:a16="http://schemas.microsoft.com/office/drawing/2014/main" id="{C2E79EBA-9231-4462-B0AE-A802636D6B7C}"/>
              </a:ext>
            </a:extLst>
          </p:cNvPr>
          <p:cNvSpPr txBox="1"/>
          <p:nvPr/>
        </p:nvSpPr>
        <p:spPr>
          <a:xfrm>
            <a:off x="4786585" y="3606254"/>
            <a:ext cx="1723787" cy="138499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Mind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32" name="文字方塊 66">
            <a:extLst>
              <a:ext uri="{FF2B5EF4-FFF2-40B4-BE49-F238E27FC236}">
                <a16:creationId xmlns:a16="http://schemas.microsoft.com/office/drawing/2014/main" id="{E00A29D3-A877-4235-92F4-835646A31917}"/>
              </a:ext>
            </a:extLst>
          </p:cNvPr>
          <p:cNvSpPr txBox="1"/>
          <p:nvPr/>
        </p:nvSpPr>
        <p:spPr>
          <a:xfrm>
            <a:off x="7572805" y="5631765"/>
            <a:ext cx="4616020"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5 sense-consciousnesses</a:t>
            </a:r>
          </a:p>
        </p:txBody>
      </p:sp>
      <p:cxnSp>
        <p:nvCxnSpPr>
          <p:cNvPr id="33" name="直線單箭頭接點 32">
            <a:extLst>
              <a:ext uri="{FF2B5EF4-FFF2-40B4-BE49-F238E27FC236}">
                <a16:creationId xmlns:a16="http://schemas.microsoft.com/office/drawing/2014/main" id="{3513C794-5221-4B55-AE54-631D589F300C}"/>
              </a:ext>
            </a:extLst>
          </p:cNvPr>
          <p:cNvCxnSpPr>
            <a:cxnSpLocks/>
          </p:cNvCxnSpPr>
          <p:nvPr/>
        </p:nvCxnSpPr>
        <p:spPr>
          <a:xfrm flipV="1">
            <a:off x="5968809" y="1077416"/>
            <a:ext cx="1030173" cy="1240203"/>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線單箭頭接點 33">
            <a:extLst>
              <a:ext uri="{FF2B5EF4-FFF2-40B4-BE49-F238E27FC236}">
                <a16:creationId xmlns:a16="http://schemas.microsoft.com/office/drawing/2014/main" id="{14DAD459-3411-4D76-9247-02A989633385}"/>
              </a:ext>
            </a:extLst>
          </p:cNvPr>
          <p:cNvCxnSpPr>
            <a:cxnSpLocks/>
          </p:cNvCxnSpPr>
          <p:nvPr/>
        </p:nvCxnSpPr>
        <p:spPr>
          <a:xfrm flipV="1">
            <a:off x="6108372" y="1912116"/>
            <a:ext cx="1178642" cy="593828"/>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線單箭頭接點 34">
            <a:extLst>
              <a:ext uri="{FF2B5EF4-FFF2-40B4-BE49-F238E27FC236}">
                <a16:creationId xmlns:a16="http://schemas.microsoft.com/office/drawing/2014/main" id="{F50F9596-F523-4D85-99C4-0883DD949EB8}"/>
              </a:ext>
            </a:extLst>
          </p:cNvPr>
          <p:cNvCxnSpPr>
            <a:cxnSpLocks/>
          </p:cNvCxnSpPr>
          <p:nvPr/>
        </p:nvCxnSpPr>
        <p:spPr>
          <a:xfrm flipV="1">
            <a:off x="6220837" y="2762995"/>
            <a:ext cx="1123788" cy="37273"/>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線單箭頭接點 35">
            <a:extLst>
              <a:ext uri="{FF2B5EF4-FFF2-40B4-BE49-F238E27FC236}">
                <a16:creationId xmlns:a16="http://schemas.microsoft.com/office/drawing/2014/main" id="{9BD96988-90E6-4AC4-AB6D-18A76765D790}"/>
              </a:ext>
            </a:extLst>
          </p:cNvPr>
          <p:cNvCxnSpPr>
            <a:cxnSpLocks/>
          </p:cNvCxnSpPr>
          <p:nvPr/>
        </p:nvCxnSpPr>
        <p:spPr>
          <a:xfrm>
            <a:off x="6152880" y="3152319"/>
            <a:ext cx="1062126" cy="453935"/>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直線單箭頭接點 36">
            <a:extLst>
              <a:ext uri="{FF2B5EF4-FFF2-40B4-BE49-F238E27FC236}">
                <a16:creationId xmlns:a16="http://schemas.microsoft.com/office/drawing/2014/main" id="{B612828D-ECAC-492B-9496-553486C68CE0}"/>
              </a:ext>
            </a:extLst>
          </p:cNvPr>
          <p:cNvCxnSpPr>
            <a:cxnSpLocks/>
          </p:cNvCxnSpPr>
          <p:nvPr/>
        </p:nvCxnSpPr>
        <p:spPr>
          <a:xfrm>
            <a:off x="6027276" y="3440351"/>
            <a:ext cx="881286" cy="956871"/>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8" name="文字方塊 65">
            <a:extLst>
              <a:ext uri="{FF2B5EF4-FFF2-40B4-BE49-F238E27FC236}">
                <a16:creationId xmlns:a16="http://schemas.microsoft.com/office/drawing/2014/main" id="{59C60049-D988-4D73-A89D-97A9667B61FC}"/>
              </a:ext>
            </a:extLst>
          </p:cNvPr>
          <p:cNvSpPr txBox="1"/>
          <p:nvPr/>
        </p:nvSpPr>
        <p:spPr>
          <a:xfrm>
            <a:off x="7997797" y="20508"/>
            <a:ext cx="3137175"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Eye consciousness</a:t>
            </a:r>
          </a:p>
        </p:txBody>
      </p:sp>
      <p:sp>
        <p:nvSpPr>
          <p:cNvPr id="39" name="文字方塊 65">
            <a:extLst>
              <a:ext uri="{FF2B5EF4-FFF2-40B4-BE49-F238E27FC236}">
                <a16:creationId xmlns:a16="http://schemas.microsoft.com/office/drawing/2014/main" id="{A0989086-5F9E-4498-BEA1-8061E248797F}"/>
              </a:ext>
            </a:extLst>
          </p:cNvPr>
          <p:cNvSpPr txBox="1"/>
          <p:nvPr/>
        </p:nvSpPr>
        <p:spPr>
          <a:xfrm>
            <a:off x="8333796" y="1074465"/>
            <a:ext cx="2896743"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Ear consciousness</a:t>
            </a:r>
          </a:p>
        </p:txBody>
      </p:sp>
      <p:sp>
        <p:nvSpPr>
          <p:cNvPr id="40" name="文字方塊 65">
            <a:extLst>
              <a:ext uri="{FF2B5EF4-FFF2-40B4-BE49-F238E27FC236}">
                <a16:creationId xmlns:a16="http://schemas.microsoft.com/office/drawing/2014/main" id="{E5323D25-6E58-4A96-8A84-7A2CBE5FF771}"/>
              </a:ext>
            </a:extLst>
          </p:cNvPr>
          <p:cNvSpPr txBox="1"/>
          <p:nvPr/>
        </p:nvSpPr>
        <p:spPr>
          <a:xfrm>
            <a:off x="8602658" y="2417209"/>
            <a:ext cx="3480454"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Nose consciousness</a:t>
            </a:r>
          </a:p>
        </p:txBody>
      </p:sp>
      <p:sp>
        <p:nvSpPr>
          <p:cNvPr id="41" name="文字方塊 65">
            <a:extLst>
              <a:ext uri="{FF2B5EF4-FFF2-40B4-BE49-F238E27FC236}">
                <a16:creationId xmlns:a16="http://schemas.microsoft.com/office/drawing/2014/main" id="{6DAD103B-42C6-45B7-B3FF-03B348FD1396}"/>
              </a:ext>
            </a:extLst>
          </p:cNvPr>
          <p:cNvSpPr txBox="1"/>
          <p:nvPr/>
        </p:nvSpPr>
        <p:spPr>
          <a:xfrm>
            <a:off x="8379638" y="3555694"/>
            <a:ext cx="3681594"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Tongue consciousness</a:t>
            </a:r>
          </a:p>
        </p:txBody>
      </p:sp>
      <p:sp>
        <p:nvSpPr>
          <p:cNvPr id="42" name="文字方塊 65">
            <a:extLst>
              <a:ext uri="{FF2B5EF4-FFF2-40B4-BE49-F238E27FC236}">
                <a16:creationId xmlns:a16="http://schemas.microsoft.com/office/drawing/2014/main" id="{B43CD7E0-C9BC-4193-8514-0776DB17D5CC}"/>
              </a:ext>
            </a:extLst>
          </p:cNvPr>
          <p:cNvSpPr txBox="1"/>
          <p:nvPr/>
        </p:nvSpPr>
        <p:spPr>
          <a:xfrm>
            <a:off x="7962718" y="4687706"/>
            <a:ext cx="3471550"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Body consciousness</a:t>
            </a:r>
          </a:p>
        </p:txBody>
      </p:sp>
      <p:sp>
        <p:nvSpPr>
          <p:cNvPr id="2" name="矩形: 按鈕形 1">
            <a:extLst>
              <a:ext uri="{FF2B5EF4-FFF2-40B4-BE49-F238E27FC236}">
                <a16:creationId xmlns:a16="http://schemas.microsoft.com/office/drawing/2014/main" id="{3C4E185F-1A5F-0559-4720-0436D82CA369}"/>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cxnSp>
        <p:nvCxnSpPr>
          <p:cNvPr id="4" name="直線單箭頭接點 3">
            <a:extLst>
              <a:ext uri="{FF2B5EF4-FFF2-40B4-BE49-F238E27FC236}">
                <a16:creationId xmlns:a16="http://schemas.microsoft.com/office/drawing/2014/main" id="{11C6E50F-9C1A-138B-249B-59911C88245A}"/>
              </a:ext>
            </a:extLst>
          </p:cNvPr>
          <p:cNvCxnSpPr>
            <a:cxnSpLocks/>
          </p:cNvCxnSpPr>
          <p:nvPr/>
        </p:nvCxnSpPr>
        <p:spPr>
          <a:xfrm>
            <a:off x="5806380" y="4687706"/>
            <a:ext cx="0" cy="397478"/>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6" name="文字方塊 66">
            <a:extLst>
              <a:ext uri="{FF2B5EF4-FFF2-40B4-BE49-F238E27FC236}">
                <a16:creationId xmlns:a16="http://schemas.microsoft.com/office/drawing/2014/main" id="{3D9C41A2-F99A-A736-4C4D-A27D48C1B818}"/>
              </a:ext>
            </a:extLst>
          </p:cNvPr>
          <p:cNvSpPr txBox="1"/>
          <p:nvPr/>
        </p:nvSpPr>
        <p:spPr>
          <a:xfrm>
            <a:off x="4226107" y="5145502"/>
            <a:ext cx="3012023" cy="954107"/>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rgbClr val="FFFF00"/>
                </a:solidFill>
                <a:latin typeface="Times New Roman" panose="02020603050405020304" pitchFamily="18" charset="0"/>
                <a:cs typeface="Times New Roman" panose="02020603050405020304" pitchFamily="18" charset="0"/>
              </a:rPr>
              <a:t>Create various kinds of karma</a:t>
            </a:r>
          </a:p>
        </p:txBody>
      </p:sp>
      <p:cxnSp>
        <p:nvCxnSpPr>
          <p:cNvPr id="8" name="直線單箭頭接點 7">
            <a:extLst>
              <a:ext uri="{FF2B5EF4-FFF2-40B4-BE49-F238E27FC236}">
                <a16:creationId xmlns:a16="http://schemas.microsoft.com/office/drawing/2014/main" id="{1D8D0E2D-9483-4F68-9718-2F4F7A832652}"/>
              </a:ext>
            </a:extLst>
          </p:cNvPr>
          <p:cNvCxnSpPr>
            <a:cxnSpLocks/>
            <a:endCxn id="29" idx="2"/>
          </p:cNvCxnSpPr>
          <p:nvPr/>
        </p:nvCxnSpPr>
        <p:spPr>
          <a:xfrm flipH="1" flipV="1">
            <a:off x="1397179" y="4895653"/>
            <a:ext cx="2746277" cy="392348"/>
          </a:xfrm>
          <a:prstGeom prst="straightConnector1">
            <a:avLst/>
          </a:prstGeom>
          <a:ln w="15875">
            <a:solidFill>
              <a:schemeClr val="accent6"/>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11" name="文字方塊 66">
            <a:extLst>
              <a:ext uri="{FF2B5EF4-FFF2-40B4-BE49-F238E27FC236}">
                <a16:creationId xmlns:a16="http://schemas.microsoft.com/office/drawing/2014/main" id="{5FE7935F-2AD8-EC35-6298-B5C35979E92E}"/>
              </a:ext>
            </a:extLst>
          </p:cNvPr>
          <p:cNvSpPr txBox="1"/>
          <p:nvPr/>
        </p:nvSpPr>
        <p:spPr>
          <a:xfrm>
            <a:off x="714105" y="5437411"/>
            <a:ext cx="3732103"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accent6"/>
                </a:solidFill>
                <a:latin typeface="Times New Roman" panose="02020603050405020304" pitchFamily="18" charset="0"/>
                <a:cs typeface="Times New Roman" panose="02020603050405020304" pitchFamily="18" charset="0"/>
              </a:rPr>
              <a:t>(sowing karmic seeds)</a:t>
            </a:r>
          </a:p>
        </p:txBody>
      </p:sp>
      <p:cxnSp>
        <p:nvCxnSpPr>
          <p:cNvPr id="12" name="直線單箭頭接點 11">
            <a:extLst>
              <a:ext uri="{FF2B5EF4-FFF2-40B4-BE49-F238E27FC236}">
                <a16:creationId xmlns:a16="http://schemas.microsoft.com/office/drawing/2014/main" id="{A1EE123A-89A6-EBF5-4906-CC22E023A961}"/>
              </a:ext>
            </a:extLst>
          </p:cNvPr>
          <p:cNvCxnSpPr>
            <a:cxnSpLocks/>
          </p:cNvCxnSpPr>
          <p:nvPr/>
        </p:nvCxnSpPr>
        <p:spPr>
          <a:xfrm flipH="1" flipV="1">
            <a:off x="837828" y="2016442"/>
            <a:ext cx="121544" cy="260430"/>
          </a:xfrm>
          <a:prstGeom prst="straightConnector1">
            <a:avLst/>
          </a:prstGeom>
          <a:ln w="508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26" name="文字方塊 66">
            <a:extLst>
              <a:ext uri="{FF2B5EF4-FFF2-40B4-BE49-F238E27FC236}">
                <a16:creationId xmlns:a16="http://schemas.microsoft.com/office/drawing/2014/main" id="{44351DAD-B251-ABBA-890B-BD6C9C32AF07}"/>
              </a:ext>
            </a:extLst>
          </p:cNvPr>
          <p:cNvSpPr txBox="1"/>
          <p:nvPr/>
        </p:nvSpPr>
        <p:spPr>
          <a:xfrm>
            <a:off x="16885" y="791161"/>
            <a:ext cx="3012023" cy="1292662"/>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600" b="1" dirty="0">
                <a:solidFill>
                  <a:srgbClr val="00B0F0"/>
                </a:solidFill>
                <a:latin typeface="Times New Roman" panose="02020603050405020304" pitchFamily="18" charset="0"/>
                <a:cs typeface="Times New Roman" panose="02020603050405020304" pitchFamily="18" charset="0"/>
              </a:rPr>
              <a:t>Karmic seeds ripen, manifesting as consequences</a:t>
            </a:r>
          </a:p>
        </p:txBody>
      </p:sp>
    </p:spTree>
    <p:extLst>
      <p:ext uri="{BB962C8B-B14F-4D97-AF65-F5344CB8AC3E}">
        <p14:creationId xmlns:p14="http://schemas.microsoft.com/office/powerpoint/2010/main" val="21835868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2"/>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2"/>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25"/>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6"/>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nodeType="clickEffect">
                                  <p:stCondLst>
                                    <p:cond delay="0"/>
                                  </p:stCondLst>
                                  <p:childTnLst>
                                    <p:set>
                                      <p:cBhvr>
                                        <p:cTn id="84" dur="1" fill="hold">
                                          <p:stCondLst>
                                            <p:cond delay="0"/>
                                          </p:stCondLst>
                                        </p:cTn>
                                        <p:tgtEl>
                                          <p:spTgt spid="8"/>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11"/>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3" grpId="0" animBg="1"/>
      <p:bldP spid="31" grpId="0"/>
      <p:bldP spid="32" grpId="0"/>
      <p:bldP spid="38" grpId="0"/>
      <p:bldP spid="39" grpId="0"/>
      <p:bldP spid="40" grpId="0"/>
      <p:bldP spid="41" grpId="0"/>
      <p:bldP spid="42" grpId="0"/>
      <p:bldP spid="6" grpId="0"/>
      <p:bldP spid="11" grpId="0"/>
      <p:bldP spid="26"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D28F8915-BB9A-4DE7-AFD7-6E83500A519F}"/>
              </a:ext>
            </a:extLst>
          </p:cNvPr>
          <p:cNvSpPr txBox="1"/>
          <p:nvPr/>
        </p:nvSpPr>
        <p:spPr>
          <a:xfrm>
            <a:off x="477788" y="1700808"/>
            <a:ext cx="11449272" cy="4673202"/>
          </a:xfrm>
          <a:prstGeom prst="rect">
            <a:avLst/>
          </a:prstGeom>
          <a:noFill/>
        </p:spPr>
        <p:txBody>
          <a:bodyPr wrap="square" rtlCol="0">
            <a:spAutoFit/>
          </a:bodyPr>
          <a:lstStyle/>
          <a:p>
            <a:pPr>
              <a:lnSpc>
                <a:spcPts val="4000"/>
              </a:lnSpc>
              <a:spcAft>
                <a:spcPts val="1800"/>
              </a:spcAft>
            </a:pPr>
            <a:r>
              <a:rPr lang="en-US" altLang="zh-CN" sz="2800" dirty="0">
                <a:solidFill>
                  <a:schemeClr val="bg1"/>
                </a:solidFill>
                <a:latin typeface="Times New Roman" panose="02020603050405020304" pitchFamily="18" charset="0"/>
                <a:cs typeface="Times New Roman" panose="02020603050405020304" pitchFamily="18" charset="0"/>
              </a:rPr>
              <a:t>1. </a:t>
            </a:r>
            <a:r>
              <a:rPr lang="en-US" altLang="zh-CN" sz="2800" dirty="0" err="1">
                <a:solidFill>
                  <a:schemeClr val="bg1"/>
                </a:solidFill>
                <a:latin typeface="Times New Roman" panose="02020603050405020304" pitchFamily="18" charset="0"/>
                <a:cs typeface="Times New Roman" panose="02020603050405020304" pitchFamily="18" charset="0"/>
              </a:rPr>
              <a:t>Parikalpita-svabhāva</a:t>
            </a:r>
            <a:r>
              <a:rPr lang="en-US" altLang="zh-CN" sz="2800" dirty="0">
                <a:solidFill>
                  <a:schemeClr val="bg1"/>
                </a:solidFill>
                <a:latin typeface="Times New Roman" panose="02020603050405020304" pitchFamily="18" charset="0"/>
                <a:cs typeface="Times New Roman" panose="02020603050405020304" pitchFamily="18" charset="0"/>
              </a:rPr>
              <a:t> </a:t>
            </a:r>
            <a:r>
              <a:rPr lang="en-US" altLang="zh-CN" sz="2600" dirty="0">
                <a:solidFill>
                  <a:schemeClr val="accent6"/>
                </a:solidFill>
                <a:latin typeface="Times New Roman" panose="02020603050405020304" pitchFamily="18" charset="0"/>
                <a:cs typeface="Times New Roman" panose="02020603050405020304" pitchFamily="18" charset="0"/>
              </a:rPr>
              <a:t>(the "fully </a:t>
            </a:r>
            <a:r>
              <a:rPr lang="en-US" altLang="zh-CN" sz="2600" dirty="0" err="1">
                <a:solidFill>
                  <a:schemeClr val="accent6"/>
                </a:solidFill>
                <a:latin typeface="Times New Roman" panose="02020603050405020304" pitchFamily="18" charset="0"/>
                <a:cs typeface="Times New Roman" panose="02020603050405020304" pitchFamily="18" charset="0"/>
              </a:rPr>
              <a:t>conceptualised</a:t>
            </a:r>
            <a:r>
              <a:rPr lang="en-US" altLang="zh-CN" sz="2600" dirty="0">
                <a:solidFill>
                  <a:schemeClr val="accent6"/>
                </a:solidFill>
                <a:latin typeface="Times New Roman" panose="02020603050405020304" pitchFamily="18" charset="0"/>
                <a:cs typeface="Times New Roman" panose="02020603050405020304" pitchFamily="18" charset="0"/>
              </a:rPr>
              <a:t>" nature)</a:t>
            </a:r>
            <a:r>
              <a:rPr lang="en-US" altLang="zh-CN" sz="2800" dirty="0">
                <a:solidFill>
                  <a:schemeClr val="bg1"/>
                </a:solidFill>
                <a:latin typeface="Times New Roman" panose="02020603050405020304" pitchFamily="18" charset="0"/>
                <a:cs typeface="Times New Roman" panose="02020603050405020304" pitchFamily="18" charset="0"/>
              </a:rPr>
              <a:t>. This is the </a:t>
            </a:r>
            <a:r>
              <a:rPr lang="en-US" altLang="zh-CN" sz="2600" dirty="0">
                <a:solidFill>
                  <a:schemeClr val="accent6"/>
                </a:solidFill>
                <a:latin typeface="Times New Roman" panose="02020603050405020304" pitchFamily="18" charset="0"/>
                <a:cs typeface="Times New Roman" panose="02020603050405020304" pitchFamily="18" charset="0"/>
              </a:rPr>
              <a:t>"imaginary" </a:t>
            </a:r>
            <a:r>
              <a:rPr lang="en-US" altLang="zh-CN" sz="2800" dirty="0">
                <a:solidFill>
                  <a:schemeClr val="bg1"/>
                </a:solidFill>
                <a:latin typeface="Times New Roman" panose="02020603050405020304" pitchFamily="18" charset="0"/>
                <a:cs typeface="Times New Roman" panose="02020603050405020304" pitchFamily="18" charset="0"/>
              </a:rPr>
              <a:t>or </a:t>
            </a:r>
            <a:r>
              <a:rPr lang="en-US" altLang="zh-CN" sz="2600" dirty="0">
                <a:solidFill>
                  <a:schemeClr val="accent6"/>
                </a:solidFill>
                <a:latin typeface="Times New Roman" panose="02020603050405020304" pitchFamily="18" charset="0"/>
                <a:cs typeface="Times New Roman" panose="02020603050405020304" pitchFamily="18" charset="0"/>
              </a:rPr>
              <a:t>"constructed" </a:t>
            </a:r>
            <a:r>
              <a:rPr lang="en-US" altLang="zh-CN" sz="2800" dirty="0">
                <a:solidFill>
                  <a:schemeClr val="bg1"/>
                </a:solidFill>
                <a:latin typeface="Times New Roman" panose="02020603050405020304" pitchFamily="18" charset="0"/>
                <a:cs typeface="Times New Roman" panose="02020603050405020304" pitchFamily="18" charset="0"/>
              </a:rPr>
              <a:t>nature, wherein things are incorrectly comprehended based on conceptual construction and erroneous discrimination. According to the </a:t>
            </a:r>
            <a:r>
              <a:rPr lang="en-US" altLang="zh-CN" sz="2800" i="1" dirty="0" err="1">
                <a:solidFill>
                  <a:schemeClr val="bg1"/>
                </a:solidFill>
                <a:latin typeface="Times New Roman" panose="02020603050405020304" pitchFamily="18" charset="0"/>
                <a:cs typeface="Times New Roman" panose="02020603050405020304" pitchFamily="18" charset="0"/>
              </a:rPr>
              <a:t>Mahāyānasaṃgrah</a:t>
            </a:r>
            <a:r>
              <a:rPr lang="en-US" altLang="zh-CN" sz="2800" dirty="0" err="1">
                <a:solidFill>
                  <a:schemeClr val="bg1"/>
                </a:solidFill>
                <a:latin typeface="Times New Roman" panose="02020603050405020304" pitchFamily="18" charset="0"/>
                <a:cs typeface="Times New Roman" panose="02020603050405020304" pitchFamily="18" charset="0"/>
              </a:rPr>
              <a:t>a</a:t>
            </a:r>
            <a:r>
              <a:rPr lang="en-US" altLang="zh-CN" sz="2800" dirty="0">
                <a:solidFill>
                  <a:schemeClr val="bg1"/>
                </a:solidFill>
                <a:latin typeface="Times New Roman" panose="02020603050405020304" pitchFamily="18" charset="0"/>
                <a:cs typeface="Times New Roman" panose="02020603050405020304" pitchFamily="18" charset="0"/>
              </a:rPr>
              <a:t>, it also refers to the appearance of things in terms of subject-object dualism </a:t>
            </a:r>
            <a:r>
              <a:rPr lang="en-US" altLang="zh-CN" sz="2600" dirty="0">
                <a:solidFill>
                  <a:schemeClr val="accent6"/>
                </a:solidFill>
                <a:latin typeface="Times New Roman" panose="02020603050405020304" pitchFamily="18" charset="0"/>
                <a:cs typeface="Times New Roman" panose="02020603050405020304" pitchFamily="18" charset="0"/>
              </a:rPr>
              <a:t>(literally "grasper" and "grasped")</a:t>
            </a:r>
            <a:r>
              <a:rPr lang="en-US" altLang="zh-CN" sz="2800" dirty="0">
                <a:solidFill>
                  <a:schemeClr val="bg1"/>
                </a:solidFill>
                <a:latin typeface="Times New Roman" panose="02020603050405020304" pitchFamily="18" charset="0"/>
                <a:cs typeface="Times New Roman" panose="02020603050405020304" pitchFamily="18" charset="0"/>
              </a:rPr>
              <a:t>. The </a:t>
            </a:r>
            <a:r>
              <a:rPr lang="en-US" altLang="zh-CN" sz="2800" dirty="0" err="1">
                <a:solidFill>
                  <a:schemeClr val="bg1"/>
                </a:solidFill>
                <a:latin typeface="Times New Roman" panose="02020603050405020304" pitchFamily="18" charset="0"/>
                <a:cs typeface="Times New Roman" panose="02020603050405020304" pitchFamily="18" charset="0"/>
              </a:rPr>
              <a:t>conceptualised</a:t>
            </a:r>
            <a:r>
              <a:rPr lang="en-US" altLang="zh-CN" sz="2800" dirty="0">
                <a:solidFill>
                  <a:schemeClr val="bg1"/>
                </a:solidFill>
                <a:latin typeface="Times New Roman" panose="02020603050405020304" pitchFamily="18" charset="0"/>
                <a:cs typeface="Times New Roman" panose="02020603050405020304" pitchFamily="18" charset="0"/>
              </a:rPr>
              <a:t> nature is the world of everyday unenlightened people, i.e. samsara, and it is false and empty, it does not really exist. Because these </a:t>
            </a:r>
            <a:r>
              <a:rPr lang="en-US" altLang="zh-CN" sz="2800" dirty="0" err="1">
                <a:solidFill>
                  <a:schemeClr val="bg1"/>
                </a:solidFill>
                <a:latin typeface="Times New Roman" panose="02020603050405020304" pitchFamily="18" charset="0"/>
                <a:cs typeface="Times New Roman" panose="02020603050405020304" pitchFamily="18" charset="0"/>
              </a:rPr>
              <a:t>conceptualised</a:t>
            </a:r>
            <a:r>
              <a:rPr lang="en-US" altLang="zh-CN" sz="2800" dirty="0">
                <a:solidFill>
                  <a:schemeClr val="bg1"/>
                </a:solidFill>
                <a:latin typeface="Times New Roman" panose="02020603050405020304" pitchFamily="18" charset="0"/>
                <a:cs typeface="Times New Roman" panose="02020603050405020304" pitchFamily="18" charset="0"/>
              </a:rPr>
              <a:t> natures and distinct characteristics (</a:t>
            </a:r>
            <a:r>
              <a:rPr lang="en-US" altLang="zh-CN" sz="2800" dirty="0" err="1">
                <a:solidFill>
                  <a:schemeClr val="bg1"/>
                </a:solidFill>
                <a:latin typeface="Times New Roman" panose="02020603050405020304" pitchFamily="18" charset="0"/>
                <a:cs typeface="Times New Roman" panose="02020603050405020304" pitchFamily="18" charset="0"/>
              </a:rPr>
              <a:t>lakṣana</a:t>
            </a:r>
            <a:r>
              <a:rPr lang="en-US" altLang="zh-CN" sz="2800" dirty="0">
                <a:solidFill>
                  <a:schemeClr val="bg1"/>
                </a:solidFill>
                <a:latin typeface="Times New Roman" panose="02020603050405020304" pitchFamily="18" charset="0"/>
                <a:cs typeface="Times New Roman" panose="02020603050405020304" pitchFamily="18" charset="0"/>
              </a:rPr>
              <a:t>) are wrongly imputed, not truly real, "they are like mirages and blossoms in the sky."</a:t>
            </a:r>
          </a:p>
        </p:txBody>
      </p:sp>
      <p:sp>
        <p:nvSpPr>
          <p:cNvPr id="8" name="文字方塊 7">
            <a:extLst>
              <a:ext uri="{FF2B5EF4-FFF2-40B4-BE49-F238E27FC236}">
                <a16:creationId xmlns:a16="http://schemas.microsoft.com/office/drawing/2014/main" id="{3536F453-6A14-4C7A-A559-09A7CFA2E8E7}"/>
              </a:ext>
            </a:extLst>
          </p:cNvPr>
          <p:cNvSpPr txBox="1"/>
          <p:nvPr/>
        </p:nvSpPr>
        <p:spPr>
          <a:xfrm>
            <a:off x="477788" y="1006609"/>
            <a:ext cx="2448272" cy="523220"/>
          </a:xfrm>
          <a:prstGeom prst="rect">
            <a:avLst/>
          </a:prstGeom>
          <a:noFill/>
          <a:ln>
            <a:noFill/>
          </a:ln>
        </p:spPr>
        <p:txBody>
          <a:bodyPr wrap="square" rtlCol="0">
            <a:spAutoFit/>
          </a:bodyPr>
          <a:lstStyle/>
          <a:p>
            <a:r>
              <a:rPr lang="en-US" altLang="zh-CN" sz="2800" b="1" dirty="0">
                <a:solidFill>
                  <a:schemeClr val="bg1"/>
                </a:solidFill>
                <a:latin typeface="Times New Roman" panose="02020603050405020304" pitchFamily="18" charset="0"/>
                <a:cs typeface="Times New Roman" panose="02020603050405020304" pitchFamily="18" charset="0"/>
              </a:rPr>
              <a:t>Three natures</a:t>
            </a:r>
          </a:p>
        </p:txBody>
      </p:sp>
      <p:sp>
        <p:nvSpPr>
          <p:cNvPr id="2" name="矩形: 按鈕形 1">
            <a:extLst>
              <a:ext uri="{FF2B5EF4-FFF2-40B4-BE49-F238E27FC236}">
                <a16:creationId xmlns:a16="http://schemas.microsoft.com/office/drawing/2014/main" id="{9031A29A-62CF-6869-810F-B63F5E99B203}"/>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0219300"/>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F031F147-F13D-4D29-89C4-3FA99555780A}"/>
              </a:ext>
            </a:extLst>
          </p:cNvPr>
          <p:cNvSpPr txBox="1"/>
          <p:nvPr/>
        </p:nvSpPr>
        <p:spPr>
          <a:xfrm>
            <a:off x="549796" y="1052736"/>
            <a:ext cx="11449272" cy="5186163"/>
          </a:xfrm>
          <a:prstGeom prst="rect">
            <a:avLst/>
          </a:prstGeom>
          <a:noFill/>
        </p:spPr>
        <p:txBody>
          <a:bodyPr wrap="square" rtlCol="0">
            <a:spAutoFit/>
          </a:bodyPr>
          <a:lstStyle/>
          <a:p>
            <a:pPr>
              <a:lnSpc>
                <a:spcPts val="4000"/>
              </a:lnSpc>
              <a:spcAft>
                <a:spcPts val="1800"/>
              </a:spcAft>
            </a:pPr>
            <a:r>
              <a:rPr lang="en-US" altLang="zh-CN" sz="2800" dirty="0">
                <a:solidFill>
                  <a:schemeClr val="bg1"/>
                </a:solidFill>
                <a:latin typeface="Times New Roman" panose="02020603050405020304" pitchFamily="18" charset="0"/>
                <a:cs typeface="Times New Roman" panose="02020603050405020304" pitchFamily="18" charset="0"/>
              </a:rPr>
              <a:t>2. </a:t>
            </a:r>
            <a:r>
              <a:rPr lang="en-US" altLang="zh-CN" sz="2800" b="1" dirty="0" err="1">
                <a:solidFill>
                  <a:schemeClr val="bg1"/>
                </a:solidFill>
                <a:latin typeface="Times New Roman" panose="02020603050405020304" pitchFamily="18" charset="0"/>
                <a:cs typeface="Times New Roman" panose="02020603050405020304" pitchFamily="18" charset="0"/>
              </a:rPr>
              <a:t>Paratantra-svabhāva</a:t>
            </a:r>
            <a:r>
              <a:rPr lang="en-US" altLang="zh-CN" sz="2800" dirty="0">
                <a:solidFill>
                  <a:schemeClr val="bg1"/>
                </a:solidFill>
                <a:latin typeface="Times New Roman" panose="02020603050405020304" pitchFamily="18" charset="0"/>
                <a:cs typeface="Times New Roman" panose="02020603050405020304" pitchFamily="18" charset="0"/>
              </a:rPr>
              <a:t> </a:t>
            </a:r>
            <a:r>
              <a:rPr lang="en-US" altLang="zh-CN" sz="2600" dirty="0">
                <a:solidFill>
                  <a:schemeClr val="accent6"/>
                </a:solidFill>
                <a:latin typeface="Times New Roman" panose="02020603050405020304" pitchFamily="18" charset="0"/>
                <a:cs typeface="Times New Roman" panose="02020603050405020304" pitchFamily="18" charset="0"/>
              </a:rPr>
              <a:t>("other dependent")</a:t>
            </a:r>
            <a:r>
              <a:rPr lang="en-US" altLang="zh-CN" sz="2800" dirty="0">
                <a:solidFill>
                  <a:schemeClr val="bg1"/>
                </a:solidFill>
                <a:latin typeface="Times New Roman" panose="02020603050405020304" pitchFamily="18" charset="0"/>
                <a:cs typeface="Times New Roman" panose="02020603050405020304" pitchFamily="18" charset="0"/>
              </a:rPr>
              <a:t>, which is the dependently originated nature of dharmas. According to Williams, it is "the basis for the erroneous partition into supposedly intrinsically existing subjects and objects which marks the </a:t>
            </a:r>
            <a:r>
              <a:rPr lang="en-US" altLang="zh-CN" sz="2800" dirty="0" err="1">
                <a:solidFill>
                  <a:schemeClr val="bg1"/>
                </a:solidFill>
                <a:latin typeface="Times New Roman" panose="02020603050405020304" pitchFamily="18" charset="0"/>
                <a:cs typeface="Times New Roman" panose="02020603050405020304" pitchFamily="18" charset="0"/>
              </a:rPr>
              <a:t>conceptualised</a:t>
            </a:r>
            <a:r>
              <a:rPr lang="en-US" altLang="zh-CN" sz="2800" dirty="0">
                <a:solidFill>
                  <a:schemeClr val="bg1"/>
                </a:solidFill>
                <a:latin typeface="Times New Roman" panose="02020603050405020304" pitchFamily="18" charset="0"/>
                <a:cs typeface="Times New Roman" panose="02020603050405020304" pitchFamily="18" charset="0"/>
              </a:rPr>
              <a:t> nature." This basis is considered to be an ultimately existing </a:t>
            </a:r>
            <a:r>
              <a:rPr lang="en-US" altLang="zh-CN" sz="2600" dirty="0">
                <a:solidFill>
                  <a:schemeClr val="accent6"/>
                </a:solidFill>
                <a:latin typeface="Times New Roman" panose="02020603050405020304" pitchFamily="18" charset="0"/>
                <a:cs typeface="Times New Roman" panose="02020603050405020304" pitchFamily="18" charset="0"/>
              </a:rPr>
              <a:t>(</a:t>
            </a:r>
            <a:r>
              <a:rPr lang="en-US" altLang="zh-CN" sz="2600" dirty="0" err="1">
                <a:solidFill>
                  <a:schemeClr val="accent6"/>
                </a:solidFill>
                <a:latin typeface="Times New Roman" panose="02020603050405020304" pitchFamily="18" charset="0"/>
                <a:cs typeface="Times New Roman" panose="02020603050405020304" pitchFamily="18" charset="0"/>
              </a:rPr>
              <a:t>paramārtha</a:t>
            </a:r>
            <a:r>
              <a:rPr lang="en-US" altLang="zh-CN" sz="2600" dirty="0">
                <a:solidFill>
                  <a:schemeClr val="accent6"/>
                </a:solidFill>
                <a:latin typeface="Times New Roman" panose="02020603050405020304" pitchFamily="18" charset="0"/>
                <a:cs typeface="Times New Roman" panose="02020603050405020304" pitchFamily="18" charset="0"/>
              </a:rPr>
              <a:t>) </a:t>
            </a:r>
            <a:r>
              <a:rPr lang="en-US" altLang="zh-CN" sz="2800" dirty="0">
                <a:solidFill>
                  <a:schemeClr val="bg1"/>
                </a:solidFill>
                <a:latin typeface="Times New Roman" panose="02020603050405020304" pitchFamily="18" charset="0"/>
                <a:cs typeface="Times New Roman" panose="02020603050405020304" pitchFamily="18" charset="0"/>
              </a:rPr>
              <a:t>basis in classical </a:t>
            </a:r>
            <a:r>
              <a:rPr lang="en-US" altLang="zh-CN" sz="2800" dirty="0" err="1">
                <a:solidFill>
                  <a:schemeClr val="bg1"/>
                </a:solidFill>
                <a:latin typeface="Times New Roman" panose="02020603050405020304" pitchFamily="18" charset="0"/>
                <a:cs typeface="Times New Roman" panose="02020603050405020304" pitchFamily="18" charset="0"/>
              </a:rPr>
              <a:t>Yogācāra</a:t>
            </a:r>
            <a:r>
              <a:rPr lang="en-US" altLang="zh-CN" sz="2800" dirty="0">
                <a:solidFill>
                  <a:schemeClr val="bg1"/>
                </a:solidFill>
                <a:latin typeface="Times New Roman" panose="02020603050405020304" pitchFamily="18" charset="0"/>
                <a:cs typeface="Times New Roman" panose="02020603050405020304" pitchFamily="18" charset="0"/>
              </a:rPr>
              <a:t>. However, as </a:t>
            </a:r>
            <a:r>
              <a:rPr lang="en-US" altLang="zh-CN" sz="2800" dirty="0" err="1">
                <a:solidFill>
                  <a:schemeClr val="bg1"/>
                </a:solidFill>
                <a:latin typeface="Times New Roman" panose="02020603050405020304" pitchFamily="18" charset="0"/>
                <a:cs typeface="Times New Roman" panose="02020603050405020304" pitchFamily="18" charset="0"/>
              </a:rPr>
              <a:t>Xuanzang</a:t>
            </a:r>
            <a:r>
              <a:rPr lang="en-US" altLang="zh-CN" sz="2800" dirty="0">
                <a:solidFill>
                  <a:schemeClr val="bg1"/>
                </a:solidFill>
                <a:latin typeface="Times New Roman" panose="02020603050405020304" pitchFamily="18" charset="0"/>
                <a:cs typeface="Times New Roman" panose="02020603050405020304" pitchFamily="18" charset="0"/>
              </a:rPr>
              <a:t> notes, this nature is also empty in that there is an "absence of an existential nature in conditions that arise and perish" (</a:t>
            </a:r>
            <a:r>
              <a:rPr lang="en-US" altLang="zh-CN" sz="2800" dirty="0" err="1">
                <a:solidFill>
                  <a:schemeClr val="bg1"/>
                </a:solidFill>
                <a:latin typeface="Times New Roman" panose="02020603050405020304" pitchFamily="18" charset="0"/>
                <a:cs typeface="Times New Roman" panose="02020603050405020304" pitchFamily="18" charset="0"/>
              </a:rPr>
              <a:t>utpatti-niḥsvabhāvatā</a:t>
            </a:r>
            <a:r>
              <a:rPr lang="en-US" altLang="zh-CN" sz="2800" dirty="0">
                <a:solidFill>
                  <a:schemeClr val="bg1"/>
                </a:solidFill>
                <a:latin typeface="Times New Roman" panose="02020603050405020304" pitchFamily="18" charset="0"/>
                <a:cs typeface="Times New Roman" panose="02020603050405020304" pitchFamily="18" charset="0"/>
              </a:rPr>
              <a:t>). That is, the events in this causal flow, while "seeming to have real existence of their own" are actually like magical illusions since "they are said to only be hypothetical and not really exist on their own."</a:t>
            </a:r>
          </a:p>
        </p:txBody>
      </p:sp>
      <p:sp>
        <p:nvSpPr>
          <p:cNvPr id="2" name="矩形: 按鈕形 1">
            <a:extLst>
              <a:ext uri="{FF2B5EF4-FFF2-40B4-BE49-F238E27FC236}">
                <a16:creationId xmlns:a16="http://schemas.microsoft.com/office/drawing/2014/main" id="{13914364-760D-7871-469A-0F6C24B55B52}"/>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9507940"/>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1783FBB1-5257-4B92-BDD5-F9AB1445C76D}"/>
              </a:ext>
            </a:extLst>
          </p:cNvPr>
          <p:cNvSpPr txBox="1"/>
          <p:nvPr/>
        </p:nvSpPr>
        <p:spPr>
          <a:xfrm>
            <a:off x="369776" y="1052736"/>
            <a:ext cx="11449272" cy="5186163"/>
          </a:xfrm>
          <a:prstGeom prst="rect">
            <a:avLst/>
          </a:prstGeom>
          <a:noFill/>
        </p:spPr>
        <p:txBody>
          <a:bodyPr wrap="square" rtlCol="0">
            <a:spAutoFit/>
          </a:bodyPr>
          <a:lstStyle/>
          <a:p>
            <a:pPr>
              <a:lnSpc>
                <a:spcPts val="4000"/>
              </a:lnSpc>
              <a:spcAft>
                <a:spcPts val="1800"/>
              </a:spcAft>
            </a:pPr>
            <a:r>
              <a:rPr lang="en-US" altLang="zh-CN" sz="2800" dirty="0">
                <a:solidFill>
                  <a:schemeClr val="bg1"/>
                </a:solidFill>
                <a:latin typeface="Times New Roman" panose="02020603050405020304" pitchFamily="18" charset="0"/>
                <a:cs typeface="Times New Roman" panose="02020603050405020304" pitchFamily="18" charset="0"/>
              </a:rPr>
              <a:t>3. </a:t>
            </a:r>
            <a:r>
              <a:rPr lang="en-US" altLang="zh-CN" sz="2800" b="1" dirty="0" err="1">
                <a:solidFill>
                  <a:schemeClr val="bg1"/>
                </a:solidFill>
                <a:latin typeface="Times New Roman" panose="02020603050405020304" pitchFamily="18" charset="0"/>
                <a:cs typeface="Times New Roman" panose="02020603050405020304" pitchFamily="18" charset="0"/>
              </a:rPr>
              <a:t>Pariniṣpanna-svabhāva</a:t>
            </a:r>
            <a:r>
              <a:rPr lang="en-US" altLang="zh-CN" sz="2800" dirty="0">
                <a:solidFill>
                  <a:schemeClr val="bg1"/>
                </a:solidFill>
                <a:latin typeface="Times New Roman" panose="02020603050405020304" pitchFamily="18" charset="0"/>
                <a:cs typeface="Times New Roman" panose="02020603050405020304" pitchFamily="18" charset="0"/>
              </a:rPr>
              <a:t> </a:t>
            </a:r>
            <a:r>
              <a:rPr lang="en-US" altLang="zh-CN" sz="2600" dirty="0">
                <a:solidFill>
                  <a:schemeClr val="accent6"/>
                </a:solidFill>
                <a:latin typeface="Times New Roman" panose="02020603050405020304" pitchFamily="18" charset="0"/>
                <a:cs typeface="Times New Roman" panose="02020603050405020304" pitchFamily="18" charset="0"/>
              </a:rPr>
              <a:t>("fully accomplished")</a:t>
            </a:r>
            <a:r>
              <a:rPr lang="en-US" altLang="zh-CN" sz="2800" dirty="0">
                <a:solidFill>
                  <a:schemeClr val="bg1"/>
                </a:solidFill>
                <a:latin typeface="Times New Roman" panose="02020603050405020304" pitchFamily="18" charset="0"/>
                <a:cs typeface="Times New Roman" panose="02020603050405020304" pitchFamily="18" charset="0"/>
              </a:rPr>
              <a:t>: the </a:t>
            </a:r>
            <a:r>
              <a:rPr lang="en-US" altLang="zh-CN" sz="2600" dirty="0">
                <a:solidFill>
                  <a:schemeClr val="accent6"/>
                </a:solidFill>
                <a:latin typeface="Times New Roman" panose="02020603050405020304" pitchFamily="18" charset="0"/>
                <a:cs typeface="Times New Roman" panose="02020603050405020304" pitchFamily="18" charset="0"/>
              </a:rPr>
              <a:t>"consummated nature"</a:t>
            </a:r>
            <a:r>
              <a:rPr lang="en-US" altLang="zh-CN" sz="2800" dirty="0">
                <a:solidFill>
                  <a:schemeClr val="bg1"/>
                </a:solidFill>
                <a:latin typeface="Times New Roman" panose="02020603050405020304" pitchFamily="18" charset="0"/>
                <a:cs typeface="Times New Roman" panose="02020603050405020304" pitchFamily="18" charset="0"/>
              </a:rPr>
              <a:t> or the true nature of things discovered in meditation unaffected by </a:t>
            </a:r>
            <a:r>
              <a:rPr lang="en-US" altLang="zh-CN" sz="2800" dirty="0" err="1">
                <a:solidFill>
                  <a:schemeClr val="bg1"/>
                </a:solidFill>
                <a:latin typeface="Times New Roman" panose="02020603050405020304" pitchFamily="18" charset="0"/>
                <a:cs typeface="Times New Roman" panose="02020603050405020304" pitchFamily="18" charset="0"/>
              </a:rPr>
              <a:t>conceptualisation</a:t>
            </a:r>
            <a:r>
              <a:rPr lang="en-US" altLang="zh-CN" sz="2800" dirty="0">
                <a:solidFill>
                  <a:schemeClr val="bg1"/>
                </a:solidFill>
                <a:latin typeface="Times New Roman" panose="02020603050405020304" pitchFamily="18" charset="0"/>
                <a:cs typeface="Times New Roman" panose="02020603050405020304" pitchFamily="18" charset="0"/>
              </a:rPr>
              <a:t>. It is defined as "the complete absence, in the dependent nature, of objects – that is, the objects of the </a:t>
            </a:r>
            <a:r>
              <a:rPr lang="en-US" altLang="zh-CN" sz="2800" dirty="0" err="1">
                <a:solidFill>
                  <a:schemeClr val="bg1"/>
                </a:solidFill>
                <a:latin typeface="Times New Roman" panose="02020603050405020304" pitchFamily="18" charset="0"/>
                <a:cs typeface="Times New Roman" panose="02020603050405020304" pitchFamily="18" charset="0"/>
              </a:rPr>
              <a:t>conceptualised</a:t>
            </a:r>
            <a:r>
              <a:rPr lang="en-US" altLang="zh-CN" sz="2800" dirty="0">
                <a:solidFill>
                  <a:schemeClr val="bg1"/>
                </a:solidFill>
                <a:latin typeface="Times New Roman" panose="02020603050405020304" pitchFamily="18" charset="0"/>
                <a:cs typeface="Times New Roman" panose="02020603050405020304" pitchFamily="18" charset="0"/>
              </a:rPr>
              <a:t> nature". According to Williams, this is "what has to be known for enlightenment". That is, this mode of cognition is devoid of all concepts, and so is empty of being of the nature of the perfected. About it nothing can be said or thought, it is just pure immediacy." According to </a:t>
            </a:r>
            <a:r>
              <a:rPr lang="en-US" altLang="zh-CN" sz="2800" dirty="0" err="1">
                <a:solidFill>
                  <a:schemeClr val="bg1"/>
                </a:solidFill>
                <a:latin typeface="Times New Roman" panose="02020603050405020304" pitchFamily="18" charset="0"/>
                <a:cs typeface="Times New Roman" panose="02020603050405020304" pitchFamily="18" charset="0"/>
              </a:rPr>
              <a:t>Xuanzang</a:t>
            </a:r>
            <a:r>
              <a:rPr lang="en-US" altLang="zh-CN" sz="2800" dirty="0">
                <a:solidFill>
                  <a:schemeClr val="bg1"/>
                </a:solidFill>
                <a:latin typeface="Times New Roman" panose="02020603050405020304" pitchFamily="18" charset="0"/>
                <a:cs typeface="Times New Roman" panose="02020603050405020304" pitchFamily="18" charset="0"/>
              </a:rPr>
              <a:t>, it has the "absence of any existential nature of ultimate meaning" since it is "completely free from any clinging to entirely imagined speculations about its identity or purpose. </a:t>
            </a:r>
          </a:p>
        </p:txBody>
      </p:sp>
      <p:sp>
        <p:nvSpPr>
          <p:cNvPr id="2" name="矩形: 按鈕形 1">
            <a:extLst>
              <a:ext uri="{FF2B5EF4-FFF2-40B4-BE49-F238E27FC236}">
                <a16:creationId xmlns:a16="http://schemas.microsoft.com/office/drawing/2014/main" id="{064570B7-4E92-618E-70E4-DA7286E3E36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2541626"/>
      </p:ext>
    </p:extLst>
  </p:cSld>
  <p:clrMapOvr>
    <a:overrideClrMapping bg1="lt1" tx1="dk1" bg2="lt2" tx2="dk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8" name="文字方塊 8">
            <a:extLst>
              <a:ext uri="{FF2B5EF4-FFF2-40B4-BE49-F238E27FC236}">
                <a16:creationId xmlns:a16="http://schemas.microsoft.com/office/drawing/2014/main" id="{7EE5986E-95F4-4865-857C-31A3C297EE91}"/>
              </a:ext>
            </a:extLst>
          </p:cNvPr>
          <p:cNvSpPr txBox="1"/>
          <p:nvPr/>
        </p:nvSpPr>
        <p:spPr>
          <a:xfrm>
            <a:off x="1158451" y="1011103"/>
            <a:ext cx="3312368" cy="523220"/>
          </a:xfrm>
          <a:prstGeom prst="rect">
            <a:avLst/>
          </a:prstGeom>
          <a:noFill/>
          <a:ln>
            <a:solidFill>
              <a:schemeClr val="bg1"/>
            </a:solidFill>
          </a:ln>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CN" sz="2800" dirty="0">
                <a:solidFill>
                  <a:schemeClr val="bg1"/>
                </a:solidFill>
                <a:latin typeface="Times New Roman" panose="02020603050405020304" pitchFamily="18" charset="0"/>
                <a:cs typeface="Times New Roman" panose="02020603050405020304" pitchFamily="18" charset="0"/>
              </a:rPr>
              <a:t>Eight </a:t>
            </a:r>
            <a:r>
              <a:rPr lang="en-US" altLang="zh-CN" sz="2800" dirty="0" err="1">
                <a:solidFill>
                  <a:schemeClr val="bg1"/>
                </a:solidFill>
                <a:latin typeface="Times New Roman" panose="02020603050405020304" pitchFamily="18" charset="0"/>
                <a:cs typeface="Times New Roman" panose="02020603050405020304" pitchFamily="18" charset="0"/>
              </a:rPr>
              <a:t>conciousnesses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41" name="文字方塊 64">
            <a:extLst>
              <a:ext uri="{FF2B5EF4-FFF2-40B4-BE49-F238E27FC236}">
                <a16:creationId xmlns:a16="http://schemas.microsoft.com/office/drawing/2014/main" id="{01721BF9-F95C-4122-9531-8E39FE23AC20}"/>
              </a:ext>
            </a:extLst>
          </p:cNvPr>
          <p:cNvSpPr txBox="1"/>
          <p:nvPr/>
        </p:nvSpPr>
        <p:spPr>
          <a:xfrm>
            <a:off x="7799748" y="6345462"/>
            <a:ext cx="3335224" cy="46166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b="1" dirty="0">
                <a:solidFill>
                  <a:srgbClr val="FFFF00"/>
                </a:solidFill>
                <a:latin typeface="Times New Roman" panose="02020603050405020304" pitchFamily="18" charset="0"/>
                <a:cs typeface="Times New Roman" panose="02020603050405020304" pitchFamily="18" charset="0"/>
              </a:rPr>
              <a:t>All-performing Wisdom</a:t>
            </a:r>
          </a:p>
        </p:txBody>
      </p:sp>
      <p:sp>
        <p:nvSpPr>
          <p:cNvPr id="42" name="文字方塊 64">
            <a:extLst>
              <a:ext uri="{FF2B5EF4-FFF2-40B4-BE49-F238E27FC236}">
                <a16:creationId xmlns:a16="http://schemas.microsoft.com/office/drawing/2014/main" id="{06D5327E-87C2-4A93-A9A4-DE27A95B026A}"/>
              </a:ext>
            </a:extLst>
          </p:cNvPr>
          <p:cNvSpPr txBox="1"/>
          <p:nvPr/>
        </p:nvSpPr>
        <p:spPr>
          <a:xfrm>
            <a:off x="4510236" y="5622339"/>
            <a:ext cx="2952330" cy="830997"/>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b="1" dirty="0">
                <a:solidFill>
                  <a:srgbClr val="FFFF00"/>
                </a:solidFill>
                <a:latin typeface="Times New Roman" panose="02020603050405020304" pitchFamily="18" charset="0"/>
                <a:cs typeface="Times New Roman" panose="02020603050405020304" pitchFamily="18" charset="0"/>
              </a:rPr>
              <a:t>Profound Observing Wisdom</a:t>
            </a:r>
          </a:p>
        </p:txBody>
      </p:sp>
      <p:sp>
        <p:nvSpPr>
          <p:cNvPr id="43" name="文字方塊 64">
            <a:extLst>
              <a:ext uri="{FF2B5EF4-FFF2-40B4-BE49-F238E27FC236}">
                <a16:creationId xmlns:a16="http://schemas.microsoft.com/office/drawing/2014/main" id="{C0517181-AC78-460B-8BF8-ED154CCF801C}"/>
              </a:ext>
            </a:extLst>
          </p:cNvPr>
          <p:cNvSpPr txBox="1"/>
          <p:nvPr/>
        </p:nvSpPr>
        <p:spPr>
          <a:xfrm>
            <a:off x="2103652" y="5712532"/>
            <a:ext cx="2622608" cy="46166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b="1" dirty="0">
                <a:solidFill>
                  <a:srgbClr val="FFFF00"/>
                </a:solidFill>
                <a:latin typeface="Times New Roman" panose="02020603050405020304" pitchFamily="18" charset="0"/>
                <a:cs typeface="Times New Roman" panose="02020603050405020304" pitchFamily="18" charset="0"/>
              </a:rPr>
              <a:t>Equality Wisdom</a:t>
            </a:r>
          </a:p>
        </p:txBody>
      </p:sp>
      <p:sp>
        <p:nvSpPr>
          <p:cNvPr id="44" name="文字方塊 64">
            <a:extLst>
              <a:ext uri="{FF2B5EF4-FFF2-40B4-BE49-F238E27FC236}">
                <a16:creationId xmlns:a16="http://schemas.microsoft.com/office/drawing/2014/main" id="{714A949F-8321-4BA9-A53F-C9A77976B451}"/>
              </a:ext>
            </a:extLst>
          </p:cNvPr>
          <p:cNvSpPr txBox="1"/>
          <p:nvPr/>
        </p:nvSpPr>
        <p:spPr>
          <a:xfrm>
            <a:off x="178328" y="5713967"/>
            <a:ext cx="2622608" cy="830997"/>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b="1" dirty="0">
                <a:solidFill>
                  <a:srgbClr val="FFFF00"/>
                </a:solidFill>
                <a:latin typeface="Times New Roman" panose="02020603050405020304" pitchFamily="18" charset="0"/>
                <a:cs typeface="Times New Roman" panose="02020603050405020304" pitchFamily="18" charset="0"/>
              </a:rPr>
              <a:t>Bright Mirror Wisdom</a:t>
            </a:r>
          </a:p>
        </p:txBody>
      </p:sp>
      <p:sp>
        <p:nvSpPr>
          <p:cNvPr id="2" name="箭號: 向下 1">
            <a:extLst>
              <a:ext uri="{FF2B5EF4-FFF2-40B4-BE49-F238E27FC236}">
                <a16:creationId xmlns:a16="http://schemas.microsoft.com/office/drawing/2014/main" id="{EA9B1951-B5FE-42FC-AAAF-A0DE16B1DA05}"/>
              </a:ext>
            </a:extLst>
          </p:cNvPr>
          <p:cNvSpPr/>
          <p:nvPr/>
        </p:nvSpPr>
        <p:spPr>
          <a:xfrm>
            <a:off x="8849095" y="6067566"/>
            <a:ext cx="669933" cy="328061"/>
          </a:xfrm>
          <a:prstGeom prst="downArrow">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Times New Roman" panose="02020603050405020304" pitchFamily="18" charset="0"/>
              <a:cs typeface="Times New Roman" panose="02020603050405020304" pitchFamily="18" charset="0"/>
            </a:endParaRPr>
          </a:p>
        </p:txBody>
      </p:sp>
      <p:sp>
        <p:nvSpPr>
          <p:cNvPr id="45" name="箭號: 向下 44">
            <a:extLst>
              <a:ext uri="{FF2B5EF4-FFF2-40B4-BE49-F238E27FC236}">
                <a16:creationId xmlns:a16="http://schemas.microsoft.com/office/drawing/2014/main" id="{357A4ACA-8792-46AC-903C-ACA0D47C0A38}"/>
              </a:ext>
            </a:extLst>
          </p:cNvPr>
          <p:cNvSpPr/>
          <p:nvPr/>
        </p:nvSpPr>
        <p:spPr>
          <a:xfrm>
            <a:off x="5274699" y="5208317"/>
            <a:ext cx="669933" cy="328061"/>
          </a:xfrm>
          <a:prstGeom prst="downArrow">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Times New Roman" panose="02020603050405020304" pitchFamily="18" charset="0"/>
              <a:cs typeface="Times New Roman" panose="02020603050405020304" pitchFamily="18" charset="0"/>
            </a:endParaRPr>
          </a:p>
        </p:txBody>
      </p:sp>
      <p:sp>
        <p:nvSpPr>
          <p:cNvPr id="46" name="箭號: 向下 45">
            <a:extLst>
              <a:ext uri="{FF2B5EF4-FFF2-40B4-BE49-F238E27FC236}">
                <a16:creationId xmlns:a16="http://schemas.microsoft.com/office/drawing/2014/main" id="{D1118020-9D99-4F23-B4FE-49EBD7382DF5}"/>
              </a:ext>
            </a:extLst>
          </p:cNvPr>
          <p:cNvSpPr/>
          <p:nvPr/>
        </p:nvSpPr>
        <p:spPr>
          <a:xfrm>
            <a:off x="2655534" y="5229200"/>
            <a:ext cx="669933" cy="328061"/>
          </a:xfrm>
          <a:prstGeom prst="downArrow">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Times New Roman" panose="02020603050405020304" pitchFamily="18" charset="0"/>
              <a:cs typeface="Times New Roman" panose="02020603050405020304" pitchFamily="18" charset="0"/>
            </a:endParaRPr>
          </a:p>
        </p:txBody>
      </p:sp>
      <p:sp>
        <p:nvSpPr>
          <p:cNvPr id="47" name="箭號: 向下 46">
            <a:extLst>
              <a:ext uri="{FF2B5EF4-FFF2-40B4-BE49-F238E27FC236}">
                <a16:creationId xmlns:a16="http://schemas.microsoft.com/office/drawing/2014/main" id="{EFF7E6F4-66E5-487C-AC17-048E2B18144B}"/>
              </a:ext>
            </a:extLst>
          </p:cNvPr>
          <p:cNvSpPr/>
          <p:nvPr/>
        </p:nvSpPr>
        <p:spPr>
          <a:xfrm>
            <a:off x="695356" y="5122569"/>
            <a:ext cx="669933" cy="328061"/>
          </a:xfrm>
          <a:prstGeom prst="downArrow">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Times New Roman" panose="02020603050405020304" pitchFamily="18" charset="0"/>
              <a:cs typeface="Times New Roman" panose="02020603050405020304" pitchFamily="18" charset="0"/>
            </a:endParaRPr>
          </a:p>
        </p:txBody>
      </p:sp>
      <p:sp>
        <p:nvSpPr>
          <p:cNvPr id="3" name="矩形: 按鈕形 2">
            <a:extLst>
              <a:ext uri="{FF2B5EF4-FFF2-40B4-BE49-F238E27FC236}">
                <a16:creationId xmlns:a16="http://schemas.microsoft.com/office/drawing/2014/main" id="{354C72F8-76F0-4190-68BF-CB3FF7A1684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67" name="橢圓 66">
            <a:extLst>
              <a:ext uri="{FF2B5EF4-FFF2-40B4-BE49-F238E27FC236}">
                <a16:creationId xmlns:a16="http://schemas.microsoft.com/office/drawing/2014/main" id="{59ECAE16-8558-B7F8-92B3-A28AD704819A}"/>
              </a:ext>
            </a:extLst>
          </p:cNvPr>
          <p:cNvSpPr/>
          <p:nvPr/>
        </p:nvSpPr>
        <p:spPr>
          <a:xfrm>
            <a:off x="754218" y="2293305"/>
            <a:ext cx="978756" cy="9371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spc="-30" dirty="0">
                <a:latin typeface="Times New Roman" panose="02020603050405020304" pitchFamily="18" charset="0"/>
                <a:cs typeface="Times New Roman" panose="02020603050405020304" pitchFamily="18" charset="0"/>
              </a:rPr>
              <a:t>8th</a:t>
            </a:r>
            <a:endParaRPr lang="zh-TW" altLang="en-US" sz="2800" spc="-30" dirty="0">
              <a:latin typeface="Times New Roman" panose="02020603050405020304" pitchFamily="18" charset="0"/>
              <a:cs typeface="Times New Roman" panose="02020603050405020304" pitchFamily="18" charset="0"/>
            </a:endParaRPr>
          </a:p>
        </p:txBody>
      </p:sp>
      <p:sp>
        <p:nvSpPr>
          <p:cNvPr id="68" name="橢圓 67">
            <a:extLst>
              <a:ext uri="{FF2B5EF4-FFF2-40B4-BE49-F238E27FC236}">
                <a16:creationId xmlns:a16="http://schemas.microsoft.com/office/drawing/2014/main" id="{57E6DA63-12AD-420C-16F2-83CAF59137B1}"/>
              </a:ext>
            </a:extLst>
          </p:cNvPr>
          <p:cNvSpPr/>
          <p:nvPr/>
        </p:nvSpPr>
        <p:spPr>
          <a:xfrm>
            <a:off x="2829808" y="2185840"/>
            <a:ext cx="978756" cy="9371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7th</a:t>
            </a:r>
            <a:endParaRPr lang="zh-TW" altLang="en-US" sz="2800" dirty="0">
              <a:latin typeface="Times New Roman" panose="02020603050405020304" pitchFamily="18" charset="0"/>
              <a:cs typeface="Times New Roman" panose="02020603050405020304" pitchFamily="18" charset="0"/>
            </a:endParaRPr>
          </a:p>
        </p:txBody>
      </p:sp>
      <p:sp>
        <p:nvSpPr>
          <p:cNvPr id="69" name="橢圓 68">
            <a:extLst>
              <a:ext uri="{FF2B5EF4-FFF2-40B4-BE49-F238E27FC236}">
                <a16:creationId xmlns:a16="http://schemas.microsoft.com/office/drawing/2014/main" id="{27071CB7-B042-5F92-D783-C528D20DA1F3}"/>
              </a:ext>
            </a:extLst>
          </p:cNvPr>
          <p:cNvSpPr/>
          <p:nvPr/>
        </p:nvSpPr>
        <p:spPr>
          <a:xfrm>
            <a:off x="5006627" y="2190137"/>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6th</a:t>
            </a:r>
            <a:endParaRPr lang="zh-TW" altLang="en-US" sz="2800" dirty="0">
              <a:latin typeface="Times New Roman" panose="02020603050405020304" pitchFamily="18" charset="0"/>
              <a:cs typeface="Times New Roman" panose="02020603050405020304" pitchFamily="18" charset="0"/>
            </a:endParaRPr>
          </a:p>
        </p:txBody>
      </p:sp>
      <p:sp>
        <p:nvSpPr>
          <p:cNvPr id="70" name="橢圓 69">
            <a:extLst>
              <a:ext uri="{FF2B5EF4-FFF2-40B4-BE49-F238E27FC236}">
                <a16:creationId xmlns:a16="http://schemas.microsoft.com/office/drawing/2014/main" id="{267999DB-9348-138C-A2B5-66CD813EC34B}"/>
              </a:ext>
            </a:extLst>
          </p:cNvPr>
          <p:cNvSpPr/>
          <p:nvPr/>
        </p:nvSpPr>
        <p:spPr>
          <a:xfrm>
            <a:off x="7306434" y="2172674"/>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3rd</a:t>
            </a:r>
            <a:endParaRPr lang="zh-TW" altLang="en-US" sz="2800" dirty="0">
              <a:latin typeface="Times New Roman" panose="02020603050405020304" pitchFamily="18" charset="0"/>
              <a:cs typeface="Times New Roman" panose="02020603050405020304" pitchFamily="18" charset="0"/>
            </a:endParaRPr>
          </a:p>
        </p:txBody>
      </p:sp>
      <p:sp>
        <p:nvSpPr>
          <p:cNvPr id="71" name="橢圓 70">
            <a:extLst>
              <a:ext uri="{FF2B5EF4-FFF2-40B4-BE49-F238E27FC236}">
                <a16:creationId xmlns:a16="http://schemas.microsoft.com/office/drawing/2014/main" id="{A1E66F1B-5B1A-46C5-CC26-D853C210DC46}"/>
              </a:ext>
            </a:extLst>
          </p:cNvPr>
          <p:cNvSpPr/>
          <p:nvPr/>
        </p:nvSpPr>
        <p:spPr>
          <a:xfrm>
            <a:off x="7176395" y="1016510"/>
            <a:ext cx="1056538" cy="10133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CN" sz="2800" dirty="0">
                <a:latin typeface="Times New Roman" panose="02020603050405020304" pitchFamily="18" charset="0"/>
                <a:cs typeface="Times New Roman" panose="02020603050405020304" pitchFamily="18" charset="0"/>
              </a:rPr>
              <a:t>2nd</a:t>
            </a:r>
            <a:endParaRPr lang="zh-TW" altLang="en-US" sz="2800" dirty="0">
              <a:latin typeface="Times New Roman" panose="02020603050405020304" pitchFamily="18" charset="0"/>
              <a:cs typeface="Times New Roman" panose="02020603050405020304" pitchFamily="18" charset="0"/>
            </a:endParaRPr>
          </a:p>
        </p:txBody>
      </p:sp>
      <p:sp>
        <p:nvSpPr>
          <p:cNvPr id="72" name="橢圓 71">
            <a:extLst>
              <a:ext uri="{FF2B5EF4-FFF2-40B4-BE49-F238E27FC236}">
                <a16:creationId xmlns:a16="http://schemas.microsoft.com/office/drawing/2014/main" id="{4D635BA7-6D70-D31D-8A56-1EFF92D7A069}"/>
              </a:ext>
            </a:extLst>
          </p:cNvPr>
          <p:cNvSpPr/>
          <p:nvPr/>
        </p:nvSpPr>
        <p:spPr>
          <a:xfrm>
            <a:off x="7188928" y="3240974"/>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CN" sz="2800" dirty="0">
                <a:latin typeface="Times New Roman" panose="02020603050405020304" pitchFamily="18" charset="0"/>
                <a:cs typeface="Times New Roman" panose="02020603050405020304" pitchFamily="18" charset="0"/>
              </a:rPr>
              <a:t>4th</a:t>
            </a:r>
            <a:endParaRPr lang="zh-TW" altLang="en-US" sz="2800" dirty="0">
              <a:latin typeface="Times New Roman" panose="02020603050405020304" pitchFamily="18" charset="0"/>
              <a:cs typeface="Times New Roman" panose="02020603050405020304" pitchFamily="18" charset="0"/>
            </a:endParaRPr>
          </a:p>
        </p:txBody>
      </p:sp>
      <p:sp>
        <p:nvSpPr>
          <p:cNvPr id="73" name="橢圓 72">
            <a:extLst>
              <a:ext uri="{FF2B5EF4-FFF2-40B4-BE49-F238E27FC236}">
                <a16:creationId xmlns:a16="http://schemas.microsoft.com/office/drawing/2014/main" id="{B90AE009-54A1-C626-9277-E21A8D16D6FA}"/>
              </a:ext>
            </a:extLst>
          </p:cNvPr>
          <p:cNvSpPr/>
          <p:nvPr/>
        </p:nvSpPr>
        <p:spPr>
          <a:xfrm>
            <a:off x="6756880" y="614"/>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TW" sz="2800" dirty="0">
                <a:latin typeface="Times New Roman" panose="02020603050405020304" pitchFamily="18" charset="0"/>
                <a:cs typeface="Times New Roman" panose="02020603050405020304" pitchFamily="18" charset="0"/>
              </a:rPr>
              <a:t>1st</a:t>
            </a:r>
            <a:endParaRPr lang="zh-TW" altLang="en-US" sz="2800" dirty="0">
              <a:latin typeface="Times New Roman" panose="02020603050405020304" pitchFamily="18" charset="0"/>
              <a:cs typeface="Times New Roman" panose="02020603050405020304" pitchFamily="18" charset="0"/>
            </a:endParaRPr>
          </a:p>
        </p:txBody>
      </p:sp>
      <p:sp>
        <p:nvSpPr>
          <p:cNvPr id="74" name="橢圓 73">
            <a:extLst>
              <a:ext uri="{FF2B5EF4-FFF2-40B4-BE49-F238E27FC236}">
                <a16:creationId xmlns:a16="http://schemas.microsoft.com/office/drawing/2014/main" id="{64D0A9A3-F65C-F0E2-D174-78C50CB68823}"/>
              </a:ext>
            </a:extLst>
          </p:cNvPr>
          <p:cNvSpPr/>
          <p:nvPr/>
        </p:nvSpPr>
        <p:spPr>
          <a:xfrm>
            <a:off x="6742483" y="4228825"/>
            <a:ext cx="962181" cy="9621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r>
              <a:rPr lang="en-US" altLang="zh-CN" sz="2800" dirty="0">
                <a:latin typeface="Times New Roman" panose="02020603050405020304" pitchFamily="18" charset="0"/>
                <a:cs typeface="Times New Roman" panose="02020603050405020304" pitchFamily="18" charset="0"/>
              </a:rPr>
              <a:t>5th</a:t>
            </a:r>
            <a:endParaRPr lang="zh-TW" altLang="en-US" sz="2800" dirty="0">
              <a:latin typeface="Times New Roman" panose="02020603050405020304" pitchFamily="18" charset="0"/>
              <a:cs typeface="Times New Roman" panose="02020603050405020304" pitchFamily="18" charset="0"/>
            </a:endParaRPr>
          </a:p>
        </p:txBody>
      </p:sp>
      <p:sp>
        <p:nvSpPr>
          <p:cNvPr id="75" name="箭號: 向右 74">
            <a:extLst>
              <a:ext uri="{FF2B5EF4-FFF2-40B4-BE49-F238E27FC236}">
                <a16:creationId xmlns:a16="http://schemas.microsoft.com/office/drawing/2014/main" id="{EBD79262-D2E4-3196-472B-A8865D868D1B}"/>
              </a:ext>
            </a:extLst>
          </p:cNvPr>
          <p:cNvSpPr/>
          <p:nvPr/>
        </p:nvSpPr>
        <p:spPr>
          <a:xfrm>
            <a:off x="1845940" y="2578067"/>
            <a:ext cx="804184" cy="222746"/>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endParaRPr lang="zh-TW" altLang="en-US" sz="2800">
              <a:latin typeface="Times New Roman" panose="02020603050405020304" pitchFamily="18" charset="0"/>
              <a:cs typeface="Times New Roman" panose="02020603050405020304" pitchFamily="18" charset="0"/>
            </a:endParaRPr>
          </a:p>
        </p:txBody>
      </p:sp>
      <p:sp>
        <p:nvSpPr>
          <p:cNvPr id="76" name="箭號: 向右 75">
            <a:extLst>
              <a:ext uri="{FF2B5EF4-FFF2-40B4-BE49-F238E27FC236}">
                <a16:creationId xmlns:a16="http://schemas.microsoft.com/office/drawing/2014/main" id="{4338CA3B-0710-D0A0-4F1B-D5D97D8757C9}"/>
              </a:ext>
            </a:extLst>
          </p:cNvPr>
          <p:cNvSpPr/>
          <p:nvPr/>
        </p:nvSpPr>
        <p:spPr>
          <a:xfrm>
            <a:off x="3852190" y="2647699"/>
            <a:ext cx="1052241" cy="21602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19200" rtl="0" eaLnBrk="1" latinLnBrk="0" hangingPunct="1">
              <a:defRPr sz="2400" kern="1200">
                <a:solidFill>
                  <a:schemeClr val="lt1"/>
                </a:solidFill>
                <a:latin typeface="+mn-lt"/>
                <a:ea typeface="+mn-ea"/>
                <a:cs typeface="+mn-cs"/>
              </a:defRPr>
            </a:lvl1pPr>
            <a:lvl2pPr marL="609600" algn="l" defTabSz="1219200" rtl="0" eaLnBrk="1" latinLnBrk="0" hangingPunct="1">
              <a:defRPr sz="2400" kern="1200">
                <a:solidFill>
                  <a:schemeClr val="lt1"/>
                </a:solidFill>
                <a:latin typeface="+mn-lt"/>
                <a:ea typeface="+mn-ea"/>
                <a:cs typeface="+mn-cs"/>
              </a:defRPr>
            </a:lvl2pPr>
            <a:lvl3pPr marL="1219200" algn="l" defTabSz="1219200" rtl="0" eaLnBrk="1" latinLnBrk="0" hangingPunct="1">
              <a:defRPr sz="2400" kern="1200">
                <a:solidFill>
                  <a:schemeClr val="lt1"/>
                </a:solidFill>
                <a:latin typeface="+mn-lt"/>
                <a:ea typeface="+mn-ea"/>
                <a:cs typeface="+mn-cs"/>
              </a:defRPr>
            </a:lvl3pPr>
            <a:lvl4pPr marL="1828800" algn="l" defTabSz="1219200" rtl="0" eaLnBrk="1" latinLnBrk="0" hangingPunct="1">
              <a:defRPr sz="2400" kern="1200">
                <a:solidFill>
                  <a:schemeClr val="lt1"/>
                </a:solidFill>
                <a:latin typeface="+mn-lt"/>
                <a:ea typeface="+mn-ea"/>
                <a:cs typeface="+mn-cs"/>
              </a:defRPr>
            </a:lvl4pPr>
            <a:lvl5pPr marL="2438400" algn="l" defTabSz="1219200" rtl="0" eaLnBrk="1" latinLnBrk="0" hangingPunct="1">
              <a:defRPr sz="2400" kern="1200">
                <a:solidFill>
                  <a:schemeClr val="lt1"/>
                </a:solidFill>
                <a:latin typeface="+mn-lt"/>
                <a:ea typeface="+mn-ea"/>
                <a:cs typeface="+mn-cs"/>
              </a:defRPr>
            </a:lvl5pPr>
            <a:lvl6pPr marL="3048000" algn="l" defTabSz="1219200" rtl="0" eaLnBrk="1" latinLnBrk="0" hangingPunct="1">
              <a:defRPr sz="2400" kern="1200">
                <a:solidFill>
                  <a:schemeClr val="lt1"/>
                </a:solidFill>
                <a:latin typeface="+mn-lt"/>
                <a:ea typeface="+mn-ea"/>
                <a:cs typeface="+mn-cs"/>
              </a:defRPr>
            </a:lvl6pPr>
            <a:lvl7pPr marL="3657600" algn="l" defTabSz="1219200" rtl="0" eaLnBrk="1" latinLnBrk="0" hangingPunct="1">
              <a:defRPr sz="2400" kern="1200">
                <a:solidFill>
                  <a:schemeClr val="lt1"/>
                </a:solidFill>
                <a:latin typeface="+mn-lt"/>
                <a:ea typeface="+mn-ea"/>
                <a:cs typeface="+mn-cs"/>
              </a:defRPr>
            </a:lvl7pPr>
            <a:lvl8pPr marL="4267200" algn="l" defTabSz="1219200" rtl="0" eaLnBrk="1" latinLnBrk="0" hangingPunct="1">
              <a:defRPr sz="2400" kern="1200">
                <a:solidFill>
                  <a:schemeClr val="lt1"/>
                </a:solidFill>
                <a:latin typeface="+mn-lt"/>
                <a:ea typeface="+mn-ea"/>
                <a:cs typeface="+mn-cs"/>
              </a:defRPr>
            </a:lvl8pPr>
            <a:lvl9pPr marL="4876800" algn="l" defTabSz="1219200" rtl="0" eaLnBrk="1" latinLnBrk="0" hangingPunct="1">
              <a:defRPr sz="2400" kern="1200">
                <a:solidFill>
                  <a:schemeClr val="lt1"/>
                </a:solidFill>
                <a:latin typeface="+mn-lt"/>
                <a:ea typeface="+mn-ea"/>
                <a:cs typeface="+mn-cs"/>
              </a:defRPr>
            </a:lvl9pPr>
          </a:lstStyle>
          <a:p>
            <a:pPr algn="ctr"/>
            <a:endParaRPr lang="zh-TW" altLang="en-US" sz="2800">
              <a:latin typeface="Times New Roman" panose="02020603050405020304" pitchFamily="18" charset="0"/>
              <a:cs typeface="Times New Roman" panose="02020603050405020304" pitchFamily="18" charset="0"/>
            </a:endParaRPr>
          </a:p>
        </p:txBody>
      </p:sp>
      <p:cxnSp>
        <p:nvCxnSpPr>
          <p:cNvPr id="77" name="直線接點 76">
            <a:extLst>
              <a:ext uri="{FF2B5EF4-FFF2-40B4-BE49-F238E27FC236}">
                <a16:creationId xmlns:a16="http://schemas.microsoft.com/office/drawing/2014/main" id="{1FE8E601-429B-2163-2433-3C34949B8CDE}"/>
              </a:ext>
            </a:extLst>
          </p:cNvPr>
          <p:cNvCxnSpPr>
            <a:cxnSpLocks/>
          </p:cNvCxnSpPr>
          <p:nvPr/>
        </p:nvCxnSpPr>
        <p:spPr>
          <a:xfrm>
            <a:off x="4338900" y="1825800"/>
            <a:ext cx="0" cy="2880320"/>
          </a:xfrm>
          <a:prstGeom prst="line">
            <a:avLst/>
          </a:prstGeom>
          <a:ln>
            <a:solidFill>
              <a:srgbClr val="FFFF00"/>
            </a:solidFill>
            <a:prstDash val="lgDash"/>
          </a:ln>
        </p:spPr>
        <p:style>
          <a:lnRef idx="1">
            <a:schemeClr val="accent1"/>
          </a:lnRef>
          <a:fillRef idx="0">
            <a:schemeClr val="accent1"/>
          </a:fillRef>
          <a:effectRef idx="0">
            <a:schemeClr val="accent1"/>
          </a:effectRef>
          <a:fontRef idx="minor">
            <a:schemeClr val="tx1"/>
          </a:fontRef>
        </p:style>
      </p:cxnSp>
      <p:sp>
        <p:nvSpPr>
          <p:cNvPr id="78" name="文字方塊 63">
            <a:extLst>
              <a:ext uri="{FF2B5EF4-FFF2-40B4-BE49-F238E27FC236}">
                <a16:creationId xmlns:a16="http://schemas.microsoft.com/office/drawing/2014/main" id="{E6436C37-BA26-07C3-E0CE-D4E20B072834}"/>
              </a:ext>
            </a:extLst>
          </p:cNvPr>
          <p:cNvSpPr txBox="1"/>
          <p:nvPr/>
        </p:nvSpPr>
        <p:spPr>
          <a:xfrm>
            <a:off x="552510" y="3510658"/>
            <a:ext cx="1689338" cy="138499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err="1">
                <a:solidFill>
                  <a:schemeClr val="bg1"/>
                </a:solidFill>
                <a:latin typeface="Times New Roman" panose="02020603050405020304" pitchFamily="18" charset="0"/>
                <a:cs typeface="Times New Roman" panose="02020603050405020304" pitchFamily="18" charset="0"/>
              </a:rPr>
              <a:t>Alaya</a:t>
            </a:r>
            <a:r>
              <a:rPr lang="en-US" altLang="zh-TW" sz="2800" dirty="0">
                <a:solidFill>
                  <a:schemeClr val="bg1"/>
                </a:solidFill>
                <a:latin typeface="Times New Roman" panose="02020603050405020304" pitchFamily="18" charset="0"/>
                <a:cs typeface="Times New Roman" panose="02020603050405020304" pitchFamily="18" charset="0"/>
              </a:rPr>
              <a:t>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79" name="文字方塊 64">
            <a:extLst>
              <a:ext uri="{FF2B5EF4-FFF2-40B4-BE49-F238E27FC236}">
                <a16:creationId xmlns:a16="http://schemas.microsoft.com/office/drawing/2014/main" id="{31D115A5-9D76-667B-DAD8-B43287DF29CF}"/>
              </a:ext>
            </a:extLst>
          </p:cNvPr>
          <p:cNvSpPr txBox="1"/>
          <p:nvPr/>
        </p:nvSpPr>
        <p:spPr>
          <a:xfrm>
            <a:off x="2457872" y="3515384"/>
            <a:ext cx="1798377" cy="138499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Manas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80" name="文字方塊 65">
            <a:extLst>
              <a:ext uri="{FF2B5EF4-FFF2-40B4-BE49-F238E27FC236}">
                <a16:creationId xmlns:a16="http://schemas.microsoft.com/office/drawing/2014/main" id="{B536D2CB-9873-3487-79AC-2CE430B0BAB6}"/>
              </a:ext>
            </a:extLst>
          </p:cNvPr>
          <p:cNvSpPr txBox="1"/>
          <p:nvPr/>
        </p:nvSpPr>
        <p:spPr>
          <a:xfrm>
            <a:off x="4510236" y="3625851"/>
            <a:ext cx="1810506" cy="1384995"/>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Mind </a:t>
            </a:r>
          </a:p>
          <a:p>
            <a:r>
              <a:rPr lang="en-US" altLang="zh-TW" sz="2800" dirty="0">
                <a:solidFill>
                  <a:schemeClr val="bg1"/>
                </a:solidFill>
                <a:latin typeface="Times New Roman" panose="02020603050405020304" pitchFamily="18" charset="0"/>
                <a:cs typeface="Times New Roman" panose="02020603050405020304" pitchFamily="18" charset="0"/>
              </a:rPr>
              <a:t>conscious-ness</a:t>
            </a:r>
          </a:p>
        </p:txBody>
      </p:sp>
      <p:sp>
        <p:nvSpPr>
          <p:cNvPr id="81" name="文字方塊 66">
            <a:extLst>
              <a:ext uri="{FF2B5EF4-FFF2-40B4-BE49-F238E27FC236}">
                <a16:creationId xmlns:a16="http://schemas.microsoft.com/office/drawing/2014/main" id="{AD9F4727-0800-D950-21A0-61CEEEB8F10A}"/>
              </a:ext>
            </a:extLst>
          </p:cNvPr>
          <p:cNvSpPr txBox="1"/>
          <p:nvPr/>
        </p:nvSpPr>
        <p:spPr>
          <a:xfrm>
            <a:off x="7572805" y="5450630"/>
            <a:ext cx="4616020"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5 sense-consciousnesses</a:t>
            </a:r>
          </a:p>
        </p:txBody>
      </p:sp>
      <p:cxnSp>
        <p:nvCxnSpPr>
          <p:cNvPr id="82" name="直線單箭頭接點 81">
            <a:extLst>
              <a:ext uri="{FF2B5EF4-FFF2-40B4-BE49-F238E27FC236}">
                <a16:creationId xmlns:a16="http://schemas.microsoft.com/office/drawing/2014/main" id="{76BD25EF-C388-D78C-E6DA-EA690FA43BE5}"/>
              </a:ext>
            </a:extLst>
          </p:cNvPr>
          <p:cNvCxnSpPr>
            <a:cxnSpLocks/>
          </p:cNvCxnSpPr>
          <p:nvPr/>
        </p:nvCxnSpPr>
        <p:spPr>
          <a:xfrm flipV="1">
            <a:off x="5968809" y="1077416"/>
            <a:ext cx="1030173" cy="1240203"/>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3" name="直線單箭頭接點 82">
            <a:extLst>
              <a:ext uri="{FF2B5EF4-FFF2-40B4-BE49-F238E27FC236}">
                <a16:creationId xmlns:a16="http://schemas.microsoft.com/office/drawing/2014/main" id="{381FC635-5490-F4F0-25B6-B722272D6919}"/>
              </a:ext>
            </a:extLst>
          </p:cNvPr>
          <p:cNvCxnSpPr>
            <a:cxnSpLocks/>
          </p:cNvCxnSpPr>
          <p:nvPr/>
        </p:nvCxnSpPr>
        <p:spPr>
          <a:xfrm flipV="1">
            <a:off x="6108372" y="1912116"/>
            <a:ext cx="1178642" cy="593828"/>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4" name="直線單箭頭接點 83">
            <a:extLst>
              <a:ext uri="{FF2B5EF4-FFF2-40B4-BE49-F238E27FC236}">
                <a16:creationId xmlns:a16="http://schemas.microsoft.com/office/drawing/2014/main" id="{173737EE-4101-0648-9A85-EE20616C0FB2}"/>
              </a:ext>
            </a:extLst>
          </p:cNvPr>
          <p:cNvCxnSpPr>
            <a:cxnSpLocks/>
          </p:cNvCxnSpPr>
          <p:nvPr/>
        </p:nvCxnSpPr>
        <p:spPr>
          <a:xfrm flipV="1">
            <a:off x="6220837" y="2762995"/>
            <a:ext cx="1123788" cy="37273"/>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5" name="直線單箭頭接點 84">
            <a:extLst>
              <a:ext uri="{FF2B5EF4-FFF2-40B4-BE49-F238E27FC236}">
                <a16:creationId xmlns:a16="http://schemas.microsoft.com/office/drawing/2014/main" id="{EAC37FC1-A24F-1ED1-46D5-B4374A5A7D3D}"/>
              </a:ext>
            </a:extLst>
          </p:cNvPr>
          <p:cNvCxnSpPr>
            <a:cxnSpLocks/>
          </p:cNvCxnSpPr>
          <p:nvPr/>
        </p:nvCxnSpPr>
        <p:spPr>
          <a:xfrm>
            <a:off x="6152880" y="3152319"/>
            <a:ext cx="1062126" cy="453935"/>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86" name="直線單箭頭接點 85">
            <a:extLst>
              <a:ext uri="{FF2B5EF4-FFF2-40B4-BE49-F238E27FC236}">
                <a16:creationId xmlns:a16="http://schemas.microsoft.com/office/drawing/2014/main" id="{136C2795-5E09-B689-3055-170434CC5393}"/>
              </a:ext>
            </a:extLst>
          </p:cNvPr>
          <p:cNvCxnSpPr>
            <a:cxnSpLocks/>
          </p:cNvCxnSpPr>
          <p:nvPr/>
        </p:nvCxnSpPr>
        <p:spPr>
          <a:xfrm>
            <a:off x="6027276" y="3440351"/>
            <a:ext cx="881286" cy="956871"/>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7" name="文字方塊 65">
            <a:extLst>
              <a:ext uri="{FF2B5EF4-FFF2-40B4-BE49-F238E27FC236}">
                <a16:creationId xmlns:a16="http://schemas.microsoft.com/office/drawing/2014/main" id="{587736AD-97F3-51F0-39C8-04CEC9BD0F98}"/>
              </a:ext>
            </a:extLst>
          </p:cNvPr>
          <p:cNvSpPr txBox="1"/>
          <p:nvPr/>
        </p:nvSpPr>
        <p:spPr>
          <a:xfrm>
            <a:off x="7997797" y="20508"/>
            <a:ext cx="3137175"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Eye consciousness</a:t>
            </a:r>
          </a:p>
        </p:txBody>
      </p:sp>
      <p:sp>
        <p:nvSpPr>
          <p:cNvPr id="88" name="文字方塊 65">
            <a:extLst>
              <a:ext uri="{FF2B5EF4-FFF2-40B4-BE49-F238E27FC236}">
                <a16:creationId xmlns:a16="http://schemas.microsoft.com/office/drawing/2014/main" id="{782636BA-DFF8-40EA-D932-982F2661E875}"/>
              </a:ext>
            </a:extLst>
          </p:cNvPr>
          <p:cNvSpPr txBox="1"/>
          <p:nvPr/>
        </p:nvSpPr>
        <p:spPr>
          <a:xfrm>
            <a:off x="8333796" y="1074465"/>
            <a:ext cx="2896743"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Ear consciousness</a:t>
            </a:r>
          </a:p>
        </p:txBody>
      </p:sp>
      <p:sp>
        <p:nvSpPr>
          <p:cNvPr id="89" name="文字方塊 65">
            <a:extLst>
              <a:ext uri="{FF2B5EF4-FFF2-40B4-BE49-F238E27FC236}">
                <a16:creationId xmlns:a16="http://schemas.microsoft.com/office/drawing/2014/main" id="{C6A76F4C-8330-5851-088D-82B108F317AB}"/>
              </a:ext>
            </a:extLst>
          </p:cNvPr>
          <p:cNvSpPr txBox="1"/>
          <p:nvPr/>
        </p:nvSpPr>
        <p:spPr>
          <a:xfrm>
            <a:off x="8602658" y="2417209"/>
            <a:ext cx="3480454"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Nose consciousness</a:t>
            </a:r>
          </a:p>
        </p:txBody>
      </p:sp>
      <p:sp>
        <p:nvSpPr>
          <p:cNvPr id="90" name="文字方塊 65">
            <a:extLst>
              <a:ext uri="{FF2B5EF4-FFF2-40B4-BE49-F238E27FC236}">
                <a16:creationId xmlns:a16="http://schemas.microsoft.com/office/drawing/2014/main" id="{DAC7688B-9EE1-E590-7006-721B7D88583B}"/>
              </a:ext>
            </a:extLst>
          </p:cNvPr>
          <p:cNvSpPr txBox="1"/>
          <p:nvPr/>
        </p:nvSpPr>
        <p:spPr>
          <a:xfrm>
            <a:off x="8379638" y="3555694"/>
            <a:ext cx="3681594"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Tongue consciousness</a:t>
            </a:r>
          </a:p>
        </p:txBody>
      </p:sp>
      <p:sp>
        <p:nvSpPr>
          <p:cNvPr id="91" name="文字方塊 65">
            <a:extLst>
              <a:ext uri="{FF2B5EF4-FFF2-40B4-BE49-F238E27FC236}">
                <a16:creationId xmlns:a16="http://schemas.microsoft.com/office/drawing/2014/main" id="{2E0650BE-831E-65C9-D655-DD902B454232}"/>
              </a:ext>
            </a:extLst>
          </p:cNvPr>
          <p:cNvSpPr txBox="1"/>
          <p:nvPr/>
        </p:nvSpPr>
        <p:spPr>
          <a:xfrm>
            <a:off x="7962718" y="4687706"/>
            <a:ext cx="3471550" cy="523220"/>
          </a:xfrm>
          <a:prstGeom prst="rect">
            <a:avLst/>
          </a:prstGeom>
          <a:noFill/>
        </p:spPr>
        <p:txBody>
          <a:bodyPr wrap="square" rtlCol="0">
            <a:spAutoFit/>
          </a:bodyPr>
          <a:ls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US" altLang="zh-TW" sz="2800" dirty="0">
                <a:solidFill>
                  <a:schemeClr val="bg1"/>
                </a:solidFill>
                <a:latin typeface="Times New Roman" panose="02020603050405020304" pitchFamily="18" charset="0"/>
                <a:cs typeface="Times New Roman" panose="02020603050405020304" pitchFamily="18" charset="0"/>
              </a:rPr>
              <a:t>Body consciousness</a:t>
            </a:r>
          </a:p>
        </p:txBody>
      </p:sp>
    </p:spTree>
    <p:extLst>
      <p:ext uri="{BB962C8B-B14F-4D97-AF65-F5344CB8AC3E}">
        <p14:creationId xmlns:p14="http://schemas.microsoft.com/office/powerpoint/2010/main" val="37607773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2" grpId="0" animBg="1"/>
      <p:bldP spid="45" grpId="0" animBg="1"/>
      <p:bldP spid="46" grpId="0" animBg="1"/>
      <p:bldP spid="4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3C99C5A-7E19-1732-5D50-DA1D6D85AA2D}"/>
              </a:ext>
            </a:extLst>
          </p:cNvPr>
          <p:cNvSpPr txBox="1"/>
          <p:nvPr/>
        </p:nvSpPr>
        <p:spPr>
          <a:xfrm>
            <a:off x="261764" y="1523243"/>
            <a:ext cx="11701300" cy="5177828"/>
          </a:xfrm>
          <a:prstGeom prst="rect">
            <a:avLst/>
          </a:prstGeom>
          <a:noFill/>
        </p:spPr>
        <p:txBody>
          <a:bodyPr wrap="square" rtlCol="0">
            <a:spAutoFit/>
          </a:bodyPr>
          <a:lstStyle/>
          <a:p>
            <a:pPr>
              <a:lnSpc>
                <a:spcPts val="4000"/>
              </a:lnSpc>
            </a:pPr>
            <a:r>
              <a:rPr lang="en-US" altLang="zh-TW" sz="2800" dirty="0">
                <a:solidFill>
                  <a:schemeClr val="bg1"/>
                </a:solidFill>
                <a:latin typeface="Times New Roman" panose="02020603050405020304" pitchFamily="18" charset="0"/>
                <a:cs typeface="Times New Roman" panose="02020603050405020304" pitchFamily="18" charset="0"/>
              </a:rPr>
              <a:t>Paul Williams: It would probably be a mistake to think of the Tathagatagarbha tradition in Buddhism as a school in the way that the Madhyamika and Yogacara traditions are schools. It is debatable how far as the root treatise (</a:t>
            </a:r>
            <a:r>
              <a:rPr lang="en-US" altLang="zh-CN" sz="2800" dirty="0">
                <a:solidFill>
                  <a:schemeClr val="bg1"/>
                </a:solidFill>
                <a:latin typeface="Times New Roman" panose="02020603050405020304" pitchFamily="18" charset="0"/>
                <a:cs typeface="Times New Roman" panose="02020603050405020304" pitchFamily="18" charset="0"/>
              </a:rPr>
              <a:t>sa</a:t>
            </a:r>
            <a:r>
              <a:rPr lang="en-US" altLang="zh-TW" sz="2800" dirty="0">
                <a:solidFill>
                  <a:schemeClr val="bg1"/>
                </a:solidFill>
                <a:latin typeface="Times New Roman" panose="02020603050405020304" pitchFamily="18" charset="0"/>
                <a:cs typeface="Times New Roman" panose="02020603050405020304" pitchFamily="18" charset="0"/>
              </a:rPr>
              <a:t>stra) of the tradition, the </a:t>
            </a:r>
            <a:r>
              <a:rPr lang="en-US" altLang="zh-TW" sz="2800" i="1" dirty="0" err="1">
                <a:solidFill>
                  <a:schemeClr val="bg1"/>
                </a:solidFill>
                <a:latin typeface="Times New Roman" panose="02020603050405020304" pitchFamily="18" charset="0"/>
                <a:cs typeface="Times New Roman" panose="02020603050405020304" pitchFamily="18" charset="0"/>
              </a:rPr>
              <a:t>Ratnagotravibhanga</a:t>
            </a:r>
            <a:r>
              <a:rPr lang="en-US" altLang="zh-TW" sz="2800" dirty="0">
                <a:solidFill>
                  <a:schemeClr val="bg1"/>
                </a:solidFill>
                <a:latin typeface="Times New Roman" panose="02020603050405020304" pitchFamily="18" charset="0"/>
                <a:cs typeface="Times New Roman" panose="02020603050405020304" pitchFamily="18" charset="0"/>
              </a:rPr>
              <a:t> and its commentary exerted any obvious or direct influence on the development of Indian Buddhist philosophical thought prior to about the eleventh century. In Tibet, where there are said to be only two Mahayana philosophical schools, Madhyamika and Yogacara, scholars have differed sharply over the allegiance of the </a:t>
            </a:r>
            <a:r>
              <a:rPr lang="en-US" altLang="zh-TW" sz="2800" i="1" dirty="0" err="1">
                <a:solidFill>
                  <a:schemeClr val="bg1"/>
                </a:solidFill>
                <a:latin typeface="Times New Roman" panose="02020603050405020304" pitchFamily="18" charset="0"/>
                <a:cs typeface="Times New Roman" panose="02020603050405020304" pitchFamily="18" charset="0"/>
              </a:rPr>
              <a:t>Ratnagotravibhanga</a:t>
            </a:r>
            <a:r>
              <a:rPr lang="en-US" altLang="zh-TW" sz="2800" dirty="0">
                <a:solidFill>
                  <a:schemeClr val="bg1"/>
                </a:solidFill>
                <a:latin typeface="Times New Roman" panose="02020603050405020304" pitchFamily="18" charset="0"/>
                <a:cs typeface="Times New Roman" panose="02020603050405020304" pitchFamily="18" charset="0"/>
              </a:rPr>
              <a:t>. The very fact of their disagreement suggests that the Tathagatagarbha tradition cannot be obviously and immediately equated with either of the two schools.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F82E0F05-140F-2AF4-59C0-E392D46DF5FF}"/>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6" name="文字方塊 5">
            <a:extLst>
              <a:ext uri="{FF2B5EF4-FFF2-40B4-BE49-F238E27FC236}">
                <a16:creationId xmlns:a16="http://schemas.microsoft.com/office/drawing/2014/main" id="{BEAB0BA8-7053-E09F-44B5-FE2D35B63D2E}"/>
              </a:ext>
            </a:extLst>
          </p:cNvPr>
          <p:cNvSpPr txBox="1"/>
          <p:nvPr/>
        </p:nvSpPr>
        <p:spPr>
          <a:xfrm>
            <a:off x="513792" y="987781"/>
            <a:ext cx="3276364" cy="523220"/>
          </a:xfrm>
          <a:prstGeom prst="rect">
            <a:avLst/>
          </a:prstGeom>
          <a:noFill/>
          <a:ln>
            <a:noFill/>
          </a:ln>
        </p:spPr>
        <p:txBody>
          <a:bodyPr wrap="square" rtlCol="0">
            <a:spAutoFit/>
          </a:bodyPr>
          <a:lstStyle/>
          <a:p>
            <a:r>
              <a:rPr lang="en-US" altLang="zh-CN" sz="2800" b="1" dirty="0">
                <a:solidFill>
                  <a:schemeClr val="bg1"/>
                </a:solidFill>
                <a:latin typeface="Times New Roman" panose="02020603050405020304" pitchFamily="18" charset="0"/>
                <a:cs typeface="Times New Roman" panose="02020603050405020304" pitchFamily="18" charset="0"/>
              </a:rPr>
              <a:t>3. </a:t>
            </a:r>
            <a:r>
              <a:rPr lang="en-US" altLang="zh-CN" sz="2800" b="1" dirty="0" err="1">
                <a:solidFill>
                  <a:schemeClr val="bg1"/>
                </a:solidFill>
                <a:latin typeface="Times New Roman" panose="02020603050405020304" pitchFamily="18" charset="0"/>
                <a:cs typeface="Times New Roman" panose="02020603050405020304" pitchFamily="18" charset="0"/>
              </a:rPr>
              <a:t>Tathāgatagarbha</a:t>
            </a:r>
            <a:endParaRPr lang="en-US" altLang="zh-CN" sz="2800" b="1" dirty="0">
              <a:solidFill>
                <a:schemeClr val="bg1"/>
              </a:solidFill>
              <a:latin typeface="Times New Roman" panose="02020603050405020304" pitchFamily="18" charset="0"/>
              <a:cs typeface="Times New Roman" panose="02020603050405020304" pitchFamily="18" charset="0"/>
            </a:endParaRPr>
          </a:p>
        </p:txBody>
      </p:sp>
      <p:sp>
        <p:nvSpPr>
          <p:cNvPr id="7" name="文字方塊 6">
            <a:extLst>
              <a:ext uri="{FF2B5EF4-FFF2-40B4-BE49-F238E27FC236}">
                <a16:creationId xmlns:a16="http://schemas.microsoft.com/office/drawing/2014/main" id="{CB790B15-0DD5-3610-AF18-97BCF71CB345}"/>
              </a:ext>
            </a:extLst>
          </p:cNvPr>
          <p:cNvSpPr txBox="1"/>
          <p:nvPr/>
        </p:nvSpPr>
        <p:spPr>
          <a:xfrm>
            <a:off x="5214495" y="33673"/>
            <a:ext cx="6840761" cy="1477328"/>
          </a:xfrm>
          <a:prstGeom prst="rect">
            <a:avLst/>
          </a:prstGeom>
          <a:noFill/>
        </p:spPr>
        <p:txBody>
          <a:bodyPr wrap="square" rtlCol="0">
            <a:spAutoFit/>
          </a:bodyPr>
          <a:lstStyle/>
          <a:p>
            <a:r>
              <a:rPr lang="en-US" altLang="zh-CN" sz="1800" dirty="0" err="1">
                <a:solidFill>
                  <a:srgbClr val="FFFF00"/>
                </a:solidFill>
                <a:latin typeface="Times New Roman" panose="02020603050405020304" pitchFamily="18" charset="0"/>
                <a:cs typeface="Times New Roman" panose="02020603050405020304" pitchFamily="18" charset="0"/>
              </a:rPr>
              <a:t>Tathāgatagarbha</a:t>
            </a:r>
            <a:r>
              <a:rPr lang="zh-CN" altLang="en-US" sz="1800" dirty="0">
                <a:solidFill>
                  <a:srgbClr val="FFFF00"/>
                </a:solidFill>
                <a:latin typeface="Times New Roman" panose="02020603050405020304" pitchFamily="18" charset="0"/>
                <a:cs typeface="Times New Roman" panose="02020603050405020304" pitchFamily="18" charset="0"/>
              </a:rPr>
              <a:t>：</a:t>
            </a:r>
            <a:r>
              <a:rPr lang="en-US" altLang="zh-CN" sz="1800" dirty="0">
                <a:solidFill>
                  <a:srgbClr val="FFFF00"/>
                </a:solidFill>
                <a:latin typeface="Times New Roman" panose="02020603050405020304" pitchFamily="18" charset="0"/>
                <a:cs typeface="Times New Roman" panose="02020603050405020304" pitchFamily="18" charset="0"/>
              </a:rPr>
              <a:t> </a:t>
            </a:r>
            <a:r>
              <a:rPr lang="en-US" altLang="zh-CN" sz="1800" dirty="0">
                <a:solidFill>
                  <a:srgbClr val="FFFF0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https://www.oxfordbibliographies.com/display/document/obo-9780195393521/obo-9780195393521-0160.xml</a:t>
            </a:r>
            <a:r>
              <a:rPr lang="en-US" altLang="zh-CN" sz="1800" dirty="0">
                <a:solidFill>
                  <a:srgbClr val="FFFF00"/>
                </a:solidFill>
                <a:latin typeface="Times New Roman" panose="02020603050405020304" pitchFamily="18" charset="0"/>
                <a:cs typeface="Times New Roman" panose="02020603050405020304" pitchFamily="18" charset="0"/>
              </a:rPr>
              <a:t> ;</a:t>
            </a:r>
          </a:p>
          <a:p>
            <a:r>
              <a:rPr lang="en-US" altLang="zh-CN" sz="1800" dirty="0">
                <a:solidFill>
                  <a:srgbClr val="FFFF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https://buddhanature.tsadra.org/index.php/Key_Terms/tath%C4%81gatagarbha</a:t>
            </a:r>
            <a:r>
              <a:rPr lang="en-US" altLang="zh-CN" sz="1800" dirty="0">
                <a:solidFill>
                  <a:srgbClr val="FFFF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8969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DD44FD49-1396-4750-B638-89849DC63402}"/>
              </a:ext>
            </a:extLst>
          </p:cNvPr>
          <p:cNvSpPr txBox="1"/>
          <p:nvPr/>
        </p:nvSpPr>
        <p:spPr>
          <a:xfrm>
            <a:off x="336020" y="1197881"/>
            <a:ext cx="5290341" cy="4897623"/>
          </a:xfrm>
          <a:prstGeom prst="rect">
            <a:avLst/>
          </a:prstGeom>
          <a:noFill/>
        </p:spPr>
        <p:txBody>
          <a:bodyPr wrap="square" rtlCol="0">
            <a:spAutoFit/>
          </a:bodyPr>
          <a:lstStyle/>
          <a:p>
            <a:pPr>
              <a:lnSpc>
                <a:spcPts val="4200"/>
              </a:lnSpc>
            </a:pPr>
            <a:r>
              <a:rPr lang="en-US" altLang="zh-TW" sz="2800" dirty="0">
                <a:solidFill>
                  <a:schemeClr val="bg1"/>
                </a:solidFill>
                <a:latin typeface="Times New Roman" panose="02020603050405020304" pitchFamily="18" charset="0"/>
              </a:rPr>
              <a:t>Anthony Barber associates the development of the </a:t>
            </a:r>
            <a:r>
              <a:rPr lang="en-US" altLang="zh-TW" sz="2800" i="1" dirty="0" err="1">
                <a:solidFill>
                  <a:schemeClr val="bg1"/>
                </a:solidFill>
                <a:latin typeface="Times New Roman" panose="02020603050405020304" pitchFamily="18" charset="0"/>
              </a:rPr>
              <a:t>Tathāgatagarbha</a:t>
            </a:r>
            <a:r>
              <a:rPr lang="en-US" altLang="zh-TW" sz="2800" i="1" dirty="0">
                <a:solidFill>
                  <a:schemeClr val="bg1"/>
                </a:solidFill>
                <a:latin typeface="Times New Roman" panose="02020603050405020304" pitchFamily="18" charset="0"/>
              </a:rPr>
              <a:t> </a:t>
            </a:r>
            <a:r>
              <a:rPr lang="en-US" altLang="zh-TW" sz="2800" i="1" dirty="0" err="1">
                <a:solidFill>
                  <a:schemeClr val="bg1"/>
                </a:solidFill>
                <a:latin typeface="Times New Roman" panose="02020603050405020304" pitchFamily="18" charset="0"/>
              </a:rPr>
              <a:t>Sūtra</a:t>
            </a:r>
            <a:r>
              <a:rPr lang="en-US" altLang="zh-TW" sz="2800" i="1" dirty="0">
                <a:solidFill>
                  <a:schemeClr val="bg1"/>
                </a:solidFill>
                <a:latin typeface="Times New Roman" panose="02020603050405020304" pitchFamily="18" charset="0"/>
              </a:rPr>
              <a:t> </a:t>
            </a:r>
            <a:r>
              <a:rPr lang="en-US" altLang="zh-TW" sz="2800" dirty="0">
                <a:solidFill>
                  <a:schemeClr val="bg1"/>
                </a:solidFill>
                <a:latin typeface="Times New Roman" panose="02020603050405020304" pitchFamily="18" charset="0"/>
              </a:rPr>
              <a:t>with the </a:t>
            </a:r>
            <a:r>
              <a:rPr lang="en-US" altLang="zh-TW" sz="2800" dirty="0" err="1">
                <a:solidFill>
                  <a:schemeClr val="bg1"/>
                </a:solidFill>
                <a:latin typeface="Times New Roman" panose="02020603050405020304" pitchFamily="18" charset="0"/>
              </a:rPr>
              <a:t>Mahāsāṃghika</a:t>
            </a:r>
            <a:r>
              <a:rPr lang="en-US" altLang="zh-TW" sz="2800" dirty="0">
                <a:solidFill>
                  <a:schemeClr val="bg1"/>
                </a:solidFill>
                <a:latin typeface="Times New Roman" panose="02020603050405020304" pitchFamily="18" charset="0"/>
              </a:rPr>
              <a:t> sect of Buddhism, and concludes that the </a:t>
            </a:r>
            <a:r>
              <a:rPr lang="en-US" altLang="zh-TW" sz="2800" dirty="0" err="1">
                <a:solidFill>
                  <a:schemeClr val="bg1"/>
                </a:solidFill>
                <a:latin typeface="Times New Roman" panose="02020603050405020304" pitchFamily="18" charset="0"/>
              </a:rPr>
              <a:t>Mahāsāṃghikas</a:t>
            </a:r>
            <a:r>
              <a:rPr lang="en-US" altLang="zh-TW" sz="2800" dirty="0">
                <a:solidFill>
                  <a:schemeClr val="bg1"/>
                </a:solidFill>
                <a:latin typeface="Times New Roman" panose="02020603050405020304" pitchFamily="18" charset="0"/>
              </a:rPr>
              <a:t> of the </a:t>
            </a:r>
            <a:r>
              <a:rPr lang="en-US" altLang="zh-TW" sz="2800" dirty="0" err="1">
                <a:solidFill>
                  <a:schemeClr val="bg1"/>
                </a:solidFill>
                <a:latin typeface="Times New Roman" panose="02020603050405020304" pitchFamily="18" charset="0"/>
              </a:rPr>
              <a:t>Āndhra</a:t>
            </a:r>
            <a:r>
              <a:rPr lang="en-US" altLang="zh-TW" sz="2800" dirty="0">
                <a:solidFill>
                  <a:schemeClr val="bg1"/>
                </a:solidFill>
                <a:latin typeface="Times New Roman" panose="02020603050405020304" pitchFamily="18" charset="0"/>
              </a:rPr>
              <a:t> region </a:t>
            </a:r>
            <a:r>
              <a:rPr lang="en-US" altLang="zh-TW" sz="2800" dirty="0">
                <a:solidFill>
                  <a:srgbClr val="FFC000"/>
                </a:solidFill>
                <a:latin typeface="Times New Roman" panose="02020603050405020304" pitchFamily="18" charset="0"/>
              </a:rPr>
              <a:t>(i.e. the </a:t>
            </a:r>
            <a:r>
              <a:rPr lang="en-US" altLang="zh-TW" sz="2800" dirty="0" err="1">
                <a:solidFill>
                  <a:srgbClr val="FFC000"/>
                </a:solidFill>
                <a:latin typeface="Times New Roman" panose="02020603050405020304" pitchFamily="18" charset="0"/>
              </a:rPr>
              <a:t>Caitika</a:t>
            </a:r>
            <a:r>
              <a:rPr lang="en-US" altLang="zh-TW" sz="2800" dirty="0">
                <a:solidFill>
                  <a:srgbClr val="FFC000"/>
                </a:solidFill>
                <a:latin typeface="Times New Roman" panose="02020603050405020304" pitchFamily="18" charset="0"/>
              </a:rPr>
              <a:t> schools) </a:t>
            </a:r>
            <a:r>
              <a:rPr lang="en-US" altLang="zh-TW" sz="2800" dirty="0">
                <a:solidFill>
                  <a:schemeClr val="bg1"/>
                </a:solidFill>
                <a:latin typeface="Times New Roman" panose="02020603050405020304" pitchFamily="18" charset="0"/>
              </a:rPr>
              <a:t>were responsible for the inception of the </a:t>
            </a:r>
            <a:r>
              <a:rPr lang="en-US" altLang="zh-TW" sz="2800" dirty="0" err="1">
                <a:solidFill>
                  <a:schemeClr val="bg1"/>
                </a:solidFill>
                <a:latin typeface="Times New Roman" panose="02020603050405020304" pitchFamily="18" charset="0"/>
              </a:rPr>
              <a:t>Tathāgatagarbha</a:t>
            </a:r>
            <a:r>
              <a:rPr lang="en-US" altLang="zh-TW" sz="2800" dirty="0">
                <a:solidFill>
                  <a:schemeClr val="bg1"/>
                </a:solidFill>
                <a:latin typeface="Times New Roman" panose="02020603050405020304" pitchFamily="18" charset="0"/>
              </a:rPr>
              <a:t> doctrine.</a:t>
            </a:r>
            <a:endParaRPr lang="en-US" altLang="zh-CN" sz="2800" dirty="0">
              <a:solidFill>
                <a:schemeClr val="bg1"/>
              </a:solidFill>
            </a:endParaRPr>
          </a:p>
        </p:txBody>
      </p:sp>
      <p:sp>
        <p:nvSpPr>
          <p:cNvPr id="2" name="矩形: 按鈕形 1">
            <a:extLst>
              <a:ext uri="{FF2B5EF4-FFF2-40B4-BE49-F238E27FC236}">
                <a16:creationId xmlns:a16="http://schemas.microsoft.com/office/drawing/2014/main" id="{30C98B65-0622-84D7-B9E2-849543FDC88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rPr>
              <a:t>Indian Mahayana Philosophy</a:t>
            </a:r>
            <a:endParaRPr lang="zh-TW" altLang="en-US" dirty="0">
              <a:solidFill>
                <a:schemeClr val="bg1"/>
              </a:solidFill>
            </a:endParaRPr>
          </a:p>
          <a:p>
            <a:pPr algn="ctr"/>
            <a:endParaRPr lang="zh-TW" altLang="en-US" dirty="0"/>
          </a:p>
        </p:txBody>
      </p:sp>
      <p:sp>
        <p:nvSpPr>
          <p:cNvPr id="4" name="矩形 3">
            <a:extLst>
              <a:ext uri="{FF2B5EF4-FFF2-40B4-BE49-F238E27FC236}">
                <a16:creationId xmlns:a16="http://schemas.microsoft.com/office/drawing/2014/main" id="{45F77B1E-FD58-F568-2592-2BEA49E0940C}"/>
              </a:ext>
            </a:extLst>
          </p:cNvPr>
          <p:cNvSpPr/>
          <p:nvPr/>
        </p:nvSpPr>
        <p:spPr>
          <a:xfrm>
            <a:off x="5662365" y="1203714"/>
            <a:ext cx="6413010" cy="4673558"/>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pic>
        <p:nvPicPr>
          <p:cNvPr id="8" name="圖片 7">
            <a:extLst>
              <a:ext uri="{FF2B5EF4-FFF2-40B4-BE49-F238E27FC236}">
                <a16:creationId xmlns:a16="http://schemas.microsoft.com/office/drawing/2014/main" id="{13161D82-EFCD-8557-6BC2-F68853556979}"/>
              </a:ext>
            </a:extLst>
          </p:cNvPr>
          <p:cNvPicPr>
            <a:picLocks noChangeAspect="1"/>
          </p:cNvPicPr>
          <p:nvPr/>
        </p:nvPicPr>
        <p:blipFill>
          <a:blip r:embed="rId3"/>
          <a:stretch>
            <a:fillRect/>
          </a:stretch>
        </p:blipFill>
        <p:spPr>
          <a:xfrm>
            <a:off x="5734372" y="1275722"/>
            <a:ext cx="6264695" cy="4541823"/>
          </a:xfrm>
          <a:prstGeom prst="rect">
            <a:avLst/>
          </a:prstGeom>
        </p:spPr>
      </p:pic>
      <p:sp>
        <p:nvSpPr>
          <p:cNvPr id="9" name="矩形 8">
            <a:extLst>
              <a:ext uri="{FF2B5EF4-FFF2-40B4-BE49-F238E27FC236}">
                <a16:creationId xmlns:a16="http://schemas.microsoft.com/office/drawing/2014/main" id="{CECE4044-705E-DC65-5AE6-0BA91514D9A4}"/>
              </a:ext>
            </a:extLst>
          </p:cNvPr>
          <p:cNvSpPr/>
          <p:nvPr/>
        </p:nvSpPr>
        <p:spPr>
          <a:xfrm>
            <a:off x="9910836" y="4948130"/>
            <a:ext cx="1224136" cy="720080"/>
          </a:xfrm>
          <a:prstGeom prst="rect">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Tree>
    <p:extLst>
      <p:ext uri="{BB962C8B-B14F-4D97-AF65-F5344CB8AC3E}">
        <p14:creationId xmlns:p14="http://schemas.microsoft.com/office/powerpoint/2010/main" val="40647631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D3964362-244B-4A82-1CF2-079DBF184FF3}"/>
              </a:ext>
            </a:extLst>
          </p:cNvPr>
          <p:cNvSpPr txBox="1"/>
          <p:nvPr/>
        </p:nvSpPr>
        <p:spPr>
          <a:xfrm>
            <a:off x="765820" y="1556792"/>
            <a:ext cx="10945216" cy="4350678"/>
          </a:xfrm>
          <a:prstGeom prst="rect">
            <a:avLst/>
          </a:prstGeom>
          <a:noFill/>
        </p:spPr>
        <p:txBody>
          <a:bodyPr wrap="square" rtlCol="0">
            <a:spAutoFit/>
          </a:bodyPr>
          <a:lstStyle/>
          <a:p>
            <a:pPr>
              <a:lnSpc>
                <a:spcPts val="42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i="1" dirty="0" err="1">
                <a:solidFill>
                  <a:schemeClr val="bg1"/>
                </a:solidFill>
                <a:latin typeface="Times New Roman" panose="02020603050405020304" pitchFamily="18" charset="0"/>
                <a:cs typeface="Times New Roman" panose="02020603050405020304" pitchFamily="18" charset="0"/>
              </a:rPr>
              <a:t>Tathāgatagarbha</a:t>
            </a:r>
            <a:r>
              <a:rPr lang="en-US" altLang="zh-TW" sz="2800" i="1" dirty="0">
                <a:solidFill>
                  <a:schemeClr val="bg1"/>
                </a:solidFill>
                <a:latin typeface="Times New Roman" panose="02020603050405020304" pitchFamily="18" charset="0"/>
                <a:cs typeface="Times New Roman" panose="02020603050405020304" pitchFamily="18" charset="0"/>
              </a:rPr>
              <a:t> </a:t>
            </a:r>
            <a:r>
              <a:rPr lang="en-US" altLang="zh-TW" sz="2800" i="1" dirty="0" err="1">
                <a:solidFill>
                  <a:schemeClr val="bg1"/>
                </a:solidFill>
                <a:latin typeface="Times New Roman" panose="02020603050405020304" pitchFamily="18" charset="0"/>
                <a:cs typeface="Times New Roman" panose="02020603050405020304" pitchFamily="18" charset="0"/>
              </a:rPr>
              <a:t>Sūtra</a:t>
            </a:r>
            <a:r>
              <a:rPr lang="en-US" altLang="zh-TW" sz="2800" i="1" dirty="0">
                <a:solidFill>
                  <a:schemeClr val="bg1"/>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is an influential and doctrinally striking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Buddhist scripture which treats of the existence of the "</a:t>
            </a:r>
            <a:r>
              <a:rPr lang="en-US" altLang="zh-TW" sz="2800" dirty="0" err="1">
                <a:solidFill>
                  <a:schemeClr val="bg1"/>
                </a:solidFill>
                <a:latin typeface="Times New Roman" panose="02020603050405020304" pitchFamily="18" charset="0"/>
                <a:cs typeface="Times New Roman" panose="02020603050405020304" pitchFamily="18" charset="0"/>
              </a:rPr>
              <a:t>Tathāgatagarbha</a:t>
            </a:r>
            <a:r>
              <a:rPr lang="en-US" altLang="zh-TW" sz="2800" dirty="0">
                <a:solidFill>
                  <a:schemeClr val="bg1"/>
                </a:solidFill>
                <a:latin typeface="Times New Roman" panose="02020603050405020304" pitchFamily="18" charset="0"/>
                <a:cs typeface="Times New Roman" panose="02020603050405020304" pitchFamily="18" charset="0"/>
              </a:rPr>
              <a:t>"</a:t>
            </a:r>
            <a:r>
              <a:rPr lang="en-US" altLang="zh-TW" sz="2600" dirty="0">
                <a:solidFill>
                  <a:schemeClr val="accent6"/>
                </a:solidFill>
                <a:latin typeface="Times New Roman" panose="02020603050405020304" pitchFamily="18" charset="0"/>
                <a:cs typeface="Times New Roman" panose="02020603050405020304" pitchFamily="18" charset="0"/>
              </a:rPr>
              <a:t> (Buddha-Matrix, Buddha-Embryo, lit. "the womb of the thus-come-one") </a:t>
            </a:r>
            <a:r>
              <a:rPr lang="en-US" altLang="zh-TW" sz="2800" dirty="0">
                <a:solidFill>
                  <a:schemeClr val="bg1"/>
                </a:solidFill>
                <a:latin typeface="Times New Roman" panose="02020603050405020304" pitchFamily="18" charset="0"/>
                <a:cs typeface="Times New Roman" panose="02020603050405020304" pitchFamily="18" charset="0"/>
              </a:rPr>
              <a:t>within all sentient creatures. According to the Buddha, all sentient beings are born with buddha-nature and have the potential to become a Buddha. Physical and mental defilements of everyday life act as clouds over this nature and usually prevent this </a:t>
            </a:r>
            <a:r>
              <a:rPr lang="en-US" altLang="zh-TW" sz="2800" dirty="0" err="1">
                <a:solidFill>
                  <a:schemeClr val="bg1"/>
                </a:solidFill>
                <a:latin typeface="Times New Roman" panose="02020603050405020304" pitchFamily="18" charset="0"/>
                <a:cs typeface="Times New Roman" panose="02020603050405020304" pitchFamily="18" charset="0"/>
              </a:rPr>
              <a:t>realisation</a:t>
            </a:r>
            <a:r>
              <a:rPr lang="en-US" altLang="zh-TW" sz="2800" dirty="0">
                <a:solidFill>
                  <a:schemeClr val="bg1"/>
                </a:solidFill>
                <a:latin typeface="Times New Roman" panose="02020603050405020304" pitchFamily="18" charset="0"/>
                <a:cs typeface="Times New Roman" panose="02020603050405020304" pitchFamily="18" charset="0"/>
              </a:rPr>
              <a:t>. This nature is no less than the indwelling Buddha himself.</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E217270C-1FCC-C867-132B-CB48634AC68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9573817"/>
      </p:ext>
    </p:extLst>
  </p:cSld>
  <p:clrMapOvr>
    <a:overrideClrMapping bg1="lt1" tx1="dk1" bg2="lt2" tx2="dk2" accent1="accent1" accent2="accent2" accent3="accent3" accent4="accent4" accent5="accent5" accent6="accent6" hlink="hlink" folHlink="folHlink"/>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B68535C7-EDC3-0770-21CE-1EE91828200A}"/>
              </a:ext>
            </a:extLst>
          </p:cNvPr>
          <p:cNvSpPr txBox="1"/>
          <p:nvPr/>
        </p:nvSpPr>
        <p:spPr>
          <a:xfrm>
            <a:off x="729816" y="1484784"/>
            <a:ext cx="10729192" cy="4547527"/>
          </a:xfrm>
          <a:prstGeom prst="rect">
            <a:avLst/>
          </a:prstGeom>
          <a:noFill/>
        </p:spPr>
        <p:txBody>
          <a:bodyPr wrap="square" rtlCol="0">
            <a:spAutoFit/>
          </a:bodyPr>
          <a:lstStyle/>
          <a:p>
            <a:pPr>
              <a:lnSpc>
                <a:spcPct val="150000"/>
              </a:lnSpc>
            </a:pPr>
            <a:r>
              <a:rPr lang="en-US" altLang="zh-TW" sz="2800" dirty="0">
                <a:solidFill>
                  <a:schemeClr val="bg1"/>
                </a:solidFill>
                <a:latin typeface="Times New Roman" panose="02020603050405020304" pitchFamily="18" charset="0"/>
                <a:cs typeface="Times New Roman" panose="02020603050405020304" pitchFamily="18" charset="0"/>
              </a:rPr>
              <a:t>The earliest known Tathāgata-Garbha text was the </a:t>
            </a:r>
            <a:r>
              <a:rPr lang="en-US" altLang="zh-TW" sz="2800" b="1" i="1" dirty="0">
                <a:solidFill>
                  <a:schemeClr val="bg1"/>
                </a:solidFill>
                <a:latin typeface="Times New Roman" panose="02020603050405020304" pitchFamily="18" charset="0"/>
                <a:cs typeface="Times New Roman" panose="02020603050405020304" pitchFamily="18" charset="0"/>
              </a:rPr>
              <a:t>Tathāgata-</a:t>
            </a:r>
            <a:r>
              <a:rPr lang="en-US" altLang="zh-TW" sz="2800" b="1" i="1" dirty="0" err="1">
                <a:solidFill>
                  <a:schemeClr val="bg1"/>
                </a:solidFill>
                <a:latin typeface="Times New Roman" panose="02020603050405020304" pitchFamily="18" charset="0"/>
                <a:cs typeface="Times New Roman" panose="02020603050405020304" pitchFamily="18" charset="0"/>
              </a:rPr>
              <a:t>garbha</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composed c. 200–250 CE. The most important one, however, is the </a:t>
            </a:r>
            <a:r>
              <a:rPr lang="en-US" altLang="zh-TW" sz="2800" b="1" i="1" dirty="0" err="1">
                <a:solidFill>
                  <a:schemeClr val="bg1"/>
                </a:solidFill>
                <a:latin typeface="Times New Roman" panose="02020603050405020304" pitchFamily="18" charset="0"/>
                <a:cs typeface="Times New Roman" panose="02020603050405020304" pitchFamily="18" charset="0"/>
              </a:rPr>
              <a:t>Śrīmālā-devī-simhanāda</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‘The </a:t>
            </a:r>
            <a:r>
              <a:rPr lang="en-US" altLang="zh-TW" sz="2600" dirty="0" err="1">
                <a:solidFill>
                  <a:schemeClr val="accent6"/>
                </a:solidFill>
                <a:latin typeface="Times New Roman" panose="02020603050405020304" pitchFamily="18" charset="0"/>
                <a:cs typeface="Times New Roman" panose="02020603050405020304" pitchFamily="18" charset="0"/>
              </a:rPr>
              <a:t>Sūtra</a:t>
            </a:r>
            <a:r>
              <a:rPr lang="en-US" altLang="zh-TW" sz="2600" dirty="0">
                <a:solidFill>
                  <a:schemeClr val="accent6"/>
                </a:solidFill>
                <a:latin typeface="Times New Roman" panose="02020603050405020304" pitchFamily="18" charset="0"/>
                <a:cs typeface="Times New Roman" panose="02020603050405020304" pitchFamily="18" charset="0"/>
              </a:rPr>
              <a:t> on the Lion’s Roar of Queen </a:t>
            </a:r>
            <a:r>
              <a:rPr lang="en-US" altLang="zh-TW" sz="2600" dirty="0" err="1">
                <a:solidFill>
                  <a:schemeClr val="accent6"/>
                </a:solidFill>
                <a:latin typeface="Times New Roman" panose="02020603050405020304" pitchFamily="18" charset="0"/>
                <a:cs typeface="Times New Roman" panose="02020603050405020304" pitchFamily="18" charset="0"/>
              </a:rPr>
              <a:t>Śrīmālā</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800" dirty="0">
                <a:solidFill>
                  <a:schemeClr val="bg1"/>
                </a:solidFill>
                <a:latin typeface="Times New Roman" panose="02020603050405020304" pitchFamily="18" charset="0"/>
                <a:cs typeface="Times New Roman" panose="02020603050405020304" pitchFamily="18" charset="0"/>
              </a:rPr>
              <a:t>, composed between 250 and 350 CE. Also important is the single extant Sanskrit treatise on the </a:t>
            </a:r>
            <a:r>
              <a:rPr lang="en-US" altLang="zh-TW" sz="2800" dirty="0" err="1">
                <a:solidFill>
                  <a:schemeClr val="bg1"/>
                </a:solidFill>
                <a:latin typeface="Times New Roman" panose="02020603050405020304" pitchFamily="18" charset="0"/>
                <a:cs typeface="Times New Roman" panose="02020603050405020304" pitchFamily="18" charset="0"/>
              </a:rPr>
              <a:t>Tathāgata-garbha</a:t>
            </a:r>
            <a:r>
              <a:rPr lang="en-US" altLang="zh-TW" sz="2800" dirty="0">
                <a:solidFill>
                  <a:schemeClr val="bg1"/>
                </a:solidFill>
                <a:latin typeface="Times New Roman" panose="02020603050405020304" pitchFamily="18" charset="0"/>
                <a:cs typeface="Times New Roman" panose="02020603050405020304" pitchFamily="18" charset="0"/>
              </a:rPr>
              <a:t>. This is known as the </a:t>
            </a:r>
            <a:r>
              <a:rPr lang="en-US" altLang="zh-TW" sz="2800" b="1" i="1" dirty="0" err="1">
                <a:solidFill>
                  <a:schemeClr val="bg1"/>
                </a:solidFill>
                <a:latin typeface="Times New Roman" panose="02020603050405020304" pitchFamily="18" charset="0"/>
                <a:cs typeface="Times New Roman" panose="02020603050405020304" pitchFamily="18" charset="0"/>
              </a:rPr>
              <a:t>Ratnagotra-vibhāga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‘An Analysis of the Jewels and Lineages’</a:t>
            </a:r>
            <a:r>
              <a:rPr lang="en-US" altLang="zh-TW" sz="2800" dirty="0">
                <a:solidFill>
                  <a:schemeClr val="bg1"/>
                </a:solidFill>
                <a:latin typeface="Times New Roman" panose="02020603050405020304" pitchFamily="18" charset="0"/>
                <a:cs typeface="Times New Roman" panose="02020603050405020304" pitchFamily="18" charset="0"/>
              </a:rPr>
              <a:t>, or </a:t>
            </a:r>
            <a:r>
              <a:rPr lang="en-US" altLang="zh-TW" sz="2800" i="1" dirty="0">
                <a:solidFill>
                  <a:schemeClr val="bg1"/>
                </a:solidFill>
                <a:latin typeface="Times New Roman" panose="02020603050405020304" pitchFamily="18" charset="0"/>
                <a:cs typeface="Times New Roman" panose="02020603050405020304" pitchFamily="18" charset="0"/>
              </a:rPr>
              <a:t>Uttara-tantra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‘The Treatise on the Supreme’</a:t>
            </a:r>
            <a:r>
              <a:rPr lang="en-US" altLang="zh-TW" sz="2800" dirty="0">
                <a:solidFill>
                  <a:schemeClr val="bg1"/>
                </a:solidFill>
                <a:latin typeface="Times New Roman" panose="02020603050405020304" pitchFamily="18" charset="0"/>
                <a:cs typeface="Times New Roman" panose="02020603050405020304" pitchFamily="18" charset="0"/>
              </a:rPr>
              <a:t>.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BD4F49B0-98C6-1CA2-3090-06305E6E6F6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1417380"/>
      </p:ext>
    </p:extLst>
  </p:cSld>
  <p:clrMapOvr>
    <a:overrideClrMapping bg1="lt1" tx1="dk1" bg2="lt2" tx2="dk2" accent1="accent1" accent2="accent2" accent3="accent3" accent4="accent4" accent5="accent5" accent6="accent6" hlink="hlink" folHlink="folHlink"/>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C83015EB-95E9-4F09-4C9C-C658C5E9C4FD}"/>
              </a:ext>
            </a:extLst>
          </p:cNvPr>
          <p:cNvSpPr txBox="1"/>
          <p:nvPr/>
        </p:nvSpPr>
        <p:spPr>
          <a:xfrm>
            <a:off x="981844" y="1124744"/>
            <a:ext cx="10729192" cy="5193858"/>
          </a:xfrm>
          <a:prstGeom prst="rect">
            <a:avLst/>
          </a:prstGeom>
          <a:noFill/>
        </p:spPr>
        <p:txBody>
          <a:bodyPr wrap="square" rtlCol="0">
            <a:spAutoFit/>
          </a:bodyPr>
          <a:lstStyle/>
          <a:p>
            <a:pPr>
              <a:lnSpc>
                <a:spcPct val="1500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Mahāparinirvāna</a:t>
            </a:r>
            <a:r>
              <a:rPr lang="en-US" altLang="zh-TW" sz="2800" b="1" i="1" dirty="0">
                <a:solidFill>
                  <a:schemeClr val="bg1"/>
                </a:solidFill>
                <a:latin typeface="Times New Roman" panose="02020603050405020304" pitchFamily="18" charset="0"/>
                <a:cs typeface="Times New Roman" panose="02020603050405020304" pitchFamily="18" charset="0"/>
              </a:rPr>
              <a:t> Sutra</a:t>
            </a:r>
            <a:r>
              <a:rPr lang="en-US" altLang="zh-TW" sz="2800" dirty="0">
                <a:solidFill>
                  <a:schemeClr val="bg1"/>
                </a:solidFill>
                <a:latin typeface="Times New Roman" panose="02020603050405020304" pitchFamily="18" charset="0"/>
                <a:cs typeface="Times New Roman" panose="02020603050405020304" pitchFamily="18" charset="0"/>
              </a:rPr>
              <a:t>, a text which exists</a:t>
            </a:r>
          </a:p>
          <a:p>
            <a:pPr>
              <a:lnSpc>
                <a:spcPct val="150000"/>
              </a:lnSpc>
            </a:pPr>
            <a:r>
              <a:rPr lang="en-US" altLang="zh-TW" sz="2800" dirty="0">
                <a:solidFill>
                  <a:schemeClr val="bg1"/>
                </a:solidFill>
                <a:latin typeface="Times New Roman" panose="02020603050405020304" pitchFamily="18" charset="0"/>
                <a:cs typeface="Times New Roman" panose="02020603050405020304" pitchFamily="18" charset="0"/>
              </a:rPr>
              <a:t>in various versions and which was influential in China, also contains many relevant ideas. The </a:t>
            </a:r>
            <a:r>
              <a:rPr lang="en-US" altLang="zh-TW" sz="2800" b="1" i="1" dirty="0" err="1">
                <a:solidFill>
                  <a:schemeClr val="bg1"/>
                </a:solidFill>
                <a:latin typeface="Times New Roman" panose="02020603050405020304" pitchFamily="18" charset="0"/>
                <a:cs typeface="Times New Roman" panose="02020603050405020304" pitchFamily="18" charset="0"/>
              </a:rPr>
              <a:t>Lankāvatāra</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Sūtra</a:t>
            </a:r>
            <a:r>
              <a:rPr lang="en-US" altLang="zh-TW" sz="2800" b="1" dirty="0">
                <a:solidFill>
                  <a:schemeClr val="bg1"/>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assimilates </a:t>
            </a:r>
            <a:r>
              <a:rPr lang="en-US" altLang="zh-TW" sz="2800" dirty="0" err="1">
                <a:solidFill>
                  <a:schemeClr val="bg1"/>
                </a:solidFill>
                <a:latin typeface="Times New Roman" panose="02020603050405020304" pitchFamily="18" charset="0"/>
                <a:cs typeface="Times New Roman" panose="02020603050405020304" pitchFamily="18" charset="0"/>
              </a:rPr>
              <a:t>Tathāgata</a:t>
            </a:r>
            <a:r>
              <a:rPr lang="en-US" altLang="zh-TW" sz="2800" dirty="0">
                <a:solidFill>
                  <a:schemeClr val="bg1"/>
                </a:solidFill>
                <a:latin typeface="Times New Roman" panose="02020603050405020304" pitchFamily="18" charset="0"/>
                <a:cs typeface="Times New Roman" panose="02020603050405020304" pitchFamily="18" charset="0"/>
              </a:rPr>
              <a:t>-Garbha thought to the </a:t>
            </a:r>
            <a:r>
              <a:rPr lang="en-US" altLang="zh-TW" sz="2800" dirty="0" err="1">
                <a:solidFill>
                  <a:schemeClr val="bg1"/>
                </a:solidFill>
                <a:latin typeface="Times New Roman" panose="02020603050405020304" pitchFamily="18" charset="0"/>
                <a:cs typeface="Times New Roman" panose="02020603050405020304" pitchFamily="18" charset="0"/>
              </a:rPr>
              <a:t>Yogācāra</a:t>
            </a:r>
            <a:r>
              <a:rPr lang="en-US" altLang="zh-TW" sz="2800" dirty="0">
                <a:solidFill>
                  <a:schemeClr val="bg1"/>
                </a:solidFill>
                <a:latin typeface="Times New Roman" panose="02020603050405020304" pitchFamily="18" charset="0"/>
                <a:cs typeface="Times New Roman" panose="02020603050405020304" pitchFamily="18" charset="0"/>
              </a:rPr>
              <a:t> viewpoint, and this assimilation is developed further in a text which was a widely used summary of the </a:t>
            </a:r>
            <a:r>
              <a:rPr lang="en-US" altLang="zh-TW" sz="2800" dirty="0" err="1">
                <a:solidFill>
                  <a:schemeClr val="bg1"/>
                </a:solidFill>
                <a:latin typeface="Times New Roman" panose="02020603050405020304" pitchFamily="18" charset="0"/>
                <a:cs typeface="Times New Roman" panose="02020603050405020304" pitchFamily="18" charset="0"/>
              </a:rPr>
              <a:t>Mahāyāna</a:t>
            </a:r>
            <a:r>
              <a:rPr lang="en-US" altLang="zh-TW" sz="2800" dirty="0">
                <a:solidFill>
                  <a:schemeClr val="bg1"/>
                </a:solidFill>
                <a:latin typeface="Times New Roman" panose="02020603050405020304" pitchFamily="18" charset="0"/>
                <a:cs typeface="Times New Roman" panose="02020603050405020304" pitchFamily="18" charset="0"/>
              </a:rPr>
              <a:t> in China. This is the </a:t>
            </a:r>
            <a:r>
              <a:rPr lang="en-US" altLang="zh-TW" sz="2800" b="1" i="1" dirty="0" err="1">
                <a:solidFill>
                  <a:schemeClr val="bg1"/>
                </a:solidFill>
                <a:latin typeface="Times New Roman" panose="02020603050405020304" pitchFamily="18" charset="0"/>
                <a:cs typeface="Times New Roman" panose="02020603050405020304" pitchFamily="18" charset="0"/>
              </a:rPr>
              <a:t>Dasheng</a:t>
            </a:r>
            <a:r>
              <a:rPr lang="en-US" altLang="zh-TW" sz="2800" b="1" i="1" dirty="0">
                <a:solidFill>
                  <a:schemeClr val="bg1"/>
                </a:solidFill>
                <a:latin typeface="Times New Roman" panose="02020603050405020304" pitchFamily="18" charset="0"/>
                <a:cs typeface="Times New Roman" panose="02020603050405020304" pitchFamily="18" charset="0"/>
              </a:rPr>
              <a:t> </a:t>
            </a:r>
            <a:r>
              <a:rPr lang="en-US" altLang="zh-TW" sz="2800" b="1" i="1" dirty="0" err="1">
                <a:solidFill>
                  <a:schemeClr val="bg1"/>
                </a:solidFill>
                <a:latin typeface="Times New Roman" panose="02020603050405020304" pitchFamily="18" charset="0"/>
                <a:cs typeface="Times New Roman" panose="02020603050405020304" pitchFamily="18" charset="0"/>
              </a:rPr>
              <a:t>qixinlun</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‘The Treatise on the Awakening of Faith in the </a:t>
            </a:r>
            <a:r>
              <a:rPr lang="en-US" altLang="zh-TW" sz="2600" dirty="0" err="1">
                <a:solidFill>
                  <a:schemeClr val="accent6"/>
                </a:solidFill>
                <a:latin typeface="Times New Roman" panose="02020603050405020304" pitchFamily="18" charset="0"/>
                <a:cs typeface="Times New Roman" panose="02020603050405020304" pitchFamily="18" charset="0"/>
              </a:rPr>
              <a:t>Mahāyāna</a:t>
            </a:r>
            <a:r>
              <a:rPr lang="en-US" altLang="zh-TW" sz="2600" dirty="0">
                <a:solidFill>
                  <a:schemeClr val="accent6"/>
                </a:solidFill>
                <a:latin typeface="Times New Roman" panose="02020603050405020304" pitchFamily="18" charset="0"/>
                <a:cs typeface="Times New Roman" panose="02020603050405020304" pitchFamily="18" charset="0"/>
              </a:rPr>
              <a:t>’</a:t>
            </a:r>
            <a:r>
              <a:rPr lang="en-US" altLang="zh-TW" sz="2800" dirty="0">
                <a:solidFill>
                  <a:schemeClr val="bg1"/>
                </a:solidFill>
                <a:latin typeface="Times New Roman" panose="02020603050405020304" pitchFamily="18" charset="0"/>
                <a:cs typeface="Times New Roman" panose="02020603050405020304" pitchFamily="18" charset="0"/>
              </a:rPr>
              <a:t>, composed, or possibly translated, around 550 CE.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5" name="矩形: 按鈕形 4">
            <a:extLst>
              <a:ext uri="{FF2B5EF4-FFF2-40B4-BE49-F238E27FC236}">
                <a16:creationId xmlns:a16="http://schemas.microsoft.com/office/drawing/2014/main" id="{7A966CA1-ACB9-9C89-B715-8222A60F0BAB}"/>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7355324"/>
      </p:ext>
    </p:extLst>
  </p:cSld>
  <p:clrMapOvr>
    <a:overrideClrMapping bg1="lt1" tx1="dk1" bg2="lt2" tx2="dk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43B563FC-5B90-4872-8159-39D7FEAA182A}"/>
              </a:ext>
            </a:extLst>
          </p:cNvPr>
          <p:cNvSpPr txBox="1"/>
          <p:nvPr/>
        </p:nvSpPr>
        <p:spPr>
          <a:xfrm>
            <a:off x="693812" y="1196752"/>
            <a:ext cx="10945216" cy="5122043"/>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Tathagatagarbha doctrine arose with the Mahayanists and later became linked </a:t>
            </a:r>
            <a:r>
              <a:rPr lang="en-US" altLang="zh-TW" sz="2600" dirty="0">
                <a:solidFill>
                  <a:schemeClr val="accent6"/>
                </a:solidFill>
                <a:latin typeface="Times New Roman" panose="02020603050405020304" pitchFamily="18" charset="0"/>
                <a:cs typeface="Times New Roman" panose="02020603050405020304" pitchFamily="18" charset="0"/>
              </a:rPr>
              <a:t>(e.g. in the </a:t>
            </a:r>
            <a:r>
              <a:rPr lang="en-US" altLang="zh-TW" sz="2600" i="1" dirty="0" err="1">
                <a:solidFill>
                  <a:schemeClr val="accent6"/>
                </a:solidFill>
                <a:latin typeface="Times New Roman" panose="02020603050405020304" pitchFamily="18" charset="0"/>
                <a:cs typeface="Times New Roman" panose="02020603050405020304" pitchFamily="18" charset="0"/>
              </a:rPr>
              <a:t>Lankavatara</a:t>
            </a:r>
            <a:r>
              <a:rPr lang="en-US" altLang="zh-TW" sz="2600" i="1" dirty="0">
                <a:solidFill>
                  <a:schemeClr val="accent6"/>
                </a:solidFill>
                <a:latin typeface="Times New Roman" panose="02020603050405020304" pitchFamily="18" charset="0"/>
                <a:cs typeface="Times New Roman" panose="02020603050405020304" pitchFamily="18" charset="0"/>
              </a:rPr>
              <a:t> Sutra</a:t>
            </a:r>
            <a:r>
              <a:rPr lang="en-US" altLang="zh-TW" sz="2600" dirty="0">
                <a:solidFill>
                  <a:schemeClr val="accent6"/>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with those who were associated to some degree or another with </a:t>
            </a:r>
            <a:r>
              <a:rPr lang="en-US" altLang="zh-TW" sz="2800" dirty="0" err="1">
                <a:solidFill>
                  <a:schemeClr val="bg1"/>
                </a:solidFill>
                <a:latin typeface="Times New Roman" panose="02020603050405020304" pitchFamily="18" charset="0"/>
                <a:cs typeface="Times New Roman" panose="02020603050405020304" pitchFamily="18" charset="0"/>
              </a:rPr>
              <a:t>Citta-matra</a:t>
            </a:r>
            <a:r>
              <a:rPr lang="en-US" altLang="zh-TW" sz="2800" dirty="0">
                <a:solidFill>
                  <a:schemeClr val="bg1"/>
                </a:solidFill>
                <a:latin typeface="Times New Roman" panose="02020603050405020304" pitchFamily="18" charset="0"/>
                <a:cs typeface="Times New Roman" panose="02020603050405020304" pitchFamily="18" charset="0"/>
              </a:rPr>
              <a:t> </a:t>
            </a:r>
            <a:r>
              <a:rPr lang="en-US" altLang="zh-TW" sz="2600" dirty="0">
                <a:solidFill>
                  <a:schemeClr val="accent6"/>
                </a:solidFill>
                <a:latin typeface="Times New Roman" panose="02020603050405020304" pitchFamily="18" charset="0"/>
                <a:cs typeface="Times New Roman" panose="02020603050405020304" pitchFamily="18" charset="0"/>
              </a:rPr>
              <a:t>("mind </a:t>
            </a:r>
            <a:r>
              <a:rPr lang="en-US" altLang="zh-CN" sz="2600" dirty="0">
                <a:solidFill>
                  <a:schemeClr val="accent6"/>
                </a:solidFill>
                <a:latin typeface="Times New Roman" panose="02020603050405020304" pitchFamily="18" charset="0"/>
                <a:cs typeface="Times New Roman" panose="02020603050405020304" pitchFamily="18" charset="0"/>
              </a:rPr>
              <a:t>only</a:t>
            </a:r>
            <a:r>
              <a:rPr lang="en-US" altLang="zh-TW" sz="2600" dirty="0">
                <a:solidFill>
                  <a:schemeClr val="accent6"/>
                </a:solidFill>
                <a:latin typeface="Times New Roman" panose="02020603050405020304" pitchFamily="18" charset="0"/>
                <a:cs typeface="Times New Roman" panose="02020603050405020304" pitchFamily="18" charset="0"/>
              </a:rPr>
              <a:t>") </a:t>
            </a:r>
            <a:r>
              <a:rPr lang="en-US" altLang="zh-TW" sz="2800" dirty="0">
                <a:solidFill>
                  <a:schemeClr val="bg1"/>
                </a:solidFill>
                <a:latin typeface="Times New Roman" panose="02020603050405020304" pitchFamily="18" charset="0"/>
                <a:cs typeface="Times New Roman" panose="02020603050405020304" pitchFamily="18" charset="0"/>
              </a:rPr>
              <a:t>or Yogacara studies, aiming clearly to account for the possibility of the attainment of Buddhahood by ignorant sentient beings </a:t>
            </a:r>
            <a:r>
              <a:rPr lang="en-US" altLang="zh-TW" sz="2600" dirty="0">
                <a:solidFill>
                  <a:schemeClr val="accent6"/>
                </a:solidFill>
                <a:latin typeface="Times New Roman" panose="02020603050405020304" pitchFamily="18" charset="0"/>
                <a:cs typeface="Times New Roman" panose="02020603050405020304" pitchFamily="18" charset="0"/>
              </a:rPr>
              <a:t>(the "Tathagatagarbha" is the indwelling bodhi - Awakening - in the very heart of Samsara)</a:t>
            </a:r>
            <a:r>
              <a:rPr lang="en-US" altLang="zh-TW" sz="2800" dirty="0">
                <a:solidFill>
                  <a:schemeClr val="bg1"/>
                </a:solidFill>
                <a:latin typeface="Times New Roman" panose="02020603050405020304" pitchFamily="18" charset="0"/>
                <a:cs typeface="Times New Roman" panose="02020603050405020304" pitchFamily="18" charset="0"/>
              </a:rPr>
              <a:t>. There is also a tendency in the Tathagatagarbha sutras to support vegetarianism, as all persons and creatures are compassionately viewed as possessing one and the same essential nature - the Buddha-dhatu or Buddha-nature.</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EA08AD00-61D7-473F-EE10-47C5642A1E94}"/>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0462663"/>
      </p:ext>
    </p:extLst>
  </p:cSld>
  <p:clrMapOvr>
    <a:overrideClrMapping bg1="lt1" tx1="dk1" bg2="lt2" tx2="dk2" accent1="accent1" accent2="accent2" accent3="accent3" accent4="accent4" accent5="accent5" accent6="accent6" hlink="hlink" folHlink="folHlink"/>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CB7105D8-81D3-43C5-B111-C9D2E1100E02}"/>
              </a:ext>
            </a:extLst>
          </p:cNvPr>
          <p:cNvSpPr txBox="1"/>
          <p:nvPr/>
        </p:nvSpPr>
        <p:spPr>
          <a:xfrm>
            <a:off x="817467" y="1412776"/>
            <a:ext cx="10945216" cy="3429272"/>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concept of the Tathagatagarbha is closely related to that of the Buddha-nature; indeed, in the </a:t>
            </a:r>
            <a:r>
              <a:rPr lang="en-US" altLang="zh-TW" sz="2800" i="1" dirty="0" err="1">
                <a:solidFill>
                  <a:schemeClr val="bg1"/>
                </a:solidFill>
                <a:latin typeface="Times New Roman" panose="02020603050405020304" pitchFamily="18" charset="0"/>
                <a:cs typeface="Times New Roman" panose="02020603050405020304" pitchFamily="18" charset="0"/>
              </a:rPr>
              <a:t>Angulimaliya</a:t>
            </a:r>
            <a:r>
              <a:rPr lang="en-US" altLang="zh-TW" sz="2800" i="1" dirty="0">
                <a:solidFill>
                  <a:schemeClr val="bg1"/>
                </a:solidFill>
                <a:latin typeface="Times New Roman" panose="02020603050405020304" pitchFamily="18" charset="0"/>
                <a:cs typeface="Times New Roman" panose="02020603050405020304" pitchFamily="18" charset="0"/>
              </a:rPr>
              <a:t> Sutra </a:t>
            </a:r>
            <a:r>
              <a:rPr lang="en-US" altLang="zh-TW" sz="2800" dirty="0">
                <a:solidFill>
                  <a:schemeClr val="bg1"/>
                </a:solidFill>
                <a:latin typeface="Times New Roman" panose="02020603050405020304" pitchFamily="18" charset="0"/>
                <a:cs typeface="Times New Roman" panose="02020603050405020304" pitchFamily="18" charset="0"/>
              </a:rPr>
              <a:t>and in the </a:t>
            </a:r>
            <a:r>
              <a:rPr lang="en-US" altLang="zh-TW" sz="2800" i="1" dirty="0">
                <a:solidFill>
                  <a:schemeClr val="bg1"/>
                </a:solidFill>
                <a:latin typeface="Times New Roman" panose="02020603050405020304" pitchFamily="18" charset="0"/>
                <a:cs typeface="Times New Roman" panose="02020603050405020304" pitchFamily="18" charset="0"/>
              </a:rPr>
              <a:t>Mahayana </a:t>
            </a:r>
            <a:r>
              <a:rPr lang="en-US" altLang="zh-TW" sz="2800" i="1" dirty="0" err="1">
                <a:solidFill>
                  <a:schemeClr val="bg1"/>
                </a:solidFill>
                <a:latin typeface="Times New Roman" panose="02020603050405020304" pitchFamily="18" charset="0"/>
                <a:cs typeface="Times New Roman" panose="02020603050405020304" pitchFamily="18" charset="0"/>
              </a:rPr>
              <a:t>Mahaparinirvana</a:t>
            </a:r>
            <a:r>
              <a:rPr lang="en-US" altLang="zh-TW" sz="2800" i="1" dirty="0">
                <a:solidFill>
                  <a:schemeClr val="bg1"/>
                </a:solidFill>
                <a:latin typeface="Times New Roman" panose="02020603050405020304" pitchFamily="18" charset="0"/>
                <a:cs typeface="Times New Roman" panose="02020603050405020304" pitchFamily="18" charset="0"/>
              </a:rPr>
              <a:t> Sutra</a:t>
            </a:r>
            <a:r>
              <a:rPr lang="en-US" altLang="zh-TW" sz="2800" dirty="0">
                <a:solidFill>
                  <a:schemeClr val="bg1"/>
                </a:solidFill>
                <a:latin typeface="Times New Roman" panose="02020603050405020304" pitchFamily="18" charset="0"/>
                <a:cs typeface="Times New Roman" panose="02020603050405020304" pitchFamily="18" charset="0"/>
              </a:rPr>
              <a:t>, which latter is the lengthiest sutra dealing with the immanent and transcendent presence of the Tathagatagarbha within all beings, the terms </a:t>
            </a:r>
            <a:r>
              <a:rPr lang="en-US" altLang="zh-TW" sz="2600" dirty="0">
                <a:solidFill>
                  <a:schemeClr val="accent6"/>
                </a:solidFill>
                <a:latin typeface="Times New Roman" panose="02020603050405020304" pitchFamily="18" charset="0"/>
                <a:cs typeface="Times New Roman" panose="02020603050405020304" pitchFamily="18" charset="0"/>
              </a:rPr>
              <a:t>"Buddha-nature" ("Buddha-dhatu") </a:t>
            </a:r>
            <a:r>
              <a:rPr lang="en-US" altLang="zh-TW" sz="2800" dirty="0">
                <a:solidFill>
                  <a:schemeClr val="bg1"/>
                </a:solidFill>
                <a:latin typeface="Times New Roman" panose="02020603050405020304" pitchFamily="18" charset="0"/>
                <a:cs typeface="Times New Roman" panose="02020603050405020304" pitchFamily="18" charset="0"/>
              </a:rPr>
              <a:t>and "Tathagatagarbha" are employed as synonymous concepts.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5D37EA21-0B83-C2CC-180D-8EF0E68AE38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8096B482-9740-2B0F-FB86-B51E4975A281}"/>
              </a:ext>
            </a:extLst>
          </p:cNvPr>
          <p:cNvSpPr txBox="1"/>
          <p:nvPr/>
        </p:nvSpPr>
        <p:spPr>
          <a:xfrm>
            <a:off x="4366220" y="5085184"/>
            <a:ext cx="7128792" cy="1015663"/>
          </a:xfrm>
          <a:prstGeom prst="rect">
            <a:avLst/>
          </a:prstGeom>
          <a:noFill/>
        </p:spPr>
        <p:txBody>
          <a:bodyPr wrap="square" rtlCol="0">
            <a:spAutoFit/>
          </a:bodyPr>
          <a:lstStyle/>
          <a:p>
            <a:r>
              <a:rPr lang="en-US" altLang="zh-CN" sz="2000" b="1" i="1" dirty="0" err="1">
                <a:solidFill>
                  <a:srgbClr val="FFFF00"/>
                </a:solidFill>
                <a:latin typeface="Times New Roman" panose="02020603050405020304" pitchFamily="18" charset="0"/>
                <a:cs typeface="Times New Roman" panose="02020603050405020304" pitchFamily="18" charset="0"/>
              </a:rPr>
              <a:t>Angulimaliya</a:t>
            </a:r>
            <a:r>
              <a:rPr lang="en-US" altLang="zh-CN" sz="2000" b="1" i="1" dirty="0">
                <a:solidFill>
                  <a:srgbClr val="FFFF00"/>
                </a:solidFill>
                <a:latin typeface="Times New Roman" panose="02020603050405020304" pitchFamily="18" charset="0"/>
                <a:cs typeface="Times New Roman" panose="02020603050405020304" pitchFamily="18" charset="0"/>
              </a:rPr>
              <a:t> Sutra </a:t>
            </a:r>
            <a:r>
              <a:rPr lang="en-US" altLang="zh-CN" sz="2000" dirty="0">
                <a:solidFill>
                  <a:srgbClr val="FFFF00"/>
                </a:solidFill>
                <a:latin typeface="Times New Roman" panose="02020603050405020304" pitchFamily="18" charset="0"/>
                <a:cs typeface="Times New Roman" panose="02020603050405020304" pitchFamily="18" charset="0"/>
              </a:rPr>
              <a:t>: https://www.sutrasmantras.info/sutra54a.html</a:t>
            </a:r>
          </a:p>
          <a:p>
            <a:r>
              <a:rPr lang="en-US" altLang="zh-CN" sz="2000" b="1" i="1" dirty="0">
                <a:solidFill>
                  <a:srgbClr val="FFFF00"/>
                </a:solidFill>
                <a:latin typeface="Times New Roman" panose="02020603050405020304" pitchFamily="18" charset="0"/>
                <a:cs typeface="Times New Roman" panose="02020603050405020304" pitchFamily="18" charset="0"/>
              </a:rPr>
              <a:t>Mahayana </a:t>
            </a:r>
            <a:r>
              <a:rPr lang="en-US" altLang="zh-CN" sz="2000" b="1" i="1" dirty="0" err="1">
                <a:solidFill>
                  <a:srgbClr val="FFFF00"/>
                </a:solidFill>
                <a:latin typeface="Times New Roman" panose="02020603050405020304" pitchFamily="18" charset="0"/>
                <a:cs typeface="Times New Roman" panose="02020603050405020304" pitchFamily="18" charset="0"/>
              </a:rPr>
              <a:t>Mahaparinirvana</a:t>
            </a:r>
            <a:r>
              <a:rPr lang="en-US" altLang="zh-CN" sz="2000" b="1" i="1" dirty="0">
                <a:solidFill>
                  <a:srgbClr val="FFFF00"/>
                </a:solidFill>
                <a:latin typeface="Times New Roman" panose="02020603050405020304" pitchFamily="18" charset="0"/>
                <a:cs typeface="Times New Roman" panose="02020603050405020304" pitchFamily="18" charset="0"/>
              </a:rPr>
              <a:t> Sutra</a:t>
            </a:r>
            <a:r>
              <a:rPr lang="zh-CN" altLang="en-US" sz="2000" dirty="0">
                <a:solidFill>
                  <a:srgbClr val="FFFF00"/>
                </a:solidFill>
                <a:latin typeface="Times New Roman" panose="02020603050405020304" pitchFamily="18" charset="0"/>
                <a:cs typeface="Times New Roman" panose="02020603050405020304" pitchFamily="18" charset="0"/>
              </a:rPr>
              <a:t>：</a:t>
            </a:r>
            <a:endParaRPr lang="en-US" altLang="zh-CN" sz="2000" dirty="0">
              <a:solidFill>
                <a:srgbClr val="FFFF00"/>
              </a:solidFill>
              <a:latin typeface="Times New Roman" panose="02020603050405020304" pitchFamily="18" charset="0"/>
              <a:cs typeface="Times New Roman" panose="02020603050405020304" pitchFamily="18" charset="0"/>
            </a:endParaRPr>
          </a:p>
          <a:p>
            <a:r>
              <a:rPr lang="en-US" altLang="zh-CN" sz="2000" dirty="0">
                <a:solidFill>
                  <a:srgbClr val="FFFF00"/>
                </a:solidFill>
                <a:latin typeface="Times New Roman" panose="02020603050405020304" pitchFamily="18" charset="0"/>
                <a:cs typeface="Times New Roman" panose="02020603050405020304" pitchFamily="18" charset="0"/>
              </a:rPr>
              <a:t>https://www.bdkamerica.org/product/the-nirvana-sutra-vol-i/</a:t>
            </a:r>
          </a:p>
        </p:txBody>
      </p:sp>
    </p:spTree>
    <p:extLst>
      <p:ext uri="{BB962C8B-B14F-4D97-AF65-F5344CB8AC3E}">
        <p14:creationId xmlns:p14="http://schemas.microsoft.com/office/powerpoint/2010/main" val="30427021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7" name="文字方塊 6">
            <a:extLst>
              <a:ext uri="{FF2B5EF4-FFF2-40B4-BE49-F238E27FC236}">
                <a16:creationId xmlns:a16="http://schemas.microsoft.com/office/drawing/2014/main" id="{65FF2CAF-9695-4D8D-9855-107A7F9C6604}"/>
              </a:ext>
            </a:extLst>
          </p:cNvPr>
          <p:cNvSpPr txBox="1"/>
          <p:nvPr/>
        </p:nvSpPr>
        <p:spPr>
          <a:xfrm>
            <a:off x="765820" y="1196752"/>
            <a:ext cx="10801200" cy="511370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According to some scholars, the </a:t>
            </a:r>
            <a:r>
              <a:rPr lang="en-US" altLang="zh-TW" sz="2800" dirty="0" err="1">
                <a:solidFill>
                  <a:schemeClr val="bg1"/>
                </a:solidFill>
                <a:latin typeface="Times New Roman" panose="02020603050405020304" pitchFamily="18" charset="0"/>
                <a:cs typeface="Times New Roman" panose="02020603050405020304" pitchFamily="18" charset="0"/>
              </a:rPr>
              <a:t>Tathāgatagarbha</a:t>
            </a:r>
            <a:r>
              <a:rPr lang="en-US" altLang="zh-TW" sz="2800" dirty="0">
                <a:solidFill>
                  <a:schemeClr val="bg1"/>
                </a:solidFill>
                <a:latin typeface="Times New Roman" panose="02020603050405020304" pitchFamily="18" charset="0"/>
                <a:cs typeface="Times New Roman" panose="02020603050405020304" pitchFamily="18" charset="0"/>
              </a:rPr>
              <a:t> does not represent a substantial self (</a:t>
            </a:r>
            <a:r>
              <a:rPr lang="en-US" altLang="zh-TW" sz="2800" dirty="0" err="1">
                <a:solidFill>
                  <a:schemeClr val="bg1"/>
                </a:solidFill>
                <a:latin typeface="Times New Roman" panose="02020603050405020304" pitchFamily="18" charset="0"/>
                <a:cs typeface="Times New Roman" panose="02020603050405020304" pitchFamily="18" charset="0"/>
              </a:rPr>
              <a:t>ātman</a:t>
            </a:r>
            <a:r>
              <a:rPr lang="en-US" altLang="zh-TW" sz="2800" dirty="0">
                <a:solidFill>
                  <a:schemeClr val="bg1"/>
                </a:solidFill>
                <a:latin typeface="Times New Roman" panose="02020603050405020304" pitchFamily="18" charset="0"/>
                <a:cs typeface="Times New Roman" panose="02020603050405020304" pitchFamily="18" charset="0"/>
              </a:rPr>
              <a:t>); rather, it is a positive language expression of emptiness (</a:t>
            </a:r>
            <a:r>
              <a:rPr lang="en-US" altLang="zh-TW" sz="2800" dirty="0" err="1">
                <a:solidFill>
                  <a:schemeClr val="bg1"/>
                </a:solidFill>
                <a:latin typeface="Times New Roman" panose="02020603050405020304" pitchFamily="18" charset="0"/>
                <a:cs typeface="Times New Roman" panose="02020603050405020304" pitchFamily="18" charset="0"/>
              </a:rPr>
              <a:t>śūnyatā</a:t>
            </a:r>
            <a:r>
              <a:rPr lang="en-US" altLang="zh-TW" sz="2800" dirty="0">
                <a:solidFill>
                  <a:schemeClr val="bg1"/>
                </a:solidFill>
                <a:latin typeface="Times New Roman" panose="02020603050405020304" pitchFamily="18" charset="0"/>
                <a:cs typeface="Times New Roman" panose="02020603050405020304" pitchFamily="18" charset="0"/>
              </a:rPr>
              <a:t>) and represents the potentiality to </a:t>
            </a:r>
            <a:r>
              <a:rPr lang="en-US" altLang="zh-TW" sz="2800" dirty="0" err="1">
                <a:solidFill>
                  <a:schemeClr val="bg1"/>
                </a:solidFill>
                <a:latin typeface="Times New Roman" panose="02020603050405020304" pitchFamily="18" charset="0"/>
                <a:cs typeface="Times New Roman" panose="02020603050405020304" pitchFamily="18" charset="0"/>
              </a:rPr>
              <a:t>reali</a:t>
            </a:r>
            <a:r>
              <a:rPr lang="en-US" altLang="zh-CN" sz="2800" dirty="0" err="1">
                <a:solidFill>
                  <a:schemeClr val="bg1"/>
                </a:solidFill>
                <a:latin typeface="Times New Roman" panose="02020603050405020304" pitchFamily="18" charset="0"/>
                <a:cs typeface="Times New Roman" panose="02020603050405020304" pitchFamily="18" charset="0"/>
              </a:rPr>
              <a:t>s</a:t>
            </a:r>
            <a:r>
              <a:rPr lang="en-US" altLang="zh-TW" sz="2800" dirty="0" err="1">
                <a:solidFill>
                  <a:schemeClr val="bg1"/>
                </a:solidFill>
                <a:latin typeface="Times New Roman" panose="02020603050405020304" pitchFamily="18" charset="0"/>
                <a:cs typeface="Times New Roman" panose="02020603050405020304" pitchFamily="18" charset="0"/>
              </a:rPr>
              <a:t>e</a:t>
            </a:r>
            <a:r>
              <a:rPr lang="en-US" altLang="zh-TW" sz="2800" dirty="0">
                <a:solidFill>
                  <a:schemeClr val="bg1"/>
                </a:solidFill>
                <a:latin typeface="Times New Roman" panose="02020603050405020304" pitchFamily="18" charset="0"/>
                <a:cs typeface="Times New Roman" panose="02020603050405020304" pitchFamily="18" charset="0"/>
              </a:rPr>
              <a:t> Buddhahood through Buddhist practices; the intention of the teaching of </a:t>
            </a:r>
            <a:r>
              <a:rPr lang="en-US" altLang="zh-TW" sz="2800" dirty="0" err="1">
                <a:solidFill>
                  <a:schemeClr val="bg1"/>
                </a:solidFill>
                <a:latin typeface="Times New Roman" panose="02020603050405020304" pitchFamily="18" charset="0"/>
                <a:cs typeface="Times New Roman" panose="02020603050405020304" pitchFamily="18" charset="0"/>
              </a:rPr>
              <a:t>Tathāgatagarbha</a:t>
            </a:r>
            <a:r>
              <a:rPr lang="en-US" altLang="zh-TW" sz="2800" dirty="0">
                <a:solidFill>
                  <a:schemeClr val="bg1"/>
                </a:solidFill>
                <a:latin typeface="Times New Roman" panose="02020603050405020304" pitchFamily="18" charset="0"/>
                <a:cs typeface="Times New Roman" panose="02020603050405020304" pitchFamily="18" charset="0"/>
              </a:rPr>
              <a:t> is Soteriology rather than theoretical. This interpretation is contentious. Not all scholars share this view. Michael Zimmermann, a specialist on the </a:t>
            </a:r>
            <a:r>
              <a:rPr lang="en-US" altLang="zh-TW" sz="2800" i="1" dirty="0" err="1">
                <a:solidFill>
                  <a:schemeClr val="bg1"/>
                </a:solidFill>
                <a:latin typeface="Times New Roman" panose="02020603050405020304" pitchFamily="18" charset="0"/>
                <a:cs typeface="Times New Roman" panose="02020603050405020304" pitchFamily="18" charset="0"/>
              </a:rPr>
              <a:t>Tathāgatagarbha</a:t>
            </a:r>
            <a:r>
              <a:rPr lang="en-US" altLang="zh-TW" sz="2800" i="1" dirty="0">
                <a:solidFill>
                  <a:schemeClr val="bg1"/>
                </a:solidFill>
                <a:latin typeface="Times New Roman" panose="02020603050405020304" pitchFamily="18" charset="0"/>
                <a:cs typeface="Times New Roman" panose="02020603050405020304" pitchFamily="18" charset="0"/>
              </a:rPr>
              <a:t> </a:t>
            </a:r>
            <a:r>
              <a:rPr lang="en-US" altLang="zh-TW" sz="2800" i="1" dirty="0" err="1">
                <a:solidFill>
                  <a:schemeClr val="bg1"/>
                </a:solidFill>
                <a:latin typeface="Times New Roman" panose="02020603050405020304" pitchFamily="18" charset="0"/>
                <a:cs typeface="Times New Roman" panose="02020603050405020304" pitchFamily="18" charset="0"/>
              </a:rPr>
              <a:t>Sūtra</a:t>
            </a:r>
            <a:r>
              <a:rPr lang="en-US" altLang="zh-TW" sz="2800" dirty="0">
                <a:solidFill>
                  <a:schemeClr val="bg1"/>
                </a:solidFill>
                <a:latin typeface="Times New Roman" panose="02020603050405020304" pitchFamily="18" charset="0"/>
                <a:cs typeface="Times New Roman" panose="02020603050405020304" pitchFamily="18" charset="0"/>
              </a:rPr>
              <a:t>, writes for instance: "the existence of an eternal, imperishable self, that is, </a:t>
            </a:r>
            <a:r>
              <a:rPr lang="en-US" altLang="zh-TW" sz="2800" dirty="0" err="1">
                <a:solidFill>
                  <a:schemeClr val="bg1"/>
                </a:solidFill>
                <a:latin typeface="Times New Roman" panose="02020603050405020304" pitchFamily="18" charset="0"/>
                <a:cs typeface="Times New Roman" panose="02020603050405020304" pitchFamily="18" charset="0"/>
              </a:rPr>
              <a:t>buddhahood</a:t>
            </a:r>
            <a:r>
              <a:rPr lang="en-US" altLang="zh-TW" sz="2800" dirty="0">
                <a:solidFill>
                  <a:schemeClr val="bg1"/>
                </a:solidFill>
                <a:latin typeface="Times New Roman" panose="02020603050405020304" pitchFamily="18" charset="0"/>
                <a:cs typeface="Times New Roman" panose="02020603050405020304" pitchFamily="18" charset="0"/>
              </a:rPr>
              <a:t>, is definitely the basic point of the </a:t>
            </a:r>
            <a:r>
              <a:rPr lang="en-US" altLang="zh-TW" sz="2800" i="1" dirty="0" err="1">
                <a:solidFill>
                  <a:schemeClr val="bg1"/>
                </a:solidFill>
                <a:latin typeface="Times New Roman" panose="02020603050405020304" pitchFamily="18" charset="0"/>
                <a:cs typeface="Times New Roman" panose="02020603050405020304" pitchFamily="18" charset="0"/>
              </a:rPr>
              <a:t>Tathāgatagarbha</a:t>
            </a:r>
            <a:r>
              <a:rPr lang="en-US" altLang="zh-TW" sz="2800" i="1" dirty="0">
                <a:solidFill>
                  <a:schemeClr val="bg1"/>
                </a:solidFill>
                <a:latin typeface="Times New Roman" panose="02020603050405020304" pitchFamily="18" charset="0"/>
                <a:cs typeface="Times New Roman" panose="02020603050405020304" pitchFamily="18" charset="0"/>
              </a:rPr>
              <a:t> Sutra</a:t>
            </a:r>
            <a:r>
              <a:rPr lang="en-US" altLang="zh-TW" sz="2800" dirty="0">
                <a:solidFill>
                  <a:schemeClr val="bg1"/>
                </a:solidFill>
                <a:latin typeface="Times New Roman" panose="02020603050405020304" pitchFamily="18" charset="0"/>
                <a:cs typeface="Times New Roman" panose="02020603050405020304" pitchFamily="18" charset="0"/>
              </a:rPr>
              <a:t>.</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525DAC4A-F53B-827E-51A8-796E3537CF6C}"/>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119379"/>
      </p:ext>
    </p:extLst>
  </p:cSld>
  <p:clrMapOvr>
    <a:overrideClrMapping bg1="lt1" tx1="dk1" bg2="lt2" tx2="dk2" accent1="accent1" accent2="accent2" accent3="accent3" accent4="accent4" accent5="accent5" accent6="accent6" hlink="hlink" folHlink="folHlink"/>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DA895F94-8020-469A-A740-385DC2C4C81B}"/>
              </a:ext>
            </a:extLst>
          </p:cNvPr>
          <p:cNvSpPr txBox="1"/>
          <p:nvPr/>
        </p:nvSpPr>
        <p:spPr>
          <a:xfrm>
            <a:off x="621804" y="1052736"/>
            <a:ext cx="11377264" cy="5113708"/>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Matsumoto [calls] attention to the similarity between the extremely positive language and causal structure of enlightenment found in the tathagatagarbha literature and that of the substantial monism found in the atman/Brahman tradition. Matsumoto, of course, is not the only one to have noted this resemblance. Takasaki </a:t>
            </a:r>
            <a:r>
              <a:rPr lang="en-US" altLang="zh-TW" sz="2800" dirty="0" err="1">
                <a:solidFill>
                  <a:schemeClr val="bg1"/>
                </a:solidFill>
                <a:latin typeface="Times New Roman" panose="02020603050405020304" pitchFamily="18" charset="0"/>
                <a:cs typeface="Times New Roman" panose="02020603050405020304" pitchFamily="18" charset="0"/>
              </a:rPr>
              <a:t>Jikido</a:t>
            </a:r>
            <a:r>
              <a:rPr lang="en-US" altLang="zh-TW" sz="2800" dirty="0">
                <a:solidFill>
                  <a:schemeClr val="bg1"/>
                </a:solidFill>
                <a:latin typeface="Times New Roman" panose="02020603050405020304" pitchFamily="18" charset="0"/>
                <a:cs typeface="Times New Roman" panose="02020603050405020304" pitchFamily="18" charset="0"/>
              </a:rPr>
              <a:t>, for example, the preeminent scholar of the tathagatagarbha tradition, sees monism in the doctrine of the tathagatagarbha and the Mahayana in general … Obermiller wedded this notion of a monistic Absolute to the tathagatagarbha literature in his translation and comments to the </a:t>
            </a:r>
            <a:r>
              <a:rPr lang="en-US" altLang="zh-TW" sz="2800" i="1" dirty="0" err="1">
                <a:solidFill>
                  <a:schemeClr val="bg1"/>
                </a:solidFill>
                <a:latin typeface="Times New Roman" panose="02020603050405020304" pitchFamily="18" charset="0"/>
                <a:cs typeface="Times New Roman" panose="02020603050405020304" pitchFamily="18" charset="0"/>
              </a:rPr>
              <a:t>Ratnagotra</a:t>
            </a:r>
            <a:r>
              <a:rPr lang="en-US" altLang="zh-TW" sz="2800" dirty="0">
                <a:solidFill>
                  <a:schemeClr val="bg1"/>
                </a:solidFill>
                <a:latin typeface="Times New Roman" panose="02020603050405020304" pitchFamily="18" charset="0"/>
                <a:cs typeface="Times New Roman" panose="02020603050405020304" pitchFamily="18" charset="0"/>
              </a:rPr>
              <a:t>, which he aptly subtitled “A Manual of Buddhist Monism”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0E626496-8CCE-AE8E-E126-0D4231B70648}"/>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7897978"/>
      </p:ext>
    </p:extLst>
  </p:cSld>
  <p:clrMapOvr>
    <a:overrideClrMapping bg1="lt1" tx1="dk1" bg2="lt2" tx2="dk2" accent1="accent1" accent2="accent2" accent3="accent3" accent4="accent4" accent5="accent5" accent6="accent6" hlink="hlink" folHlink="folHlink"/>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9E0B6B4F-528B-4BCD-8005-8060588A9AC9}"/>
              </a:ext>
            </a:extLst>
          </p:cNvPr>
          <p:cNvSpPr txBox="1"/>
          <p:nvPr/>
        </p:nvSpPr>
        <p:spPr>
          <a:xfrm>
            <a:off x="621804" y="1132488"/>
            <a:ext cx="10945216" cy="607987"/>
          </a:xfrm>
          <a:prstGeom prst="rect">
            <a:avLst/>
          </a:prstGeom>
          <a:noFill/>
        </p:spPr>
        <p:txBody>
          <a:bodyPr wrap="square" rtlCol="0">
            <a:spAutoFit/>
          </a:bodyPr>
          <a:lstStyle/>
          <a:p>
            <a:pPr>
              <a:lnSpc>
                <a:spcPts val="4400"/>
              </a:lnSpc>
            </a:pPr>
            <a:r>
              <a:rPr lang="en-US" altLang="zh-TW" sz="2800" b="1" dirty="0">
                <a:solidFill>
                  <a:schemeClr val="bg1"/>
                </a:solidFill>
                <a:latin typeface="Times New Roman" panose="02020603050405020304" pitchFamily="18" charset="0"/>
                <a:cs typeface="Times New Roman" panose="02020603050405020304" pitchFamily="18" charset="0"/>
              </a:rPr>
              <a:t>Tathagatagarbha in Zen</a:t>
            </a:r>
            <a:endParaRPr lang="en-US" altLang="zh-CN" sz="2800" b="1" dirty="0">
              <a:solidFill>
                <a:schemeClr val="bg1"/>
              </a:solidFill>
              <a:latin typeface="Times New Roman" panose="02020603050405020304" pitchFamily="18" charset="0"/>
              <a:cs typeface="Times New Roman" panose="02020603050405020304" pitchFamily="18" charset="0"/>
            </a:endParaRPr>
          </a:p>
        </p:txBody>
      </p:sp>
      <p:sp>
        <p:nvSpPr>
          <p:cNvPr id="7" name="文字方塊 6">
            <a:extLst>
              <a:ext uri="{FF2B5EF4-FFF2-40B4-BE49-F238E27FC236}">
                <a16:creationId xmlns:a16="http://schemas.microsoft.com/office/drawing/2014/main" id="{5A368586-F514-470B-92BE-BB4E6291F5C2}"/>
              </a:ext>
            </a:extLst>
          </p:cNvPr>
          <p:cNvSpPr txBox="1"/>
          <p:nvPr/>
        </p:nvSpPr>
        <p:spPr>
          <a:xfrm>
            <a:off x="693812" y="1916832"/>
            <a:ext cx="10945216" cy="4557786"/>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role of the tathagatagarbha in Zen can not be discussed or understood without an understanding of how tathagatagarbha is taught in the </a:t>
            </a:r>
            <a:r>
              <a:rPr lang="en-US" altLang="zh-TW" sz="2800" i="1" dirty="0" err="1">
                <a:solidFill>
                  <a:schemeClr val="bg1"/>
                </a:solidFill>
                <a:latin typeface="Times New Roman" panose="02020603050405020304" pitchFamily="18" charset="0"/>
                <a:cs typeface="Times New Roman" panose="02020603050405020304" pitchFamily="18" charset="0"/>
              </a:rPr>
              <a:t>Lankavatara</a:t>
            </a:r>
            <a:r>
              <a:rPr lang="en-US" altLang="zh-TW" sz="2800" i="1" dirty="0">
                <a:solidFill>
                  <a:schemeClr val="bg1"/>
                </a:solidFill>
                <a:latin typeface="Times New Roman" panose="02020603050405020304" pitchFamily="18" charset="0"/>
                <a:cs typeface="Times New Roman" panose="02020603050405020304" pitchFamily="18" charset="0"/>
              </a:rPr>
              <a:t> Sutra</a:t>
            </a:r>
            <a:r>
              <a:rPr lang="en-US" altLang="zh-TW" sz="2800" dirty="0">
                <a:solidFill>
                  <a:schemeClr val="bg1"/>
                </a:solidFill>
                <a:latin typeface="Times New Roman" panose="02020603050405020304" pitchFamily="18" charset="0"/>
                <a:cs typeface="Times New Roman" panose="02020603050405020304" pitchFamily="18" charset="0"/>
              </a:rPr>
              <a:t>. It is through the </a:t>
            </a:r>
            <a:r>
              <a:rPr lang="en-US" altLang="zh-TW" sz="2800" i="1" dirty="0" err="1">
                <a:solidFill>
                  <a:schemeClr val="bg1"/>
                </a:solidFill>
                <a:latin typeface="Times New Roman" panose="02020603050405020304" pitchFamily="18" charset="0"/>
                <a:cs typeface="Times New Roman" panose="02020603050405020304" pitchFamily="18" charset="0"/>
              </a:rPr>
              <a:t>Lankavatara</a:t>
            </a:r>
            <a:r>
              <a:rPr lang="en-US" altLang="zh-TW" sz="2800" i="1" dirty="0">
                <a:solidFill>
                  <a:schemeClr val="bg1"/>
                </a:solidFill>
                <a:latin typeface="Times New Roman" panose="02020603050405020304" pitchFamily="18" charset="0"/>
                <a:cs typeface="Times New Roman" panose="02020603050405020304" pitchFamily="18" charset="0"/>
              </a:rPr>
              <a:t> Sutra </a:t>
            </a:r>
            <a:r>
              <a:rPr lang="en-US" altLang="zh-TW" sz="2800" dirty="0">
                <a:solidFill>
                  <a:schemeClr val="bg1"/>
                </a:solidFill>
                <a:latin typeface="Times New Roman" panose="02020603050405020304" pitchFamily="18" charset="0"/>
                <a:cs typeface="Times New Roman" panose="02020603050405020304" pitchFamily="18" charset="0"/>
              </a:rPr>
              <a:t>that the tathagatagarbha has been part of Zen (i.e., Chan) teaching since its beginning in China. Bodhidharma, the traditional founder of Chan-Zen in China, was known for carrying the </a:t>
            </a:r>
            <a:r>
              <a:rPr lang="en-US" altLang="zh-TW" sz="2800" i="1" dirty="0" err="1">
                <a:solidFill>
                  <a:schemeClr val="bg1"/>
                </a:solidFill>
                <a:latin typeface="Times New Roman" panose="02020603050405020304" pitchFamily="18" charset="0"/>
                <a:cs typeface="Times New Roman" panose="02020603050405020304" pitchFamily="18" charset="0"/>
              </a:rPr>
              <a:t>Lankavatara</a:t>
            </a:r>
            <a:r>
              <a:rPr lang="en-US" altLang="zh-TW" sz="2800" i="1" dirty="0">
                <a:solidFill>
                  <a:schemeClr val="bg1"/>
                </a:solidFill>
                <a:latin typeface="Times New Roman" panose="02020603050405020304" pitchFamily="18" charset="0"/>
                <a:cs typeface="Times New Roman" panose="02020603050405020304" pitchFamily="18" charset="0"/>
              </a:rPr>
              <a:t> Sutra </a:t>
            </a:r>
            <a:r>
              <a:rPr lang="en-US" altLang="zh-TW" sz="2800" dirty="0">
                <a:solidFill>
                  <a:schemeClr val="bg1"/>
                </a:solidFill>
                <a:latin typeface="Times New Roman" panose="02020603050405020304" pitchFamily="18" charset="0"/>
                <a:cs typeface="Times New Roman" panose="02020603050405020304" pitchFamily="18" charset="0"/>
              </a:rPr>
              <a:t>with him when he came from India to China. The early Zen/Chan teachers in the lineage of Bodhidharma's school were known as the "</a:t>
            </a:r>
            <a:r>
              <a:rPr lang="en-US" altLang="zh-TW" sz="2800" dirty="0" err="1">
                <a:solidFill>
                  <a:schemeClr val="bg1"/>
                </a:solidFill>
                <a:latin typeface="Times New Roman" panose="02020603050405020304" pitchFamily="18" charset="0"/>
                <a:cs typeface="Times New Roman" panose="02020603050405020304" pitchFamily="18" charset="0"/>
              </a:rPr>
              <a:t>Lankavatara</a:t>
            </a:r>
            <a:r>
              <a:rPr lang="en-US" altLang="zh-TW" sz="2800" dirty="0">
                <a:solidFill>
                  <a:schemeClr val="bg1"/>
                </a:solidFill>
                <a:latin typeface="Times New Roman" panose="02020603050405020304" pitchFamily="18" charset="0"/>
                <a:cs typeface="Times New Roman" panose="02020603050405020304" pitchFamily="18" charset="0"/>
              </a:rPr>
              <a:t> Masters."</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A443BA45-5381-E160-2875-53A823FA1A1F}"/>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FDCE60DB-6553-FC9B-6129-A66033E918EF}"/>
              </a:ext>
            </a:extLst>
          </p:cNvPr>
          <p:cNvSpPr txBox="1"/>
          <p:nvPr/>
        </p:nvSpPr>
        <p:spPr>
          <a:xfrm>
            <a:off x="5348065" y="777956"/>
            <a:ext cx="6840760" cy="830997"/>
          </a:xfrm>
          <a:prstGeom prst="rect">
            <a:avLst/>
          </a:prstGeom>
          <a:noFill/>
        </p:spPr>
        <p:txBody>
          <a:bodyPr wrap="square" rtlCol="0">
            <a:spAutoFit/>
          </a:bodyPr>
          <a:lstStyle/>
          <a:p>
            <a:r>
              <a:rPr lang="en-US" altLang="zh-CN" b="1" i="1" dirty="0" err="1">
                <a:solidFill>
                  <a:srgbClr val="FFFF00"/>
                </a:solidFill>
                <a:latin typeface="Times New Roman" panose="02020603050405020304" pitchFamily="18" charset="0"/>
                <a:cs typeface="Times New Roman" panose="02020603050405020304" pitchFamily="18" charset="0"/>
              </a:rPr>
              <a:t>Lankavatara</a:t>
            </a:r>
            <a:r>
              <a:rPr lang="en-US" altLang="zh-CN" b="1" i="1" dirty="0">
                <a:solidFill>
                  <a:srgbClr val="FFFF00"/>
                </a:solidFill>
                <a:latin typeface="Times New Roman" panose="02020603050405020304" pitchFamily="18" charset="0"/>
                <a:cs typeface="Times New Roman" panose="02020603050405020304" pitchFamily="18" charset="0"/>
              </a:rPr>
              <a:t> Sutra</a:t>
            </a:r>
            <a:r>
              <a:rPr lang="en-US" altLang="zh-CN" dirty="0">
                <a:solidFill>
                  <a:srgbClr val="FFFF00"/>
                </a:solidFill>
                <a:latin typeface="Times New Roman" panose="02020603050405020304" pitchFamily="18" charset="0"/>
                <a:cs typeface="Times New Roman" panose="02020603050405020304" pitchFamily="18" charset="0"/>
              </a:rPr>
              <a:t>: </a:t>
            </a:r>
          </a:p>
          <a:p>
            <a:r>
              <a:rPr lang="en-US" altLang="zh-CN" dirty="0">
                <a:solidFill>
                  <a:srgbClr val="FFFF00"/>
                </a:solidFill>
                <a:latin typeface="Times New Roman" panose="02020603050405020304" pitchFamily="18" charset="0"/>
                <a:cs typeface="Times New Roman" panose="02020603050405020304" pitchFamily="18" charset="0"/>
              </a:rPr>
              <a:t>https://terebess.hu/english/lankavatara-sutra.pdf</a:t>
            </a:r>
          </a:p>
        </p:txBody>
      </p:sp>
    </p:spTree>
    <p:extLst>
      <p:ext uri="{BB962C8B-B14F-4D97-AF65-F5344CB8AC3E}">
        <p14:creationId xmlns:p14="http://schemas.microsoft.com/office/powerpoint/2010/main" val="32877879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F278093E-FA19-419F-B93F-304444A471AE}"/>
              </a:ext>
            </a:extLst>
          </p:cNvPr>
          <p:cNvSpPr txBox="1"/>
          <p:nvPr/>
        </p:nvSpPr>
        <p:spPr>
          <a:xfrm>
            <a:off x="693812" y="1484784"/>
            <a:ext cx="10945216" cy="3993529"/>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 </a:t>
            </a:r>
            <a:r>
              <a:rPr lang="en-US" altLang="zh-TW" sz="2800" i="1" dirty="0" err="1">
                <a:solidFill>
                  <a:schemeClr val="bg1"/>
                </a:solidFill>
                <a:latin typeface="Times New Roman" panose="02020603050405020304" pitchFamily="18" charset="0"/>
                <a:cs typeface="Times New Roman" panose="02020603050405020304" pitchFamily="18" charset="0"/>
              </a:rPr>
              <a:t>Lankavatara</a:t>
            </a:r>
            <a:r>
              <a:rPr lang="en-US" altLang="zh-TW" sz="2800" i="1" dirty="0">
                <a:solidFill>
                  <a:schemeClr val="bg1"/>
                </a:solidFill>
                <a:latin typeface="Times New Roman" panose="02020603050405020304" pitchFamily="18" charset="0"/>
                <a:cs typeface="Times New Roman" panose="02020603050405020304" pitchFamily="18" charset="0"/>
              </a:rPr>
              <a:t> Sutra </a:t>
            </a:r>
            <a:r>
              <a:rPr lang="en-US" altLang="zh-TW" sz="2800" dirty="0">
                <a:solidFill>
                  <a:schemeClr val="bg1"/>
                </a:solidFill>
                <a:latin typeface="Times New Roman" panose="02020603050405020304" pitchFamily="18" charset="0"/>
                <a:cs typeface="Times New Roman" panose="02020603050405020304" pitchFamily="18" charset="0"/>
              </a:rPr>
              <a:t>presents the Chan/Zen Buddhist view of the tathagatagarbha:</a:t>
            </a:r>
          </a:p>
          <a:p>
            <a:pPr>
              <a:lnSpc>
                <a:spcPts val="4400"/>
              </a:lnSpc>
            </a:pPr>
            <a:endParaRPr lang="en-US" altLang="zh-TW" sz="2800" dirty="0">
              <a:solidFill>
                <a:schemeClr val="bg1"/>
              </a:solidFill>
              <a:latin typeface="Times New Roman" panose="02020603050405020304" pitchFamily="18" charset="0"/>
              <a:cs typeface="Times New Roman" panose="02020603050405020304" pitchFamily="18" charset="0"/>
            </a:endParaRP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    [The Buddha said,] Now, </a:t>
            </a:r>
            <a:r>
              <a:rPr lang="en-US" altLang="zh-TW" sz="2800" dirty="0" err="1">
                <a:solidFill>
                  <a:schemeClr val="bg1"/>
                </a:solidFill>
                <a:latin typeface="Times New Roman" panose="02020603050405020304" pitchFamily="18" charset="0"/>
                <a:cs typeface="Times New Roman" panose="02020603050405020304" pitchFamily="18" charset="0"/>
              </a:rPr>
              <a:t>Mahāmati</a:t>
            </a:r>
            <a:r>
              <a:rPr lang="en-US" altLang="zh-TW" sz="2800" dirty="0">
                <a:solidFill>
                  <a:schemeClr val="bg1"/>
                </a:solidFill>
                <a:latin typeface="Times New Roman" panose="02020603050405020304" pitchFamily="18" charset="0"/>
                <a:cs typeface="Times New Roman" panose="02020603050405020304" pitchFamily="18" charset="0"/>
              </a:rPr>
              <a:t>, what is perfect knowledge? It is </a:t>
            </a:r>
            <a:r>
              <a:rPr lang="en-US" altLang="zh-TW" sz="2800" dirty="0" err="1">
                <a:solidFill>
                  <a:schemeClr val="bg1"/>
                </a:solidFill>
                <a:latin typeface="Times New Roman" panose="02020603050405020304" pitchFamily="18" charset="0"/>
                <a:cs typeface="Times New Roman" panose="02020603050405020304" pitchFamily="18" charset="0"/>
              </a:rPr>
              <a:t>realised</a:t>
            </a:r>
            <a:r>
              <a:rPr lang="en-US" altLang="zh-TW" sz="2800" dirty="0">
                <a:solidFill>
                  <a:schemeClr val="bg1"/>
                </a:solidFill>
                <a:latin typeface="Times New Roman" panose="02020603050405020304" pitchFamily="18" charset="0"/>
                <a:cs typeface="Times New Roman" panose="02020603050405020304" pitchFamily="18" charset="0"/>
              </a:rPr>
              <a:t> when one casts aside the discriminating notions of form, name, reality, and character; it is the inner </a:t>
            </a:r>
            <a:r>
              <a:rPr lang="en-US" altLang="zh-TW" sz="2800" dirty="0" err="1">
                <a:solidFill>
                  <a:schemeClr val="bg1"/>
                </a:solidFill>
                <a:latin typeface="Times New Roman" panose="02020603050405020304" pitchFamily="18" charset="0"/>
                <a:cs typeface="Times New Roman" panose="02020603050405020304" pitchFamily="18" charset="0"/>
              </a:rPr>
              <a:t>realisation</a:t>
            </a:r>
            <a:r>
              <a:rPr lang="en-US" altLang="zh-TW" sz="2800" dirty="0">
                <a:solidFill>
                  <a:schemeClr val="bg1"/>
                </a:solidFill>
                <a:latin typeface="Times New Roman" panose="02020603050405020304" pitchFamily="18" charset="0"/>
                <a:cs typeface="Times New Roman" panose="02020603050405020304" pitchFamily="18" charset="0"/>
              </a:rPr>
              <a:t> by noble wisdom. This perfect knowledge, </a:t>
            </a:r>
            <a:r>
              <a:rPr lang="en-US" altLang="zh-TW" sz="2800" dirty="0" err="1">
                <a:solidFill>
                  <a:schemeClr val="bg1"/>
                </a:solidFill>
                <a:latin typeface="Times New Roman" panose="02020603050405020304" pitchFamily="18" charset="0"/>
                <a:cs typeface="Times New Roman" panose="02020603050405020304" pitchFamily="18" charset="0"/>
              </a:rPr>
              <a:t>Mahāmati</a:t>
            </a:r>
            <a:r>
              <a:rPr lang="en-US" altLang="zh-TW" sz="2800" dirty="0">
                <a:solidFill>
                  <a:schemeClr val="bg1"/>
                </a:solidFill>
                <a:latin typeface="Times New Roman" panose="02020603050405020304" pitchFamily="18" charset="0"/>
                <a:cs typeface="Times New Roman" panose="02020603050405020304" pitchFamily="18" charset="0"/>
              </a:rPr>
              <a:t>, is the essence of the </a:t>
            </a:r>
            <a:r>
              <a:rPr lang="en-US" altLang="zh-TW" sz="2800" dirty="0" err="1">
                <a:solidFill>
                  <a:schemeClr val="bg1"/>
                </a:solidFill>
                <a:latin typeface="Times New Roman" panose="02020603050405020304" pitchFamily="18" charset="0"/>
                <a:cs typeface="Times New Roman" panose="02020603050405020304" pitchFamily="18" charset="0"/>
              </a:rPr>
              <a:t>Tathāgata-garbha</a:t>
            </a:r>
            <a:r>
              <a:rPr lang="en-US" altLang="zh-TW" sz="2800" dirty="0">
                <a:solidFill>
                  <a:schemeClr val="bg1"/>
                </a:solidFill>
                <a:latin typeface="Times New Roman" panose="02020603050405020304" pitchFamily="18" charset="0"/>
                <a:cs typeface="Times New Roman" panose="02020603050405020304" pitchFamily="18" charset="0"/>
              </a:rPr>
              <a:t>.</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D56E08CC-5EED-4834-301E-351DBEDB137D}"/>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112974"/>
      </p:ext>
    </p:extLst>
  </p:cSld>
  <p:clrMapOvr>
    <a:overrideClrMapping bg1="lt1" tx1="dk1" bg2="lt2" tx2="dk2" accent1="accent1" accent2="accent2" accent3="accent3" accent4="accent4" accent5="accent5" accent6="accent6" hlink="hlink" folHlink="folHlink"/>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66D6307-6EF4-454B-BB25-14ECE893E393}"/>
              </a:ext>
            </a:extLst>
          </p:cNvPr>
          <p:cNvSpPr txBox="1"/>
          <p:nvPr/>
        </p:nvSpPr>
        <p:spPr>
          <a:xfrm>
            <a:off x="45740" y="0"/>
            <a:ext cx="11881320" cy="3647281"/>
          </a:xfrm>
          <a:prstGeom prst="rect">
            <a:avLst/>
          </a:prstGeom>
          <a:noFill/>
        </p:spPr>
        <p:txBody>
          <a:bodyPr wrap="square" rtlCol="0">
            <a:spAutoFit/>
          </a:bodyPr>
          <a:lstStyle/>
          <a:p>
            <a:pPr>
              <a:lnSpc>
                <a:spcPts val="4000"/>
              </a:lnSpc>
            </a:pPr>
            <a:r>
              <a:rPr lang="en-US" altLang="zh-TW" sz="2800" dirty="0">
                <a:solidFill>
                  <a:schemeClr val="bg1"/>
                </a:solidFill>
                <a:latin typeface="Times New Roman" panose="02020603050405020304" pitchFamily="18" charset="0"/>
              </a:rPr>
              <a:t>The </a:t>
            </a:r>
            <a:r>
              <a:rPr lang="en-US" altLang="zh-TW" sz="2800" i="1" dirty="0" err="1">
                <a:solidFill>
                  <a:schemeClr val="bg1"/>
                </a:solidFill>
                <a:latin typeface="Times New Roman" panose="02020603050405020304" pitchFamily="18" charset="0"/>
              </a:rPr>
              <a:t>Lankavatara</a:t>
            </a:r>
            <a:r>
              <a:rPr lang="en-US" altLang="zh-TW" sz="2800" i="1" dirty="0">
                <a:solidFill>
                  <a:schemeClr val="bg1"/>
                </a:solidFill>
                <a:latin typeface="Times New Roman" panose="02020603050405020304" pitchFamily="18" charset="0"/>
              </a:rPr>
              <a:t> Sutra </a:t>
            </a:r>
            <a:r>
              <a:rPr lang="en-US" altLang="zh-TW" sz="2800" dirty="0">
                <a:solidFill>
                  <a:schemeClr val="bg1"/>
                </a:solidFill>
                <a:latin typeface="Times New Roman" panose="02020603050405020304" pitchFamily="18" charset="0"/>
              </a:rPr>
              <a:t>also states that the </a:t>
            </a:r>
            <a:r>
              <a:rPr lang="en-US" altLang="zh-TW" sz="2800" dirty="0" err="1">
                <a:solidFill>
                  <a:schemeClr val="bg1"/>
                </a:solidFill>
                <a:latin typeface="Times New Roman" panose="02020603050405020304" pitchFamily="18" charset="0"/>
              </a:rPr>
              <a:t>tathagatagarba</a:t>
            </a:r>
            <a:r>
              <a:rPr lang="en-US" altLang="zh-TW" sz="2800" dirty="0">
                <a:solidFill>
                  <a:schemeClr val="bg1"/>
                </a:solidFill>
                <a:latin typeface="Times New Roman" panose="02020603050405020304" pitchFamily="18" charset="0"/>
              </a:rPr>
              <a:t> is identical to the </a:t>
            </a:r>
            <a:r>
              <a:rPr lang="en-US" altLang="zh-TW" sz="2800" dirty="0" err="1">
                <a:solidFill>
                  <a:schemeClr val="bg1"/>
                </a:solidFill>
                <a:latin typeface="Times New Roman" panose="02020603050405020304" pitchFamily="18" charset="0"/>
              </a:rPr>
              <a:t>alayavijnana</a:t>
            </a:r>
            <a:r>
              <a:rPr lang="en-US" altLang="zh-TW" sz="2600" dirty="0">
                <a:solidFill>
                  <a:schemeClr val="accent6"/>
                </a:solidFill>
                <a:latin typeface="Times New Roman" panose="02020603050405020304" pitchFamily="18" charset="0"/>
              </a:rPr>
              <a:t> </a:t>
            </a:r>
            <a:r>
              <a:rPr lang="en-US" altLang="zh-TW" sz="2800" dirty="0">
                <a:solidFill>
                  <a:schemeClr val="bg1"/>
                </a:solidFill>
                <a:latin typeface="Times New Roman" panose="02020603050405020304" pitchFamily="18" charset="0"/>
              </a:rPr>
              <a:t>known prior to awakening as the storehouse-consciousness or 8th consciousness. Chan/Zen masters from </a:t>
            </a:r>
            <a:r>
              <a:rPr lang="en-US" altLang="zh-TW" sz="2800" dirty="0" err="1">
                <a:solidFill>
                  <a:schemeClr val="bg1"/>
                </a:solidFill>
                <a:latin typeface="Times New Roman" panose="02020603050405020304" pitchFamily="18" charset="0"/>
              </a:rPr>
              <a:t>Huineng</a:t>
            </a:r>
            <a:r>
              <a:rPr lang="en-US" altLang="zh-TW" sz="2800" dirty="0">
                <a:solidFill>
                  <a:schemeClr val="bg1"/>
                </a:solidFill>
                <a:latin typeface="Times New Roman" panose="02020603050405020304" pitchFamily="18" charset="0"/>
              </a:rPr>
              <a:t> in seventh-century China to </a:t>
            </a:r>
            <a:r>
              <a:rPr lang="en-US" altLang="zh-TW" sz="2800" dirty="0" err="1">
                <a:solidFill>
                  <a:schemeClr val="bg1"/>
                </a:solidFill>
                <a:latin typeface="Times New Roman" panose="02020603050405020304" pitchFamily="18" charset="0"/>
              </a:rPr>
              <a:t>Hakuin</a:t>
            </a:r>
            <a:r>
              <a:rPr lang="en-US" altLang="zh-TW" sz="2800" dirty="0">
                <a:solidFill>
                  <a:schemeClr val="bg1"/>
                </a:solidFill>
                <a:latin typeface="Times New Roman" panose="02020603050405020304" pitchFamily="18" charset="0"/>
              </a:rPr>
              <a:t> in eighteenth-century Japan to Hsu Yun in twentieth-century China, have all taught that the process of awakening begins with the light of the mind turning around within the 8th consciousness, so that the </a:t>
            </a:r>
            <a:r>
              <a:rPr lang="en-US" altLang="zh-TW" sz="2800" dirty="0" err="1">
                <a:solidFill>
                  <a:schemeClr val="bg1"/>
                </a:solidFill>
                <a:latin typeface="Times New Roman" panose="02020603050405020304" pitchFamily="18" charset="0"/>
              </a:rPr>
              <a:t>alayavijnana</a:t>
            </a:r>
            <a:r>
              <a:rPr lang="en-US" altLang="zh-TW" sz="2800" dirty="0">
                <a:solidFill>
                  <a:schemeClr val="bg1"/>
                </a:solidFill>
                <a:latin typeface="Times New Roman" panose="02020603050405020304" pitchFamily="18" charset="0"/>
              </a:rPr>
              <a:t>, also known as the tathagatagarbha, is transformed into the "Bright Mirror Wisdom."</a:t>
            </a:r>
            <a:endParaRPr lang="en-US" altLang="zh-CN" sz="2800" dirty="0">
              <a:solidFill>
                <a:schemeClr val="bg1"/>
              </a:solidFill>
            </a:endParaRPr>
          </a:p>
        </p:txBody>
      </p:sp>
      <p:pic>
        <p:nvPicPr>
          <p:cNvPr id="3" name="圖片 2">
            <a:extLst>
              <a:ext uri="{FF2B5EF4-FFF2-40B4-BE49-F238E27FC236}">
                <a16:creationId xmlns:a16="http://schemas.microsoft.com/office/drawing/2014/main" id="{AAEE3995-3A04-415F-96F6-0D6ECFD70D86}"/>
              </a:ext>
            </a:extLst>
          </p:cNvPr>
          <p:cNvPicPr>
            <a:picLocks noChangeAspect="1"/>
          </p:cNvPicPr>
          <p:nvPr/>
        </p:nvPicPr>
        <p:blipFill>
          <a:blip r:embed="rId3"/>
          <a:stretch>
            <a:fillRect/>
          </a:stretch>
        </p:blipFill>
        <p:spPr>
          <a:xfrm>
            <a:off x="981844" y="3641432"/>
            <a:ext cx="2150685" cy="3100086"/>
          </a:xfrm>
          <a:prstGeom prst="rect">
            <a:avLst/>
          </a:prstGeom>
        </p:spPr>
      </p:pic>
      <p:pic>
        <p:nvPicPr>
          <p:cNvPr id="5" name="圖片 4">
            <a:extLst>
              <a:ext uri="{FF2B5EF4-FFF2-40B4-BE49-F238E27FC236}">
                <a16:creationId xmlns:a16="http://schemas.microsoft.com/office/drawing/2014/main" id="{1586C010-E5A7-41E9-AB55-F033B74BD0A8}"/>
              </a:ext>
            </a:extLst>
          </p:cNvPr>
          <p:cNvPicPr>
            <a:picLocks noChangeAspect="1"/>
          </p:cNvPicPr>
          <p:nvPr/>
        </p:nvPicPr>
        <p:blipFill>
          <a:blip r:embed="rId4"/>
          <a:stretch>
            <a:fillRect/>
          </a:stretch>
        </p:blipFill>
        <p:spPr>
          <a:xfrm>
            <a:off x="4368579" y="3548946"/>
            <a:ext cx="2006260" cy="3387817"/>
          </a:xfrm>
          <a:prstGeom prst="rect">
            <a:avLst/>
          </a:prstGeom>
        </p:spPr>
      </p:pic>
      <p:pic>
        <p:nvPicPr>
          <p:cNvPr id="6" name="圖片 5">
            <a:extLst>
              <a:ext uri="{FF2B5EF4-FFF2-40B4-BE49-F238E27FC236}">
                <a16:creationId xmlns:a16="http://schemas.microsoft.com/office/drawing/2014/main" id="{78A1AD05-31DD-49B8-8D61-CAEC2D68D3D3}"/>
              </a:ext>
            </a:extLst>
          </p:cNvPr>
          <p:cNvPicPr>
            <a:picLocks noChangeAspect="1"/>
          </p:cNvPicPr>
          <p:nvPr/>
        </p:nvPicPr>
        <p:blipFill>
          <a:blip r:embed="rId5"/>
          <a:stretch>
            <a:fillRect/>
          </a:stretch>
        </p:blipFill>
        <p:spPr>
          <a:xfrm>
            <a:off x="8038628" y="3515186"/>
            <a:ext cx="2609240" cy="3358428"/>
          </a:xfrm>
          <a:prstGeom prst="rect">
            <a:avLst/>
          </a:prstGeom>
        </p:spPr>
      </p:pic>
    </p:spTree>
    <p:extLst>
      <p:ext uri="{BB962C8B-B14F-4D97-AF65-F5344CB8AC3E}">
        <p14:creationId xmlns:p14="http://schemas.microsoft.com/office/powerpoint/2010/main" val="1661388717"/>
      </p:ext>
    </p:extLst>
  </p:cSld>
  <p:clrMapOvr>
    <a:overrideClrMapping bg1="lt1" tx1="dk1" bg2="lt2" tx2="dk2" accent1="accent1" accent2="accent2" accent3="accent3" accent4="accent4" accent5="accent5" accent6="accent6" hlink="hlink" folHlink="folHlink"/>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572F98D0-9298-487E-842F-2E0BC10190FC}"/>
              </a:ext>
            </a:extLst>
          </p:cNvPr>
          <p:cNvSpPr txBox="1"/>
          <p:nvPr/>
        </p:nvSpPr>
        <p:spPr>
          <a:xfrm>
            <a:off x="765820" y="1196752"/>
            <a:ext cx="10945216" cy="5122043"/>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 As D.T. Suzuki wrote in his </a:t>
            </a:r>
            <a:r>
              <a:rPr lang="en-US" altLang="zh-TW" sz="2800" dirty="0" err="1">
                <a:solidFill>
                  <a:schemeClr val="bg1"/>
                </a:solidFill>
                <a:latin typeface="Times New Roman" panose="02020603050405020304" pitchFamily="18" charset="0"/>
                <a:cs typeface="Times New Roman" panose="02020603050405020304" pitchFamily="18" charset="0"/>
              </a:rPr>
              <a:t>introdution</a:t>
            </a:r>
            <a:r>
              <a:rPr lang="en-US" altLang="zh-TW" sz="2800" dirty="0">
                <a:solidFill>
                  <a:schemeClr val="bg1"/>
                </a:solidFill>
                <a:latin typeface="Times New Roman" panose="02020603050405020304" pitchFamily="18" charset="0"/>
                <a:cs typeface="Times New Roman" panose="02020603050405020304" pitchFamily="18" charset="0"/>
              </a:rPr>
              <a:t> to his translation of the </a:t>
            </a:r>
            <a:r>
              <a:rPr lang="en-US" altLang="zh-TW" sz="2800" i="1" dirty="0" err="1">
                <a:solidFill>
                  <a:schemeClr val="bg1"/>
                </a:solidFill>
                <a:latin typeface="Times New Roman" panose="02020603050405020304" pitchFamily="18" charset="0"/>
                <a:cs typeface="Times New Roman" panose="02020603050405020304" pitchFamily="18" charset="0"/>
              </a:rPr>
              <a:t>Lankavatara</a:t>
            </a:r>
            <a:r>
              <a:rPr lang="en-US" altLang="zh-TW" sz="2800" i="1" dirty="0">
                <a:solidFill>
                  <a:schemeClr val="bg1"/>
                </a:solidFill>
                <a:latin typeface="Times New Roman" panose="02020603050405020304" pitchFamily="18" charset="0"/>
                <a:cs typeface="Times New Roman" panose="02020603050405020304" pitchFamily="18" charset="0"/>
              </a:rPr>
              <a:t> Sutra</a:t>
            </a:r>
            <a:r>
              <a:rPr lang="en-US" altLang="zh-TW" sz="2800" dirty="0">
                <a:solidFill>
                  <a:schemeClr val="bg1"/>
                </a:solidFill>
                <a:latin typeface="Times New Roman" panose="02020603050405020304" pitchFamily="18" charset="0"/>
                <a:cs typeface="Times New Roman" panose="02020603050405020304" pitchFamily="18" charset="0"/>
              </a:rPr>
              <a:t>,</a:t>
            </a:r>
          </a:p>
          <a:p>
            <a:pPr>
              <a:lnSpc>
                <a:spcPts val="4400"/>
              </a:lnSpc>
            </a:pPr>
            <a:endParaRPr lang="en-US" altLang="zh-TW" sz="2800" dirty="0">
              <a:solidFill>
                <a:schemeClr val="bg1"/>
              </a:solidFill>
              <a:latin typeface="Times New Roman" panose="02020603050405020304" pitchFamily="18" charset="0"/>
              <a:cs typeface="Times New Roman" panose="02020603050405020304" pitchFamily="18" charset="0"/>
            </a:endParaRP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    "Let there be, however, an intuitive penetration into the primitive purity (</a:t>
            </a:r>
            <a:r>
              <a:rPr lang="en-US" altLang="zh-TW" sz="2800" dirty="0" err="1">
                <a:solidFill>
                  <a:schemeClr val="bg1"/>
                </a:solidFill>
                <a:latin typeface="Times New Roman" panose="02020603050405020304" pitchFamily="18" charset="0"/>
                <a:cs typeface="Times New Roman" panose="02020603050405020304" pitchFamily="18" charset="0"/>
              </a:rPr>
              <a:t>prakritiparisuddhi</a:t>
            </a:r>
            <a:r>
              <a:rPr lang="en-US" altLang="zh-TW" sz="2800" dirty="0">
                <a:solidFill>
                  <a:schemeClr val="bg1"/>
                </a:solidFill>
                <a:latin typeface="Times New Roman" panose="02020603050405020304" pitchFamily="18" charset="0"/>
                <a:cs typeface="Times New Roman" panose="02020603050405020304" pitchFamily="18" charset="0"/>
              </a:rPr>
              <a:t>) of the Tathagata-</a:t>
            </a:r>
            <a:r>
              <a:rPr lang="en-US" altLang="zh-TW" sz="2800" dirty="0" err="1">
                <a:solidFill>
                  <a:schemeClr val="bg1"/>
                </a:solidFill>
                <a:latin typeface="Times New Roman" panose="02020603050405020304" pitchFamily="18" charset="0"/>
                <a:cs typeface="Times New Roman" panose="02020603050405020304" pitchFamily="18" charset="0"/>
              </a:rPr>
              <a:t>garbha</a:t>
            </a:r>
            <a:r>
              <a:rPr lang="en-US" altLang="zh-TW" sz="2800" dirty="0">
                <a:solidFill>
                  <a:schemeClr val="bg1"/>
                </a:solidFill>
                <a:latin typeface="Times New Roman" panose="02020603050405020304" pitchFamily="18" charset="0"/>
                <a:cs typeface="Times New Roman" panose="02020603050405020304" pitchFamily="18" charset="0"/>
              </a:rPr>
              <a:t>, and the whole system of the </a:t>
            </a:r>
            <a:r>
              <a:rPr lang="en-US" altLang="zh-TW" sz="2800" dirty="0" err="1">
                <a:solidFill>
                  <a:schemeClr val="bg1"/>
                </a:solidFill>
                <a:latin typeface="Times New Roman" panose="02020603050405020304" pitchFamily="18" charset="0"/>
                <a:cs typeface="Times New Roman" panose="02020603050405020304" pitchFamily="18" charset="0"/>
              </a:rPr>
              <a:t>Vijnanas</a:t>
            </a:r>
            <a:r>
              <a:rPr lang="en-US" altLang="zh-TW" sz="2800" dirty="0">
                <a:solidFill>
                  <a:schemeClr val="bg1"/>
                </a:solidFill>
                <a:latin typeface="Times New Roman" panose="02020603050405020304" pitchFamily="18" charset="0"/>
                <a:cs typeface="Times New Roman" panose="02020603050405020304" pitchFamily="18" charset="0"/>
              </a:rPr>
              <a:t> goes through a revolution."</a:t>
            </a:r>
          </a:p>
          <a:p>
            <a:pPr>
              <a:lnSpc>
                <a:spcPts val="4400"/>
              </a:lnSpc>
            </a:pPr>
            <a:endParaRPr lang="en-US" altLang="zh-TW" sz="2800" dirty="0">
              <a:solidFill>
                <a:schemeClr val="bg1"/>
              </a:solidFill>
              <a:latin typeface="Times New Roman" panose="02020603050405020304" pitchFamily="18" charset="0"/>
              <a:cs typeface="Times New Roman" panose="02020603050405020304" pitchFamily="18" charset="0"/>
            </a:endParaRPr>
          </a:p>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This revolution in the system of consciousness (</a:t>
            </a:r>
            <a:r>
              <a:rPr lang="en-US" altLang="zh-TW" sz="2800" dirty="0" err="1">
                <a:solidFill>
                  <a:schemeClr val="bg1"/>
                </a:solidFill>
                <a:latin typeface="Times New Roman" panose="02020603050405020304" pitchFamily="18" charset="0"/>
                <a:cs typeface="Times New Roman" panose="02020603050405020304" pitchFamily="18" charset="0"/>
              </a:rPr>
              <a:t>vijnana</a:t>
            </a:r>
            <a:r>
              <a:rPr lang="en-US" altLang="zh-TW" sz="2800" dirty="0">
                <a:solidFill>
                  <a:schemeClr val="bg1"/>
                </a:solidFill>
                <a:latin typeface="Times New Roman" panose="02020603050405020304" pitchFamily="18" charset="0"/>
                <a:cs typeface="Times New Roman" panose="02020603050405020304" pitchFamily="18" charset="0"/>
              </a:rPr>
              <a:t>) is what Chan/Zen calls awakening or "</a:t>
            </a:r>
            <a:r>
              <a:rPr lang="en-US" altLang="zh-TW" sz="2800" dirty="0" err="1">
                <a:solidFill>
                  <a:schemeClr val="bg1"/>
                </a:solidFill>
                <a:latin typeface="Times New Roman" panose="02020603050405020304" pitchFamily="18" charset="0"/>
                <a:cs typeface="Times New Roman" panose="02020603050405020304" pitchFamily="18" charset="0"/>
              </a:rPr>
              <a:t>kensho</a:t>
            </a:r>
            <a:r>
              <a:rPr lang="en-US" altLang="zh-TW" sz="2800" dirty="0">
                <a:solidFill>
                  <a:schemeClr val="bg1"/>
                </a:solidFill>
                <a:latin typeface="Times New Roman" panose="02020603050405020304" pitchFamily="18" charset="0"/>
                <a:cs typeface="Times New Roman" panose="02020603050405020304" pitchFamily="18" charset="0"/>
              </a:rPr>
              <a:t>," seeing into one's own nature.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3E95D56F-1848-0898-D6EF-EDD66F324688}"/>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4297320"/>
      </p:ext>
    </p:extLst>
  </p:cSld>
  <p:clrMapOvr>
    <a:overrideClrMapping bg1="lt1" tx1="dk1" bg2="lt2" tx2="dk2" accent1="accent1" accent2="accent2" accent3="accent3" accent4="accent4" accent5="accent5" accent6="accent6" hlink="hlink" folHlink="folHlink"/>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C64A2252-E757-4130-B8CA-B967BC0F9817}"/>
              </a:ext>
            </a:extLst>
          </p:cNvPr>
          <p:cNvSpPr txBox="1"/>
          <p:nvPr/>
        </p:nvSpPr>
        <p:spPr>
          <a:xfrm>
            <a:off x="621804" y="1916832"/>
            <a:ext cx="10945216" cy="3993529"/>
          </a:xfrm>
          <a:prstGeom prst="rect">
            <a:avLst/>
          </a:prstGeom>
          <a:noFill/>
        </p:spPr>
        <p:txBody>
          <a:bodyPr wrap="square" rtlCol="0">
            <a:spAutoFit/>
          </a:bodyPr>
          <a:lstStyle/>
          <a:p>
            <a:pPr>
              <a:lnSpc>
                <a:spcPts val="4400"/>
              </a:lnSpc>
            </a:pPr>
            <a:r>
              <a:rPr lang="en-US" altLang="zh-TW" sz="2800" dirty="0">
                <a:solidFill>
                  <a:schemeClr val="bg1"/>
                </a:solidFill>
                <a:latin typeface="Times New Roman" panose="02020603050405020304" pitchFamily="18" charset="0"/>
                <a:cs typeface="Times New Roman" panose="02020603050405020304" pitchFamily="18" charset="0"/>
              </a:rPr>
              <a:t>Therefore, in modern-Western manifestations of the Zen Buddhist tradition, it is considered insufficient simply to understand Buddha-nature intellectually. Rather tathagatagarbha must be experienced directly, in one's entire body-mind. Enlightenment in a certain sense consists of a direct experience (</a:t>
            </a:r>
            <a:r>
              <a:rPr lang="en-US" altLang="zh-TW" sz="2800" dirty="0" err="1">
                <a:solidFill>
                  <a:schemeClr val="bg1"/>
                </a:solidFill>
                <a:latin typeface="Times New Roman" panose="02020603050405020304" pitchFamily="18" charset="0"/>
                <a:cs typeface="Times New Roman" panose="02020603050405020304" pitchFamily="18" charset="0"/>
              </a:rPr>
              <a:t>gata</a:t>
            </a:r>
            <a:r>
              <a:rPr lang="en-US" altLang="zh-TW" sz="2800" dirty="0">
                <a:solidFill>
                  <a:schemeClr val="bg1"/>
                </a:solidFill>
                <a:latin typeface="Times New Roman" panose="02020603050405020304" pitchFamily="18" charset="0"/>
                <a:cs typeface="Times New Roman" panose="02020603050405020304" pitchFamily="18" charset="0"/>
              </a:rPr>
              <a:t>) of the essence or womb (</a:t>
            </a:r>
            <a:r>
              <a:rPr lang="en-US" altLang="zh-TW" sz="2800" dirty="0" err="1">
                <a:solidFill>
                  <a:schemeClr val="bg1"/>
                </a:solidFill>
                <a:latin typeface="Times New Roman" panose="02020603050405020304" pitchFamily="18" charset="0"/>
                <a:cs typeface="Times New Roman" panose="02020603050405020304" pitchFamily="18" charset="0"/>
              </a:rPr>
              <a:t>garbha</a:t>
            </a:r>
            <a:r>
              <a:rPr lang="en-US" altLang="zh-TW" sz="2800" dirty="0">
                <a:solidFill>
                  <a:schemeClr val="bg1"/>
                </a:solidFill>
                <a:latin typeface="Times New Roman" panose="02020603050405020304" pitchFamily="18" charset="0"/>
                <a:cs typeface="Times New Roman" panose="02020603050405020304" pitchFamily="18" charset="0"/>
              </a:rPr>
              <a:t>) of thusness (</a:t>
            </a:r>
            <a:r>
              <a:rPr lang="en-US" altLang="zh-TW" sz="2800" dirty="0" err="1">
                <a:solidFill>
                  <a:schemeClr val="bg1"/>
                </a:solidFill>
                <a:latin typeface="Times New Roman" panose="02020603050405020304" pitchFamily="18" charset="0"/>
                <a:cs typeface="Times New Roman" panose="02020603050405020304" pitchFamily="18" charset="0"/>
              </a:rPr>
              <a:t>tatha</a:t>
            </a:r>
            <a:r>
              <a:rPr lang="en-US" altLang="zh-TW" sz="2800" dirty="0">
                <a:solidFill>
                  <a:schemeClr val="bg1"/>
                </a:solidFill>
                <a:latin typeface="Times New Roman" panose="02020603050405020304" pitchFamily="18" charset="0"/>
                <a:cs typeface="Times New Roman" panose="02020603050405020304" pitchFamily="18" charset="0"/>
              </a:rPr>
              <a:t>) and this is the tathagatagarbha of one's own mind, which is traditionally described and designated as </a:t>
            </a:r>
            <a:r>
              <a:rPr lang="en-US" altLang="zh-TW" sz="2800" dirty="0" err="1">
                <a:solidFill>
                  <a:schemeClr val="bg1"/>
                </a:solidFill>
                <a:latin typeface="Times New Roman" panose="02020603050405020304" pitchFamily="18" charset="0"/>
                <a:cs typeface="Times New Roman" panose="02020603050405020304" pitchFamily="18" charset="0"/>
              </a:rPr>
              <a:t>śūnyata</a:t>
            </a:r>
            <a:r>
              <a:rPr lang="en-US" altLang="zh-TW" sz="2800" dirty="0">
                <a:solidFill>
                  <a:schemeClr val="bg1"/>
                </a:solidFill>
                <a:latin typeface="Times New Roman" panose="02020603050405020304" pitchFamily="18" charset="0"/>
                <a:cs typeface="Times New Roman" panose="02020603050405020304" pitchFamily="18" charset="0"/>
              </a:rPr>
              <a:t> (emptiness). </a:t>
            </a:r>
            <a:endParaRPr lang="en-US" altLang="zh-CN" sz="2800" dirty="0">
              <a:solidFill>
                <a:schemeClr val="bg1"/>
              </a:solidFill>
              <a:latin typeface="Times New Roman" panose="02020603050405020304" pitchFamily="18" charset="0"/>
              <a:cs typeface="Times New Roman" panose="02020603050405020304" pitchFamily="18" charset="0"/>
            </a:endParaRPr>
          </a:p>
        </p:txBody>
      </p:sp>
      <p:sp>
        <p:nvSpPr>
          <p:cNvPr id="2" name="矩形: 按鈕形 1">
            <a:extLst>
              <a:ext uri="{FF2B5EF4-FFF2-40B4-BE49-F238E27FC236}">
                <a16:creationId xmlns:a16="http://schemas.microsoft.com/office/drawing/2014/main" id="{62ADC00B-CCD3-7D82-CFAD-758FC87F8692}"/>
              </a:ext>
            </a:extLst>
          </p:cNvPr>
          <p:cNvSpPr/>
          <p:nvPr/>
        </p:nvSpPr>
        <p:spPr>
          <a:xfrm>
            <a:off x="117748" y="127626"/>
            <a:ext cx="4968552" cy="68449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lIns="0" tIns="288000" rIns="0" bIns="0" rtlCol="0" anchor="ctr">
            <a:scene3d>
              <a:camera prst="orthographicFront"/>
              <a:lightRig rig="chilly" dir="t"/>
            </a:scene3d>
            <a:sp3d prstMaterial="clear"/>
          </a:bodyPr>
          <a:lstStyle/>
          <a:p>
            <a:pPr algn="ctr"/>
            <a:r>
              <a:rPr lang="en-US" altLang="zh-TW" dirty="0">
                <a:solidFill>
                  <a:schemeClr val="bg1"/>
                </a:solidFill>
                <a:latin typeface="Times New Roman" panose="02020603050405020304" pitchFamily="18" charset="0"/>
                <a:cs typeface="Times New Roman" panose="02020603050405020304" pitchFamily="18" charset="0"/>
              </a:rPr>
              <a:t>Indian Mahayana Philosophy</a:t>
            </a:r>
            <a:endParaRPr lang="zh-TW" altLang="en-US" dirty="0">
              <a:solidFill>
                <a:schemeClr val="bg1"/>
              </a:solidFill>
              <a:latin typeface="Times New Roman" panose="02020603050405020304" pitchFamily="18" charset="0"/>
              <a:cs typeface="Times New Roman" panose="02020603050405020304" pitchFamily="18" charset="0"/>
            </a:endParaRPr>
          </a:p>
          <a:p>
            <a:pPr algn="ctr"/>
            <a:endParaRPr lang="zh-TW" altLang="en-US" dirty="0">
              <a:latin typeface="Times New Roman" panose="02020603050405020304" pitchFamily="18" charset="0"/>
              <a:cs typeface="Times New Roman" panose="02020603050405020304" pitchFamily="18" charset="0"/>
            </a:endParaRPr>
          </a:p>
        </p:txBody>
      </p:sp>
      <p:sp>
        <p:nvSpPr>
          <p:cNvPr id="3" name="文字方塊 2">
            <a:extLst>
              <a:ext uri="{FF2B5EF4-FFF2-40B4-BE49-F238E27FC236}">
                <a16:creationId xmlns:a16="http://schemas.microsoft.com/office/drawing/2014/main" id="{80492AE0-AE62-71D8-94AD-725C2B99F7EE}"/>
              </a:ext>
            </a:extLst>
          </p:cNvPr>
          <p:cNvSpPr txBox="1"/>
          <p:nvPr/>
        </p:nvSpPr>
        <p:spPr>
          <a:xfrm>
            <a:off x="5518348" y="480078"/>
            <a:ext cx="6362971" cy="1200329"/>
          </a:xfrm>
          <a:prstGeom prst="rect">
            <a:avLst/>
          </a:prstGeom>
          <a:noFill/>
        </p:spPr>
        <p:txBody>
          <a:bodyPr wrap="square" rtlCol="0">
            <a:spAutoFit/>
          </a:bodyPr>
          <a:lstStyle/>
          <a:p>
            <a:r>
              <a:rPr lang="en-US" altLang="zh-CN" dirty="0">
                <a:solidFill>
                  <a:srgbClr val="FFFF00"/>
                </a:solidFill>
                <a:latin typeface="Times New Roman" panose="02020603050405020304" pitchFamily="18" charset="0"/>
                <a:cs typeface="Times New Roman" panose="02020603050405020304" pitchFamily="18" charset="0"/>
              </a:rPr>
              <a:t>Tathagatagarbha doctrine: </a:t>
            </a:r>
          </a:p>
          <a:p>
            <a:r>
              <a:rPr lang="en-US" altLang="zh-CN" dirty="0">
                <a:solidFill>
                  <a:srgbClr val="FFFF00"/>
                </a:solidFill>
                <a:latin typeface="Times New Roman" panose="02020603050405020304" pitchFamily="18" charset="0"/>
                <a:cs typeface="Times New Roman" panose="02020603050405020304" pitchFamily="18" charset="0"/>
              </a:rPr>
              <a:t>https://www.mnzencenter.org/uploads/2/9/5/8/29581455/tathagatagarbha.pdf</a:t>
            </a:r>
          </a:p>
        </p:txBody>
      </p:sp>
    </p:spTree>
    <p:extLst>
      <p:ext uri="{BB962C8B-B14F-4D97-AF65-F5344CB8AC3E}">
        <p14:creationId xmlns:p14="http://schemas.microsoft.com/office/powerpoint/2010/main" val="414901569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19415</TotalTime>
  <Words>6439</Words>
  <Application>Microsoft Office PowerPoint</Application>
  <PresentationFormat>自訂</PresentationFormat>
  <Paragraphs>360</Paragraphs>
  <Slides>72</Slides>
  <Notes>4</Notes>
  <HiddenSlides>0</HiddenSlides>
  <MMClips>0</MMClips>
  <ScaleCrop>false</ScaleCrop>
  <HeadingPairs>
    <vt:vector size="6" baseType="variant">
      <vt:variant>
        <vt:lpstr>使用字型</vt:lpstr>
      </vt:variant>
      <vt:variant>
        <vt:i4>3</vt:i4>
      </vt:variant>
      <vt:variant>
        <vt:lpstr>佈景主題</vt:lpstr>
      </vt:variant>
      <vt:variant>
        <vt:i4>1</vt:i4>
      </vt:variant>
      <vt:variant>
        <vt:lpstr>投影片標題</vt:lpstr>
      </vt:variant>
      <vt:variant>
        <vt:i4>72</vt:i4>
      </vt:variant>
    </vt:vector>
  </HeadingPairs>
  <TitlesOfParts>
    <vt:vector size="76" baseType="lpstr">
      <vt:lpstr>Arial</vt:lpstr>
      <vt:lpstr>Calibri</vt:lpstr>
      <vt:lpstr>Times New Roman</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Shengmiao</cp:lastModifiedBy>
  <cp:revision>731</cp:revision>
  <dcterms:created xsi:type="dcterms:W3CDTF">2019-12-17T19:51:00Z</dcterms:created>
  <dcterms:modified xsi:type="dcterms:W3CDTF">2025-06-10T10:55:30Z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2052-11.1.0.10356</vt:lpwstr>
  </property>
  <property fmtid="{D5CDD505-2E9C-101B-9397-08002B2CF9AE}" pid="3" name="ICV">
    <vt:lpwstr>345DCBC558F44F609C7AA1C9EBF20AC1</vt:lpwstr>
  </property>
</Properties>
</file>