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97" r:id="rId2"/>
    <p:sldId id="376" r:id="rId3"/>
    <p:sldId id="357" r:id="rId4"/>
    <p:sldId id="358" r:id="rId5"/>
    <p:sldId id="319" r:id="rId6"/>
    <p:sldId id="320" r:id="rId7"/>
    <p:sldId id="359" r:id="rId8"/>
    <p:sldId id="361" r:id="rId9"/>
    <p:sldId id="360" r:id="rId10"/>
    <p:sldId id="321" r:id="rId11"/>
    <p:sldId id="322" r:id="rId12"/>
    <p:sldId id="323" r:id="rId13"/>
    <p:sldId id="324" r:id="rId14"/>
    <p:sldId id="327" r:id="rId15"/>
    <p:sldId id="362" r:id="rId16"/>
    <p:sldId id="328" r:id="rId17"/>
    <p:sldId id="329" r:id="rId18"/>
    <p:sldId id="330" r:id="rId19"/>
    <p:sldId id="332" r:id="rId20"/>
    <p:sldId id="348" r:id="rId21"/>
    <p:sldId id="363" r:id="rId22"/>
    <p:sldId id="333" r:id="rId23"/>
    <p:sldId id="364" r:id="rId24"/>
    <p:sldId id="365" r:id="rId25"/>
    <p:sldId id="356" r:id="rId26"/>
    <p:sldId id="366" r:id="rId27"/>
    <p:sldId id="367" r:id="rId28"/>
    <p:sldId id="334" r:id="rId29"/>
    <p:sldId id="368" r:id="rId30"/>
    <p:sldId id="369" r:id="rId31"/>
    <p:sldId id="370" r:id="rId32"/>
    <p:sldId id="371" r:id="rId33"/>
    <p:sldId id="372" r:id="rId34"/>
    <p:sldId id="337" r:id="rId35"/>
    <p:sldId id="338" r:id="rId36"/>
    <p:sldId id="339" r:id="rId37"/>
    <p:sldId id="373" r:id="rId38"/>
    <p:sldId id="290" r:id="rId39"/>
    <p:sldId id="353" r:id="rId40"/>
    <p:sldId id="352" r:id="rId41"/>
    <p:sldId id="374" r:id="rId42"/>
    <p:sldId id="354" r:id="rId43"/>
    <p:sldId id="355" r:id="rId44"/>
    <p:sldId id="347" r:id="rId45"/>
    <p:sldId id="34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903" autoAdjust="0"/>
  </p:normalViewPr>
  <p:slideViewPr>
    <p:cSldViewPr snapToGrid="0">
      <p:cViewPr varScale="1">
        <p:scale>
          <a:sx n="77" d="100"/>
          <a:sy n="77" d="100"/>
        </p:scale>
        <p:origin x="8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we're going to frame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through the term know thyself.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an understanding of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we are going to lead.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one of the original ideas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it means to be human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far back as Socrates time.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know thyself is to understand how you will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act in various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 doesn't mean by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yourself that you just know a deep inner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have multiple versions of yourself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act out in different ways, in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what we mean by adapting your leadership style.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find you have multiple styles,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multiple versions of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move between them fluidly without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any psychological distress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 various leadership roles.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678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DCEA4-479B-4973-AD6D-EC81CA3640B2}" type="slidenum">
              <a:rPr lang="en-GB" smtClean="0"/>
              <a:t>7</a:t>
            </a:fld>
            <a:endParaRPr lang="en-GB"/>
          </a:p>
        </p:txBody>
      </p:sp>
    </p:spTree>
    <p:extLst>
      <p:ext uri="{BB962C8B-B14F-4D97-AF65-F5344CB8AC3E}">
        <p14:creationId xmlns:p14="http://schemas.microsoft.com/office/powerpoint/2010/main" val="2400062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949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first of those is influencing,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is the idea that a leader influences and motivates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to do their bidding or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 on some kind of transformational journey.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second relates to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order to be a leader,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have to have some kind of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deep relationship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between leader and a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that's something that is absolutely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required in order to be a good leader,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generate these good relationships with your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then yet again, take them where you're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for some people,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leadership just means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formal leadership position.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for others, we're having an idea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thought leadership and influences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wider social world.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are people who are actually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movements who don't really have any formal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whole bunch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who are choosing to follow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an important concept.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have leadership because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position of leadership or the position of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you also have leadership where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are choosing to follow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Then we might have three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organizational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the idea of organizational objectives.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to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good work and deliver the objectives of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then have the idea of change.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working in an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adapt and change to the external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Finally, the idea of leading people themselves,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it go back to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develop deep enduring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people you are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are the five essential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thing that all leaders actually 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having to do on an ongoing basis. </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722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822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management and leadership are much the same thing, at this common sensical level,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that's how we divide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to make sense of this divide and in a meaningful way, what we might be able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say is that management, because it's just this position of authority, and it's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very formal, management can be seen as quite neat.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leadership with its influence in its followership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relationships with its emotions, that could be seen as quite messy.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5735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Now, while Mintzberg is not necessarily the most mainstream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thinkers, is perhaps one of the most useful in understanding how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beginning to look at leadership today.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312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1337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Agreeableness, that's the idea that if you're agreeable, </a:t>
            </a:r>
          </a:p>
          <a:p>
            <a:pPr algn="l"/>
            <a:r>
              <a:rPr lang="en-US" dirty="0"/>
              <a:t>you might be a socially connected to hub. </a:t>
            </a:r>
          </a:p>
          <a:p>
            <a:pPr algn="l"/>
            <a:r>
              <a:rPr lang="en-US" dirty="0"/>
              <a:t>The kind of person because of your friendly and </a:t>
            </a:r>
          </a:p>
          <a:p>
            <a:pPr algn="l"/>
            <a:r>
              <a:rPr lang="en-US" dirty="0"/>
              <a:t>courteous that other people want to talk to and want to spend time with. </a:t>
            </a:r>
          </a:p>
          <a:p>
            <a:pPr algn="l"/>
            <a:r>
              <a:rPr lang="en-US" dirty="0"/>
              <a:t>Such a person might have high emotional intelligence and high social intelligence, </a:t>
            </a:r>
          </a:p>
          <a:p>
            <a:pPr algn="l"/>
            <a:r>
              <a:rPr lang="en-US" dirty="0"/>
              <a:t>and even high cultural intelligence. </a:t>
            </a:r>
          </a:p>
          <a:p>
            <a:pPr algn="l"/>
            <a:r>
              <a:rPr lang="en-US" dirty="0"/>
              <a:t>And there's the idea that someone who is in the middle of this kind of </a:t>
            </a:r>
          </a:p>
          <a:p>
            <a:pPr algn="l"/>
            <a:r>
              <a:rPr lang="en-US" dirty="0"/>
              <a:t>interconnected interpersonal hub is likely to be a good leader.</a:t>
            </a:r>
          </a:p>
          <a:p>
            <a:endParaRPr lang="en-GB" dirty="0"/>
          </a:p>
          <a:p>
            <a:pPr algn="l"/>
            <a:r>
              <a:rPr lang="en-US" dirty="0"/>
              <a:t>Then there is conscientiousness. </a:t>
            </a:r>
          </a:p>
          <a:p>
            <a:pPr algn="l"/>
            <a:r>
              <a:rPr lang="en-US" dirty="0"/>
              <a:t>Now this is characterized by dependability. </a:t>
            </a:r>
          </a:p>
          <a:p>
            <a:pPr algn="l"/>
            <a:r>
              <a:rPr lang="en-US" dirty="0"/>
              <a:t>The idea that someone who has high levels of conscientiousness will be loyal and </a:t>
            </a:r>
          </a:p>
          <a:p>
            <a:pPr algn="l"/>
            <a:r>
              <a:rPr lang="en-US" dirty="0"/>
              <a:t>committed to the organization. </a:t>
            </a:r>
          </a:p>
          <a:p>
            <a:pPr algn="l"/>
            <a:r>
              <a:rPr lang="en-US" dirty="0"/>
              <a:t>And integrity that they are trustworthy, and they have a strong sense of ethics. </a:t>
            </a:r>
          </a:p>
          <a:p>
            <a:pPr algn="l"/>
            <a:r>
              <a:rPr lang="en-US" dirty="0"/>
              <a:t>Again, the idea that someone who is going to sit and do the work and be </a:t>
            </a:r>
          </a:p>
          <a:p>
            <a:pPr algn="l"/>
            <a:r>
              <a:rPr lang="en-US" dirty="0"/>
              <a:t>loyal and committed, and be trustworthy is a set of ideas that are becoming more and </a:t>
            </a:r>
          </a:p>
          <a:p>
            <a:pPr algn="l"/>
            <a:r>
              <a:rPr lang="en-US" dirty="0"/>
              <a:t>more associated with what will make a good leader.</a:t>
            </a:r>
          </a:p>
          <a:p>
            <a:endParaRPr lang="en-GB" dirty="0"/>
          </a:p>
          <a:p>
            <a:pPr algn="l"/>
            <a:r>
              <a:rPr lang="en-US" dirty="0"/>
              <a:t>And there's also openness to experience. </a:t>
            </a:r>
          </a:p>
          <a:p>
            <a:pPr algn="l"/>
            <a:r>
              <a:rPr lang="en-US" dirty="0"/>
              <a:t>Now, this is characterized by flexibility, either willingness and </a:t>
            </a:r>
          </a:p>
          <a:p>
            <a:pPr algn="l"/>
            <a:r>
              <a:rPr lang="en-US" dirty="0"/>
              <a:t>the desire to adapt to change. </a:t>
            </a:r>
          </a:p>
          <a:p>
            <a:pPr algn="l"/>
            <a:r>
              <a:rPr lang="en-US" dirty="0"/>
              <a:t>And intelligence is or different ways of thinking that, traditionally, </a:t>
            </a:r>
          </a:p>
          <a:p>
            <a:pPr algn="l"/>
            <a:r>
              <a:rPr lang="en-US" dirty="0"/>
              <a:t>we've sort of looked at IQ as being the dominant form of intelligence. </a:t>
            </a:r>
          </a:p>
          <a:p>
            <a:pPr algn="l"/>
            <a:r>
              <a:rPr lang="en-US" dirty="0"/>
              <a:t>But someone who's open to experience might be able to have all kinds of different </a:t>
            </a:r>
          </a:p>
          <a:p>
            <a:pPr algn="l"/>
            <a:r>
              <a:rPr lang="en-US" dirty="0"/>
              <a:t>thinking. </a:t>
            </a:r>
          </a:p>
          <a:p>
            <a:pPr algn="l"/>
            <a:r>
              <a:rPr lang="en-US" dirty="0"/>
              <a:t>They might be able to think critically. </a:t>
            </a:r>
          </a:p>
          <a:p>
            <a:pPr algn="l"/>
            <a:r>
              <a:rPr lang="en-US" dirty="0"/>
              <a:t>They might be able to think creatively. </a:t>
            </a:r>
          </a:p>
          <a:p>
            <a:pPr algn="l"/>
            <a:r>
              <a:rPr lang="en-US" dirty="0"/>
              <a:t>They might have cognitive flexibility, the ability to see a problem for </a:t>
            </a:r>
          </a:p>
          <a:p>
            <a:pPr algn="l"/>
            <a:r>
              <a:rPr lang="en-US" dirty="0"/>
              <a:t>multiple different perspectives.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7535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Theory X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employees dislike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they're lazy and they're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automatically going to resist.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belief,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very likely to use coercive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lots of punishment systems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get the workers working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will be a strong autocratic tendency,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 say, you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don't think, just follow.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Y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employees naturally 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can be enthusiastic,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energetic, and they want to be engaged.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positive view of employees,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very participatory style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want employees to participate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decisions and they motivate through praise,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recognition, motivating rewards,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either intrinsic or extrinsic.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Z leaders believe that employees want to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 intimate and happy working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others they work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 want to like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colleagues and spend time with their colleagues,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 they value the idea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organizational culture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values in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family-style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believe that workers have a well-developed sense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order, internal discipline,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desire to work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a desire to be cohesive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other people they're working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ongoing desire to be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part of a social group and part of a wider culture,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set that up within the organization.</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306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IB1FVbo8TSs&amp;t=164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package" Target="../embeddings/Microsoft_Word_Document1.docx"/><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package" Target="../embeddings/Microsoft_Word_Document2.docx"/><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package" Target="../embeddings/Microsoft_Word_Document3.docx"/><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u6XAPnuFjJc" TargetMode="External"/><Relationship Id="rId2" Type="http://schemas.openxmlformats.org/officeDocument/2006/relationships/hyperlink" Target="https://www.mckinse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36562" y="3467094"/>
            <a:ext cx="7200800" cy="206210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200" b="1" i="1" dirty="0">
              <a:solidFill>
                <a:prstClr val="white"/>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Week 3</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3B791-9507-70E9-2C61-40749C5803AF}"/>
              </a:ext>
            </a:extLst>
          </p:cNvPr>
          <p:cNvSpPr>
            <a:spLocks noGrp="1"/>
          </p:cNvSpPr>
          <p:nvPr>
            <p:ph type="title"/>
          </p:nvPr>
        </p:nvSpPr>
        <p:spPr/>
        <p:txBody>
          <a:bodyPr>
            <a:normAutofit fontScale="90000"/>
          </a:bodyPr>
          <a:lstStyle/>
          <a:p>
            <a:pPr marL="0" marR="0" lvl="0" indent="0" defTabSz="914400" rtl="0" eaLnBrk="0" fontAlgn="base" latinLnBrk="0" hangingPunct="0">
              <a:lnSpc>
                <a:spcPct val="100000"/>
              </a:lnSpc>
              <a:spcBef>
                <a:spcPct val="0"/>
              </a:spcBef>
              <a:spcAft>
                <a:spcPct val="0"/>
              </a:spcAft>
              <a:tabLst/>
              <a:defRPr/>
            </a:pPr>
            <a:r>
              <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Session Aim</a:t>
            </a:r>
            <a:br>
              <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To explore key leadership theories and their practical relevance in healthcare, with a focus on self-awareness, motivation, and effective leadership strategies to improve patient care, staff engagement, and system-level outcomes.</a:t>
            </a:r>
            <a:b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endParaRPr lang="en-GB" dirty="0"/>
          </a:p>
        </p:txBody>
      </p:sp>
      <p:sp>
        <p:nvSpPr>
          <p:cNvPr id="3" name="Content Placeholder 2">
            <a:extLst>
              <a:ext uri="{FF2B5EF4-FFF2-40B4-BE49-F238E27FC236}">
                <a16:creationId xmlns:a16="http://schemas.microsoft.com/office/drawing/2014/main" id="{6D936ECC-71BF-EFE5-3D74-D613618D4A70}"/>
              </a:ext>
            </a:extLst>
          </p:cNvPr>
          <p:cNvSpPr>
            <a:spLocks noGrp="1"/>
          </p:cNvSpPr>
          <p:nvPr>
            <p:ph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Session Objectives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By the end of this session, participants will be able to:</a:t>
            </a:r>
          </a:p>
          <a:p>
            <a:pPr marL="0" marR="0" lvl="0" indent="0" algn="l" defTabSz="914400" rtl="0" eaLnBrk="0" fontAlgn="base" latinLnBrk="0" hangingPunct="0">
              <a:lnSpc>
                <a:spcPct val="100000"/>
              </a:lnSpc>
              <a:spcBef>
                <a:spcPct val="0"/>
              </a:spcBef>
              <a:spcAft>
                <a:spcPct val="0"/>
              </a:spcAft>
              <a:buClrTx/>
              <a:buSzTx/>
              <a:buFontTx/>
              <a:buAutoNum type="arabicPeriod"/>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Understand the importance of leadership</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in improving patient safety, innovation, and staff retention in healthcare systems like the NHS.</a:t>
            </a:r>
          </a:p>
          <a:p>
            <a:pPr marL="0" marR="0" lvl="0" indent="0" algn="l" defTabSz="914400" rtl="0" eaLnBrk="0" fontAlgn="base" latinLnBrk="0" hangingPunct="0">
              <a:lnSpc>
                <a:spcPct val="100000"/>
              </a:lnSpc>
              <a:spcBef>
                <a:spcPct val="0"/>
              </a:spcBef>
              <a:spcAft>
                <a:spcPct val="0"/>
              </a:spcAft>
              <a:buClrTx/>
              <a:buSzTx/>
              <a:buFontTx/>
              <a:buAutoNum type="arabicPeriod" startAt="2"/>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Reflect on personal leadership styles and traits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through self-assessment and discussion activities.</a:t>
            </a:r>
          </a:p>
          <a:p>
            <a:pPr marL="0" marR="0" lvl="0" indent="0" algn="l" defTabSz="914400" rtl="0" eaLnBrk="0" fontAlgn="base" latinLnBrk="0" hangingPunct="0">
              <a:lnSpc>
                <a:spcPct val="100000"/>
              </a:lnSpc>
              <a:spcBef>
                <a:spcPct val="0"/>
              </a:spcBef>
              <a:spcAft>
                <a:spcPct val="0"/>
              </a:spcAft>
              <a:buClrTx/>
              <a:buSzTx/>
              <a:buFontTx/>
              <a:buAutoNum type="arabicPeriod" startAt="3"/>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Differentiate between leadership theories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such as Theory X, Y, Z and evaluate their application in public health and healthcare settings.</a:t>
            </a:r>
          </a:p>
          <a:p>
            <a:pPr marL="0" marR="0" lvl="0" indent="0" algn="l" defTabSz="914400" rtl="0" eaLnBrk="0" fontAlgn="base" latinLnBrk="0" hangingPunct="0">
              <a:lnSpc>
                <a:spcPct val="100000"/>
              </a:lnSpc>
              <a:spcBef>
                <a:spcPct val="0"/>
              </a:spcBef>
              <a:spcAft>
                <a:spcPct val="0"/>
              </a:spcAft>
              <a:buClrTx/>
              <a:buSzTx/>
              <a:buFontTx/>
              <a:buAutoNum type="arabicPeriod" startAt="4"/>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Examine the role of personality and motivation</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(e.g., Big Five Traits, Maslow’s Hierarchy) in shaping leadership behavior.</a:t>
            </a:r>
          </a:p>
          <a:p>
            <a:pPr marL="0" marR="0" lvl="0" indent="0" algn="l" defTabSz="914400" rtl="0" eaLnBrk="0" fontAlgn="base" latinLnBrk="0" hangingPunct="0">
              <a:lnSpc>
                <a:spcPct val="100000"/>
              </a:lnSpc>
              <a:spcBef>
                <a:spcPct val="0"/>
              </a:spcBef>
              <a:spcAft>
                <a:spcPct val="0"/>
              </a:spcAft>
              <a:buClrTx/>
              <a:buSzTx/>
              <a:buFontTx/>
              <a:buAutoNum type="arabicPeriod" startAt="5"/>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Apply systems thinking tools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such as rich pictures and root cause analysis (RCA) to visualize and understand leadership challenges.</a:t>
            </a:r>
          </a:p>
          <a:p>
            <a:pPr marL="0" marR="0" lvl="0" indent="0" algn="l" defTabSz="914400" rtl="0" eaLnBrk="0" fontAlgn="base" latinLnBrk="0" hangingPunct="0">
              <a:lnSpc>
                <a:spcPct val="100000"/>
              </a:lnSpc>
              <a:spcBef>
                <a:spcPct val="0"/>
              </a:spcBef>
              <a:spcAft>
                <a:spcPct val="0"/>
              </a:spcAft>
              <a:buClrTx/>
              <a:buSzTx/>
              <a:buFontTx/>
              <a:buAutoNum type="arabicPeriod" startAt="6"/>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Identify follower needs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how leadership strategies can meet those needs to foster motivation and productivity.</a:t>
            </a:r>
          </a:p>
          <a:p>
            <a:pPr marL="0" marR="0" lvl="0" indent="0" algn="l" defTabSz="914400" rtl="0" eaLnBrk="0" fontAlgn="base" latinLnBrk="0" hangingPunct="0">
              <a:lnSpc>
                <a:spcPct val="100000"/>
              </a:lnSpc>
              <a:spcBef>
                <a:spcPct val="0"/>
              </a:spcBef>
              <a:spcAft>
                <a:spcPct val="0"/>
              </a:spcAft>
              <a:buClrTx/>
              <a:buSzTx/>
              <a:buFontTx/>
              <a:buAutoNum type="arabicPeriod" startAt="7"/>
              <a:tabLst/>
              <a:defRPr/>
            </a:pPr>
            <a:r>
              <a:rPr kumimoji="0" lang="en-US" alt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Critically analyze leadership through Mintzberg’s lens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understanding the real-world roles and complexities leaders face</a:t>
            </a:r>
            <a:endParaRPr lang="en-GB" dirty="0"/>
          </a:p>
        </p:txBody>
      </p:sp>
    </p:spTree>
    <p:extLst>
      <p:ext uri="{BB962C8B-B14F-4D97-AF65-F5344CB8AC3E}">
        <p14:creationId xmlns:p14="http://schemas.microsoft.com/office/powerpoint/2010/main" val="45156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162C3E-AC02-7E36-ECE6-D516A57195E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400" b="1" i="1"/>
              <a:t>Icebreaker</a:t>
            </a:r>
            <a:r>
              <a:rPr lang="en-GB" sz="3400"/>
              <a:t> – Leader You Admire: Think of a leader you admire. What qualities make them an effective leader?</a:t>
            </a:r>
          </a:p>
        </p:txBody>
      </p:sp>
      <p:pic>
        <p:nvPicPr>
          <p:cNvPr id="5" name="Picture 4" descr="Red toy person in front of two lines of white figures">
            <a:extLst>
              <a:ext uri="{FF2B5EF4-FFF2-40B4-BE49-F238E27FC236}">
                <a16:creationId xmlns:a16="http://schemas.microsoft.com/office/drawing/2014/main" id="{0CC5F2C9-292F-AEE9-67E2-C706CDEE586B}"/>
              </a:ext>
            </a:extLst>
          </p:cNvPr>
          <p:cNvPicPr>
            <a:picLocks noChangeAspect="1"/>
          </p:cNvPicPr>
          <p:nvPr/>
        </p:nvPicPr>
        <p:blipFill>
          <a:blip r:embed="rId2"/>
          <a:srcRect t="39075" b="6632"/>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887615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BB57-2612-2641-0539-5A7F5C986E93}"/>
              </a:ext>
            </a:extLst>
          </p:cNvPr>
          <p:cNvSpPr>
            <a:spLocks noGrp="1"/>
          </p:cNvSpPr>
          <p:nvPr>
            <p:ph type="title"/>
          </p:nvPr>
        </p:nvSpPr>
        <p:spPr/>
        <p:txBody>
          <a:bodyPr/>
          <a:lstStyle/>
          <a:p>
            <a:r>
              <a:rPr lang="en-GB" dirty="0"/>
              <a:t>Importance of Leadership</a:t>
            </a:r>
          </a:p>
        </p:txBody>
      </p:sp>
      <p:sp>
        <p:nvSpPr>
          <p:cNvPr id="3" name="Content Placeholder 2">
            <a:extLst>
              <a:ext uri="{FF2B5EF4-FFF2-40B4-BE49-F238E27FC236}">
                <a16:creationId xmlns:a16="http://schemas.microsoft.com/office/drawing/2014/main" id="{3CDD51A5-ADE9-26CF-4FAF-AFD06F39515D}"/>
              </a:ext>
            </a:extLst>
          </p:cNvPr>
          <p:cNvSpPr>
            <a:spLocks noGrp="1"/>
          </p:cNvSpPr>
          <p:nvPr>
            <p:ph idx="1"/>
          </p:nvPr>
        </p:nvSpPr>
        <p:spPr/>
        <p:txBody>
          <a:bodyPr>
            <a:normAutofit fontScale="55000" lnSpcReduction="20000"/>
          </a:bodyPr>
          <a:lstStyle/>
          <a:p>
            <a:pPr marL="0" indent="0">
              <a:buNone/>
            </a:pPr>
            <a:r>
              <a:rPr lang="en-GB" dirty="0"/>
              <a:t>1. Reducing Preventable Deaths through Effective Leadership Delays in improving NHS maternity care have led to at least 2,500 preventable baby deaths since 2018. Strong leadership is crucial to implement necessary changes and enhance patient safety. </a:t>
            </a:r>
          </a:p>
          <a:p>
            <a:endParaRPr lang="en-GB" dirty="0"/>
          </a:p>
          <a:p>
            <a:pPr marL="0" indent="0">
              <a:buNone/>
            </a:pPr>
            <a:r>
              <a:rPr lang="en-GB" dirty="0"/>
              <a:t>2. Enhancing Patient Safety and Reducing Litigation Costs The NHS faces medical negligence liabilities amounting to £58.2 billion. Effective leadership can drive patient safety strategies, potentially saving up to 1,000 lives and £100 million annually. </a:t>
            </a:r>
          </a:p>
          <a:p>
            <a:endParaRPr lang="en-GB" dirty="0"/>
          </a:p>
          <a:p>
            <a:pPr marL="0" indent="0">
              <a:buNone/>
            </a:pPr>
            <a:r>
              <a:rPr lang="en-GB" dirty="0"/>
              <a:t>3. Improving Staff Retention through Leadership Initiatives Leadership programs have reduced NHS staff turnover to 10.1% in 2024, down from 12.5% in 2022, retaining approximately 21,300 more staff members. </a:t>
            </a:r>
          </a:p>
          <a:p>
            <a:pPr marL="0" indent="0">
              <a:buNone/>
            </a:pPr>
            <a:endParaRPr lang="en-GB" dirty="0"/>
          </a:p>
          <a:p>
            <a:pPr marL="0" indent="0">
              <a:buNone/>
            </a:pPr>
            <a:r>
              <a:rPr lang="en-GB" dirty="0"/>
              <a:t>4. Driving Innovation Adoption Leadership is pivotal in adopting innovations like AI diagnostics, which can cut reporting times by up to 30%. However, challenges such as fragmented IT systems and risk-averse cultures hinder progress. </a:t>
            </a:r>
          </a:p>
        </p:txBody>
      </p:sp>
    </p:spTree>
    <p:extLst>
      <p:ext uri="{BB962C8B-B14F-4D97-AF65-F5344CB8AC3E}">
        <p14:creationId xmlns:p14="http://schemas.microsoft.com/office/powerpoint/2010/main" val="4216021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C71CB8-6559-7BC2-A59D-FA675B7A0ED9}"/>
              </a:ext>
            </a:extLst>
          </p:cNvPr>
          <p:cNvSpPr>
            <a:spLocks noGrp="1"/>
          </p:cNvSpPr>
          <p:nvPr>
            <p:ph type="title"/>
          </p:nvPr>
        </p:nvSpPr>
        <p:spPr>
          <a:xfrm>
            <a:off x="609600" y="274638"/>
            <a:ext cx="10972800" cy="1143000"/>
          </a:xfrm>
        </p:spPr>
        <p:txBody>
          <a:bodyPr anchor="ctr">
            <a:normAutofit/>
          </a:bodyPr>
          <a:lstStyle/>
          <a:p>
            <a:pPr marL="0" indent="0">
              <a:lnSpc>
                <a:spcPct val="90000"/>
              </a:lnSpc>
              <a:buNone/>
            </a:pPr>
            <a:endParaRPr lang="en-GB" sz="2400" b="1" i="1"/>
          </a:p>
          <a:p>
            <a:pPr marL="0" indent="0">
              <a:lnSpc>
                <a:spcPct val="90000"/>
              </a:lnSpc>
              <a:buNone/>
            </a:pPr>
            <a:endParaRPr lang="en-GB" sz="2400" b="1" i="1"/>
          </a:p>
          <a:p>
            <a:pPr marL="0" indent="0">
              <a:lnSpc>
                <a:spcPct val="90000"/>
              </a:lnSpc>
              <a:buNone/>
            </a:pPr>
            <a:r>
              <a:rPr lang="en-GB" sz="2400" b="1" i="1"/>
              <a:t>To Know Thyself</a:t>
            </a:r>
          </a:p>
        </p:txBody>
      </p:sp>
      <p:pic>
        <p:nvPicPr>
          <p:cNvPr id="5" name="Picture 4" descr="A grey room full of question marks with an opening going out">
            <a:extLst>
              <a:ext uri="{FF2B5EF4-FFF2-40B4-BE49-F238E27FC236}">
                <a16:creationId xmlns:a16="http://schemas.microsoft.com/office/drawing/2014/main" id="{3EC76686-EA05-8F22-861D-2CDC33877422}"/>
              </a:ext>
            </a:extLst>
          </p:cNvPr>
          <p:cNvPicPr>
            <a:picLocks noChangeAspect="1"/>
          </p:cNvPicPr>
          <p:nvPr/>
        </p:nvPicPr>
        <p:blipFill>
          <a:blip r:embed="rId2"/>
          <a:srcRect t="11230" b="35290"/>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301701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EFA3-62A8-2A67-FDC5-4D433A4E12D1}"/>
              </a:ext>
            </a:extLst>
          </p:cNvPr>
          <p:cNvSpPr>
            <a:spLocks noGrp="1"/>
          </p:cNvSpPr>
          <p:nvPr>
            <p:ph type="title"/>
          </p:nvPr>
        </p:nvSpPr>
        <p:spPr>
          <a:xfrm>
            <a:off x="609600" y="274638"/>
            <a:ext cx="10972800" cy="1143000"/>
          </a:xfrm>
        </p:spPr>
        <p:txBody>
          <a:bodyPr anchor="ctr">
            <a:normAutofit/>
          </a:bodyPr>
          <a:lstStyle/>
          <a:p>
            <a:r>
              <a:rPr lang="en-GB" dirty="0"/>
              <a:t>Term “To know thyself”</a:t>
            </a:r>
          </a:p>
        </p:txBody>
      </p:sp>
      <p:sp>
        <p:nvSpPr>
          <p:cNvPr id="3" name="Content Placeholder 2">
            <a:extLst>
              <a:ext uri="{FF2B5EF4-FFF2-40B4-BE49-F238E27FC236}">
                <a16:creationId xmlns:a16="http://schemas.microsoft.com/office/drawing/2014/main" id="{4FC82B58-2C4E-B542-D8A1-A4F4ABA80A81}"/>
              </a:ext>
            </a:extLst>
          </p:cNvPr>
          <p:cNvSpPr>
            <a:spLocks noGrp="1"/>
          </p:cNvSpPr>
          <p:nvPr>
            <p:ph sz="half" idx="1"/>
          </p:nvPr>
        </p:nvSpPr>
        <p:spPr>
          <a:xfrm>
            <a:off x="609600" y="1600201"/>
            <a:ext cx="5384800" cy="3989040"/>
          </a:xfrm>
        </p:spPr>
        <p:txBody>
          <a:bodyPr>
            <a:normAutofit/>
          </a:bodyPr>
          <a:lstStyle/>
          <a:p>
            <a:pPr>
              <a:lnSpc>
                <a:spcPct val="90000"/>
              </a:lnSpc>
            </a:pPr>
            <a:r>
              <a:rPr lang="en-US" sz="2000"/>
              <a:t>To know thyself is to understand how you will act in various different situations. </a:t>
            </a:r>
          </a:p>
          <a:p>
            <a:pPr>
              <a:lnSpc>
                <a:spcPct val="90000"/>
              </a:lnSpc>
            </a:pPr>
            <a:r>
              <a:rPr lang="en-US" sz="2000"/>
              <a:t>It doesn't mean by knowing yourself that you just know a deep inner you, you might have multiple versions of yourself that act out in different ways, in different situations. </a:t>
            </a:r>
          </a:p>
          <a:p>
            <a:pPr>
              <a:lnSpc>
                <a:spcPct val="90000"/>
              </a:lnSpc>
            </a:pPr>
            <a:r>
              <a:rPr lang="en-US" sz="2000"/>
              <a:t>This is what we mean by adapting your leadership style. </a:t>
            </a:r>
          </a:p>
          <a:p>
            <a:pPr>
              <a:lnSpc>
                <a:spcPct val="90000"/>
              </a:lnSpc>
            </a:pPr>
            <a:r>
              <a:rPr lang="en-US" sz="2000"/>
              <a:t>You might find you have multiple styles, multiple versions of you, and you can move between them fluidly without any psychological distress in your various leadership roles.</a:t>
            </a:r>
            <a:endParaRPr lang="en-GB" sz="2000"/>
          </a:p>
        </p:txBody>
      </p:sp>
      <p:pic>
        <p:nvPicPr>
          <p:cNvPr id="4" name="Content Placeholder 3">
            <a:extLst>
              <a:ext uri="{FF2B5EF4-FFF2-40B4-BE49-F238E27FC236}">
                <a16:creationId xmlns:a16="http://schemas.microsoft.com/office/drawing/2014/main" id="{C8F60F6F-FCCB-0544-ADD8-EAD948292308}"/>
              </a:ext>
            </a:extLst>
          </p:cNvPr>
          <p:cNvPicPr>
            <a:picLocks noGrp="1" noChangeAspect="1"/>
          </p:cNvPicPr>
          <p:nvPr>
            <p:ph sz="half" idx="2"/>
          </p:nvPr>
        </p:nvPicPr>
        <p:blipFill>
          <a:blip r:embed="rId3"/>
          <a:stretch>
            <a:fillRect/>
          </a:stretch>
        </p:blipFill>
        <p:spPr>
          <a:xfrm>
            <a:off x="6197600" y="1590088"/>
            <a:ext cx="5384800" cy="3724033"/>
          </a:xfrm>
          <a:prstGeom prst="rect">
            <a:avLst/>
          </a:prstGeom>
        </p:spPr>
      </p:pic>
    </p:spTree>
    <p:extLst>
      <p:ext uri="{BB962C8B-B14F-4D97-AF65-F5344CB8AC3E}">
        <p14:creationId xmlns:p14="http://schemas.microsoft.com/office/powerpoint/2010/main" val="2210990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150E8-AA92-C130-2671-23A5E2DA61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0260F31-2964-23E0-1DA5-93E6888B060E}"/>
              </a:ext>
            </a:extLst>
          </p:cNvPr>
          <p:cNvSpPr>
            <a:spLocks noGrp="1"/>
          </p:cNvSpPr>
          <p:nvPr>
            <p:ph idx="1"/>
          </p:nvPr>
        </p:nvSpPr>
        <p:spPr>
          <a:xfrm>
            <a:off x="308610" y="1131570"/>
            <a:ext cx="11273790" cy="4385663"/>
          </a:xfrm>
        </p:spPr>
        <p:txBody>
          <a:bodyPr>
            <a:noAutofit/>
          </a:bodyPr>
          <a:lstStyle/>
          <a:p>
            <a:pPr marL="0" indent="0">
              <a:buNone/>
            </a:pPr>
            <a:r>
              <a:rPr lang="en-GB" sz="1800" dirty="0"/>
              <a:t>Objective:</a:t>
            </a:r>
          </a:p>
          <a:p>
            <a:pPr marL="0" indent="0">
              <a:buNone/>
            </a:pPr>
            <a:r>
              <a:rPr lang="en-GB" sz="1800" dirty="0"/>
              <a:t>Reflect on your personal leadership style, values, and strengths </a:t>
            </a:r>
          </a:p>
          <a:p>
            <a:pPr marL="0" indent="0">
              <a:buNone/>
            </a:pPr>
            <a:endParaRPr lang="en-GB" sz="1800" dirty="0"/>
          </a:p>
          <a:p>
            <a:pPr marL="0" indent="0">
              <a:buNone/>
            </a:pPr>
            <a:r>
              <a:rPr lang="en-GB" sz="1800" dirty="0"/>
              <a:t>Instructions:</a:t>
            </a:r>
          </a:p>
          <a:p>
            <a:pPr marL="0" indent="0">
              <a:buNone/>
            </a:pPr>
            <a:r>
              <a:rPr lang="en-GB" sz="1800" dirty="0"/>
              <a:t>Task1. Self Reflection (5 minutes)</a:t>
            </a:r>
          </a:p>
          <a:p>
            <a:pPr marL="0" indent="0">
              <a:buNone/>
            </a:pPr>
            <a:r>
              <a:rPr lang="en-GB" sz="1800" dirty="0"/>
              <a:t>- Think about a time when you felt proud of your role in a team.</a:t>
            </a:r>
          </a:p>
          <a:p>
            <a:pPr marL="0" indent="0">
              <a:buNone/>
            </a:pPr>
            <a:r>
              <a:rPr lang="en-GB" sz="1800" dirty="0"/>
              <a:t>- Recall a moment you struggled to communicate or lead.</a:t>
            </a:r>
          </a:p>
          <a:p>
            <a:pPr>
              <a:buFontTx/>
              <a:buChar char="-"/>
            </a:pPr>
            <a:r>
              <a:rPr lang="en-GB" sz="1800" dirty="0"/>
              <a:t>Reflect on a healthcare professional you admire - and why.</a:t>
            </a:r>
          </a:p>
          <a:p>
            <a:pPr marL="0" indent="0">
              <a:buNone/>
            </a:pPr>
            <a:r>
              <a:rPr lang="en-GB" sz="1800" dirty="0"/>
              <a:t>Task 2. Self-Assessment Quiz (5-7 minutes)</a:t>
            </a:r>
          </a:p>
          <a:p>
            <a:pPr marL="0" indent="0">
              <a:buNone/>
            </a:pPr>
            <a:r>
              <a:rPr lang="en-GB" sz="1800" dirty="0"/>
              <a:t>Answer the following questions honestly:</a:t>
            </a:r>
          </a:p>
          <a:p>
            <a:pPr marL="0" indent="0">
              <a:buNone/>
            </a:pPr>
            <a:r>
              <a:rPr lang="en-GB" sz="1800" dirty="0"/>
              <a:t>1. When in a team, I prefer to:</a:t>
            </a:r>
          </a:p>
          <a:p>
            <a:r>
              <a:rPr lang="en-GB" sz="1800" dirty="0"/>
              <a:t> A. Take charge B. Support others C. Solve problems D. Keep peace</a:t>
            </a:r>
          </a:p>
          <a:p>
            <a:pPr marL="0" indent="0">
              <a:buNone/>
            </a:pPr>
            <a:r>
              <a:rPr lang="en-GB" sz="1800" dirty="0"/>
              <a:t>2. My biggest strength as a leader is:</a:t>
            </a:r>
          </a:p>
          <a:p>
            <a:r>
              <a:rPr lang="en-GB" sz="1800" dirty="0"/>
              <a:t> A. Decision-making B. Empathy C. Analytical thinking D. Diplomacy</a:t>
            </a:r>
          </a:p>
          <a:p>
            <a:pPr marL="0" indent="0">
              <a:buNone/>
            </a:pPr>
            <a:r>
              <a:rPr lang="en-GB" sz="1800" dirty="0"/>
              <a:t>3. I get most frustrated when:</a:t>
            </a:r>
          </a:p>
          <a:p>
            <a:r>
              <a:rPr lang="en-GB" sz="1800" dirty="0"/>
              <a:t>A. People are disorganized B. Others are unkind C. Rules are ignored D. There's conflict</a:t>
            </a:r>
          </a:p>
        </p:txBody>
      </p:sp>
    </p:spTree>
    <p:extLst>
      <p:ext uri="{BB962C8B-B14F-4D97-AF65-F5344CB8AC3E}">
        <p14:creationId xmlns:p14="http://schemas.microsoft.com/office/powerpoint/2010/main" val="382179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F2F10-128C-7630-12C2-4A2D6FE3212C}"/>
              </a:ext>
            </a:extLst>
          </p:cNvPr>
          <p:cNvSpPr>
            <a:spLocks noGrp="1"/>
          </p:cNvSpPr>
          <p:nvPr>
            <p:ph type="title"/>
          </p:nvPr>
        </p:nvSpPr>
        <p:spPr/>
        <p:txBody>
          <a:bodyPr/>
          <a:lstStyle/>
          <a:p>
            <a:r>
              <a:rPr lang="en-GB" dirty="0"/>
              <a:t>Reflecting on your answers to the quiz</a:t>
            </a:r>
          </a:p>
        </p:txBody>
      </p:sp>
      <p:sp>
        <p:nvSpPr>
          <p:cNvPr id="3" name="Content Placeholder 2">
            <a:extLst>
              <a:ext uri="{FF2B5EF4-FFF2-40B4-BE49-F238E27FC236}">
                <a16:creationId xmlns:a16="http://schemas.microsoft.com/office/drawing/2014/main" id="{537F964A-113F-322B-896F-2117366D9FC6}"/>
              </a:ext>
            </a:extLst>
          </p:cNvPr>
          <p:cNvSpPr>
            <a:spLocks noGrp="1"/>
          </p:cNvSpPr>
          <p:nvPr>
            <p:ph idx="1"/>
          </p:nvPr>
        </p:nvSpPr>
        <p:spPr/>
        <p:txBody>
          <a:bodyPr/>
          <a:lstStyle/>
          <a:p>
            <a:r>
              <a:rPr lang="en-GB" dirty="0"/>
              <a:t>Based on your answers, reflect on your leadership style:</a:t>
            </a:r>
          </a:p>
          <a:p>
            <a:pPr marL="0" indent="0">
              <a:buNone/>
            </a:pPr>
            <a:r>
              <a:rPr lang="en-GB" dirty="0"/>
              <a:t>A - Assertive Leader</a:t>
            </a:r>
          </a:p>
          <a:p>
            <a:pPr marL="0" indent="0">
              <a:buNone/>
            </a:pPr>
            <a:r>
              <a:rPr lang="en-GB" dirty="0"/>
              <a:t>B - Compassionate Leader</a:t>
            </a:r>
          </a:p>
          <a:p>
            <a:pPr marL="0" indent="0">
              <a:buNone/>
            </a:pPr>
            <a:r>
              <a:rPr lang="en-GB" dirty="0"/>
              <a:t>C - Strategic Leader</a:t>
            </a:r>
          </a:p>
          <a:p>
            <a:pPr marL="0" indent="0">
              <a:buNone/>
            </a:pPr>
            <a:r>
              <a:rPr lang="en-GB" dirty="0"/>
              <a:t>D - Harmonizing Leader</a:t>
            </a:r>
          </a:p>
          <a:p>
            <a:endParaRPr lang="en-GB" dirty="0"/>
          </a:p>
        </p:txBody>
      </p:sp>
    </p:spTree>
    <p:extLst>
      <p:ext uri="{BB962C8B-B14F-4D97-AF65-F5344CB8AC3E}">
        <p14:creationId xmlns:p14="http://schemas.microsoft.com/office/powerpoint/2010/main" val="429460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C5E4-BF3B-948B-6B6B-FC7265967AB5}"/>
              </a:ext>
            </a:extLst>
          </p:cNvPr>
          <p:cNvSpPr>
            <a:spLocks noGrp="1"/>
          </p:cNvSpPr>
          <p:nvPr>
            <p:ph type="title"/>
          </p:nvPr>
        </p:nvSpPr>
        <p:spPr>
          <a:xfrm>
            <a:off x="609600" y="274638"/>
            <a:ext cx="10972800" cy="1143000"/>
          </a:xfrm>
        </p:spPr>
        <p:txBody>
          <a:bodyPr anchor="ctr">
            <a:normAutofit/>
          </a:bodyPr>
          <a:lstStyle/>
          <a:p>
            <a:r>
              <a:rPr lang="en-GB" dirty="0"/>
              <a:t>Self Awareness in Leadership</a:t>
            </a:r>
          </a:p>
        </p:txBody>
      </p:sp>
      <p:sp>
        <p:nvSpPr>
          <p:cNvPr id="3" name="Content Placeholder 2">
            <a:extLst>
              <a:ext uri="{FF2B5EF4-FFF2-40B4-BE49-F238E27FC236}">
                <a16:creationId xmlns:a16="http://schemas.microsoft.com/office/drawing/2014/main" id="{F3B967D5-0DA0-F549-7DA8-DCA545E9C95A}"/>
              </a:ext>
            </a:extLst>
          </p:cNvPr>
          <p:cNvSpPr>
            <a:spLocks noGrp="1"/>
          </p:cNvSpPr>
          <p:nvPr>
            <p:ph sz="half" idx="1"/>
          </p:nvPr>
        </p:nvSpPr>
        <p:spPr>
          <a:xfrm>
            <a:off x="609600" y="1600201"/>
            <a:ext cx="4187687" cy="3989040"/>
          </a:xfrm>
        </p:spPr>
        <p:txBody>
          <a:bodyPr>
            <a:normAutofit/>
          </a:bodyPr>
          <a:lstStyle/>
          <a:p>
            <a:pPr marL="0" indent="0">
              <a:buNone/>
            </a:pPr>
            <a:r>
              <a:rPr lang="en-GB" i="1" dirty="0"/>
              <a:t>“Knowing yourself is the first step to leading others. Great leaders in healthcare are not just skilled — they are self-aware.”</a:t>
            </a:r>
          </a:p>
        </p:txBody>
      </p:sp>
      <p:pic>
        <p:nvPicPr>
          <p:cNvPr id="7" name="Content Placeholder 6">
            <a:extLst>
              <a:ext uri="{FF2B5EF4-FFF2-40B4-BE49-F238E27FC236}">
                <a16:creationId xmlns:a16="http://schemas.microsoft.com/office/drawing/2014/main" id="{19D516A0-B824-4080-739B-03FEA5F85F0E}"/>
              </a:ext>
            </a:extLst>
          </p:cNvPr>
          <p:cNvPicPr>
            <a:picLocks noGrp="1" noChangeAspect="1"/>
          </p:cNvPicPr>
          <p:nvPr>
            <p:ph sz="half" idx="2"/>
          </p:nvPr>
        </p:nvPicPr>
        <p:blipFill>
          <a:blip r:embed="rId2"/>
          <a:stretch>
            <a:fillRect/>
          </a:stretch>
        </p:blipFill>
        <p:spPr>
          <a:xfrm>
            <a:off x="4744278" y="1325218"/>
            <a:ext cx="6838122" cy="4075700"/>
          </a:xfrm>
          <a:prstGeom prst="rect">
            <a:avLst/>
          </a:prstGeom>
        </p:spPr>
      </p:pic>
    </p:spTree>
    <p:extLst>
      <p:ext uri="{BB962C8B-B14F-4D97-AF65-F5344CB8AC3E}">
        <p14:creationId xmlns:p14="http://schemas.microsoft.com/office/powerpoint/2010/main" val="2626873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EF7B2-BEBC-6200-96D0-DADC5B5948AB}"/>
              </a:ext>
            </a:extLst>
          </p:cNvPr>
          <p:cNvSpPr>
            <a:spLocks noGrp="1"/>
          </p:cNvSpPr>
          <p:nvPr>
            <p:ph type="title"/>
          </p:nvPr>
        </p:nvSpPr>
        <p:spPr/>
        <p:txBody>
          <a:bodyPr/>
          <a:lstStyle/>
          <a:p>
            <a:r>
              <a:rPr lang="en-GB" dirty="0"/>
              <a:t>What Leadership is</a:t>
            </a:r>
          </a:p>
        </p:txBody>
      </p:sp>
      <p:sp>
        <p:nvSpPr>
          <p:cNvPr id="3" name="Content Placeholder 2">
            <a:extLst>
              <a:ext uri="{FF2B5EF4-FFF2-40B4-BE49-F238E27FC236}">
                <a16:creationId xmlns:a16="http://schemas.microsoft.com/office/drawing/2014/main" id="{04BF904E-02D5-A445-D1F8-293FC0E9F03F}"/>
              </a:ext>
            </a:extLst>
          </p:cNvPr>
          <p:cNvSpPr>
            <a:spLocks noGrp="1"/>
          </p:cNvSpPr>
          <p:nvPr>
            <p:ph idx="1"/>
          </p:nvPr>
        </p:nvSpPr>
        <p:spPr/>
        <p:txBody>
          <a:bodyPr>
            <a:normAutofit/>
          </a:bodyPr>
          <a:lstStyle/>
          <a:p>
            <a:r>
              <a:rPr lang="en-US" sz="2400" dirty="0"/>
              <a:t>Now this can be quite a complex idea (TO KNOW THYSELF), the fact that you're not just oneself but multiple selves adapting to different situations. </a:t>
            </a:r>
          </a:p>
          <a:p>
            <a:r>
              <a:rPr lang="en-US" sz="2400" dirty="0"/>
              <a:t>Prior to going into these deeply complex issues, let's look at what the commonsense perspective of leadership is and where you might be coming from. </a:t>
            </a:r>
          </a:p>
          <a:p>
            <a:r>
              <a:rPr lang="en-US" sz="2400" dirty="0"/>
              <a:t>The common sensical level, there seems to be </a:t>
            </a:r>
            <a:r>
              <a:rPr lang="en-US" sz="2400" b="1" dirty="0"/>
              <a:t>five essential elements of leadership</a:t>
            </a:r>
            <a:r>
              <a:rPr lang="en-US" sz="2400" dirty="0"/>
              <a:t>. </a:t>
            </a:r>
            <a:endParaRPr lang="en-GB" sz="2400" dirty="0"/>
          </a:p>
        </p:txBody>
      </p:sp>
    </p:spTree>
    <p:extLst>
      <p:ext uri="{BB962C8B-B14F-4D97-AF65-F5344CB8AC3E}">
        <p14:creationId xmlns:p14="http://schemas.microsoft.com/office/powerpoint/2010/main" val="1333906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67BA8-33D0-012C-B400-E204D35B5221}"/>
              </a:ext>
            </a:extLst>
          </p:cNvPr>
          <p:cNvSpPr>
            <a:spLocks noGrp="1"/>
          </p:cNvSpPr>
          <p:nvPr>
            <p:ph type="title"/>
          </p:nvPr>
        </p:nvSpPr>
        <p:spPr>
          <a:xfrm>
            <a:off x="7729703" y="2156681"/>
            <a:ext cx="4011084" cy="1162050"/>
          </a:xfrm>
        </p:spPr>
        <p:txBody>
          <a:bodyPr anchor="b">
            <a:normAutofit/>
          </a:bodyPr>
          <a:lstStyle/>
          <a:p>
            <a:r>
              <a:rPr lang="en-GB" dirty="0"/>
              <a:t>Five Essential Elements Of leadership -</a:t>
            </a:r>
            <a:br>
              <a:rPr lang="en-GB" dirty="0"/>
            </a:br>
            <a:r>
              <a:rPr lang="en-GB" dirty="0"/>
              <a:t>(Lussier &amp; Achua, 2015)</a:t>
            </a:r>
          </a:p>
        </p:txBody>
      </p:sp>
      <p:pic>
        <p:nvPicPr>
          <p:cNvPr id="6" name="Content Placeholder 5" descr="A diagram of a leader&#10;&#10;AI-generated content may be incorrect.">
            <a:extLst>
              <a:ext uri="{FF2B5EF4-FFF2-40B4-BE49-F238E27FC236}">
                <a16:creationId xmlns:a16="http://schemas.microsoft.com/office/drawing/2014/main" id="{1C5BDFDA-4AA8-497A-ACD4-154DD70818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3096" y="197458"/>
            <a:ext cx="6838122" cy="5353607"/>
          </a:xfrm>
          <a:noFill/>
        </p:spPr>
      </p:pic>
    </p:spTree>
    <p:extLst>
      <p:ext uri="{BB962C8B-B14F-4D97-AF65-F5344CB8AC3E}">
        <p14:creationId xmlns:p14="http://schemas.microsoft.com/office/powerpoint/2010/main" val="2766227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C778-F253-4E7C-7445-F153C7D1A9EB}"/>
              </a:ext>
            </a:extLst>
          </p:cNvPr>
          <p:cNvSpPr>
            <a:spLocks noGrp="1"/>
          </p:cNvSpPr>
          <p:nvPr>
            <p:ph type="title"/>
          </p:nvPr>
        </p:nvSpPr>
        <p:spPr/>
        <p:txBody>
          <a:bodyPr/>
          <a:lstStyle/>
          <a:p>
            <a:r>
              <a:rPr lang="en-GB" dirty="0"/>
              <a:t>Leadership skills</a:t>
            </a:r>
          </a:p>
        </p:txBody>
      </p:sp>
      <p:sp>
        <p:nvSpPr>
          <p:cNvPr id="3" name="Content Placeholder 2">
            <a:extLst>
              <a:ext uri="{FF2B5EF4-FFF2-40B4-BE49-F238E27FC236}">
                <a16:creationId xmlns:a16="http://schemas.microsoft.com/office/drawing/2014/main" id="{7BAA55BF-4C49-6D23-6FA3-ED4CAE44909D}"/>
              </a:ext>
            </a:extLst>
          </p:cNvPr>
          <p:cNvSpPr>
            <a:spLocks noGrp="1"/>
          </p:cNvSpPr>
          <p:nvPr>
            <p:ph idx="1"/>
          </p:nvPr>
        </p:nvSpPr>
        <p:spPr/>
        <p:txBody>
          <a:bodyPr/>
          <a:lstStyle/>
          <a:p>
            <a:r>
              <a:rPr lang="en-GB" dirty="0"/>
              <a:t>Now move to leadership skills……</a:t>
            </a:r>
          </a:p>
          <a:p>
            <a:endParaRPr lang="en-GB" dirty="0"/>
          </a:p>
          <a:p>
            <a:pPr marL="0" indent="0" algn="ctr">
              <a:buNone/>
            </a:pPr>
            <a:r>
              <a:rPr lang="en-GB" i="1" dirty="0"/>
              <a:t>What are the key essential skills of leadership</a:t>
            </a:r>
          </a:p>
        </p:txBody>
      </p:sp>
    </p:spTree>
    <p:extLst>
      <p:ext uri="{BB962C8B-B14F-4D97-AF65-F5344CB8AC3E}">
        <p14:creationId xmlns:p14="http://schemas.microsoft.com/office/powerpoint/2010/main" val="1578015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77E536E-AE03-1917-4733-1392463A838F}"/>
              </a:ext>
            </a:extLst>
          </p:cNvPr>
          <p:cNvSpPr>
            <a:spLocks noGrp="1"/>
          </p:cNvSpPr>
          <p:nvPr>
            <p:ph type="title"/>
          </p:nvPr>
        </p:nvSpPr>
        <p:spPr>
          <a:xfrm>
            <a:off x="609600" y="274638"/>
            <a:ext cx="10972800" cy="1143000"/>
          </a:xfrm>
        </p:spPr>
        <p:txBody>
          <a:bodyPr/>
          <a:lstStyle/>
          <a:p>
            <a:r>
              <a:rPr lang="en-US" dirty="0"/>
              <a:t>Leadership Skills Hierarchy</a:t>
            </a:r>
          </a:p>
        </p:txBody>
      </p:sp>
      <p:sp>
        <p:nvSpPr>
          <p:cNvPr id="3" name="Content Placeholder 2">
            <a:extLst>
              <a:ext uri="{FF2B5EF4-FFF2-40B4-BE49-F238E27FC236}">
                <a16:creationId xmlns:a16="http://schemas.microsoft.com/office/drawing/2014/main" id="{5B0948C7-7CAA-FBF0-FABA-66D3782BEB46}"/>
              </a:ext>
            </a:extLst>
          </p:cNvPr>
          <p:cNvSpPr>
            <a:spLocks noGrp="1"/>
          </p:cNvSpPr>
          <p:nvPr>
            <p:ph sz="half" idx="1"/>
          </p:nvPr>
        </p:nvSpPr>
        <p:spPr>
          <a:xfrm>
            <a:off x="609600" y="1600201"/>
            <a:ext cx="5384800" cy="3989040"/>
          </a:xfrm>
        </p:spPr>
        <p:txBody>
          <a:bodyPr>
            <a:normAutofit/>
          </a:bodyPr>
          <a:lstStyle/>
          <a:p>
            <a:r>
              <a:rPr lang="en-US" sz="2600" b="0" i="0">
                <a:effectLst/>
              </a:rPr>
              <a:t>the three essential skills of leadership are …..</a:t>
            </a:r>
          </a:p>
          <a:p>
            <a:pPr marL="0" indent="0">
              <a:buNone/>
            </a:pPr>
            <a:r>
              <a:rPr lang="en-US" sz="2600" b="0" i="0">
                <a:effectLst/>
              </a:rPr>
              <a:t>     </a:t>
            </a:r>
          </a:p>
          <a:p>
            <a:pPr>
              <a:buFontTx/>
              <a:buChar char="-"/>
            </a:pPr>
            <a:r>
              <a:rPr lang="en-US" sz="2600" b="0" i="0">
                <a:effectLst/>
              </a:rPr>
              <a:t>technical skills, </a:t>
            </a:r>
            <a:endParaRPr lang="en-US" sz="2600"/>
          </a:p>
          <a:p>
            <a:pPr>
              <a:buFontTx/>
              <a:buChar char="-"/>
            </a:pPr>
            <a:r>
              <a:rPr lang="en-US" sz="2600" b="0" i="0">
                <a:effectLst/>
              </a:rPr>
              <a:t>but then they will move up and have interpersonal skills, and finally, high-end leaders will </a:t>
            </a:r>
            <a:endParaRPr lang="en-US" sz="2600"/>
          </a:p>
          <a:p>
            <a:pPr>
              <a:buFontTx/>
              <a:buChar char="-"/>
            </a:pPr>
            <a:r>
              <a:rPr lang="en-US" sz="2600" b="0" i="0">
                <a:effectLst/>
              </a:rPr>
              <a:t>have complex decision-making skills.</a:t>
            </a:r>
          </a:p>
          <a:p>
            <a:endParaRPr lang="en-US" sz="2600" b="0" i="0">
              <a:effectLst/>
            </a:endParaRPr>
          </a:p>
          <a:p>
            <a:endParaRPr lang="en-GB" sz="2600"/>
          </a:p>
        </p:txBody>
      </p:sp>
      <p:pic>
        <p:nvPicPr>
          <p:cNvPr id="5" name="Picture 4" descr="A diagram of a pyramid of cubes&#10;&#10;AI-generated content may be incorrect.">
            <a:extLst>
              <a:ext uri="{FF2B5EF4-FFF2-40B4-BE49-F238E27FC236}">
                <a16:creationId xmlns:a16="http://schemas.microsoft.com/office/drawing/2014/main" id="{F469C30B-E0C9-BF28-B416-94E3DBACB9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63889"/>
            <a:ext cx="5384800" cy="3661664"/>
          </a:xfrm>
          <a:prstGeom prst="rect">
            <a:avLst/>
          </a:prstGeom>
          <a:noFill/>
        </p:spPr>
      </p:pic>
    </p:spTree>
    <p:extLst>
      <p:ext uri="{BB962C8B-B14F-4D97-AF65-F5344CB8AC3E}">
        <p14:creationId xmlns:p14="http://schemas.microsoft.com/office/powerpoint/2010/main" val="3764463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B7BD1-BC15-FEC3-E77E-ED4D9658E0A4}"/>
              </a:ext>
            </a:extLst>
          </p:cNvPr>
          <p:cNvSpPr>
            <a:spLocks noGrp="1"/>
          </p:cNvSpPr>
          <p:nvPr>
            <p:ph type="title"/>
          </p:nvPr>
        </p:nvSpPr>
        <p:spPr/>
        <p:txBody>
          <a:bodyPr>
            <a:normAutofit fontScale="90000"/>
          </a:bodyPr>
          <a:lstStyle/>
          <a:p>
            <a:r>
              <a:rPr lang="en-US" b="1" i="0" dirty="0">
                <a:solidFill>
                  <a:srgbClr val="1F1F1F"/>
                </a:solidFill>
                <a:effectLst/>
                <a:latin typeface="Source Sans Pro" panose="020B0503030403020204" pitchFamily="34" charset="0"/>
              </a:rPr>
              <a:t>The messy practice of leadership- Activity</a:t>
            </a:r>
            <a:br>
              <a:rPr lang="en-US" b="1" i="0" dirty="0">
                <a:solidFill>
                  <a:srgbClr val="1F1F1F"/>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7626FE84-59FD-A0CF-5B26-533C091DAC7F}"/>
              </a:ext>
            </a:extLst>
          </p:cNvPr>
          <p:cNvSpPr>
            <a:spLocks noGrp="1"/>
          </p:cNvSpPr>
          <p:nvPr>
            <p:ph idx="1"/>
          </p:nvPr>
        </p:nvSpPr>
        <p:spPr/>
        <p:txBody>
          <a:bodyPr/>
          <a:lstStyle/>
          <a:p>
            <a:pPr marL="0" indent="0" algn="ctr">
              <a:buNone/>
            </a:pPr>
            <a:r>
              <a:rPr lang="en-GB" dirty="0"/>
              <a:t>Before we dive into discussing the different spectrums of leadership in healthcare, take 10 minutes to work in a group and identify the differences between Administrators, Managers, Executives, and Leaders.</a:t>
            </a:r>
          </a:p>
        </p:txBody>
      </p:sp>
    </p:spTree>
    <p:extLst>
      <p:ext uri="{BB962C8B-B14F-4D97-AF65-F5344CB8AC3E}">
        <p14:creationId xmlns:p14="http://schemas.microsoft.com/office/powerpoint/2010/main" val="1033754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F59A-1409-DD43-36CE-D7456DC39E62}"/>
              </a:ext>
            </a:extLst>
          </p:cNvPr>
          <p:cNvSpPr>
            <a:spLocks noGrp="1"/>
          </p:cNvSpPr>
          <p:nvPr>
            <p:ph type="title"/>
          </p:nvPr>
        </p:nvSpPr>
        <p:spPr/>
        <p:txBody>
          <a:bodyPr/>
          <a:lstStyle/>
          <a:p>
            <a:r>
              <a:rPr lang="en-GB" b="1" dirty="0"/>
              <a:t>messy lens of leadership</a:t>
            </a:r>
            <a:endParaRPr lang="en-GB" dirty="0"/>
          </a:p>
        </p:txBody>
      </p:sp>
      <p:sp>
        <p:nvSpPr>
          <p:cNvPr id="3" name="Content Placeholder 2">
            <a:extLst>
              <a:ext uri="{FF2B5EF4-FFF2-40B4-BE49-F238E27FC236}">
                <a16:creationId xmlns:a16="http://schemas.microsoft.com/office/drawing/2014/main" id="{38FB9DDD-4A3C-6943-C8AB-E2C9DC792675}"/>
              </a:ext>
            </a:extLst>
          </p:cNvPr>
          <p:cNvSpPr>
            <a:spLocks noGrp="1"/>
          </p:cNvSpPr>
          <p:nvPr>
            <p:ph idx="1"/>
          </p:nvPr>
        </p:nvSpPr>
        <p:spPr/>
        <p:txBody>
          <a:bodyPr/>
          <a:lstStyle/>
          <a:p>
            <a:r>
              <a:rPr lang="en-GB" dirty="0"/>
              <a:t>The phrase </a:t>
            </a:r>
            <a:r>
              <a:rPr lang="en-GB" b="1" dirty="0"/>
              <a:t>"messy lens of leadership"</a:t>
            </a:r>
            <a:r>
              <a:rPr lang="en-GB" dirty="0"/>
              <a:t> is a metaphor that suggests looking at leadership through a perspective that acknowledges its complexity, ambiguity, and lack of clear-cut answers.</a:t>
            </a:r>
          </a:p>
        </p:txBody>
      </p:sp>
    </p:spTree>
    <p:extLst>
      <p:ext uri="{BB962C8B-B14F-4D97-AF65-F5344CB8AC3E}">
        <p14:creationId xmlns:p14="http://schemas.microsoft.com/office/powerpoint/2010/main" val="2031218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F6EF-A8C2-F8C1-A0F3-A3B3649A6A8A}"/>
              </a:ext>
            </a:extLst>
          </p:cNvPr>
          <p:cNvSpPr>
            <a:spLocks noGrp="1"/>
          </p:cNvSpPr>
          <p:nvPr>
            <p:ph type="title"/>
          </p:nvPr>
        </p:nvSpPr>
        <p:spPr/>
        <p:txBody>
          <a:bodyPr/>
          <a:lstStyle/>
          <a:p>
            <a:r>
              <a:rPr lang="en-GB" dirty="0"/>
              <a:t>Messy Lens of Leadership</a:t>
            </a:r>
          </a:p>
        </p:txBody>
      </p:sp>
      <p:pic>
        <p:nvPicPr>
          <p:cNvPr id="9" name="Picture 8" descr="A comparison between a leader and a leadership&#10;&#10;AI-generated content may be incorrect.">
            <a:extLst>
              <a:ext uri="{FF2B5EF4-FFF2-40B4-BE49-F238E27FC236}">
                <a16:creationId xmlns:a16="http://schemas.microsoft.com/office/drawing/2014/main" id="{BBDF0108-9894-9965-8EEC-93C4342EE2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3826" y="1436972"/>
            <a:ext cx="11712933" cy="4340976"/>
          </a:xfrm>
          <a:prstGeom prst="rect">
            <a:avLst/>
          </a:prstGeom>
        </p:spPr>
      </p:pic>
    </p:spTree>
    <p:extLst>
      <p:ext uri="{BB962C8B-B14F-4D97-AF65-F5344CB8AC3E}">
        <p14:creationId xmlns:p14="http://schemas.microsoft.com/office/powerpoint/2010/main" val="2653755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AFF8-5A01-F090-CB13-35734EC041D1}"/>
              </a:ext>
            </a:extLst>
          </p:cNvPr>
          <p:cNvSpPr>
            <a:spLocks noGrp="1"/>
          </p:cNvSpPr>
          <p:nvPr>
            <p:ph type="title"/>
          </p:nvPr>
        </p:nvSpPr>
        <p:spPr/>
        <p:txBody>
          <a:bodyPr>
            <a:normAutofit/>
          </a:bodyPr>
          <a:lstStyle/>
          <a:p>
            <a:r>
              <a:rPr lang="en-US" b="1" i="0" u="sng" dirty="0">
                <a:solidFill>
                  <a:srgbClr val="1F1F1F"/>
                </a:solidFill>
                <a:effectLst/>
                <a:latin typeface="Source Sans Pro" panose="020B0503030403020204" pitchFamily="34" charset="0"/>
              </a:rPr>
              <a:t>Henry Mintzberg</a:t>
            </a:r>
            <a:endParaRPr lang="en-GB" b="1" u="sng" dirty="0"/>
          </a:p>
        </p:txBody>
      </p:sp>
      <p:sp>
        <p:nvSpPr>
          <p:cNvPr id="3" name="Content Placeholder 2">
            <a:extLst>
              <a:ext uri="{FF2B5EF4-FFF2-40B4-BE49-F238E27FC236}">
                <a16:creationId xmlns:a16="http://schemas.microsoft.com/office/drawing/2014/main" id="{F0389321-B40B-ED59-A1A7-AFDE3DB35C35}"/>
              </a:ext>
            </a:extLst>
          </p:cNvPr>
          <p:cNvSpPr>
            <a:spLocks noGrp="1"/>
          </p:cNvSpPr>
          <p:nvPr>
            <p:ph idx="1"/>
          </p:nvPr>
        </p:nvSpPr>
        <p:spPr/>
        <p:txBody>
          <a:bodyPr>
            <a:normAutofit/>
          </a:bodyPr>
          <a:lstStyle/>
          <a:p>
            <a:r>
              <a:rPr lang="en-US" b="0" i="0" dirty="0">
                <a:solidFill>
                  <a:srgbClr val="1F1F1F"/>
                </a:solidFill>
                <a:effectLst/>
                <a:latin typeface="Source Sans Pro" panose="020B0503030403020204" pitchFamily="34" charset="0"/>
              </a:rPr>
              <a:t>Lets see this </a:t>
            </a:r>
            <a:r>
              <a:rPr lang="en-US" b="1" i="0" dirty="0">
                <a:solidFill>
                  <a:srgbClr val="1F1F1F"/>
                </a:solidFill>
                <a:effectLst/>
                <a:latin typeface="Source Sans Pro" panose="020B0503030403020204" pitchFamily="34" charset="0"/>
              </a:rPr>
              <a:t>messy lens of leadership </a:t>
            </a:r>
            <a:r>
              <a:rPr lang="en-US" b="0" i="0" dirty="0">
                <a:solidFill>
                  <a:srgbClr val="1F1F1F"/>
                </a:solidFill>
                <a:effectLst/>
                <a:latin typeface="Source Sans Pro" panose="020B0503030403020204" pitchFamily="34" charset="0"/>
              </a:rPr>
              <a:t>by turning to the work of Henry Mintzberg. </a:t>
            </a:r>
            <a:br>
              <a:rPr lang="en-US" b="0" i="0" dirty="0">
                <a:solidFill>
                  <a:srgbClr val="333333"/>
                </a:solidFill>
                <a:effectLst/>
                <a:latin typeface="OpenSans"/>
              </a:rPr>
            </a:br>
            <a:endParaRPr lang="en-GB" dirty="0"/>
          </a:p>
        </p:txBody>
      </p:sp>
    </p:spTree>
    <p:extLst>
      <p:ext uri="{BB962C8B-B14F-4D97-AF65-F5344CB8AC3E}">
        <p14:creationId xmlns:p14="http://schemas.microsoft.com/office/powerpoint/2010/main" val="109078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43DF-AF3C-7E3C-A7B1-4F6B8F99BAAC}"/>
              </a:ext>
            </a:extLst>
          </p:cNvPr>
          <p:cNvSpPr>
            <a:spLocks noGrp="1"/>
          </p:cNvSpPr>
          <p:nvPr>
            <p:ph type="title"/>
          </p:nvPr>
        </p:nvSpPr>
        <p:spPr/>
        <p:txBody>
          <a:bodyPr>
            <a:normAutofit fontScale="90000"/>
          </a:bodyPr>
          <a:lstStyle/>
          <a:p>
            <a:r>
              <a:rPr lang="en-GB" b="1" i="0" dirty="0">
                <a:solidFill>
                  <a:srgbClr val="333333"/>
                </a:solidFill>
                <a:effectLst/>
                <a:latin typeface="OpenSans"/>
              </a:rPr>
              <a:t>1973 – Henry Mintzberg Redefines Managerial Work</a:t>
            </a:r>
            <a:endParaRPr lang="en-GB" b="1" dirty="0"/>
          </a:p>
        </p:txBody>
      </p:sp>
      <p:sp>
        <p:nvSpPr>
          <p:cNvPr id="3" name="Content Placeholder 2">
            <a:extLst>
              <a:ext uri="{FF2B5EF4-FFF2-40B4-BE49-F238E27FC236}">
                <a16:creationId xmlns:a16="http://schemas.microsoft.com/office/drawing/2014/main" id="{B52F8BD4-4C0D-6D90-C72B-452B9A8713F9}"/>
              </a:ext>
            </a:extLst>
          </p:cNvPr>
          <p:cNvSpPr>
            <a:spLocks noGrp="1"/>
          </p:cNvSpPr>
          <p:nvPr>
            <p:ph idx="1"/>
          </p:nvPr>
        </p:nvSpPr>
        <p:spPr/>
        <p:txBody>
          <a:bodyPr>
            <a:normAutofit/>
          </a:bodyPr>
          <a:lstStyle/>
          <a:p>
            <a:pPr>
              <a:buFont typeface="Wingdings" panose="05000000000000000000" pitchFamily="2" charset="2"/>
              <a:buChar char="§"/>
            </a:pPr>
            <a:r>
              <a:rPr lang="en-GB" b="0" i="0" dirty="0">
                <a:solidFill>
                  <a:srgbClr val="333333"/>
                </a:solidFill>
                <a:effectLst/>
                <a:latin typeface="OpenSans"/>
              </a:rPr>
              <a:t>Mintzberg publishes "The Nature of Managerial Work", based on his observational research of real-life managers. </a:t>
            </a:r>
            <a:endParaRPr lang="en-GB" dirty="0">
              <a:solidFill>
                <a:srgbClr val="333333"/>
              </a:solidFill>
              <a:latin typeface="OpenSans"/>
            </a:endParaRPr>
          </a:p>
          <a:p>
            <a:pPr>
              <a:buFont typeface="Wingdings" panose="05000000000000000000" pitchFamily="2" charset="2"/>
              <a:buChar char="§"/>
            </a:pPr>
            <a:r>
              <a:rPr lang="en-GB" b="0" i="0" dirty="0">
                <a:solidFill>
                  <a:srgbClr val="333333"/>
                </a:solidFill>
                <a:effectLst/>
                <a:latin typeface="OpenSans"/>
              </a:rPr>
              <a:t>He reveals that management is not a structured, rational process, but a fast-paced, fragmented, and reactive role. </a:t>
            </a:r>
          </a:p>
          <a:p>
            <a:pPr>
              <a:buFont typeface="Wingdings" panose="05000000000000000000" pitchFamily="2" charset="2"/>
              <a:buChar char="§"/>
            </a:pPr>
            <a:r>
              <a:rPr lang="en-GB" b="0" i="0" dirty="0">
                <a:solidFill>
                  <a:srgbClr val="333333"/>
                </a:solidFill>
                <a:effectLst/>
                <a:latin typeface="OpenSans"/>
              </a:rPr>
              <a:t>This challenges traditional management theories and introduces a more realistic, behavioural view of leadership.</a:t>
            </a:r>
            <a:r>
              <a:rPr lang="en-US" b="0" i="0" dirty="0">
                <a:solidFill>
                  <a:srgbClr val="333333"/>
                </a:solidFill>
                <a:effectLst/>
                <a:latin typeface="OpenSans"/>
              </a:rPr>
              <a:t>.</a:t>
            </a:r>
            <a:endParaRPr lang="en-GB" dirty="0"/>
          </a:p>
        </p:txBody>
      </p:sp>
    </p:spTree>
    <p:extLst>
      <p:ext uri="{BB962C8B-B14F-4D97-AF65-F5344CB8AC3E}">
        <p14:creationId xmlns:p14="http://schemas.microsoft.com/office/powerpoint/2010/main" val="4231671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E4AC-2B73-0827-EA7B-CE504BD13347}"/>
              </a:ext>
            </a:extLst>
          </p:cNvPr>
          <p:cNvSpPr>
            <a:spLocks noGrp="1"/>
          </p:cNvSpPr>
          <p:nvPr>
            <p:ph type="title"/>
          </p:nvPr>
        </p:nvSpPr>
        <p:spPr>
          <a:xfrm>
            <a:off x="720090" y="217170"/>
            <a:ext cx="10862310" cy="1200468"/>
          </a:xfrm>
        </p:spPr>
        <p:txBody>
          <a:bodyPr>
            <a:normAutofit fontScale="90000"/>
          </a:bodyPr>
          <a:lstStyle/>
          <a:p>
            <a:r>
              <a:rPr lang="en-GB" b="1" i="0" dirty="0">
                <a:solidFill>
                  <a:srgbClr val="333333"/>
                </a:solidFill>
                <a:effectLst/>
                <a:latin typeface="OpenSans"/>
              </a:rPr>
              <a:t>Henry Mintzberg 10 Managerial Role</a:t>
            </a:r>
            <a:br>
              <a:rPr lang="en-GB" dirty="0"/>
            </a:br>
            <a:endParaRPr lang="en-GB" dirty="0"/>
          </a:p>
        </p:txBody>
      </p:sp>
      <p:pic>
        <p:nvPicPr>
          <p:cNvPr id="3" name="Picture 2">
            <a:extLst>
              <a:ext uri="{FF2B5EF4-FFF2-40B4-BE49-F238E27FC236}">
                <a16:creationId xmlns:a16="http://schemas.microsoft.com/office/drawing/2014/main" id="{62FEB865-C4BC-BE0D-7781-6FF636E2A4F9}"/>
              </a:ext>
            </a:extLst>
          </p:cNvPr>
          <p:cNvPicPr>
            <a:picLocks noChangeAspect="1"/>
          </p:cNvPicPr>
          <p:nvPr/>
        </p:nvPicPr>
        <p:blipFill>
          <a:blip r:embed="rId3"/>
          <a:stretch>
            <a:fillRect/>
          </a:stretch>
        </p:blipFill>
        <p:spPr>
          <a:xfrm>
            <a:off x="2824386" y="1101566"/>
            <a:ext cx="6543228" cy="4259641"/>
          </a:xfrm>
          <a:prstGeom prst="rect">
            <a:avLst/>
          </a:prstGeom>
        </p:spPr>
      </p:pic>
      <p:sp>
        <p:nvSpPr>
          <p:cNvPr id="6" name="Content Placeholder 5">
            <a:extLst>
              <a:ext uri="{FF2B5EF4-FFF2-40B4-BE49-F238E27FC236}">
                <a16:creationId xmlns:a16="http://schemas.microsoft.com/office/drawing/2014/main" id="{70CD40FF-2FC1-FD97-A7A9-44DED8650837}"/>
              </a:ext>
            </a:extLst>
          </p:cNvPr>
          <p:cNvSpPr>
            <a:spLocks noGrp="1"/>
          </p:cNvSpPr>
          <p:nvPr>
            <p:ph idx="1"/>
          </p:nvPr>
        </p:nvSpPr>
        <p:spPr/>
        <p:txBody>
          <a:bodyPr>
            <a:normAutofit/>
          </a:bodyPr>
          <a:lstStyle/>
          <a:p>
            <a:pPr marL="2286000" lvl="5" indent="0" algn="ctr">
              <a:buNone/>
            </a:pPr>
            <a:r>
              <a:rPr lang="en-GB" dirty="0"/>
              <a:t>																				</a:t>
            </a:r>
          </a:p>
        </p:txBody>
      </p:sp>
    </p:spTree>
    <p:extLst>
      <p:ext uri="{BB962C8B-B14F-4D97-AF65-F5344CB8AC3E}">
        <p14:creationId xmlns:p14="http://schemas.microsoft.com/office/powerpoint/2010/main" val="398407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F8F6-3723-F413-3802-47392596CC8A}"/>
              </a:ext>
            </a:extLst>
          </p:cNvPr>
          <p:cNvSpPr>
            <a:spLocks noGrp="1"/>
          </p:cNvSpPr>
          <p:nvPr>
            <p:ph type="title"/>
          </p:nvPr>
        </p:nvSpPr>
        <p:spPr/>
        <p:txBody>
          <a:bodyPr>
            <a:normAutofit fontScale="90000"/>
          </a:bodyPr>
          <a:lstStyle/>
          <a:p>
            <a:r>
              <a:rPr lang="en-GB" b="1" dirty="0"/>
              <a:t>Henry Mintzberg’s 10 Managerial Roles</a:t>
            </a:r>
            <a:br>
              <a:rPr lang="en-GB" dirty="0"/>
            </a:br>
            <a:endParaRPr lang="en-GB" dirty="0"/>
          </a:p>
        </p:txBody>
      </p:sp>
      <p:sp>
        <p:nvSpPr>
          <p:cNvPr id="3" name="Content Placeholder 2">
            <a:extLst>
              <a:ext uri="{FF2B5EF4-FFF2-40B4-BE49-F238E27FC236}">
                <a16:creationId xmlns:a16="http://schemas.microsoft.com/office/drawing/2014/main" id="{CB4402C6-8DC2-7BD4-4242-997B2BB5D46B}"/>
              </a:ext>
            </a:extLst>
          </p:cNvPr>
          <p:cNvSpPr>
            <a:spLocks noGrp="1"/>
          </p:cNvSpPr>
          <p:nvPr>
            <p:ph idx="1"/>
          </p:nvPr>
        </p:nvSpPr>
        <p:spPr/>
        <p:txBody>
          <a:bodyPr>
            <a:normAutofit/>
          </a:bodyPr>
          <a:lstStyle/>
          <a:p>
            <a:pPr marL="0" indent="0">
              <a:buNone/>
            </a:pPr>
            <a:r>
              <a:rPr lang="en-GB" dirty="0"/>
              <a:t>Henry Mintzberg identified 10 managerial roles that are grouped into three key categories: Interpersonal, Informational, and Decisional. These roles reflect the real-world tasks and responsibilities managers perform daily.</a:t>
            </a:r>
          </a:p>
        </p:txBody>
      </p:sp>
    </p:spTree>
    <p:extLst>
      <p:ext uri="{BB962C8B-B14F-4D97-AF65-F5344CB8AC3E}">
        <p14:creationId xmlns:p14="http://schemas.microsoft.com/office/powerpoint/2010/main" val="32446917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ct 4">
            <a:extLst>
              <a:ext uri="{FF2B5EF4-FFF2-40B4-BE49-F238E27FC236}">
                <a16:creationId xmlns:a16="http://schemas.microsoft.com/office/drawing/2014/main" id="{EA213AE3-4BCD-6649-98C4-D2F6908804C9}"/>
              </a:ext>
            </a:extLst>
          </p:cNvPr>
          <p:cNvGraphicFramePr>
            <a:graphicFrameLocks noChangeAspect="1"/>
          </p:cNvGraphicFramePr>
          <p:nvPr>
            <p:extLst>
              <p:ext uri="{D42A27DB-BD31-4B8C-83A1-F6EECF244321}">
                <p14:modId xmlns:p14="http://schemas.microsoft.com/office/powerpoint/2010/main" val="1283573303"/>
              </p:ext>
            </p:extLst>
          </p:nvPr>
        </p:nvGraphicFramePr>
        <p:xfrm>
          <a:off x="2226365" y="251791"/>
          <a:ext cx="7832035" cy="5537255"/>
        </p:xfrm>
        <a:graphic>
          <a:graphicData uri="http://schemas.openxmlformats.org/presentationml/2006/ole">
            <mc:AlternateContent xmlns:mc="http://schemas.openxmlformats.org/markup-compatibility/2006">
              <mc:Choice xmlns:v="urn:schemas-microsoft-com:vml" Requires="v">
                <p:oleObj name="Document" r:id="rId2" imgW="5643931" imgH="5613931" progId="Word.Document.12">
                  <p:embed/>
                </p:oleObj>
              </mc:Choice>
              <mc:Fallback>
                <p:oleObj name="Document" r:id="rId2" imgW="5643931" imgH="5613931" progId="Word.Document.12">
                  <p:embed/>
                  <p:pic>
                    <p:nvPicPr>
                      <p:cNvPr id="0" name=""/>
                      <p:cNvPicPr/>
                      <p:nvPr/>
                    </p:nvPicPr>
                    <p:blipFill>
                      <a:blip r:embed="rId3"/>
                      <a:stretch>
                        <a:fillRect/>
                      </a:stretch>
                    </p:blipFill>
                    <p:spPr>
                      <a:xfrm>
                        <a:off x="2226365" y="251791"/>
                        <a:ext cx="7832035" cy="5537255"/>
                      </a:xfrm>
                      <a:prstGeom prst="rect">
                        <a:avLst/>
                      </a:prstGeom>
                    </p:spPr>
                  </p:pic>
                </p:oleObj>
              </mc:Fallback>
            </mc:AlternateContent>
          </a:graphicData>
        </a:graphic>
      </p:graphicFrame>
    </p:spTree>
    <p:extLst>
      <p:ext uri="{BB962C8B-B14F-4D97-AF65-F5344CB8AC3E}">
        <p14:creationId xmlns:p14="http://schemas.microsoft.com/office/powerpoint/2010/main" val="3076603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24E60E1-D394-44DD-6A05-911B4A16A78D}"/>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artisticChalkSketch/>
                    </a14:imgEffect>
                  </a14:imgLayer>
                </a14:imgProps>
              </a:ext>
            </a:extLst>
          </a:blip>
          <a:stretch>
            <a:fillRect/>
          </a:stretch>
        </p:blipFill>
        <p:spPr>
          <a:xfrm>
            <a:off x="3271636" y="622280"/>
            <a:ext cx="5648728" cy="5499140"/>
          </a:xfrm>
          <a:prstGeom prst="rect">
            <a:avLst/>
          </a:prstGeom>
        </p:spPr>
      </p:pic>
      <p:sp>
        <p:nvSpPr>
          <p:cNvPr id="2" name="Title 1">
            <a:extLst>
              <a:ext uri="{FF2B5EF4-FFF2-40B4-BE49-F238E27FC236}">
                <a16:creationId xmlns:a16="http://schemas.microsoft.com/office/drawing/2014/main" id="{21F8E878-38F8-CBC9-15E1-AFA20BF01B80}"/>
              </a:ext>
            </a:extLst>
          </p:cNvPr>
          <p:cNvSpPr>
            <a:spLocks noGrp="1"/>
          </p:cNvSpPr>
          <p:nvPr>
            <p:ph type="title"/>
          </p:nvPr>
        </p:nvSpPr>
        <p:spPr>
          <a:xfrm>
            <a:off x="-137160" y="274638"/>
            <a:ext cx="12801600" cy="5714682"/>
          </a:xfrm>
        </p:spPr>
        <p:txBody>
          <a:bodyPr>
            <a:normAutofit/>
          </a:bodyPr>
          <a:lstStyle/>
          <a:p>
            <a:r>
              <a:rPr lang="en-GB" b="1" dirty="0"/>
              <a:t>Leadership Traits (Big 5 Personality- OCEAN)</a:t>
            </a:r>
          </a:p>
        </p:txBody>
      </p:sp>
    </p:spTree>
    <p:extLst>
      <p:ext uri="{BB962C8B-B14F-4D97-AF65-F5344CB8AC3E}">
        <p14:creationId xmlns:p14="http://schemas.microsoft.com/office/powerpoint/2010/main" val="40956165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FC92E-D745-EB7B-C191-F0F915D066C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FB8A866-0407-4B2E-9224-8FB51D88F18C}"/>
              </a:ext>
            </a:extLst>
          </p:cNvPr>
          <p:cNvSpPr>
            <a:spLocks noGrp="1"/>
          </p:cNvSpPr>
          <p:nvPr>
            <p:ph idx="1"/>
          </p:nvPr>
        </p:nvSpPr>
        <p:spPr/>
        <p:txBody>
          <a:bodyPr>
            <a:normAutofit fontScale="85000" lnSpcReduction="10000"/>
          </a:bodyPr>
          <a:lstStyle/>
          <a:p>
            <a:r>
              <a:rPr lang="en-GB" dirty="0"/>
              <a:t>Before we dive into discussing the different spectrums of OCEAN, take 5-10 minutes to complete this activity</a:t>
            </a:r>
            <a:endParaRPr lang="en-GB" b="1" dirty="0"/>
          </a:p>
          <a:p>
            <a:r>
              <a:rPr lang="en-GB" b="1" dirty="0"/>
              <a:t>Individual Reflection (5 mins)</a:t>
            </a:r>
          </a:p>
          <a:p>
            <a:pPr marL="0" indent="0">
              <a:buNone/>
            </a:pPr>
            <a:r>
              <a:rPr lang="en-GB" dirty="0"/>
              <a:t>Think quietly and write down answers to the following:</a:t>
            </a:r>
          </a:p>
          <a:p>
            <a:pPr>
              <a:buFont typeface="Arial" panose="020B0604020202020204" pitchFamily="34" charset="0"/>
              <a:buChar char="•"/>
            </a:pPr>
            <a:r>
              <a:rPr lang="en-GB" dirty="0"/>
              <a:t>Think of a leader you admire. What specific traits make them effective?</a:t>
            </a:r>
          </a:p>
          <a:p>
            <a:pPr>
              <a:buFont typeface="Arial" panose="020B0604020202020204" pitchFamily="34" charset="0"/>
              <a:buChar char="•"/>
            </a:pPr>
            <a:r>
              <a:rPr lang="en-GB" dirty="0"/>
              <a:t>What personal qualities would you want in a healthcare leader?</a:t>
            </a:r>
          </a:p>
          <a:p>
            <a:pPr>
              <a:buFont typeface="Arial" panose="020B0604020202020204" pitchFamily="34" charset="0"/>
              <a:buChar char="•"/>
            </a:pPr>
            <a:r>
              <a:rPr lang="en-GB" dirty="0"/>
              <a:t>Which leadership trait do you believe is </a:t>
            </a:r>
            <a:r>
              <a:rPr lang="en-GB" b="1" dirty="0"/>
              <a:t>most important</a:t>
            </a:r>
            <a:r>
              <a:rPr lang="en-GB" dirty="0"/>
              <a:t> — and why?</a:t>
            </a:r>
          </a:p>
          <a:p>
            <a:endParaRPr lang="en-GB" dirty="0"/>
          </a:p>
        </p:txBody>
      </p:sp>
    </p:spTree>
    <p:extLst>
      <p:ext uri="{BB962C8B-B14F-4D97-AF65-F5344CB8AC3E}">
        <p14:creationId xmlns:p14="http://schemas.microsoft.com/office/powerpoint/2010/main" val="1254233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0EF2-EA69-01C7-35DA-666AE8C663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6F79A7-D7C8-3D0A-AEC3-06A2465286CF}"/>
              </a:ext>
            </a:extLst>
          </p:cNvPr>
          <p:cNvSpPr>
            <a:spLocks noGrp="1"/>
          </p:cNvSpPr>
          <p:nvPr>
            <p:ph idx="1"/>
          </p:nvPr>
        </p:nvSpPr>
        <p:spPr/>
        <p:txBody>
          <a:bodyPr/>
          <a:lstStyle/>
          <a:p>
            <a:pPr marL="0" indent="0" algn="ctr">
              <a:buNone/>
            </a:pPr>
            <a:r>
              <a:rPr lang="en-GB" i="1" dirty="0"/>
              <a:t>“You’ve just described many real qualities that psychologists have studied for decades. Let’s see how your insights match with the Big Five Personality Traits, also known as OCEAN - a popular framework for understanding how personality shapes leadership.”</a:t>
            </a:r>
          </a:p>
        </p:txBody>
      </p:sp>
    </p:spTree>
    <p:extLst>
      <p:ext uri="{BB962C8B-B14F-4D97-AF65-F5344CB8AC3E}">
        <p14:creationId xmlns:p14="http://schemas.microsoft.com/office/powerpoint/2010/main" val="2789905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0861B-C37C-B8DF-9B3A-FD00E1C48FBC}"/>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A4941E60-D681-9EAD-A7AC-9CF1B6800001}"/>
              </a:ext>
            </a:extLst>
          </p:cNvPr>
          <p:cNvSpPr>
            <a:spLocks noGrp="1"/>
          </p:cNvSpPr>
          <p:nvPr>
            <p:ph idx="1"/>
          </p:nvPr>
        </p:nvSpPr>
        <p:spPr/>
        <p:txBody>
          <a:bodyPr/>
          <a:lstStyle/>
          <a:p>
            <a:r>
              <a:rPr lang="en-GB" dirty="0"/>
              <a:t>Let us watch this video and have a whole class discussion about the concepts discussed in the video. </a:t>
            </a:r>
            <a:r>
              <a:rPr lang="en-GB" dirty="0">
                <a:hlinkClick r:id="rId2"/>
              </a:rPr>
              <a:t>https://www.youtube.com/watch?v=IB1FVbo8TSs&amp;t=164s</a:t>
            </a:r>
            <a:endParaRPr lang="en-GB" dirty="0"/>
          </a:p>
          <a:p>
            <a:endParaRPr lang="en-GB" dirty="0"/>
          </a:p>
        </p:txBody>
      </p:sp>
    </p:spTree>
    <p:extLst>
      <p:ext uri="{BB962C8B-B14F-4D97-AF65-F5344CB8AC3E}">
        <p14:creationId xmlns:p14="http://schemas.microsoft.com/office/powerpoint/2010/main" val="1615687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61874-B92B-7395-1BAF-225A32745C6E}"/>
              </a:ext>
            </a:extLst>
          </p:cNvPr>
          <p:cNvSpPr>
            <a:spLocks noGrp="1"/>
          </p:cNvSpPr>
          <p:nvPr>
            <p:ph type="title"/>
          </p:nvPr>
        </p:nvSpPr>
        <p:spPr/>
        <p:txBody>
          <a:bodyPr/>
          <a:lstStyle/>
          <a:p>
            <a:r>
              <a:rPr lang="en-GB" dirty="0"/>
              <a:t>The OCEAN model</a:t>
            </a:r>
          </a:p>
        </p:txBody>
      </p:sp>
      <p:sp>
        <p:nvSpPr>
          <p:cNvPr id="3" name="Content Placeholder 2">
            <a:extLst>
              <a:ext uri="{FF2B5EF4-FFF2-40B4-BE49-F238E27FC236}">
                <a16:creationId xmlns:a16="http://schemas.microsoft.com/office/drawing/2014/main" id="{6841AB5E-0CD5-6728-5FC8-460EA53DB4D4}"/>
              </a:ext>
            </a:extLst>
          </p:cNvPr>
          <p:cNvSpPr>
            <a:spLocks noGrp="1"/>
          </p:cNvSpPr>
          <p:nvPr>
            <p:ph idx="1"/>
          </p:nvPr>
        </p:nvSpPr>
        <p:spPr/>
        <p:txBody>
          <a:bodyPr/>
          <a:lstStyle/>
          <a:p>
            <a:r>
              <a:rPr lang="en-GB" dirty="0"/>
              <a:t>The OCEAN model outlines five core dimensions of personality. These traits help explain how people think, feel, and behave, including how they lead.</a:t>
            </a:r>
          </a:p>
          <a:p>
            <a:pPr marL="0" indent="0">
              <a:buNone/>
            </a:pPr>
            <a:endParaRPr lang="en-GB" dirty="0"/>
          </a:p>
        </p:txBody>
      </p:sp>
    </p:spTree>
    <p:extLst>
      <p:ext uri="{BB962C8B-B14F-4D97-AF65-F5344CB8AC3E}">
        <p14:creationId xmlns:p14="http://schemas.microsoft.com/office/powerpoint/2010/main" val="3607399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5D9646B-091D-0C2E-1263-C137359EF4BD}"/>
              </a:ext>
            </a:extLst>
          </p:cNvPr>
          <p:cNvPicPr>
            <a:picLocks noChangeAspect="1"/>
          </p:cNvPicPr>
          <p:nvPr/>
        </p:nvPicPr>
        <p:blipFill>
          <a:blip r:embed="rId2"/>
          <a:stretch>
            <a:fillRect/>
          </a:stretch>
        </p:blipFill>
        <p:spPr>
          <a:xfrm>
            <a:off x="2840934" y="0"/>
            <a:ext cx="6872909" cy="5928691"/>
          </a:xfrm>
          <a:prstGeom prst="rect">
            <a:avLst/>
          </a:prstGeom>
        </p:spPr>
      </p:pic>
      <p:sp>
        <p:nvSpPr>
          <p:cNvPr id="2" name="Content Placeholder 2">
            <a:extLst>
              <a:ext uri="{FF2B5EF4-FFF2-40B4-BE49-F238E27FC236}">
                <a16:creationId xmlns:a16="http://schemas.microsoft.com/office/drawing/2014/main" id="{607C58FF-F8D2-78F6-EEED-B47DCA3246C6}"/>
              </a:ext>
            </a:extLst>
          </p:cNvPr>
          <p:cNvSpPr>
            <a:spLocks noGrp="1"/>
          </p:cNvSpPr>
          <p:nvPr>
            <p:ph idx="1"/>
          </p:nvPr>
        </p:nvSpPr>
        <p:spPr>
          <a:xfrm>
            <a:off x="132523" y="221975"/>
            <a:ext cx="3604591" cy="679173"/>
          </a:xfrm>
        </p:spPr>
        <p:txBody>
          <a:bodyPr>
            <a:normAutofit fontScale="70000" lnSpcReduction="20000"/>
          </a:bodyPr>
          <a:lstStyle/>
          <a:p>
            <a:pPr marL="0" indent="0">
              <a:buNone/>
            </a:pPr>
            <a:r>
              <a:rPr lang="en-GB" b="1" dirty="0"/>
              <a:t>OCEAN Personality Types</a:t>
            </a:r>
          </a:p>
        </p:txBody>
      </p:sp>
    </p:spTree>
    <p:extLst>
      <p:ext uri="{BB962C8B-B14F-4D97-AF65-F5344CB8AC3E}">
        <p14:creationId xmlns:p14="http://schemas.microsoft.com/office/powerpoint/2010/main" val="2869810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9682-0BD5-EC7A-596B-D3AFE2F3801B}"/>
              </a:ext>
            </a:extLst>
          </p:cNvPr>
          <p:cNvSpPr>
            <a:spLocks noGrp="1"/>
          </p:cNvSpPr>
          <p:nvPr>
            <p:ph type="title"/>
          </p:nvPr>
        </p:nvSpPr>
        <p:spPr/>
        <p:txBody>
          <a:bodyPr>
            <a:normAutofit fontScale="90000"/>
          </a:bodyPr>
          <a:lstStyle/>
          <a:p>
            <a:r>
              <a:rPr lang="en-GB" b="1" dirty="0"/>
              <a:t>Beyond Traits: Understanding the Motivation to Lead and Follow</a:t>
            </a:r>
          </a:p>
        </p:txBody>
      </p:sp>
      <p:sp>
        <p:nvSpPr>
          <p:cNvPr id="3" name="Content Placeholder 2">
            <a:extLst>
              <a:ext uri="{FF2B5EF4-FFF2-40B4-BE49-F238E27FC236}">
                <a16:creationId xmlns:a16="http://schemas.microsoft.com/office/drawing/2014/main" id="{AE6120C1-C22A-E8DA-556C-335A1635DFA0}"/>
              </a:ext>
            </a:extLst>
          </p:cNvPr>
          <p:cNvSpPr>
            <a:spLocks noGrp="1"/>
          </p:cNvSpPr>
          <p:nvPr>
            <p:ph idx="1"/>
          </p:nvPr>
        </p:nvSpPr>
        <p:spPr/>
        <p:txBody>
          <a:bodyPr>
            <a:normAutofit lnSpcReduction="10000"/>
          </a:bodyPr>
          <a:lstStyle/>
          <a:p>
            <a:r>
              <a:rPr lang="en-GB" dirty="0"/>
              <a:t>Trait-based leadership theories (like the Big 5 or OCEAN) help us understand what kind of person a leader is-their personality and </a:t>
            </a:r>
            <a:r>
              <a:rPr lang="en-GB" dirty="0" err="1"/>
              <a:t>behavior</a:t>
            </a:r>
            <a:r>
              <a:rPr lang="en-GB" dirty="0"/>
              <a:t>. </a:t>
            </a:r>
          </a:p>
          <a:p>
            <a:r>
              <a:rPr lang="en-GB" dirty="0"/>
              <a:t>But they don’t explain why someone wants to be a leader — or why people are willing to follow them.</a:t>
            </a:r>
          </a:p>
          <a:p>
            <a:r>
              <a:rPr lang="en-GB" dirty="0"/>
              <a:t>To understand this better, we look at motivation theories — what drives people to lead, and what followers really need.</a:t>
            </a:r>
          </a:p>
        </p:txBody>
      </p:sp>
    </p:spTree>
    <p:extLst>
      <p:ext uri="{BB962C8B-B14F-4D97-AF65-F5344CB8AC3E}">
        <p14:creationId xmlns:p14="http://schemas.microsoft.com/office/powerpoint/2010/main" val="3863223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04EB-2E4A-974F-443A-5A34A7B94B40}"/>
              </a:ext>
            </a:extLst>
          </p:cNvPr>
          <p:cNvSpPr>
            <a:spLocks noGrp="1"/>
          </p:cNvSpPr>
          <p:nvPr>
            <p:ph type="title"/>
          </p:nvPr>
        </p:nvSpPr>
        <p:spPr/>
        <p:txBody>
          <a:bodyPr>
            <a:normAutofit fontScale="90000"/>
          </a:bodyPr>
          <a:lstStyle/>
          <a:p>
            <a:r>
              <a:rPr lang="en-GB" b="1" dirty="0"/>
              <a:t>Motivation Behind Leadership: 3 Needs</a:t>
            </a:r>
            <a:br>
              <a:rPr lang="en-GB" b="1" dirty="0"/>
            </a:br>
            <a:endParaRPr lang="en-GB" dirty="0"/>
          </a:p>
        </p:txBody>
      </p:sp>
      <p:sp>
        <p:nvSpPr>
          <p:cNvPr id="3" name="Content Placeholder 2">
            <a:extLst>
              <a:ext uri="{FF2B5EF4-FFF2-40B4-BE49-F238E27FC236}">
                <a16:creationId xmlns:a16="http://schemas.microsoft.com/office/drawing/2014/main" id="{9B2CE888-27E8-C2EF-9896-78542FBCEB9B}"/>
              </a:ext>
            </a:extLst>
          </p:cNvPr>
          <p:cNvSpPr>
            <a:spLocks noGrp="1"/>
          </p:cNvSpPr>
          <p:nvPr>
            <p:ph idx="1"/>
          </p:nvPr>
        </p:nvSpPr>
        <p:spPr/>
        <p:txBody>
          <a:bodyPr>
            <a:normAutofit/>
          </a:bodyPr>
          <a:lstStyle/>
          <a:p>
            <a:pPr marL="0" indent="0">
              <a:buNone/>
            </a:pPr>
            <a:r>
              <a:rPr lang="en-GB" dirty="0"/>
              <a:t>Some researchers suggest that leadership is based on three main human needs:</a:t>
            </a:r>
          </a:p>
          <a:p>
            <a:pPr>
              <a:buFont typeface="Wingdings" panose="05000000000000000000" pitchFamily="2" charset="2"/>
              <a:buChar char="Ø"/>
            </a:pPr>
            <a:r>
              <a:rPr lang="en-GB" dirty="0"/>
              <a:t>Power – the desire to influence or control others</a:t>
            </a:r>
          </a:p>
          <a:p>
            <a:pPr>
              <a:buFont typeface="Wingdings" panose="05000000000000000000" pitchFamily="2" charset="2"/>
              <a:buChar char="Ø"/>
            </a:pPr>
            <a:r>
              <a:rPr lang="en-GB" dirty="0"/>
              <a:t>Affiliation – the need to build strong relationships</a:t>
            </a:r>
          </a:p>
          <a:p>
            <a:pPr>
              <a:buFont typeface="Wingdings" panose="05000000000000000000" pitchFamily="2" charset="2"/>
              <a:buChar char="Ø"/>
            </a:pPr>
            <a:r>
              <a:rPr lang="en-GB" dirty="0"/>
              <a:t>Achievement – the drive to succeed and reach goals</a:t>
            </a:r>
          </a:p>
          <a:p>
            <a:pPr marL="0" indent="0">
              <a:buNone/>
            </a:pPr>
            <a:r>
              <a:rPr lang="en-GB" dirty="0"/>
              <a:t>Leaders are often motivated by these deeper needs -not just traits.</a:t>
            </a:r>
          </a:p>
        </p:txBody>
      </p:sp>
    </p:spTree>
    <p:extLst>
      <p:ext uri="{BB962C8B-B14F-4D97-AF65-F5344CB8AC3E}">
        <p14:creationId xmlns:p14="http://schemas.microsoft.com/office/powerpoint/2010/main" val="37416273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0F8E-F6E7-4908-F8E0-787E010908CF}"/>
              </a:ext>
            </a:extLst>
          </p:cNvPr>
          <p:cNvSpPr>
            <a:spLocks noGrp="1"/>
          </p:cNvSpPr>
          <p:nvPr>
            <p:ph type="title"/>
          </p:nvPr>
        </p:nvSpPr>
        <p:spPr>
          <a:xfrm>
            <a:off x="1108710" y="4354830"/>
            <a:ext cx="9692640" cy="1605757"/>
          </a:xfrm>
        </p:spPr>
        <p:txBody>
          <a:bodyPr>
            <a:normAutofit/>
          </a:bodyPr>
          <a:lstStyle/>
          <a:p>
            <a:r>
              <a:rPr lang="en-GB" sz="1600" b="1" dirty="0"/>
              <a:t>Due to the scope and depth of this module- where leadership is just one component rather than the central focus- we will discuss only three of the five motivation theories: Maslow’s Hierarchy of Needs, and McGregor’s Theory X and Theory Y, along with </a:t>
            </a:r>
            <a:r>
              <a:rPr lang="en-GB" sz="1600" b="1" dirty="0" err="1"/>
              <a:t>Ouchi’s</a:t>
            </a:r>
            <a:r>
              <a:rPr lang="en-GB" sz="1600" b="1" dirty="0"/>
              <a:t> Theory Z.</a:t>
            </a:r>
          </a:p>
        </p:txBody>
      </p:sp>
      <p:graphicFrame>
        <p:nvGraphicFramePr>
          <p:cNvPr id="4" name="Object 3">
            <a:extLst>
              <a:ext uri="{FF2B5EF4-FFF2-40B4-BE49-F238E27FC236}">
                <a16:creationId xmlns:a16="http://schemas.microsoft.com/office/drawing/2014/main" id="{B21AD29B-1C51-72F8-7CC1-2480370971C6}"/>
              </a:ext>
            </a:extLst>
          </p:cNvPr>
          <p:cNvGraphicFramePr>
            <a:graphicFrameLocks noChangeAspect="1"/>
          </p:cNvGraphicFramePr>
          <p:nvPr>
            <p:extLst>
              <p:ext uri="{D42A27DB-BD31-4B8C-83A1-F6EECF244321}">
                <p14:modId xmlns:p14="http://schemas.microsoft.com/office/powerpoint/2010/main" val="3617276098"/>
              </p:ext>
            </p:extLst>
          </p:nvPr>
        </p:nvGraphicFramePr>
        <p:xfrm>
          <a:off x="1694684" y="331629"/>
          <a:ext cx="8802632" cy="4640262"/>
        </p:xfrm>
        <a:graphic>
          <a:graphicData uri="http://schemas.openxmlformats.org/presentationml/2006/ole">
            <mc:AlternateContent xmlns:mc="http://schemas.openxmlformats.org/markup-compatibility/2006">
              <mc:Choice xmlns:v="urn:schemas-microsoft-com:vml" Requires="v">
                <p:oleObj name="Document" r:id="rId2" imgW="5643931" imgH="2974392" progId="Word.Document.12">
                  <p:embed/>
                </p:oleObj>
              </mc:Choice>
              <mc:Fallback>
                <p:oleObj name="Document" r:id="rId2" imgW="5643931" imgH="2974392" progId="Word.Document.12">
                  <p:embed/>
                  <p:pic>
                    <p:nvPicPr>
                      <p:cNvPr id="0" name=""/>
                      <p:cNvPicPr/>
                      <p:nvPr/>
                    </p:nvPicPr>
                    <p:blipFill>
                      <a:blip r:embed="rId3"/>
                      <a:stretch>
                        <a:fillRect/>
                      </a:stretch>
                    </p:blipFill>
                    <p:spPr>
                      <a:xfrm>
                        <a:off x="1694684" y="331629"/>
                        <a:ext cx="8802632" cy="4640262"/>
                      </a:xfrm>
                      <a:prstGeom prst="rect">
                        <a:avLst/>
                      </a:prstGeom>
                    </p:spPr>
                  </p:pic>
                </p:oleObj>
              </mc:Fallback>
            </mc:AlternateContent>
          </a:graphicData>
        </a:graphic>
      </p:graphicFrame>
    </p:spTree>
    <p:extLst>
      <p:ext uri="{BB962C8B-B14F-4D97-AF65-F5344CB8AC3E}">
        <p14:creationId xmlns:p14="http://schemas.microsoft.com/office/powerpoint/2010/main" val="486083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705E-4C25-7978-359B-3ED42D0360C1}"/>
              </a:ext>
            </a:extLst>
          </p:cNvPr>
          <p:cNvSpPr>
            <a:spLocks noGrp="1"/>
          </p:cNvSpPr>
          <p:nvPr>
            <p:ph type="title"/>
          </p:nvPr>
        </p:nvSpPr>
        <p:spPr/>
        <p:txBody>
          <a:bodyPr/>
          <a:lstStyle/>
          <a:p>
            <a:r>
              <a:rPr lang="en-GB" b="1" dirty="0">
                <a:solidFill>
                  <a:prstClr val="black"/>
                </a:solidFill>
                <a:latin typeface="Myriad Pro"/>
              </a:rPr>
              <a:t>F</a:t>
            </a:r>
            <a:r>
              <a:rPr kumimoji="0" lang="en-GB" sz="4400" b="1" i="0" u="none" strike="noStrike" kern="1200" cap="none" spc="0" normalizeH="0" baseline="0" noProof="0" dirty="0" err="1">
                <a:ln>
                  <a:noFill/>
                </a:ln>
                <a:solidFill>
                  <a:prstClr val="black"/>
                </a:solidFill>
                <a:effectLst/>
                <a:uLnTx/>
                <a:uFillTx/>
                <a:latin typeface="Myriad Pro"/>
                <a:ea typeface="+mj-ea"/>
                <a:cs typeface="+mj-cs"/>
              </a:rPr>
              <a:t>ollower</a:t>
            </a:r>
            <a:r>
              <a:rPr kumimoji="0" lang="en-GB" sz="4400" b="1" i="0" u="none" strike="noStrike" kern="1200" cap="none" spc="0" normalizeH="0" baseline="0" noProof="0" dirty="0">
                <a:ln>
                  <a:noFill/>
                </a:ln>
                <a:solidFill>
                  <a:prstClr val="black"/>
                </a:solidFill>
                <a:effectLst/>
                <a:uLnTx/>
                <a:uFillTx/>
                <a:latin typeface="Myriad Pro"/>
                <a:ea typeface="+mj-ea"/>
                <a:cs typeface="+mj-cs"/>
              </a:rPr>
              <a:t> </a:t>
            </a:r>
            <a:r>
              <a:rPr lang="en-GB" b="1" dirty="0">
                <a:solidFill>
                  <a:prstClr val="black"/>
                </a:solidFill>
                <a:latin typeface="Myriad Pro"/>
              </a:rPr>
              <a:t>N</a:t>
            </a:r>
            <a:r>
              <a:rPr kumimoji="0" lang="en-GB" sz="4400" b="1" i="0" u="none" strike="noStrike" kern="1200" cap="none" spc="0" normalizeH="0" baseline="0" noProof="0" dirty="0" err="1">
                <a:ln>
                  <a:noFill/>
                </a:ln>
                <a:solidFill>
                  <a:prstClr val="black"/>
                </a:solidFill>
                <a:effectLst/>
                <a:uLnTx/>
                <a:uFillTx/>
                <a:latin typeface="Myriad Pro"/>
                <a:ea typeface="+mj-ea"/>
                <a:cs typeface="+mj-cs"/>
              </a:rPr>
              <a:t>eed</a:t>
            </a:r>
            <a:r>
              <a:rPr lang="en-GB" b="1" dirty="0">
                <a:solidFill>
                  <a:prstClr val="black"/>
                </a:solidFill>
                <a:latin typeface="Myriad Pro"/>
              </a:rPr>
              <a:t>s</a:t>
            </a:r>
            <a:r>
              <a:rPr kumimoji="0" lang="en-GB" sz="4400" b="1" i="0" u="none" strike="noStrike" kern="1200" cap="none" spc="0" normalizeH="0" baseline="0" noProof="0" dirty="0">
                <a:ln>
                  <a:noFill/>
                </a:ln>
                <a:solidFill>
                  <a:prstClr val="black"/>
                </a:solidFill>
                <a:effectLst/>
                <a:uLnTx/>
                <a:uFillTx/>
                <a:latin typeface="Myriad Pro"/>
                <a:ea typeface="+mj-ea"/>
                <a:cs typeface="+mj-cs"/>
              </a:rPr>
              <a:t> </a:t>
            </a:r>
            <a:r>
              <a:rPr lang="en-GB" b="1" dirty="0">
                <a:solidFill>
                  <a:prstClr val="black"/>
                </a:solidFill>
                <a:latin typeface="Myriad Pro"/>
              </a:rPr>
              <a:t>T</a:t>
            </a:r>
            <a:r>
              <a:rPr kumimoji="0" lang="en-GB" sz="4400" b="1" i="0" u="none" strike="noStrike" kern="1200" cap="none" spc="0" normalizeH="0" baseline="0" noProof="0" dirty="0" err="1">
                <a:ln>
                  <a:noFill/>
                </a:ln>
                <a:solidFill>
                  <a:prstClr val="black"/>
                </a:solidFill>
                <a:effectLst/>
                <a:uLnTx/>
                <a:uFillTx/>
                <a:latin typeface="Myriad Pro"/>
                <a:ea typeface="+mj-ea"/>
                <a:cs typeface="+mj-cs"/>
              </a:rPr>
              <a:t>heories</a:t>
            </a:r>
            <a:endParaRPr lang="en-GB" dirty="0"/>
          </a:p>
        </p:txBody>
      </p:sp>
      <p:sp>
        <p:nvSpPr>
          <p:cNvPr id="3" name="Content Placeholder 2">
            <a:extLst>
              <a:ext uri="{FF2B5EF4-FFF2-40B4-BE49-F238E27FC236}">
                <a16:creationId xmlns:a16="http://schemas.microsoft.com/office/drawing/2014/main" id="{91F07359-88A8-8A65-D948-AE7295D8440F}"/>
              </a:ext>
            </a:extLst>
          </p:cNvPr>
          <p:cNvSpPr>
            <a:spLocks noGrp="1"/>
          </p:cNvSpPr>
          <p:nvPr>
            <p:ph idx="1"/>
          </p:nvPr>
        </p:nvSpPr>
        <p:spPr/>
        <p:txBody>
          <a:bodyPr>
            <a:normAutofit/>
          </a:bodyPr>
          <a:lstStyle/>
          <a:p>
            <a:r>
              <a:rPr lang="en-GB" dirty="0"/>
              <a:t>Follower Needs Theories are leadership theories that focus on what followers require from leaders in order to feel motivated, supported, and effective.</a:t>
            </a:r>
          </a:p>
          <a:p>
            <a:r>
              <a:rPr lang="en-GB" dirty="0"/>
              <a:t>These theories explore the psychological, emotional, and practical needs of followers- and how leaders can meet those needs to create a productive and trusting relationship.</a:t>
            </a:r>
          </a:p>
        </p:txBody>
      </p:sp>
    </p:spTree>
    <p:extLst>
      <p:ext uri="{BB962C8B-B14F-4D97-AF65-F5344CB8AC3E}">
        <p14:creationId xmlns:p14="http://schemas.microsoft.com/office/powerpoint/2010/main" val="505875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42CE-7648-99D7-EC5A-AA43AF94F54E}"/>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followers need theories</a:t>
            </a:r>
            <a:endParaRPr lang="en-GB" dirty="0"/>
          </a:p>
        </p:txBody>
      </p:sp>
      <p:sp>
        <p:nvSpPr>
          <p:cNvPr id="3" name="Content Placeholder 2">
            <a:extLst>
              <a:ext uri="{FF2B5EF4-FFF2-40B4-BE49-F238E27FC236}">
                <a16:creationId xmlns:a16="http://schemas.microsoft.com/office/drawing/2014/main" id="{3ACDB609-8390-A146-7088-4B04E6FD4330}"/>
              </a:ext>
            </a:extLst>
          </p:cNvPr>
          <p:cNvSpPr>
            <a:spLocks noGrp="1"/>
          </p:cNvSpPr>
          <p:nvPr>
            <p:ph idx="1"/>
          </p:nvPr>
        </p:nvSpPr>
        <p:spPr>
          <a:xfrm>
            <a:off x="800100" y="4812029"/>
            <a:ext cx="10782300" cy="705203"/>
          </a:xfrm>
        </p:spPr>
        <p:txBody>
          <a:bodyPr/>
          <a:lstStyle/>
          <a:p>
            <a:r>
              <a:rPr kumimoji="0" lang="en-GB" sz="1600" b="1" i="0" u="none" strike="noStrike" kern="1200" cap="none" spc="0" normalizeH="0" baseline="0" noProof="0" dirty="0">
                <a:ln>
                  <a:noFill/>
                </a:ln>
                <a:solidFill>
                  <a:prstClr val="black"/>
                </a:solidFill>
                <a:effectLst/>
                <a:uLnTx/>
                <a:uFillTx/>
                <a:latin typeface="Myriad Pro"/>
                <a:ea typeface="+mj-ea"/>
                <a:cs typeface="+mj-cs"/>
              </a:rPr>
              <a:t>Due to the scope and depth of this module- where leadership is just one component rather than the central focus- we will discuss only five of the seven followers need theories</a:t>
            </a:r>
            <a:endParaRPr lang="en-GB" dirty="0"/>
          </a:p>
        </p:txBody>
      </p:sp>
      <p:graphicFrame>
        <p:nvGraphicFramePr>
          <p:cNvPr id="4" name="Object 3">
            <a:extLst>
              <a:ext uri="{FF2B5EF4-FFF2-40B4-BE49-F238E27FC236}">
                <a16:creationId xmlns:a16="http://schemas.microsoft.com/office/drawing/2014/main" id="{D97ACC50-D6F2-F7A3-1994-EEAE878961D9}"/>
              </a:ext>
            </a:extLst>
          </p:cNvPr>
          <p:cNvGraphicFramePr>
            <a:graphicFrameLocks noChangeAspect="1"/>
          </p:cNvGraphicFramePr>
          <p:nvPr>
            <p:extLst>
              <p:ext uri="{D42A27DB-BD31-4B8C-83A1-F6EECF244321}">
                <p14:modId xmlns:p14="http://schemas.microsoft.com/office/powerpoint/2010/main" val="2852280226"/>
              </p:ext>
            </p:extLst>
          </p:nvPr>
        </p:nvGraphicFramePr>
        <p:xfrm>
          <a:off x="2683351" y="1340768"/>
          <a:ext cx="6825298" cy="3814871"/>
        </p:xfrm>
        <a:graphic>
          <a:graphicData uri="http://schemas.openxmlformats.org/presentationml/2006/ole">
            <mc:AlternateContent xmlns:mc="http://schemas.openxmlformats.org/markup-compatibility/2006">
              <mc:Choice xmlns:v="urn:schemas-microsoft-com:vml" Requires="v">
                <p:oleObj name="Document" r:id="rId2" imgW="5643931" imgH="3154254" progId="Word.Document.12">
                  <p:embed/>
                </p:oleObj>
              </mc:Choice>
              <mc:Fallback>
                <p:oleObj name="Document" r:id="rId2" imgW="5643931" imgH="3154254" progId="Word.Document.12">
                  <p:embed/>
                  <p:pic>
                    <p:nvPicPr>
                      <p:cNvPr id="0" name=""/>
                      <p:cNvPicPr/>
                      <p:nvPr/>
                    </p:nvPicPr>
                    <p:blipFill>
                      <a:blip r:embed="rId3"/>
                      <a:stretch>
                        <a:fillRect/>
                      </a:stretch>
                    </p:blipFill>
                    <p:spPr>
                      <a:xfrm>
                        <a:off x="2683351" y="1340768"/>
                        <a:ext cx="6825298" cy="3814871"/>
                      </a:xfrm>
                      <a:prstGeom prst="rect">
                        <a:avLst/>
                      </a:prstGeom>
                    </p:spPr>
                  </p:pic>
                </p:oleObj>
              </mc:Fallback>
            </mc:AlternateContent>
          </a:graphicData>
        </a:graphic>
      </p:graphicFrame>
    </p:spTree>
    <p:extLst>
      <p:ext uri="{BB962C8B-B14F-4D97-AF65-F5344CB8AC3E}">
        <p14:creationId xmlns:p14="http://schemas.microsoft.com/office/powerpoint/2010/main" val="1572889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D0FF7-07DA-8E14-9484-5AB16074DC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2712FE-6892-C0E1-4DBE-89B8194CF23F}"/>
              </a:ext>
            </a:extLst>
          </p:cNvPr>
          <p:cNvSpPr>
            <a:spLocks noGrp="1"/>
          </p:cNvSpPr>
          <p:nvPr>
            <p:ph idx="1"/>
          </p:nvPr>
        </p:nvSpPr>
        <p:spPr/>
        <p:txBody>
          <a:bodyPr/>
          <a:lstStyle/>
          <a:p>
            <a:r>
              <a:rPr lang="en-GB" dirty="0"/>
              <a:t>Some leadership theories do overlap and can reasonably fit into both categories: Motivational and Follower Needs. Here's how:</a:t>
            </a:r>
          </a:p>
          <a:p>
            <a:endParaRPr lang="en-GB" dirty="0"/>
          </a:p>
          <a:p>
            <a:endParaRPr lang="en-GB" dirty="0"/>
          </a:p>
        </p:txBody>
      </p:sp>
      <p:graphicFrame>
        <p:nvGraphicFramePr>
          <p:cNvPr id="5" name="Object 4">
            <a:extLst>
              <a:ext uri="{FF2B5EF4-FFF2-40B4-BE49-F238E27FC236}">
                <a16:creationId xmlns:a16="http://schemas.microsoft.com/office/drawing/2014/main" id="{BBE5C9F2-F6BF-9539-EF32-68C0EB2034F8}"/>
              </a:ext>
            </a:extLst>
          </p:cNvPr>
          <p:cNvGraphicFramePr>
            <a:graphicFrameLocks noChangeAspect="1"/>
          </p:cNvGraphicFramePr>
          <p:nvPr>
            <p:extLst>
              <p:ext uri="{D42A27DB-BD31-4B8C-83A1-F6EECF244321}">
                <p14:modId xmlns:p14="http://schemas.microsoft.com/office/powerpoint/2010/main" val="3946291472"/>
              </p:ext>
            </p:extLst>
          </p:nvPr>
        </p:nvGraphicFramePr>
        <p:xfrm>
          <a:off x="2383869" y="3268696"/>
          <a:ext cx="7424262" cy="2606323"/>
        </p:xfrm>
        <a:graphic>
          <a:graphicData uri="http://schemas.openxmlformats.org/presentationml/2006/ole">
            <mc:AlternateContent xmlns:mc="http://schemas.openxmlformats.org/markup-compatibility/2006">
              <mc:Choice xmlns:v="urn:schemas-microsoft-com:vml" Requires="v">
                <p:oleObj name="Document" r:id="rId2" imgW="5643931" imgH="1981006" progId="Word.Document.12">
                  <p:embed/>
                </p:oleObj>
              </mc:Choice>
              <mc:Fallback>
                <p:oleObj name="Document" r:id="rId2" imgW="5643931" imgH="1981006" progId="Word.Document.12">
                  <p:embed/>
                  <p:pic>
                    <p:nvPicPr>
                      <p:cNvPr id="0" name=""/>
                      <p:cNvPicPr/>
                      <p:nvPr/>
                    </p:nvPicPr>
                    <p:blipFill>
                      <a:blip r:embed="rId3"/>
                      <a:stretch>
                        <a:fillRect/>
                      </a:stretch>
                    </p:blipFill>
                    <p:spPr>
                      <a:xfrm>
                        <a:off x="2383869" y="3268696"/>
                        <a:ext cx="7424262" cy="2606323"/>
                      </a:xfrm>
                      <a:prstGeom prst="rect">
                        <a:avLst/>
                      </a:prstGeom>
                    </p:spPr>
                  </p:pic>
                </p:oleObj>
              </mc:Fallback>
            </mc:AlternateContent>
          </a:graphicData>
        </a:graphic>
      </p:graphicFrame>
    </p:spTree>
    <p:extLst>
      <p:ext uri="{BB962C8B-B14F-4D97-AF65-F5344CB8AC3E}">
        <p14:creationId xmlns:p14="http://schemas.microsoft.com/office/powerpoint/2010/main" val="25664770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C8AF-EC57-3B01-FD38-054421ED8707}"/>
              </a:ext>
            </a:extLst>
          </p:cNvPr>
          <p:cNvSpPr>
            <a:spLocks noGrp="1"/>
          </p:cNvSpPr>
          <p:nvPr>
            <p:ph type="title"/>
          </p:nvPr>
        </p:nvSpPr>
        <p:spPr/>
        <p:txBody>
          <a:bodyPr>
            <a:normAutofit fontScale="90000"/>
          </a:bodyPr>
          <a:lstStyle/>
          <a:p>
            <a:r>
              <a:rPr lang="en-GB" b="1" dirty="0"/>
              <a:t>Leadership Theory X, Theory Y, Theory Z</a:t>
            </a:r>
            <a:br>
              <a:rPr lang="en-GB" b="1" dirty="0"/>
            </a:br>
            <a:endParaRPr lang="en-GB" dirty="0"/>
          </a:p>
        </p:txBody>
      </p:sp>
      <p:sp>
        <p:nvSpPr>
          <p:cNvPr id="4" name="Content Placeholder 3">
            <a:extLst>
              <a:ext uri="{FF2B5EF4-FFF2-40B4-BE49-F238E27FC236}">
                <a16:creationId xmlns:a16="http://schemas.microsoft.com/office/drawing/2014/main" id="{1F852505-36F6-8C60-94DA-09D759CAA805}"/>
              </a:ext>
            </a:extLst>
          </p:cNvPr>
          <p:cNvSpPr>
            <a:spLocks noGrp="1"/>
          </p:cNvSpPr>
          <p:nvPr>
            <p:ph idx="1"/>
          </p:nvPr>
        </p:nvSpPr>
        <p:spPr/>
        <p:txBody>
          <a:bodyPr>
            <a:normAutofit fontScale="92500" lnSpcReduction="20000"/>
          </a:bodyPr>
          <a:lstStyle/>
          <a:p>
            <a:pPr marL="0" indent="0">
              <a:buNone/>
            </a:pPr>
            <a:r>
              <a:rPr lang="en-GB" b="1" dirty="0"/>
              <a:t>McGregor’s Theory X</a:t>
            </a:r>
          </a:p>
          <a:p>
            <a:pPr>
              <a:buFont typeface="Arial" panose="020B0604020202020204" pitchFamily="34" charset="0"/>
              <a:buChar char="•"/>
            </a:pPr>
            <a:r>
              <a:rPr lang="en-GB" dirty="0"/>
              <a:t>People dislike work and will avoid it if possible.</a:t>
            </a:r>
          </a:p>
          <a:p>
            <a:pPr>
              <a:buFont typeface="Arial" panose="020B0604020202020204" pitchFamily="34" charset="0"/>
              <a:buChar char="•"/>
            </a:pPr>
            <a:r>
              <a:rPr lang="en-GB" dirty="0"/>
              <a:t>People must be coerced, controlled, directed, and threatened with punishment to get them to work.</a:t>
            </a:r>
          </a:p>
          <a:p>
            <a:pPr>
              <a:buFont typeface="Arial" panose="020B0604020202020204" pitchFamily="34" charset="0"/>
              <a:buChar char="•"/>
            </a:pPr>
            <a:r>
              <a:rPr lang="en-GB" dirty="0"/>
              <a:t>Managers emphasize the chain of command, reward or punishment motivational techniques along with close supervision of subordinate behaviour.</a:t>
            </a:r>
          </a:p>
          <a:p>
            <a:pPr>
              <a:buFont typeface="Arial" panose="020B0604020202020204" pitchFamily="34" charset="0"/>
              <a:buChar char="•"/>
            </a:pPr>
            <a:r>
              <a:rPr lang="en-GB" dirty="0"/>
              <a:t>Assumes that individuals are interested in safety and physiological needs.</a:t>
            </a:r>
          </a:p>
          <a:p>
            <a:endParaRPr lang="en-GB" dirty="0"/>
          </a:p>
        </p:txBody>
      </p:sp>
    </p:spTree>
    <p:extLst>
      <p:ext uri="{BB962C8B-B14F-4D97-AF65-F5344CB8AC3E}">
        <p14:creationId xmlns:p14="http://schemas.microsoft.com/office/powerpoint/2010/main" val="13282495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2502A-0070-20D1-B8D8-62D88FEB5F6F}"/>
              </a:ext>
            </a:extLst>
          </p:cNvPr>
          <p:cNvSpPr>
            <a:spLocks noGrp="1"/>
          </p:cNvSpPr>
          <p:nvPr>
            <p:ph type="title"/>
          </p:nvPr>
        </p:nvSpPr>
        <p:spPr/>
        <p:txBody>
          <a:bodyPr/>
          <a:lstStyle/>
          <a:p>
            <a:r>
              <a:rPr lang="en-GB" dirty="0"/>
              <a:t>McGregor's Theory Y</a:t>
            </a:r>
          </a:p>
        </p:txBody>
      </p:sp>
      <p:sp>
        <p:nvSpPr>
          <p:cNvPr id="4" name="Content Placeholder 3">
            <a:extLst>
              <a:ext uri="{FF2B5EF4-FFF2-40B4-BE49-F238E27FC236}">
                <a16:creationId xmlns:a16="http://schemas.microsoft.com/office/drawing/2014/main" id="{4BFA94C2-9B86-22C5-38F7-25B43449E811}"/>
              </a:ext>
            </a:extLst>
          </p:cNvPr>
          <p:cNvSpPr>
            <a:spLocks noGrp="1"/>
          </p:cNvSpPr>
          <p:nvPr>
            <p:ph idx="1"/>
          </p:nvPr>
        </p:nvSpPr>
        <p:spPr/>
        <p:txBody>
          <a:bodyPr>
            <a:normAutofit fontScale="92500" lnSpcReduction="20000"/>
          </a:bodyPr>
          <a:lstStyle/>
          <a:p>
            <a:pPr marL="0" indent="0">
              <a:buNone/>
            </a:pPr>
            <a:r>
              <a:rPr lang="en-GB" b="1" dirty="0"/>
              <a:t>Leadership Theory Y</a:t>
            </a:r>
          </a:p>
          <a:p>
            <a:pPr>
              <a:buFont typeface="Arial" panose="020B0604020202020204" pitchFamily="34" charset="0"/>
              <a:buChar char="•"/>
            </a:pPr>
            <a:r>
              <a:rPr lang="en-GB" dirty="0"/>
              <a:t>Managers assume that the people they supervise are as committed to work and as capable of finding solutions to work-related problems as they are themselves.</a:t>
            </a:r>
          </a:p>
          <a:p>
            <a:pPr>
              <a:buFont typeface="Arial" panose="020B0604020202020204" pitchFamily="34" charset="0"/>
              <a:buChar char="•"/>
            </a:pPr>
            <a:r>
              <a:rPr lang="en-GB" dirty="0"/>
              <a:t>Assume that people inherently prefer to work than not to work.</a:t>
            </a:r>
          </a:p>
          <a:p>
            <a:pPr>
              <a:buFont typeface="Arial" panose="020B0604020202020204" pitchFamily="34" charset="0"/>
              <a:buChar char="•"/>
            </a:pPr>
            <a:r>
              <a:rPr lang="en-GB" dirty="0"/>
              <a:t>Managers attempt to structure the work environment so that employee goals coincide with organisational goals, resulting presumably in greater creativity and productivity.</a:t>
            </a:r>
          </a:p>
          <a:p>
            <a:endParaRPr lang="en-GB" dirty="0"/>
          </a:p>
        </p:txBody>
      </p:sp>
    </p:spTree>
    <p:extLst>
      <p:ext uri="{BB962C8B-B14F-4D97-AF65-F5344CB8AC3E}">
        <p14:creationId xmlns:p14="http://schemas.microsoft.com/office/powerpoint/2010/main" val="19563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27F6-13F4-7564-3C65-11A1990D36A4}"/>
              </a:ext>
            </a:extLst>
          </p:cNvPr>
          <p:cNvSpPr>
            <a:spLocks noGrp="1"/>
          </p:cNvSpPr>
          <p:nvPr>
            <p:ph type="title"/>
          </p:nvPr>
        </p:nvSpPr>
        <p:spPr/>
        <p:txBody>
          <a:bodyPr/>
          <a:lstStyle/>
          <a:p>
            <a:r>
              <a:rPr lang="en-GB" dirty="0"/>
              <a:t> Theory z </a:t>
            </a:r>
          </a:p>
        </p:txBody>
      </p:sp>
      <p:sp>
        <p:nvSpPr>
          <p:cNvPr id="4" name="Content Placeholder 3">
            <a:extLst>
              <a:ext uri="{FF2B5EF4-FFF2-40B4-BE49-F238E27FC236}">
                <a16:creationId xmlns:a16="http://schemas.microsoft.com/office/drawing/2014/main" id="{247C0BE7-EA58-D16D-0408-BD449A6CB43D}"/>
              </a:ext>
            </a:extLst>
          </p:cNvPr>
          <p:cNvSpPr>
            <a:spLocks noGrp="1"/>
          </p:cNvSpPr>
          <p:nvPr>
            <p:ph idx="1"/>
          </p:nvPr>
        </p:nvSpPr>
        <p:spPr/>
        <p:txBody>
          <a:bodyPr>
            <a:normAutofit fontScale="70000" lnSpcReduction="20000"/>
          </a:bodyPr>
          <a:lstStyle/>
          <a:p>
            <a:pPr marL="0" indent="0">
              <a:buNone/>
            </a:pPr>
            <a:r>
              <a:rPr lang="en-GB" b="1" dirty="0"/>
              <a:t>Leadership Theory Z</a:t>
            </a:r>
          </a:p>
          <a:p>
            <a:pPr>
              <a:buFont typeface="Arial" panose="020B0604020202020204" pitchFamily="34" charset="0"/>
              <a:buChar char="•"/>
            </a:pPr>
            <a:r>
              <a:rPr lang="en-GB" dirty="0"/>
              <a:t>Workers are more participative, and capable of performing many and varied tasks.</a:t>
            </a:r>
          </a:p>
          <a:p>
            <a:pPr>
              <a:buFont typeface="Arial" panose="020B0604020202020204" pitchFamily="34" charset="0"/>
              <a:buChar char="•"/>
            </a:pPr>
            <a:r>
              <a:rPr lang="en-GB" dirty="0"/>
              <a:t>Emphasises things such as job rotation, broadening of skills, generalisation vs. specialisation, and the need for continuous training of workers.</a:t>
            </a:r>
          </a:p>
          <a:p>
            <a:pPr>
              <a:buFont typeface="Arial" panose="020B0604020202020204" pitchFamily="34" charset="0"/>
              <a:buChar char="•"/>
            </a:pPr>
            <a:r>
              <a:rPr lang="en-GB" dirty="0"/>
              <a:t>Workers have a high need to be supported by the company, and highly value a working environment.</a:t>
            </a:r>
          </a:p>
          <a:p>
            <a:pPr>
              <a:buFont typeface="Arial" panose="020B0604020202020204" pitchFamily="34" charset="0"/>
              <a:buChar char="•"/>
            </a:pPr>
            <a:r>
              <a:rPr lang="en-GB" dirty="0"/>
              <a:t>Workers have a very well-developed sense of order, discipline, moral obligation to work hard, and a sense of cohesion with their fellow workers.</a:t>
            </a:r>
          </a:p>
          <a:p>
            <a:pPr>
              <a:buFont typeface="Arial" panose="020B0604020202020204" pitchFamily="34" charset="0"/>
              <a:buChar char="•"/>
            </a:pPr>
            <a:r>
              <a:rPr lang="en-GB" dirty="0"/>
              <a:t>Assume workers can be trusted to do their jobs to their utmost ability, so long as management can be trusted to support them and look out for their well-being.</a:t>
            </a:r>
          </a:p>
        </p:txBody>
      </p:sp>
    </p:spTree>
    <p:extLst>
      <p:ext uri="{BB962C8B-B14F-4D97-AF65-F5344CB8AC3E}">
        <p14:creationId xmlns:p14="http://schemas.microsoft.com/office/powerpoint/2010/main" val="30162458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F6EED-AB5D-9433-6AED-290DA10C129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D1D51F89-DA7F-1BCE-3C36-FE70E6EB6F2F}"/>
              </a:ext>
            </a:extLst>
          </p:cNvPr>
          <p:cNvSpPr>
            <a:spLocks noGrp="1"/>
          </p:cNvSpPr>
          <p:nvPr>
            <p:ph idx="1"/>
          </p:nvPr>
        </p:nvSpPr>
        <p:spPr>
          <a:xfrm>
            <a:off x="240030" y="1120140"/>
            <a:ext cx="11951970" cy="4206241"/>
          </a:xfrm>
        </p:spPr>
        <p:txBody>
          <a:bodyPr>
            <a:noAutofit/>
          </a:bodyPr>
          <a:lstStyle/>
          <a:p>
            <a:pPr marL="0" indent="0" algn="ctr">
              <a:buNone/>
            </a:pPr>
            <a:r>
              <a:rPr lang="en-GB" sz="1600" b="1" i="1" dirty="0"/>
              <a:t>What Kind of Leader Are You and What Works Best in Public Health?</a:t>
            </a:r>
          </a:p>
          <a:p>
            <a:endParaRPr lang="en-GB" sz="1600" dirty="0"/>
          </a:p>
          <a:p>
            <a:endParaRPr lang="en-GB" sz="1600" dirty="0"/>
          </a:p>
          <a:p>
            <a:r>
              <a:rPr lang="en-GB" sz="1600" b="1" dirty="0"/>
              <a:t>Objective- To explore how different leadership theories (X, Y, Z) influence staff motivation and productivity in NHS or public health settings, and reflect on appropriate applications.</a:t>
            </a:r>
          </a:p>
          <a:p>
            <a:r>
              <a:rPr lang="en-GB" sz="1600" b="1" dirty="0"/>
              <a:t>Instructions (20 minutes total):</a:t>
            </a:r>
          </a:p>
          <a:p>
            <a:pPr marL="514350" indent="-514350">
              <a:buAutoNum type="arabicPeriod"/>
            </a:pPr>
            <a:r>
              <a:rPr lang="en-GB" sz="1600" dirty="0"/>
              <a:t>Form Groups (5–6 students each)Assign each group one leadership theory (X, Y, or Z). Each group will act as a public health management team using that leadership style.</a:t>
            </a:r>
          </a:p>
          <a:p>
            <a:pPr marL="514350" indent="-514350">
              <a:buAutoNum type="arabicPeriod"/>
            </a:pPr>
            <a:r>
              <a:rPr lang="en-GB" sz="1600" dirty="0"/>
              <a:t>Scenario- You are managing a public health team rolling out a city-wide vaccination campaign. Staff are diverse in background, skill level, and motivation. There are time pressures, public misinformation, and limited resources.</a:t>
            </a:r>
          </a:p>
          <a:p>
            <a:pPr marL="514350" indent="-514350">
              <a:buAutoNum type="arabicPeriod"/>
            </a:pPr>
            <a:r>
              <a:rPr lang="en-GB" sz="1600" dirty="0"/>
              <a:t>Group Tasks (15 minutes):Each group must discuss and prepare:</a:t>
            </a:r>
          </a:p>
          <a:p>
            <a:pPr marL="0" indent="0">
              <a:buNone/>
            </a:pPr>
            <a:endParaRPr lang="en-GB" sz="1600" dirty="0"/>
          </a:p>
          <a:p>
            <a:pPr marL="400050" lvl="1" indent="0">
              <a:buNone/>
            </a:pPr>
            <a:r>
              <a:rPr lang="en-GB" sz="1600" dirty="0"/>
              <a:t>How would your leadership style (X, Y, or Z) influence your strategy?</a:t>
            </a:r>
          </a:p>
          <a:p>
            <a:pPr marL="400050" lvl="1" indent="0">
              <a:buNone/>
            </a:pPr>
            <a:r>
              <a:rPr lang="en-GB" sz="1600" dirty="0"/>
              <a:t>How would you handle underperforming staff, motivated staff, and unexpected challenges?</a:t>
            </a:r>
          </a:p>
          <a:p>
            <a:pPr marL="400050" lvl="1" indent="0">
              <a:buNone/>
            </a:pPr>
            <a:r>
              <a:rPr lang="en-GB" sz="1600" dirty="0"/>
              <a:t>What would communication, decision-making, and supervision look like in your team?</a:t>
            </a:r>
          </a:p>
          <a:p>
            <a:pPr marL="400050" lvl="1" indent="0">
              <a:buNone/>
            </a:pPr>
            <a:r>
              <a:rPr lang="en-GB" sz="1600" dirty="0"/>
              <a:t>What pros and cons would arise from your leadership style in this setting?</a:t>
            </a:r>
          </a:p>
        </p:txBody>
      </p:sp>
    </p:spTree>
    <p:extLst>
      <p:ext uri="{BB962C8B-B14F-4D97-AF65-F5344CB8AC3E}">
        <p14:creationId xmlns:p14="http://schemas.microsoft.com/office/powerpoint/2010/main" val="1138344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4957-A1D1-AC46-C6A5-881E87371149}"/>
              </a:ext>
            </a:extLst>
          </p:cNvPr>
          <p:cNvSpPr>
            <a:spLocks noGrp="1"/>
          </p:cNvSpPr>
          <p:nvPr>
            <p:ph type="title"/>
          </p:nvPr>
        </p:nvSpPr>
        <p:spPr/>
        <p:txBody>
          <a:bodyPr/>
          <a:lstStyle/>
          <a:p>
            <a:r>
              <a:rPr lang="en-GB" b="0" i="0" dirty="0">
                <a:effectLst/>
                <a:latin typeface="Arial" panose="020B0604020202020204" pitchFamily="34" charset="0"/>
              </a:rPr>
              <a:t>Leadership Theories</a:t>
            </a:r>
            <a:endParaRPr lang="en-GB" dirty="0"/>
          </a:p>
        </p:txBody>
      </p:sp>
      <p:sp>
        <p:nvSpPr>
          <p:cNvPr id="3" name="Content Placeholder 2">
            <a:extLst>
              <a:ext uri="{FF2B5EF4-FFF2-40B4-BE49-F238E27FC236}">
                <a16:creationId xmlns:a16="http://schemas.microsoft.com/office/drawing/2014/main" id="{8100A9CD-555B-CF9E-C6D8-9FEB49D3AC03}"/>
              </a:ext>
            </a:extLst>
          </p:cNvPr>
          <p:cNvSpPr>
            <a:spLocks noGrp="1"/>
          </p:cNvSpPr>
          <p:nvPr>
            <p:ph idx="1"/>
          </p:nvPr>
        </p:nvSpPr>
        <p:spPr/>
        <p:txBody>
          <a:bodyPr>
            <a:normAutofit fontScale="92500" lnSpcReduction="10000"/>
          </a:bodyPr>
          <a:lstStyle/>
          <a:p>
            <a:r>
              <a:rPr lang="en-US" dirty="0"/>
              <a:t>For decades,  leadership theories have  been the source  of numerous studies. In reality as well as in practice,  many  have  tried  to  define what  allows  authentic  leaders  to  stand  apart  from  the  mass! Hence,  there are as  many  theories  on  leadership  as  there  are  philosophers,  researchers  and professors that have studied and ultimately published their leadership theory. There are number of leadership theories i.e. </a:t>
            </a:r>
            <a:r>
              <a:rPr lang="en-US" dirty="0" err="1"/>
              <a:t>Greatman</a:t>
            </a:r>
            <a:r>
              <a:rPr lang="en-US" dirty="0"/>
              <a:t> theories, </a:t>
            </a:r>
            <a:r>
              <a:rPr lang="en-US" dirty="0" err="1"/>
              <a:t>triat</a:t>
            </a:r>
            <a:r>
              <a:rPr lang="en-US" dirty="0"/>
              <a:t> theory etc. </a:t>
            </a:r>
            <a:r>
              <a:rPr lang="en-US" i="1" dirty="0"/>
              <a:t>Which will be discuss in upcoming sessions</a:t>
            </a:r>
            <a:endParaRPr lang="en-GB" i="1" dirty="0"/>
          </a:p>
        </p:txBody>
      </p:sp>
    </p:spTree>
    <p:extLst>
      <p:ext uri="{BB962C8B-B14F-4D97-AF65-F5344CB8AC3E}">
        <p14:creationId xmlns:p14="http://schemas.microsoft.com/office/powerpoint/2010/main" val="24608958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0A94-5C6A-F62F-4851-9CDBA77AD42A}"/>
              </a:ext>
            </a:extLst>
          </p:cNvPr>
          <p:cNvSpPr>
            <a:spLocks noGrp="1"/>
          </p:cNvSpPr>
          <p:nvPr>
            <p:ph type="title"/>
          </p:nvPr>
        </p:nvSpPr>
        <p:spPr/>
        <p:txBody>
          <a:bodyPr/>
          <a:lstStyle/>
          <a:p>
            <a:r>
              <a:rPr lang="en-GB" dirty="0"/>
              <a:t>RCA/Rich Picture</a:t>
            </a:r>
          </a:p>
        </p:txBody>
      </p:sp>
      <p:sp>
        <p:nvSpPr>
          <p:cNvPr id="3" name="Content Placeholder 2">
            <a:extLst>
              <a:ext uri="{FF2B5EF4-FFF2-40B4-BE49-F238E27FC236}">
                <a16:creationId xmlns:a16="http://schemas.microsoft.com/office/drawing/2014/main" id="{03CCD542-E274-1078-81BE-F3C416962D17}"/>
              </a:ext>
            </a:extLst>
          </p:cNvPr>
          <p:cNvSpPr>
            <a:spLocks noGrp="1"/>
          </p:cNvSpPr>
          <p:nvPr>
            <p:ph idx="1"/>
          </p:nvPr>
        </p:nvSpPr>
        <p:spPr/>
        <p:txBody>
          <a:bodyPr>
            <a:normAutofit lnSpcReduction="10000"/>
          </a:bodyPr>
          <a:lstStyle/>
          <a:p>
            <a:r>
              <a:rPr lang="en-GB" dirty="0"/>
              <a:t>When dealing with complex healthcare problems across different services, it's important to understand different perspectives and make the most of limited resources. One helpful method is the </a:t>
            </a:r>
            <a:r>
              <a:rPr lang="en-GB" b="1" dirty="0"/>
              <a:t>Rich Picture</a:t>
            </a:r>
            <a:r>
              <a:rPr lang="en-GB" dirty="0"/>
              <a:t> — a visual tool that combines drawings and symbols to show a patient’s journey. It helps people see the bigger picture, share ideas, and work together. In this case, it was used to help experts discuss and plan improvements in patient care.</a:t>
            </a:r>
          </a:p>
        </p:txBody>
      </p:sp>
    </p:spTree>
    <p:extLst>
      <p:ext uri="{BB962C8B-B14F-4D97-AF65-F5344CB8AC3E}">
        <p14:creationId xmlns:p14="http://schemas.microsoft.com/office/powerpoint/2010/main" val="644028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33C598-0B5B-1DDE-0EA5-E0950BA93D2D}"/>
              </a:ext>
            </a:extLst>
          </p:cNvPr>
          <p:cNvPicPr>
            <a:picLocks noChangeAspect="1"/>
          </p:cNvPicPr>
          <p:nvPr/>
        </p:nvPicPr>
        <p:blipFill>
          <a:blip r:embed="rId2"/>
          <a:stretch>
            <a:fillRect/>
          </a:stretch>
        </p:blipFill>
        <p:spPr>
          <a:xfrm>
            <a:off x="3817620" y="114300"/>
            <a:ext cx="5364480" cy="5364480"/>
          </a:xfrm>
          <a:prstGeom prst="rect">
            <a:avLst/>
          </a:prstGeom>
        </p:spPr>
      </p:pic>
      <p:sp>
        <p:nvSpPr>
          <p:cNvPr id="4" name="Content Placeholder 3">
            <a:extLst>
              <a:ext uri="{FF2B5EF4-FFF2-40B4-BE49-F238E27FC236}">
                <a16:creationId xmlns:a16="http://schemas.microsoft.com/office/drawing/2014/main" id="{95A10495-2417-20E7-21A2-E9A962016529}"/>
              </a:ext>
            </a:extLst>
          </p:cNvPr>
          <p:cNvSpPr>
            <a:spLocks noGrp="1"/>
          </p:cNvSpPr>
          <p:nvPr>
            <p:ph idx="1"/>
          </p:nvPr>
        </p:nvSpPr>
        <p:spPr>
          <a:xfrm>
            <a:off x="1303020" y="5360635"/>
            <a:ext cx="10279380" cy="339443"/>
          </a:xfrm>
        </p:spPr>
        <p:txBody>
          <a:bodyPr>
            <a:normAutofit fontScale="62500" lnSpcReduction="20000"/>
          </a:bodyPr>
          <a:lstStyle/>
          <a:p>
            <a:pPr marL="0" indent="0" algn="ctr">
              <a:buNone/>
            </a:pPr>
            <a:r>
              <a:rPr lang="en-GB" dirty="0"/>
              <a:t>Visual representation of Rich Picture- Example</a:t>
            </a:r>
          </a:p>
        </p:txBody>
      </p:sp>
    </p:spTree>
    <p:extLst>
      <p:ext uri="{BB962C8B-B14F-4D97-AF65-F5344CB8AC3E}">
        <p14:creationId xmlns:p14="http://schemas.microsoft.com/office/powerpoint/2010/main" val="27870775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5ECAC-32BE-CD7C-FBD3-83724A324850}"/>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BFEE47F0-59CC-AB97-1E34-C6B0A4B13FFC}"/>
              </a:ext>
            </a:extLst>
          </p:cNvPr>
          <p:cNvSpPr>
            <a:spLocks noGrp="1"/>
          </p:cNvSpPr>
          <p:nvPr>
            <p:ph idx="1"/>
          </p:nvPr>
        </p:nvSpPr>
        <p:spPr/>
        <p:txBody>
          <a:bodyPr>
            <a:normAutofit fontScale="25000" lnSpcReduction="20000"/>
          </a:bodyPr>
          <a:lstStyle/>
          <a:p>
            <a:pPr marL="0" indent="0" algn="ctr">
              <a:buNone/>
            </a:pPr>
            <a:r>
              <a:rPr lang="en-GB" sz="6400" b="1" i="1" dirty="0"/>
              <a:t>Draw Your Leadership World</a:t>
            </a:r>
          </a:p>
          <a:p>
            <a:pPr marL="0" indent="0" algn="ctr">
              <a:buNone/>
            </a:pPr>
            <a:endParaRPr lang="en-GB" b="1" i="1" dirty="0"/>
          </a:p>
          <a:p>
            <a:pPr marL="0" indent="0">
              <a:buNone/>
            </a:pPr>
            <a:r>
              <a:rPr lang="en-GB" sz="6400" dirty="0"/>
              <a:t>To visualize complex systems of leadership in NHS or public health using </a:t>
            </a:r>
            <a:r>
              <a:rPr lang="en-GB" sz="6400" b="1" dirty="0"/>
              <a:t>rich pictures</a:t>
            </a:r>
            <a:r>
              <a:rPr lang="en-GB" sz="6400" dirty="0"/>
              <a:t>, capturing relationships, roles, communication, challenges, and leadership styles.</a:t>
            </a:r>
          </a:p>
          <a:p>
            <a:pPr marL="0" indent="0">
              <a:buNone/>
            </a:pPr>
            <a:r>
              <a:rPr lang="en-GB" sz="6400" dirty="0"/>
              <a:t>Instructions-</a:t>
            </a:r>
          </a:p>
          <a:p>
            <a:pPr marL="0" indent="0">
              <a:buNone/>
            </a:pPr>
            <a:r>
              <a:rPr lang="en-GB" sz="6400" dirty="0"/>
              <a:t>1. Form Pairs or Small Groups (2–3 students)Each group picks one of the following leadership contexts:</a:t>
            </a:r>
          </a:p>
          <a:p>
            <a:pPr marL="0" indent="0">
              <a:buNone/>
            </a:pPr>
            <a:r>
              <a:rPr lang="en-GB" sz="6400" dirty="0"/>
              <a:t>A Theory X-led ward</a:t>
            </a:r>
          </a:p>
          <a:p>
            <a:pPr marL="0" indent="0">
              <a:buNone/>
            </a:pPr>
            <a:r>
              <a:rPr lang="en-GB" sz="6400" dirty="0"/>
              <a:t>A Theory Y-led community team</a:t>
            </a:r>
          </a:p>
          <a:p>
            <a:pPr marL="0" indent="0">
              <a:buNone/>
            </a:pPr>
            <a:r>
              <a:rPr lang="en-GB" sz="6400" dirty="0"/>
              <a:t>A Theory Z-led public health initiative</a:t>
            </a:r>
          </a:p>
          <a:p>
            <a:pPr marL="0" indent="0">
              <a:buNone/>
            </a:pPr>
            <a:r>
              <a:rPr lang="en-GB" sz="6400" dirty="0"/>
              <a:t>2. Task (10–12 minutes):Draw a rich picture </a:t>
            </a:r>
            <a:r>
              <a:rPr lang="en-GB" sz="6400" dirty="0" err="1"/>
              <a:t>showing:Key</a:t>
            </a:r>
            <a:r>
              <a:rPr lang="en-GB" sz="6400" dirty="0"/>
              <a:t> people (e.g., leader, team, patients)Their relationships (arrows, conversations, tensions)Leadership </a:t>
            </a:r>
            <a:r>
              <a:rPr lang="en-GB" sz="6400" dirty="0" err="1"/>
              <a:t>behaviors</a:t>
            </a:r>
            <a:r>
              <a:rPr lang="en-GB" sz="6400" dirty="0"/>
              <a:t> (e.g., control, support, trust)Emotions or challenges (use symbols or faces)Encourage creativity – use stick figures, icons, speech bubbles, etc. No artistic skill required!</a:t>
            </a:r>
          </a:p>
          <a:p>
            <a:pPr marL="0" indent="0">
              <a:buNone/>
            </a:pPr>
            <a:endParaRPr lang="en-GB" sz="6400" dirty="0"/>
          </a:p>
          <a:p>
            <a:pPr marL="0" indent="0">
              <a:buNone/>
            </a:pPr>
            <a:r>
              <a:rPr lang="en-GB" sz="6400" dirty="0"/>
              <a:t>3. Share (5–8 minutes):Each group presents their picture briefly (1–2 minutes):</a:t>
            </a:r>
          </a:p>
          <a:p>
            <a:pPr marL="0" indent="0">
              <a:buNone/>
            </a:pPr>
            <a:r>
              <a:rPr lang="en-GB" sz="6400" dirty="0"/>
              <a:t>What leadership </a:t>
            </a:r>
            <a:r>
              <a:rPr lang="en-GB" sz="6400" dirty="0" err="1"/>
              <a:t>behaviors</a:t>
            </a:r>
            <a:r>
              <a:rPr lang="en-GB" sz="6400" dirty="0"/>
              <a:t> and dynamics are shown?</a:t>
            </a:r>
          </a:p>
          <a:p>
            <a:pPr marL="0" indent="0">
              <a:buNone/>
            </a:pPr>
            <a:r>
              <a:rPr lang="en-GB" sz="6400" dirty="0"/>
              <a:t>What worked well or poorly in that leadership setting?</a:t>
            </a:r>
          </a:p>
          <a:p>
            <a:pPr marL="0" indent="0">
              <a:buNone/>
            </a:pPr>
            <a:r>
              <a:rPr lang="en-GB" sz="6400" dirty="0"/>
              <a:t>How does it reflect real-life NHS experiences?</a:t>
            </a:r>
          </a:p>
          <a:p>
            <a:pPr marL="0" indent="0">
              <a:buNone/>
            </a:pPr>
            <a:endParaRPr lang="en-GB" b="1" i="1" dirty="0"/>
          </a:p>
        </p:txBody>
      </p:sp>
    </p:spTree>
    <p:extLst>
      <p:ext uri="{BB962C8B-B14F-4D97-AF65-F5344CB8AC3E}">
        <p14:creationId xmlns:p14="http://schemas.microsoft.com/office/powerpoint/2010/main" val="24397441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36CA3-5C3A-7055-6971-EA553BD770CF}"/>
              </a:ext>
            </a:extLst>
          </p:cNvPr>
          <p:cNvSpPr>
            <a:spLocks noGrp="1"/>
          </p:cNvSpPr>
          <p:nvPr>
            <p:ph type="title"/>
          </p:nvPr>
        </p:nvSpPr>
        <p:spPr/>
        <p:txBody>
          <a:bodyPr/>
          <a:lstStyle/>
          <a:p>
            <a:r>
              <a:rPr lang="en-GB" dirty="0"/>
              <a:t>Other examples of RCA</a:t>
            </a:r>
          </a:p>
        </p:txBody>
      </p:sp>
      <p:sp>
        <p:nvSpPr>
          <p:cNvPr id="3" name="Content Placeholder 2">
            <a:extLst>
              <a:ext uri="{FF2B5EF4-FFF2-40B4-BE49-F238E27FC236}">
                <a16:creationId xmlns:a16="http://schemas.microsoft.com/office/drawing/2014/main" id="{1FC24081-FA51-91D9-4AE2-79AA61B06310}"/>
              </a:ext>
            </a:extLst>
          </p:cNvPr>
          <p:cNvSpPr>
            <a:spLocks noGrp="1"/>
          </p:cNvSpPr>
          <p:nvPr>
            <p:ph idx="1"/>
          </p:nvPr>
        </p:nvSpPr>
        <p:spPr/>
        <p:txBody>
          <a:bodyPr>
            <a:normAutofit lnSpcReduction="10000"/>
          </a:bodyPr>
          <a:lstStyle/>
          <a:p>
            <a:pPr marL="0" indent="0">
              <a:buNone/>
            </a:pPr>
            <a:r>
              <a:rPr lang="en-GB" b="1" dirty="0"/>
              <a:t>Fishbone Diagram (Ishikawa) </a:t>
            </a:r>
            <a:r>
              <a:rPr lang="en-GB" dirty="0"/>
              <a:t>A visual tool used in RCA that looks like a fish skeleton. It helps identify multiple possible causes of a problem under categories like people, process, equipment, etc. </a:t>
            </a:r>
          </a:p>
          <a:p>
            <a:pPr marL="0" indent="0">
              <a:buNone/>
            </a:pPr>
            <a:endParaRPr lang="en-GB" dirty="0"/>
          </a:p>
          <a:p>
            <a:pPr marL="0" indent="0">
              <a:buNone/>
            </a:pPr>
            <a:r>
              <a:rPr lang="en-GB" b="1" dirty="0"/>
              <a:t>5 Whys </a:t>
            </a:r>
            <a:r>
              <a:rPr lang="en-GB" dirty="0"/>
              <a:t>A simple technique where you ask “Why?” up to five times to drill down to the root cause of a problem. Helps uncover hidden issues quickly.</a:t>
            </a:r>
          </a:p>
        </p:txBody>
      </p:sp>
    </p:spTree>
    <p:extLst>
      <p:ext uri="{BB962C8B-B14F-4D97-AF65-F5344CB8AC3E}">
        <p14:creationId xmlns:p14="http://schemas.microsoft.com/office/powerpoint/2010/main" val="33958309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181D8E-EB1C-298E-246C-C067893C1637}"/>
              </a:ext>
            </a:extLst>
          </p:cNvPr>
          <p:cNvPicPr>
            <a:picLocks noChangeAspect="1"/>
          </p:cNvPicPr>
          <p:nvPr/>
        </p:nvPicPr>
        <p:blipFill>
          <a:blip r:embed="rId2"/>
          <a:stretch>
            <a:fillRect/>
          </a:stretch>
        </p:blipFill>
        <p:spPr>
          <a:xfrm>
            <a:off x="1749287" y="357809"/>
            <a:ext cx="7447722" cy="5102087"/>
          </a:xfrm>
          <a:prstGeom prst="rect">
            <a:avLst/>
          </a:prstGeom>
        </p:spPr>
      </p:pic>
    </p:spTree>
    <p:extLst>
      <p:ext uri="{BB962C8B-B14F-4D97-AF65-F5344CB8AC3E}">
        <p14:creationId xmlns:p14="http://schemas.microsoft.com/office/powerpoint/2010/main" val="6166417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3- 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algn="ctr"/>
            <a:endParaRPr lang="en-GB" b="1" i="1" dirty="0"/>
          </a:p>
          <a:p>
            <a:pPr algn="ctr"/>
            <a:endParaRPr lang="en-GB" b="1" i="1" dirty="0"/>
          </a:p>
          <a:p>
            <a:pPr algn="ctr"/>
            <a:endParaRPr lang="en-GB" b="1" i="1" dirty="0"/>
          </a:p>
          <a:p>
            <a:pPr algn="ctr"/>
            <a:r>
              <a:rPr lang="en-GB" b="1" i="1" dirty="0"/>
              <a:t>YOUR TAKE AWAY FROM WEEK 3………..</a:t>
            </a:r>
          </a:p>
        </p:txBody>
      </p:sp>
    </p:spTree>
    <p:extLst>
      <p:ext uri="{BB962C8B-B14F-4D97-AF65-F5344CB8AC3E}">
        <p14:creationId xmlns:p14="http://schemas.microsoft.com/office/powerpoint/2010/main" val="30339256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normAutofit fontScale="90000"/>
          </a:bodyPr>
          <a:lstStyle/>
          <a:p>
            <a:r>
              <a:rPr lang="en-GB" b="1" dirty="0"/>
              <a:t>References</a:t>
            </a:r>
            <a:br>
              <a:rPr lang="en-GB" b="1" dirty="0"/>
            </a:br>
            <a:endParaRPr lang="en-GB" dirty="0"/>
          </a:p>
        </p:txBody>
      </p:sp>
      <p:sp>
        <p:nvSpPr>
          <p:cNvPr id="3" name="Content Placeholder 2">
            <a:extLst>
              <a:ext uri="{FF2B5EF4-FFF2-40B4-BE49-F238E27FC236}">
                <a16:creationId xmlns:a16="http://schemas.microsoft.com/office/drawing/2014/main" id="{A3B40628-48BA-A637-8D98-14BD974C263F}"/>
              </a:ext>
            </a:extLst>
          </p:cNvPr>
          <p:cNvSpPr>
            <a:spLocks noGrp="1"/>
          </p:cNvSpPr>
          <p:nvPr>
            <p:ph idx="1"/>
          </p:nvPr>
        </p:nvSpPr>
        <p:spPr>
          <a:xfrm>
            <a:off x="609600" y="1600200"/>
            <a:ext cx="11846560" cy="4353559"/>
          </a:xfrm>
        </p:spPr>
        <p:txBody>
          <a:bodyPr>
            <a:normAutofit fontScale="47500" lnSpcReduction="20000"/>
          </a:bodyPr>
          <a:lstStyle/>
          <a:p>
            <a:r>
              <a:rPr lang="en-GB" dirty="0"/>
              <a:t>Birkinshaw, J. (2016) </a:t>
            </a:r>
            <a:r>
              <a:rPr lang="en-GB" i="1" dirty="0"/>
              <a:t>The ambidextrous leader: when to step in and how to step back</a:t>
            </a:r>
            <a:r>
              <a:rPr lang="en-GB" dirty="0"/>
              <a:t>. London Business School. Available at: https://www.london.edu/think/the-ambidextrous-leader (Accessed: 21 May 2025).</a:t>
            </a:r>
          </a:p>
          <a:p>
            <a:r>
              <a:rPr lang="en-GB" dirty="0"/>
              <a:t>Goleman, D. (2012) </a:t>
            </a:r>
            <a:r>
              <a:rPr lang="en-GB" i="1" dirty="0"/>
              <a:t>Emotional Intelligence</a:t>
            </a:r>
            <a:r>
              <a:rPr lang="en-GB" dirty="0"/>
              <a:t>. Big Think. Available at: https://bigthink.com/videos/emotional-intelligence-daniel-goleman/ (Accessed: 21 May 2025).</a:t>
            </a:r>
          </a:p>
          <a:p>
            <a:r>
              <a:rPr lang="en-GB" dirty="0"/>
              <a:t>Grant, A. (2014) </a:t>
            </a:r>
            <a:r>
              <a:rPr lang="en-GB" i="1" dirty="0"/>
              <a:t>Why emotional intelligence is overrated</a:t>
            </a:r>
            <a:r>
              <a:rPr lang="en-GB" dirty="0"/>
              <a:t>. The Atlantic, September. Available at: https://www.theatlantic.com/business/archive/2014/09/why-emotional-intelligence-is-overrated/379993/ (Accessed: 21 May 2025).</a:t>
            </a:r>
          </a:p>
          <a:p>
            <a:r>
              <a:rPr lang="en-GB" dirty="0"/>
              <a:t>Hamel, G. (2013) </a:t>
            </a:r>
            <a:r>
              <a:rPr lang="en-GB" i="1" dirty="0"/>
              <a:t>A conversation with Gary Hamel: Transformation of leadership, step-by-step</a:t>
            </a:r>
            <a:r>
              <a:rPr lang="en-GB" dirty="0"/>
              <a:t>. McKinsey &amp; Company. Available at: </a:t>
            </a:r>
            <a:r>
              <a:rPr lang="en-GB" dirty="0">
                <a:hlinkClick r:id="rId2"/>
              </a:rPr>
              <a:t>https://www.mckinsey.com</a:t>
            </a:r>
            <a:r>
              <a:rPr lang="en-GB" dirty="0"/>
              <a:t> (Accessed: 21 May 2025).</a:t>
            </a:r>
          </a:p>
          <a:p>
            <a:r>
              <a:rPr lang="en-GB" dirty="0"/>
              <a:t>Lebowitz, S. (2016) </a:t>
            </a:r>
            <a:r>
              <a:rPr lang="en-GB" i="1" dirty="0"/>
              <a:t>The 'big 5' personality traits could predict who will and won't become a leader</a:t>
            </a:r>
            <a:r>
              <a:rPr lang="en-GB" dirty="0"/>
              <a:t>. Business Insider, 8 December. Available at: https://www.businessinsider.com.au/big-five-personality-traits-predict-leadership-2016-12 (Accessed: 21 May 2025).</a:t>
            </a:r>
          </a:p>
          <a:p>
            <a:r>
              <a:rPr lang="en-GB" dirty="0"/>
              <a:t>Mintzberg, H. (2017) </a:t>
            </a:r>
            <a:r>
              <a:rPr lang="en-GB" i="1" dirty="0"/>
              <a:t>Some half-truths of management</a:t>
            </a:r>
            <a:r>
              <a:rPr lang="en-GB" dirty="0"/>
              <a:t>. Available at: https://mintzberg.org/blog/some-half-truths-management (Accessed: 21 May 2025).</a:t>
            </a:r>
          </a:p>
          <a:p>
            <a:r>
              <a:rPr lang="en-GB" dirty="0"/>
              <a:t>Pink, D. (2010) </a:t>
            </a:r>
            <a:r>
              <a:rPr lang="en-GB" i="1" dirty="0"/>
              <a:t>Drive: The surprising truth about what motivates us</a:t>
            </a:r>
            <a:r>
              <a:rPr lang="en-GB" dirty="0"/>
              <a:t>. RSA Animate. Available at: </a:t>
            </a:r>
            <a:r>
              <a:rPr lang="en-GB" dirty="0">
                <a:hlinkClick r:id="rId3"/>
              </a:rPr>
              <a:t>https://www.youtube.com/watch?v=u6XAPnuFjJc</a:t>
            </a:r>
            <a:r>
              <a:rPr lang="en-GB" dirty="0"/>
              <a:t> (Accessed: 21 May 2025).</a:t>
            </a:r>
          </a:p>
          <a:p>
            <a:r>
              <a:rPr lang="en-GB" dirty="0"/>
              <a:t>Global Leadership Foundation (2002) </a:t>
            </a:r>
            <a:r>
              <a:rPr lang="en-GB" i="1" dirty="0"/>
              <a:t>The global emotional intelligence test – sampler</a:t>
            </a:r>
            <a:r>
              <a:rPr lang="en-GB" dirty="0"/>
              <a:t>. Available at: https://globalleadershipfoundation.com/geit/eitest.html (Accessed: 21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3922</Words>
  <Application>Microsoft Office PowerPoint</Application>
  <PresentationFormat>Widescreen</PresentationFormat>
  <Paragraphs>339</Paragraphs>
  <Slides>45</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3" baseType="lpstr">
      <vt:lpstr>OpenSans</vt:lpstr>
      <vt:lpstr>Arial</vt:lpstr>
      <vt:lpstr>Calibri</vt:lpstr>
      <vt:lpstr>Myriad Pro</vt:lpstr>
      <vt:lpstr>Source Sans Pro</vt:lpstr>
      <vt:lpstr>Wingdings</vt:lpstr>
      <vt:lpstr>20140311PresentationUWTSDTemplate</vt:lpstr>
      <vt:lpstr>Document</vt:lpstr>
      <vt:lpstr>          </vt:lpstr>
      <vt:lpstr>Session Aim To explore key leadership theories and their practical relevance in healthcare, with a focus on self-awareness, motivation, and effective leadership strategies to improve patient care, staff engagement, and system-level outcomes. </vt:lpstr>
      <vt:lpstr>Icebreaker – Leader You Admire: Think of a leader you admire. What qualities make them an effective leader?</vt:lpstr>
      <vt:lpstr>Importance of Leadership</vt:lpstr>
      <vt:lpstr>  To Know Thyself</vt:lpstr>
      <vt:lpstr>Term “To know thyself”</vt:lpstr>
      <vt:lpstr>Activity</vt:lpstr>
      <vt:lpstr>Reflecting on your answers to the quiz</vt:lpstr>
      <vt:lpstr>Self Awareness in Leadership</vt:lpstr>
      <vt:lpstr>What Leadership is</vt:lpstr>
      <vt:lpstr>Five Essential Elements Of leadership - (Lussier &amp; Achua, 2015)</vt:lpstr>
      <vt:lpstr>Leadership skills</vt:lpstr>
      <vt:lpstr>Leadership Skills Hierarchy</vt:lpstr>
      <vt:lpstr>The messy practice of leadership- Activity </vt:lpstr>
      <vt:lpstr>messy lens of leadership</vt:lpstr>
      <vt:lpstr>Messy Lens of Leadership</vt:lpstr>
      <vt:lpstr>Henry Mintzberg</vt:lpstr>
      <vt:lpstr>1973 – Henry Mintzberg Redefines Managerial Work</vt:lpstr>
      <vt:lpstr>Henry Mintzberg 10 Managerial Role </vt:lpstr>
      <vt:lpstr>Henry Mintzberg’s 10 Managerial Roles </vt:lpstr>
      <vt:lpstr>PowerPoint Presentation</vt:lpstr>
      <vt:lpstr>Leadership Traits (Big 5 Personality- OCEAN)</vt:lpstr>
      <vt:lpstr>Activity</vt:lpstr>
      <vt:lpstr>PowerPoint Presentation</vt:lpstr>
      <vt:lpstr>Activity</vt:lpstr>
      <vt:lpstr>The OCEAN model</vt:lpstr>
      <vt:lpstr>PowerPoint Presentation</vt:lpstr>
      <vt:lpstr>Beyond Traits: Understanding the Motivation to Lead and Follow</vt:lpstr>
      <vt:lpstr>Motivation Behind Leadership: 3 Needs </vt:lpstr>
      <vt:lpstr>Due to the scope and depth of this module- where leadership is just one component rather than the central focus- we will discuss only three of the five motivation theories: Maslow’s Hierarchy of Needs, and McGregor’s Theory X and Theory Y, along with Ouchi’s Theory Z.</vt:lpstr>
      <vt:lpstr>Follower Needs Theories</vt:lpstr>
      <vt:lpstr>followers need theories</vt:lpstr>
      <vt:lpstr>PowerPoint Presentation</vt:lpstr>
      <vt:lpstr>Leadership Theory X, Theory Y, Theory Z </vt:lpstr>
      <vt:lpstr>McGregor's Theory Y</vt:lpstr>
      <vt:lpstr> Theory z </vt:lpstr>
      <vt:lpstr>Activity</vt:lpstr>
      <vt:lpstr>Leadership Theories</vt:lpstr>
      <vt:lpstr>RCA/Rich Picture</vt:lpstr>
      <vt:lpstr>PowerPoint Presentation</vt:lpstr>
      <vt:lpstr>Activity </vt:lpstr>
      <vt:lpstr>Other examples of RCA</vt:lpstr>
      <vt:lpstr>PowerPoint Presentation</vt:lpstr>
      <vt:lpstr>Week 3- Closing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 Fahad Khan PhD (Medical sciences), MSc. in Public health BDS (Bachelor of Dentistry) Diploma in Public health, Diploma in Epidemiology</dc:title>
  <dc:creator>Fahad Khan</dc:creator>
  <cp:lastModifiedBy>Diola Bijlhout</cp:lastModifiedBy>
  <cp:revision>39</cp:revision>
  <dcterms:created xsi:type="dcterms:W3CDTF">2023-05-20T05:18:05Z</dcterms:created>
  <dcterms:modified xsi:type="dcterms:W3CDTF">2026-01-31T12:56:44Z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2025-06-11T13:31:21Z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daa0413e-850a-45f8-9134-091c318a7665</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