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handoutMasterIdLst>
    <p:handoutMasterId r:id="rId19"/>
  </p:handoutMasterIdLst>
  <p:sldIdLst>
    <p:sldId id="257" r:id="rId3"/>
    <p:sldId id="258" r:id="rId5"/>
    <p:sldId id="259" r:id="rId6"/>
    <p:sldId id="260" r:id="rId7"/>
    <p:sldId id="279" r:id="rId8"/>
    <p:sldId id="262" r:id="rId9"/>
    <p:sldId id="267" r:id="rId10"/>
    <p:sldId id="268" r:id="rId11"/>
    <p:sldId id="269" r:id="rId12"/>
    <p:sldId id="273" r:id="rId13"/>
    <p:sldId id="278" r:id="rId14"/>
    <p:sldId id="263" r:id="rId15"/>
    <p:sldId id="264" r:id="rId16"/>
    <p:sldId id="266" r:id="rId17"/>
    <p:sldId id="274" r:id="rId18"/>
  </p:sldIdLst>
  <p:sldSz cx="12188825" cy="6858000"/>
  <p:notesSz cx="6858000" cy="9144000"/>
  <p:defaultTextStyle>
    <a:defPPr>
      <a:defRPr lang="en-US"/>
    </a:defPPr>
    <a:lvl1pPr marL="0" algn="l" defTabSz="121856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856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856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165" algn="l" defTabSz="121856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765" algn="l" defTabSz="121856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365" algn="l" defTabSz="121856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5" algn="l" defTabSz="121856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565" algn="l" defTabSz="121856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165" algn="l" defTabSz="1218565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BDBED569-4797-4DF1-A0F4-6AAB3CD982D8}"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BDBED569-4797-4DF1-A0F4-6AAB3CD982D8}" styleName="浅色样式 3 - 强调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6182" autoAdjust="0"/>
  </p:normalViewPr>
  <p:slideViewPr>
    <p:cSldViewPr showGuides="1">
      <p:cViewPr varScale="1">
        <p:scale>
          <a:sx n="115" d="100"/>
          <a:sy n="115" d="100"/>
        </p:scale>
        <p:origin x="378" y="108"/>
      </p:cViewPr>
      <p:guideLst>
        <p:guide orient="horz" pos="2160"/>
        <p:guide orient="horz" pos="945"/>
        <p:guide orient="horz" pos="3888"/>
        <p:guide orient="horz" pos="192"/>
        <p:guide orient="horz" pos="1072"/>
        <p:guide pos="3839"/>
        <p:guide pos="704"/>
        <p:guide pos="7102"/>
      </p:guideLst>
    </p:cSldViewPr>
  </p:slideViewPr>
  <p:outlineViewPr>
    <p:cViewPr>
      <p:scale>
        <a:sx n="33" d="100"/>
        <a:sy n="33" d="100"/>
      </p:scale>
      <p:origin x="0" y="-2886"/>
    </p:cViewPr>
  </p:outlin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79" d="100"/>
          <a:sy n="79" d="100"/>
        </p:scale>
        <p:origin x="1644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2" Type="http://schemas.openxmlformats.org/officeDocument/2006/relationships/tableStyles" Target="tableStyles.xml"/><Relationship Id="rId21" Type="http://schemas.openxmlformats.org/officeDocument/2006/relationships/viewProps" Target="viewProps.xml"/><Relationship Id="rId20" Type="http://schemas.openxmlformats.org/officeDocument/2006/relationships/presProps" Target="presProps.xml"/><Relationship Id="rId2" Type="http://schemas.openxmlformats.org/officeDocument/2006/relationships/theme" Target="theme/theme1.xml"/><Relationship Id="rId19" Type="http://schemas.openxmlformats.org/officeDocument/2006/relationships/handoutMaster" Target="handoutMasters/handoutMaster1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</a:fld>
            <a:endParaRPr>
              <a:solidFill>
                <a:schemeClr val="tx2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1218565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600" algn="l" defTabSz="1218565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9200" algn="l" defTabSz="1218565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165" algn="l" defTabSz="1218565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765" algn="l" defTabSz="1218565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365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5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565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165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12190572" cy="6858000"/>
            <a:chOff x="0" y="0"/>
            <a:chExt cx="12190572" cy="6858000"/>
          </a:xfrm>
        </p:grpSpPr>
        <p:sp>
          <p:nvSpPr>
            <p:cNvPr id="13" name="Rectangle 12"/>
            <p:cNvSpPr/>
            <p:nvPr/>
          </p:nvSpPr>
          <p:spPr>
            <a:xfrm>
              <a:off x="1620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0" y="0"/>
              <a:ext cx="4742741" cy="6858000"/>
              <a:chOff x="0" y="0"/>
              <a:chExt cx="4742741" cy="6858000"/>
            </a:xfrm>
          </p:grpSpPr>
          <p:pic>
            <p:nvPicPr>
              <p:cNvPr id="9" name="Picture 8" descr="Stacked books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4591594" cy="6858000"/>
              </a:xfrm>
              <a:prstGeom prst="rect">
                <a:avLst/>
              </a:prstGeom>
            </p:spPr>
          </p:pic>
          <p:sp>
            <p:nvSpPr>
              <p:cNvPr id="10" name="Rectangle 9"/>
              <p:cNvSpPr/>
              <p:nvPr/>
            </p:nvSpPr>
            <p:spPr>
              <a:xfrm>
                <a:off x="4605581" y="0"/>
                <a:ext cx="137160" cy="6858000"/>
              </a:xfrm>
              <a:prstGeom prst="rect">
                <a:avLst/>
              </a:pr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79346" y="1498601"/>
            <a:ext cx="7008574" cy="3298825"/>
          </a:xfrm>
        </p:spPr>
        <p:txBody>
          <a:bodyPr>
            <a:normAutofit/>
          </a:bodyPr>
          <a:lstStyle>
            <a:lvl1pPr algn="l">
              <a:lnSpc>
                <a:spcPct val="90000"/>
              </a:lnSpc>
              <a:defRPr sz="5400" b="0" cap="none" spc="0" baseline="0">
                <a:ln w="0"/>
                <a:solidFill>
                  <a:schemeClr val="tx2"/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79346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 cap="none" spc="0">
                <a:ln w="0"/>
                <a:solidFill>
                  <a:schemeClr val="accent2">
                    <a:lumMod val="50000"/>
                  </a:schemeClr>
                </a:solidFill>
                <a:effectLst/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1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7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3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5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1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6A09E-12D5-4B1D-B8BB-C300B1DDD423}" type="datetime1">
              <a:rPr lang="en-US" smtClean="0"/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9377B-053C-438C-8A98-92C419A6701C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1620" y="0"/>
            <a:ext cx="12188952" cy="6858000"/>
            <a:chOff x="1620" y="0"/>
            <a:chExt cx="12188952" cy="6858000"/>
          </a:xfrm>
        </p:grpSpPr>
        <p:sp>
          <p:nvSpPr>
            <p:cNvPr id="4" name="Rectangle 3"/>
            <p:cNvSpPr/>
            <p:nvPr/>
          </p:nvSpPr>
          <p:spPr>
            <a:xfrm>
              <a:off x="1620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</a:p>
          </p:txBody>
        </p:sp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98818" y="0"/>
              <a:ext cx="4591594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7481252" y="0"/>
              <a:ext cx="137160" cy="685800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0">
                <a:solidFill>
                  <a:schemeClr val="tx2"/>
                </a:solidFill>
              </a:endParaRPr>
            </a:p>
          </p:txBody>
        </p:sp>
      </p:grpSp>
      <p:pic>
        <p:nvPicPr>
          <p:cNvPr id="5" name="Picture 4" descr="Stacked book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818" y="0"/>
            <a:ext cx="4591594" cy="6858000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237149" y="1498601"/>
            <a:ext cx="7008574" cy="3298825"/>
          </a:xfrm>
        </p:spPr>
        <p:txBody>
          <a:bodyPr>
            <a:normAutofit/>
          </a:bodyPr>
          <a:lstStyle>
            <a:lvl1pPr algn="l">
              <a:lnSpc>
                <a:spcPct val="90000"/>
              </a:lnSpc>
              <a:defRPr sz="5400" b="0" cap="none" spc="0" baseline="0">
                <a:ln w="0"/>
                <a:solidFill>
                  <a:schemeClr val="tx2"/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237149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 cap="none" spc="0">
                <a:ln w="0"/>
                <a:solidFill>
                  <a:schemeClr val="accent2">
                    <a:lumMod val="50000"/>
                  </a:schemeClr>
                </a:solidFill>
                <a:effectLst/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1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7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3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5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1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CEF46-0123-4A75-9835-49DC49D53DE2}" type="datetime1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045">
              <a:defRPr sz="1800"/>
            </a:lvl5pPr>
            <a:lvl6pPr marL="2296795" indent="-285750">
              <a:buFont typeface="Century Gothic" panose="020B0502020202020204" pitchFamily="34" charset="0"/>
              <a:buChar char="–"/>
              <a:defRPr sz="1800"/>
            </a:lvl6pPr>
            <a:lvl7pPr marL="2568575" indent="-285750">
              <a:buFont typeface="Century Gothic" panose="020B0502020202020204" pitchFamily="34" charset="0"/>
              <a:buChar char="–"/>
              <a:defRPr sz="1800"/>
            </a:lvl7pPr>
            <a:lvl8pPr marL="2860675" indent="-285750">
              <a:defRPr sz="1800"/>
            </a:lvl8pPr>
            <a:lvl9pPr marL="3151505" indent="-285750"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  <a:p>
            <a:pPr lvl="8"/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045">
              <a:defRPr sz="1800"/>
            </a:lvl5pPr>
            <a:lvl6pPr marL="2296795" indent="-285750">
              <a:buFont typeface="Century Gothic" panose="020B0502020202020204" pitchFamily="34" charset="0"/>
              <a:buChar char="–"/>
              <a:defRPr sz="1800"/>
            </a:lvl6pPr>
            <a:lvl7pPr marL="2568575" indent="-285750">
              <a:defRPr sz="1800"/>
            </a:lvl7pPr>
            <a:lvl8pPr marL="2860675" indent="-285750">
              <a:defRPr sz="1800"/>
            </a:lvl8pPr>
            <a:lvl9pPr marL="3151505" indent="-285750"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6378D-18AE-47D1-B10A-42F623B40082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165" indent="0">
              <a:buNone/>
              <a:defRPr sz="2100" b="1"/>
            </a:lvl4pPr>
            <a:lvl5pPr marL="2437765" indent="0">
              <a:buNone/>
              <a:defRPr sz="2100" b="1"/>
            </a:lvl5pPr>
            <a:lvl6pPr marL="3047365" indent="0">
              <a:buNone/>
              <a:defRPr sz="2100" b="1"/>
            </a:lvl6pPr>
            <a:lvl7pPr marL="3656965" indent="0">
              <a:buNone/>
              <a:defRPr sz="2100" b="1"/>
            </a:lvl7pPr>
            <a:lvl8pPr marL="4266565" indent="0">
              <a:buNone/>
              <a:defRPr sz="2100" b="1"/>
            </a:lvl8pPr>
            <a:lvl9pPr marL="4876165" indent="0">
              <a:buNone/>
              <a:defRPr sz="21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045">
              <a:defRPr sz="1800"/>
            </a:lvl5pPr>
            <a:lvl6pPr marL="2296795" indent="-285750">
              <a:buFont typeface="Century Gothic" panose="020B0502020202020204" pitchFamily="34" charset="0"/>
              <a:buChar char="–"/>
              <a:defRPr sz="1800"/>
            </a:lvl6pPr>
            <a:lvl7pPr marL="2568575" indent="-285750">
              <a:defRPr sz="1800"/>
            </a:lvl7pPr>
            <a:lvl8pPr marL="2860675" indent="-285750">
              <a:defRPr sz="1800"/>
            </a:lvl8pPr>
            <a:lvl9pPr marL="3151505" indent="-285750"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165" indent="0">
              <a:buNone/>
              <a:defRPr sz="2100" b="1"/>
            </a:lvl4pPr>
            <a:lvl5pPr marL="2437765" indent="0">
              <a:buNone/>
              <a:defRPr sz="2100" b="1"/>
            </a:lvl5pPr>
            <a:lvl6pPr marL="3047365" indent="0">
              <a:buNone/>
              <a:defRPr sz="2100" b="1"/>
            </a:lvl6pPr>
            <a:lvl7pPr marL="3656965" indent="0">
              <a:buNone/>
              <a:defRPr sz="2100" b="1"/>
            </a:lvl7pPr>
            <a:lvl8pPr marL="4266565" indent="0">
              <a:buNone/>
              <a:defRPr sz="2100" b="1"/>
            </a:lvl8pPr>
            <a:lvl9pPr marL="4876165" indent="0">
              <a:buNone/>
              <a:defRPr sz="21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045">
              <a:defRPr sz="1800"/>
            </a:lvl5pPr>
            <a:lvl6pPr marL="2296795" indent="-285750">
              <a:buFont typeface="Century Gothic" panose="020B0502020202020204" pitchFamily="34" charset="0"/>
              <a:buChar char="–"/>
              <a:defRPr sz="1800"/>
            </a:lvl6pPr>
            <a:lvl7pPr marL="2568575" indent="-285750">
              <a:defRPr sz="1800"/>
            </a:lvl7pPr>
            <a:lvl8pPr marL="2860675" indent="-285750">
              <a:defRPr sz="1800"/>
            </a:lvl8pPr>
            <a:lvl9pPr marL="3151505" indent="-285750"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F6AE8-D704-41F6-B16A-5547B5672AC1}" type="datetime1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smtClean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B9538-6F63-4C0B-916D-ED3F4E0A1B28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F15BF-7116-4A9E-8022-5A2DC937F971}" type="datetime1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612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418715" indent="-285750">
              <a:buFont typeface="Century Gothic" panose="020B0502020202020204" pitchFamily="34" charset="0"/>
              <a:buChar char="–"/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5612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165" indent="0">
              <a:buNone/>
              <a:defRPr sz="1200"/>
            </a:lvl4pPr>
            <a:lvl5pPr marL="2437765" indent="0">
              <a:buNone/>
              <a:defRPr sz="1200"/>
            </a:lvl5pPr>
            <a:lvl6pPr marL="3047365" indent="0">
              <a:buNone/>
              <a:defRPr sz="1200"/>
            </a:lvl6pPr>
            <a:lvl7pPr marL="3656965" indent="0">
              <a:buNone/>
              <a:defRPr sz="1200"/>
            </a:lvl7pPr>
            <a:lvl8pPr marL="4266565" indent="0">
              <a:buNone/>
              <a:defRPr sz="1200"/>
            </a:lvl8pPr>
            <a:lvl9pPr marL="4876165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8DC91-5A3B-40CE-8C1D-279A8EF6E008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smtClean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165" indent="0">
              <a:buNone/>
              <a:defRPr sz="2700"/>
            </a:lvl4pPr>
            <a:lvl5pPr marL="2437765" indent="0">
              <a:buNone/>
              <a:defRPr sz="2700"/>
            </a:lvl5pPr>
            <a:lvl6pPr marL="3047365" indent="0">
              <a:buNone/>
              <a:defRPr sz="2700"/>
            </a:lvl6pPr>
            <a:lvl7pPr marL="3656965" indent="0">
              <a:buNone/>
              <a:defRPr sz="2700"/>
            </a:lvl7pPr>
            <a:lvl8pPr marL="4266565" indent="0">
              <a:buNone/>
              <a:defRPr sz="2700"/>
            </a:lvl8pPr>
            <a:lvl9pPr marL="4876165" indent="0">
              <a:buNone/>
              <a:defRPr sz="2700"/>
            </a:lvl9pPr>
          </a:lstStyle>
          <a:p>
            <a:r>
              <a:rPr lang="en-US" smtClean="0"/>
              <a:t>Click icon to add picture</a:t>
            </a:r>
            <a:endParaRPr lang="en-US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165" indent="0">
              <a:buNone/>
              <a:defRPr sz="1200"/>
            </a:lvl4pPr>
            <a:lvl5pPr marL="2437765" indent="0">
              <a:buNone/>
              <a:defRPr sz="1200"/>
            </a:lvl5pPr>
            <a:lvl6pPr marL="3047365" indent="0">
              <a:buNone/>
              <a:defRPr sz="1200"/>
            </a:lvl6pPr>
            <a:lvl7pPr marL="3656965" indent="0">
              <a:buNone/>
              <a:defRPr sz="1200"/>
            </a:lvl7pPr>
            <a:lvl8pPr marL="4266565" indent="0">
              <a:buNone/>
              <a:defRPr sz="1200"/>
            </a:lvl8pPr>
            <a:lvl9pPr marL="4876165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7C20A-B94A-4E20-B4B2-88A7825AE904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smtClean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2418715" indent="-285750">
              <a:buFont typeface="Century Gothic" panose="020B0502020202020204" pitchFamily="34" charset="0"/>
              <a:buChar char="–"/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CA53D-4C84-40AA-983E-A1E818A7FEFC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smtClean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>
            <a:lvl5pPr>
              <a:defRPr/>
            </a:lvl5pPr>
            <a:lvl6pPr marL="2418715" indent="-285750">
              <a:buFont typeface="Century Gothic" panose="020B0502020202020204" pitchFamily="34" charset="0"/>
              <a:buChar char="–"/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2FCEE-AE66-4EAB-9C04-97F8A56A6354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4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620" y="0"/>
            <a:ext cx="12188952" cy="6858000"/>
            <a:chOff x="1620" y="0"/>
            <a:chExt cx="12188952" cy="6858000"/>
          </a:xfrm>
        </p:grpSpPr>
        <p:sp>
          <p:nvSpPr>
            <p:cNvPr id="10" name="Rectangle 9"/>
            <p:cNvSpPr/>
            <p:nvPr/>
          </p:nvSpPr>
          <p:spPr>
            <a:xfrm>
              <a:off x="1620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</a:p>
          </p:txBody>
        </p:sp>
        <p:sp>
          <p:nvSpPr>
            <p:cNvPr id="8" name="Rectangle 7"/>
            <p:cNvSpPr/>
            <p:nvPr/>
          </p:nvSpPr>
          <p:spPr>
            <a:xfrm>
              <a:off x="304721" y="0"/>
              <a:ext cx="11579384" cy="68580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859468AF-EFCF-4AAD-ACF4-3BA83EC4AF4E}" type="datetime1">
              <a:rPr lang="en-US" smtClean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hf sldNum="0" hdr="0" ftr="0" dt="0"/>
  <p:txStyles>
    <p:titleStyle>
      <a:lvl1pPr algn="l" defTabSz="1218565" rtl="0" eaLnBrk="1" latinLnBrk="0" hangingPunct="1">
        <a:lnSpc>
          <a:spcPct val="85000"/>
        </a:lnSpc>
        <a:spcBef>
          <a:spcPct val="0"/>
        </a:spcBef>
        <a:buNone/>
        <a:defRPr sz="4400" b="0" kern="1200" cap="none" baseline="0">
          <a:solidFill>
            <a:schemeClr val="accent2">
              <a:lumMod val="5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304800" indent="-304800" algn="l" defTabSz="1218565" rtl="0" eaLnBrk="1" latinLnBrk="0" hangingPunct="1">
        <a:lnSpc>
          <a:spcPct val="95000"/>
        </a:lnSpc>
        <a:spcBef>
          <a:spcPts val="1865"/>
        </a:spcBef>
        <a:buClr>
          <a:schemeClr val="accent6">
            <a:lumMod val="50000"/>
          </a:schemeClr>
        </a:buClr>
        <a:buSzPct val="100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304800" algn="l" defTabSz="1218565" rtl="0" eaLnBrk="1" latinLnBrk="0" hangingPunct="1">
        <a:lnSpc>
          <a:spcPct val="95000"/>
        </a:lnSpc>
        <a:spcBef>
          <a:spcPts val="1065"/>
        </a:spcBef>
        <a:buClr>
          <a:schemeClr val="accent6">
            <a:lumMod val="50000"/>
          </a:schemeClr>
        </a:buClr>
        <a:buSzPct val="100000"/>
        <a:buFont typeface="Century Gothic" panose="020B0502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240" indent="-304800" algn="l" defTabSz="1218565" rtl="0" eaLnBrk="1" latinLnBrk="0" hangingPunct="1">
        <a:lnSpc>
          <a:spcPct val="95000"/>
        </a:lnSpc>
        <a:spcBef>
          <a:spcPts val="1065"/>
        </a:spcBef>
        <a:buClr>
          <a:schemeClr val="accent6">
            <a:lumMod val="50000"/>
          </a:schemeClr>
        </a:buClr>
        <a:buSzPct val="100000"/>
        <a:buFont typeface="Century Gothic" panose="020B0502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960" indent="-304800" algn="l" defTabSz="1218565" rtl="0" eaLnBrk="1" latinLnBrk="0" hangingPunct="1">
        <a:lnSpc>
          <a:spcPct val="95000"/>
        </a:lnSpc>
        <a:spcBef>
          <a:spcPts val="1065"/>
        </a:spcBef>
        <a:buClr>
          <a:schemeClr val="accent6">
            <a:lumMod val="50000"/>
          </a:schemeClr>
        </a:buClr>
        <a:buSzPct val="100000"/>
        <a:buFont typeface="Century Gothic" panose="020B0502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045" indent="-304800" algn="l" defTabSz="1218565" rtl="0" eaLnBrk="1" latinLnBrk="0" hangingPunct="1">
        <a:lnSpc>
          <a:spcPct val="95000"/>
        </a:lnSpc>
        <a:spcBef>
          <a:spcPts val="1065"/>
        </a:spcBef>
        <a:buClr>
          <a:schemeClr val="accent6">
            <a:lumMod val="50000"/>
          </a:schemeClr>
        </a:buClr>
        <a:buSzPct val="100000"/>
        <a:buFont typeface="Century Gothic" panose="020B0502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132965" indent="0" algn="l" defTabSz="1218565" rtl="0" eaLnBrk="1" latinLnBrk="0" hangingPunct="1">
        <a:lnSpc>
          <a:spcPct val="95000"/>
        </a:lnSpc>
        <a:spcBef>
          <a:spcPts val="1065"/>
        </a:spcBef>
        <a:buClr>
          <a:schemeClr val="accent6">
            <a:lumMod val="50000"/>
          </a:schemeClr>
        </a:buClr>
        <a:buSzPct val="90000"/>
        <a:buFont typeface="Century Gothic" panose="020B0502020202020204" pitchFamily="34" charset="0"/>
        <a:buNone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6pPr>
      <a:lvl7pPr marL="2845435" indent="-285750" algn="l" defTabSz="1218565" rtl="0" eaLnBrk="1" latinLnBrk="0" hangingPunct="1">
        <a:lnSpc>
          <a:spcPct val="95000"/>
        </a:lnSpc>
        <a:spcBef>
          <a:spcPts val="1065"/>
        </a:spcBef>
        <a:buClr>
          <a:schemeClr val="accent6">
            <a:lumMod val="50000"/>
          </a:schemeClr>
        </a:buClr>
        <a:buSzPct val="90000"/>
        <a:buFont typeface="Century Gothic" panose="020B0502020202020204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7pPr>
      <a:lvl8pPr marL="3272155" indent="-285750" algn="l" defTabSz="1218565" rtl="0" eaLnBrk="1" latinLnBrk="0" hangingPunct="1">
        <a:lnSpc>
          <a:spcPct val="95000"/>
        </a:lnSpc>
        <a:spcBef>
          <a:spcPts val="1065"/>
        </a:spcBef>
        <a:buClr>
          <a:schemeClr val="accent6">
            <a:lumMod val="50000"/>
          </a:schemeClr>
        </a:buClr>
        <a:buSzPct val="90000"/>
        <a:buFont typeface="Century Gothic" panose="020B0502020202020204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8pPr>
      <a:lvl9pPr marL="3759835" indent="-285750" algn="l" defTabSz="1218565" rtl="0" eaLnBrk="1" latinLnBrk="0" hangingPunct="1">
        <a:lnSpc>
          <a:spcPct val="95000"/>
        </a:lnSpc>
        <a:spcBef>
          <a:spcPts val="1065"/>
        </a:spcBef>
        <a:buClr>
          <a:schemeClr val="accent6">
            <a:lumMod val="50000"/>
          </a:schemeClr>
        </a:buClr>
        <a:buSzPct val="90000"/>
        <a:buFont typeface="Century Gothic" panose="020B0502020202020204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16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76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36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56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165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Thematic analysis of the effectiveness of play therapy when combating childhood trauma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University of Wales </a:t>
            </a:r>
            <a:r>
              <a:rPr lang="en-US" dirty="0"/>
              <a:t>T</a:t>
            </a:r>
            <a:r>
              <a:rPr lang="en-US" dirty="0" smtClean="0"/>
              <a:t>rinity </a:t>
            </a:r>
            <a:r>
              <a:rPr lang="en-US" dirty="0"/>
              <a:t>S</a:t>
            </a:r>
            <a:r>
              <a:rPr lang="en-US" dirty="0" smtClean="0"/>
              <a:t>t David</a:t>
            </a:r>
            <a:endParaRPr lang="en-US" dirty="0" smtClean="0"/>
          </a:p>
          <a:p>
            <a:r>
              <a:rPr lang="en-US" dirty="0" smtClean="0"/>
              <a:t>Katie Stone</a:t>
            </a:r>
            <a:endParaRPr lang="en-US" dirty="0" smtClean="0"/>
          </a:p>
          <a:p>
            <a:r>
              <a:rPr lang="en-US" dirty="0" smtClean="0"/>
              <a:t>P147833</a:t>
            </a:r>
            <a:br>
              <a:rPr lang="en-US" dirty="0"/>
            </a:b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thematic Analysis?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09" y="1701800"/>
            <a:ext cx="9441599" cy="4470400"/>
          </a:xfrm>
        </p:spPr>
        <p:txBody>
          <a:bodyPr/>
          <a:lstStyle/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AutoShape 2" descr="Image result for thematic analysi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en-GB"/>
          </a:p>
        </p:txBody>
      </p:sp>
      <p:sp>
        <p:nvSpPr>
          <p:cNvPr id="5" name="AutoShape 4" descr="Image result for thematic analysis"/>
          <p:cNvSpPr>
            <a:spLocks noChangeAspect="1" noChangeArrowheads="1"/>
          </p:cNvSpPr>
          <p:nvPr/>
        </p:nvSpPr>
        <p:spPr bwMode="auto">
          <a:xfrm>
            <a:off x="7390556" y="170180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en-GB"/>
          </a:p>
        </p:txBody>
      </p:sp>
      <p:sp>
        <p:nvSpPr>
          <p:cNvPr id="6" name="AutoShape 6" descr="Image result for thematic analysis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en-GB"/>
          </a:p>
        </p:txBody>
      </p:sp>
      <p:sp>
        <p:nvSpPr>
          <p:cNvPr id="7" name="Content Placeholder 2"/>
          <p:cNvSpPr>
            <a:spLocks noGrp="1"/>
          </p:cNvSpPr>
          <p:nvPr/>
        </p:nvSpPr>
        <p:spPr>
          <a:xfrm>
            <a:off x="1244309" y="1828800"/>
            <a:ext cx="9441599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800" indent="-304800" algn="l" defTabSz="1218565" rtl="0" eaLnBrk="1" latinLnBrk="0" hangingPunct="1">
              <a:lnSpc>
                <a:spcPct val="95000"/>
              </a:lnSpc>
              <a:spcBef>
                <a:spcPts val="1865"/>
              </a:spcBef>
              <a:buClr>
                <a:schemeClr val="accent6">
                  <a:lumMod val="50000"/>
                </a:schemeClr>
              </a:buClr>
              <a:buSzPct val="100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520" indent="-304800" algn="l" defTabSz="1218565" rtl="0" eaLnBrk="1" latinLnBrk="0" hangingPunct="1">
              <a:lnSpc>
                <a:spcPct val="95000"/>
              </a:lnSpc>
              <a:spcBef>
                <a:spcPts val="1065"/>
              </a:spcBef>
              <a:buClr>
                <a:schemeClr val="accent6">
                  <a:lumMod val="50000"/>
                </a:schemeClr>
              </a:buClr>
              <a:buSzPct val="100000"/>
              <a:buFont typeface="Century Gothic" panose="020B0502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240" indent="-304800" algn="l" defTabSz="1218565" rtl="0" eaLnBrk="1" latinLnBrk="0" hangingPunct="1">
              <a:lnSpc>
                <a:spcPct val="95000"/>
              </a:lnSpc>
              <a:spcBef>
                <a:spcPts val="1065"/>
              </a:spcBef>
              <a:buClr>
                <a:schemeClr val="accent6">
                  <a:lumMod val="50000"/>
                </a:schemeClr>
              </a:buClr>
              <a:buSzPct val="100000"/>
              <a:buFont typeface="Century Gothic" panose="020B0502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960" indent="-304800" algn="l" defTabSz="1218565" rtl="0" eaLnBrk="1" latinLnBrk="0" hangingPunct="1">
              <a:lnSpc>
                <a:spcPct val="95000"/>
              </a:lnSpc>
              <a:spcBef>
                <a:spcPts val="1065"/>
              </a:spcBef>
              <a:buClr>
                <a:schemeClr val="accent6">
                  <a:lumMod val="50000"/>
                </a:schemeClr>
              </a:buClr>
              <a:buSzPct val="100000"/>
              <a:buFont typeface="Century Gothic" panose="020B0502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045" indent="-304800" algn="l" defTabSz="1218565" rtl="0" eaLnBrk="1" latinLnBrk="0" hangingPunct="1">
              <a:lnSpc>
                <a:spcPct val="95000"/>
              </a:lnSpc>
              <a:spcBef>
                <a:spcPts val="1065"/>
              </a:spcBef>
              <a:buClr>
                <a:schemeClr val="accent6">
                  <a:lumMod val="50000"/>
                </a:schemeClr>
              </a:buClr>
              <a:buSzPct val="100000"/>
              <a:buFont typeface="Century Gothic" panose="020B0502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32965" indent="0" algn="l" defTabSz="1218565" rtl="0" eaLnBrk="1" latinLnBrk="0" hangingPunct="1">
              <a:lnSpc>
                <a:spcPct val="95000"/>
              </a:lnSpc>
              <a:spcBef>
                <a:spcPts val="1065"/>
              </a:spcBef>
              <a:buClr>
                <a:schemeClr val="accent6">
                  <a:lumMod val="50000"/>
                </a:schemeClr>
              </a:buClr>
              <a:buSzPct val="90000"/>
              <a:buFont typeface="Century Gothic" panose="020B0502020202020204" pitchFamily="34" charset="0"/>
              <a:buNone/>
              <a:defRPr sz="1800" kern="120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845435" indent="-285750" algn="l" defTabSz="1218565" rtl="0" eaLnBrk="1" latinLnBrk="0" hangingPunct="1">
              <a:lnSpc>
                <a:spcPct val="95000"/>
              </a:lnSpc>
              <a:spcBef>
                <a:spcPts val="1065"/>
              </a:spcBef>
              <a:buClr>
                <a:schemeClr val="accent6">
                  <a:lumMod val="50000"/>
                </a:schemeClr>
              </a:buClr>
              <a:buSzPct val="90000"/>
              <a:buFont typeface="Century Gothic" panose="020B0502020202020204" pitchFamily="34" charset="0"/>
              <a:buChar char="–"/>
              <a:defRPr sz="1800" kern="1200" baseline="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72155" indent="-285750" algn="l" defTabSz="1218565" rtl="0" eaLnBrk="1" latinLnBrk="0" hangingPunct="1">
              <a:lnSpc>
                <a:spcPct val="95000"/>
              </a:lnSpc>
              <a:spcBef>
                <a:spcPts val="1065"/>
              </a:spcBef>
              <a:buClr>
                <a:schemeClr val="accent6">
                  <a:lumMod val="50000"/>
                </a:schemeClr>
              </a:buClr>
              <a:buSzPct val="90000"/>
              <a:buFont typeface="Century Gothic" panose="020B0502020202020204" pitchFamily="34" charset="0"/>
              <a:buChar char="–"/>
              <a:defRPr sz="1800" kern="1200" baseline="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759835" indent="-285750" algn="l" defTabSz="1218565" rtl="0" eaLnBrk="1" latinLnBrk="0" hangingPunct="1">
              <a:lnSpc>
                <a:spcPct val="95000"/>
              </a:lnSpc>
              <a:spcBef>
                <a:spcPts val="1065"/>
              </a:spcBef>
              <a:buClr>
                <a:schemeClr val="accent6">
                  <a:lumMod val="50000"/>
                </a:schemeClr>
              </a:buClr>
              <a:buSzPct val="90000"/>
              <a:buFont typeface="Century Gothic" panose="020B0502020202020204" pitchFamily="34" charset="0"/>
              <a:buChar char="–"/>
              <a:defRPr sz="1800" kern="1200" baseline="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dirty="0" smtClean="0"/>
              <a:t>Qualitative data analysis</a:t>
            </a:r>
            <a:endParaRPr lang="en-US" sz="3200" dirty="0" smtClean="0"/>
          </a:p>
          <a:p>
            <a:r>
              <a:rPr lang="en-US" sz="2800" dirty="0" smtClean="0"/>
              <a:t>Used to find patterns</a:t>
            </a:r>
            <a:r>
              <a:rPr lang="en-GB" altLang="en-US" sz="2800" dirty="0" smtClean="0"/>
              <a:t>and themes in the data.</a:t>
            </a:r>
            <a:endParaRPr lang="en-GB" altLang="en-US" sz="2800" dirty="0" smtClean="0"/>
          </a:p>
          <a:p>
            <a:r>
              <a:rPr lang="en-US" sz="2800" dirty="0" smtClean="0"/>
              <a:t>Provide</a:t>
            </a:r>
            <a:r>
              <a:rPr lang="en-GB" altLang="en-US" sz="2800" dirty="0" smtClean="0"/>
              <a:t>'s</a:t>
            </a:r>
            <a:r>
              <a:rPr lang="en-US" sz="2800" dirty="0" smtClean="0"/>
              <a:t> an answer to the research question</a:t>
            </a:r>
            <a:r>
              <a:rPr lang="en-GB" altLang="en-US" sz="2800" dirty="0" smtClean="0"/>
              <a:t>, which is grounded in the data</a:t>
            </a:r>
            <a:r>
              <a:rPr lang="en-US" sz="2800" dirty="0" smtClean="0"/>
              <a:t>   (The university of Auckland, 2017 </a:t>
            </a:r>
            <a:r>
              <a:rPr lang="en-GB" altLang="en-US" sz="3200" dirty="0" smtClean="0"/>
              <a:t>and Macqueen, 2012).</a:t>
            </a:r>
            <a:endParaRPr lang="en-GB" altLang="en-US" sz="3200" dirty="0" smtClean="0"/>
          </a:p>
          <a:p>
            <a:r>
              <a:rPr lang="en-US" sz="2800" dirty="0"/>
              <a:t>E</a:t>
            </a:r>
            <a:r>
              <a:rPr lang="en-US" sz="2800" dirty="0" smtClean="0"/>
              <a:t>mphasis is placed on participants perceptions and beliefs (</a:t>
            </a:r>
            <a:r>
              <a:rPr lang="en-US" sz="2800" dirty="0" err="1" smtClean="0"/>
              <a:t>MacQueen</a:t>
            </a:r>
            <a:r>
              <a:rPr lang="en-US" sz="2800" dirty="0" smtClean="0"/>
              <a:t>, 2012)</a:t>
            </a:r>
            <a:r>
              <a:rPr lang="en-GB" altLang="en-US" sz="2800" dirty="0" smtClean="0"/>
              <a:t>.</a:t>
            </a:r>
            <a:endParaRPr lang="en-GB" altLang="en-US" sz="2800" dirty="0" smtClean="0"/>
          </a:p>
          <a:p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Play therapy?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09" y="1701800"/>
            <a:ext cx="5193127" cy="4470400"/>
          </a:xfrm>
        </p:spPr>
        <p:txBody>
          <a:bodyPr/>
          <a:lstStyle/>
          <a:p>
            <a:r>
              <a:rPr lang="en-GB" altLang="en-US" dirty="0" smtClean="0">
                <a:sym typeface="+mn-ea"/>
              </a:rPr>
              <a:t>Research has shown that p</a:t>
            </a:r>
            <a:r>
              <a:rPr lang="en-US" dirty="0" smtClean="0">
                <a:sym typeface="+mn-ea"/>
              </a:rPr>
              <a:t>lay therapy  </a:t>
            </a:r>
            <a:r>
              <a:rPr lang="en-GB" altLang="en-US" dirty="0" smtClean="0">
                <a:sym typeface="+mn-ea"/>
              </a:rPr>
              <a:t>works as</a:t>
            </a:r>
            <a:r>
              <a:rPr lang="en-US" dirty="0" smtClean="0">
                <a:sym typeface="+mn-ea"/>
              </a:rPr>
              <a:t> a system which allows a connection to be formed between a child and therapist, to allow </a:t>
            </a:r>
            <a:r>
              <a:rPr lang="en-GB" altLang="en-US" dirty="0" smtClean="0">
                <a:sym typeface="+mn-ea"/>
              </a:rPr>
              <a:t>the</a:t>
            </a:r>
            <a:r>
              <a:rPr lang="en-US" dirty="0" smtClean="0">
                <a:sym typeface="+mn-ea"/>
              </a:rPr>
              <a:t> implement</a:t>
            </a:r>
            <a:r>
              <a:rPr lang="en-GB" altLang="en-US" dirty="0" smtClean="0">
                <a:sym typeface="+mn-ea"/>
              </a:rPr>
              <a:t>ation of</a:t>
            </a:r>
            <a:r>
              <a:rPr lang="en-US" dirty="0" smtClean="0">
                <a:sym typeface="+mn-ea"/>
              </a:rPr>
              <a:t> skills to help the child move past psycho-social issues and achieve optimal development (Association of play therapists, 2014, </a:t>
            </a:r>
            <a:r>
              <a:rPr lang="en-US" i="1" dirty="0" smtClean="0">
                <a:sym typeface="+mn-ea"/>
              </a:rPr>
              <a:t>cited by </a:t>
            </a:r>
            <a:r>
              <a:rPr lang="en-US" dirty="0" smtClean="0">
                <a:sym typeface="+mn-ea"/>
              </a:rPr>
              <a:t>Jensen, </a:t>
            </a:r>
            <a:r>
              <a:rPr lang="en-US" dirty="0" err="1" smtClean="0">
                <a:sym typeface="+mn-ea"/>
              </a:rPr>
              <a:t>Biesen</a:t>
            </a:r>
            <a:r>
              <a:rPr lang="en-US" dirty="0" smtClean="0">
                <a:sym typeface="+mn-ea"/>
              </a:rPr>
              <a:t>, and Graham, 2017</a:t>
            </a:r>
            <a:r>
              <a:rPr lang="en-US" i="1" dirty="0" smtClean="0">
                <a:sym typeface="+mn-ea"/>
              </a:rPr>
              <a:t>).</a:t>
            </a:r>
            <a:endParaRPr lang="en-US" i="1" dirty="0" smtClean="0"/>
          </a:p>
          <a:p>
            <a:endParaRPr lang="en-US" i="1" dirty="0"/>
          </a:p>
        </p:txBody>
      </p:sp>
      <p:pic>
        <p:nvPicPr>
          <p:cNvPr id="2050" name="Picture 2" descr="Image result for play therapy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436" y="1628800"/>
            <a:ext cx="5287938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910830" y="5542915"/>
            <a:ext cx="3839210" cy="792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5000"/>
              </a:lnSpc>
            </a:pPr>
            <a:r>
              <a:rPr lang="en-GB" dirty="0" smtClean="0"/>
              <a:t>(Social Work Counselling Services, no date). 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Methodology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09" y="1701800"/>
            <a:ext cx="5841199" cy="4470400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Three sub questions formulated to answer an over arching question. </a:t>
            </a:r>
            <a:endParaRPr lang="en-US" dirty="0" smtClean="0"/>
          </a:p>
          <a:p>
            <a:r>
              <a:rPr lang="en-US" dirty="0" smtClean="0"/>
              <a:t>Focus group containing 4 participants. </a:t>
            </a:r>
            <a:endParaRPr lang="en-US" dirty="0" smtClean="0"/>
          </a:p>
          <a:p>
            <a:r>
              <a:rPr lang="en-US" dirty="0" smtClean="0"/>
              <a:t>Participants will receive anonymity</a:t>
            </a:r>
            <a:endParaRPr lang="en-US" dirty="0" smtClean="0"/>
          </a:p>
          <a:p>
            <a:r>
              <a:rPr lang="en-US" dirty="0" smtClean="0"/>
              <a:t>Data will be analyzed through thematic analysis to identify codes and themes, which relate to the research question.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                </a:t>
            </a:r>
            <a:r>
              <a:rPr lang="en-GB" altLang="en-US" dirty="0" smtClean="0"/>
              <a:t>(Gibbs, 1997 and Bond, 2015).</a:t>
            </a:r>
            <a:endParaRPr lang="en-GB" altLang="en-US" dirty="0" smtClean="0"/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                                                                     </a:t>
            </a:r>
            <a:endParaRPr lang="en-US" dirty="0"/>
          </a:p>
        </p:txBody>
      </p:sp>
      <p:pic>
        <p:nvPicPr>
          <p:cNvPr id="3074" name="Picture 2" descr="Image result for method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8508" y="1268760"/>
            <a:ext cx="4505325" cy="3933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117454" y="5373216"/>
            <a:ext cx="4316155" cy="44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5000"/>
              </a:lnSpc>
            </a:pPr>
            <a:r>
              <a:rPr lang="en-GB" dirty="0" smtClean="0"/>
              <a:t>(</a:t>
            </a:r>
            <a:r>
              <a:rPr lang="en-GB" dirty="0" err="1" smtClean="0"/>
              <a:t>O’keefe</a:t>
            </a:r>
            <a:r>
              <a:rPr lang="en-GB" dirty="0" smtClean="0"/>
              <a:t> and </a:t>
            </a:r>
            <a:r>
              <a:rPr lang="en-GB" dirty="0" err="1" smtClean="0"/>
              <a:t>Nadel</a:t>
            </a:r>
            <a:r>
              <a:rPr lang="en-GB" dirty="0" smtClean="0"/>
              <a:t>, 1978).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pPr algn="ctr"/>
            <a:r>
              <a:rPr lang="en-GB" altLang="en-US" sz="4000"/>
              <a:t>Six Steps of Thematic Analysis (Braun and Clarke, 2006).</a:t>
            </a:r>
            <a:endParaRPr lang="en-GB" altLang="en-US" sz="4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algn="ctr"/>
            <a:r>
              <a:rPr lang="en-GB" altLang="en-US"/>
              <a:t>1- Familarising yourself with the data</a:t>
            </a:r>
            <a:endParaRPr lang="en-GB" altLang="en-US"/>
          </a:p>
          <a:p>
            <a:pPr algn="ctr"/>
            <a:r>
              <a:rPr lang="en-GB" altLang="en-US"/>
              <a:t>2- Generating initial codes</a:t>
            </a:r>
            <a:endParaRPr lang="en-GB" altLang="en-US"/>
          </a:p>
          <a:p>
            <a:pPr algn="ctr"/>
            <a:r>
              <a:rPr lang="en-GB" altLang="en-US"/>
              <a:t>3- Searching for themes</a:t>
            </a:r>
            <a:endParaRPr lang="en-GB" altLang="en-US"/>
          </a:p>
          <a:p>
            <a:pPr algn="ctr"/>
            <a:r>
              <a:rPr lang="en-GB" altLang="en-US"/>
              <a:t>4- Reviewing themes</a:t>
            </a:r>
            <a:endParaRPr lang="en-GB" altLang="en-US"/>
          </a:p>
          <a:p>
            <a:pPr algn="ctr"/>
            <a:r>
              <a:rPr lang="en-GB" altLang="en-US"/>
              <a:t>5- Defining and naming themes</a:t>
            </a:r>
            <a:endParaRPr lang="en-GB" altLang="en-US"/>
          </a:p>
          <a:p>
            <a:pPr algn="ctr"/>
            <a:r>
              <a:rPr lang="en-GB" altLang="en-US"/>
              <a:t>6- Producing the report</a:t>
            </a:r>
            <a:endParaRPr lang="en-GB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Codes and themes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09" y="1701800"/>
            <a:ext cx="5625175" cy="4470400"/>
          </a:xfrm>
        </p:spPr>
        <p:txBody>
          <a:bodyPr>
            <a:normAutofit fontScale="75000" lnSpcReduction="20000"/>
          </a:bodyPr>
          <a:lstStyle/>
          <a:p>
            <a:r>
              <a:rPr lang="en-US" sz="2800" b="1" dirty="0"/>
              <a:t>C</a:t>
            </a:r>
            <a:r>
              <a:rPr lang="en-US" sz="2800" b="1" dirty="0" smtClean="0"/>
              <a:t>odes</a:t>
            </a:r>
            <a:r>
              <a:rPr lang="en-US" sz="2800" b="1" dirty="0"/>
              <a:t>:</a:t>
            </a:r>
            <a:r>
              <a:rPr lang="en-US" b="1" dirty="0"/>
              <a:t> </a:t>
            </a:r>
            <a:endParaRPr lang="en-US" b="1" dirty="0" smtClean="0"/>
          </a:p>
          <a:p>
            <a:r>
              <a:rPr lang="en-US" sz="2800" dirty="0" smtClean="0"/>
              <a:t>Variation </a:t>
            </a:r>
            <a:endParaRPr lang="en-US" sz="2800" dirty="0" smtClean="0"/>
          </a:p>
          <a:p>
            <a:r>
              <a:rPr lang="en-US" dirty="0" smtClean="0"/>
              <a:t> Individual differences</a:t>
            </a:r>
            <a:endParaRPr lang="en-US" dirty="0" smtClean="0"/>
          </a:p>
          <a:p>
            <a:r>
              <a:rPr lang="en-US" dirty="0" smtClean="0"/>
              <a:t>Symbolism</a:t>
            </a:r>
            <a:endParaRPr lang="en-US" dirty="0" smtClean="0"/>
          </a:p>
          <a:p>
            <a:r>
              <a:rPr lang="en-US" dirty="0" smtClean="0"/>
              <a:t>Interpretation</a:t>
            </a:r>
            <a:endParaRPr lang="en-US" dirty="0" smtClean="0"/>
          </a:p>
          <a:p>
            <a:r>
              <a:rPr lang="en-US" dirty="0" smtClean="0"/>
              <a:t>Expression</a:t>
            </a:r>
            <a:endParaRPr lang="en-US" dirty="0" smtClean="0"/>
          </a:p>
          <a:p>
            <a:r>
              <a:rPr lang="en-US" dirty="0" smtClean="0"/>
              <a:t>Relationships</a:t>
            </a:r>
            <a:endParaRPr lang="en-US" dirty="0" smtClean="0"/>
          </a:p>
          <a:p>
            <a:r>
              <a:rPr lang="en-US" dirty="0" smtClean="0"/>
              <a:t>coping </a:t>
            </a:r>
            <a:r>
              <a:rPr lang="en-US" dirty="0"/>
              <a:t>Mechanisms</a:t>
            </a:r>
            <a:r>
              <a:rPr lang="en-US" dirty="0" smtClean="0"/>
              <a:t>, </a:t>
            </a:r>
            <a:endParaRPr lang="en-US" dirty="0" smtClean="0"/>
          </a:p>
          <a:p>
            <a:r>
              <a:rPr lang="en-US" dirty="0" smtClean="0"/>
              <a:t>Support</a:t>
            </a:r>
            <a:endParaRPr lang="en-US" dirty="0" smtClean="0"/>
          </a:p>
          <a:p>
            <a:r>
              <a:rPr lang="en-US" dirty="0" smtClean="0"/>
              <a:t>Open- up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742484" y="4316734"/>
            <a:ext cx="468052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5000"/>
              </a:lnSpc>
            </a:pPr>
            <a:r>
              <a:rPr lang="en-GB" b="1" dirty="0" smtClean="0"/>
              <a:t>Themes:</a:t>
            </a:r>
            <a:endParaRPr lang="en-GB" b="1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Relationship</a:t>
            </a:r>
            <a:endParaRPr lang="en-GB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Expression</a:t>
            </a:r>
            <a:endParaRPr lang="en-GB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Coping Mechanism </a:t>
            </a:r>
            <a:endParaRPr lang="en-GB" dirty="0" smtClean="0"/>
          </a:p>
          <a:p>
            <a:pPr>
              <a:lnSpc>
                <a:spcPct val="95000"/>
              </a:lnSpc>
            </a:pP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47641" y="1117749"/>
            <a:ext cx="3528392" cy="4622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Trust</a:t>
            </a:r>
            <a:endParaRPr lang="en-GB" sz="2000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Comfortable</a:t>
            </a:r>
            <a:endParaRPr lang="en-GB" sz="2000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Relaxed</a:t>
            </a:r>
            <a:endParaRPr lang="en-GB" sz="2000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Withdrawal</a:t>
            </a:r>
            <a:endParaRPr lang="en-GB" sz="2000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Inappropriate behaviour</a:t>
            </a:r>
            <a:endParaRPr lang="en-GB" sz="2000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Escape route</a:t>
            </a:r>
            <a:endParaRPr lang="en-GB" sz="2000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Interpretation</a:t>
            </a:r>
            <a:endParaRPr lang="en-GB" sz="2000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manifestation of symptoms</a:t>
            </a:r>
            <a:endParaRPr lang="en-GB" sz="2000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Change in character</a:t>
            </a:r>
            <a:endParaRPr lang="en-GB" sz="2000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endParaRPr lang="en-GB" sz="1800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endParaRPr lang="en-GB" sz="1800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endParaRPr lang="en-GB" sz="1800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endParaRPr lang="en-GB" sz="1800" dirty="0" smtClean="0"/>
          </a:p>
          <a:p>
            <a:pPr marL="342900" indent="-342900">
              <a:lnSpc>
                <a:spcPct val="95000"/>
              </a:lnSpc>
              <a:buFont typeface="Arial" panose="020B0604020202020204" pitchFamily="34" charset="0"/>
              <a:buChar char="•"/>
            </a:pPr>
            <a:endParaRPr lang="en-GB" sz="18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Theme- Relationship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09" y="1556792"/>
            <a:ext cx="10157354" cy="4615408"/>
          </a:xfrm>
        </p:spPr>
        <p:txBody>
          <a:bodyPr>
            <a:normAutofit/>
          </a:bodyPr>
          <a:lstStyle/>
          <a:p>
            <a:r>
              <a:rPr lang="en-GB" sz="2000" b="1" dirty="0" smtClean="0"/>
              <a:t>Relationship</a:t>
            </a:r>
            <a:r>
              <a:rPr lang="en-GB" sz="2000" dirty="0" smtClean="0"/>
              <a:t>- Identified by the use of the codes: Relationship, open up, Interpretation, support, trust, Comfortable and  Relaxed. </a:t>
            </a:r>
            <a:endParaRPr lang="en-GB" sz="2000" dirty="0" smtClean="0"/>
          </a:p>
          <a:p>
            <a:r>
              <a:rPr lang="en-GB" sz="2000" b="1" dirty="0" smtClean="0"/>
              <a:t>What does this mean</a:t>
            </a:r>
            <a:r>
              <a:rPr lang="en-GB" sz="2000" b="1" dirty="0"/>
              <a:t>:</a:t>
            </a:r>
            <a:r>
              <a:rPr lang="en-GB" sz="2000" dirty="0" smtClean="0"/>
              <a:t> This Suggests the relationship is paramount in play therapy being effective, as if a child feels supported and trusts the therapist, they are able to open-up more, and freely express themselves.</a:t>
            </a:r>
            <a:endParaRPr lang="en-GB" sz="2000" dirty="0" smtClean="0"/>
          </a:p>
          <a:p>
            <a:r>
              <a:rPr lang="en-GB" sz="2000" dirty="0" smtClean="0"/>
              <a:t> Example: </a:t>
            </a:r>
            <a:endParaRPr lang="en-GB" sz="2000" dirty="0" smtClean="0"/>
          </a:p>
        </p:txBody>
      </p:sp>
      <p:graphicFrame>
        <p:nvGraphicFramePr>
          <p:cNvPr id="4" name="Table 3"/>
          <p:cNvGraphicFramePr/>
          <p:nvPr/>
        </p:nvGraphicFramePr>
        <p:xfrm>
          <a:off x="1212850" y="3944620"/>
          <a:ext cx="10237470" cy="2465705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955165"/>
                <a:gridCol w="4177030"/>
                <a:gridCol w="2186940"/>
                <a:gridCol w="1918335"/>
              </a:tblGrid>
              <a:tr h="8655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 dirty="0"/>
                        <a:t>Line</a:t>
                      </a:r>
                      <a:endParaRPr lang="en-GB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 dirty="0"/>
                        <a:t>Transcript</a:t>
                      </a:r>
                      <a:endParaRPr lang="en-GB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 dirty="0"/>
                        <a:t>Initial thoughts </a:t>
                      </a:r>
                      <a:endParaRPr lang="en-GB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/>
                        <a:t>codes </a:t>
                      </a:r>
                      <a:endParaRPr lang="en-GB" altLang="en-US"/>
                    </a:p>
                  </a:txBody>
                  <a:tcPr/>
                </a:tc>
              </a:tr>
              <a:tr h="16002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 dirty="0"/>
                        <a:t>405-408</a:t>
                      </a:r>
                      <a:endParaRPr lang="en-GB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/>
                        <a:t> </a:t>
                      </a:r>
                      <a:r>
                        <a:rPr lang="en-GB" altLang="en-US" sz="2000"/>
                        <a:t>“Its up to the therapist to be very knowledgeable on the therapy itself and how to use it accordingly with the variant.”</a:t>
                      </a:r>
                      <a:endParaRPr lang="en-GB" alt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 sz="2000"/>
                        <a:t>Relationships</a:t>
                      </a:r>
                      <a:endParaRPr lang="en-GB" altLang="en-US" sz="2000"/>
                    </a:p>
                    <a:p>
                      <a:pPr>
                        <a:buNone/>
                      </a:pPr>
                      <a:r>
                        <a:rPr lang="en-GB" altLang="en-US" sz="2000"/>
                        <a:t>Interpretation</a:t>
                      </a:r>
                      <a:endParaRPr lang="en-GB" alt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 sz="2000" dirty="0"/>
                        <a:t>Relationship</a:t>
                      </a:r>
                      <a:endParaRPr lang="en-GB" altLang="en-US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Theme- Expression: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600" y="1294130"/>
            <a:ext cx="10157460" cy="4878070"/>
          </a:xfrm>
        </p:spPr>
        <p:txBody>
          <a:bodyPr/>
          <a:lstStyle/>
          <a:p>
            <a:r>
              <a:rPr lang="en-GB" b="1" dirty="0"/>
              <a:t>Expression</a:t>
            </a:r>
            <a:r>
              <a:rPr lang="en-GB" dirty="0"/>
              <a:t>- Identified by the use of the codes: Individual differences, Symbolism, Withdrawal, Inappropriate behaviour, Escape route, and Interpretation. </a:t>
            </a:r>
            <a:endParaRPr lang="en-GB" dirty="0" smtClean="0"/>
          </a:p>
          <a:p>
            <a:r>
              <a:rPr lang="en-GB" b="1" dirty="0" smtClean="0"/>
              <a:t>What does this mean:</a:t>
            </a:r>
            <a:r>
              <a:rPr lang="en-GB" dirty="0" smtClean="0"/>
              <a:t> This suggests </a:t>
            </a:r>
            <a:r>
              <a:rPr lang="en-GB" dirty="0"/>
              <a:t>that play therapy is useful as it is used as an outlet for emotions, which a child may otherwise not know how to express</a:t>
            </a:r>
            <a:r>
              <a:rPr lang="en-GB" dirty="0" smtClean="0"/>
              <a:t>, or may present in inappropriate ways. </a:t>
            </a:r>
            <a:endParaRPr lang="en-GB" dirty="0"/>
          </a:p>
          <a:p>
            <a:r>
              <a:rPr lang="en-GB" dirty="0"/>
              <a:t>Example:</a:t>
            </a:r>
            <a:endParaRPr lang="en-GB" dirty="0"/>
          </a:p>
        </p:txBody>
      </p:sp>
      <p:graphicFrame>
        <p:nvGraphicFramePr>
          <p:cNvPr id="4" name="Table 3"/>
          <p:cNvGraphicFramePr/>
          <p:nvPr/>
        </p:nvGraphicFramePr>
        <p:xfrm>
          <a:off x="1661795" y="4347210"/>
          <a:ext cx="9613265" cy="2229485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361440"/>
                <a:gridCol w="4976495"/>
                <a:gridCol w="1479058"/>
                <a:gridCol w="1796272"/>
              </a:tblGrid>
              <a:tr h="8229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/>
                        <a:t>Line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/>
                        <a:t>Transcription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/>
                        <a:t>Initial thoughts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/>
                        <a:t>Codes</a:t>
                      </a:r>
                      <a:endParaRPr lang="en-GB" altLang="en-US"/>
                    </a:p>
                  </a:txBody>
                  <a:tcPr/>
                </a:tc>
              </a:tr>
              <a:tr h="14065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/>
                        <a:t>192-194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 sz="2000"/>
                        <a:t>“I take from what H said play therapy helps children express themselves because of their restricted development in some case”</a:t>
                      </a:r>
                      <a:endParaRPr lang="en-GB" alt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 sz="2000" dirty="0" smtClean="0"/>
                        <a:t>Play</a:t>
                      </a:r>
                      <a:r>
                        <a:rPr lang="en-GB" altLang="en-US" sz="2000" baseline="0" dirty="0" smtClean="0"/>
                        <a:t> as a form of expression</a:t>
                      </a:r>
                      <a:endParaRPr lang="en-GB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 dirty="0"/>
                        <a:t>Expression</a:t>
                      </a:r>
                      <a:endParaRPr lang="en-GB" alt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Theme- Coping Mechanism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37828" y="1700808"/>
            <a:ext cx="10153128" cy="4523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Coping Mechanism</a:t>
            </a:r>
            <a:r>
              <a:rPr lang="en-GB" dirty="0"/>
              <a:t>- Identified by the use of the codes: Manifestation of symptoms, Symbolism, Representation, Change in character, Inappropriate behaviour, withdrawal, symbolism, Escape route. </a:t>
            </a:r>
            <a:endParaRPr lang="en-GB" dirty="0" smtClean="0"/>
          </a:p>
          <a:p>
            <a:endParaRPr lang="en-GB" dirty="0"/>
          </a:p>
          <a:p>
            <a:r>
              <a:rPr lang="en-GB" b="1" dirty="0" smtClean="0"/>
              <a:t>What does this mean</a:t>
            </a:r>
            <a:r>
              <a:rPr lang="en-GB" dirty="0" smtClean="0"/>
              <a:t>: This suggests </a:t>
            </a:r>
            <a:r>
              <a:rPr lang="en-GB" dirty="0"/>
              <a:t>that play therapy allows them an outlet to deal with their emotions, and come to terms with their </a:t>
            </a:r>
            <a:r>
              <a:rPr lang="en-GB" dirty="0" smtClean="0"/>
              <a:t>trauma (Play being a coping mechanism), </a:t>
            </a:r>
            <a:r>
              <a:rPr lang="en-GB" dirty="0"/>
              <a:t>as well as providing an avenue for them to find better ways to deal with their </a:t>
            </a:r>
            <a:r>
              <a:rPr lang="en-GB" dirty="0" smtClean="0"/>
              <a:t>emotions (Providing better coping mechanisms). Which previously they may have been dealing with through unhealthy strategies. 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449070" y="215265"/>
          <a:ext cx="10008870" cy="603504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2502535"/>
                <a:gridCol w="3675380"/>
                <a:gridCol w="2073910"/>
                <a:gridCol w="1757045"/>
              </a:tblGrid>
              <a:tr h="4572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/>
                        <a:t>Line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/>
                        <a:t>Transcript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/>
                        <a:t>Initial Thoughts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/>
                        <a:t>Code</a:t>
                      </a:r>
                      <a:endParaRPr lang="en-GB" altLang="en-US"/>
                    </a:p>
                  </a:txBody>
                  <a:tcPr/>
                </a:tc>
              </a:tr>
              <a:tr h="381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/>
                        <a:t>53-60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/>
                        <a:t> “I think over active imagination, dis-association, some children could make up something like a monster, there's a shark come to get me. And you think don’t be so silly. But that could represent that person, so they see them as a monster, or a shark or something like that, you know?”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/>
                        <a:t>Symbolism</a:t>
                      </a:r>
                      <a:endParaRPr lang="en-GB" altLang="en-US"/>
                    </a:p>
                    <a:p>
                      <a:pPr>
                        <a:buNone/>
                      </a:pPr>
                      <a:r>
                        <a:rPr lang="en-GB" altLang="en-US"/>
                        <a:t>Representation</a:t>
                      </a:r>
                      <a:endParaRPr lang="en-GB" altLang="en-US"/>
                    </a:p>
                    <a:p>
                      <a:pPr>
                        <a:buNone/>
                      </a:pP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altLang="en-US"/>
                        <a:t>Coping Mechanism</a:t>
                      </a:r>
                      <a:endParaRPr lang="en-GB" altLang="en-US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8885" y="2352675"/>
            <a:ext cx="10157460" cy="2152650"/>
          </a:xfrm>
        </p:spPr>
        <p:txBody>
          <a:bodyPr>
            <a:normAutofit/>
          </a:bodyPr>
          <a:p>
            <a:pPr algn="ctr"/>
            <a:r>
              <a:rPr lang="en-GB" altLang="en-US" sz="6600"/>
              <a:t>How do these themes answer the question? </a:t>
            </a:r>
            <a:endParaRPr lang="en-GB" altLang="en-US" sz="66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3898" y="188640"/>
            <a:ext cx="10157354" cy="1397000"/>
          </a:xfrm>
        </p:spPr>
        <p:txBody>
          <a:bodyPr/>
          <a:lstStyle/>
          <a:p>
            <a:r>
              <a:rPr lang="en-US" dirty="0" smtClean="0"/>
              <a:t>Conclusion and recommendation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09" y="1701800"/>
            <a:ext cx="5481159" cy="4470400"/>
          </a:xfrm>
        </p:spPr>
        <p:txBody>
          <a:bodyPr>
            <a:normAutofit lnSpcReduction="20000"/>
          </a:bodyPr>
          <a:lstStyle/>
          <a:p>
            <a:r>
              <a:rPr lang="en-US" dirty="0" smtClean="0"/>
              <a:t>Thematic analysis is useful for identifying themes which are important to the question, and understanding participants ideas and perceptions (Braun and Clarke, 2013 and </a:t>
            </a:r>
            <a:r>
              <a:rPr lang="en-US" dirty="0" err="1" smtClean="0"/>
              <a:t>MacQueen</a:t>
            </a:r>
            <a:r>
              <a:rPr lang="en-US" dirty="0" smtClean="0"/>
              <a:t>, 2012).</a:t>
            </a:r>
            <a:endParaRPr lang="en-US" dirty="0" smtClean="0"/>
          </a:p>
          <a:p>
            <a:r>
              <a:rPr lang="en-US" dirty="0" smtClean="0"/>
              <a:t>Results of the research support previous findings (Paone and Maldonado, 2006). </a:t>
            </a:r>
            <a:endParaRPr lang="en-US" dirty="0" smtClean="0"/>
          </a:p>
          <a:p>
            <a:r>
              <a:rPr lang="en-US" dirty="0" smtClean="0"/>
              <a:t>Recommendation: Further quantitative research to be conducted. </a:t>
            </a:r>
            <a:endParaRPr lang="en-US" dirty="0" smtClean="0"/>
          </a:p>
        </p:txBody>
      </p:sp>
      <p:pic>
        <p:nvPicPr>
          <p:cNvPr id="1026" name="Picture 2" descr="Image result for thinking smiley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484" y="1484784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958508" y="6309320"/>
            <a:ext cx="3888432" cy="44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5000"/>
              </a:lnSpc>
            </a:pPr>
            <a:r>
              <a:rPr lang="en-GB" dirty="0" smtClean="0"/>
              <a:t>(Smiley Symbol, 2013).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836" y="1412776"/>
            <a:ext cx="10157354" cy="2621136"/>
          </a:xfrm>
        </p:spPr>
        <p:txBody>
          <a:bodyPr>
            <a:normAutofit/>
          </a:bodyPr>
          <a:lstStyle/>
          <a:p>
            <a:pPr algn="ctr"/>
            <a:r>
              <a:rPr lang="en-US" sz="6600" dirty="0" smtClean="0"/>
              <a:t>Thank You, Any Questions? </a:t>
            </a:r>
            <a:endParaRPr lang="en-US" sz="66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Bartlett, J. (2014) ‘Play Therapy: Not Just for Children?’, </a:t>
            </a:r>
            <a:r>
              <a:rPr lang="en-US" i="1" dirty="0" err="1"/>
              <a:t>Antistasis</a:t>
            </a:r>
            <a:r>
              <a:rPr lang="en-US" dirty="0"/>
              <a:t>, 4(1), pp.21-25.</a:t>
            </a:r>
            <a:endParaRPr lang="en-GB" dirty="0"/>
          </a:p>
          <a:p>
            <a:r>
              <a:rPr lang="en-US" b="1" dirty="0"/>
              <a:t> </a:t>
            </a:r>
            <a:r>
              <a:rPr lang="en-US" dirty="0"/>
              <a:t>Bond, T. (2015). </a:t>
            </a:r>
            <a:r>
              <a:rPr lang="en-US" i="1" dirty="0"/>
              <a:t>Standards and ethics for counselling in action</a:t>
            </a:r>
            <a:r>
              <a:rPr lang="en-US" dirty="0"/>
              <a:t>. London: SAGE.</a:t>
            </a:r>
            <a:endParaRPr lang="en-GB" dirty="0"/>
          </a:p>
          <a:p>
            <a:r>
              <a:rPr lang="en-US" dirty="0"/>
              <a:t>Braun, V., &amp; Clarke, V. (2006) ‘Using thematic analysis in psychology’, </a:t>
            </a:r>
            <a:r>
              <a:rPr lang="en-US" i="1" dirty="0"/>
              <a:t>Qualitative Research in Psychology</a:t>
            </a:r>
            <a:r>
              <a:rPr lang="en-US" dirty="0"/>
              <a:t>, 3, 77–101</a:t>
            </a:r>
            <a:endParaRPr lang="en-GB" dirty="0"/>
          </a:p>
          <a:p>
            <a:r>
              <a:rPr lang="en-US" dirty="0" err="1"/>
              <a:t>Charnigo</a:t>
            </a:r>
            <a:r>
              <a:rPr lang="en-US" dirty="0"/>
              <a:t>, A. (2014) ‘</a:t>
            </a:r>
            <a:r>
              <a:rPr lang="en-US" i="1" dirty="0"/>
              <a:t>Play Therapy: Comparing and contrasting the different types and effects</a:t>
            </a:r>
            <a:r>
              <a:rPr lang="en-US" dirty="0"/>
              <a:t>.’, Undergraduate. Pen State York.</a:t>
            </a:r>
            <a:endParaRPr lang="en-GB" dirty="0"/>
          </a:p>
          <a:p>
            <a:r>
              <a:rPr lang="en-US" dirty="0"/>
              <a:t>Clarke, V. and Braun, V. (2013) ‘Teaching thematic analysis: Overcoming challenges and developing strategies for effective learning’, </a:t>
            </a:r>
            <a:r>
              <a:rPr lang="en-US" i="1" dirty="0"/>
              <a:t>The Psychologist</a:t>
            </a:r>
            <a:r>
              <a:rPr lang="en-US" dirty="0"/>
              <a:t>, 26(2), pp.120-123.</a:t>
            </a:r>
            <a:endParaRPr lang="en-GB" dirty="0"/>
          </a:p>
          <a:p>
            <a:r>
              <a:rPr lang="en-US" dirty="0" err="1"/>
              <a:t>Evalued</a:t>
            </a:r>
            <a:r>
              <a:rPr lang="en-US" dirty="0"/>
              <a:t> (2006). </a:t>
            </a:r>
            <a:r>
              <a:rPr lang="en-US" i="1" dirty="0"/>
              <a:t>Focus </a:t>
            </a:r>
            <a:r>
              <a:rPr lang="en-US" i="1" dirty="0" err="1"/>
              <a:t>Groups</a:t>
            </a:r>
            <a:r>
              <a:rPr lang="en-US" dirty="0" err="1"/>
              <a:t>.http</a:t>
            </a:r>
            <a:r>
              <a:rPr lang="en-US" dirty="0"/>
              <a:t>://www.evalued.bcu.ac.uk/tutorial/4b.htm (Accessed</a:t>
            </a:r>
            <a:r>
              <a:rPr lang="en-GB" altLang="en-US" dirty="0"/>
              <a:t>:</a:t>
            </a:r>
            <a:r>
              <a:rPr lang="en-US" dirty="0"/>
              <a:t> 6 Ma</a:t>
            </a:r>
            <a:r>
              <a:rPr lang="en-GB" altLang="en-US" dirty="0"/>
              <a:t>y </a:t>
            </a:r>
            <a:r>
              <a:rPr lang="en-US" dirty="0"/>
              <a:t>2018).</a:t>
            </a:r>
            <a:endParaRPr lang="en-GB" dirty="0"/>
          </a:p>
          <a:p>
            <a:r>
              <a:rPr lang="en-US" dirty="0"/>
              <a:t>Framework for the counselling professions. </a:t>
            </a:r>
            <a:r>
              <a:rPr lang="en-US" i="1" dirty="0"/>
              <a:t>Therapy today. </a:t>
            </a:r>
            <a:r>
              <a:rPr lang="en-US" dirty="0"/>
              <a:t>July 2016. 27(6).19. </a:t>
            </a:r>
            <a:r>
              <a:rPr lang="en-US" dirty="0" err="1"/>
              <a:t>Lutterworth</a:t>
            </a:r>
            <a:r>
              <a:rPr lang="en-US" dirty="0"/>
              <a:t>: BACP.</a:t>
            </a:r>
            <a:endParaRPr lang="en-GB" dirty="0"/>
          </a:p>
          <a:p>
            <a:r>
              <a:rPr lang="en-US" dirty="0"/>
              <a:t>Gibbs, A. (1997) ‘Focus Groups’, </a:t>
            </a:r>
            <a:r>
              <a:rPr lang="en-US" i="1" dirty="0"/>
              <a:t>Social Research Update</a:t>
            </a:r>
            <a:r>
              <a:rPr lang="en-US" dirty="0"/>
              <a:t>, (19)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Jensen, S., </a:t>
            </a:r>
            <a:r>
              <a:rPr lang="en-US" dirty="0" err="1"/>
              <a:t>Biesen</a:t>
            </a:r>
            <a:r>
              <a:rPr lang="en-US" dirty="0"/>
              <a:t>, J. and Graham, E. (2017) ‘A meta-analytic review of play therapy with emphasis on outcome measures’, </a:t>
            </a:r>
            <a:r>
              <a:rPr lang="en-US" i="1" dirty="0"/>
              <a:t>Professional Psychology: Research and Practice</a:t>
            </a:r>
            <a:r>
              <a:rPr lang="en-US" dirty="0"/>
              <a:t>, 48(5), pp.390-400.</a:t>
            </a:r>
            <a:endParaRPr lang="en-GB" dirty="0"/>
          </a:p>
          <a:p>
            <a:r>
              <a:rPr lang="en-US" dirty="0" err="1"/>
              <a:t>Landreth</a:t>
            </a:r>
            <a:r>
              <a:rPr lang="en-US" dirty="0"/>
              <a:t>, G. (2002) ‘Therapeutic limit setting in the play therapy relationship’, </a:t>
            </a:r>
            <a:r>
              <a:rPr lang="en-GB" i="1" dirty="0"/>
              <a:t>Professional Psychology: Research and Practice</a:t>
            </a:r>
            <a:r>
              <a:rPr lang="en-GB" dirty="0"/>
              <a:t>, 33(6), pp.529-535.</a:t>
            </a:r>
            <a:endParaRPr lang="en-GB" dirty="0"/>
          </a:p>
          <a:p>
            <a:r>
              <a:rPr lang="en-US" dirty="0" err="1"/>
              <a:t>Lorelli</a:t>
            </a:r>
            <a:r>
              <a:rPr lang="en-US" dirty="0"/>
              <a:t>, S., </a:t>
            </a:r>
            <a:r>
              <a:rPr lang="en-US" dirty="0" err="1"/>
              <a:t>Nowell</a:t>
            </a:r>
            <a:r>
              <a:rPr lang="en-US" dirty="0"/>
              <a:t>, J., Norris, D., White, N. and </a:t>
            </a:r>
            <a:r>
              <a:rPr lang="en-US" dirty="0" err="1"/>
              <a:t>Moules</a:t>
            </a:r>
            <a:r>
              <a:rPr lang="en-US" dirty="0"/>
              <a:t>, J. (2017) ‘Thematic Analysis’, </a:t>
            </a:r>
            <a:r>
              <a:rPr lang="en-US" i="1" dirty="0"/>
              <a:t>International Journal of Qualitative Methods</a:t>
            </a:r>
            <a:r>
              <a:rPr lang="en-US" dirty="0"/>
              <a:t>, 16(1).</a:t>
            </a:r>
            <a:endParaRPr lang="en-GB" dirty="0"/>
          </a:p>
          <a:p>
            <a:r>
              <a:rPr lang="en-US" dirty="0" err="1"/>
              <a:t>MacQueen</a:t>
            </a:r>
            <a:r>
              <a:rPr lang="en-US" dirty="0"/>
              <a:t> (2012) ‘Introduction to Thematic Analysis’, </a:t>
            </a:r>
            <a:r>
              <a:rPr lang="en-US" i="1" dirty="0"/>
              <a:t>Applied Thematic Analysis</a:t>
            </a:r>
            <a:r>
              <a:rPr lang="en-US" dirty="0"/>
              <a:t>, 12.</a:t>
            </a:r>
            <a:endParaRPr lang="en-GB" dirty="0"/>
          </a:p>
          <a:p>
            <a:r>
              <a:rPr lang="en-US" dirty="0" err="1"/>
              <a:t>Nosek</a:t>
            </a:r>
            <a:r>
              <a:rPr lang="en-US" dirty="0"/>
              <a:t>, B. and </a:t>
            </a:r>
            <a:r>
              <a:rPr lang="en-US" dirty="0" err="1"/>
              <a:t>Banaji</a:t>
            </a:r>
            <a:r>
              <a:rPr lang="en-US" dirty="0"/>
              <a:t>, M. (2002) ‘E-Research: Ethics, Security, Design, and Control in Psychological Research on the Internet’, </a:t>
            </a:r>
            <a:r>
              <a:rPr lang="en-US" i="1" dirty="0"/>
              <a:t>Journal of Social Issues</a:t>
            </a:r>
            <a:r>
              <a:rPr lang="en-US" dirty="0"/>
              <a:t>, 58(1), pp.161-176.</a:t>
            </a:r>
            <a:endParaRPr lang="en-GB" dirty="0"/>
          </a:p>
          <a:p>
            <a:r>
              <a:rPr lang="en-US" dirty="0"/>
              <a:t>O’Keefe, J. and </a:t>
            </a:r>
            <a:r>
              <a:rPr lang="en-US" dirty="0" err="1"/>
              <a:t>Nadel</a:t>
            </a:r>
            <a:r>
              <a:rPr lang="en-US" dirty="0"/>
              <a:t>, L. (1978) </a:t>
            </a:r>
            <a:r>
              <a:rPr lang="en-US" i="1" dirty="0"/>
              <a:t>The Hippocampus as a Cognitive Map.</a:t>
            </a:r>
            <a:r>
              <a:rPr lang="en-US" dirty="0"/>
              <a:t> http://www.ipim.co.uk/method-of-loci/ (Accessed: 6 May 2018).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lass open house presentatio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miter lim="800000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5000"/>
          </a:lnSpc>
          <a:defRPr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Classroom open house presentation</Template>
  <TotalTime>0</TotalTime>
  <Words>6033</Words>
  <Application>WPS Presentation</Application>
  <PresentationFormat>Custom</PresentationFormat>
  <Paragraphs>180</Paragraphs>
  <Slides>15</Slides>
  <Notes>3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15</vt:i4>
      </vt:variant>
    </vt:vector>
  </HeadingPairs>
  <TitlesOfParts>
    <vt:vector size="24" baseType="lpstr">
      <vt:lpstr>Arial</vt:lpstr>
      <vt:lpstr>SimSun</vt:lpstr>
      <vt:lpstr>Wingdings</vt:lpstr>
      <vt:lpstr>Century Gothic</vt:lpstr>
      <vt:lpstr>Microsoft YaHei</vt:lpstr>
      <vt:lpstr/>
      <vt:lpstr>Arial Unicode MS</vt:lpstr>
      <vt:lpstr>Segoe Print</vt:lpstr>
      <vt:lpstr>Class open house presentation</vt:lpstr>
      <vt:lpstr>Thematic analysis of the effectiveness of play therapy when combating childhood trauma</vt:lpstr>
      <vt:lpstr>Why thematic Analysis?</vt:lpstr>
      <vt:lpstr>Why Play therapy?</vt:lpstr>
      <vt:lpstr>Methodology</vt:lpstr>
      <vt:lpstr>PowerPoint 演示文稿</vt:lpstr>
      <vt:lpstr>Codes and themes</vt:lpstr>
      <vt:lpstr>Theme- Relationship </vt:lpstr>
      <vt:lpstr>Theme- Expression:</vt:lpstr>
      <vt:lpstr>Theme- Coping Mechanism</vt:lpstr>
      <vt:lpstr>PowerPoint 演示文稿</vt:lpstr>
      <vt:lpstr>PowerPoint 演示文稿</vt:lpstr>
      <vt:lpstr>Conclusion and recommendation </vt:lpstr>
      <vt:lpstr>Thank You, Any Questions? </vt:lpstr>
      <vt:lpstr>References</vt:lpstr>
      <vt:lpstr>PowerPoint 演示文稿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 analysis of the effectiveness of play therapy when combating childhood trauma</dc:title>
  <dc:creator>Katie Stone (P147833)</dc:creator>
  <cp:lastModifiedBy>katie</cp:lastModifiedBy>
  <cp:revision>28</cp:revision>
  <dcterms:created xsi:type="dcterms:W3CDTF">2018-05-06T13:06:00Z</dcterms:created>
  <dcterms:modified xsi:type="dcterms:W3CDTF">2018-05-13T18:00:48Z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74062800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  <property fmtid="{D5CDD505-2E9C-101B-9397-08002B2CF9AE}" pid="12" name="KSOProductBuildVer">
    <vt:lpwstr>2057-10.2.0.6020</vt:lpwstr>
  </property>
</Properties>
</file>