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6" r:id="rId2"/>
    <p:sldId id="276" r:id="rId3"/>
    <p:sldId id="293" r:id="rId4"/>
    <p:sldId id="294" r:id="rId5"/>
    <p:sldId id="296" r:id="rId6"/>
    <p:sldId id="282" r:id="rId7"/>
    <p:sldId id="297" r:id="rId8"/>
    <p:sldId id="298" r:id="rId9"/>
    <p:sldId id="283" r:id="rId10"/>
    <p:sldId id="284" r:id="rId11"/>
    <p:sldId id="299" r:id="rId12"/>
    <p:sldId id="285" r:id="rId13"/>
    <p:sldId id="286" r:id="rId14"/>
    <p:sldId id="300" r:id="rId15"/>
    <p:sldId id="301" r:id="rId16"/>
    <p:sldId id="288" r:id="rId17"/>
    <p:sldId id="302" r:id="rId18"/>
    <p:sldId id="303" r:id="rId19"/>
    <p:sldId id="305" r:id="rId20"/>
    <p:sldId id="306" r:id="rId21"/>
    <p:sldId id="30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7"/>
  </p:normalViewPr>
  <p:slideViewPr>
    <p:cSldViewPr>
      <p:cViewPr varScale="1">
        <p:scale>
          <a:sx n="86" d="100"/>
          <a:sy n="86" d="100"/>
        </p:scale>
        <p:origin x="105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AC3C11-1A30-4C85-B204-DB8B451B8929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33AF9-755A-4D92-A123-61EAFDD7E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030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33AF9-755A-4D92-A123-61EAFDD7EC7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887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468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63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2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908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52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886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250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767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381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703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822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5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0974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34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992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03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569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EF3F6DA-B47F-424A-8859-34E090DADFCB}" type="datetimeFigureOut">
              <a:rPr lang="en-GB" smtClean="0"/>
              <a:t>11/02/2020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7FE0E52-1B8D-478A-ABCC-EA0225D061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5441" y="2222624"/>
            <a:ext cx="7344816" cy="2070472"/>
          </a:xfrm>
        </p:spPr>
        <p:txBody>
          <a:bodyPr/>
          <a:lstStyle/>
          <a:p>
            <a:r>
              <a:rPr lang="en-GB" dirty="0" smtClean="0"/>
              <a:t>The history of gay and lesbian identity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Week 3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590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 smtClean="0"/>
              <a:t>Information Taken from </a:t>
            </a:r>
            <a:r>
              <a:rPr lang="en-GB" i="1" dirty="0" smtClean="0"/>
              <a:t>Clarke </a:t>
            </a:r>
            <a:r>
              <a:rPr lang="en-GB" i="1" dirty="0"/>
              <a:t>et al.</a:t>
            </a:r>
          </a:p>
        </p:txBody>
      </p:sp>
    </p:spTree>
    <p:extLst>
      <p:ext uri="{BB962C8B-B14F-4D97-AF65-F5344CB8AC3E}">
        <p14:creationId xmlns:p14="http://schemas.microsoft.com/office/powerpoint/2010/main" val="4025063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477550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With gender(s) has come sexuality, which has from the beginning aroused unease, ambiguity and resistance.</a:t>
            </a:r>
          </a:p>
          <a:p>
            <a:r>
              <a:rPr lang="en-GB" dirty="0"/>
              <a:t>To understand some of this we need to look at the history and how that has impacted on the concept of identity.</a:t>
            </a:r>
          </a:p>
        </p:txBody>
      </p:sp>
    </p:spTree>
    <p:extLst>
      <p:ext uri="{BB962C8B-B14F-4D97-AF65-F5344CB8AC3E}">
        <p14:creationId xmlns:p14="http://schemas.microsoft.com/office/powerpoint/2010/main" val="1620764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regulatory 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The Church</a:t>
            </a:r>
          </a:p>
          <a:p>
            <a:endParaRPr lang="en-GB" dirty="0"/>
          </a:p>
          <a:p>
            <a:r>
              <a:rPr lang="en-GB" dirty="0"/>
              <a:t>The State</a:t>
            </a:r>
          </a:p>
          <a:p>
            <a:endParaRPr lang="en-GB" dirty="0"/>
          </a:p>
          <a:p>
            <a:r>
              <a:rPr lang="en-GB" dirty="0"/>
              <a:t>The Medical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311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Sexology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477550" cy="334578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800" dirty="0"/>
              <a:t>Is the systematic study of sex, sexuality and gender identity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19</a:t>
            </a:r>
            <a:r>
              <a:rPr lang="en-GB" sz="2800" baseline="30000" dirty="0"/>
              <a:t>th</a:t>
            </a:r>
            <a:r>
              <a:rPr lang="en-GB" sz="2800" dirty="0"/>
              <a:t> century sex, sexuality and gender treated formally in the west as medical  subjects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72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Segal: Late 19</a:t>
            </a:r>
            <a:r>
              <a:rPr lang="en-GB" baseline="30000" dirty="0"/>
              <a:t>th</a:t>
            </a:r>
            <a:r>
              <a:rPr lang="en-GB" dirty="0"/>
              <a:t> century – emergence of sexologists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909598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Scrutinised and classified physical, sexual and psychological differences between men and women.</a:t>
            </a:r>
          </a:p>
          <a:p>
            <a:r>
              <a:rPr lang="en-GB" dirty="0"/>
              <a:t>Set the pattern for Western modernity.</a:t>
            </a:r>
          </a:p>
          <a:p>
            <a:r>
              <a:rPr lang="en-GB" dirty="0"/>
              <a:t>Consolidated the notion of separateness between men and women.</a:t>
            </a:r>
          </a:p>
          <a:p>
            <a:r>
              <a:rPr lang="en-GB" dirty="0"/>
              <a:t>Bourgeois model</a:t>
            </a:r>
          </a:p>
          <a:p>
            <a:r>
              <a:rPr lang="en-GB" dirty="0"/>
              <a:t>Men – independent, toil and leadership outside the home setting his authority inside the home</a:t>
            </a:r>
          </a:p>
          <a:p>
            <a:r>
              <a:rPr lang="en-GB" dirty="0"/>
              <a:t>Wife – gentle, nurturing, spiritual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03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Richard Freiherr Von Krafft-Ebing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2603500"/>
            <a:ext cx="10441160" cy="3777828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2000" dirty="0"/>
              <a:t>‘founding father’ of sexology.</a:t>
            </a:r>
          </a:p>
          <a:p>
            <a:r>
              <a:rPr lang="en-GB" sz="2000" i="1" dirty="0" err="1"/>
              <a:t>Psychopathia</a:t>
            </a:r>
            <a:r>
              <a:rPr lang="en-GB" sz="2000" i="1" dirty="0"/>
              <a:t> </a:t>
            </a:r>
            <a:r>
              <a:rPr lang="en-GB" sz="2000" i="1" dirty="0" err="1"/>
              <a:t>sexaulis</a:t>
            </a:r>
            <a:r>
              <a:rPr lang="en-GB" sz="2000" i="1" dirty="0"/>
              <a:t> (Germany 1886)</a:t>
            </a:r>
          </a:p>
          <a:p>
            <a:r>
              <a:rPr lang="en-GB" sz="2000" dirty="0"/>
              <a:t>Challenged sexual perversion as a sin or a crime and medicalised it as a ‘disease’</a:t>
            </a:r>
          </a:p>
          <a:p>
            <a:r>
              <a:rPr lang="en-GB" sz="2000" dirty="0"/>
              <a:t>12</a:t>
            </a:r>
            <a:r>
              <a:rPr lang="en-GB" sz="2000" baseline="30000" dirty="0"/>
              <a:t>th</a:t>
            </a:r>
            <a:r>
              <a:rPr lang="en-GB" sz="2000" dirty="0"/>
              <a:t> ed. – 300 case studies.</a:t>
            </a:r>
          </a:p>
          <a:p>
            <a:r>
              <a:rPr lang="en-GB" sz="2000" dirty="0"/>
              <a:t>‘however, for the most part, his work reflected rather than challenged the prevailing orthodoxy that homosexuality was pathological, and did much to link non-reproductive sex with disease.’ (Clarke et al.,p8)</a:t>
            </a:r>
          </a:p>
        </p:txBody>
      </p:sp>
    </p:spTree>
    <p:extLst>
      <p:ext uri="{BB962C8B-B14F-4D97-AF65-F5344CB8AC3E}">
        <p14:creationId xmlns:p14="http://schemas.microsoft.com/office/powerpoint/2010/main" val="651724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Magnus Hirschfield/ Karl-Heinrich </a:t>
            </a:r>
            <a:r>
              <a:rPr lang="en-GB" dirty="0" err="1"/>
              <a:t>Ulrichs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10053614" cy="320176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The first social movement to advance the rights of homosexual and trans people was established in Germany in 1897.</a:t>
            </a:r>
          </a:p>
          <a:p>
            <a:r>
              <a:rPr lang="en-GB" sz="2400" dirty="0"/>
              <a:t>The Scientific Humanitarian Committee founded by medical doctor Magnus Hirschfield (1825 -95) and an openly gay lawyer Karl-Heinrich </a:t>
            </a:r>
            <a:r>
              <a:rPr lang="en-GB" sz="2400" dirty="0" err="1"/>
              <a:t>Ulrichs</a:t>
            </a:r>
            <a:r>
              <a:rPr lang="en-GB" sz="2400" dirty="0"/>
              <a:t> (1825-95) – justice through science.</a:t>
            </a:r>
          </a:p>
          <a:p>
            <a:r>
              <a:rPr lang="en-GB" sz="2400" dirty="0"/>
              <a:t>Produced research and promoted awareness</a:t>
            </a:r>
          </a:p>
        </p:txBody>
      </p:sp>
    </p:spTree>
    <p:extLst>
      <p:ext uri="{BB962C8B-B14F-4D97-AF65-F5344CB8AC3E}">
        <p14:creationId xmlns:p14="http://schemas.microsoft.com/office/powerpoint/2010/main" val="1453028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Variations/’aberrations’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2603500"/>
            <a:ext cx="10729192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2400" dirty="0"/>
              <a:t>Not fitting neatly into classification boxes.</a:t>
            </a:r>
          </a:p>
          <a:p>
            <a:r>
              <a:rPr lang="en-GB" sz="2400" dirty="0"/>
              <a:t>1904 Havelock Ellis did a lot of work</a:t>
            </a:r>
          </a:p>
          <a:p>
            <a:r>
              <a:rPr lang="en-GB" sz="2400" dirty="0"/>
              <a:t>But no differential notion of sex and gender didn’t get far</a:t>
            </a:r>
          </a:p>
          <a:p>
            <a:r>
              <a:rPr lang="en-GB" sz="2400" dirty="0"/>
              <a:t>Karl </a:t>
            </a:r>
            <a:r>
              <a:rPr lang="en-GB" sz="2400" dirty="0" err="1"/>
              <a:t>Ulrichs</a:t>
            </a:r>
            <a:r>
              <a:rPr lang="en-GB" sz="2400" dirty="0"/>
              <a:t> in Germany and Edward Carpenter in Britain - Began to recognise the existence of sexual variation – other than for procreation purposes</a:t>
            </a:r>
          </a:p>
          <a:p>
            <a:r>
              <a:rPr lang="en-GB" sz="2400" dirty="0"/>
              <a:t>Began to speak about the ‘third’ or ‘intermediate sex’ – so is that sex or gender?</a:t>
            </a:r>
          </a:p>
        </p:txBody>
      </p:sp>
    </p:spTree>
    <p:extLst>
      <p:ext uri="{BB962C8B-B14F-4D97-AF65-F5344CB8AC3E}">
        <p14:creationId xmlns:p14="http://schemas.microsoft.com/office/powerpoint/2010/main" val="40714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16632"/>
            <a:ext cx="8229600" cy="1143000"/>
          </a:xfrm>
        </p:spPr>
        <p:txBody>
          <a:bodyPr/>
          <a:lstStyle/>
          <a:p>
            <a:r>
              <a:rPr lang="en-GB" dirty="0"/>
              <a:t>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2603500"/>
            <a:ext cx="10369152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Observing and quantifying possible variations in sex related activities produced ‘biological mayhem’ (p.322</a:t>
            </a:r>
            <a:r>
              <a:rPr lang="en-GB" sz="2400" dirty="0" smtClean="0"/>
              <a:t>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German sexologist Magnus Hirschfeld, suggested that there were almost infinite forms of ‘sexual intermediaries’, as everybody was to some degree biologically transgendered or bisexual. </a:t>
            </a:r>
          </a:p>
        </p:txBody>
      </p:sp>
    </p:spTree>
    <p:extLst>
      <p:ext uri="{BB962C8B-B14F-4D97-AF65-F5344CB8AC3E}">
        <p14:creationId xmlns:p14="http://schemas.microsoft.com/office/powerpoint/2010/main" val="3809587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1921" y="2636912"/>
            <a:ext cx="9974639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1919 The Institute for Sexual Science, Berlin – destroyed by the Nazis in 1933</a:t>
            </a:r>
          </a:p>
          <a:p>
            <a:r>
              <a:rPr lang="en-GB" sz="2400" dirty="0"/>
              <a:t>Early research on sex change – 20’s and 30’s.</a:t>
            </a:r>
          </a:p>
          <a:p>
            <a:r>
              <a:rPr lang="en-GB" sz="2400" dirty="0"/>
              <a:t>Developed the theory of ‘intermediate’ sex – between men and women.</a:t>
            </a:r>
          </a:p>
          <a:p>
            <a:r>
              <a:rPr lang="en-GB" sz="2400" dirty="0"/>
              <a:t>Work reflected the idea at the time that each individual contained elements of both sexes – see Carl Jung – contra-sexual archetypes.</a:t>
            </a:r>
          </a:p>
        </p:txBody>
      </p:sp>
    </p:spTree>
    <p:extLst>
      <p:ext uri="{BB962C8B-B14F-4D97-AF65-F5344CB8AC3E}">
        <p14:creationId xmlns:p14="http://schemas.microsoft.com/office/powerpoint/2010/main" val="2859059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Segal 322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2603500"/>
            <a:ext cx="10009112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Therefore – he concluded that there were no pure forms of masculinity and femininity </a:t>
            </a: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‘but that counting up all the possible variations in sexual organs, physical characteristics, sex drive and emotional characteristics – ranging from ‘womanly woman’ to ‘manly man’ –produced over 43 million specific variations in sexual proclivities (Hirschfield in Bland and Doan, 1998 p.103)</a:t>
            </a:r>
          </a:p>
        </p:txBody>
      </p:sp>
    </p:spTree>
    <p:extLst>
      <p:ext uri="{BB962C8B-B14F-4D97-AF65-F5344CB8AC3E}">
        <p14:creationId xmlns:p14="http://schemas.microsoft.com/office/powerpoint/2010/main" val="2033581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2636912"/>
            <a:ext cx="10297144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/>
              <a:t>These emerging understandings and theoretical perspectives would only fully re-emerge at the end of the 20</a:t>
            </a:r>
            <a:r>
              <a:rPr lang="en-GB" sz="2800" baseline="30000" dirty="0"/>
              <a:t>th</a:t>
            </a:r>
            <a:r>
              <a:rPr lang="en-GB" sz="2800" dirty="0"/>
              <a:t> century in contemporary discourses and practices of transgender politics. </a:t>
            </a:r>
          </a:p>
        </p:txBody>
      </p:sp>
    </p:spTree>
    <p:extLst>
      <p:ext uri="{BB962C8B-B14F-4D97-AF65-F5344CB8AC3E}">
        <p14:creationId xmlns:p14="http://schemas.microsoft.com/office/powerpoint/2010/main" val="4197609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Henry Havelock Ellis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2564904"/>
            <a:ext cx="10513168" cy="410445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en-GB" sz="2200" dirty="0"/>
              <a:t>British doctor</a:t>
            </a:r>
          </a:p>
          <a:p>
            <a:r>
              <a:rPr lang="en-GB" sz="2200" dirty="0"/>
              <a:t>Six volumes – ‘</a:t>
            </a:r>
            <a:r>
              <a:rPr lang="en-GB" sz="2200" i="1" dirty="0"/>
              <a:t>Studies in the psychology of sex’ </a:t>
            </a:r>
            <a:r>
              <a:rPr lang="en-GB" sz="2200" dirty="0"/>
              <a:t>1897 – 1910.</a:t>
            </a:r>
          </a:p>
          <a:p>
            <a:r>
              <a:rPr lang="en-GB" sz="2200" dirty="0"/>
              <a:t>‘sexual inversion’ – homosexuality – as biological anomaly (and they’re still trying to find the ‘gay gene’) – but it did challenge the church and law.</a:t>
            </a:r>
          </a:p>
          <a:p>
            <a:r>
              <a:rPr lang="en-GB" sz="2200" dirty="0"/>
              <a:t>Included cross-gender and cross dressing</a:t>
            </a:r>
          </a:p>
          <a:p>
            <a:r>
              <a:rPr lang="en-GB" sz="2200" dirty="0"/>
              <a:t>Some people argue – but not universally accepted that his research challenged the moral values that blocked public and scientific discussion on sexuality.</a:t>
            </a:r>
          </a:p>
          <a:p>
            <a:r>
              <a:rPr lang="en-GB" sz="2200" dirty="0"/>
              <a:t>Gay male scholars –good</a:t>
            </a:r>
          </a:p>
          <a:p>
            <a:r>
              <a:rPr lang="en-GB" sz="2200" dirty="0"/>
              <a:t>Lesbians have found his work limited and unhelpful -stereotyping</a:t>
            </a:r>
          </a:p>
          <a:p>
            <a:r>
              <a:rPr lang="en-GB" sz="2200" dirty="0"/>
              <a:t>But no differential notion of sex and gender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63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Edward Carpenter (1844 -1929)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2603500"/>
            <a:ext cx="10009112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/>
              <a:t>Openly gay and socialist reformer </a:t>
            </a:r>
            <a:r>
              <a:rPr lang="en-GB" sz="2800" dirty="0" smtClean="0"/>
              <a:t>founded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The British Society for the Scientific Study of Sex Psychology in 1914 – a scholarly scientific organisation also devoted to social change – public lectures, pamphlets, raising awareness.</a:t>
            </a:r>
          </a:p>
        </p:txBody>
      </p:sp>
    </p:spTree>
    <p:extLst>
      <p:ext uri="{BB962C8B-B14F-4D97-AF65-F5344CB8AC3E}">
        <p14:creationId xmlns:p14="http://schemas.microsoft.com/office/powerpoint/2010/main" val="3369992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Darwin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621566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/>
              <a:t>Supported the divergent evolution of the sexes </a:t>
            </a:r>
            <a:r>
              <a:rPr lang="en-GB" sz="2800" dirty="0" smtClean="0"/>
              <a:t>–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Geddes and Thompson influential British biologists argued in 1899 that males are more ‘active, passionate, and variable’; females ‘more passive, conservative, sluggish and stable’ (1998, p.16)</a:t>
            </a:r>
          </a:p>
        </p:txBody>
      </p:sp>
    </p:spTree>
    <p:extLst>
      <p:ext uri="{BB962C8B-B14F-4D97-AF65-F5344CB8AC3E}">
        <p14:creationId xmlns:p14="http://schemas.microsoft.com/office/powerpoint/2010/main" val="375642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621566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3200" dirty="0"/>
              <a:t>These emerging understandings and theoretical perspectives would only fully re-emerge at the end of the 20</a:t>
            </a:r>
            <a:r>
              <a:rPr lang="en-GB" sz="3200" baseline="30000" dirty="0"/>
              <a:t>th</a:t>
            </a:r>
            <a:r>
              <a:rPr lang="en-GB" sz="3200" dirty="0"/>
              <a:t> century in contemporary discourses and practices of transgender politics. </a:t>
            </a:r>
          </a:p>
        </p:txBody>
      </p:sp>
    </p:spTree>
    <p:extLst>
      <p:ext uri="{BB962C8B-B14F-4D97-AF65-F5344CB8AC3E}">
        <p14:creationId xmlns:p14="http://schemas.microsoft.com/office/powerpoint/2010/main" val="2131398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At the same time this was being questioned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981606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400" dirty="0"/>
              <a:t>From the second half of the 19</a:t>
            </a:r>
            <a:r>
              <a:rPr lang="en-GB" sz="2400" baseline="30000" dirty="0"/>
              <a:t>th</a:t>
            </a:r>
            <a:r>
              <a:rPr lang="en-GB" sz="2400" dirty="0"/>
              <a:t> century ‘the rise of the first wave of feminism was seen as putting manhood in danger, wherever it arose:  ‘the masculine woman’ (those seeking education and the right to vote) undermined the ‘natural’ demarcations of sexed difference.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470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Conclusion: Clarke p.11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Influence of early sexologists:</a:t>
            </a:r>
          </a:p>
          <a:p>
            <a:r>
              <a:rPr lang="en-GB" dirty="0"/>
              <a:t>1.they established sexuality and gender identity as legitimate foci of scientific investigation.</a:t>
            </a:r>
          </a:p>
          <a:p>
            <a:r>
              <a:rPr lang="en-GB" dirty="0"/>
              <a:t>They developed many of the concepts and language that we use today</a:t>
            </a:r>
          </a:p>
          <a:p>
            <a:r>
              <a:rPr lang="en-GB" dirty="0"/>
              <a:t>They challenged the prevailing orthodoxy regarding sexuality and gender diversity</a:t>
            </a:r>
          </a:p>
        </p:txBody>
      </p:sp>
    </p:spTree>
    <p:extLst>
      <p:ext uri="{BB962C8B-B14F-4D97-AF65-F5344CB8AC3E}">
        <p14:creationId xmlns:p14="http://schemas.microsoft.com/office/powerpoint/2010/main" val="1003906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765582" cy="34163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They established sexuality and gender identity as central to individuals and to human existence</a:t>
            </a:r>
          </a:p>
          <a:p>
            <a:r>
              <a:rPr lang="en-GB" dirty="0"/>
              <a:t>They enabled the voices of sexual and gender ‘deviants’ to be heard</a:t>
            </a:r>
          </a:p>
          <a:p>
            <a:r>
              <a:rPr lang="en-GB" dirty="0"/>
              <a:t>They viewed scientific research and social activism as compatible endeavours.</a:t>
            </a:r>
          </a:p>
        </p:txBody>
      </p:sp>
    </p:spTree>
    <p:extLst>
      <p:ext uri="{BB962C8B-B14F-4D97-AF65-F5344CB8AC3E}">
        <p14:creationId xmlns:p14="http://schemas.microsoft.com/office/powerpoint/2010/main" val="3779110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3200" dirty="0"/>
              <a:t>That human desire can be directed to an almost infinite number of things </a:t>
            </a:r>
          </a:p>
        </p:txBody>
      </p:sp>
    </p:spTree>
    <p:extLst>
      <p:ext uri="{BB962C8B-B14F-4D97-AF65-F5344CB8AC3E}">
        <p14:creationId xmlns:p14="http://schemas.microsoft.com/office/powerpoint/2010/main" val="9040410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907</TotalTime>
  <Words>959</Words>
  <Application>Microsoft Office PowerPoint</Application>
  <PresentationFormat>Widescreen</PresentationFormat>
  <Paragraphs>83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Ion Boardroom</vt:lpstr>
      <vt:lpstr>The history of gay and lesbian identity</vt:lpstr>
      <vt:lpstr>PowerPoint Presentation</vt:lpstr>
      <vt:lpstr>PowerPoint Presentation</vt:lpstr>
      <vt:lpstr>3 regulatory institutions</vt:lpstr>
      <vt:lpstr>Sexology</vt:lpstr>
      <vt:lpstr>Segal: Late 19th century – emergence of sexologists</vt:lpstr>
      <vt:lpstr>Richard Freiherr Von Krafft-Ebing</vt:lpstr>
      <vt:lpstr>Magnus Hirschfield/ Karl-Heinrich Ulrichs</vt:lpstr>
      <vt:lpstr>Variations/’aberrations’</vt:lpstr>
      <vt:lpstr>problem</vt:lpstr>
      <vt:lpstr>PowerPoint Presentation</vt:lpstr>
      <vt:lpstr>Segal 322</vt:lpstr>
      <vt:lpstr>PowerPoint Presentation</vt:lpstr>
      <vt:lpstr>Henry Havelock Ellis</vt:lpstr>
      <vt:lpstr>Edward Carpenter (1844 -1929)</vt:lpstr>
      <vt:lpstr>Darwin</vt:lpstr>
      <vt:lpstr>PowerPoint Presentation</vt:lpstr>
      <vt:lpstr>At the same time this was being questioned</vt:lpstr>
      <vt:lpstr>Conclusion: Clarke p.11</vt:lpstr>
      <vt:lpstr>PowerPoint Presentation</vt:lpstr>
      <vt:lpstr>Desire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history of Identity</dc:title>
  <dc:creator>edu-ch</dc:creator>
  <cp:lastModifiedBy>Ruth Groff</cp:lastModifiedBy>
  <cp:revision>61</cp:revision>
  <dcterms:created xsi:type="dcterms:W3CDTF">2015-05-18T14:45:43Z</dcterms:created>
  <dcterms:modified xsi:type="dcterms:W3CDTF">2020-02-11T09:31:07Z</dcterms:modified>
</cp:coreProperties>
</file>