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7" r:id="rId3"/>
    <p:sldId id="281" r:id="rId4"/>
    <p:sldId id="282" r:id="rId5"/>
    <p:sldId id="301" r:id="rId6"/>
    <p:sldId id="300" r:id="rId7"/>
    <p:sldId id="284" r:id="rId8"/>
    <p:sldId id="285" r:id="rId9"/>
    <p:sldId id="286" r:id="rId10"/>
    <p:sldId id="296" r:id="rId11"/>
    <p:sldId id="292" r:id="rId12"/>
    <p:sldId id="294" r:id="rId13"/>
    <p:sldId id="295" r:id="rId14"/>
    <p:sldId id="279" r:id="rId15"/>
    <p:sldId id="278" r:id="rId16"/>
    <p:sldId id="273" r:id="rId17"/>
    <p:sldId id="297" r:id="rId18"/>
    <p:sldId id="299" r:id="rId19"/>
    <p:sldId id="298" r:id="rId20"/>
    <p:sldId id="302" r:id="rId21"/>
    <p:sldId id="303" r:id="rId22"/>
    <p:sldId id="304" r:id="rId23"/>
    <p:sldId id="261" r:id="rId24"/>
    <p:sldId id="262" r:id="rId25"/>
    <p:sldId id="267" r:id="rId26"/>
    <p:sldId id="258" r:id="rId27"/>
    <p:sldId id="266" r:id="rId28"/>
    <p:sldId id="259" r:id="rId29"/>
    <p:sldId id="260" r:id="rId30"/>
    <p:sldId id="268" r:id="rId31"/>
    <p:sldId id="263" r:id="rId32"/>
    <p:sldId id="265" r:id="rId33"/>
    <p:sldId id="270" r:id="rId34"/>
    <p:sldId id="272" r:id="rId35"/>
    <p:sldId id="271" r:id="rId36"/>
    <p:sldId id="26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7297" autoAdjust="0"/>
  </p:normalViewPr>
  <p:slideViewPr>
    <p:cSldViewPr snapToGrid="0">
      <p:cViewPr varScale="1">
        <p:scale>
          <a:sx n="65" d="100"/>
          <a:sy n="65" d="100"/>
        </p:scale>
        <p:origin x="131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2A458E-2B56-4241-9B1F-D2AD1430974C}"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9FAC465-7702-4D7B-A724-3150BF3148F8}">
      <dgm:prSet/>
      <dgm:spPr/>
      <dgm:t>
        <a:bodyPr/>
        <a:lstStyle/>
        <a:p>
          <a:r>
            <a:rPr lang="en-GB"/>
            <a:t>Understand the use of intelligence and other data insights in directing roads policing activity. </a:t>
          </a:r>
          <a:endParaRPr lang="en-US"/>
        </a:p>
      </dgm:t>
    </dgm:pt>
    <dgm:pt modelId="{5E3C8973-ABB1-4463-AFD2-0DB99A16DBBE}" type="parTrans" cxnId="{2ED87A80-BD4A-4441-A53D-1BE59735172A}">
      <dgm:prSet/>
      <dgm:spPr/>
      <dgm:t>
        <a:bodyPr/>
        <a:lstStyle/>
        <a:p>
          <a:endParaRPr lang="en-US"/>
        </a:p>
      </dgm:t>
    </dgm:pt>
    <dgm:pt modelId="{C130707F-AB1B-4EE2-8F29-B4D10BFCF2DE}" type="sibTrans" cxnId="{2ED87A80-BD4A-4441-A53D-1BE59735172A}">
      <dgm:prSet/>
      <dgm:spPr/>
      <dgm:t>
        <a:bodyPr/>
        <a:lstStyle/>
        <a:p>
          <a:endParaRPr lang="en-US"/>
        </a:p>
      </dgm:t>
    </dgm:pt>
    <dgm:pt modelId="{3DDF46CE-7BA6-40A7-9B35-5DFDD57D6270}">
      <dgm:prSet/>
      <dgm:spPr/>
      <dgm:t>
        <a:bodyPr/>
        <a:lstStyle/>
        <a:p>
          <a:r>
            <a:rPr lang="en-GB"/>
            <a:t>Understand how ANPR is used as an investigative Tool </a:t>
          </a:r>
          <a:endParaRPr lang="en-US"/>
        </a:p>
      </dgm:t>
    </dgm:pt>
    <dgm:pt modelId="{F6E03846-173D-45DA-9823-90020D9EF4DD}" type="parTrans" cxnId="{072C7AFE-B9E1-4703-9037-9A4D13FA0B20}">
      <dgm:prSet/>
      <dgm:spPr/>
      <dgm:t>
        <a:bodyPr/>
        <a:lstStyle/>
        <a:p>
          <a:endParaRPr lang="en-US"/>
        </a:p>
      </dgm:t>
    </dgm:pt>
    <dgm:pt modelId="{395728A6-E7B7-4E5B-AEFD-2EC85ED0B5C3}" type="sibTrans" cxnId="{072C7AFE-B9E1-4703-9037-9A4D13FA0B20}">
      <dgm:prSet/>
      <dgm:spPr/>
      <dgm:t>
        <a:bodyPr/>
        <a:lstStyle/>
        <a:p>
          <a:endParaRPr lang="en-US"/>
        </a:p>
      </dgm:t>
    </dgm:pt>
    <dgm:pt modelId="{B027CA1D-4E8C-4520-B13D-4E4B7C359B94}" type="pres">
      <dgm:prSet presAssocID="{232A458E-2B56-4241-9B1F-D2AD1430974C}" presName="linear" presStyleCnt="0">
        <dgm:presLayoutVars>
          <dgm:animLvl val="lvl"/>
          <dgm:resizeHandles val="exact"/>
        </dgm:presLayoutVars>
      </dgm:prSet>
      <dgm:spPr/>
    </dgm:pt>
    <dgm:pt modelId="{21D067D9-C292-4658-AB24-E227118B5D69}" type="pres">
      <dgm:prSet presAssocID="{59FAC465-7702-4D7B-A724-3150BF3148F8}" presName="parentText" presStyleLbl="node1" presStyleIdx="0" presStyleCnt="2">
        <dgm:presLayoutVars>
          <dgm:chMax val="0"/>
          <dgm:bulletEnabled val="1"/>
        </dgm:presLayoutVars>
      </dgm:prSet>
      <dgm:spPr/>
    </dgm:pt>
    <dgm:pt modelId="{9F3A7C5C-D401-4DB0-9915-443E1161A7FF}" type="pres">
      <dgm:prSet presAssocID="{C130707F-AB1B-4EE2-8F29-B4D10BFCF2DE}" presName="spacer" presStyleCnt="0"/>
      <dgm:spPr/>
    </dgm:pt>
    <dgm:pt modelId="{FF4D2B9C-7534-4B31-BA3B-52829774DCDA}" type="pres">
      <dgm:prSet presAssocID="{3DDF46CE-7BA6-40A7-9B35-5DFDD57D6270}" presName="parentText" presStyleLbl="node1" presStyleIdx="1" presStyleCnt="2">
        <dgm:presLayoutVars>
          <dgm:chMax val="0"/>
          <dgm:bulletEnabled val="1"/>
        </dgm:presLayoutVars>
      </dgm:prSet>
      <dgm:spPr/>
    </dgm:pt>
  </dgm:ptLst>
  <dgm:cxnLst>
    <dgm:cxn modelId="{82ACCA27-CED2-4ACD-A2CF-2A2F6255EAA0}" type="presOf" srcId="{232A458E-2B56-4241-9B1F-D2AD1430974C}" destId="{B027CA1D-4E8C-4520-B13D-4E4B7C359B94}" srcOrd="0" destOrd="0" presId="urn:microsoft.com/office/officeart/2005/8/layout/vList2"/>
    <dgm:cxn modelId="{2ED87A80-BD4A-4441-A53D-1BE59735172A}" srcId="{232A458E-2B56-4241-9B1F-D2AD1430974C}" destId="{59FAC465-7702-4D7B-A724-3150BF3148F8}" srcOrd="0" destOrd="0" parTransId="{5E3C8973-ABB1-4463-AFD2-0DB99A16DBBE}" sibTransId="{C130707F-AB1B-4EE2-8F29-B4D10BFCF2DE}"/>
    <dgm:cxn modelId="{9D12F5E7-3D5A-414E-813E-0ABDC7D946C0}" type="presOf" srcId="{59FAC465-7702-4D7B-A724-3150BF3148F8}" destId="{21D067D9-C292-4658-AB24-E227118B5D69}" srcOrd="0" destOrd="0" presId="urn:microsoft.com/office/officeart/2005/8/layout/vList2"/>
    <dgm:cxn modelId="{5D37CDF9-C8DE-4D7F-BB20-5466F8C9F8A4}" type="presOf" srcId="{3DDF46CE-7BA6-40A7-9B35-5DFDD57D6270}" destId="{FF4D2B9C-7534-4B31-BA3B-52829774DCDA}" srcOrd="0" destOrd="0" presId="urn:microsoft.com/office/officeart/2005/8/layout/vList2"/>
    <dgm:cxn modelId="{072C7AFE-B9E1-4703-9037-9A4D13FA0B20}" srcId="{232A458E-2B56-4241-9B1F-D2AD1430974C}" destId="{3DDF46CE-7BA6-40A7-9B35-5DFDD57D6270}" srcOrd="1" destOrd="0" parTransId="{F6E03846-173D-45DA-9823-90020D9EF4DD}" sibTransId="{395728A6-E7B7-4E5B-AEFD-2EC85ED0B5C3}"/>
    <dgm:cxn modelId="{9EDE895A-3216-43A7-BFC3-A7DE90851AC5}" type="presParOf" srcId="{B027CA1D-4E8C-4520-B13D-4E4B7C359B94}" destId="{21D067D9-C292-4658-AB24-E227118B5D69}" srcOrd="0" destOrd="0" presId="urn:microsoft.com/office/officeart/2005/8/layout/vList2"/>
    <dgm:cxn modelId="{63CCCDE7-FD3E-459A-832F-BFD99D856A77}" type="presParOf" srcId="{B027CA1D-4E8C-4520-B13D-4E4B7C359B94}" destId="{9F3A7C5C-D401-4DB0-9915-443E1161A7FF}" srcOrd="1" destOrd="0" presId="urn:microsoft.com/office/officeart/2005/8/layout/vList2"/>
    <dgm:cxn modelId="{5C4CA52E-C028-4CEA-852B-3A92C0E2283A}" type="presParOf" srcId="{B027CA1D-4E8C-4520-B13D-4E4B7C359B94}" destId="{FF4D2B9C-7534-4B31-BA3B-52829774DCDA}"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92ABF0-FFD4-434D-B34D-D947D429257D}"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9C6F118D-D17F-4CDB-AA62-82F76982D1DB}">
      <dgm:prSet/>
      <dgm:spPr/>
      <dgm:t>
        <a:bodyPr/>
        <a:lstStyle/>
        <a:p>
          <a:r>
            <a:rPr lang="en-GB"/>
            <a:t>The Data Protection Act (DPA) provides a legal framework for holding, obtaining, recording, using and sharing personal information.</a:t>
          </a:r>
          <a:endParaRPr lang="en-US"/>
        </a:p>
      </dgm:t>
    </dgm:pt>
    <dgm:pt modelId="{18EF626A-7E28-45C0-BA3A-854C82ACFBFF}" type="parTrans" cxnId="{B3EB5614-0E76-43A9-9E96-213463371AC2}">
      <dgm:prSet/>
      <dgm:spPr/>
      <dgm:t>
        <a:bodyPr/>
        <a:lstStyle/>
        <a:p>
          <a:endParaRPr lang="en-US"/>
        </a:p>
      </dgm:t>
    </dgm:pt>
    <dgm:pt modelId="{43DAFA60-7628-4F28-921C-A0AE887A31AE}" type="sibTrans" cxnId="{B3EB5614-0E76-43A9-9E96-213463371AC2}">
      <dgm:prSet/>
      <dgm:spPr/>
      <dgm:t>
        <a:bodyPr/>
        <a:lstStyle/>
        <a:p>
          <a:endParaRPr lang="en-US"/>
        </a:p>
      </dgm:t>
    </dgm:pt>
    <dgm:pt modelId="{6B5D2EE4-187B-4333-8577-18A1CB65C499}">
      <dgm:prSet/>
      <dgm:spPr/>
      <dgm:t>
        <a:bodyPr/>
        <a:lstStyle/>
        <a:p>
          <a:r>
            <a:rPr lang="en-GB"/>
            <a:t>Under the DPA personal information can only be disclosed in accordance with the principles and exemptions that apply to the DPA.</a:t>
          </a:r>
          <a:endParaRPr lang="en-US"/>
        </a:p>
      </dgm:t>
    </dgm:pt>
    <dgm:pt modelId="{2F40B173-9A24-4D4A-A7EC-91CA1617DAF4}" type="parTrans" cxnId="{33C4C5F9-3541-4393-A61B-4ED5B7FB88B1}">
      <dgm:prSet/>
      <dgm:spPr/>
      <dgm:t>
        <a:bodyPr/>
        <a:lstStyle/>
        <a:p>
          <a:endParaRPr lang="en-US"/>
        </a:p>
      </dgm:t>
    </dgm:pt>
    <dgm:pt modelId="{5AF27185-68B6-4CCB-95E9-D04C624851DB}" type="sibTrans" cxnId="{33C4C5F9-3541-4393-A61B-4ED5B7FB88B1}">
      <dgm:prSet/>
      <dgm:spPr/>
      <dgm:t>
        <a:bodyPr/>
        <a:lstStyle/>
        <a:p>
          <a:endParaRPr lang="en-US"/>
        </a:p>
      </dgm:t>
    </dgm:pt>
    <dgm:pt modelId="{63CA2B47-2DDE-431C-A4A7-55F6DF24B1B6}">
      <dgm:prSet/>
      <dgm:spPr/>
      <dgm:t>
        <a:bodyPr/>
        <a:lstStyle/>
        <a:p>
          <a:r>
            <a:rPr lang="en-GB" dirty="0"/>
            <a:t>Section 29 Exemption: Crime and taxation</a:t>
          </a:r>
        </a:p>
        <a:p>
          <a:endParaRPr lang="en-US" dirty="0"/>
        </a:p>
      </dgm:t>
    </dgm:pt>
    <dgm:pt modelId="{5D7E0776-5588-43EE-90F1-DD47FFD03BF1}" type="parTrans" cxnId="{CA280E71-4620-4D1B-805B-26C05C1B63E9}">
      <dgm:prSet/>
      <dgm:spPr/>
      <dgm:t>
        <a:bodyPr/>
        <a:lstStyle/>
        <a:p>
          <a:endParaRPr lang="en-US"/>
        </a:p>
      </dgm:t>
    </dgm:pt>
    <dgm:pt modelId="{D5C85223-C7B6-4347-AA1D-F74F3D31C50D}" type="sibTrans" cxnId="{CA280E71-4620-4D1B-805B-26C05C1B63E9}">
      <dgm:prSet/>
      <dgm:spPr/>
      <dgm:t>
        <a:bodyPr/>
        <a:lstStyle/>
        <a:p>
          <a:endParaRPr lang="en-US"/>
        </a:p>
      </dgm:t>
    </dgm:pt>
    <dgm:pt modelId="{B158FA27-D2DF-43F6-91ED-766F90F61C7E}" type="pres">
      <dgm:prSet presAssocID="{8392ABF0-FFD4-434D-B34D-D947D429257D}" presName="vert0" presStyleCnt="0">
        <dgm:presLayoutVars>
          <dgm:dir/>
          <dgm:animOne val="branch"/>
          <dgm:animLvl val="lvl"/>
        </dgm:presLayoutVars>
      </dgm:prSet>
      <dgm:spPr/>
    </dgm:pt>
    <dgm:pt modelId="{EFBAD513-29C6-4B78-B694-38B8F06C5017}" type="pres">
      <dgm:prSet presAssocID="{9C6F118D-D17F-4CDB-AA62-82F76982D1DB}" presName="thickLine" presStyleLbl="alignNode1" presStyleIdx="0" presStyleCnt="3"/>
      <dgm:spPr/>
    </dgm:pt>
    <dgm:pt modelId="{E2CE2BE0-AB9C-4D28-9DCA-96BBCEDE9E88}" type="pres">
      <dgm:prSet presAssocID="{9C6F118D-D17F-4CDB-AA62-82F76982D1DB}" presName="horz1" presStyleCnt="0"/>
      <dgm:spPr/>
    </dgm:pt>
    <dgm:pt modelId="{DB725D84-C04D-41A5-90AA-4A118A985EC3}" type="pres">
      <dgm:prSet presAssocID="{9C6F118D-D17F-4CDB-AA62-82F76982D1DB}" presName="tx1" presStyleLbl="revTx" presStyleIdx="0" presStyleCnt="3"/>
      <dgm:spPr/>
    </dgm:pt>
    <dgm:pt modelId="{1C92B821-B453-49E2-AAEC-9AB18A386AAA}" type="pres">
      <dgm:prSet presAssocID="{9C6F118D-D17F-4CDB-AA62-82F76982D1DB}" presName="vert1" presStyleCnt="0"/>
      <dgm:spPr/>
    </dgm:pt>
    <dgm:pt modelId="{4CD30F95-6EBD-43E9-99C4-1D1F08C0B750}" type="pres">
      <dgm:prSet presAssocID="{6B5D2EE4-187B-4333-8577-18A1CB65C499}" presName="thickLine" presStyleLbl="alignNode1" presStyleIdx="1" presStyleCnt="3"/>
      <dgm:spPr/>
    </dgm:pt>
    <dgm:pt modelId="{19DD51B4-847E-43BB-965A-1B279D918D5C}" type="pres">
      <dgm:prSet presAssocID="{6B5D2EE4-187B-4333-8577-18A1CB65C499}" presName="horz1" presStyleCnt="0"/>
      <dgm:spPr/>
    </dgm:pt>
    <dgm:pt modelId="{48DFDDA3-1E8E-484D-A768-0AE8B2D4BC7D}" type="pres">
      <dgm:prSet presAssocID="{6B5D2EE4-187B-4333-8577-18A1CB65C499}" presName="tx1" presStyleLbl="revTx" presStyleIdx="1" presStyleCnt="3"/>
      <dgm:spPr/>
    </dgm:pt>
    <dgm:pt modelId="{233CEDCD-FB3F-4D7E-BEA4-1F3BA31EA89B}" type="pres">
      <dgm:prSet presAssocID="{6B5D2EE4-187B-4333-8577-18A1CB65C499}" presName="vert1" presStyleCnt="0"/>
      <dgm:spPr/>
    </dgm:pt>
    <dgm:pt modelId="{B0516673-EB52-47BB-9F2F-8843F5B36733}" type="pres">
      <dgm:prSet presAssocID="{63CA2B47-2DDE-431C-A4A7-55F6DF24B1B6}" presName="thickLine" presStyleLbl="alignNode1" presStyleIdx="2" presStyleCnt="3"/>
      <dgm:spPr/>
    </dgm:pt>
    <dgm:pt modelId="{FDD40CB6-991F-4875-BBAD-57B045E612B7}" type="pres">
      <dgm:prSet presAssocID="{63CA2B47-2DDE-431C-A4A7-55F6DF24B1B6}" presName="horz1" presStyleCnt="0"/>
      <dgm:spPr/>
    </dgm:pt>
    <dgm:pt modelId="{36EDD9F5-BAAF-4659-A8B2-68059B6F70DF}" type="pres">
      <dgm:prSet presAssocID="{63CA2B47-2DDE-431C-A4A7-55F6DF24B1B6}" presName="tx1" presStyleLbl="revTx" presStyleIdx="2" presStyleCnt="3"/>
      <dgm:spPr/>
    </dgm:pt>
    <dgm:pt modelId="{B6EF82D1-F09E-4461-A777-91F94BB3844B}" type="pres">
      <dgm:prSet presAssocID="{63CA2B47-2DDE-431C-A4A7-55F6DF24B1B6}" presName="vert1" presStyleCnt="0"/>
      <dgm:spPr/>
    </dgm:pt>
  </dgm:ptLst>
  <dgm:cxnLst>
    <dgm:cxn modelId="{B3EB5614-0E76-43A9-9E96-213463371AC2}" srcId="{8392ABF0-FFD4-434D-B34D-D947D429257D}" destId="{9C6F118D-D17F-4CDB-AA62-82F76982D1DB}" srcOrd="0" destOrd="0" parTransId="{18EF626A-7E28-45C0-BA3A-854C82ACFBFF}" sibTransId="{43DAFA60-7628-4F28-921C-A0AE887A31AE}"/>
    <dgm:cxn modelId="{39AB8B39-3FDA-43D1-8954-F4C88CA98B0D}" type="presOf" srcId="{8392ABF0-FFD4-434D-B34D-D947D429257D}" destId="{B158FA27-D2DF-43F6-91ED-766F90F61C7E}" srcOrd="0" destOrd="0" presId="urn:microsoft.com/office/officeart/2008/layout/LinedList"/>
    <dgm:cxn modelId="{5BB2BC6E-A62C-44CC-A678-BF9B699CDB16}" type="presOf" srcId="{63CA2B47-2DDE-431C-A4A7-55F6DF24B1B6}" destId="{36EDD9F5-BAAF-4659-A8B2-68059B6F70DF}" srcOrd="0" destOrd="0" presId="urn:microsoft.com/office/officeart/2008/layout/LinedList"/>
    <dgm:cxn modelId="{283B9D50-F5F5-4241-975E-B046564FB696}" type="presOf" srcId="{6B5D2EE4-187B-4333-8577-18A1CB65C499}" destId="{48DFDDA3-1E8E-484D-A768-0AE8B2D4BC7D}" srcOrd="0" destOrd="0" presId="urn:microsoft.com/office/officeart/2008/layout/LinedList"/>
    <dgm:cxn modelId="{CA280E71-4620-4D1B-805B-26C05C1B63E9}" srcId="{8392ABF0-FFD4-434D-B34D-D947D429257D}" destId="{63CA2B47-2DDE-431C-A4A7-55F6DF24B1B6}" srcOrd="2" destOrd="0" parTransId="{5D7E0776-5588-43EE-90F1-DD47FFD03BF1}" sibTransId="{D5C85223-C7B6-4347-AA1D-F74F3D31C50D}"/>
    <dgm:cxn modelId="{DDC30381-E63C-4529-A8C8-C7C21C3F496F}" type="presOf" srcId="{9C6F118D-D17F-4CDB-AA62-82F76982D1DB}" destId="{DB725D84-C04D-41A5-90AA-4A118A985EC3}" srcOrd="0" destOrd="0" presId="urn:microsoft.com/office/officeart/2008/layout/LinedList"/>
    <dgm:cxn modelId="{33C4C5F9-3541-4393-A61B-4ED5B7FB88B1}" srcId="{8392ABF0-FFD4-434D-B34D-D947D429257D}" destId="{6B5D2EE4-187B-4333-8577-18A1CB65C499}" srcOrd="1" destOrd="0" parTransId="{2F40B173-9A24-4D4A-A7EC-91CA1617DAF4}" sibTransId="{5AF27185-68B6-4CCB-95E9-D04C624851DB}"/>
    <dgm:cxn modelId="{4BDF5B5D-467E-4B67-8ACC-6BCBB7436BF0}" type="presParOf" srcId="{B158FA27-D2DF-43F6-91ED-766F90F61C7E}" destId="{EFBAD513-29C6-4B78-B694-38B8F06C5017}" srcOrd="0" destOrd="0" presId="urn:microsoft.com/office/officeart/2008/layout/LinedList"/>
    <dgm:cxn modelId="{2E561E26-CD2F-4129-B6FD-86A2405B68A6}" type="presParOf" srcId="{B158FA27-D2DF-43F6-91ED-766F90F61C7E}" destId="{E2CE2BE0-AB9C-4D28-9DCA-96BBCEDE9E88}" srcOrd="1" destOrd="0" presId="urn:microsoft.com/office/officeart/2008/layout/LinedList"/>
    <dgm:cxn modelId="{7E18DCD0-1878-4621-99EF-1E7758ED0F0E}" type="presParOf" srcId="{E2CE2BE0-AB9C-4D28-9DCA-96BBCEDE9E88}" destId="{DB725D84-C04D-41A5-90AA-4A118A985EC3}" srcOrd="0" destOrd="0" presId="urn:microsoft.com/office/officeart/2008/layout/LinedList"/>
    <dgm:cxn modelId="{5BDCC950-C6E3-424F-A045-DE42A901D0BE}" type="presParOf" srcId="{E2CE2BE0-AB9C-4D28-9DCA-96BBCEDE9E88}" destId="{1C92B821-B453-49E2-AAEC-9AB18A386AAA}" srcOrd="1" destOrd="0" presId="urn:microsoft.com/office/officeart/2008/layout/LinedList"/>
    <dgm:cxn modelId="{73559287-9353-4839-95C8-B28B0122A3C5}" type="presParOf" srcId="{B158FA27-D2DF-43F6-91ED-766F90F61C7E}" destId="{4CD30F95-6EBD-43E9-99C4-1D1F08C0B750}" srcOrd="2" destOrd="0" presId="urn:microsoft.com/office/officeart/2008/layout/LinedList"/>
    <dgm:cxn modelId="{E297231D-FA23-4008-B760-CAD27E85E6D6}" type="presParOf" srcId="{B158FA27-D2DF-43F6-91ED-766F90F61C7E}" destId="{19DD51B4-847E-43BB-965A-1B279D918D5C}" srcOrd="3" destOrd="0" presId="urn:microsoft.com/office/officeart/2008/layout/LinedList"/>
    <dgm:cxn modelId="{479FECA3-C635-40DD-9850-BFABF4BEC0FA}" type="presParOf" srcId="{19DD51B4-847E-43BB-965A-1B279D918D5C}" destId="{48DFDDA3-1E8E-484D-A768-0AE8B2D4BC7D}" srcOrd="0" destOrd="0" presId="urn:microsoft.com/office/officeart/2008/layout/LinedList"/>
    <dgm:cxn modelId="{4924FE78-5E88-4C89-A99D-05CA50CF4E01}" type="presParOf" srcId="{19DD51B4-847E-43BB-965A-1B279D918D5C}" destId="{233CEDCD-FB3F-4D7E-BEA4-1F3BA31EA89B}" srcOrd="1" destOrd="0" presId="urn:microsoft.com/office/officeart/2008/layout/LinedList"/>
    <dgm:cxn modelId="{3DF44E1C-1D00-40AE-AFAE-A9613CCC936E}" type="presParOf" srcId="{B158FA27-D2DF-43F6-91ED-766F90F61C7E}" destId="{B0516673-EB52-47BB-9F2F-8843F5B36733}" srcOrd="4" destOrd="0" presId="urn:microsoft.com/office/officeart/2008/layout/LinedList"/>
    <dgm:cxn modelId="{0F2A62CB-2DBD-4B55-BEC2-577A13BF888C}" type="presParOf" srcId="{B158FA27-D2DF-43F6-91ED-766F90F61C7E}" destId="{FDD40CB6-991F-4875-BBAD-57B045E612B7}" srcOrd="5" destOrd="0" presId="urn:microsoft.com/office/officeart/2008/layout/LinedList"/>
    <dgm:cxn modelId="{BFC84699-CD50-4259-87BB-5CC2786952C2}" type="presParOf" srcId="{FDD40CB6-991F-4875-BBAD-57B045E612B7}" destId="{36EDD9F5-BAAF-4659-A8B2-68059B6F70DF}" srcOrd="0" destOrd="0" presId="urn:microsoft.com/office/officeart/2008/layout/LinedList"/>
    <dgm:cxn modelId="{40A4843D-9A6D-412E-80F4-B1DBCD92F054}" type="presParOf" srcId="{FDD40CB6-991F-4875-BBAD-57B045E612B7}" destId="{B6EF82D1-F09E-4461-A777-91F94BB3844B}"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5166DF-B575-4CAD-B38D-4E7BBA19CF8E}" type="doc">
      <dgm:prSet loTypeId="urn:microsoft.com/office/officeart/2005/8/layout/hierarchy1" loCatId="hierarchy" qsTypeId="urn:microsoft.com/office/officeart/2005/8/quickstyle/simple1" qsCatId="simple" csTypeId="urn:microsoft.com/office/officeart/2005/8/colors/accent2_2" csCatId="accent2"/>
      <dgm:spPr/>
      <dgm:t>
        <a:bodyPr/>
        <a:lstStyle/>
        <a:p>
          <a:endParaRPr lang="en-US"/>
        </a:p>
      </dgm:t>
    </dgm:pt>
    <dgm:pt modelId="{FDA5240B-F22D-47E9-A5AB-5BBB8B3944C0}">
      <dgm:prSet/>
      <dgm:spPr/>
      <dgm:t>
        <a:bodyPr/>
        <a:lstStyle/>
        <a:p>
          <a:r>
            <a:rPr lang="en-GB" b="0" i="0"/>
            <a:t>The NAS is a single source of national data, which has standardised functionality to support operational response, investigations and intelligence.</a:t>
          </a:r>
          <a:endParaRPr lang="en-US"/>
        </a:p>
      </dgm:t>
    </dgm:pt>
    <dgm:pt modelId="{C3F1EA83-A1A4-43E7-B418-3C02D74D7077}" type="parTrans" cxnId="{902A3D6E-A98B-40F8-A383-868C6F221EBA}">
      <dgm:prSet/>
      <dgm:spPr/>
      <dgm:t>
        <a:bodyPr/>
        <a:lstStyle/>
        <a:p>
          <a:endParaRPr lang="en-US"/>
        </a:p>
      </dgm:t>
    </dgm:pt>
    <dgm:pt modelId="{4F857B43-260D-4B21-9904-646FE25C459B}" type="sibTrans" cxnId="{902A3D6E-A98B-40F8-A383-868C6F221EBA}">
      <dgm:prSet/>
      <dgm:spPr/>
      <dgm:t>
        <a:bodyPr/>
        <a:lstStyle/>
        <a:p>
          <a:endParaRPr lang="en-US"/>
        </a:p>
      </dgm:t>
    </dgm:pt>
    <dgm:pt modelId="{832372BA-0E6B-4033-8CBA-675F8AECA1CA}">
      <dgm:prSet/>
      <dgm:spPr/>
      <dgm:t>
        <a:bodyPr/>
        <a:lstStyle/>
        <a:p>
          <a:r>
            <a:rPr lang="en-GB" b="0" i="0"/>
            <a:t>It records the location for all types of ANPR cameras in a standard format as required by National Standards for Policing and Law Enforcement</a:t>
          </a:r>
          <a:endParaRPr lang="en-US"/>
        </a:p>
      </dgm:t>
    </dgm:pt>
    <dgm:pt modelId="{4286B62A-E8E5-49E5-91A1-F9A9AC0B0CBA}" type="parTrans" cxnId="{A8E70FC9-F199-4F0F-B92F-D1852D9C7CE2}">
      <dgm:prSet/>
      <dgm:spPr/>
      <dgm:t>
        <a:bodyPr/>
        <a:lstStyle/>
        <a:p>
          <a:endParaRPr lang="en-US"/>
        </a:p>
      </dgm:t>
    </dgm:pt>
    <dgm:pt modelId="{B5F1FD5F-D16D-49BE-A560-C39B0419A322}" type="sibTrans" cxnId="{A8E70FC9-F199-4F0F-B92F-D1852D9C7CE2}">
      <dgm:prSet/>
      <dgm:spPr/>
      <dgm:t>
        <a:bodyPr/>
        <a:lstStyle/>
        <a:p>
          <a:endParaRPr lang="en-US"/>
        </a:p>
      </dgm:t>
    </dgm:pt>
    <dgm:pt modelId="{32A698D8-4AD9-4B77-86FF-988E2B317252}" type="pres">
      <dgm:prSet presAssocID="{E45166DF-B575-4CAD-B38D-4E7BBA19CF8E}" presName="hierChild1" presStyleCnt="0">
        <dgm:presLayoutVars>
          <dgm:chPref val="1"/>
          <dgm:dir/>
          <dgm:animOne val="branch"/>
          <dgm:animLvl val="lvl"/>
          <dgm:resizeHandles/>
        </dgm:presLayoutVars>
      </dgm:prSet>
      <dgm:spPr/>
    </dgm:pt>
    <dgm:pt modelId="{B2A97E25-4411-46DE-84BE-E5F9EF4DAD02}" type="pres">
      <dgm:prSet presAssocID="{FDA5240B-F22D-47E9-A5AB-5BBB8B3944C0}" presName="hierRoot1" presStyleCnt="0"/>
      <dgm:spPr/>
    </dgm:pt>
    <dgm:pt modelId="{DEAC87FD-8600-497E-AE0E-D4E98D839503}" type="pres">
      <dgm:prSet presAssocID="{FDA5240B-F22D-47E9-A5AB-5BBB8B3944C0}" presName="composite" presStyleCnt="0"/>
      <dgm:spPr/>
    </dgm:pt>
    <dgm:pt modelId="{79F09067-51BA-470D-BAB9-A12D4AE5E1E7}" type="pres">
      <dgm:prSet presAssocID="{FDA5240B-F22D-47E9-A5AB-5BBB8B3944C0}" presName="background" presStyleLbl="node0" presStyleIdx="0" presStyleCnt="2"/>
      <dgm:spPr/>
    </dgm:pt>
    <dgm:pt modelId="{B0E5E331-A286-4333-A456-EE311B890B7B}" type="pres">
      <dgm:prSet presAssocID="{FDA5240B-F22D-47E9-A5AB-5BBB8B3944C0}" presName="text" presStyleLbl="fgAcc0" presStyleIdx="0" presStyleCnt="2">
        <dgm:presLayoutVars>
          <dgm:chPref val="3"/>
        </dgm:presLayoutVars>
      </dgm:prSet>
      <dgm:spPr/>
    </dgm:pt>
    <dgm:pt modelId="{451039AF-96B7-4A3D-B145-BE3DE61F9F43}" type="pres">
      <dgm:prSet presAssocID="{FDA5240B-F22D-47E9-A5AB-5BBB8B3944C0}" presName="hierChild2" presStyleCnt="0"/>
      <dgm:spPr/>
    </dgm:pt>
    <dgm:pt modelId="{08516946-39EE-44D6-8966-75873B5EC6E6}" type="pres">
      <dgm:prSet presAssocID="{832372BA-0E6B-4033-8CBA-675F8AECA1CA}" presName="hierRoot1" presStyleCnt="0"/>
      <dgm:spPr/>
    </dgm:pt>
    <dgm:pt modelId="{E61A2103-2B67-4E13-BAEC-AC7320DFF621}" type="pres">
      <dgm:prSet presAssocID="{832372BA-0E6B-4033-8CBA-675F8AECA1CA}" presName="composite" presStyleCnt="0"/>
      <dgm:spPr/>
    </dgm:pt>
    <dgm:pt modelId="{A8630C34-837F-4018-8F4F-544516BDDB85}" type="pres">
      <dgm:prSet presAssocID="{832372BA-0E6B-4033-8CBA-675F8AECA1CA}" presName="background" presStyleLbl="node0" presStyleIdx="1" presStyleCnt="2"/>
      <dgm:spPr/>
    </dgm:pt>
    <dgm:pt modelId="{00001871-8422-4B37-80A6-AC22529ACF3E}" type="pres">
      <dgm:prSet presAssocID="{832372BA-0E6B-4033-8CBA-675F8AECA1CA}" presName="text" presStyleLbl="fgAcc0" presStyleIdx="1" presStyleCnt="2">
        <dgm:presLayoutVars>
          <dgm:chPref val="3"/>
        </dgm:presLayoutVars>
      </dgm:prSet>
      <dgm:spPr/>
    </dgm:pt>
    <dgm:pt modelId="{69B5D023-0C26-4C70-AA74-9A7C71C10564}" type="pres">
      <dgm:prSet presAssocID="{832372BA-0E6B-4033-8CBA-675F8AECA1CA}" presName="hierChild2" presStyleCnt="0"/>
      <dgm:spPr/>
    </dgm:pt>
  </dgm:ptLst>
  <dgm:cxnLst>
    <dgm:cxn modelId="{6A0A663A-8797-4232-8F53-6CAE1084CB8C}" type="presOf" srcId="{832372BA-0E6B-4033-8CBA-675F8AECA1CA}" destId="{00001871-8422-4B37-80A6-AC22529ACF3E}" srcOrd="0" destOrd="0" presId="urn:microsoft.com/office/officeart/2005/8/layout/hierarchy1"/>
    <dgm:cxn modelId="{86E7C83B-40D4-4657-8C3B-871FEE7B97B0}" type="presOf" srcId="{E45166DF-B575-4CAD-B38D-4E7BBA19CF8E}" destId="{32A698D8-4AD9-4B77-86FF-988E2B317252}" srcOrd="0" destOrd="0" presId="urn:microsoft.com/office/officeart/2005/8/layout/hierarchy1"/>
    <dgm:cxn modelId="{BC24A96A-DEF1-491B-9DA6-02D7CD0E18F3}" type="presOf" srcId="{FDA5240B-F22D-47E9-A5AB-5BBB8B3944C0}" destId="{B0E5E331-A286-4333-A456-EE311B890B7B}" srcOrd="0" destOrd="0" presId="urn:microsoft.com/office/officeart/2005/8/layout/hierarchy1"/>
    <dgm:cxn modelId="{902A3D6E-A98B-40F8-A383-868C6F221EBA}" srcId="{E45166DF-B575-4CAD-B38D-4E7BBA19CF8E}" destId="{FDA5240B-F22D-47E9-A5AB-5BBB8B3944C0}" srcOrd="0" destOrd="0" parTransId="{C3F1EA83-A1A4-43E7-B418-3C02D74D7077}" sibTransId="{4F857B43-260D-4B21-9904-646FE25C459B}"/>
    <dgm:cxn modelId="{A8E70FC9-F199-4F0F-B92F-D1852D9C7CE2}" srcId="{E45166DF-B575-4CAD-B38D-4E7BBA19CF8E}" destId="{832372BA-0E6B-4033-8CBA-675F8AECA1CA}" srcOrd="1" destOrd="0" parTransId="{4286B62A-E8E5-49E5-91A1-F9A9AC0B0CBA}" sibTransId="{B5F1FD5F-D16D-49BE-A560-C39B0419A322}"/>
    <dgm:cxn modelId="{5295CA66-DDDD-4B9C-A865-C83E0DE2078C}" type="presParOf" srcId="{32A698D8-4AD9-4B77-86FF-988E2B317252}" destId="{B2A97E25-4411-46DE-84BE-E5F9EF4DAD02}" srcOrd="0" destOrd="0" presId="urn:microsoft.com/office/officeart/2005/8/layout/hierarchy1"/>
    <dgm:cxn modelId="{87BB32F7-69AC-4378-A78B-ADCDCA084F5B}" type="presParOf" srcId="{B2A97E25-4411-46DE-84BE-E5F9EF4DAD02}" destId="{DEAC87FD-8600-497E-AE0E-D4E98D839503}" srcOrd="0" destOrd="0" presId="urn:microsoft.com/office/officeart/2005/8/layout/hierarchy1"/>
    <dgm:cxn modelId="{EA831FED-A1BF-4F2D-A745-C4DDD973FE5B}" type="presParOf" srcId="{DEAC87FD-8600-497E-AE0E-D4E98D839503}" destId="{79F09067-51BA-470D-BAB9-A12D4AE5E1E7}" srcOrd="0" destOrd="0" presId="urn:microsoft.com/office/officeart/2005/8/layout/hierarchy1"/>
    <dgm:cxn modelId="{1591FAC9-EBBF-49ED-B9AE-EEB53198399E}" type="presParOf" srcId="{DEAC87FD-8600-497E-AE0E-D4E98D839503}" destId="{B0E5E331-A286-4333-A456-EE311B890B7B}" srcOrd="1" destOrd="0" presId="urn:microsoft.com/office/officeart/2005/8/layout/hierarchy1"/>
    <dgm:cxn modelId="{3883F245-2421-4B79-8D01-BDAC62F20AD8}" type="presParOf" srcId="{B2A97E25-4411-46DE-84BE-E5F9EF4DAD02}" destId="{451039AF-96B7-4A3D-B145-BE3DE61F9F43}" srcOrd="1" destOrd="0" presId="urn:microsoft.com/office/officeart/2005/8/layout/hierarchy1"/>
    <dgm:cxn modelId="{05A79C7C-3A7E-4EA2-8131-5E62B1BD3E33}" type="presParOf" srcId="{32A698D8-4AD9-4B77-86FF-988E2B317252}" destId="{08516946-39EE-44D6-8966-75873B5EC6E6}" srcOrd="1" destOrd="0" presId="urn:microsoft.com/office/officeart/2005/8/layout/hierarchy1"/>
    <dgm:cxn modelId="{1806D62D-CD33-4EEF-B57C-F70CB8E2D1E2}" type="presParOf" srcId="{08516946-39EE-44D6-8966-75873B5EC6E6}" destId="{E61A2103-2B67-4E13-BAEC-AC7320DFF621}" srcOrd="0" destOrd="0" presId="urn:microsoft.com/office/officeart/2005/8/layout/hierarchy1"/>
    <dgm:cxn modelId="{2ABA4257-5283-4795-BE11-6C5B5352C515}" type="presParOf" srcId="{E61A2103-2B67-4E13-BAEC-AC7320DFF621}" destId="{A8630C34-837F-4018-8F4F-544516BDDB85}" srcOrd="0" destOrd="0" presId="urn:microsoft.com/office/officeart/2005/8/layout/hierarchy1"/>
    <dgm:cxn modelId="{2650CB28-8480-4B40-8D7B-EB0500D37EB6}" type="presParOf" srcId="{E61A2103-2B67-4E13-BAEC-AC7320DFF621}" destId="{00001871-8422-4B37-80A6-AC22529ACF3E}" srcOrd="1" destOrd="0" presId="urn:microsoft.com/office/officeart/2005/8/layout/hierarchy1"/>
    <dgm:cxn modelId="{05327126-F2FD-47DB-BBC9-5A643398A6AE}" type="presParOf" srcId="{08516946-39EE-44D6-8966-75873B5EC6E6}" destId="{69B5D023-0C26-4C70-AA74-9A7C71C10564}"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663C2D-B44B-46C2-A0F6-EB77E2ECFD8B}"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7FA079B-6EC5-48A9-9B41-9A21BB09B665}">
      <dgm:prSet/>
      <dgm:spPr/>
      <dgm:t>
        <a:bodyPr/>
        <a:lstStyle/>
        <a:p>
          <a:r>
            <a:rPr lang="en-GB" b="0" i="0"/>
            <a:t>The </a:t>
          </a:r>
          <a:r>
            <a:rPr lang="en-GB" b="1"/>
            <a:t>NASPLE</a:t>
          </a:r>
          <a:r>
            <a:rPr lang="en-GB" b="0" i="0"/>
            <a:t> set out the requirements which police and other law enforcement agencies (LEAs) must comply with to access the National ANPR Capability (NAC).</a:t>
          </a:r>
          <a:endParaRPr lang="en-US"/>
        </a:p>
      </dgm:t>
    </dgm:pt>
    <dgm:pt modelId="{06EBCD6A-845B-46A0-94F3-E0EB7AA36794}" type="parTrans" cxnId="{4D21BF3D-9C40-418E-A6C9-C0E11F7605A5}">
      <dgm:prSet/>
      <dgm:spPr/>
      <dgm:t>
        <a:bodyPr/>
        <a:lstStyle/>
        <a:p>
          <a:endParaRPr lang="en-US"/>
        </a:p>
      </dgm:t>
    </dgm:pt>
    <dgm:pt modelId="{4E96FBD8-5C2E-45BF-A7DF-E5FEFDE8DF90}" type="sibTrans" cxnId="{4D21BF3D-9C40-418E-A6C9-C0E11F7605A5}">
      <dgm:prSet/>
      <dgm:spPr/>
      <dgm:t>
        <a:bodyPr/>
        <a:lstStyle/>
        <a:p>
          <a:endParaRPr lang="en-US"/>
        </a:p>
      </dgm:t>
    </dgm:pt>
    <dgm:pt modelId="{8070D859-6A24-44CF-B38A-ED09E4F29CA2}">
      <dgm:prSet/>
      <dgm:spPr/>
      <dgm:t>
        <a:bodyPr/>
        <a:lstStyle/>
        <a:p>
          <a:r>
            <a:rPr lang="en-GB" b="0" i="0"/>
            <a:t>Data from the NAC cannot be used for non-LEA purposes. However, in appropriate circumstances, a camera may provide data to both the NAC and those organisations listed at Annex A of the NASPLE, for independent management. </a:t>
          </a:r>
          <a:endParaRPr lang="en-US"/>
        </a:p>
      </dgm:t>
    </dgm:pt>
    <dgm:pt modelId="{4C45E613-2DA4-47C7-9671-D1264214F472}" type="parTrans" cxnId="{B04D0EE4-784D-4D33-A168-DDFCF20B9865}">
      <dgm:prSet/>
      <dgm:spPr/>
      <dgm:t>
        <a:bodyPr/>
        <a:lstStyle/>
        <a:p>
          <a:endParaRPr lang="en-US"/>
        </a:p>
      </dgm:t>
    </dgm:pt>
    <dgm:pt modelId="{7A99709F-93B2-418E-9555-3CFA9BE9E867}" type="sibTrans" cxnId="{B04D0EE4-784D-4D33-A168-DDFCF20B9865}">
      <dgm:prSet/>
      <dgm:spPr/>
      <dgm:t>
        <a:bodyPr/>
        <a:lstStyle/>
        <a:p>
          <a:endParaRPr lang="en-US"/>
        </a:p>
      </dgm:t>
    </dgm:pt>
    <dgm:pt modelId="{302F6B69-8931-426E-B87B-BCDB8FF06693}" type="pres">
      <dgm:prSet presAssocID="{34663C2D-B44B-46C2-A0F6-EB77E2ECFD8B}" presName="hierChild1" presStyleCnt="0">
        <dgm:presLayoutVars>
          <dgm:chPref val="1"/>
          <dgm:dir/>
          <dgm:animOne val="branch"/>
          <dgm:animLvl val="lvl"/>
          <dgm:resizeHandles/>
        </dgm:presLayoutVars>
      </dgm:prSet>
      <dgm:spPr/>
    </dgm:pt>
    <dgm:pt modelId="{B5E3763C-923B-44D1-B0E8-F181A5FAA0A7}" type="pres">
      <dgm:prSet presAssocID="{A7FA079B-6EC5-48A9-9B41-9A21BB09B665}" presName="hierRoot1" presStyleCnt="0"/>
      <dgm:spPr/>
    </dgm:pt>
    <dgm:pt modelId="{31E3991A-383C-46FF-91DA-F46319B4A3AC}" type="pres">
      <dgm:prSet presAssocID="{A7FA079B-6EC5-48A9-9B41-9A21BB09B665}" presName="composite" presStyleCnt="0"/>
      <dgm:spPr/>
    </dgm:pt>
    <dgm:pt modelId="{4C05ECF9-13DC-48C6-A86A-8B5D1F16AB43}" type="pres">
      <dgm:prSet presAssocID="{A7FA079B-6EC5-48A9-9B41-9A21BB09B665}" presName="background" presStyleLbl="node0" presStyleIdx="0" presStyleCnt="2"/>
      <dgm:spPr/>
    </dgm:pt>
    <dgm:pt modelId="{7718669C-8078-4641-86E3-7ED21FA759E7}" type="pres">
      <dgm:prSet presAssocID="{A7FA079B-6EC5-48A9-9B41-9A21BB09B665}" presName="text" presStyleLbl="fgAcc0" presStyleIdx="0" presStyleCnt="2">
        <dgm:presLayoutVars>
          <dgm:chPref val="3"/>
        </dgm:presLayoutVars>
      </dgm:prSet>
      <dgm:spPr/>
    </dgm:pt>
    <dgm:pt modelId="{B46C18AA-749C-4EE1-B45C-593A88D6BCD0}" type="pres">
      <dgm:prSet presAssocID="{A7FA079B-6EC5-48A9-9B41-9A21BB09B665}" presName="hierChild2" presStyleCnt="0"/>
      <dgm:spPr/>
    </dgm:pt>
    <dgm:pt modelId="{51740F36-30B9-40DB-8E2E-37A5E004E7FB}" type="pres">
      <dgm:prSet presAssocID="{8070D859-6A24-44CF-B38A-ED09E4F29CA2}" presName="hierRoot1" presStyleCnt="0"/>
      <dgm:spPr/>
    </dgm:pt>
    <dgm:pt modelId="{7B081984-BDD0-4F26-B7E3-B34751A89457}" type="pres">
      <dgm:prSet presAssocID="{8070D859-6A24-44CF-B38A-ED09E4F29CA2}" presName="composite" presStyleCnt="0"/>
      <dgm:spPr/>
    </dgm:pt>
    <dgm:pt modelId="{E459624F-A69A-48E4-8EFD-C11BDADD9C9B}" type="pres">
      <dgm:prSet presAssocID="{8070D859-6A24-44CF-B38A-ED09E4F29CA2}" presName="background" presStyleLbl="node0" presStyleIdx="1" presStyleCnt="2"/>
      <dgm:spPr/>
    </dgm:pt>
    <dgm:pt modelId="{4E2F12EF-53B3-470B-956D-A2E04351E56E}" type="pres">
      <dgm:prSet presAssocID="{8070D859-6A24-44CF-B38A-ED09E4F29CA2}" presName="text" presStyleLbl="fgAcc0" presStyleIdx="1" presStyleCnt="2">
        <dgm:presLayoutVars>
          <dgm:chPref val="3"/>
        </dgm:presLayoutVars>
      </dgm:prSet>
      <dgm:spPr/>
    </dgm:pt>
    <dgm:pt modelId="{EC7A1809-CF59-43C8-BF72-422F2DC02ECB}" type="pres">
      <dgm:prSet presAssocID="{8070D859-6A24-44CF-B38A-ED09E4F29CA2}" presName="hierChild2" presStyleCnt="0"/>
      <dgm:spPr/>
    </dgm:pt>
  </dgm:ptLst>
  <dgm:cxnLst>
    <dgm:cxn modelId="{57210314-1B81-44F9-A6DF-C17DD32BDAAE}" type="presOf" srcId="{8070D859-6A24-44CF-B38A-ED09E4F29CA2}" destId="{4E2F12EF-53B3-470B-956D-A2E04351E56E}" srcOrd="0" destOrd="0" presId="urn:microsoft.com/office/officeart/2005/8/layout/hierarchy1"/>
    <dgm:cxn modelId="{68A8851D-4586-44CB-96C8-8D299E7A5C17}" type="presOf" srcId="{A7FA079B-6EC5-48A9-9B41-9A21BB09B665}" destId="{7718669C-8078-4641-86E3-7ED21FA759E7}" srcOrd="0" destOrd="0" presId="urn:microsoft.com/office/officeart/2005/8/layout/hierarchy1"/>
    <dgm:cxn modelId="{4D21BF3D-9C40-418E-A6C9-C0E11F7605A5}" srcId="{34663C2D-B44B-46C2-A0F6-EB77E2ECFD8B}" destId="{A7FA079B-6EC5-48A9-9B41-9A21BB09B665}" srcOrd="0" destOrd="0" parTransId="{06EBCD6A-845B-46A0-94F3-E0EB7AA36794}" sibTransId="{4E96FBD8-5C2E-45BF-A7DF-E5FEFDE8DF90}"/>
    <dgm:cxn modelId="{B04D0EE4-784D-4D33-A168-DDFCF20B9865}" srcId="{34663C2D-B44B-46C2-A0F6-EB77E2ECFD8B}" destId="{8070D859-6A24-44CF-B38A-ED09E4F29CA2}" srcOrd="1" destOrd="0" parTransId="{4C45E613-2DA4-47C7-9671-D1264214F472}" sibTransId="{7A99709F-93B2-418E-9555-3CFA9BE9E867}"/>
    <dgm:cxn modelId="{1F6860F9-82BB-4663-8EEF-3A716F77ABAD}" type="presOf" srcId="{34663C2D-B44B-46C2-A0F6-EB77E2ECFD8B}" destId="{302F6B69-8931-426E-B87B-BCDB8FF06693}" srcOrd="0" destOrd="0" presId="urn:microsoft.com/office/officeart/2005/8/layout/hierarchy1"/>
    <dgm:cxn modelId="{657D63B1-6E02-4AE1-80DC-09D22BC2D591}" type="presParOf" srcId="{302F6B69-8931-426E-B87B-BCDB8FF06693}" destId="{B5E3763C-923B-44D1-B0E8-F181A5FAA0A7}" srcOrd="0" destOrd="0" presId="urn:microsoft.com/office/officeart/2005/8/layout/hierarchy1"/>
    <dgm:cxn modelId="{01B6BDEA-A7D8-49BF-B016-83F8C5C994A4}" type="presParOf" srcId="{B5E3763C-923B-44D1-B0E8-F181A5FAA0A7}" destId="{31E3991A-383C-46FF-91DA-F46319B4A3AC}" srcOrd="0" destOrd="0" presId="urn:microsoft.com/office/officeart/2005/8/layout/hierarchy1"/>
    <dgm:cxn modelId="{DAE0861A-B9D6-4CAE-826D-F060C8169E8D}" type="presParOf" srcId="{31E3991A-383C-46FF-91DA-F46319B4A3AC}" destId="{4C05ECF9-13DC-48C6-A86A-8B5D1F16AB43}" srcOrd="0" destOrd="0" presId="urn:microsoft.com/office/officeart/2005/8/layout/hierarchy1"/>
    <dgm:cxn modelId="{58196D40-5B3B-43BD-9ECD-290805EE905C}" type="presParOf" srcId="{31E3991A-383C-46FF-91DA-F46319B4A3AC}" destId="{7718669C-8078-4641-86E3-7ED21FA759E7}" srcOrd="1" destOrd="0" presId="urn:microsoft.com/office/officeart/2005/8/layout/hierarchy1"/>
    <dgm:cxn modelId="{39604931-8269-4ED3-85B6-6065D9063A6C}" type="presParOf" srcId="{B5E3763C-923B-44D1-B0E8-F181A5FAA0A7}" destId="{B46C18AA-749C-4EE1-B45C-593A88D6BCD0}" srcOrd="1" destOrd="0" presId="urn:microsoft.com/office/officeart/2005/8/layout/hierarchy1"/>
    <dgm:cxn modelId="{59CD7805-344F-449C-ACD9-89278F211D0E}" type="presParOf" srcId="{302F6B69-8931-426E-B87B-BCDB8FF06693}" destId="{51740F36-30B9-40DB-8E2E-37A5E004E7FB}" srcOrd="1" destOrd="0" presId="urn:microsoft.com/office/officeart/2005/8/layout/hierarchy1"/>
    <dgm:cxn modelId="{655A79B2-AD2A-4C2D-94E0-8F4EFB66264F}" type="presParOf" srcId="{51740F36-30B9-40DB-8E2E-37A5E004E7FB}" destId="{7B081984-BDD0-4F26-B7E3-B34751A89457}" srcOrd="0" destOrd="0" presId="urn:microsoft.com/office/officeart/2005/8/layout/hierarchy1"/>
    <dgm:cxn modelId="{E65B7A40-5E43-4416-8132-E9212180E5EE}" type="presParOf" srcId="{7B081984-BDD0-4F26-B7E3-B34751A89457}" destId="{E459624F-A69A-48E4-8EFD-C11BDADD9C9B}" srcOrd="0" destOrd="0" presId="urn:microsoft.com/office/officeart/2005/8/layout/hierarchy1"/>
    <dgm:cxn modelId="{905BD13A-135C-454B-9C92-94C0D00435C7}" type="presParOf" srcId="{7B081984-BDD0-4F26-B7E3-B34751A89457}" destId="{4E2F12EF-53B3-470B-956D-A2E04351E56E}" srcOrd="1" destOrd="0" presId="urn:microsoft.com/office/officeart/2005/8/layout/hierarchy1"/>
    <dgm:cxn modelId="{CC1EFD2D-9956-4DC4-AA15-858C8AD15059}" type="presParOf" srcId="{51740F36-30B9-40DB-8E2E-37A5E004E7FB}" destId="{EC7A1809-CF59-43C8-BF72-422F2DC02ECB}"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D067D9-C292-4658-AB24-E227118B5D69}">
      <dsp:nvSpPr>
        <dsp:cNvPr id="0" name=""/>
        <dsp:cNvSpPr/>
      </dsp:nvSpPr>
      <dsp:spPr>
        <a:xfrm>
          <a:off x="0" y="32989"/>
          <a:ext cx="6666833" cy="264069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Understand the use of intelligence and other data insights in directing roads policing activity. </a:t>
          </a:r>
          <a:endParaRPr lang="en-US" sz="3700" kern="1200"/>
        </a:p>
      </dsp:txBody>
      <dsp:txXfrm>
        <a:off x="128908" y="161897"/>
        <a:ext cx="6409017" cy="2382874"/>
      </dsp:txXfrm>
    </dsp:sp>
    <dsp:sp modelId="{FF4D2B9C-7534-4B31-BA3B-52829774DCDA}">
      <dsp:nvSpPr>
        <dsp:cNvPr id="0" name=""/>
        <dsp:cNvSpPr/>
      </dsp:nvSpPr>
      <dsp:spPr>
        <a:xfrm>
          <a:off x="0" y="2780239"/>
          <a:ext cx="6666833" cy="264069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GB" sz="3700" kern="1200"/>
            <a:t>Understand how ANPR is used as an investigative Tool </a:t>
          </a:r>
          <a:endParaRPr lang="en-US" sz="3700" kern="1200"/>
        </a:p>
      </dsp:txBody>
      <dsp:txXfrm>
        <a:off x="128908" y="2909147"/>
        <a:ext cx="6409017" cy="2382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AD513-29C6-4B78-B694-38B8F06C5017}">
      <dsp:nvSpPr>
        <dsp:cNvPr id="0" name=""/>
        <dsp:cNvSpPr/>
      </dsp:nvSpPr>
      <dsp:spPr>
        <a:xfrm>
          <a:off x="0" y="2703"/>
          <a:ext cx="6900512"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725D84-C04D-41A5-90AA-4A118A985EC3}">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The Data Protection Act (DPA) provides a legal framework for holding, obtaining, recording, using and sharing personal information.</a:t>
          </a:r>
          <a:endParaRPr lang="en-US" sz="2900" kern="1200"/>
        </a:p>
      </dsp:txBody>
      <dsp:txXfrm>
        <a:off x="0" y="2703"/>
        <a:ext cx="6900512" cy="1843578"/>
      </dsp:txXfrm>
    </dsp:sp>
    <dsp:sp modelId="{4CD30F95-6EBD-43E9-99C4-1D1F08C0B750}">
      <dsp:nvSpPr>
        <dsp:cNvPr id="0" name=""/>
        <dsp:cNvSpPr/>
      </dsp:nvSpPr>
      <dsp:spPr>
        <a:xfrm>
          <a:off x="0" y="1846281"/>
          <a:ext cx="6900512"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DFDDA3-1E8E-484D-A768-0AE8B2D4BC7D}">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Under the DPA personal information can only be disclosed in accordance with the principles and exemptions that apply to the DPA.</a:t>
          </a:r>
          <a:endParaRPr lang="en-US" sz="2900" kern="1200"/>
        </a:p>
      </dsp:txBody>
      <dsp:txXfrm>
        <a:off x="0" y="1846281"/>
        <a:ext cx="6900512" cy="1843578"/>
      </dsp:txXfrm>
    </dsp:sp>
    <dsp:sp modelId="{B0516673-EB52-47BB-9F2F-8843F5B36733}">
      <dsp:nvSpPr>
        <dsp:cNvPr id="0" name=""/>
        <dsp:cNvSpPr/>
      </dsp:nvSpPr>
      <dsp:spPr>
        <a:xfrm>
          <a:off x="0" y="3689859"/>
          <a:ext cx="6900512"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EDD9F5-BAAF-4659-A8B2-68059B6F70DF}">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dirty="0"/>
            <a:t>Section 29 Exemption: Crime and taxation</a:t>
          </a:r>
        </a:p>
        <a:p>
          <a:pPr marL="0" lvl="0" indent="0" algn="l" defTabSz="1289050">
            <a:lnSpc>
              <a:spcPct val="90000"/>
            </a:lnSpc>
            <a:spcBef>
              <a:spcPct val="0"/>
            </a:spcBef>
            <a:spcAft>
              <a:spcPct val="35000"/>
            </a:spcAft>
            <a:buNone/>
          </a:pPr>
          <a:endParaRPr lang="en-US" sz="2900" kern="1200" dirty="0"/>
        </a:p>
      </dsp:txBody>
      <dsp:txXfrm>
        <a:off x="0" y="3689859"/>
        <a:ext cx="6900512" cy="18435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F09067-51BA-470D-BAB9-A12D4AE5E1E7}">
      <dsp:nvSpPr>
        <dsp:cNvPr id="0" name=""/>
        <dsp:cNvSpPr/>
      </dsp:nvSpPr>
      <dsp:spPr>
        <a:xfrm>
          <a:off x="1333" y="110983"/>
          <a:ext cx="4682211" cy="297320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E5E331-A286-4333-A456-EE311B890B7B}">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0" i="0" kern="1200"/>
            <a:t>The NAS is a single source of national data, which has standardised functionality to support operational response, investigations and intelligence.</a:t>
          </a:r>
          <a:endParaRPr lang="en-US" sz="2900" kern="1200"/>
        </a:p>
      </dsp:txBody>
      <dsp:txXfrm>
        <a:off x="608661" y="692298"/>
        <a:ext cx="4508047" cy="2799040"/>
      </dsp:txXfrm>
    </dsp:sp>
    <dsp:sp modelId="{A8630C34-837F-4018-8F4F-544516BDDB85}">
      <dsp:nvSpPr>
        <dsp:cNvPr id="0" name=""/>
        <dsp:cNvSpPr/>
      </dsp:nvSpPr>
      <dsp:spPr>
        <a:xfrm>
          <a:off x="5724037" y="110983"/>
          <a:ext cx="4682211" cy="297320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001871-8422-4B37-80A6-AC22529ACF3E}">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0" i="0" kern="1200"/>
            <a:t>It records the location for all types of ANPR cameras in a standard format as required by National Standards for Policing and Law Enforcement</a:t>
          </a:r>
          <a:endParaRPr lang="en-US" sz="2900" kern="1200"/>
        </a:p>
      </dsp:txBody>
      <dsp:txXfrm>
        <a:off x="6331365" y="692298"/>
        <a:ext cx="4508047" cy="2799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5ECF9-13DC-48C6-A86A-8B5D1F16AB43}">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18669C-8078-4641-86E3-7ED21FA759E7}">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a:t>The </a:t>
          </a:r>
          <a:r>
            <a:rPr lang="en-GB" sz="2300" b="1" kern="1200"/>
            <a:t>NASPLE</a:t>
          </a:r>
          <a:r>
            <a:rPr lang="en-GB" sz="2300" b="0" i="0" kern="1200"/>
            <a:t> set out the requirements which police and other law enforcement agencies (LEAs) must comply with to access the National ANPR Capability (NAC).</a:t>
          </a:r>
          <a:endParaRPr lang="en-US" sz="2300" kern="1200"/>
        </a:p>
      </dsp:txBody>
      <dsp:txXfrm>
        <a:off x="608661" y="692298"/>
        <a:ext cx="4508047" cy="2799040"/>
      </dsp:txXfrm>
    </dsp:sp>
    <dsp:sp modelId="{E459624F-A69A-48E4-8EFD-C11BDADD9C9B}">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2F12EF-53B3-470B-956D-A2E04351E56E}">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a:t>Data from the NAC cannot be used for non-LEA purposes. However, in appropriate circumstances, a camera may provide data to both the NAC and those organisations listed at Annex A of the NASPLE, for independent management. </a:t>
          </a:r>
          <a:endParaRPr lang="en-US" sz="2300" kern="1200"/>
        </a:p>
      </dsp:txBody>
      <dsp:txXfrm>
        <a:off x="6331365" y="692298"/>
        <a:ext cx="4508047" cy="27990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E07839-FF94-45F9-9BFE-512341A8ADF9}" type="datetimeFigureOut">
              <a:rPr lang="en-GB" smtClean="0"/>
              <a:t>31/01/2025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BA0221-F034-4AC8-949D-681501A71249}" type="slidenum">
              <a:rPr lang="en-GB" smtClean="0"/>
              <a:t>‹#›</a:t>
            </a:fld>
            <a:endParaRPr lang="en-GB"/>
          </a:p>
        </p:txBody>
      </p:sp>
    </p:spTree>
    <p:extLst>
      <p:ext uri="{BB962C8B-B14F-4D97-AF65-F5344CB8AC3E}">
        <p14:creationId xmlns:p14="http://schemas.microsoft.com/office/powerpoint/2010/main" val="19389151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gov.uk/government/publications/national-anpr-standards"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5</a:t>
            </a:fld>
            <a:endParaRPr lang="en-GB"/>
          </a:p>
        </p:txBody>
      </p:sp>
    </p:spTree>
    <p:extLst>
      <p:ext uri="{BB962C8B-B14F-4D97-AF65-F5344CB8AC3E}">
        <p14:creationId xmlns:p14="http://schemas.microsoft.com/office/powerpoint/2010/main" val="2140571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6</a:t>
            </a:fld>
            <a:endParaRPr lang="en-GB"/>
          </a:p>
        </p:txBody>
      </p:sp>
    </p:spTree>
    <p:extLst>
      <p:ext uri="{BB962C8B-B14F-4D97-AF65-F5344CB8AC3E}">
        <p14:creationId xmlns:p14="http://schemas.microsoft.com/office/powerpoint/2010/main" val="2553793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7</a:t>
            </a:fld>
            <a:endParaRPr lang="en-GB"/>
          </a:p>
        </p:txBody>
      </p:sp>
    </p:spTree>
    <p:extLst>
      <p:ext uri="{BB962C8B-B14F-4D97-AF65-F5344CB8AC3E}">
        <p14:creationId xmlns:p14="http://schemas.microsoft.com/office/powerpoint/2010/main" val="1305380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Personal data processed for any of the following purposes: – the prevention or detection of crime, – the apprehension or prosecution of offenders</a:t>
            </a:r>
          </a:p>
        </p:txBody>
      </p:sp>
      <p:sp>
        <p:nvSpPr>
          <p:cNvPr id="4" name="Slide Number Placeholder 3"/>
          <p:cNvSpPr>
            <a:spLocks noGrp="1"/>
          </p:cNvSpPr>
          <p:nvPr>
            <p:ph type="sldNum" sz="quarter" idx="5"/>
          </p:nvPr>
        </p:nvSpPr>
        <p:spPr/>
        <p:txBody>
          <a:bodyPr/>
          <a:lstStyle/>
          <a:p>
            <a:fld id="{7227788C-398D-4F52-B2FE-6620346F2D3D}" type="slidenum">
              <a:rPr lang="en-GB" smtClean="0"/>
              <a:t>12</a:t>
            </a:fld>
            <a:endParaRPr lang="en-GB"/>
          </a:p>
        </p:txBody>
      </p:sp>
    </p:spTree>
    <p:extLst>
      <p:ext uri="{BB962C8B-B14F-4D97-AF65-F5344CB8AC3E}">
        <p14:creationId xmlns:p14="http://schemas.microsoft.com/office/powerpoint/2010/main" val="1995224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DP regulates how information is used. All your personal information is being used and you want it to be protected. </a:t>
            </a:r>
          </a:p>
        </p:txBody>
      </p:sp>
      <p:sp>
        <p:nvSpPr>
          <p:cNvPr id="4" name="Slide Number Placeholder 3"/>
          <p:cNvSpPr>
            <a:spLocks noGrp="1"/>
          </p:cNvSpPr>
          <p:nvPr>
            <p:ph type="sldNum" sz="quarter" idx="5"/>
          </p:nvPr>
        </p:nvSpPr>
        <p:spPr/>
        <p:txBody>
          <a:bodyPr/>
          <a:lstStyle/>
          <a:p>
            <a:fld id="{7227788C-398D-4F52-B2FE-6620346F2D3D}" type="slidenum">
              <a:rPr lang="en-GB" smtClean="0"/>
              <a:t>13</a:t>
            </a:fld>
            <a:endParaRPr lang="en-GB"/>
          </a:p>
        </p:txBody>
      </p:sp>
    </p:spTree>
    <p:extLst>
      <p:ext uri="{BB962C8B-B14F-4D97-AF65-F5344CB8AC3E}">
        <p14:creationId xmlns:p14="http://schemas.microsoft.com/office/powerpoint/2010/main" val="1825157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personal data is increasingly stored, processed and exchanged on the internet and as such often exists in an international environment, this Act was introduced to interlock the UK's data protection laws with international data protection arrangements. It replaces the Data Protection Act 1998 Act and provides a comprehensive legal framework for data protection in the UK, in accordance with the General Data Protection Regulation ((EU) 2016/679) ("GDPR"). </a:t>
            </a:r>
          </a:p>
        </p:txBody>
      </p:sp>
      <p:sp>
        <p:nvSpPr>
          <p:cNvPr id="4" name="Slide Number Placeholder 3"/>
          <p:cNvSpPr>
            <a:spLocks noGrp="1"/>
          </p:cNvSpPr>
          <p:nvPr>
            <p:ph type="sldNum" sz="quarter" idx="5"/>
          </p:nvPr>
        </p:nvSpPr>
        <p:spPr/>
        <p:txBody>
          <a:bodyPr/>
          <a:lstStyle/>
          <a:p>
            <a:fld id="{7227788C-398D-4F52-B2FE-6620346F2D3D}" type="slidenum">
              <a:rPr lang="en-GB" smtClean="0"/>
              <a:t>14</a:t>
            </a:fld>
            <a:endParaRPr lang="en-GB"/>
          </a:p>
        </p:txBody>
      </p:sp>
    </p:spTree>
    <p:extLst>
      <p:ext uri="{BB962C8B-B14F-4D97-AF65-F5344CB8AC3E}">
        <p14:creationId xmlns:p14="http://schemas.microsoft.com/office/powerpoint/2010/main" val="3146743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25 May 2018, the General Data Protection Regulation, otherwise known as GDPR, replaced the current Data Protection Act 1998. The GDPR is an EU regulation, which seeks to harmonise the rights, protections and remedies of all EU citizens in relation to the processing of their personal data. The GDPR specifically excludes processing personal data for the purpose of law enforcement, but a new piece of legislation came into effect on 6th May 2018 called the Law Enforcement Directive (LED). These, along with the processing of data for national security matters, are covered across the UK by a new Data Protection Bill, and has now formed the new Data Protection Act 2018.</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police service must comply with the GDPR, the Law Enforcement and the new Data Protection Act 2018. </a:t>
            </a:r>
          </a:p>
          <a:p>
            <a:endParaRPr lang="en-GB" dirty="0"/>
          </a:p>
        </p:txBody>
      </p:sp>
      <p:sp>
        <p:nvSpPr>
          <p:cNvPr id="4" name="Slide Number Placeholder 3"/>
          <p:cNvSpPr>
            <a:spLocks noGrp="1"/>
          </p:cNvSpPr>
          <p:nvPr>
            <p:ph type="sldNum" sz="quarter" idx="5"/>
          </p:nvPr>
        </p:nvSpPr>
        <p:spPr/>
        <p:txBody>
          <a:bodyPr/>
          <a:lstStyle/>
          <a:p>
            <a:fld id="{7227788C-398D-4F52-B2FE-6620346F2D3D}" type="slidenum">
              <a:rPr lang="en-GB" smtClean="0"/>
              <a:t>15</a:t>
            </a:fld>
            <a:endParaRPr lang="en-GB"/>
          </a:p>
        </p:txBody>
      </p:sp>
    </p:spTree>
    <p:extLst>
      <p:ext uri="{BB962C8B-B14F-4D97-AF65-F5344CB8AC3E}">
        <p14:creationId xmlns:p14="http://schemas.microsoft.com/office/powerpoint/2010/main" val="274107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16</a:t>
            </a:fld>
            <a:endParaRPr lang="en-GB"/>
          </a:p>
        </p:txBody>
      </p:sp>
    </p:spTree>
    <p:extLst>
      <p:ext uri="{BB962C8B-B14F-4D97-AF65-F5344CB8AC3E}">
        <p14:creationId xmlns:p14="http://schemas.microsoft.com/office/powerpoint/2010/main" val="799885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17</a:t>
            </a:fld>
            <a:endParaRPr lang="en-GB"/>
          </a:p>
        </p:txBody>
      </p:sp>
    </p:spTree>
    <p:extLst>
      <p:ext uri="{BB962C8B-B14F-4D97-AF65-F5344CB8AC3E}">
        <p14:creationId xmlns:p14="http://schemas.microsoft.com/office/powerpoint/2010/main" val="15408041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18</a:t>
            </a:fld>
            <a:endParaRPr lang="en-GB"/>
          </a:p>
        </p:txBody>
      </p:sp>
    </p:spTree>
    <p:extLst>
      <p:ext uri="{BB962C8B-B14F-4D97-AF65-F5344CB8AC3E}">
        <p14:creationId xmlns:p14="http://schemas.microsoft.com/office/powerpoint/2010/main" val="335826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19</a:t>
            </a:fld>
            <a:endParaRPr lang="en-GB"/>
          </a:p>
        </p:txBody>
      </p:sp>
    </p:spTree>
    <p:extLst>
      <p:ext uri="{BB962C8B-B14F-4D97-AF65-F5344CB8AC3E}">
        <p14:creationId xmlns:p14="http://schemas.microsoft.com/office/powerpoint/2010/main" val="23057424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20</a:t>
            </a:fld>
            <a:endParaRPr lang="en-GB"/>
          </a:p>
        </p:txBody>
      </p:sp>
    </p:spTree>
    <p:extLst>
      <p:ext uri="{BB962C8B-B14F-4D97-AF65-F5344CB8AC3E}">
        <p14:creationId xmlns:p14="http://schemas.microsoft.com/office/powerpoint/2010/main" val="228393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21</a:t>
            </a:fld>
            <a:endParaRPr lang="en-GB"/>
          </a:p>
        </p:txBody>
      </p:sp>
    </p:spTree>
    <p:extLst>
      <p:ext uri="{BB962C8B-B14F-4D97-AF65-F5344CB8AC3E}">
        <p14:creationId xmlns:p14="http://schemas.microsoft.com/office/powerpoint/2010/main" val="18338301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22</a:t>
            </a:fld>
            <a:endParaRPr lang="en-GB"/>
          </a:p>
        </p:txBody>
      </p:sp>
    </p:spTree>
    <p:extLst>
      <p:ext uri="{BB962C8B-B14F-4D97-AF65-F5344CB8AC3E}">
        <p14:creationId xmlns:p14="http://schemas.microsoft.com/office/powerpoint/2010/main" val="11179253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23</a:t>
            </a:fld>
            <a:endParaRPr lang="en-GB"/>
          </a:p>
        </p:txBody>
      </p:sp>
    </p:spTree>
    <p:extLst>
      <p:ext uri="{BB962C8B-B14F-4D97-AF65-F5344CB8AC3E}">
        <p14:creationId xmlns:p14="http://schemas.microsoft.com/office/powerpoint/2010/main" val="2633980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effectLst/>
                <a:latin typeface="lato-regular"/>
              </a:rPr>
              <a:t>This includes travelling criminals (those using the road network to avoid being caught), organised crime groups and terrorists.</a:t>
            </a:r>
          </a:p>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24</a:t>
            </a:fld>
            <a:endParaRPr lang="en-GB"/>
          </a:p>
        </p:txBody>
      </p:sp>
    </p:spTree>
    <p:extLst>
      <p:ext uri="{BB962C8B-B14F-4D97-AF65-F5344CB8AC3E}">
        <p14:creationId xmlns:p14="http://schemas.microsoft.com/office/powerpoint/2010/main" val="2240246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Gotham"/>
              </a:rPr>
              <a:t>ANPR data can also be cross-referenced and integrated with data from other sources, to enhance information and intelligence.</a:t>
            </a:r>
          </a:p>
          <a:p>
            <a:endParaRPr lang="en-GB" b="0" i="0" dirty="0">
              <a:solidFill>
                <a:srgbClr val="000000"/>
              </a:solidFill>
              <a:effectLst/>
              <a:latin typeface="Gotham"/>
            </a:endParaRPr>
          </a:p>
          <a:p>
            <a:r>
              <a:rPr lang="en-GB" b="0" i="0" dirty="0">
                <a:solidFill>
                  <a:srgbClr val="000000"/>
                </a:solidFill>
                <a:effectLst/>
                <a:latin typeface="Gotham"/>
              </a:rPr>
              <a:t>A marker against any vehicle on the NAS used in an ANPR operation must be supported by reliable intelligence. Investigators should remember that ANPR provides data on a vehicle’s movements but not on an individual’s movements.</a:t>
            </a:r>
          </a:p>
          <a:p>
            <a:endParaRPr lang="en-GB" b="0" i="0" dirty="0">
              <a:solidFill>
                <a:srgbClr val="000000"/>
              </a:solidFill>
              <a:effectLst/>
              <a:latin typeface="Gotham"/>
            </a:endParaRPr>
          </a:p>
          <a:p>
            <a:r>
              <a:rPr lang="en-GB" b="0" i="0" dirty="0">
                <a:solidFill>
                  <a:srgbClr val="000000"/>
                </a:solidFill>
                <a:effectLst/>
                <a:latin typeface="Gotham"/>
              </a:rPr>
              <a:t>The absence of a vehicle on an ANPR system does not necessarily eliminate the possibility of a vehicle’s or indeed a person’s presence in a particular place at a given time. In complex or serious cases, it may be appropriate to reconstruct a journey given in an alibi.</a:t>
            </a:r>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25</a:t>
            </a:fld>
            <a:endParaRPr lang="en-GB"/>
          </a:p>
        </p:txBody>
      </p:sp>
    </p:spTree>
    <p:extLst>
      <p:ext uri="{BB962C8B-B14F-4D97-AF65-F5344CB8AC3E}">
        <p14:creationId xmlns:p14="http://schemas.microsoft.com/office/powerpoint/2010/main" val="3299914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Gotham"/>
              </a:rPr>
              <a:t>ANPR is also used by commercial companies, for example, garages, shopping centres and car parks.</a:t>
            </a:r>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27</a:t>
            </a:fld>
            <a:endParaRPr lang="en-GB"/>
          </a:p>
        </p:txBody>
      </p:sp>
    </p:spTree>
    <p:extLst>
      <p:ext uri="{BB962C8B-B14F-4D97-AF65-F5344CB8AC3E}">
        <p14:creationId xmlns:p14="http://schemas.microsoft.com/office/powerpoint/2010/main" val="32728626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sng" dirty="0">
                <a:solidFill>
                  <a:schemeClr val="tx2"/>
                </a:solidFill>
                <a:effectLst/>
                <a:latin typeface="latowebbold"/>
                <a:hlinkClick r:id="rId3" tooltip="National ANPR standards for Policing and Law Enforcement (NASPLE)"/>
              </a:rPr>
              <a:t>National ANPR Standards for Policing and Law Enforcement (NASPLE)</a:t>
            </a:r>
            <a:r>
              <a:rPr lang="en-GB" sz="1200" b="0" i="0" dirty="0">
                <a:solidFill>
                  <a:schemeClr val="tx2"/>
                </a:solidFill>
                <a:effectLst/>
                <a:latin typeface="lato-regular"/>
              </a:rPr>
              <a:t> and </a:t>
            </a:r>
            <a:r>
              <a:rPr lang="en-GB" sz="1200" b="0" i="0" u="sng" dirty="0">
                <a:solidFill>
                  <a:schemeClr val="tx2"/>
                </a:solidFill>
                <a:effectLst/>
                <a:latin typeface="latowebbold"/>
                <a:hlinkClick r:id="rId3" tooltip="National Compliance and Audit Standards for Law Enforcement ANPR (Audit Standards)"/>
              </a:rPr>
              <a:t>National Compliance and Audit Standards for Law Enforcement ANPR (Audit Standards)</a:t>
            </a:r>
            <a:r>
              <a:rPr lang="en-GB" sz="1200" b="0" i="0" dirty="0">
                <a:solidFill>
                  <a:schemeClr val="tx2"/>
                </a:solidFill>
                <a:effectLst/>
                <a:latin typeface="lato-regular"/>
              </a:rPr>
              <a:t> have clear rules to control access to ANPR data to make sure that anyone who does is only doing so for official investigation purposes.</a:t>
            </a:r>
          </a:p>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28</a:t>
            </a:fld>
            <a:endParaRPr lang="en-GB"/>
          </a:p>
        </p:txBody>
      </p:sp>
    </p:spTree>
    <p:extLst>
      <p:ext uri="{BB962C8B-B14F-4D97-AF65-F5344CB8AC3E}">
        <p14:creationId xmlns:p14="http://schemas.microsoft.com/office/powerpoint/2010/main" val="146411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ANPR</a:t>
            </a:r>
            <a:r>
              <a:rPr lang="en-GB" b="0" i="0">
                <a:solidFill>
                  <a:srgbClr val="0B0C0C"/>
                </a:solidFill>
                <a:effectLst/>
                <a:latin typeface="GDS Transport"/>
              </a:rPr>
              <a:t> operates under a complex framework of legislation of general application, including the Data Protection Act 2018</a:t>
            </a:r>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29</a:t>
            </a:fld>
            <a:endParaRPr lang="en-GB"/>
          </a:p>
        </p:txBody>
      </p:sp>
    </p:spTree>
    <p:extLst>
      <p:ext uri="{BB962C8B-B14F-4D97-AF65-F5344CB8AC3E}">
        <p14:creationId xmlns:p14="http://schemas.microsoft.com/office/powerpoint/2010/main" val="1347838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30</a:t>
            </a:fld>
            <a:endParaRPr lang="en-GB"/>
          </a:p>
        </p:txBody>
      </p:sp>
    </p:spTree>
    <p:extLst>
      <p:ext uri="{BB962C8B-B14F-4D97-AF65-F5344CB8AC3E}">
        <p14:creationId xmlns:p14="http://schemas.microsoft.com/office/powerpoint/2010/main" val="2147148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31</a:t>
            </a:fld>
            <a:endParaRPr lang="en-GB"/>
          </a:p>
        </p:txBody>
      </p:sp>
    </p:spTree>
    <p:extLst>
      <p:ext uri="{BB962C8B-B14F-4D97-AF65-F5344CB8AC3E}">
        <p14:creationId xmlns:p14="http://schemas.microsoft.com/office/powerpoint/2010/main" val="2409493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32</a:t>
            </a:fld>
            <a:endParaRPr lang="en-GB"/>
          </a:p>
        </p:txBody>
      </p:sp>
    </p:spTree>
    <p:extLst>
      <p:ext uri="{BB962C8B-B14F-4D97-AF65-F5344CB8AC3E}">
        <p14:creationId xmlns:p14="http://schemas.microsoft.com/office/powerpoint/2010/main" val="835689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33</a:t>
            </a:fld>
            <a:endParaRPr lang="en-GB"/>
          </a:p>
        </p:txBody>
      </p:sp>
    </p:spTree>
    <p:extLst>
      <p:ext uri="{BB962C8B-B14F-4D97-AF65-F5344CB8AC3E}">
        <p14:creationId xmlns:p14="http://schemas.microsoft.com/office/powerpoint/2010/main" val="34690041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34</a:t>
            </a:fld>
            <a:endParaRPr lang="en-GB"/>
          </a:p>
        </p:txBody>
      </p:sp>
    </p:spTree>
    <p:extLst>
      <p:ext uri="{BB962C8B-B14F-4D97-AF65-F5344CB8AC3E}">
        <p14:creationId xmlns:p14="http://schemas.microsoft.com/office/powerpoint/2010/main" val="167253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35</a:t>
            </a:fld>
            <a:endParaRPr lang="en-GB"/>
          </a:p>
        </p:txBody>
      </p:sp>
    </p:spTree>
    <p:extLst>
      <p:ext uri="{BB962C8B-B14F-4D97-AF65-F5344CB8AC3E}">
        <p14:creationId xmlns:p14="http://schemas.microsoft.com/office/powerpoint/2010/main" val="2959650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BA0221-F034-4AC8-949D-681501A71249}" type="slidenum">
              <a:rPr lang="en-GB" smtClean="0"/>
              <a:t>36</a:t>
            </a:fld>
            <a:endParaRPr lang="en-GB"/>
          </a:p>
        </p:txBody>
      </p:sp>
    </p:spTree>
    <p:extLst>
      <p:ext uri="{BB962C8B-B14F-4D97-AF65-F5344CB8AC3E}">
        <p14:creationId xmlns:p14="http://schemas.microsoft.com/office/powerpoint/2010/main" val="21908526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ACCFF-23AD-2FF1-A2C3-A992F38188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0EEBC4-1097-043B-D794-610DF11AC8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1617E2D-2882-3CB6-E229-FCC9DF3DAA28}"/>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96E1457F-1AB1-AD79-38C1-894F4B29DD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92E6FA-50C5-7797-4222-DA777113FFEB}"/>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3397960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A6B2E-F6EE-79B9-3848-05F52FDD79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D21039-657E-800D-1440-06E2F47ABA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5D707F-3592-7F8F-9882-26DC18068D75}"/>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2CB40CB7-E576-07E4-04E8-C32EC3743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1F9CFA-D99B-D39A-5193-89DD1A638AF9}"/>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1908712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F156-9050-DF0E-76A1-30797BEC3D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F1C0C37-390E-FADF-7106-8E58F5EDE57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38BEB0-D33E-3EBD-67F5-94CD866461FA}"/>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E5B32A01-4E4C-E88E-7F99-DD53F49630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1D3DDB-3543-4F17-69B5-CAFE7537BA05}"/>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3782376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98308-9576-8AAF-7C16-BD81B0AA92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0C1694-BE23-C01F-F17F-39A62834586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AE1DA8-EDBF-5F6D-887E-5D4C5C0D28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969878-6E93-8101-5795-780A3EA5D4B8}"/>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6" name="Footer Placeholder 5">
            <a:extLst>
              <a:ext uri="{FF2B5EF4-FFF2-40B4-BE49-F238E27FC236}">
                <a16:creationId xmlns:a16="http://schemas.microsoft.com/office/drawing/2014/main" id="{C44C5FCD-9514-DF19-572B-CDA367D412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0172BB-0162-04F7-6F6C-41FD4BB624E5}"/>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4231828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C6D2E-E2E1-690E-5EAC-3B9DDCCF73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E387FE-D236-300B-06E3-676BFBFE2F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F95FDD-D623-E435-9145-79CD623C255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1ACA3E-6320-532C-0D8C-DBF015E51A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967E8C-886C-2D58-D7AB-BCE0B016FC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99913AB-9810-4738-A63B-90AEC3F00F05}"/>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8" name="Footer Placeholder 7">
            <a:extLst>
              <a:ext uri="{FF2B5EF4-FFF2-40B4-BE49-F238E27FC236}">
                <a16:creationId xmlns:a16="http://schemas.microsoft.com/office/drawing/2014/main" id="{06828A3A-A1F1-4CD3-5669-4BCBCA2672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C0CDD2-6452-4087-4931-B6C776874BA2}"/>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1650245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BB7C2-1A04-92E6-3258-3DF291F2AD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AB21D69-9093-9F65-8588-0CE26980A52D}"/>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4" name="Footer Placeholder 3">
            <a:extLst>
              <a:ext uri="{FF2B5EF4-FFF2-40B4-BE49-F238E27FC236}">
                <a16:creationId xmlns:a16="http://schemas.microsoft.com/office/drawing/2014/main" id="{A0BD2D67-507A-B93C-F0EC-FCB4D97DF6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BC7DC95-03EF-422C-63A2-95C8666EB839}"/>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3157509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8ABB02-4D7B-C901-7D6D-5A57D257FB20}"/>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3" name="Footer Placeholder 2">
            <a:extLst>
              <a:ext uri="{FF2B5EF4-FFF2-40B4-BE49-F238E27FC236}">
                <a16:creationId xmlns:a16="http://schemas.microsoft.com/office/drawing/2014/main" id="{9CAAF3AB-9E4B-4C45-3E39-EFD9BE7793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D3FBBE1-018C-4D22-72E4-2076BA6737BC}"/>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1390345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7649-93B9-6F96-28AC-152100DAB2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9642CE-490D-CD7D-7E04-9E42CDFC88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AA740F-EC8E-154E-1326-F35068B429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A93B16-517C-E60D-36F2-621EA301590F}"/>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6" name="Footer Placeholder 5">
            <a:extLst>
              <a:ext uri="{FF2B5EF4-FFF2-40B4-BE49-F238E27FC236}">
                <a16:creationId xmlns:a16="http://schemas.microsoft.com/office/drawing/2014/main" id="{BC41122D-0BD1-AFAD-6A95-60AA31567E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5E9894-AB36-4C0B-8A6C-DEA3DE394D20}"/>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3211998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1E58A-845B-79F6-9B77-7B65E61EFC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E8EF4F-8C34-6344-FC32-665CFAE718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3DE400-C23D-9DFE-2D61-9F5A519C44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7DDF9-CFA9-A745-E610-BBEE79206A63}"/>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6" name="Footer Placeholder 5">
            <a:extLst>
              <a:ext uri="{FF2B5EF4-FFF2-40B4-BE49-F238E27FC236}">
                <a16:creationId xmlns:a16="http://schemas.microsoft.com/office/drawing/2014/main" id="{1EA9C014-D536-2DB1-AA9A-D2812030FB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30BD0B-204F-FE76-A3CA-6A2A8E7A5AFA}"/>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65147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75781-8825-CE4C-C9ED-966AB5F64F8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CD2ECA-4BCD-E9BB-758B-831935881F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A84317-AF81-14E1-CF38-B8766AFEFD9C}"/>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8232EFDD-3372-7EA6-A867-9554988605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1EB1C4-B278-6E4D-7519-B53BE26CA63E}"/>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726680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9180BC-1CA7-E36F-D765-069949A1E72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6299F1F-A577-7485-567D-E7DB33D317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59300E-2A95-B4A5-B429-5FCE3FDE152E}"/>
              </a:ext>
            </a:extLst>
          </p:cNvPr>
          <p:cNvSpPr>
            <a:spLocks noGrp="1"/>
          </p:cNvSpPr>
          <p:nvPr>
            <p:ph type="dt" sz="half" idx="10"/>
          </p:nvPr>
        </p:nvSpPr>
        <p:spPr/>
        <p:txBody>
          <a:body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1A3FEFC8-A9AE-4377-7484-844D1E7ECC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334392-7193-E924-8988-615772CA1E69}"/>
              </a:ext>
            </a:extLst>
          </p:cNvPr>
          <p:cNvSpPr>
            <a:spLocks noGrp="1"/>
          </p:cNvSpPr>
          <p:nvPr>
            <p:ph type="sldNum" sz="quarter" idx="12"/>
          </p:nvPr>
        </p:nvSpPr>
        <p:spPr/>
        <p:txBody>
          <a:bodyPr/>
          <a:lstStyle/>
          <a:p>
            <a:fld id="{A0A7B427-4905-4AA1-B954-A8E3B93E08FF}" type="slidenum">
              <a:rPr lang="en-GB" smtClean="0"/>
              <a:t>‹#›</a:t>
            </a:fld>
            <a:endParaRPr lang="en-GB"/>
          </a:p>
        </p:txBody>
      </p:sp>
    </p:spTree>
    <p:extLst>
      <p:ext uri="{BB962C8B-B14F-4D97-AF65-F5344CB8AC3E}">
        <p14:creationId xmlns:p14="http://schemas.microsoft.com/office/powerpoint/2010/main" val="1815017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A3F1448-7736-4EB2-B89E-151029E10F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B5B22B-0715-8E05-DC10-108615C60A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25FBCE-8718-48EA-61F7-4CE2252474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C32CCB3-30C1-4F17-8F0F-89162DA893FA}" type="datetimeFigureOut">
              <a:rPr lang="en-GB" smtClean="0"/>
              <a:t>31/01/2025</a:t>
            </a:fld>
            <a:endParaRPr lang="en-GB"/>
          </a:p>
        </p:txBody>
      </p:sp>
      <p:sp>
        <p:nvSpPr>
          <p:cNvPr id="5" name="Footer Placeholder 4">
            <a:extLst>
              <a:ext uri="{FF2B5EF4-FFF2-40B4-BE49-F238E27FC236}">
                <a16:creationId xmlns:a16="http://schemas.microsoft.com/office/drawing/2014/main" id="{ECB458D4-15EC-158D-9A10-F1992A2ECA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7EFAD3-F398-2E84-4491-13F0488E6D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A7B427-4905-4AA1-B954-A8E3B93E08FF}" type="slidenum">
              <a:rPr lang="en-GB" smtClean="0"/>
              <a:t>‹#›</a:t>
            </a:fld>
            <a:endParaRPr lang="en-GB"/>
          </a:p>
        </p:txBody>
      </p:sp>
    </p:spTree>
    <p:extLst>
      <p:ext uri="{BB962C8B-B14F-4D97-AF65-F5344CB8AC3E}">
        <p14:creationId xmlns:p14="http://schemas.microsoft.com/office/powerpoint/2010/main" val="961937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4.xml"/><Relationship Id="rId9" Type="http://schemas.microsoft.com/office/2007/relationships/diagramDrawing" Target="../diagrams/drawing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png"/><Relationship Id="rId5" Type="http://schemas.openxmlformats.org/officeDocument/2006/relationships/image" Target="../media/image14.png"/><Relationship Id="rId4"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notesSlide" Target="../notesSlides/notesSlide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6.png"/><Relationship Id="rId5" Type="http://schemas.openxmlformats.org/officeDocument/2006/relationships/hyperlink" Target="https://library.college.police.uk/docs/npia/NIM-Code-of-Practice.pdf" TargetMode="External"/><Relationship Id="rId4" Type="http://schemas.openxmlformats.org/officeDocument/2006/relationships/notesSlide" Target="../notesSlides/notesSlide8.xml"/></Relationships>
</file>

<file path=ppt/slides/_rels/slide1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2.xml"/><Relationship Id="rId7" Type="http://schemas.openxmlformats.org/officeDocument/2006/relationships/image" Target="../media/image19.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notesSlide" Target="../notesSlides/notesSlide9.xml"/><Relationship Id="rId9"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png"/><Relationship Id="rId5" Type="http://schemas.openxmlformats.org/officeDocument/2006/relationships/image" Target="../media/image21.jpeg"/><Relationship Id="rId4" Type="http://schemas.openxmlformats.org/officeDocument/2006/relationships/notesSlide" Target="../notesSlides/notesSlide10.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png"/><Relationship Id="rId5" Type="http://schemas.openxmlformats.org/officeDocument/2006/relationships/image" Target="../media/image22.png"/><Relationship Id="rId4" Type="http://schemas.openxmlformats.org/officeDocument/2006/relationships/notesSlide" Target="../notesSlides/notesSlide13.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2.png"/><Relationship Id="rId5" Type="http://schemas.openxmlformats.org/officeDocument/2006/relationships/image" Target="../media/image24.png"/><Relationship Id="rId4" Type="http://schemas.openxmlformats.org/officeDocument/2006/relationships/notesSlide" Target="../notesSlides/notesSlide1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notesSlide" Target="../notesSlides/notesSlide16.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2.png"/><Relationship Id="rId5" Type="http://schemas.openxmlformats.org/officeDocument/2006/relationships/image" Target="../media/image27.jpeg"/><Relationship Id="rId4" Type="http://schemas.openxmlformats.org/officeDocument/2006/relationships/notesSlide" Target="../notesSlides/notesSlide1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2.png"/><Relationship Id="rId5" Type="http://schemas.openxmlformats.org/officeDocument/2006/relationships/image" Target="../media/image29.sv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2.png"/><Relationship Id="rId5" Type="http://schemas.openxmlformats.org/officeDocument/2006/relationships/image" Target="../media/image30.jpeg"/><Relationship Id="rId4" Type="http://schemas.openxmlformats.org/officeDocument/2006/relationships/notesSlide" Target="../notesSlides/notesSlide18.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2.png"/><Relationship Id="rId5" Type="http://schemas.openxmlformats.org/officeDocument/2006/relationships/image" Target="../media/image31.png"/><Relationship Id="rId4" Type="http://schemas.openxmlformats.org/officeDocument/2006/relationships/notesSlide" Target="../notesSlides/notesSlide19.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2.png"/><Relationship Id="rId5" Type="http://schemas.openxmlformats.org/officeDocument/2006/relationships/image" Target="../media/image32.png"/><Relationship Id="rId4" Type="http://schemas.openxmlformats.org/officeDocument/2006/relationships/notesSlide" Target="../notesSlides/notesSlide20.xm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2.png"/><Relationship Id="rId4" Type="http://schemas.openxmlformats.org/officeDocument/2006/relationships/notesSlide" Target="../notesSlides/notesSlide21.xml"/><Relationship Id="rId9" Type="http://schemas.microsoft.com/office/2007/relationships/diagramDrawing" Target="../diagrams/drawing3.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2.png"/><Relationship Id="rId4" Type="http://schemas.openxmlformats.org/officeDocument/2006/relationships/notesSlide" Target="../notesSlides/notesSlide22.xml"/><Relationship Id="rId9" Type="http://schemas.microsoft.com/office/2007/relationships/diagramDrawing" Target="../diagrams/drawing4.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3.png"/><Relationship Id="rId5" Type="http://schemas.openxmlformats.org/officeDocument/2006/relationships/hyperlink" Target="https://www.dyfed-powys.police.uk/SysSiteAssets/foi-media/dyfed-powys/policies/anpr-policy/anpr-policy#:~:text=The%20policy%20for%20the%20development,and%20responsibility%20in%20that%20regard." TargetMode="External"/><Relationship Id="rId4" Type="http://schemas.openxmlformats.org/officeDocument/2006/relationships/notesSlide" Target="../notesSlides/notesSlide23.xml"/></Relationships>
</file>

<file path=ppt/slides/_rels/slide33.xml.rels><?xml version="1.0" encoding="UTF-8" standalone="yes"?>
<Relationships xmlns="http://schemas.openxmlformats.org/package/2006/relationships"><Relationship Id="rId3" Type="http://schemas.openxmlformats.org/officeDocument/2006/relationships/audio" Target="../media/media33.m4a"/><Relationship Id="rId7" Type="http://schemas.openxmlformats.org/officeDocument/2006/relationships/image" Target="../media/image2.png"/><Relationship Id="rId2" Type="http://schemas.microsoft.com/office/2007/relationships/media" Target="../media/media33.m4a"/><Relationship Id="rId1" Type="http://schemas.openxmlformats.org/officeDocument/2006/relationships/video" Target="https://www.youtube.com/embed/YjCVHhLg3_s?feature=oembed" TargetMode="External"/><Relationship Id="rId6" Type="http://schemas.openxmlformats.org/officeDocument/2006/relationships/image" Target="../media/image34.jpeg"/><Relationship Id="rId5" Type="http://schemas.openxmlformats.org/officeDocument/2006/relationships/notesSlide" Target="../notesSlides/notesSlide24.xml"/><Relationship Id="rId4"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2.png"/><Relationship Id="rId5" Type="http://schemas.openxmlformats.org/officeDocument/2006/relationships/image" Target="../media/image35.png"/><Relationship Id="rId4" Type="http://schemas.openxmlformats.org/officeDocument/2006/relationships/notesSlide" Target="../notesSlides/notesSlide25.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2.png"/><Relationship Id="rId4" Type="http://schemas.openxmlformats.org/officeDocument/2006/relationships/notesSlide" Target="../notesSlides/notesSlide26.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2.png"/><Relationship Id="rId5" Type="http://schemas.openxmlformats.org/officeDocument/2006/relationships/image" Target="../media/image36.jpeg"/><Relationship Id="rId4"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olice officer on a motorcycle&#10;&#10;Description automatically generated">
            <a:extLst>
              <a:ext uri="{FF2B5EF4-FFF2-40B4-BE49-F238E27FC236}">
                <a16:creationId xmlns:a16="http://schemas.microsoft.com/office/drawing/2014/main" id="{531326C7-B439-A27E-F3F9-85A38DA30FCC}"/>
              </a:ext>
            </a:extLst>
          </p:cNvPr>
          <p:cNvPicPr>
            <a:picLocks noChangeAspect="1"/>
          </p:cNvPicPr>
          <p:nvPr/>
        </p:nvPicPr>
        <p:blipFill>
          <a:blip r:embed="rId4">
            <a:alphaModFix amt="50000"/>
          </a:blip>
          <a:srcRect b="1316"/>
          <a:stretch/>
        </p:blipFill>
        <p:spPr>
          <a:xfrm>
            <a:off x="20" y="1"/>
            <a:ext cx="12191980" cy="6857999"/>
          </a:xfrm>
          <a:prstGeom prst="rect">
            <a:avLst/>
          </a:prstGeom>
        </p:spPr>
      </p:pic>
      <p:sp>
        <p:nvSpPr>
          <p:cNvPr id="2" name="Title 1">
            <a:extLst>
              <a:ext uri="{FF2B5EF4-FFF2-40B4-BE49-F238E27FC236}">
                <a16:creationId xmlns:a16="http://schemas.microsoft.com/office/drawing/2014/main" id="{422860E4-6CC5-DBB2-448C-7C78A3B746E3}"/>
              </a:ext>
            </a:extLst>
          </p:cNvPr>
          <p:cNvSpPr>
            <a:spLocks noGrp="1"/>
          </p:cNvSpPr>
          <p:nvPr>
            <p:ph type="ctrTitle"/>
          </p:nvPr>
        </p:nvSpPr>
        <p:spPr>
          <a:xfrm>
            <a:off x="1524000" y="1122362"/>
            <a:ext cx="9144000" cy="2900518"/>
          </a:xfrm>
        </p:spPr>
        <p:txBody>
          <a:bodyPr>
            <a:normAutofit/>
          </a:bodyPr>
          <a:lstStyle/>
          <a:p>
            <a:r>
              <a:rPr lang="en-GB">
                <a:solidFill>
                  <a:srgbClr val="FFFFFF"/>
                </a:solidFill>
              </a:rPr>
              <a:t>Roads Policing</a:t>
            </a:r>
          </a:p>
        </p:txBody>
      </p:sp>
      <p:sp>
        <p:nvSpPr>
          <p:cNvPr id="3" name="Subtitle 2">
            <a:extLst>
              <a:ext uri="{FF2B5EF4-FFF2-40B4-BE49-F238E27FC236}">
                <a16:creationId xmlns:a16="http://schemas.microsoft.com/office/drawing/2014/main" id="{0F006ACB-3608-364E-2172-0EC121AFD7BC}"/>
              </a:ext>
            </a:extLst>
          </p:cNvPr>
          <p:cNvSpPr>
            <a:spLocks noGrp="1"/>
          </p:cNvSpPr>
          <p:nvPr>
            <p:ph type="subTitle" idx="1"/>
          </p:nvPr>
        </p:nvSpPr>
        <p:spPr>
          <a:xfrm>
            <a:off x="1524000" y="4159404"/>
            <a:ext cx="9144000" cy="1098395"/>
          </a:xfrm>
        </p:spPr>
        <p:txBody>
          <a:bodyPr>
            <a:normAutofit/>
          </a:bodyPr>
          <a:lstStyle/>
          <a:p>
            <a:r>
              <a:rPr lang="en-GB">
                <a:solidFill>
                  <a:srgbClr val="FFFFFF"/>
                </a:solidFill>
              </a:rPr>
              <a:t>Week 2 Part 2</a:t>
            </a:r>
          </a:p>
        </p:txBody>
      </p:sp>
      <p:pic>
        <p:nvPicPr>
          <p:cNvPr id="7" name="Audio 6">
            <a:hlinkClick r:id="" action="ppaction://media"/>
            <a:extLst>
              <a:ext uri="{FF2B5EF4-FFF2-40B4-BE49-F238E27FC236}">
                <a16:creationId xmlns:a16="http://schemas.microsoft.com/office/drawing/2014/main" id="{BAD3B7D1-5335-DEFC-6E90-1F437059702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795492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3539"/>
    </mc:Choice>
    <mc:Fallback>
      <p:transition spd="slow" advTm="135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F3A0FC-7064-0049-3B16-7DC52722B6F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Aims and Objectives </a:t>
            </a:r>
          </a:p>
        </p:txBody>
      </p:sp>
      <p:graphicFrame>
        <p:nvGraphicFramePr>
          <p:cNvPr id="5" name="Content Placeholder 2">
            <a:extLst>
              <a:ext uri="{FF2B5EF4-FFF2-40B4-BE49-F238E27FC236}">
                <a16:creationId xmlns:a16="http://schemas.microsoft.com/office/drawing/2014/main" id="{E970E37C-CD37-F179-8D94-59F0E7F26EDA}"/>
              </a:ext>
            </a:extLst>
          </p:cNvPr>
          <p:cNvGraphicFramePr>
            <a:graphicFrameLocks noGrp="1"/>
          </p:cNvGraphicFramePr>
          <p:nvPr>
            <p:ph idx="1"/>
            <p:extLst>
              <p:ext uri="{D42A27DB-BD31-4B8C-83A1-F6EECF244321}">
                <p14:modId xmlns:p14="http://schemas.microsoft.com/office/powerpoint/2010/main" val="668087732"/>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Audio 5">
            <a:hlinkClick r:id="" action="ppaction://media"/>
            <a:extLst>
              <a:ext uri="{FF2B5EF4-FFF2-40B4-BE49-F238E27FC236}">
                <a16:creationId xmlns:a16="http://schemas.microsoft.com/office/drawing/2014/main" id="{6B17350C-2CB8-B7BA-031D-DD3D78B7C770}"/>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79945124"/>
      </p:ext>
    </p:extLst>
  </p:cSld>
  <p:clrMapOvr>
    <a:masterClrMapping/>
  </p:clrMapOvr>
  <mc:AlternateContent xmlns:mc="http://schemas.openxmlformats.org/markup-compatibility/2006">
    <mc:Choice xmlns:p14="http://schemas.microsoft.com/office/powerpoint/2010/main" Requires="p14">
      <p:transition spd="slow" p14:dur="2000" advTm="19293"/>
    </mc:Choice>
    <mc:Fallback>
      <p:transition spd="slow" advTm="192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4DDDD19-BCE4-834B-3247-26448311E009}"/>
              </a:ext>
            </a:extLst>
          </p:cNvPr>
          <p:cNvPicPr>
            <a:picLocks noGrp="1" noChangeAspect="1"/>
          </p:cNvPicPr>
          <p:nvPr>
            <p:ph idx="1"/>
          </p:nvPr>
        </p:nvPicPr>
        <p:blipFill>
          <a:blip r:embed="rId4"/>
          <a:srcRect l="871" r="1" b="1"/>
          <a:stretch/>
        </p:blipFill>
        <p:spPr>
          <a:xfrm>
            <a:off x="20" y="1282"/>
            <a:ext cx="12191980" cy="6856718"/>
          </a:xfrm>
          <a:prstGeom prst="rect">
            <a:avLst/>
          </a:prstGeom>
        </p:spPr>
      </p:pic>
      <p:pic>
        <p:nvPicPr>
          <p:cNvPr id="4" name="Audio 3">
            <a:hlinkClick r:id="" action="ppaction://media"/>
            <a:extLst>
              <a:ext uri="{FF2B5EF4-FFF2-40B4-BE49-F238E27FC236}">
                <a16:creationId xmlns:a16="http://schemas.microsoft.com/office/drawing/2014/main" id="{11650D27-D870-5970-63E6-D7DC0F8C515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73325600"/>
      </p:ext>
    </p:extLst>
  </p:cSld>
  <p:clrMapOvr>
    <a:masterClrMapping/>
  </p:clrMapOvr>
  <mc:AlternateContent xmlns:mc="http://schemas.openxmlformats.org/markup-compatibility/2006">
    <mc:Choice xmlns:p14="http://schemas.microsoft.com/office/powerpoint/2010/main" Requires="p14">
      <p:transition spd="slow" p14:dur="2000" advTm="53808"/>
    </mc:Choice>
    <mc:Fallback>
      <p:transition spd="slow" advTm="53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up of a text&#10;&#10;Description automatically generated">
            <a:extLst>
              <a:ext uri="{FF2B5EF4-FFF2-40B4-BE49-F238E27FC236}">
                <a16:creationId xmlns:a16="http://schemas.microsoft.com/office/drawing/2014/main" id="{0F060BB1-7F20-A316-8231-A541EEBA8B65}"/>
              </a:ext>
            </a:extLst>
          </p:cNvPr>
          <p:cNvPicPr>
            <a:picLocks noGrp="1" noChangeAspect="1"/>
          </p:cNvPicPr>
          <p:nvPr>
            <p:ph idx="1"/>
          </p:nvPr>
        </p:nvPicPr>
        <p:blipFill>
          <a:blip r:embed="rId4"/>
          <a:srcRect r="872" b="1"/>
          <a:stretch/>
        </p:blipFill>
        <p:spPr>
          <a:xfrm>
            <a:off x="20" y="1282"/>
            <a:ext cx="12191980" cy="6856718"/>
          </a:xfrm>
          <a:prstGeom prst="rect">
            <a:avLst/>
          </a:prstGeom>
        </p:spPr>
      </p:pic>
      <p:pic>
        <p:nvPicPr>
          <p:cNvPr id="4" name="Audio 3">
            <a:hlinkClick r:id="" action="ppaction://media"/>
            <a:extLst>
              <a:ext uri="{FF2B5EF4-FFF2-40B4-BE49-F238E27FC236}">
                <a16:creationId xmlns:a16="http://schemas.microsoft.com/office/drawing/2014/main" id="{EAB35020-1042-6E78-366D-DC9075C3C4A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11198113"/>
      </p:ext>
    </p:extLst>
  </p:cSld>
  <p:clrMapOvr>
    <a:masterClrMapping/>
  </p:clrMapOvr>
  <mc:AlternateContent xmlns:mc="http://schemas.openxmlformats.org/markup-compatibility/2006">
    <mc:Choice xmlns:p14="http://schemas.microsoft.com/office/powerpoint/2010/main" Requires="p14">
      <p:transition spd="slow" p14:dur="2000" advTm="165190"/>
    </mc:Choice>
    <mc:Fallback>
      <p:transition spd="slow" advTm="165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954923D8-3E22-B700-8766-0EB3C4F684B6}"/>
              </a:ext>
            </a:extLst>
          </p:cNvPr>
          <p:cNvPicPr>
            <a:picLocks noGrp="1" noChangeAspect="1"/>
          </p:cNvPicPr>
          <p:nvPr>
            <p:ph idx="1"/>
          </p:nvPr>
        </p:nvPicPr>
        <p:blipFill>
          <a:blip r:embed="rId5"/>
          <a:srcRect r="425" b="-1"/>
          <a:stretch/>
        </p:blipFill>
        <p:spPr>
          <a:xfrm>
            <a:off x="20" y="1282"/>
            <a:ext cx="12191980" cy="6856718"/>
          </a:xfrm>
          <a:prstGeom prst="rect">
            <a:avLst/>
          </a:prstGeom>
        </p:spPr>
      </p:pic>
      <p:pic>
        <p:nvPicPr>
          <p:cNvPr id="8" name="Audio 7">
            <a:hlinkClick r:id="" action="ppaction://media"/>
            <a:extLst>
              <a:ext uri="{FF2B5EF4-FFF2-40B4-BE49-F238E27FC236}">
                <a16:creationId xmlns:a16="http://schemas.microsoft.com/office/drawing/2014/main" id="{48BD57D1-A764-411E-993A-9E0A0FD6B312}"/>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64471668"/>
      </p:ext>
    </p:extLst>
  </p:cSld>
  <p:clrMapOvr>
    <a:masterClrMapping/>
  </p:clrMapOvr>
  <mc:AlternateContent xmlns:mc="http://schemas.openxmlformats.org/markup-compatibility/2006">
    <mc:Choice xmlns:p14="http://schemas.microsoft.com/office/powerpoint/2010/main" Requires="p14">
      <p:transition spd="slow" p14:dur="2000" advTm="76356"/>
    </mc:Choice>
    <mc:Fallback>
      <p:transition spd="slow" advTm="763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04FC4-8033-70F0-B117-4FEB87AE5CD1}"/>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br>
              <a:rPr lang="en-US" kern="1200">
                <a:solidFill>
                  <a:srgbClr val="FFFFFF"/>
                </a:solidFill>
                <a:latin typeface="+mj-lt"/>
                <a:ea typeface="+mj-ea"/>
                <a:cs typeface="+mj-cs"/>
              </a:rPr>
            </a:br>
            <a:br>
              <a:rPr lang="en-US" kern="1200">
                <a:solidFill>
                  <a:srgbClr val="FFFFFF"/>
                </a:solidFill>
                <a:latin typeface="+mj-lt"/>
                <a:ea typeface="+mj-ea"/>
                <a:cs typeface="+mj-cs"/>
              </a:rPr>
            </a:br>
            <a:r>
              <a:rPr lang="en-US" kern="1200">
                <a:solidFill>
                  <a:srgbClr val="FFFFFF"/>
                </a:solidFill>
                <a:latin typeface="+mj-lt"/>
                <a:ea typeface="+mj-ea"/>
                <a:cs typeface="+mj-cs"/>
              </a:rPr>
              <a:t>How do the police gather intelligence relating to the roads?</a:t>
            </a:r>
            <a:br>
              <a:rPr lang="en-US" kern="1200">
                <a:solidFill>
                  <a:srgbClr val="FFFFFF"/>
                </a:solidFill>
                <a:latin typeface="+mj-lt"/>
                <a:ea typeface="+mj-ea"/>
                <a:cs typeface="+mj-cs"/>
              </a:rPr>
            </a:br>
            <a:endParaRPr lang="en-US" kern="1200">
              <a:solidFill>
                <a:srgbClr val="FFFFFF"/>
              </a:solidFill>
              <a:latin typeface="+mj-lt"/>
              <a:ea typeface="+mj-ea"/>
              <a:cs typeface="+mj-cs"/>
            </a:endParaRPr>
          </a:p>
        </p:txBody>
      </p:sp>
      <p:pic>
        <p:nvPicPr>
          <p:cNvPr id="5" name="Content Placeholder 4">
            <a:extLst>
              <a:ext uri="{FF2B5EF4-FFF2-40B4-BE49-F238E27FC236}">
                <a16:creationId xmlns:a16="http://schemas.microsoft.com/office/drawing/2014/main" id="{89F700F4-D68D-757B-7A6A-CC6D981EB829}"/>
              </a:ext>
            </a:extLst>
          </p:cNvPr>
          <p:cNvPicPr>
            <a:picLocks noGrp="1" noChangeAspect="1"/>
          </p:cNvPicPr>
          <p:nvPr>
            <p:ph idx="1"/>
          </p:nvPr>
        </p:nvPicPr>
        <p:blipFill>
          <a:blip r:embed="rId5"/>
          <a:stretch>
            <a:fillRect/>
          </a:stretch>
        </p:blipFill>
        <p:spPr>
          <a:xfrm>
            <a:off x="5153822" y="1528347"/>
            <a:ext cx="6553545" cy="3809248"/>
          </a:xfrm>
          <a:prstGeom prst="rect">
            <a:avLst/>
          </a:prstGeom>
        </p:spPr>
      </p:pic>
      <p:pic>
        <p:nvPicPr>
          <p:cNvPr id="6" name="Audio 5">
            <a:hlinkClick r:id="" action="ppaction://media"/>
            <a:extLst>
              <a:ext uri="{FF2B5EF4-FFF2-40B4-BE49-F238E27FC236}">
                <a16:creationId xmlns:a16="http://schemas.microsoft.com/office/drawing/2014/main" id="{DF3065EF-FD93-61FB-E3FF-30D5ADA400D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71039714"/>
      </p:ext>
    </p:extLst>
  </p:cSld>
  <p:clrMapOvr>
    <a:masterClrMapping/>
  </p:clrMapOvr>
  <mc:AlternateContent xmlns:mc="http://schemas.openxmlformats.org/markup-compatibility/2006">
    <mc:Choice xmlns:p14="http://schemas.microsoft.com/office/powerpoint/2010/main" Requires="p14">
      <p:transition spd="slow" p14:dur="2000" advTm="18008"/>
    </mc:Choice>
    <mc:Fallback>
      <p:transition spd="slow" advTm="18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iagram of a diagram&#10;&#10;Description automatically generated">
            <a:extLst>
              <a:ext uri="{FF2B5EF4-FFF2-40B4-BE49-F238E27FC236}">
                <a16:creationId xmlns:a16="http://schemas.microsoft.com/office/drawing/2014/main" id="{573DA3AD-9E75-69D0-5AB5-D243068F65B6}"/>
              </a:ext>
            </a:extLst>
          </p:cNvPr>
          <p:cNvPicPr>
            <a:picLocks noGrp="1" noChangeAspect="1"/>
          </p:cNvPicPr>
          <p:nvPr>
            <p:ph idx="1"/>
          </p:nvPr>
        </p:nvPicPr>
        <p:blipFill>
          <a:blip r:embed="rId5"/>
          <a:srcRect r="5760"/>
          <a:stretch/>
        </p:blipFill>
        <p:spPr>
          <a:xfrm>
            <a:off x="20" y="1282"/>
            <a:ext cx="12191980" cy="6856718"/>
          </a:xfrm>
          <a:prstGeom prst="rect">
            <a:avLst/>
          </a:prstGeom>
        </p:spPr>
      </p:pic>
      <p:pic>
        <p:nvPicPr>
          <p:cNvPr id="4" name="Picture 3">
            <a:extLst>
              <a:ext uri="{FF2B5EF4-FFF2-40B4-BE49-F238E27FC236}">
                <a16:creationId xmlns:a16="http://schemas.microsoft.com/office/drawing/2014/main" id="{4C608D3E-1390-0FD7-85BE-E1EEC4AD5878}"/>
              </a:ext>
            </a:extLst>
          </p:cNvPr>
          <p:cNvPicPr>
            <a:picLocks noChangeAspect="1"/>
          </p:cNvPicPr>
          <p:nvPr/>
        </p:nvPicPr>
        <p:blipFill>
          <a:blip r:embed="rId6"/>
          <a:stretch>
            <a:fillRect/>
          </a:stretch>
        </p:blipFill>
        <p:spPr>
          <a:xfrm>
            <a:off x="0" y="171450"/>
            <a:ext cx="12191980" cy="6503670"/>
          </a:xfrm>
          <a:prstGeom prst="rect">
            <a:avLst/>
          </a:prstGeom>
        </p:spPr>
      </p:pic>
      <p:pic>
        <p:nvPicPr>
          <p:cNvPr id="8" name="Audio 7">
            <a:hlinkClick r:id="" action="ppaction://media"/>
            <a:extLst>
              <a:ext uri="{FF2B5EF4-FFF2-40B4-BE49-F238E27FC236}">
                <a16:creationId xmlns:a16="http://schemas.microsoft.com/office/drawing/2014/main" id="{7C4DDDF7-F645-A02A-22C6-7B2D11502D6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57419495"/>
      </p:ext>
    </p:extLst>
  </p:cSld>
  <p:clrMapOvr>
    <a:masterClrMapping/>
  </p:clrMapOvr>
  <mc:AlternateContent xmlns:mc="http://schemas.openxmlformats.org/markup-compatibility/2006">
    <mc:Choice xmlns:p14="http://schemas.microsoft.com/office/powerpoint/2010/main" Requires="p14">
      <p:transition spd="slow" p14:dur="2000" advTm="76493"/>
    </mc:Choice>
    <mc:Fallback>
      <p:transition spd="slow" advTm="76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iagram of a model of a company&#10;&#10;Description automatically generated with medium confidence">
            <a:extLst>
              <a:ext uri="{FF2B5EF4-FFF2-40B4-BE49-F238E27FC236}">
                <a16:creationId xmlns:a16="http://schemas.microsoft.com/office/drawing/2014/main" id="{F9D33E92-A6FB-9D6C-771B-7A4D0CCF121D}"/>
              </a:ext>
            </a:extLst>
          </p:cNvPr>
          <p:cNvPicPr>
            <a:picLocks noGrp="1" noChangeAspect="1"/>
          </p:cNvPicPr>
          <p:nvPr>
            <p:ph idx="1"/>
          </p:nvPr>
        </p:nvPicPr>
        <p:blipFill>
          <a:blip r:embed="rId4"/>
          <a:srcRect r="425" b="-1"/>
          <a:stretch/>
        </p:blipFill>
        <p:spPr>
          <a:xfrm>
            <a:off x="20" y="1282"/>
            <a:ext cx="12191980" cy="6856718"/>
          </a:xfrm>
          <a:prstGeom prst="rect">
            <a:avLst/>
          </a:prstGeom>
        </p:spPr>
      </p:pic>
      <p:pic>
        <p:nvPicPr>
          <p:cNvPr id="4" name="Audio 3">
            <a:hlinkClick r:id="" action="ppaction://media"/>
            <a:extLst>
              <a:ext uri="{FF2B5EF4-FFF2-40B4-BE49-F238E27FC236}">
                <a16:creationId xmlns:a16="http://schemas.microsoft.com/office/drawing/2014/main" id="{DBC911EA-1875-2503-E312-E79D5899A30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59346320"/>
      </p:ext>
    </p:extLst>
  </p:cSld>
  <p:clrMapOvr>
    <a:masterClrMapping/>
  </p:clrMapOvr>
  <mc:AlternateContent xmlns:mc="http://schemas.openxmlformats.org/markup-compatibility/2006">
    <mc:Choice xmlns:p14="http://schemas.microsoft.com/office/powerpoint/2010/main" Requires="p14">
      <p:transition spd="slow" p14:dur="2000" advTm="56951"/>
    </mc:Choice>
    <mc:Fallback>
      <p:transition spd="slow" advTm="569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iagram of information&#10;&#10;Description automatically generated">
            <a:extLst>
              <a:ext uri="{FF2B5EF4-FFF2-40B4-BE49-F238E27FC236}">
                <a16:creationId xmlns:a16="http://schemas.microsoft.com/office/drawing/2014/main" id="{C009112D-07C8-D5C1-4549-244679E285ED}"/>
              </a:ext>
            </a:extLst>
          </p:cNvPr>
          <p:cNvPicPr>
            <a:picLocks noGrp="1" noChangeAspect="1"/>
          </p:cNvPicPr>
          <p:nvPr>
            <p:ph idx="1"/>
          </p:nvPr>
        </p:nvPicPr>
        <p:blipFill>
          <a:blip r:embed="rId4"/>
          <a:stretch>
            <a:fillRect/>
          </a:stretch>
        </p:blipFill>
        <p:spPr>
          <a:xfrm>
            <a:off x="643467" y="784522"/>
            <a:ext cx="10905066" cy="5288956"/>
          </a:xfrm>
          <a:prstGeom prst="rect">
            <a:avLst/>
          </a:prstGeom>
        </p:spPr>
      </p:pic>
      <p:pic>
        <p:nvPicPr>
          <p:cNvPr id="4" name="Audio 3">
            <a:hlinkClick r:id="" action="ppaction://media"/>
            <a:extLst>
              <a:ext uri="{FF2B5EF4-FFF2-40B4-BE49-F238E27FC236}">
                <a16:creationId xmlns:a16="http://schemas.microsoft.com/office/drawing/2014/main" id="{0D232EA1-5DD9-B9A2-1E80-29B68E52EF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19688139"/>
      </p:ext>
    </p:extLst>
  </p:cSld>
  <p:clrMapOvr>
    <a:masterClrMapping/>
  </p:clrMapOvr>
  <mc:AlternateContent xmlns:mc="http://schemas.openxmlformats.org/markup-compatibility/2006">
    <mc:Choice xmlns:p14="http://schemas.microsoft.com/office/powerpoint/2010/main" Requires="p14">
      <p:transition spd="slow" p14:dur="2000" advTm="48088"/>
    </mc:Choice>
    <mc:Fallback>
      <p:transition spd="slow" advTm="48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57E5EF0C-65CC-25C9-E378-4933F0CD7645}"/>
              </a:ext>
            </a:extLst>
          </p:cNvPr>
          <p:cNvPicPr>
            <a:picLocks noGrp="1" noChangeAspect="1"/>
          </p:cNvPicPr>
          <p:nvPr>
            <p:ph idx="1"/>
          </p:nvPr>
        </p:nvPicPr>
        <p:blipFill>
          <a:blip r:embed="rId4"/>
          <a:stretch>
            <a:fillRect/>
          </a:stretch>
        </p:blipFill>
        <p:spPr>
          <a:xfrm>
            <a:off x="643156" y="457200"/>
            <a:ext cx="10905687" cy="5943600"/>
          </a:xfrm>
          <a:prstGeom prst="rect">
            <a:avLst/>
          </a:prstGeom>
        </p:spPr>
      </p:pic>
      <p:pic>
        <p:nvPicPr>
          <p:cNvPr id="4" name="Audio 3">
            <a:hlinkClick r:id="" action="ppaction://media"/>
            <a:extLst>
              <a:ext uri="{FF2B5EF4-FFF2-40B4-BE49-F238E27FC236}">
                <a16:creationId xmlns:a16="http://schemas.microsoft.com/office/drawing/2014/main" id="{D8AC3743-6BF8-98CB-87DB-6D2302E8C69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806920152"/>
      </p:ext>
    </p:extLst>
  </p:cSld>
  <p:clrMapOvr>
    <a:masterClrMapping/>
  </p:clrMapOvr>
  <mc:AlternateContent xmlns:mc="http://schemas.openxmlformats.org/markup-compatibility/2006">
    <mc:Choice xmlns:p14="http://schemas.microsoft.com/office/powerpoint/2010/main" Requires="p14">
      <p:transition spd="slow" p14:dur="2000" advTm="142068"/>
    </mc:Choice>
    <mc:Fallback>
      <p:transition spd="slow" advTm="1420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lluminated server room panel">
            <a:extLst>
              <a:ext uri="{FF2B5EF4-FFF2-40B4-BE49-F238E27FC236}">
                <a16:creationId xmlns:a16="http://schemas.microsoft.com/office/drawing/2014/main" id="{BAD4FD25-ABF5-21BF-8205-A5AB32B4F498}"/>
              </a:ext>
            </a:extLst>
          </p:cNvPr>
          <p:cNvPicPr>
            <a:picLocks noChangeAspect="1"/>
          </p:cNvPicPr>
          <p:nvPr/>
        </p:nvPicPr>
        <p:blipFill>
          <a:blip r:embed="rId4">
            <a:alphaModFix/>
          </a:blip>
          <a:srcRect t="15730"/>
          <a:stretch/>
        </p:blipFill>
        <p:spPr>
          <a:xfrm>
            <a:off x="20" y="10"/>
            <a:ext cx="12191979" cy="6857990"/>
          </a:xfrm>
          <a:prstGeom prst="rect">
            <a:avLst/>
          </a:prstGeom>
        </p:spPr>
      </p:pic>
      <p:sp>
        <p:nvSpPr>
          <p:cNvPr id="2" name="Title 1">
            <a:extLst>
              <a:ext uri="{FF2B5EF4-FFF2-40B4-BE49-F238E27FC236}">
                <a16:creationId xmlns:a16="http://schemas.microsoft.com/office/drawing/2014/main" id="{7D73E277-0BEE-8C9F-F962-9FB3F925F14D}"/>
              </a:ext>
            </a:extLst>
          </p:cNvPr>
          <p:cNvSpPr>
            <a:spLocks noGrp="1"/>
          </p:cNvSpPr>
          <p:nvPr>
            <p:ph type="title"/>
          </p:nvPr>
        </p:nvSpPr>
        <p:spPr>
          <a:xfrm>
            <a:off x="762000" y="1137434"/>
            <a:ext cx="7800660" cy="1520987"/>
          </a:xfrm>
        </p:spPr>
        <p:txBody>
          <a:bodyPr vert="horz" lIns="91440" tIns="45720" rIns="91440" bIns="45720" rtlCol="0" anchor="t">
            <a:normAutofit/>
          </a:bodyPr>
          <a:lstStyle/>
          <a:p>
            <a:r>
              <a:rPr lang="en-US" sz="4000">
                <a:solidFill>
                  <a:srgbClr val="FFFFFF"/>
                </a:solidFill>
              </a:rPr>
              <a:t>Data Protection Act</a:t>
            </a:r>
          </a:p>
        </p:txBody>
      </p:sp>
      <p:pic>
        <p:nvPicPr>
          <p:cNvPr id="6" name="Audio 5">
            <a:hlinkClick r:id="" action="ppaction://media"/>
            <a:extLst>
              <a:ext uri="{FF2B5EF4-FFF2-40B4-BE49-F238E27FC236}">
                <a16:creationId xmlns:a16="http://schemas.microsoft.com/office/drawing/2014/main" id="{3608E568-440B-1CAA-3E4D-4AA9ADF7D96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09070615"/>
      </p:ext>
    </p:extLst>
  </p:cSld>
  <p:clrMapOvr>
    <a:masterClrMapping/>
  </p:clrMapOvr>
  <mc:AlternateContent xmlns:mc="http://schemas.openxmlformats.org/markup-compatibility/2006">
    <mc:Choice xmlns:p14="http://schemas.microsoft.com/office/powerpoint/2010/main" Requires="p14">
      <p:transition spd="slow" p14:dur="2000" advTm="34372"/>
    </mc:Choice>
    <mc:Fallback>
      <p:transition spd="slow" advTm="343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28322-C602-7CB7-A629-CEF848136397}"/>
              </a:ext>
            </a:extLst>
          </p:cNvPr>
          <p:cNvSpPr>
            <a:spLocks noGrp="1"/>
          </p:cNvSpPr>
          <p:nvPr>
            <p:ph type="title"/>
          </p:nvPr>
        </p:nvSpPr>
        <p:spPr>
          <a:xfrm>
            <a:off x="635000" y="640823"/>
            <a:ext cx="3418659" cy="5583148"/>
          </a:xfrm>
        </p:spPr>
        <p:txBody>
          <a:bodyPr anchor="ctr">
            <a:normAutofit/>
          </a:bodyPr>
          <a:lstStyle/>
          <a:p>
            <a:r>
              <a:rPr lang="en-GB" sz="5400"/>
              <a:t>What is DPA 1998</a:t>
            </a:r>
          </a:p>
        </p:txBody>
      </p:sp>
      <p:graphicFrame>
        <p:nvGraphicFramePr>
          <p:cNvPr id="5" name="Content Placeholder 2">
            <a:extLst>
              <a:ext uri="{FF2B5EF4-FFF2-40B4-BE49-F238E27FC236}">
                <a16:creationId xmlns:a16="http://schemas.microsoft.com/office/drawing/2014/main" id="{518F3403-2C8D-C6F8-2F5D-6530F1F8675A}"/>
              </a:ext>
            </a:extLst>
          </p:cNvPr>
          <p:cNvGraphicFramePr>
            <a:graphicFrameLocks noGrp="1"/>
          </p:cNvGraphicFramePr>
          <p:nvPr>
            <p:ph idx="1"/>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D9289DFE-3EC9-5F0B-E1ED-1058092D5DBA}"/>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92560053"/>
      </p:ext>
    </p:extLst>
  </p:cSld>
  <p:clrMapOvr>
    <a:masterClrMapping/>
  </p:clrMapOvr>
  <mc:AlternateContent xmlns:mc="http://schemas.openxmlformats.org/markup-compatibility/2006">
    <mc:Choice xmlns:p14="http://schemas.microsoft.com/office/powerpoint/2010/main" Requires="p14">
      <p:transition spd="slow" p14:dur="2000" advTm="49385"/>
    </mc:Choice>
    <mc:Fallback>
      <p:transition spd="slow" advTm="493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data protection&#10;&#10;Description automatically generated">
            <a:extLst>
              <a:ext uri="{FF2B5EF4-FFF2-40B4-BE49-F238E27FC236}">
                <a16:creationId xmlns:a16="http://schemas.microsoft.com/office/drawing/2014/main" id="{CA92C78E-32FB-20F2-09A4-AF874D888E34}"/>
              </a:ext>
            </a:extLst>
          </p:cNvPr>
          <p:cNvPicPr>
            <a:picLocks noGrp="1" noChangeAspect="1"/>
          </p:cNvPicPr>
          <p:nvPr>
            <p:ph idx="1"/>
          </p:nvPr>
        </p:nvPicPr>
        <p:blipFill>
          <a:blip r:embed="rId5"/>
          <a:stretch>
            <a:fillRect/>
          </a:stretch>
        </p:blipFill>
        <p:spPr>
          <a:xfrm>
            <a:off x="643467" y="784522"/>
            <a:ext cx="10905066" cy="5288956"/>
          </a:xfrm>
          <a:prstGeom prst="rect">
            <a:avLst/>
          </a:prstGeom>
        </p:spPr>
      </p:pic>
      <p:pic>
        <p:nvPicPr>
          <p:cNvPr id="4" name="Audio 3">
            <a:hlinkClick r:id="" action="ppaction://media"/>
            <a:extLst>
              <a:ext uri="{FF2B5EF4-FFF2-40B4-BE49-F238E27FC236}">
                <a16:creationId xmlns:a16="http://schemas.microsoft.com/office/drawing/2014/main" id="{6182F6F4-A4AC-9D91-A715-52D8C1DE2FE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8558766"/>
      </p:ext>
    </p:extLst>
  </p:cSld>
  <p:clrMapOvr>
    <a:masterClrMapping/>
  </p:clrMapOvr>
  <mc:AlternateContent xmlns:mc="http://schemas.openxmlformats.org/markup-compatibility/2006">
    <mc:Choice xmlns:p14="http://schemas.microsoft.com/office/powerpoint/2010/main" Requires="p14">
      <p:transition spd="slow" p14:dur="2000" advTm="46300"/>
    </mc:Choice>
    <mc:Fallback>
      <p:transition spd="slow" advTm="463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diagram of a data protection act&#10;&#10;Description automatically generated">
            <a:extLst>
              <a:ext uri="{FF2B5EF4-FFF2-40B4-BE49-F238E27FC236}">
                <a16:creationId xmlns:a16="http://schemas.microsoft.com/office/drawing/2014/main" id="{70A38D4C-33E0-EBC7-9A9D-8B87D321ED2A}"/>
              </a:ext>
            </a:extLst>
          </p:cNvPr>
          <p:cNvPicPr>
            <a:picLocks noGrp="1" noChangeAspect="1"/>
          </p:cNvPicPr>
          <p:nvPr>
            <p:ph idx="1"/>
          </p:nvPr>
        </p:nvPicPr>
        <p:blipFill>
          <a:blip r:embed="rId5"/>
          <a:stretch>
            <a:fillRect/>
          </a:stretch>
        </p:blipFill>
        <p:spPr>
          <a:xfrm>
            <a:off x="643467" y="757258"/>
            <a:ext cx="10905066" cy="5343483"/>
          </a:xfrm>
          <a:prstGeom prst="rect">
            <a:avLst/>
          </a:prstGeom>
        </p:spPr>
      </p:pic>
      <p:pic>
        <p:nvPicPr>
          <p:cNvPr id="4" name="Audio 3">
            <a:hlinkClick r:id="" action="ppaction://media"/>
            <a:extLst>
              <a:ext uri="{FF2B5EF4-FFF2-40B4-BE49-F238E27FC236}">
                <a16:creationId xmlns:a16="http://schemas.microsoft.com/office/drawing/2014/main" id="{F61C88F7-0B85-182E-7912-1701E8E13A9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3083390"/>
      </p:ext>
    </p:extLst>
  </p:cSld>
  <p:clrMapOvr>
    <a:masterClrMapping/>
  </p:clrMapOvr>
  <mc:AlternateContent xmlns:mc="http://schemas.openxmlformats.org/markup-compatibility/2006">
    <mc:Choice xmlns:p14="http://schemas.microsoft.com/office/powerpoint/2010/main" Requires="p14">
      <p:transition spd="slow" p14:dur="2000" advTm="47775"/>
    </mc:Choice>
    <mc:Fallback>
      <p:transition spd="slow" advTm="47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 shot of a computer&#10;&#10;Description automatically generated">
            <a:extLst>
              <a:ext uri="{FF2B5EF4-FFF2-40B4-BE49-F238E27FC236}">
                <a16:creationId xmlns:a16="http://schemas.microsoft.com/office/drawing/2014/main" id="{5D19275D-99E8-963C-BC47-9E5F79CC57AB}"/>
              </a:ext>
            </a:extLst>
          </p:cNvPr>
          <p:cNvPicPr>
            <a:picLocks noGrp="1" noChangeAspect="1"/>
          </p:cNvPicPr>
          <p:nvPr>
            <p:ph idx="1"/>
          </p:nvPr>
        </p:nvPicPr>
        <p:blipFill>
          <a:blip r:embed="rId5"/>
          <a:stretch>
            <a:fillRect/>
          </a:stretch>
        </p:blipFill>
        <p:spPr>
          <a:xfrm>
            <a:off x="643467" y="798152"/>
            <a:ext cx="10905066" cy="5261695"/>
          </a:xfrm>
          <a:prstGeom prst="rect">
            <a:avLst/>
          </a:prstGeom>
        </p:spPr>
      </p:pic>
      <p:pic>
        <p:nvPicPr>
          <p:cNvPr id="4" name="Audio 3">
            <a:hlinkClick r:id="" action="ppaction://media"/>
            <a:extLst>
              <a:ext uri="{FF2B5EF4-FFF2-40B4-BE49-F238E27FC236}">
                <a16:creationId xmlns:a16="http://schemas.microsoft.com/office/drawing/2014/main" id="{25B449CE-BA9A-1F9E-FFB0-4BB1BB22809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60343088"/>
      </p:ext>
    </p:extLst>
  </p:cSld>
  <p:clrMapOvr>
    <a:masterClrMapping/>
  </p:clrMapOvr>
  <mc:AlternateContent xmlns:mc="http://schemas.openxmlformats.org/markup-compatibility/2006">
    <mc:Choice xmlns:p14="http://schemas.microsoft.com/office/powerpoint/2010/main" Requires="p14">
      <p:transition spd="slow" p14:dur="2000" advTm="79296"/>
    </mc:Choice>
    <mc:Fallback>
      <p:transition spd="slow" advTm="792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F8E749-4455-6938-29C5-150A4EB0BFDE}"/>
              </a:ext>
            </a:extLst>
          </p:cNvPr>
          <p:cNvSpPr>
            <a:spLocks noGrp="1"/>
          </p:cNvSpPr>
          <p:nvPr>
            <p:ph type="title"/>
          </p:nvPr>
        </p:nvSpPr>
        <p:spPr>
          <a:xfrm>
            <a:off x="1136397" y="502020"/>
            <a:ext cx="5323715" cy="1642970"/>
          </a:xfrm>
        </p:spPr>
        <p:txBody>
          <a:bodyPr anchor="b">
            <a:normAutofit/>
          </a:bodyPr>
          <a:lstStyle/>
          <a:p>
            <a:r>
              <a:rPr lang="en-GB" sz="4000"/>
              <a:t>Further reading</a:t>
            </a:r>
          </a:p>
        </p:txBody>
      </p:sp>
      <p:sp>
        <p:nvSpPr>
          <p:cNvPr id="3" name="Content Placeholder 2">
            <a:extLst>
              <a:ext uri="{FF2B5EF4-FFF2-40B4-BE49-F238E27FC236}">
                <a16:creationId xmlns:a16="http://schemas.microsoft.com/office/drawing/2014/main" id="{35920195-AE36-66D8-BC7F-5EE007BBE6CF}"/>
              </a:ext>
            </a:extLst>
          </p:cNvPr>
          <p:cNvSpPr>
            <a:spLocks noGrp="1"/>
          </p:cNvSpPr>
          <p:nvPr>
            <p:ph idx="1"/>
          </p:nvPr>
        </p:nvSpPr>
        <p:spPr>
          <a:xfrm>
            <a:off x="1144923" y="2405894"/>
            <a:ext cx="5315189" cy="3535083"/>
          </a:xfrm>
        </p:spPr>
        <p:txBody>
          <a:bodyPr anchor="t">
            <a:normAutofit/>
          </a:bodyPr>
          <a:lstStyle/>
          <a:p>
            <a:r>
              <a:rPr lang="en-GB" sz="2000" dirty="0">
                <a:hlinkClick r:id="rId5"/>
              </a:rPr>
              <a:t>https://library.college.police.uk/docs/npia/NIM-Code-of-Practice.pdf</a:t>
            </a:r>
            <a:endParaRPr lang="en-GB" sz="2000" dirty="0"/>
          </a:p>
          <a:p>
            <a:endParaRPr lang="en-GB" sz="2000" dirty="0"/>
          </a:p>
          <a:p>
            <a:r>
              <a:rPr lang="en-GB" sz="2000" dirty="0"/>
              <a:t>Home Office: Code of Practice </a:t>
            </a:r>
          </a:p>
          <a:p>
            <a:r>
              <a:rPr lang="en-GB" sz="2000" dirty="0"/>
              <a:t>Nim </a:t>
            </a:r>
          </a:p>
        </p:txBody>
      </p:sp>
      <p:sp>
        <p:nvSpPr>
          <p:cNvPr id="12" name="Rectangle 1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0F6FAB67-2A6F-C2B0-694E-C7CA4AEB8AC1}"/>
              </a:ext>
            </a:extLst>
          </p:cNvPr>
          <p:cNvPicPr>
            <a:picLocks noChangeAspect="1"/>
          </p:cNvPicPr>
          <p:nvPr/>
        </p:nvPicPr>
        <p:blipFill>
          <a:blip r:embed="rId6"/>
          <a:stretch>
            <a:fillRect/>
          </a:stretch>
        </p:blipFill>
        <p:spPr>
          <a:xfrm>
            <a:off x="7075967" y="1041183"/>
            <a:ext cx="4170530" cy="4807527"/>
          </a:xfrm>
          <a:prstGeom prst="rect">
            <a:avLst/>
          </a:prstGeom>
        </p:spPr>
      </p:pic>
      <p:pic>
        <p:nvPicPr>
          <p:cNvPr id="7" name="Audio 6">
            <a:hlinkClick r:id="" action="ppaction://media"/>
            <a:extLst>
              <a:ext uri="{FF2B5EF4-FFF2-40B4-BE49-F238E27FC236}">
                <a16:creationId xmlns:a16="http://schemas.microsoft.com/office/drawing/2014/main" id="{D5B68475-5324-0AF1-4E4D-461E4F807A3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11242603"/>
      </p:ext>
    </p:extLst>
  </p:cSld>
  <p:clrMapOvr>
    <a:masterClrMapping/>
  </p:clrMapOvr>
  <mc:AlternateContent xmlns:mc="http://schemas.openxmlformats.org/markup-compatibility/2006">
    <mc:Choice xmlns:p14="http://schemas.microsoft.com/office/powerpoint/2010/main" Requires="p14">
      <p:transition spd="slow" p14:dur="2000" advTm="20850"/>
    </mc:Choice>
    <mc:Fallback>
      <p:transition spd="slow" advTm="20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4BFCCA4-109C-4B21-816E-144FE75C3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0026B1-B0D7-7BF1-7F8E-DCF533BDD6C6}"/>
              </a:ext>
            </a:extLst>
          </p:cNvPr>
          <p:cNvSpPr>
            <a:spLocks noGrp="1"/>
          </p:cNvSpPr>
          <p:nvPr>
            <p:ph type="title"/>
          </p:nvPr>
        </p:nvSpPr>
        <p:spPr>
          <a:xfrm>
            <a:off x="630918" y="643465"/>
            <a:ext cx="3895359" cy="1846615"/>
          </a:xfrm>
        </p:spPr>
        <p:txBody>
          <a:bodyPr anchor="b">
            <a:normAutofit/>
          </a:bodyPr>
          <a:lstStyle/>
          <a:p>
            <a:br>
              <a:rPr lang="en-GB" sz="2200" i="0">
                <a:effectLst/>
                <a:latin typeface="Arial" panose="020B0604020202020204" pitchFamily="34" charset="0"/>
                <a:cs typeface="Arial" panose="020B0604020202020204" pitchFamily="34" charset="0"/>
              </a:rPr>
            </a:br>
            <a:r>
              <a:rPr lang="en-GB" sz="2200" i="0">
                <a:effectLst/>
                <a:latin typeface="Arial" panose="020B0604020202020204" pitchFamily="34" charset="0"/>
                <a:cs typeface="Arial" panose="020B0604020202020204" pitchFamily="34" charset="0"/>
              </a:rPr>
              <a:t>Improving the effectiveness of prosecution</a:t>
            </a:r>
            <a:br>
              <a:rPr lang="en-GB" sz="2200" b="1" i="0">
                <a:effectLst/>
                <a:latin typeface="GDS Transport"/>
              </a:rPr>
            </a:br>
            <a:endParaRPr lang="en-GB" sz="2200"/>
          </a:p>
        </p:txBody>
      </p:sp>
      <p:sp>
        <p:nvSpPr>
          <p:cNvPr id="18" name="sketch line">
            <a:extLst>
              <a:ext uri="{FF2B5EF4-FFF2-40B4-BE49-F238E27FC236}">
                <a16:creationId xmlns:a16="http://schemas.microsoft.com/office/drawing/2014/main" id="{0059B5C0-FEC8-4370-AF45-02E3AEF6FA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659144"/>
            <a:ext cx="3566160" cy="18288"/>
          </a:xfrm>
          <a:custGeom>
            <a:avLst/>
            <a:gdLst>
              <a:gd name="connsiteX0" fmla="*/ 0 w 3566160"/>
              <a:gd name="connsiteY0" fmla="*/ 0 h 18288"/>
              <a:gd name="connsiteX1" fmla="*/ 665683 w 3566160"/>
              <a:gd name="connsiteY1" fmla="*/ 0 h 18288"/>
              <a:gd name="connsiteX2" fmla="*/ 1331366 w 3566160"/>
              <a:gd name="connsiteY2" fmla="*/ 0 h 18288"/>
              <a:gd name="connsiteX3" fmla="*/ 1818742 w 3566160"/>
              <a:gd name="connsiteY3" fmla="*/ 0 h 18288"/>
              <a:gd name="connsiteX4" fmla="*/ 2413102 w 3566160"/>
              <a:gd name="connsiteY4" fmla="*/ 0 h 18288"/>
              <a:gd name="connsiteX5" fmla="*/ 2936138 w 3566160"/>
              <a:gd name="connsiteY5" fmla="*/ 0 h 18288"/>
              <a:gd name="connsiteX6" fmla="*/ 3566160 w 3566160"/>
              <a:gd name="connsiteY6" fmla="*/ 0 h 18288"/>
              <a:gd name="connsiteX7" fmla="*/ 3566160 w 3566160"/>
              <a:gd name="connsiteY7" fmla="*/ 18288 h 18288"/>
              <a:gd name="connsiteX8" fmla="*/ 2971800 w 3566160"/>
              <a:gd name="connsiteY8" fmla="*/ 18288 h 18288"/>
              <a:gd name="connsiteX9" fmla="*/ 2448763 w 3566160"/>
              <a:gd name="connsiteY9" fmla="*/ 18288 h 18288"/>
              <a:gd name="connsiteX10" fmla="*/ 1854403 w 3566160"/>
              <a:gd name="connsiteY10" fmla="*/ 18288 h 18288"/>
              <a:gd name="connsiteX11" fmla="*/ 1295705 w 3566160"/>
              <a:gd name="connsiteY11" fmla="*/ 18288 h 18288"/>
              <a:gd name="connsiteX12" fmla="*/ 772668 w 3566160"/>
              <a:gd name="connsiteY12" fmla="*/ 18288 h 18288"/>
              <a:gd name="connsiteX13" fmla="*/ 0 w 3566160"/>
              <a:gd name="connsiteY13" fmla="*/ 18288 h 18288"/>
              <a:gd name="connsiteX14" fmla="*/ 0 w 356616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66160" h="18288" fill="none" extrusionOk="0">
                <a:moveTo>
                  <a:pt x="0" y="0"/>
                </a:moveTo>
                <a:cubicBezTo>
                  <a:pt x="222644" y="15773"/>
                  <a:pt x="447078" y="-30288"/>
                  <a:pt x="665683" y="0"/>
                </a:cubicBezTo>
                <a:cubicBezTo>
                  <a:pt x="884288" y="30288"/>
                  <a:pt x="1132425" y="-6167"/>
                  <a:pt x="1331366" y="0"/>
                </a:cubicBezTo>
                <a:cubicBezTo>
                  <a:pt x="1530307" y="6167"/>
                  <a:pt x="1680942" y="17562"/>
                  <a:pt x="1818742" y="0"/>
                </a:cubicBezTo>
                <a:cubicBezTo>
                  <a:pt x="1956542" y="-17562"/>
                  <a:pt x="2130227" y="23032"/>
                  <a:pt x="2413102" y="0"/>
                </a:cubicBezTo>
                <a:cubicBezTo>
                  <a:pt x="2695977" y="-23032"/>
                  <a:pt x="2679988" y="-13260"/>
                  <a:pt x="2936138" y="0"/>
                </a:cubicBezTo>
                <a:cubicBezTo>
                  <a:pt x="3192288" y="13260"/>
                  <a:pt x="3378668" y="16268"/>
                  <a:pt x="3566160" y="0"/>
                </a:cubicBezTo>
                <a:cubicBezTo>
                  <a:pt x="3566199" y="7328"/>
                  <a:pt x="3566779" y="9982"/>
                  <a:pt x="3566160" y="18288"/>
                </a:cubicBezTo>
                <a:cubicBezTo>
                  <a:pt x="3315478" y="45899"/>
                  <a:pt x="3188272" y="-7574"/>
                  <a:pt x="2971800" y="18288"/>
                </a:cubicBezTo>
                <a:cubicBezTo>
                  <a:pt x="2755328" y="44150"/>
                  <a:pt x="2598570" y="34692"/>
                  <a:pt x="2448763" y="18288"/>
                </a:cubicBezTo>
                <a:cubicBezTo>
                  <a:pt x="2298956" y="1884"/>
                  <a:pt x="2011344" y="-7043"/>
                  <a:pt x="1854403" y="18288"/>
                </a:cubicBezTo>
                <a:cubicBezTo>
                  <a:pt x="1697462" y="43619"/>
                  <a:pt x="1444994" y="618"/>
                  <a:pt x="1295705" y="18288"/>
                </a:cubicBezTo>
                <a:cubicBezTo>
                  <a:pt x="1146416" y="35958"/>
                  <a:pt x="965401" y="42167"/>
                  <a:pt x="772668" y="18288"/>
                </a:cubicBezTo>
                <a:cubicBezTo>
                  <a:pt x="579935" y="-5591"/>
                  <a:pt x="352420" y="-19381"/>
                  <a:pt x="0" y="18288"/>
                </a:cubicBezTo>
                <a:cubicBezTo>
                  <a:pt x="-593" y="9736"/>
                  <a:pt x="244" y="6610"/>
                  <a:pt x="0" y="0"/>
                </a:cubicBezTo>
                <a:close/>
              </a:path>
              <a:path w="3566160" h="18288" stroke="0" extrusionOk="0">
                <a:moveTo>
                  <a:pt x="0" y="0"/>
                </a:moveTo>
                <a:cubicBezTo>
                  <a:pt x="169947" y="-5008"/>
                  <a:pt x="340602" y="-17518"/>
                  <a:pt x="594360" y="0"/>
                </a:cubicBezTo>
                <a:cubicBezTo>
                  <a:pt x="848118" y="17518"/>
                  <a:pt x="997921" y="8866"/>
                  <a:pt x="1224382" y="0"/>
                </a:cubicBezTo>
                <a:cubicBezTo>
                  <a:pt x="1450843" y="-8866"/>
                  <a:pt x="1572343" y="8392"/>
                  <a:pt x="1783080" y="0"/>
                </a:cubicBezTo>
                <a:cubicBezTo>
                  <a:pt x="1993817" y="-8392"/>
                  <a:pt x="2266728" y="2126"/>
                  <a:pt x="2448763" y="0"/>
                </a:cubicBezTo>
                <a:cubicBezTo>
                  <a:pt x="2630798" y="-2126"/>
                  <a:pt x="2815508" y="-13843"/>
                  <a:pt x="3043123" y="0"/>
                </a:cubicBezTo>
                <a:cubicBezTo>
                  <a:pt x="3270738" y="13843"/>
                  <a:pt x="3420568" y="2184"/>
                  <a:pt x="3566160" y="0"/>
                </a:cubicBezTo>
                <a:cubicBezTo>
                  <a:pt x="3566487" y="8595"/>
                  <a:pt x="3566088" y="13110"/>
                  <a:pt x="3566160" y="18288"/>
                </a:cubicBezTo>
                <a:cubicBezTo>
                  <a:pt x="3421748" y="9323"/>
                  <a:pt x="3176383" y="-3939"/>
                  <a:pt x="2971800" y="18288"/>
                </a:cubicBezTo>
                <a:cubicBezTo>
                  <a:pt x="2767217" y="40515"/>
                  <a:pt x="2590769" y="4336"/>
                  <a:pt x="2306117" y="18288"/>
                </a:cubicBezTo>
                <a:cubicBezTo>
                  <a:pt x="2021465" y="32240"/>
                  <a:pt x="1860727" y="-9280"/>
                  <a:pt x="1676095" y="18288"/>
                </a:cubicBezTo>
                <a:cubicBezTo>
                  <a:pt x="1491463" y="45856"/>
                  <a:pt x="1329173" y="5765"/>
                  <a:pt x="1153058" y="18288"/>
                </a:cubicBezTo>
                <a:cubicBezTo>
                  <a:pt x="976943" y="30811"/>
                  <a:pt x="895178" y="4751"/>
                  <a:pt x="665683" y="18288"/>
                </a:cubicBezTo>
                <a:cubicBezTo>
                  <a:pt x="436189" y="31825"/>
                  <a:pt x="302924" y="2002"/>
                  <a:pt x="0" y="18288"/>
                </a:cubicBezTo>
                <a:cubicBezTo>
                  <a:pt x="822" y="10564"/>
                  <a:pt x="-23" y="457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448976505">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94F16F-AF36-8E50-00F7-33BCD4345A65}"/>
              </a:ext>
            </a:extLst>
          </p:cNvPr>
          <p:cNvSpPr>
            <a:spLocks noGrp="1"/>
          </p:cNvSpPr>
          <p:nvPr>
            <p:ph idx="1"/>
          </p:nvPr>
        </p:nvSpPr>
        <p:spPr>
          <a:xfrm>
            <a:off x="630936" y="2807167"/>
            <a:ext cx="3895522" cy="3386399"/>
          </a:xfrm>
        </p:spPr>
        <p:txBody>
          <a:bodyPr>
            <a:normAutofit/>
          </a:bodyPr>
          <a:lstStyle/>
          <a:p>
            <a:pPr marL="0" indent="0">
              <a:buNone/>
            </a:pPr>
            <a:r>
              <a:rPr lang="en-GB" sz="2200"/>
              <a:t>Using technology to enforce road traffic laws</a:t>
            </a:r>
          </a:p>
          <a:p>
            <a:pPr marL="0" indent="0">
              <a:buNone/>
            </a:pPr>
            <a:r>
              <a:rPr lang="en-GB" sz="2200"/>
              <a:t>Train officers in specific ways of working</a:t>
            </a:r>
          </a:p>
          <a:p>
            <a:pPr marL="0" indent="0">
              <a:buNone/>
            </a:pPr>
            <a:r>
              <a:rPr lang="en-GB" sz="2200"/>
              <a:t>Provide additional equipment to assist roads policing</a:t>
            </a:r>
          </a:p>
        </p:txBody>
      </p:sp>
      <p:pic>
        <p:nvPicPr>
          <p:cNvPr id="11" name="Picture 10" descr="A person holding a pregnancy test&#10;&#10;Description automatically generated">
            <a:extLst>
              <a:ext uri="{FF2B5EF4-FFF2-40B4-BE49-F238E27FC236}">
                <a16:creationId xmlns:a16="http://schemas.microsoft.com/office/drawing/2014/main" id="{28687AA4-D6C6-D8D5-F879-A560D29E1364}"/>
              </a:ext>
            </a:extLst>
          </p:cNvPr>
          <p:cNvPicPr>
            <a:picLocks noChangeAspect="1"/>
          </p:cNvPicPr>
          <p:nvPr/>
        </p:nvPicPr>
        <p:blipFill>
          <a:blip r:embed="rId5"/>
          <a:stretch>
            <a:fillRect/>
          </a:stretch>
        </p:blipFill>
        <p:spPr>
          <a:xfrm>
            <a:off x="5318017" y="164592"/>
            <a:ext cx="2449029" cy="3456432"/>
          </a:xfrm>
          <a:prstGeom prst="rect">
            <a:avLst/>
          </a:prstGeom>
        </p:spPr>
      </p:pic>
      <p:pic>
        <p:nvPicPr>
          <p:cNvPr id="5" name="Picture 4" descr="A road sign with a camera on it&#10;&#10;Description automatically generated">
            <a:extLst>
              <a:ext uri="{FF2B5EF4-FFF2-40B4-BE49-F238E27FC236}">
                <a16:creationId xmlns:a16="http://schemas.microsoft.com/office/drawing/2014/main" id="{6202471B-FDF7-21DC-CAF8-A8357666762B}"/>
              </a:ext>
            </a:extLst>
          </p:cNvPr>
          <p:cNvPicPr>
            <a:picLocks noChangeAspect="1"/>
          </p:cNvPicPr>
          <p:nvPr/>
        </p:nvPicPr>
        <p:blipFill>
          <a:blip r:embed="rId6"/>
          <a:stretch>
            <a:fillRect/>
          </a:stretch>
        </p:blipFill>
        <p:spPr>
          <a:xfrm>
            <a:off x="8247888" y="530011"/>
            <a:ext cx="3785616" cy="1911736"/>
          </a:xfrm>
          <a:prstGeom prst="rect">
            <a:avLst/>
          </a:prstGeom>
        </p:spPr>
      </p:pic>
      <p:pic>
        <p:nvPicPr>
          <p:cNvPr id="7" name="Picture 6" descr="A police officer holding a laser device&#10;&#10;Description automatically generated">
            <a:extLst>
              <a:ext uri="{FF2B5EF4-FFF2-40B4-BE49-F238E27FC236}">
                <a16:creationId xmlns:a16="http://schemas.microsoft.com/office/drawing/2014/main" id="{6B4D5A1D-CC38-9097-52AB-38F704187AE9}"/>
              </a:ext>
            </a:extLst>
          </p:cNvPr>
          <p:cNvPicPr>
            <a:picLocks noChangeAspect="1"/>
          </p:cNvPicPr>
          <p:nvPr/>
        </p:nvPicPr>
        <p:blipFill>
          <a:blip r:embed="rId7"/>
          <a:stretch>
            <a:fillRect/>
          </a:stretch>
        </p:blipFill>
        <p:spPr>
          <a:xfrm>
            <a:off x="5441963" y="3795522"/>
            <a:ext cx="2201137" cy="2398044"/>
          </a:xfrm>
          <a:prstGeom prst="rect">
            <a:avLst/>
          </a:prstGeom>
        </p:spPr>
      </p:pic>
      <p:pic>
        <p:nvPicPr>
          <p:cNvPr id="9" name="Picture 8" descr="A person using a device to use a breathalyzer&#10;&#10;Description automatically generated">
            <a:extLst>
              <a:ext uri="{FF2B5EF4-FFF2-40B4-BE49-F238E27FC236}">
                <a16:creationId xmlns:a16="http://schemas.microsoft.com/office/drawing/2014/main" id="{7FCAAEFC-6F85-F164-4D6A-4302600AC29E}"/>
              </a:ext>
            </a:extLst>
          </p:cNvPr>
          <p:cNvPicPr>
            <a:picLocks noChangeAspect="1"/>
          </p:cNvPicPr>
          <p:nvPr/>
        </p:nvPicPr>
        <p:blipFill>
          <a:blip r:embed="rId8"/>
          <a:stretch>
            <a:fillRect/>
          </a:stretch>
        </p:blipFill>
        <p:spPr>
          <a:xfrm>
            <a:off x="8788385" y="2971759"/>
            <a:ext cx="2704622" cy="3221807"/>
          </a:xfrm>
          <a:prstGeom prst="rect">
            <a:avLst/>
          </a:prstGeom>
        </p:spPr>
      </p:pic>
      <p:pic>
        <p:nvPicPr>
          <p:cNvPr id="15" name="Audio 14">
            <a:hlinkClick r:id="" action="ppaction://media"/>
            <a:extLst>
              <a:ext uri="{FF2B5EF4-FFF2-40B4-BE49-F238E27FC236}">
                <a16:creationId xmlns:a16="http://schemas.microsoft.com/office/drawing/2014/main" id="{60A0F3CE-7D8A-7E5D-88B4-162BCDD40385}"/>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38488199"/>
      </p:ext>
    </p:extLst>
  </p:cSld>
  <p:clrMapOvr>
    <a:masterClrMapping/>
  </p:clrMapOvr>
  <mc:AlternateContent xmlns:mc="http://schemas.openxmlformats.org/markup-compatibility/2006">
    <mc:Choice xmlns:p14="http://schemas.microsoft.com/office/powerpoint/2010/main" Requires="p14">
      <p:transition spd="slow" p14:dur="2000" advTm="36499"/>
    </mc:Choice>
    <mc:Fallback>
      <p:transition spd="slow" advTm="364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police car&#10;&#10;Description automatically generated">
            <a:extLst>
              <a:ext uri="{FF2B5EF4-FFF2-40B4-BE49-F238E27FC236}">
                <a16:creationId xmlns:a16="http://schemas.microsoft.com/office/drawing/2014/main" id="{10CFDEE3-7E53-D8B5-50B0-01DC203FBAE5}"/>
              </a:ext>
            </a:extLst>
          </p:cNvPr>
          <p:cNvPicPr>
            <a:picLocks noChangeAspect="1"/>
          </p:cNvPicPr>
          <p:nvPr/>
        </p:nvPicPr>
        <p:blipFill>
          <a:blip r:embed="rId5"/>
          <a:srcRect l="34159" r="21466"/>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D41FB-0B68-71E5-B5E7-F80DB4134A9F}"/>
              </a:ext>
            </a:extLst>
          </p:cNvPr>
          <p:cNvSpPr>
            <a:spLocks noGrp="1"/>
          </p:cNvSpPr>
          <p:nvPr>
            <p:ph type="title"/>
          </p:nvPr>
        </p:nvSpPr>
        <p:spPr>
          <a:xfrm>
            <a:off x="6115317" y="405685"/>
            <a:ext cx="5464968" cy="1559301"/>
          </a:xfrm>
        </p:spPr>
        <p:txBody>
          <a:bodyPr>
            <a:normAutofit/>
          </a:bodyPr>
          <a:lstStyle/>
          <a:p>
            <a:r>
              <a:rPr lang="en-GB" sz="4000"/>
              <a:t>Police National Computer (PNC)</a:t>
            </a:r>
          </a:p>
        </p:txBody>
      </p:sp>
      <p:sp>
        <p:nvSpPr>
          <p:cNvPr id="3" name="Content Placeholder 2">
            <a:extLst>
              <a:ext uri="{FF2B5EF4-FFF2-40B4-BE49-F238E27FC236}">
                <a16:creationId xmlns:a16="http://schemas.microsoft.com/office/drawing/2014/main" id="{269DC5EE-BB0C-9389-9556-ED765CD10C01}"/>
              </a:ext>
            </a:extLst>
          </p:cNvPr>
          <p:cNvSpPr>
            <a:spLocks noGrp="1"/>
          </p:cNvSpPr>
          <p:nvPr>
            <p:ph idx="1"/>
          </p:nvPr>
        </p:nvSpPr>
        <p:spPr>
          <a:xfrm>
            <a:off x="6115317" y="2743200"/>
            <a:ext cx="5247340" cy="3496878"/>
          </a:xfrm>
        </p:spPr>
        <p:txBody>
          <a:bodyPr anchor="ctr">
            <a:normAutofit/>
          </a:bodyPr>
          <a:lstStyle/>
          <a:p>
            <a:r>
              <a:rPr lang="en-GB" sz="2000" dirty="0"/>
              <a:t>Information logged against vehicles on the PNC may come to the attention of officers. </a:t>
            </a:r>
          </a:p>
          <a:p>
            <a:r>
              <a:rPr lang="en-GB" sz="2000" dirty="0"/>
              <a:t>Each vehicle should then be dealt with according to the information within the report. </a:t>
            </a:r>
          </a:p>
          <a:p>
            <a:endParaRPr lang="en-GB" sz="2000" dirty="0"/>
          </a:p>
          <a:p>
            <a:r>
              <a:rPr lang="en-GB" sz="2000" dirty="0"/>
              <a:t>Examples include: </a:t>
            </a:r>
          </a:p>
          <a:p>
            <a:r>
              <a:rPr lang="en-GB" sz="2000" dirty="0"/>
              <a:t>Drugs markers, No insurance, MOT</a:t>
            </a:r>
          </a:p>
        </p:txBody>
      </p:sp>
      <p:pic>
        <p:nvPicPr>
          <p:cNvPr id="7" name="Audio 6">
            <a:hlinkClick r:id="" action="ppaction://media"/>
            <a:extLst>
              <a:ext uri="{FF2B5EF4-FFF2-40B4-BE49-F238E27FC236}">
                <a16:creationId xmlns:a16="http://schemas.microsoft.com/office/drawing/2014/main" id="{DFF5BF24-7583-0B63-691C-DF5EBCE8631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10262293"/>
      </p:ext>
    </p:extLst>
  </p:cSld>
  <p:clrMapOvr>
    <a:masterClrMapping/>
  </p:clrMapOvr>
  <mc:AlternateContent xmlns:mc="http://schemas.openxmlformats.org/markup-compatibility/2006">
    <mc:Choice xmlns:p14="http://schemas.microsoft.com/office/powerpoint/2010/main" Requires="p14">
      <p:transition spd="slow" p14:dur="2000" advTm="27980"/>
    </mc:Choice>
    <mc:Fallback>
      <p:transition spd="slow" advTm="279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2D81BE-10EF-04E7-4C11-72AAA25B94C1}"/>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rPr>
              <a:t>Technology examples – College of Policing </a:t>
            </a:r>
          </a:p>
        </p:txBody>
      </p:sp>
      <p:sp>
        <p:nvSpPr>
          <p:cNvPr id="3" name="Content Placeholder 2">
            <a:extLst>
              <a:ext uri="{FF2B5EF4-FFF2-40B4-BE49-F238E27FC236}">
                <a16:creationId xmlns:a16="http://schemas.microsoft.com/office/drawing/2014/main" id="{1C88D7F1-FAB3-B9E3-969F-F45FB3054A1C}"/>
              </a:ext>
            </a:extLst>
          </p:cNvPr>
          <p:cNvSpPr>
            <a:spLocks noGrp="1"/>
          </p:cNvSpPr>
          <p:nvPr>
            <p:ph idx="1"/>
          </p:nvPr>
        </p:nvSpPr>
        <p:spPr>
          <a:xfrm>
            <a:off x="4810259" y="649480"/>
            <a:ext cx="6555347" cy="5546047"/>
          </a:xfrm>
        </p:spPr>
        <p:txBody>
          <a:bodyPr anchor="ctr">
            <a:normAutofit/>
          </a:bodyPr>
          <a:lstStyle/>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Automatic number plate recognition (ANPR).</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CCTV.</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Vehicle tracking – devices which may be fitted to vehicles by manufacturers or the public. Some allow vehicles to be immobilised remotely. Many police vehicles and air support units have tracking equipment fitted.</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Smart Water – a clear liquid substance only visible under ultraviolet light. It contains a unique code and is used to mark property.</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Roadside fingerprinting (project lantern).</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Facial recognition.</a:t>
            </a:r>
          </a:p>
          <a:p>
            <a:pPr>
              <a:buFont typeface="Arial" panose="020B0604020202020204" pitchFamily="34" charset="0"/>
              <a:buChar char="•"/>
            </a:pPr>
            <a:r>
              <a:rPr lang="en-GB" sz="2400" b="0" i="0" dirty="0">
                <a:effectLst/>
                <a:latin typeface="Arial" panose="020B0604020202020204" pitchFamily="34" charset="0"/>
                <a:cs typeface="Arial" panose="020B0604020202020204" pitchFamily="34" charset="0"/>
              </a:rPr>
              <a:t>Average speed safety cameras.</a:t>
            </a:r>
          </a:p>
          <a:p>
            <a:endParaRPr lang="en-GB" sz="2000" dirty="0"/>
          </a:p>
        </p:txBody>
      </p:sp>
      <p:pic>
        <p:nvPicPr>
          <p:cNvPr id="6" name="Audio 5">
            <a:hlinkClick r:id="" action="ppaction://media"/>
            <a:extLst>
              <a:ext uri="{FF2B5EF4-FFF2-40B4-BE49-F238E27FC236}">
                <a16:creationId xmlns:a16="http://schemas.microsoft.com/office/drawing/2014/main" id="{0581A044-AB28-7BFD-3ECC-5DBA12E0D2E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45386158"/>
      </p:ext>
    </p:extLst>
  </p:cSld>
  <p:clrMapOvr>
    <a:masterClrMapping/>
  </p:clrMapOvr>
  <mc:AlternateContent xmlns:mc="http://schemas.openxmlformats.org/markup-compatibility/2006">
    <mc:Choice xmlns:p14="http://schemas.microsoft.com/office/powerpoint/2010/main" Requires="p14">
      <p:transition spd="slow" p14:dur="2000" advTm="62420"/>
    </mc:Choice>
    <mc:Fallback>
      <p:transition spd="slow" advTm="62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AA8699-FACF-E49D-DC7D-ED7722B5FE82}"/>
              </a:ext>
            </a:extLst>
          </p:cNvPr>
          <p:cNvSpPr>
            <a:spLocks noGrp="1"/>
          </p:cNvSpPr>
          <p:nvPr>
            <p:ph type="title"/>
          </p:nvPr>
        </p:nvSpPr>
        <p:spPr>
          <a:xfrm>
            <a:off x="808638" y="386930"/>
            <a:ext cx="9236700" cy="1188950"/>
          </a:xfrm>
        </p:spPr>
        <p:txBody>
          <a:bodyPr anchor="b">
            <a:normAutofit/>
          </a:bodyPr>
          <a:lstStyle/>
          <a:p>
            <a:r>
              <a:rPr lang="en-GB" sz="5400"/>
              <a:t>What is Project Lantern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402551-83C9-9AB7-360F-E401897A26BB}"/>
              </a:ext>
            </a:extLst>
          </p:cNvPr>
          <p:cNvSpPr>
            <a:spLocks noGrp="1"/>
          </p:cNvSpPr>
          <p:nvPr>
            <p:ph idx="1"/>
          </p:nvPr>
        </p:nvSpPr>
        <p:spPr>
          <a:xfrm>
            <a:off x="793660" y="2599509"/>
            <a:ext cx="10143668" cy="3435531"/>
          </a:xfrm>
        </p:spPr>
        <p:txBody>
          <a:bodyPr anchor="ctr">
            <a:normAutofit/>
          </a:bodyPr>
          <a:lstStyle/>
          <a:p>
            <a:pPr marL="0" indent="0">
              <a:buNone/>
            </a:pPr>
            <a:r>
              <a:rPr lang="en-GB" sz="2400" b="1" dirty="0"/>
              <a:t>National Policing Improvement Agency</a:t>
            </a:r>
          </a:p>
          <a:p>
            <a:pPr marL="0" indent="0">
              <a:buNone/>
            </a:pPr>
            <a:endParaRPr lang="en-GB" sz="2400" b="1" dirty="0"/>
          </a:p>
          <a:p>
            <a:pPr marL="0" indent="0">
              <a:buNone/>
            </a:pPr>
            <a:r>
              <a:rPr lang="en-GB" sz="2400" b="1" dirty="0"/>
              <a:t>The aims of the project : </a:t>
            </a:r>
          </a:p>
          <a:p>
            <a:pPr marL="0" indent="0">
              <a:buNone/>
            </a:pPr>
            <a:endParaRPr lang="en-GB" sz="2400" b="1" dirty="0"/>
          </a:p>
          <a:p>
            <a:pPr marL="0" indent="0">
              <a:buNone/>
            </a:pPr>
            <a:r>
              <a:rPr lang="en-GB" sz="2400" dirty="0"/>
              <a:t>“To provide the UK police service with the capability to perform real time mobile identity checks against the full national collection of 10 prints”</a:t>
            </a:r>
          </a:p>
          <a:p>
            <a:endParaRPr lang="en-GB" sz="2400" dirty="0"/>
          </a:p>
          <a:p>
            <a:endParaRPr lang="en-GB" sz="2400" dirty="0"/>
          </a:p>
        </p:txBody>
      </p:sp>
      <p:pic>
        <p:nvPicPr>
          <p:cNvPr id="6" name="Audio 5">
            <a:hlinkClick r:id="" action="ppaction://media"/>
            <a:extLst>
              <a:ext uri="{FF2B5EF4-FFF2-40B4-BE49-F238E27FC236}">
                <a16:creationId xmlns:a16="http://schemas.microsoft.com/office/drawing/2014/main" id="{56553DC1-6576-9FC7-834D-6AAEFD44894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14783443"/>
      </p:ext>
    </p:extLst>
  </p:cSld>
  <p:clrMapOvr>
    <a:masterClrMapping/>
  </p:clrMapOvr>
  <mc:AlternateContent xmlns:mc="http://schemas.openxmlformats.org/markup-compatibility/2006">
    <mc:Choice xmlns:p14="http://schemas.microsoft.com/office/powerpoint/2010/main" Requires="p14">
      <p:transition spd="slow" p14:dur="2000" advTm="19208"/>
    </mc:Choice>
    <mc:Fallback>
      <p:transition spd="slow" advTm="19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DB57B3-8EA3-7B8E-F880-51843360F82A}"/>
              </a:ext>
            </a:extLst>
          </p:cNvPr>
          <p:cNvSpPr>
            <a:spLocks noGrp="1"/>
          </p:cNvSpPr>
          <p:nvPr>
            <p:ph type="title"/>
          </p:nvPr>
        </p:nvSpPr>
        <p:spPr>
          <a:xfrm>
            <a:off x="761803" y="350196"/>
            <a:ext cx="4646904" cy="1624520"/>
          </a:xfrm>
        </p:spPr>
        <p:txBody>
          <a:bodyPr anchor="ctr">
            <a:normAutofit/>
          </a:bodyPr>
          <a:lstStyle/>
          <a:p>
            <a:r>
              <a:rPr lang="en-GB" sz="4000"/>
              <a:t>Project Lantern Con’t</a:t>
            </a:r>
          </a:p>
        </p:txBody>
      </p:sp>
      <p:sp>
        <p:nvSpPr>
          <p:cNvPr id="3" name="Content Placeholder 2">
            <a:extLst>
              <a:ext uri="{FF2B5EF4-FFF2-40B4-BE49-F238E27FC236}">
                <a16:creationId xmlns:a16="http://schemas.microsoft.com/office/drawing/2014/main" id="{F1B793A3-131A-AB78-934C-E4534C1D34FB}"/>
              </a:ext>
            </a:extLst>
          </p:cNvPr>
          <p:cNvSpPr>
            <a:spLocks noGrp="1"/>
          </p:cNvSpPr>
          <p:nvPr>
            <p:ph idx="1"/>
          </p:nvPr>
        </p:nvSpPr>
        <p:spPr>
          <a:xfrm>
            <a:off x="761802" y="2743200"/>
            <a:ext cx="4646905" cy="3613149"/>
          </a:xfrm>
        </p:spPr>
        <p:txBody>
          <a:bodyPr anchor="ctr">
            <a:noAutofit/>
          </a:bodyPr>
          <a:lstStyle/>
          <a:p>
            <a:r>
              <a:rPr lang="en-GB" sz="2400" dirty="0"/>
              <a:t>Initial deployment is in conjunction with existing ANPR systems.</a:t>
            </a:r>
          </a:p>
          <a:p>
            <a:r>
              <a:rPr lang="en-GB" sz="2400" dirty="0"/>
              <a:t>The key strategic objective is to “deny criminal the use of the roads”</a:t>
            </a:r>
          </a:p>
          <a:p>
            <a:r>
              <a:rPr lang="en-GB" sz="2400" dirty="0"/>
              <a:t>Once a vehicle is stopped following an “ANPR HIT” officers can then take roadside impressions on the roadside for analysis within 2 minutes. </a:t>
            </a:r>
          </a:p>
        </p:txBody>
      </p:sp>
      <p:pic>
        <p:nvPicPr>
          <p:cNvPr id="5" name="Picture 4">
            <a:extLst>
              <a:ext uri="{FF2B5EF4-FFF2-40B4-BE49-F238E27FC236}">
                <a16:creationId xmlns:a16="http://schemas.microsoft.com/office/drawing/2014/main" id="{80BF175C-CF34-3196-8611-7E5151A209CE}"/>
              </a:ext>
            </a:extLst>
          </p:cNvPr>
          <p:cNvPicPr>
            <a:picLocks noChangeAspect="1"/>
          </p:cNvPicPr>
          <p:nvPr/>
        </p:nvPicPr>
        <p:blipFill>
          <a:blip r:embed="rId5"/>
          <a:srcRect l="27277" r="14006"/>
          <a:stretch/>
        </p:blipFill>
        <p:spPr>
          <a:xfrm>
            <a:off x="6096000" y="1"/>
            <a:ext cx="6102825" cy="6858000"/>
          </a:xfrm>
          <a:prstGeom prst="rect">
            <a:avLst/>
          </a:prstGeom>
        </p:spPr>
      </p:pic>
      <p:pic>
        <p:nvPicPr>
          <p:cNvPr id="8" name="Audio 7">
            <a:hlinkClick r:id="" action="ppaction://media"/>
            <a:extLst>
              <a:ext uri="{FF2B5EF4-FFF2-40B4-BE49-F238E27FC236}">
                <a16:creationId xmlns:a16="http://schemas.microsoft.com/office/drawing/2014/main" id="{A2F9D35B-6F46-389D-794E-8D4405D7078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01126225"/>
      </p:ext>
    </p:extLst>
  </p:cSld>
  <p:clrMapOvr>
    <a:masterClrMapping/>
  </p:clrMapOvr>
  <mc:AlternateContent xmlns:mc="http://schemas.openxmlformats.org/markup-compatibility/2006">
    <mc:Choice xmlns:p14="http://schemas.microsoft.com/office/powerpoint/2010/main" Requires="p14">
      <p:transition spd="slow" p14:dur="2000" advTm="51449"/>
    </mc:Choice>
    <mc:Fallback>
      <p:transition spd="slow" advTm="51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CDFF8D-0657-9569-82C4-58A80A3BB7EE}"/>
              </a:ext>
            </a:extLst>
          </p:cNvPr>
          <p:cNvSpPr>
            <a:spLocks noGrp="1"/>
          </p:cNvSpPr>
          <p:nvPr>
            <p:ph type="title"/>
          </p:nvPr>
        </p:nvSpPr>
        <p:spPr>
          <a:xfrm>
            <a:off x="761803" y="350196"/>
            <a:ext cx="4646904" cy="1624520"/>
          </a:xfrm>
        </p:spPr>
        <p:txBody>
          <a:bodyPr anchor="ctr">
            <a:normAutofit/>
          </a:bodyPr>
          <a:lstStyle/>
          <a:p>
            <a:r>
              <a:rPr lang="en-GB" sz="4000" dirty="0"/>
              <a:t>Why is it needed?</a:t>
            </a:r>
          </a:p>
        </p:txBody>
      </p:sp>
      <p:sp>
        <p:nvSpPr>
          <p:cNvPr id="3" name="Content Placeholder 2">
            <a:extLst>
              <a:ext uri="{FF2B5EF4-FFF2-40B4-BE49-F238E27FC236}">
                <a16:creationId xmlns:a16="http://schemas.microsoft.com/office/drawing/2014/main" id="{49D4B3AE-8FC2-74D6-0578-6043E18F14B7}"/>
              </a:ext>
            </a:extLst>
          </p:cNvPr>
          <p:cNvSpPr>
            <a:spLocks noGrp="1"/>
          </p:cNvSpPr>
          <p:nvPr>
            <p:ph idx="1"/>
          </p:nvPr>
        </p:nvSpPr>
        <p:spPr>
          <a:xfrm>
            <a:off x="761802" y="2324912"/>
            <a:ext cx="4646905" cy="4031437"/>
          </a:xfrm>
        </p:spPr>
        <p:txBody>
          <a:bodyPr anchor="ctr">
            <a:noAutofit/>
          </a:bodyPr>
          <a:lstStyle/>
          <a:p>
            <a:pPr marL="0" indent="0">
              <a:buNone/>
            </a:pPr>
            <a:r>
              <a:rPr lang="en-GB" sz="2000" dirty="0"/>
              <a:t>60% of drivers stopped using ANPR give or attempt to give, false details to the police. </a:t>
            </a:r>
          </a:p>
          <a:p>
            <a:pPr marL="0" indent="0">
              <a:buNone/>
            </a:pPr>
            <a:r>
              <a:rPr lang="en-GB" sz="2000" dirty="0"/>
              <a:t>Project Lantern can help over come this issue. </a:t>
            </a:r>
          </a:p>
          <a:p>
            <a:pPr marL="0" indent="0">
              <a:buNone/>
            </a:pPr>
            <a:r>
              <a:rPr lang="en-GB" sz="2000" dirty="0"/>
              <a:t>Increasing arrests of wanted persons, through not releasing them due inability to identify them at the time. </a:t>
            </a:r>
          </a:p>
          <a:p>
            <a:pPr marL="0" indent="0">
              <a:buNone/>
            </a:pPr>
            <a:r>
              <a:rPr lang="en-GB" sz="2000" dirty="0"/>
              <a:t>Reducing the number of wrongful arrests.</a:t>
            </a:r>
          </a:p>
          <a:p>
            <a:pPr marL="0" indent="0">
              <a:buNone/>
            </a:pPr>
            <a:r>
              <a:rPr lang="en-GB" sz="2000" dirty="0"/>
              <a:t>Keeping officers on the street</a:t>
            </a:r>
          </a:p>
          <a:p>
            <a:pPr marL="0" indent="0">
              <a:buNone/>
            </a:pPr>
            <a:r>
              <a:rPr lang="en-GB" sz="2000" dirty="0"/>
              <a:t>Improving public confidence.</a:t>
            </a:r>
          </a:p>
        </p:txBody>
      </p:sp>
      <p:pic>
        <p:nvPicPr>
          <p:cNvPr id="6" name="Picture 5">
            <a:extLst>
              <a:ext uri="{FF2B5EF4-FFF2-40B4-BE49-F238E27FC236}">
                <a16:creationId xmlns:a16="http://schemas.microsoft.com/office/drawing/2014/main" id="{6ED692AD-F749-B6C1-83DF-0135F9C52654}"/>
              </a:ext>
            </a:extLst>
          </p:cNvPr>
          <p:cNvPicPr>
            <a:picLocks noChangeAspect="1"/>
          </p:cNvPicPr>
          <p:nvPr/>
        </p:nvPicPr>
        <p:blipFill>
          <a:blip r:embed="rId5"/>
          <a:srcRect r="572"/>
          <a:stretch/>
        </p:blipFill>
        <p:spPr>
          <a:xfrm>
            <a:off x="6096000" y="1"/>
            <a:ext cx="6102825" cy="6858000"/>
          </a:xfrm>
          <a:prstGeom prst="rect">
            <a:avLst/>
          </a:prstGeom>
        </p:spPr>
      </p:pic>
      <p:pic>
        <p:nvPicPr>
          <p:cNvPr id="17" name="Audio 16">
            <a:hlinkClick r:id="" action="ppaction://media"/>
            <a:extLst>
              <a:ext uri="{FF2B5EF4-FFF2-40B4-BE49-F238E27FC236}">
                <a16:creationId xmlns:a16="http://schemas.microsoft.com/office/drawing/2014/main" id="{566A3DFD-DACD-729D-7830-2D4196868BF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62848868"/>
      </p:ext>
    </p:extLst>
  </p:cSld>
  <p:clrMapOvr>
    <a:masterClrMapping/>
  </p:clrMapOvr>
  <mc:AlternateContent xmlns:mc="http://schemas.openxmlformats.org/markup-compatibility/2006">
    <mc:Choice xmlns:p14="http://schemas.microsoft.com/office/powerpoint/2010/main" Requires="p14">
      <p:transition spd="slow" p14:dur="2000" advTm="39530"/>
    </mc:Choice>
    <mc:Fallback>
      <p:transition spd="slow" advTm="39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D0D6D3E-D7F9-4591-9CA9-DDF4DB1F7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C3000D1-59B2-494D-C433-655B05BA5D8B}"/>
              </a:ext>
            </a:extLst>
          </p:cNvPr>
          <p:cNvSpPr>
            <a:spLocks noGrp="1"/>
          </p:cNvSpPr>
          <p:nvPr>
            <p:ph type="ctrTitle"/>
          </p:nvPr>
        </p:nvSpPr>
        <p:spPr>
          <a:xfrm>
            <a:off x="982639" y="1012536"/>
            <a:ext cx="4613300" cy="3163224"/>
          </a:xfrm>
        </p:spPr>
        <p:txBody>
          <a:bodyPr anchor="t">
            <a:normAutofit/>
          </a:bodyPr>
          <a:lstStyle/>
          <a:p>
            <a:pPr algn="l"/>
            <a:r>
              <a:rPr lang="en-GB" sz="4400"/>
              <a:t>Automatic Number Plate Recognition </a:t>
            </a:r>
            <a:br>
              <a:rPr lang="en-GB" sz="4400"/>
            </a:br>
            <a:br>
              <a:rPr lang="en-GB" sz="4400"/>
            </a:br>
            <a:r>
              <a:rPr lang="en-GB" sz="4400"/>
              <a:t>(ANPR)</a:t>
            </a:r>
          </a:p>
        </p:txBody>
      </p:sp>
      <p:sp>
        <p:nvSpPr>
          <p:cNvPr id="12" name="Rectangle 11">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4068664" cy="6858000"/>
          </a:xfrm>
          <a:prstGeom prst="rect">
            <a:avLst/>
          </a:prstGeom>
          <a:gradFill>
            <a:gsLst>
              <a:gs pos="26000">
                <a:srgbClr val="000000"/>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3611463" cy="6858000"/>
          </a:xfrm>
          <a:prstGeom prst="rect">
            <a:avLst/>
          </a:prstGeom>
          <a:gradFill>
            <a:gsLst>
              <a:gs pos="0">
                <a:schemeClr val="accent1">
                  <a:lumMod val="75000"/>
                  <a:alpha val="56000"/>
                </a:schemeClr>
              </a:gs>
              <a:gs pos="100000">
                <a:srgbClr val="000000">
                  <a:alpha val="52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230721" y="-107390"/>
            <a:ext cx="3853890" cy="4068665"/>
          </a:xfrm>
          <a:prstGeom prst="rect">
            <a:avLst/>
          </a:prstGeom>
          <a:gradFill>
            <a:gsLst>
              <a:gs pos="0">
                <a:srgbClr val="000000">
                  <a:alpha val="34000"/>
                </a:srgbClr>
              </a:gs>
              <a:gs pos="96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4795454-D42F-3FF2-13A2-BEB6FA77AF9A}"/>
              </a:ext>
            </a:extLst>
          </p:cNvPr>
          <p:cNvPicPr>
            <a:picLocks noChangeAspect="1"/>
          </p:cNvPicPr>
          <p:nvPr/>
        </p:nvPicPr>
        <p:blipFill>
          <a:blip r:embed="rId5"/>
          <a:srcRect l="26370" r="8129" b="1"/>
          <a:stretch/>
        </p:blipFill>
        <p:spPr>
          <a:xfrm>
            <a:off x="6096000" y="1012536"/>
            <a:ext cx="4756162" cy="4756162"/>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pic>
        <p:nvPicPr>
          <p:cNvPr id="6" name="Audio 5">
            <a:hlinkClick r:id="" action="ppaction://media"/>
            <a:extLst>
              <a:ext uri="{FF2B5EF4-FFF2-40B4-BE49-F238E27FC236}">
                <a16:creationId xmlns:a16="http://schemas.microsoft.com/office/drawing/2014/main" id="{22320B84-5FF5-71CA-61C0-5D208DFE6FD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66968075"/>
      </p:ext>
    </p:extLst>
  </p:cSld>
  <p:clrMapOvr>
    <a:masterClrMapping/>
  </p:clrMapOvr>
  <mc:AlternateContent xmlns:mc="http://schemas.openxmlformats.org/markup-compatibility/2006">
    <mc:Choice xmlns:p14="http://schemas.microsoft.com/office/powerpoint/2010/main" Requires="p14">
      <p:transition spd="slow" p14:dur="2000" advTm="21531"/>
    </mc:Choice>
    <mc:Fallback>
      <p:transition spd="slow" advTm="21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10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E52C6F3-26E1-4223-9BF6-7F985A59C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0"/>
            <a:ext cx="1219201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07D570-BCFF-F160-04E1-3B4600E4B78A}"/>
              </a:ext>
            </a:extLst>
          </p:cNvPr>
          <p:cNvSpPr>
            <a:spLocks noGrp="1"/>
          </p:cNvSpPr>
          <p:nvPr>
            <p:ph idx="1"/>
          </p:nvPr>
        </p:nvSpPr>
        <p:spPr>
          <a:xfrm>
            <a:off x="1136396" y="2277036"/>
            <a:ext cx="6381257" cy="3461155"/>
          </a:xfrm>
        </p:spPr>
        <p:txBody>
          <a:bodyPr>
            <a:normAutofit/>
          </a:bodyPr>
          <a:lstStyle/>
          <a:p>
            <a:pPr marL="0" indent="0" fontAlgn="base">
              <a:buNone/>
            </a:pPr>
            <a:r>
              <a:rPr lang="en-GB" sz="2000">
                <a:latin typeface="Arial" panose="020B0604020202020204" pitchFamily="34" charset="0"/>
                <a:cs typeface="Arial" panose="020B0604020202020204" pitchFamily="34" charset="0"/>
              </a:rPr>
              <a:t>U</a:t>
            </a:r>
            <a:r>
              <a:rPr lang="en-GB" sz="2000" b="0" i="0">
                <a:effectLst/>
                <a:latin typeface="Arial" panose="020B0604020202020204" pitchFamily="34" charset="0"/>
                <a:cs typeface="Arial" panose="020B0604020202020204" pitchFamily="34" charset="0"/>
              </a:rPr>
              <a:t>se ANPR (Automatic Number Plate Recognition) technology to help detect, deter and disrupt criminal activity at a local, force, regional and national level. </a:t>
            </a:r>
          </a:p>
          <a:p>
            <a:pPr marL="0" indent="0" fontAlgn="base">
              <a:buNone/>
            </a:pPr>
            <a:r>
              <a:rPr lang="en-GB" sz="2000" b="0" i="0">
                <a:effectLst/>
                <a:latin typeface="Arial" panose="020B0604020202020204" pitchFamily="34" charset="0"/>
                <a:cs typeface="Arial" panose="020B0604020202020204" pitchFamily="34" charset="0"/>
              </a:rPr>
              <a:t>ANPR provides lines of enquiry and evidence in the investigation of crime and is used by forces throughout England, Wales, Scotland and Northern Ireland.</a:t>
            </a:r>
          </a:p>
          <a:p>
            <a:endParaRPr lang="en-GB" sz="2000" dirty="0"/>
          </a:p>
        </p:txBody>
      </p:sp>
      <p:pic>
        <p:nvPicPr>
          <p:cNvPr id="2" name="Picture 1">
            <a:extLst>
              <a:ext uri="{FF2B5EF4-FFF2-40B4-BE49-F238E27FC236}">
                <a16:creationId xmlns:a16="http://schemas.microsoft.com/office/drawing/2014/main" id="{DE16C201-0694-5C77-34A4-6DD45241E5E1}"/>
              </a:ext>
            </a:extLst>
          </p:cNvPr>
          <p:cNvPicPr>
            <a:picLocks noChangeAspect="1"/>
          </p:cNvPicPr>
          <p:nvPr/>
        </p:nvPicPr>
        <p:blipFill>
          <a:blip r:embed="rId5"/>
          <a:srcRect l="8161" r="6395" b="2"/>
          <a:stretch/>
        </p:blipFill>
        <p:spPr>
          <a:xfrm>
            <a:off x="8153399" y="10"/>
            <a:ext cx="4038601" cy="3224437"/>
          </a:xfrm>
          <a:prstGeom prst="rect">
            <a:avLst/>
          </a:prstGeom>
        </p:spPr>
      </p:pic>
      <p:pic>
        <p:nvPicPr>
          <p:cNvPr id="7" name="Picture 6">
            <a:extLst>
              <a:ext uri="{FF2B5EF4-FFF2-40B4-BE49-F238E27FC236}">
                <a16:creationId xmlns:a16="http://schemas.microsoft.com/office/drawing/2014/main" id="{BAACB222-139F-ED0F-90FF-1B0B7B40B681}"/>
              </a:ext>
            </a:extLst>
          </p:cNvPr>
          <p:cNvPicPr>
            <a:picLocks noChangeAspect="1"/>
          </p:cNvPicPr>
          <p:nvPr/>
        </p:nvPicPr>
        <p:blipFill>
          <a:blip r:embed="rId6"/>
          <a:srcRect l="3226" r="22704" b="3"/>
          <a:stretch/>
        </p:blipFill>
        <p:spPr>
          <a:xfrm>
            <a:off x="8153400" y="3224447"/>
            <a:ext cx="4038601" cy="3175925"/>
          </a:xfrm>
          <a:prstGeom prst="rect">
            <a:avLst/>
          </a:prstGeom>
        </p:spPr>
      </p:pic>
      <p:sp>
        <p:nvSpPr>
          <p:cNvPr id="30" name="Rectangle 29">
            <a:extLst>
              <a:ext uri="{FF2B5EF4-FFF2-40B4-BE49-F238E27FC236}">
                <a16:creationId xmlns:a16="http://schemas.microsoft.com/office/drawing/2014/main" id="{5A65989E-BBD5-44D7-AA86-7AFD5D46B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66000">
                <a:srgbClr val="0000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31A2881-D8D7-4A7D-ACA3-E9F849F853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0800"/>
            <a:ext cx="8153398" cy="456772"/>
          </a:xfrm>
          <a:prstGeom prst="rect">
            <a:avLst/>
          </a:prstGeom>
          <a:gradFill>
            <a:gsLst>
              <a:gs pos="0">
                <a:srgbClr val="000000">
                  <a:alpha val="63000"/>
                </a:srgbClr>
              </a:gs>
              <a:gs pos="100000">
                <a:schemeClr val="accent1">
                  <a:lumMod val="7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Audio 5">
            <a:hlinkClick r:id="" action="ppaction://media"/>
            <a:extLst>
              <a:ext uri="{FF2B5EF4-FFF2-40B4-BE49-F238E27FC236}">
                <a16:creationId xmlns:a16="http://schemas.microsoft.com/office/drawing/2014/main" id="{DE00D04E-BA2A-AFE6-B73A-E80CC0417257}"/>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68387698"/>
      </p:ext>
    </p:extLst>
  </p:cSld>
  <p:clrMapOvr>
    <a:masterClrMapping/>
  </p:clrMapOvr>
  <mc:AlternateContent xmlns:mc="http://schemas.openxmlformats.org/markup-compatibility/2006">
    <mc:Choice xmlns:p14="http://schemas.microsoft.com/office/powerpoint/2010/main" Requires="p14">
      <p:transition spd="slow" p14:dur="2000" advTm="33894"/>
    </mc:Choice>
    <mc:Fallback>
      <p:transition spd="slow" advTm="33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ire engine parked inside a fire station">
            <a:extLst>
              <a:ext uri="{FF2B5EF4-FFF2-40B4-BE49-F238E27FC236}">
                <a16:creationId xmlns:a16="http://schemas.microsoft.com/office/drawing/2014/main" id="{C9708DAD-167D-A5D7-6E99-5D54FA61A3E5}"/>
              </a:ext>
            </a:extLst>
          </p:cNvPr>
          <p:cNvPicPr>
            <a:picLocks noChangeAspect="1"/>
          </p:cNvPicPr>
          <p:nvPr/>
        </p:nvPicPr>
        <p:blipFill>
          <a:blip r:embed="rId5"/>
          <a:srcRect l="26592" r="20748"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37D5DF-E93F-3D6F-4212-2333EE211230}"/>
              </a:ext>
            </a:extLst>
          </p:cNvPr>
          <p:cNvSpPr>
            <a:spLocks noGrp="1"/>
          </p:cNvSpPr>
          <p:nvPr>
            <p:ph type="title"/>
          </p:nvPr>
        </p:nvSpPr>
        <p:spPr>
          <a:xfrm>
            <a:off x="6115317" y="405685"/>
            <a:ext cx="5464968" cy="1559301"/>
          </a:xfrm>
        </p:spPr>
        <p:txBody>
          <a:bodyPr>
            <a:normAutofit/>
          </a:bodyPr>
          <a:lstStyle/>
          <a:p>
            <a:r>
              <a:rPr lang="en-GB" sz="4000"/>
              <a:t>Investigations</a:t>
            </a:r>
          </a:p>
        </p:txBody>
      </p:sp>
      <p:sp>
        <p:nvSpPr>
          <p:cNvPr id="3" name="Content Placeholder 2">
            <a:extLst>
              <a:ext uri="{FF2B5EF4-FFF2-40B4-BE49-F238E27FC236}">
                <a16:creationId xmlns:a16="http://schemas.microsoft.com/office/drawing/2014/main" id="{A991DEED-9D02-75A1-4974-A93C41545924}"/>
              </a:ext>
            </a:extLst>
          </p:cNvPr>
          <p:cNvSpPr>
            <a:spLocks noGrp="1"/>
          </p:cNvSpPr>
          <p:nvPr>
            <p:ph idx="1"/>
          </p:nvPr>
        </p:nvSpPr>
        <p:spPr>
          <a:xfrm>
            <a:off x="6115317" y="1875692"/>
            <a:ext cx="5247340" cy="4364386"/>
          </a:xfrm>
        </p:spPr>
        <p:txBody>
          <a:bodyPr anchor="ctr">
            <a:normAutofit/>
          </a:bodyPr>
          <a:lstStyle/>
          <a:p>
            <a:pPr marL="0" indent="0">
              <a:buNone/>
            </a:pPr>
            <a:endParaRPr lang="en-GB" sz="1800" b="0" i="0" dirty="0">
              <a:effectLst/>
              <a:latin typeface="Arial" panose="020B0604020202020204" pitchFamily="34" charset="0"/>
              <a:cs typeface="Arial" panose="020B0604020202020204" pitchFamily="34" charset="0"/>
            </a:endParaRPr>
          </a:p>
          <a:p>
            <a:r>
              <a:rPr lang="en-GB" sz="1800" b="0" i="0" dirty="0">
                <a:effectLst/>
                <a:latin typeface="Arial" panose="020B0604020202020204" pitchFamily="34" charset="0"/>
                <a:cs typeface="Arial" panose="020B0604020202020204" pitchFamily="34" charset="0"/>
              </a:rPr>
              <a:t>locate lost or stolen vehicles</a:t>
            </a:r>
          </a:p>
          <a:p>
            <a:pPr>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identify the movements of a vehicle(s) involved in a crime and information associated with vehicle(s)</a:t>
            </a:r>
          </a:p>
          <a:p>
            <a:pPr>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research the movements of the victim’s vehicle to assist with victimology</a:t>
            </a:r>
          </a:p>
          <a:p>
            <a:pPr>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research alibis</a:t>
            </a:r>
          </a:p>
          <a:p>
            <a:pPr>
              <a:buFont typeface="Arial" panose="020B0604020202020204" pitchFamily="34" charset="0"/>
              <a:buChar char="•"/>
            </a:pPr>
            <a:r>
              <a:rPr lang="en-GB" sz="1800" b="0" i="0" dirty="0">
                <a:effectLst/>
                <a:latin typeface="Arial" panose="020B0604020202020204" pitchFamily="34" charset="0"/>
                <a:cs typeface="Arial" panose="020B0604020202020204" pitchFamily="34" charset="0"/>
              </a:rPr>
              <a:t>identify the vehicle(s) in a particular location during time periods to assist in identifying a suspect, potential victims, or potential witnesses, for example, linking crimes or identifying witnesses to an incident</a:t>
            </a:r>
          </a:p>
          <a:p>
            <a:endParaRPr lang="en-GB" sz="1600" dirty="0"/>
          </a:p>
        </p:txBody>
      </p:sp>
      <p:pic>
        <p:nvPicPr>
          <p:cNvPr id="7" name="Audio 6">
            <a:hlinkClick r:id="" action="ppaction://media"/>
            <a:extLst>
              <a:ext uri="{FF2B5EF4-FFF2-40B4-BE49-F238E27FC236}">
                <a16:creationId xmlns:a16="http://schemas.microsoft.com/office/drawing/2014/main" id="{E3BAB3A4-77FC-415F-11AB-127A6616F66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97546726"/>
      </p:ext>
    </p:extLst>
  </p:cSld>
  <p:clrMapOvr>
    <a:masterClrMapping/>
  </p:clrMapOvr>
  <mc:AlternateContent xmlns:mc="http://schemas.openxmlformats.org/markup-compatibility/2006">
    <mc:Choice xmlns:p14="http://schemas.microsoft.com/office/powerpoint/2010/main" Requires="p14">
      <p:transition spd="slow" p14:dur="2000" advTm="85869"/>
    </mc:Choice>
    <mc:Fallback>
      <p:transition spd="slow" advTm="85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3B8C9D-3857-E113-F1A1-3EB7116E52B9}"/>
              </a:ext>
            </a:extLst>
          </p:cNvPr>
          <p:cNvSpPr>
            <a:spLocks noGrp="1"/>
          </p:cNvSpPr>
          <p:nvPr>
            <p:ph type="title"/>
          </p:nvPr>
        </p:nvSpPr>
        <p:spPr>
          <a:xfrm>
            <a:off x="6094105" y="802955"/>
            <a:ext cx="4977976" cy="1454051"/>
          </a:xfrm>
        </p:spPr>
        <p:txBody>
          <a:bodyPr>
            <a:normAutofit/>
          </a:bodyPr>
          <a:lstStyle/>
          <a:p>
            <a:r>
              <a:rPr lang="en-GB" sz="3600">
                <a:solidFill>
                  <a:schemeClr val="tx2"/>
                </a:solidFill>
              </a:rPr>
              <a:t>How does it work?</a:t>
            </a:r>
          </a:p>
        </p:txBody>
      </p:sp>
      <p:pic>
        <p:nvPicPr>
          <p:cNvPr id="7" name="Graphic 6" descr="Car">
            <a:extLst>
              <a:ext uri="{FF2B5EF4-FFF2-40B4-BE49-F238E27FC236}">
                <a16:creationId xmlns:a16="http://schemas.microsoft.com/office/drawing/2014/main" id="{C33B454D-FE27-9DFF-CBDC-A6172C15932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2F3D99AC-1416-796D-C240-489500B44F24}"/>
              </a:ext>
            </a:extLst>
          </p:cNvPr>
          <p:cNvSpPr>
            <a:spLocks noGrp="1"/>
          </p:cNvSpPr>
          <p:nvPr>
            <p:ph idx="1"/>
          </p:nvPr>
        </p:nvSpPr>
        <p:spPr>
          <a:xfrm>
            <a:off x="6090574" y="2421682"/>
            <a:ext cx="4977578" cy="3639289"/>
          </a:xfrm>
        </p:spPr>
        <p:txBody>
          <a:bodyPr anchor="ctr">
            <a:normAutofit/>
          </a:bodyPr>
          <a:lstStyle/>
          <a:p>
            <a:pPr fontAlgn="base"/>
            <a:r>
              <a:rPr lang="en-GB" sz="1800" b="0" i="0">
                <a:solidFill>
                  <a:schemeClr val="tx2"/>
                </a:solidFill>
                <a:effectLst/>
                <a:latin typeface="lato-regular"/>
              </a:rPr>
              <a:t>As a vehicle passes an ANPR camera, its registration number is read and instantly checked against database records of vehicles of interest.</a:t>
            </a:r>
          </a:p>
          <a:p>
            <a:pPr fontAlgn="base"/>
            <a:r>
              <a:rPr lang="en-GB" sz="1800" b="0" i="0">
                <a:solidFill>
                  <a:schemeClr val="tx2"/>
                </a:solidFill>
                <a:effectLst/>
                <a:latin typeface="lato-regular"/>
              </a:rPr>
              <a:t>Police officers can stop a vehicle, speak to the occupants and, where necessary, make arrests.</a:t>
            </a:r>
          </a:p>
          <a:p>
            <a:pPr fontAlgn="base"/>
            <a:r>
              <a:rPr lang="en-GB" sz="1800" b="0" i="0">
                <a:solidFill>
                  <a:schemeClr val="tx2"/>
                </a:solidFill>
                <a:effectLst/>
                <a:latin typeface="lato-regular"/>
              </a:rPr>
              <a:t>ANPR has proved to be important in the detection of many offences, including locating, for example, people wanted for arrest or missing, witnesses, stolen vehicles, uninsured vehicles and uncovering cases of major crime.</a:t>
            </a:r>
          </a:p>
          <a:p>
            <a:endParaRPr lang="en-GB" sz="1800">
              <a:solidFill>
                <a:schemeClr val="tx2"/>
              </a:solidFill>
            </a:endParaRPr>
          </a:p>
        </p:txBody>
      </p:sp>
      <p:grpSp>
        <p:nvGrpSpPr>
          <p:cNvPr id="14" name="Group 1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 name="Audio 5">
            <a:hlinkClick r:id="" action="ppaction://media"/>
            <a:extLst>
              <a:ext uri="{FF2B5EF4-FFF2-40B4-BE49-F238E27FC236}">
                <a16:creationId xmlns:a16="http://schemas.microsoft.com/office/drawing/2014/main" id="{DCD160FC-F2CD-065F-4B07-F53ED96A2B4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511707619"/>
      </p:ext>
    </p:extLst>
  </p:cSld>
  <p:clrMapOvr>
    <a:masterClrMapping/>
  </p:clrMapOvr>
  <mc:AlternateContent xmlns:mc="http://schemas.openxmlformats.org/markup-compatibility/2006">
    <mc:Choice xmlns:p14="http://schemas.microsoft.com/office/powerpoint/2010/main" Requires="p14">
      <p:transition spd="slow" p14:dur="2000" advTm="36605"/>
    </mc:Choice>
    <mc:Fallback>
      <p:transition spd="slow" advTm="36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9A198D-A8D7-414B-4DF1-1E433260EDCB}"/>
              </a:ext>
            </a:extLst>
          </p:cNvPr>
          <p:cNvSpPr>
            <a:spLocks noGrp="1"/>
          </p:cNvSpPr>
          <p:nvPr>
            <p:ph type="title"/>
          </p:nvPr>
        </p:nvSpPr>
        <p:spPr>
          <a:xfrm>
            <a:off x="761803" y="350196"/>
            <a:ext cx="4646904" cy="1624520"/>
          </a:xfrm>
        </p:spPr>
        <p:txBody>
          <a:bodyPr anchor="ctr">
            <a:normAutofit/>
          </a:bodyPr>
          <a:lstStyle/>
          <a:p>
            <a:r>
              <a:rPr lang="en-GB" sz="4000"/>
              <a:t>College of Policing 2025</a:t>
            </a:r>
          </a:p>
        </p:txBody>
      </p:sp>
      <p:sp>
        <p:nvSpPr>
          <p:cNvPr id="3" name="Content Placeholder 2">
            <a:extLst>
              <a:ext uri="{FF2B5EF4-FFF2-40B4-BE49-F238E27FC236}">
                <a16:creationId xmlns:a16="http://schemas.microsoft.com/office/drawing/2014/main" id="{6DB1E2B7-5D01-784F-2302-F898C55B6335}"/>
              </a:ext>
            </a:extLst>
          </p:cNvPr>
          <p:cNvSpPr>
            <a:spLocks noGrp="1"/>
          </p:cNvSpPr>
          <p:nvPr>
            <p:ph idx="1"/>
          </p:nvPr>
        </p:nvSpPr>
        <p:spPr>
          <a:xfrm>
            <a:off x="761802" y="1758462"/>
            <a:ext cx="4646905" cy="4597887"/>
          </a:xfrm>
        </p:spPr>
        <p:txBody>
          <a:bodyPr anchor="ctr">
            <a:normAutofit/>
          </a:bodyPr>
          <a:lstStyle/>
          <a:p>
            <a:r>
              <a:rPr lang="en-GB" sz="2000" b="0" i="0" dirty="0">
                <a:effectLst/>
                <a:latin typeface="Gotham"/>
              </a:rPr>
              <a:t>ANPR can identify a vehicle of interest based on its number plate. However, identification should not replace other investigative enquiries and officer discretion.</a:t>
            </a:r>
          </a:p>
          <a:p>
            <a:endParaRPr lang="en-GB" sz="2000" dirty="0">
              <a:latin typeface="Gotham"/>
            </a:endParaRPr>
          </a:p>
          <a:p>
            <a:r>
              <a:rPr lang="en-GB" sz="2000" dirty="0">
                <a:latin typeface="Gotham"/>
              </a:rPr>
              <a:t>ANPR is a tactical option to disrupt, prevent and detect criminal activity.</a:t>
            </a:r>
            <a:endParaRPr lang="en-GB" sz="2000" dirty="0"/>
          </a:p>
        </p:txBody>
      </p:sp>
      <p:pic>
        <p:nvPicPr>
          <p:cNvPr id="5" name="Picture 4" descr="Cars parked in a line">
            <a:extLst>
              <a:ext uri="{FF2B5EF4-FFF2-40B4-BE49-F238E27FC236}">
                <a16:creationId xmlns:a16="http://schemas.microsoft.com/office/drawing/2014/main" id="{C821E081-D0A6-1A22-2044-64E3FF2DC368}"/>
              </a:ext>
            </a:extLst>
          </p:cNvPr>
          <p:cNvPicPr>
            <a:picLocks noChangeAspect="1"/>
          </p:cNvPicPr>
          <p:nvPr/>
        </p:nvPicPr>
        <p:blipFill>
          <a:blip r:embed="rId5"/>
          <a:srcRect l="25451" r="7807"/>
          <a:stretch/>
        </p:blipFill>
        <p:spPr>
          <a:xfrm>
            <a:off x="6096000" y="1"/>
            <a:ext cx="6102825" cy="6858000"/>
          </a:xfrm>
          <a:prstGeom prst="rect">
            <a:avLst/>
          </a:prstGeom>
        </p:spPr>
      </p:pic>
      <p:pic>
        <p:nvPicPr>
          <p:cNvPr id="7" name="Audio 6">
            <a:hlinkClick r:id="" action="ppaction://media"/>
            <a:extLst>
              <a:ext uri="{FF2B5EF4-FFF2-40B4-BE49-F238E27FC236}">
                <a16:creationId xmlns:a16="http://schemas.microsoft.com/office/drawing/2014/main" id="{F96EF486-63C3-19B4-D393-C22F4601ED59}"/>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40487328"/>
      </p:ext>
    </p:extLst>
  </p:cSld>
  <p:clrMapOvr>
    <a:masterClrMapping/>
  </p:clrMapOvr>
  <mc:AlternateContent xmlns:mc="http://schemas.openxmlformats.org/markup-compatibility/2006">
    <mc:Choice xmlns:p14="http://schemas.microsoft.com/office/powerpoint/2010/main" Requires="p14">
      <p:transition spd="slow" p14:dur="2000" advTm="24094"/>
    </mc:Choice>
    <mc:Fallback>
      <p:transition spd="slow" advTm="240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FD44BAB-2F3A-4B95-B9D3-E5B819787F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556C73-31ED-3E06-3E17-5BFF91BA8BE9}"/>
              </a:ext>
            </a:extLst>
          </p:cNvPr>
          <p:cNvSpPr>
            <a:spLocks noGrp="1"/>
          </p:cNvSpPr>
          <p:nvPr>
            <p:ph type="title"/>
          </p:nvPr>
        </p:nvSpPr>
        <p:spPr>
          <a:xfrm>
            <a:off x="804672" y="798445"/>
            <a:ext cx="4803636" cy="949075"/>
          </a:xfrm>
        </p:spPr>
        <p:txBody>
          <a:bodyPr anchor="b">
            <a:normAutofit/>
          </a:bodyPr>
          <a:lstStyle/>
          <a:p>
            <a:r>
              <a:rPr lang="en-GB" sz="3600" dirty="0">
                <a:solidFill>
                  <a:schemeClr val="tx2"/>
                </a:solidFill>
              </a:rPr>
              <a:t>What about the data?</a:t>
            </a:r>
          </a:p>
        </p:txBody>
      </p:sp>
      <p:sp>
        <p:nvSpPr>
          <p:cNvPr id="3" name="Content Placeholder 2">
            <a:extLst>
              <a:ext uri="{FF2B5EF4-FFF2-40B4-BE49-F238E27FC236}">
                <a16:creationId xmlns:a16="http://schemas.microsoft.com/office/drawing/2014/main" id="{82B7E3AD-67BC-EC10-F875-11923190B506}"/>
              </a:ext>
            </a:extLst>
          </p:cNvPr>
          <p:cNvSpPr>
            <a:spLocks noGrp="1"/>
          </p:cNvSpPr>
          <p:nvPr>
            <p:ph idx="1"/>
          </p:nvPr>
        </p:nvSpPr>
        <p:spPr>
          <a:xfrm>
            <a:off x="804672" y="2272143"/>
            <a:ext cx="5900928" cy="3788830"/>
          </a:xfrm>
        </p:spPr>
        <p:txBody>
          <a:bodyPr anchor="ctr">
            <a:normAutofit/>
          </a:bodyPr>
          <a:lstStyle/>
          <a:p>
            <a:pPr fontAlgn="base"/>
            <a:r>
              <a:rPr lang="en-GB" sz="2000" b="0" i="0" dirty="0">
                <a:solidFill>
                  <a:schemeClr val="tx2"/>
                </a:solidFill>
                <a:effectLst/>
                <a:latin typeface="lato-regular"/>
              </a:rPr>
              <a:t>A record for all vehicles passing by a camera is stored, including those for vehicles that are not known to be of interest at the time of the read.</a:t>
            </a:r>
          </a:p>
          <a:p>
            <a:pPr fontAlgn="base"/>
            <a:endParaRPr lang="en-GB" sz="2000" b="0" i="0" dirty="0">
              <a:solidFill>
                <a:schemeClr val="tx2"/>
              </a:solidFill>
              <a:effectLst/>
              <a:latin typeface="lato-regular"/>
            </a:endParaRPr>
          </a:p>
          <a:p>
            <a:pPr fontAlgn="base"/>
            <a:r>
              <a:rPr lang="en-GB" sz="2000" b="0" i="0" dirty="0">
                <a:solidFill>
                  <a:schemeClr val="tx2"/>
                </a:solidFill>
                <a:effectLst/>
                <a:latin typeface="lato-regular"/>
              </a:rPr>
              <a:t>At present ANPR cameras nationally, submit on average around 60 million ANPR ‘read’ records to national ANPR systems daily.</a:t>
            </a:r>
          </a:p>
          <a:p>
            <a:pPr fontAlgn="base"/>
            <a:endParaRPr lang="en-GB" sz="2000" b="0" i="0" dirty="0">
              <a:solidFill>
                <a:schemeClr val="tx2"/>
              </a:solidFill>
              <a:effectLst/>
              <a:latin typeface="lato-regular"/>
            </a:endParaRPr>
          </a:p>
          <a:p>
            <a:pPr fontAlgn="base"/>
            <a:r>
              <a:rPr lang="en-GB" sz="2000" b="0" i="0" dirty="0">
                <a:solidFill>
                  <a:schemeClr val="tx2"/>
                </a:solidFill>
                <a:effectLst/>
                <a:latin typeface="lato-regular"/>
              </a:rPr>
              <a:t>ANPR data from each police force is stored together with similar data from other forces for one year.</a:t>
            </a:r>
          </a:p>
          <a:p>
            <a:endParaRPr lang="en-GB" sz="1800" dirty="0">
              <a:solidFill>
                <a:schemeClr val="tx2"/>
              </a:solidFill>
            </a:endParaRPr>
          </a:p>
        </p:txBody>
      </p:sp>
      <p:pic>
        <p:nvPicPr>
          <p:cNvPr id="5" name="Picture 4">
            <a:extLst>
              <a:ext uri="{FF2B5EF4-FFF2-40B4-BE49-F238E27FC236}">
                <a16:creationId xmlns:a16="http://schemas.microsoft.com/office/drawing/2014/main" id="{A863579E-0F97-5937-993A-09634B3C57E3}"/>
              </a:ext>
            </a:extLst>
          </p:cNvPr>
          <p:cNvPicPr>
            <a:picLocks noChangeAspect="1"/>
          </p:cNvPicPr>
          <p:nvPr/>
        </p:nvPicPr>
        <p:blipFill>
          <a:blip r:embed="rId5"/>
          <a:srcRect l="4558" r="20808" b="-1"/>
          <a:stretch/>
        </p:blipFill>
        <p:spPr>
          <a:xfrm>
            <a:off x="6886803" y="770037"/>
            <a:ext cx="5298683" cy="6087963"/>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pSp>
        <p:nvGrpSpPr>
          <p:cNvPr id="12" name="Group 11">
            <a:extLst>
              <a:ext uri="{FF2B5EF4-FFF2-40B4-BE49-F238E27FC236}">
                <a16:creationId xmlns:a16="http://schemas.microsoft.com/office/drawing/2014/main" id="{5C6AE2F4-5A2E-4357-A1D8-6142F9BDC8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14766" y="695399"/>
            <a:ext cx="5570720" cy="6171739"/>
            <a:chOff x="6626306" y="695399"/>
            <a:chExt cx="5570720" cy="6171739"/>
          </a:xfrm>
        </p:grpSpPr>
        <p:sp>
          <p:nvSpPr>
            <p:cNvPr id="13" name="Freeform: Shape 12">
              <a:extLst>
                <a:ext uri="{FF2B5EF4-FFF2-40B4-BE49-F238E27FC236}">
                  <a16:creationId xmlns:a16="http://schemas.microsoft.com/office/drawing/2014/main" id="{856AC7E8-A56F-4E9D-A394-C9A2F65DD0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933035" y="910673"/>
              <a:ext cx="5263991" cy="5956465"/>
            </a:xfrm>
            <a:custGeom>
              <a:avLst/>
              <a:gdLst>
                <a:gd name="connsiteX0" fmla="*/ 2918460 w 2961539"/>
                <a:gd name="connsiteY0" fmla="*/ 1324969 h 3351127"/>
                <a:gd name="connsiteX1" fmla="*/ 2906649 w 2961539"/>
                <a:gd name="connsiteY1" fmla="*/ 1284393 h 3351127"/>
                <a:gd name="connsiteX2" fmla="*/ 2893314 w 2961539"/>
                <a:gd name="connsiteY2" fmla="*/ 1244388 h 3351127"/>
                <a:gd name="connsiteX3" fmla="*/ 2878741 w 2961539"/>
                <a:gd name="connsiteY3" fmla="*/ 1204859 h 3351127"/>
                <a:gd name="connsiteX4" fmla="*/ 2811209 w 2961539"/>
                <a:gd name="connsiteY4" fmla="*/ 1051316 h 3351127"/>
                <a:gd name="connsiteX5" fmla="*/ 2636711 w 2961539"/>
                <a:gd name="connsiteY5" fmla="*/ 768709 h 3351127"/>
                <a:gd name="connsiteX6" fmla="*/ 2418683 w 2961539"/>
                <a:gd name="connsiteY6" fmla="*/ 522202 h 3351127"/>
                <a:gd name="connsiteX7" fmla="*/ 2165699 w 2961539"/>
                <a:gd name="connsiteY7" fmla="*/ 314748 h 3351127"/>
                <a:gd name="connsiteX8" fmla="*/ 2027873 w 2961539"/>
                <a:gd name="connsiteY8" fmla="*/ 227213 h 3351127"/>
                <a:gd name="connsiteX9" fmla="*/ 1883474 w 2961539"/>
                <a:gd name="connsiteY9" fmla="*/ 151203 h 3351127"/>
                <a:gd name="connsiteX10" fmla="*/ 1576483 w 2961539"/>
                <a:gd name="connsiteY10" fmla="*/ 40618 h 3351127"/>
                <a:gd name="connsiteX11" fmla="*/ 1415415 w 2961539"/>
                <a:gd name="connsiteY11" fmla="*/ 10233 h 3351127"/>
                <a:gd name="connsiteX12" fmla="*/ 1251204 w 2961539"/>
                <a:gd name="connsiteY12" fmla="*/ 42 h 3351127"/>
                <a:gd name="connsiteX13" fmla="*/ 927163 w 2961539"/>
                <a:gd name="connsiteY13" fmla="*/ 29855 h 3351127"/>
                <a:gd name="connsiteX14" fmla="*/ 610362 w 2961539"/>
                <a:gd name="connsiteY14" fmla="*/ 116151 h 3351127"/>
                <a:gd name="connsiteX15" fmla="*/ 315468 w 2961539"/>
                <a:gd name="connsiteY15" fmla="*/ 267408 h 3351127"/>
                <a:gd name="connsiteX16" fmla="*/ 182975 w 2961539"/>
                <a:gd name="connsiteY16" fmla="*/ 368183 h 3351127"/>
                <a:gd name="connsiteX17" fmla="*/ 64294 w 2961539"/>
                <a:gd name="connsiteY17" fmla="*/ 484674 h 3351127"/>
                <a:gd name="connsiteX18" fmla="*/ 0 w 2961539"/>
                <a:gd name="connsiteY18" fmla="*/ 556778 h 3351127"/>
                <a:gd name="connsiteX19" fmla="*/ 0 w 2961539"/>
                <a:gd name="connsiteY19" fmla="*/ 956066 h 3351127"/>
                <a:gd name="connsiteX20" fmla="*/ 227552 w 2961539"/>
                <a:gd name="connsiteY20" fmla="*/ 636597 h 3351127"/>
                <a:gd name="connsiteX21" fmla="*/ 331756 w 2961539"/>
                <a:gd name="connsiteY21" fmla="*/ 534966 h 3351127"/>
                <a:gd name="connsiteX22" fmla="*/ 441770 w 2961539"/>
                <a:gd name="connsiteY22" fmla="*/ 439620 h 3351127"/>
                <a:gd name="connsiteX23" fmla="*/ 683419 w 2961539"/>
                <a:gd name="connsiteY23" fmla="*/ 274457 h 3351127"/>
                <a:gd name="connsiteX24" fmla="*/ 956596 w 2961539"/>
                <a:gd name="connsiteY24" fmla="*/ 161300 h 3351127"/>
                <a:gd name="connsiteX25" fmla="*/ 1251490 w 2961539"/>
                <a:gd name="connsiteY25" fmla="*/ 123009 h 3351127"/>
                <a:gd name="connsiteX26" fmla="*/ 1398175 w 2961539"/>
                <a:gd name="connsiteY26" fmla="*/ 135297 h 3351127"/>
                <a:gd name="connsiteX27" fmla="*/ 1542383 w 2961539"/>
                <a:gd name="connsiteY27" fmla="*/ 167967 h 3351127"/>
                <a:gd name="connsiteX28" fmla="*/ 1681925 w 2961539"/>
                <a:gd name="connsiteY28" fmla="*/ 218450 h 3351127"/>
                <a:gd name="connsiteX29" fmla="*/ 1715929 w 2961539"/>
                <a:gd name="connsiteY29" fmla="*/ 233595 h 3351127"/>
                <a:gd name="connsiteX30" fmla="*/ 1749552 w 2961539"/>
                <a:gd name="connsiteY30" fmla="*/ 249597 h 3351127"/>
                <a:gd name="connsiteX31" fmla="*/ 1782604 w 2961539"/>
                <a:gd name="connsiteY31" fmla="*/ 266646 h 3351127"/>
                <a:gd name="connsiteX32" fmla="*/ 1815275 w 2961539"/>
                <a:gd name="connsiteY32" fmla="*/ 284553 h 3351127"/>
                <a:gd name="connsiteX33" fmla="*/ 2059400 w 2961539"/>
                <a:gd name="connsiteY33" fmla="*/ 454765 h 3351127"/>
                <a:gd name="connsiteX34" fmla="*/ 2270284 w 2961539"/>
                <a:gd name="connsiteY34" fmla="*/ 663648 h 3351127"/>
                <a:gd name="connsiteX35" fmla="*/ 2362581 w 2961539"/>
                <a:gd name="connsiteY35" fmla="*/ 779091 h 3351127"/>
                <a:gd name="connsiteX36" fmla="*/ 2445353 w 2961539"/>
                <a:gd name="connsiteY36" fmla="*/ 900726 h 3351127"/>
                <a:gd name="connsiteX37" fmla="*/ 2581180 w 2961539"/>
                <a:gd name="connsiteY37" fmla="*/ 1158663 h 3351127"/>
                <a:gd name="connsiteX38" fmla="*/ 2673382 w 2961539"/>
                <a:gd name="connsiteY38" fmla="*/ 1430601 h 3351127"/>
                <a:gd name="connsiteX39" fmla="*/ 2707291 w 2961539"/>
                <a:gd name="connsiteY39" fmla="*/ 1569095 h 3351127"/>
                <a:gd name="connsiteX40" fmla="*/ 2728913 w 2961539"/>
                <a:gd name="connsiteY40" fmla="*/ 1710065 h 3351127"/>
                <a:gd name="connsiteX41" fmla="*/ 2738342 w 2961539"/>
                <a:gd name="connsiteY41" fmla="*/ 1853321 h 3351127"/>
                <a:gd name="connsiteX42" fmla="*/ 2733294 w 2961539"/>
                <a:gd name="connsiteY42" fmla="*/ 1998482 h 3351127"/>
                <a:gd name="connsiteX43" fmla="*/ 2704433 w 2961539"/>
                <a:gd name="connsiteY43" fmla="*/ 2140785 h 3351127"/>
                <a:gd name="connsiteX44" fmla="*/ 2645759 w 2961539"/>
                <a:gd name="connsiteY44" fmla="*/ 2264515 h 3351127"/>
                <a:gd name="connsiteX45" fmla="*/ 2552986 w 2961539"/>
                <a:gd name="connsiteY45" fmla="*/ 2354717 h 3351127"/>
                <a:gd name="connsiteX46" fmla="*/ 2492026 w 2961539"/>
                <a:gd name="connsiteY46" fmla="*/ 2389769 h 3351127"/>
                <a:gd name="connsiteX47" fmla="*/ 2423541 w 2961539"/>
                <a:gd name="connsiteY47" fmla="*/ 2423583 h 3351127"/>
                <a:gd name="connsiteX48" fmla="*/ 2278475 w 2961539"/>
                <a:gd name="connsiteY48" fmla="*/ 2502640 h 3351127"/>
                <a:gd name="connsiteX49" fmla="*/ 2143697 w 2961539"/>
                <a:gd name="connsiteY49" fmla="*/ 2606463 h 3351127"/>
                <a:gd name="connsiteX50" fmla="*/ 2113312 w 2961539"/>
                <a:gd name="connsiteY50" fmla="*/ 2635514 h 3351127"/>
                <a:gd name="connsiteX51" fmla="*/ 2084927 w 2961539"/>
                <a:gd name="connsiteY51" fmla="*/ 2664184 h 3351127"/>
                <a:gd name="connsiteX52" fmla="*/ 2030349 w 2961539"/>
                <a:gd name="connsiteY52" fmla="*/ 2722573 h 3351127"/>
                <a:gd name="connsiteX53" fmla="*/ 1929098 w 2961539"/>
                <a:gd name="connsiteY53" fmla="*/ 2842683 h 3351127"/>
                <a:gd name="connsiteX54" fmla="*/ 1880045 w 2961539"/>
                <a:gd name="connsiteY54" fmla="*/ 2902309 h 3351127"/>
                <a:gd name="connsiteX55" fmla="*/ 1831086 w 2961539"/>
                <a:gd name="connsiteY55" fmla="*/ 2960888 h 3351127"/>
                <a:gd name="connsiteX56" fmla="*/ 1730121 w 2961539"/>
                <a:gd name="connsiteY56" fmla="*/ 3071854 h 3351127"/>
                <a:gd name="connsiteX57" fmla="*/ 1620488 w 2961539"/>
                <a:gd name="connsiteY57" fmla="*/ 3169200 h 3351127"/>
                <a:gd name="connsiteX58" fmla="*/ 1497616 w 2961539"/>
                <a:gd name="connsiteY58" fmla="*/ 3244447 h 3351127"/>
                <a:gd name="connsiteX59" fmla="*/ 1361313 w 2961539"/>
                <a:gd name="connsiteY59" fmla="*/ 3288739 h 3351127"/>
                <a:gd name="connsiteX60" fmla="*/ 1289590 w 2961539"/>
                <a:gd name="connsiteY60" fmla="*/ 3297978 h 3351127"/>
                <a:gd name="connsiteX61" fmla="*/ 1253204 w 2961539"/>
                <a:gd name="connsiteY61" fmla="*/ 3299407 h 3351127"/>
                <a:gd name="connsiteX62" fmla="*/ 1215676 w 2961539"/>
                <a:gd name="connsiteY62" fmla="*/ 3299216 h 3351127"/>
                <a:gd name="connsiteX63" fmla="*/ 918972 w 2961539"/>
                <a:gd name="connsiteY63" fmla="*/ 3254639 h 3351127"/>
                <a:gd name="connsiteX64" fmla="*/ 642557 w 2961539"/>
                <a:gd name="connsiteY64" fmla="*/ 3139672 h 3351127"/>
                <a:gd name="connsiteX65" fmla="*/ 515112 w 2961539"/>
                <a:gd name="connsiteY65" fmla="*/ 3061853 h 3351127"/>
                <a:gd name="connsiteX66" fmla="*/ 484442 w 2961539"/>
                <a:gd name="connsiteY66" fmla="*/ 3040612 h 3351127"/>
                <a:gd name="connsiteX67" fmla="*/ 454343 w 2961539"/>
                <a:gd name="connsiteY67" fmla="*/ 3018610 h 3351127"/>
                <a:gd name="connsiteX68" fmla="*/ 424625 w 2961539"/>
                <a:gd name="connsiteY68" fmla="*/ 2996131 h 3351127"/>
                <a:gd name="connsiteX69" fmla="*/ 395478 w 2961539"/>
                <a:gd name="connsiteY69" fmla="*/ 2973080 h 3351127"/>
                <a:gd name="connsiteX70" fmla="*/ 181547 w 2961539"/>
                <a:gd name="connsiteY70" fmla="*/ 2767626 h 3351127"/>
                <a:gd name="connsiteX71" fmla="*/ 134112 w 2961539"/>
                <a:gd name="connsiteY71" fmla="*/ 2710761 h 3351127"/>
                <a:gd name="connsiteX72" fmla="*/ 89821 w 2961539"/>
                <a:gd name="connsiteY72" fmla="*/ 2652087 h 3351127"/>
                <a:gd name="connsiteX73" fmla="*/ 10096 w 2961539"/>
                <a:gd name="connsiteY73" fmla="*/ 2529025 h 3351127"/>
                <a:gd name="connsiteX74" fmla="*/ 191 w 2961539"/>
                <a:gd name="connsiteY74" fmla="*/ 2511499 h 3351127"/>
                <a:gd name="connsiteX75" fmla="*/ 191 w 2961539"/>
                <a:gd name="connsiteY75" fmla="*/ 2835063 h 3351127"/>
                <a:gd name="connsiteX76" fmla="*/ 50959 w 2961539"/>
                <a:gd name="connsiteY76" fmla="*/ 2888879 h 3351127"/>
                <a:gd name="connsiteX77" fmla="*/ 300038 w 2961539"/>
                <a:gd name="connsiteY77" fmla="*/ 3100525 h 3351127"/>
                <a:gd name="connsiteX78" fmla="*/ 438150 w 2961539"/>
                <a:gd name="connsiteY78" fmla="*/ 3186916 h 3351127"/>
                <a:gd name="connsiteX79" fmla="*/ 584264 w 2961539"/>
                <a:gd name="connsiteY79" fmla="*/ 3258830 h 3351127"/>
                <a:gd name="connsiteX80" fmla="*/ 862965 w 2961539"/>
                <a:gd name="connsiteY80" fmla="*/ 3351127 h 3351127"/>
                <a:gd name="connsiteX81" fmla="*/ 1534478 w 2961539"/>
                <a:gd name="connsiteY81" fmla="*/ 3351127 h 3351127"/>
                <a:gd name="connsiteX82" fmla="*/ 1540955 w 2961539"/>
                <a:gd name="connsiteY82" fmla="*/ 3348841 h 3351127"/>
                <a:gd name="connsiteX83" fmla="*/ 1691831 w 2961539"/>
                <a:gd name="connsiteY83" fmla="*/ 3275403 h 3351127"/>
                <a:gd name="connsiteX84" fmla="*/ 1827086 w 2961539"/>
                <a:gd name="connsiteY84" fmla="*/ 3179963 h 3351127"/>
                <a:gd name="connsiteX85" fmla="*/ 1948625 w 2961539"/>
                <a:gd name="connsiteY85" fmla="*/ 3072426 h 3351127"/>
                <a:gd name="connsiteX86" fmla="*/ 2005584 w 2961539"/>
                <a:gd name="connsiteY86" fmla="*/ 3016514 h 3351127"/>
                <a:gd name="connsiteX87" fmla="*/ 2060639 w 2961539"/>
                <a:gd name="connsiteY87" fmla="*/ 2959935 h 3351127"/>
                <a:gd name="connsiteX88" fmla="*/ 2167223 w 2961539"/>
                <a:gd name="connsiteY88" fmla="*/ 2847350 h 3351127"/>
                <a:gd name="connsiteX89" fmla="*/ 2218754 w 2961539"/>
                <a:gd name="connsiteY89" fmla="*/ 2791438 h 3351127"/>
                <a:gd name="connsiteX90" fmla="*/ 2244471 w 2961539"/>
                <a:gd name="connsiteY90" fmla="*/ 2763911 h 3351127"/>
                <a:gd name="connsiteX91" fmla="*/ 2269427 w 2961539"/>
                <a:gd name="connsiteY91" fmla="*/ 2738098 h 3351127"/>
                <a:gd name="connsiteX92" fmla="*/ 2321243 w 2961539"/>
                <a:gd name="connsiteY92" fmla="*/ 2689807 h 3351127"/>
                <a:gd name="connsiteX93" fmla="*/ 2376297 w 2961539"/>
                <a:gd name="connsiteY93" fmla="*/ 2645230 h 3351127"/>
                <a:gd name="connsiteX94" fmla="*/ 2499265 w 2961539"/>
                <a:gd name="connsiteY94" fmla="*/ 2564934 h 3351127"/>
                <a:gd name="connsiteX95" fmla="*/ 2639187 w 2961539"/>
                <a:gd name="connsiteY95" fmla="*/ 2476732 h 3351127"/>
                <a:gd name="connsiteX96" fmla="*/ 2674239 w 2961539"/>
                <a:gd name="connsiteY96" fmla="*/ 2448729 h 3351127"/>
                <a:gd name="connsiteX97" fmla="*/ 2707481 w 2961539"/>
                <a:gd name="connsiteY97" fmla="*/ 2417487 h 3351127"/>
                <a:gd name="connsiteX98" fmla="*/ 2765298 w 2961539"/>
                <a:gd name="connsiteY98" fmla="*/ 2347097 h 3351127"/>
                <a:gd name="connsiteX99" fmla="*/ 2810447 w 2961539"/>
                <a:gd name="connsiteY99" fmla="*/ 2270802 h 3351127"/>
                <a:gd name="connsiteX100" fmla="*/ 2845499 w 2961539"/>
                <a:gd name="connsiteY100" fmla="*/ 2192411 h 3351127"/>
                <a:gd name="connsiteX101" fmla="*/ 2901315 w 2961539"/>
                <a:gd name="connsiteY101" fmla="*/ 2034772 h 3351127"/>
                <a:gd name="connsiteX102" fmla="*/ 2943130 w 2961539"/>
                <a:gd name="connsiteY102" fmla="*/ 1871704 h 3351127"/>
                <a:gd name="connsiteX103" fmla="*/ 2961037 w 2961539"/>
                <a:gd name="connsiteY103" fmla="*/ 1703302 h 3351127"/>
                <a:gd name="connsiteX104" fmla="*/ 2928842 w 2961539"/>
                <a:gd name="connsiteY104" fmla="*/ 1366308 h 3351127"/>
                <a:gd name="connsiteX105" fmla="*/ 2918460 w 2961539"/>
                <a:gd name="connsiteY105" fmla="*/ 1324969 h 3351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2961539" h="3351127">
                  <a:moveTo>
                    <a:pt x="2918460" y="1324969"/>
                  </a:moveTo>
                  <a:lnTo>
                    <a:pt x="2906649" y="1284393"/>
                  </a:lnTo>
                  <a:lnTo>
                    <a:pt x="2893314" y="1244388"/>
                  </a:lnTo>
                  <a:cubicBezTo>
                    <a:pt x="2888837" y="1231053"/>
                    <a:pt x="2883694" y="1218004"/>
                    <a:pt x="2878741" y="1204859"/>
                  </a:cubicBezTo>
                  <a:cubicBezTo>
                    <a:pt x="2858453" y="1152567"/>
                    <a:pt x="2836069" y="1101227"/>
                    <a:pt x="2811209" y="1051316"/>
                  </a:cubicBezTo>
                  <a:cubicBezTo>
                    <a:pt x="2761107" y="951684"/>
                    <a:pt x="2702814" y="857006"/>
                    <a:pt x="2636711" y="768709"/>
                  </a:cubicBezTo>
                  <a:cubicBezTo>
                    <a:pt x="2570798" y="680412"/>
                    <a:pt x="2497455" y="598212"/>
                    <a:pt x="2418683" y="522202"/>
                  </a:cubicBezTo>
                  <a:cubicBezTo>
                    <a:pt x="2339912" y="446193"/>
                    <a:pt x="2254949" y="377232"/>
                    <a:pt x="2165699" y="314748"/>
                  </a:cubicBezTo>
                  <a:cubicBezTo>
                    <a:pt x="2121122" y="283506"/>
                    <a:pt x="2075021" y="254359"/>
                    <a:pt x="2027873" y="227213"/>
                  </a:cubicBezTo>
                  <a:cubicBezTo>
                    <a:pt x="1980914" y="199781"/>
                    <a:pt x="1932623" y="174635"/>
                    <a:pt x="1883474" y="151203"/>
                  </a:cubicBezTo>
                  <a:cubicBezTo>
                    <a:pt x="1785176" y="104721"/>
                    <a:pt x="1682496" y="67002"/>
                    <a:pt x="1576483" y="40618"/>
                  </a:cubicBezTo>
                  <a:cubicBezTo>
                    <a:pt x="1523524" y="27474"/>
                    <a:pt x="1469803" y="16901"/>
                    <a:pt x="1415415" y="10233"/>
                  </a:cubicBezTo>
                  <a:cubicBezTo>
                    <a:pt x="1361123" y="3185"/>
                    <a:pt x="1306163" y="-435"/>
                    <a:pt x="1251204" y="42"/>
                  </a:cubicBezTo>
                  <a:cubicBezTo>
                    <a:pt x="1142714" y="804"/>
                    <a:pt x="1034415" y="10805"/>
                    <a:pt x="927163" y="29855"/>
                  </a:cubicBezTo>
                  <a:cubicBezTo>
                    <a:pt x="820007" y="49095"/>
                    <a:pt x="713423" y="76813"/>
                    <a:pt x="610362" y="116151"/>
                  </a:cubicBezTo>
                  <a:cubicBezTo>
                    <a:pt x="507301" y="155394"/>
                    <a:pt x="407861" y="205782"/>
                    <a:pt x="315468" y="267408"/>
                  </a:cubicBezTo>
                  <a:cubicBezTo>
                    <a:pt x="269367" y="298269"/>
                    <a:pt x="224504" y="331226"/>
                    <a:pt x="182975" y="368183"/>
                  </a:cubicBezTo>
                  <a:cubicBezTo>
                    <a:pt x="141542" y="405140"/>
                    <a:pt x="102489" y="444573"/>
                    <a:pt x="64294" y="484674"/>
                  </a:cubicBezTo>
                  <a:cubicBezTo>
                    <a:pt x="42291" y="508105"/>
                    <a:pt x="20860" y="532203"/>
                    <a:pt x="0" y="556778"/>
                  </a:cubicBezTo>
                  <a:lnTo>
                    <a:pt x="0" y="956066"/>
                  </a:lnTo>
                  <a:cubicBezTo>
                    <a:pt x="62579" y="840909"/>
                    <a:pt x="138970" y="733276"/>
                    <a:pt x="227552" y="636597"/>
                  </a:cubicBezTo>
                  <a:cubicBezTo>
                    <a:pt x="260223" y="600593"/>
                    <a:pt x="295466" y="567160"/>
                    <a:pt x="331756" y="534966"/>
                  </a:cubicBezTo>
                  <a:cubicBezTo>
                    <a:pt x="367951" y="502771"/>
                    <a:pt x="403955" y="470196"/>
                    <a:pt x="441770" y="439620"/>
                  </a:cubicBezTo>
                  <a:cubicBezTo>
                    <a:pt x="517208" y="378375"/>
                    <a:pt x="597503" y="322177"/>
                    <a:pt x="683419" y="274457"/>
                  </a:cubicBezTo>
                  <a:cubicBezTo>
                    <a:pt x="769239" y="226832"/>
                    <a:pt x="860679" y="187208"/>
                    <a:pt x="956596" y="161300"/>
                  </a:cubicBezTo>
                  <a:cubicBezTo>
                    <a:pt x="1052322" y="135201"/>
                    <a:pt x="1151954" y="122247"/>
                    <a:pt x="1251490" y="123009"/>
                  </a:cubicBezTo>
                  <a:cubicBezTo>
                    <a:pt x="1300448" y="123581"/>
                    <a:pt x="1349502" y="127772"/>
                    <a:pt x="1398175" y="135297"/>
                  </a:cubicBezTo>
                  <a:cubicBezTo>
                    <a:pt x="1446752" y="143107"/>
                    <a:pt x="1495044" y="153870"/>
                    <a:pt x="1542383" y="167967"/>
                  </a:cubicBezTo>
                  <a:cubicBezTo>
                    <a:pt x="1589723" y="182160"/>
                    <a:pt x="1636490" y="198733"/>
                    <a:pt x="1681925" y="218450"/>
                  </a:cubicBezTo>
                  <a:cubicBezTo>
                    <a:pt x="1693259" y="223498"/>
                    <a:pt x="1704689" y="228261"/>
                    <a:pt x="1715929" y="233595"/>
                  </a:cubicBezTo>
                  <a:lnTo>
                    <a:pt x="1749552" y="249597"/>
                  </a:lnTo>
                  <a:lnTo>
                    <a:pt x="1782604" y="266646"/>
                  </a:lnTo>
                  <a:cubicBezTo>
                    <a:pt x="1793558" y="272457"/>
                    <a:pt x="1804416" y="278553"/>
                    <a:pt x="1815275" y="284553"/>
                  </a:cubicBezTo>
                  <a:cubicBezTo>
                    <a:pt x="1901762" y="333321"/>
                    <a:pt x="1983486" y="390662"/>
                    <a:pt x="2059400" y="454765"/>
                  </a:cubicBezTo>
                  <a:cubicBezTo>
                    <a:pt x="2135410" y="518583"/>
                    <a:pt x="2205990" y="588687"/>
                    <a:pt x="2270284" y="663648"/>
                  </a:cubicBezTo>
                  <a:cubicBezTo>
                    <a:pt x="2302574" y="701082"/>
                    <a:pt x="2333530" y="739372"/>
                    <a:pt x="2362581" y="779091"/>
                  </a:cubicBezTo>
                  <a:cubicBezTo>
                    <a:pt x="2391632" y="818811"/>
                    <a:pt x="2419255" y="859387"/>
                    <a:pt x="2445353" y="900726"/>
                  </a:cubicBezTo>
                  <a:cubicBezTo>
                    <a:pt x="2497455" y="983593"/>
                    <a:pt x="2542889" y="1069890"/>
                    <a:pt x="2581180" y="1158663"/>
                  </a:cubicBezTo>
                  <a:cubicBezTo>
                    <a:pt x="2619470" y="1247436"/>
                    <a:pt x="2648617" y="1338876"/>
                    <a:pt x="2673382" y="1430601"/>
                  </a:cubicBezTo>
                  <a:cubicBezTo>
                    <a:pt x="2685764" y="1476512"/>
                    <a:pt x="2697480" y="1522518"/>
                    <a:pt x="2707291" y="1569095"/>
                  </a:cubicBezTo>
                  <a:cubicBezTo>
                    <a:pt x="2717197" y="1615672"/>
                    <a:pt x="2724245" y="1662726"/>
                    <a:pt x="2728913" y="1710065"/>
                  </a:cubicBezTo>
                  <a:cubicBezTo>
                    <a:pt x="2733485" y="1757404"/>
                    <a:pt x="2736818" y="1805124"/>
                    <a:pt x="2738342" y="1853321"/>
                  </a:cubicBezTo>
                  <a:cubicBezTo>
                    <a:pt x="2739390" y="1901422"/>
                    <a:pt x="2738247" y="1950000"/>
                    <a:pt x="2733294" y="1998482"/>
                  </a:cubicBezTo>
                  <a:cubicBezTo>
                    <a:pt x="2728151" y="2046774"/>
                    <a:pt x="2718911" y="2095542"/>
                    <a:pt x="2704433" y="2140785"/>
                  </a:cubicBezTo>
                  <a:cubicBezTo>
                    <a:pt x="2689860" y="2186029"/>
                    <a:pt x="2670429" y="2228320"/>
                    <a:pt x="2645759" y="2264515"/>
                  </a:cubicBezTo>
                  <a:cubicBezTo>
                    <a:pt x="2620899" y="2300710"/>
                    <a:pt x="2590514" y="2330047"/>
                    <a:pt x="2552986" y="2354717"/>
                  </a:cubicBezTo>
                  <a:cubicBezTo>
                    <a:pt x="2534317" y="2367195"/>
                    <a:pt x="2513838" y="2378530"/>
                    <a:pt x="2492026" y="2389769"/>
                  </a:cubicBezTo>
                  <a:cubicBezTo>
                    <a:pt x="2470309" y="2401009"/>
                    <a:pt x="2447258" y="2412058"/>
                    <a:pt x="2423541" y="2423583"/>
                  </a:cubicBezTo>
                  <a:cubicBezTo>
                    <a:pt x="2376107" y="2446633"/>
                    <a:pt x="2326100" y="2472065"/>
                    <a:pt x="2278475" y="2502640"/>
                  </a:cubicBezTo>
                  <a:cubicBezTo>
                    <a:pt x="2230850" y="2533120"/>
                    <a:pt x="2185130" y="2567982"/>
                    <a:pt x="2143697" y="2606463"/>
                  </a:cubicBezTo>
                  <a:cubicBezTo>
                    <a:pt x="2133410" y="2615988"/>
                    <a:pt x="2122837" y="2625989"/>
                    <a:pt x="2113312" y="2635514"/>
                  </a:cubicBezTo>
                  <a:lnTo>
                    <a:pt x="2084927" y="2664184"/>
                  </a:lnTo>
                  <a:cubicBezTo>
                    <a:pt x="2066258" y="2683425"/>
                    <a:pt x="2048066" y="2702951"/>
                    <a:pt x="2030349" y="2722573"/>
                  </a:cubicBezTo>
                  <a:cubicBezTo>
                    <a:pt x="1995011" y="2762101"/>
                    <a:pt x="1962055" y="2802773"/>
                    <a:pt x="1929098" y="2842683"/>
                  </a:cubicBezTo>
                  <a:lnTo>
                    <a:pt x="1880045" y="2902309"/>
                  </a:lnTo>
                  <a:cubicBezTo>
                    <a:pt x="1863757" y="2922026"/>
                    <a:pt x="1847564" y="2941648"/>
                    <a:pt x="1831086" y="2960888"/>
                  </a:cubicBezTo>
                  <a:cubicBezTo>
                    <a:pt x="1798130" y="2999178"/>
                    <a:pt x="1764983" y="3036707"/>
                    <a:pt x="1730121" y="3071854"/>
                  </a:cubicBezTo>
                  <a:cubicBezTo>
                    <a:pt x="1695355" y="3107001"/>
                    <a:pt x="1659160" y="3140053"/>
                    <a:pt x="1620488" y="3169200"/>
                  </a:cubicBezTo>
                  <a:cubicBezTo>
                    <a:pt x="1581912" y="3198442"/>
                    <a:pt x="1541145" y="3224254"/>
                    <a:pt x="1497616" y="3244447"/>
                  </a:cubicBezTo>
                  <a:cubicBezTo>
                    <a:pt x="1454277" y="3264735"/>
                    <a:pt x="1408462" y="3279690"/>
                    <a:pt x="1361313" y="3288739"/>
                  </a:cubicBezTo>
                  <a:cubicBezTo>
                    <a:pt x="1337691" y="3293406"/>
                    <a:pt x="1313688" y="3296168"/>
                    <a:pt x="1289590" y="3297978"/>
                  </a:cubicBezTo>
                  <a:cubicBezTo>
                    <a:pt x="1277493" y="3298740"/>
                    <a:pt x="1265396" y="3299216"/>
                    <a:pt x="1253204" y="3299407"/>
                  </a:cubicBezTo>
                  <a:lnTo>
                    <a:pt x="1215676" y="3299216"/>
                  </a:lnTo>
                  <a:cubicBezTo>
                    <a:pt x="1115378" y="3296930"/>
                    <a:pt x="1015365" y="3281785"/>
                    <a:pt x="918972" y="3254639"/>
                  </a:cubicBezTo>
                  <a:cubicBezTo>
                    <a:pt x="822484" y="3227302"/>
                    <a:pt x="729996" y="3187583"/>
                    <a:pt x="642557" y="3139672"/>
                  </a:cubicBezTo>
                  <a:cubicBezTo>
                    <a:pt x="598837" y="3115765"/>
                    <a:pt x="556451" y="3089571"/>
                    <a:pt x="515112" y="3061853"/>
                  </a:cubicBezTo>
                  <a:lnTo>
                    <a:pt x="484442" y="3040612"/>
                  </a:lnTo>
                  <a:lnTo>
                    <a:pt x="454343" y="3018610"/>
                  </a:lnTo>
                  <a:lnTo>
                    <a:pt x="424625" y="2996131"/>
                  </a:lnTo>
                  <a:cubicBezTo>
                    <a:pt x="414719" y="2988606"/>
                    <a:pt x="405194" y="2980605"/>
                    <a:pt x="395478" y="2973080"/>
                  </a:cubicBezTo>
                  <a:cubicBezTo>
                    <a:pt x="318230" y="2910882"/>
                    <a:pt x="246507" y="2842111"/>
                    <a:pt x="181547" y="2767626"/>
                  </a:cubicBezTo>
                  <a:cubicBezTo>
                    <a:pt x="165259" y="2749052"/>
                    <a:pt x="149543" y="2730002"/>
                    <a:pt x="134112" y="2710761"/>
                  </a:cubicBezTo>
                  <a:cubicBezTo>
                    <a:pt x="118967" y="2691521"/>
                    <a:pt x="104013" y="2672090"/>
                    <a:pt x="89821" y="2652087"/>
                  </a:cubicBezTo>
                  <a:cubicBezTo>
                    <a:pt x="61246" y="2612273"/>
                    <a:pt x="34766" y="2571220"/>
                    <a:pt x="10096" y="2529025"/>
                  </a:cubicBezTo>
                  <a:cubicBezTo>
                    <a:pt x="6668" y="2523214"/>
                    <a:pt x="3429" y="2517309"/>
                    <a:pt x="191" y="2511499"/>
                  </a:cubicBezTo>
                  <a:lnTo>
                    <a:pt x="191" y="2835063"/>
                  </a:lnTo>
                  <a:cubicBezTo>
                    <a:pt x="16764" y="2853351"/>
                    <a:pt x="33719" y="2871353"/>
                    <a:pt x="50959" y="2888879"/>
                  </a:cubicBezTo>
                  <a:cubicBezTo>
                    <a:pt x="127635" y="2966698"/>
                    <a:pt x="210788" y="3037945"/>
                    <a:pt x="300038" y="3100525"/>
                  </a:cubicBezTo>
                  <a:cubicBezTo>
                    <a:pt x="344424" y="3131671"/>
                    <a:pt x="390525" y="3160627"/>
                    <a:pt x="438150" y="3186916"/>
                  </a:cubicBezTo>
                  <a:cubicBezTo>
                    <a:pt x="485585" y="3213491"/>
                    <a:pt x="534543" y="3237303"/>
                    <a:pt x="584264" y="3258830"/>
                  </a:cubicBezTo>
                  <a:cubicBezTo>
                    <a:pt x="674561" y="3297597"/>
                    <a:pt x="767906" y="3328362"/>
                    <a:pt x="862965" y="3351127"/>
                  </a:cubicBezTo>
                  <a:lnTo>
                    <a:pt x="1534478" y="3351127"/>
                  </a:lnTo>
                  <a:cubicBezTo>
                    <a:pt x="1536668" y="3350365"/>
                    <a:pt x="1538764" y="3349603"/>
                    <a:pt x="1540955" y="3348841"/>
                  </a:cubicBezTo>
                  <a:cubicBezTo>
                    <a:pt x="1593628" y="3329220"/>
                    <a:pt x="1644110" y="3304169"/>
                    <a:pt x="1691831" y="3275403"/>
                  </a:cubicBezTo>
                  <a:cubicBezTo>
                    <a:pt x="1739551" y="3246543"/>
                    <a:pt x="1784509" y="3214253"/>
                    <a:pt x="1827086" y="3179963"/>
                  </a:cubicBezTo>
                  <a:cubicBezTo>
                    <a:pt x="1869662" y="3145578"/>
                    <a:pt x="1910143" y="3109573"/>
                    <a:pt x="1948625" y="3072426"/>
                  </a:cubicBezTo>
                  <a:cubicBezTo>
                    <a:pt x="1967960" y="3053852"/>
                    <a:pt x="1986915" y="3035278"/>
                    <a:pt x="2005584" y="3016514"/>
                  </a:cubicBezTo>
                  <a:cubicBezTo>
                    <a:pt x="2024158" y="2997655"/>
                    <a:pt x="2042541" y="2978890"/>
                    <a:pt x="2060639" y="2959935"/>
                  </a:cubicBezTo>
                  <a:cubicBezTo>
                    <a:pt x="2096834" y="2922121"/>
                    <a:pt x="2132552" y="2884783"/>
                    <a:pt x="2167223" y="2847350"/>
                  </a:cubicBezTo>
                  <a:lnTo>
                    <a:pt x="2218754" y="2791438"/>
                  </a:lnTo>
                  <a:lnTo>
                    <a:pt x="2244471" y="2763911"/>
                  </a:lnTo>
                  <a:cubicBezTo>
                    <a:pt x="2253044" y="2754862"/>
                    <a:pt x="2260949" y="2746576"/>
                    <a:pt x="2269427" y="2738098"/>
                  </a:cubicBezTo>
                  <a:cubicBezTo>
                    <a:pt x="2286191" y="2721430"/>
                    <a:pt x="2303336" y="2705142"/>
                    <a:pt x="2321243" y="2689807"/>
                  </a:cubicBezTo>
                  <a:cubicBezTo>
                    <a:pt x="2338959" y="2674281"/>
                    <a:pt x="2357247" y="2659326"/>
                    <a:pt x="2376297" y="2645230"/>
                  </a:cubicBezTo>
                  <a:cubicBezTo>
                    <a:pt x="2414302" y="2616750"/>
                    <a:pt x="2454974" y="2590937"/>
                    <a:pt x="2499265" y="2564934"/>
                  </a:cubicBezTo>
                  <a:cubicBezTo>
                    <a:pt x="2543270" y="2538645"/>
                    <a:pt x="2591562" y="2512165"/>
                    <a:pt x="2639187" y="2476732"/>
                  </a:cubicBezTo>
                  <a:cubicBezTo>
                    <a:pt x="2650998" y="2467874"/>
                    <a:pt x="2662809" y="2458635"/>
                    <a:pt x="2674239" y="2448729"/>
                  </a:cubicBezTo>
                  <a:cubicBezTo>
                    <a:pt x="2685669" y="2438823"/>
                    <a:pt x="2696718" y="2428345"/>
                    <a:pt x="2707481" y="2417487"/>
                  </a:cubicBezTo>
                  <a:cubicBezTo>
                    <a:pt x="2728817" y="2395675"/>
                    <a:pt x="2748248" y="2371862"/>
                    <a:pt x="2765298" y="2347097"/>
                  </a:cubicBezTo>
                  <a:cubicBezTo>
                    <a:pt x="2782538" y="2322427"/>
                    <a:pt x="2797112" y="2296614"/>
                    <a:pt x="2810447" y="2270802"/>
                  </a:cubicBezTo>
                  <a:cubicBezTo>
                    <a:pt x="2823496" y="2244799"/>
                    <a:pt x="2834926" y="2218605"/>
                    <a:pt x="2845499" y="2192411"/>
                  </a:cubicBezTo>
                  <a:cubicBezTo>
                    <a:pt x="2866739" y="2139928"/>
                    <a:pt x="2884551" y="2088017"/>
                    <a:pt x="2901315" y="2034772"/>
                  </a:cubicBezTo>
                  <a:cubicBezTo>
                    <a:pt x="2918079" y="1981528"/>
                    <a:pt x="2932653" y="1927140"/>
                    <a:pt x="2943130" y="1871704"/>
                  </a:cubicBezTo>
                  <a:cubicBezTo>
                    <a:pt x="2953607" y="1816269"/>
                    <a:pt x="2959608" y="1759785"/>
                    <a:pt x="2961037" y="1703302"/>
                  </a:cubicBezTo>
                  <a:cubicBezTo>
                    <a:pt x="2963895" y="1590241"/>
                    <a:pt x="2954750" y="1476226"/>
                    <a:pt x="2928842" y="1366308"/>
                  </a:cubicBezTo>
                  <a:cubicBezTo>
                    <a:pt x="2925413" y="1352306"/>
                    <a:pt x="2922270" y="1338590"/>
                    <a:pt x="2918460" y="1324969"/>
                  </a:cubicBezTo>
                  <a:close/>
                </a:path>
              </a:pathLst>
            </a:custGeom>
            <a:solidFill>
              <a:schemeClr val="bg1">
                <a:alpha val="30000"/>
              </a:schemeClr>
            </a:solid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7A0D558E-7A90-4D66-BE03-397AEF32F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913315" y="863680"/>
              <a:ext cx="5283711" cy="6003457"/>
            </a:xfrm>
            <a:custGeom>
              <a:avLst/>
              <a:gdLst>
                <a:gd name="connsiteX0" fmla="*/ 1247966 w 2972634"/>
                <a:gd name="connsiteY0" fmla="*/ 0 h 3377565"/>
                <a:gd name="connsiteX1" fmla="*/ 0 w 2972634"/>
                <a:gd name="connsiteY1" fmla="*/ 557308 h 3377565"/>
                <a:gd name="connsiteX2" fmla="*/ 0 w 2972634"/>
                <a:gd name="connsiteY2" fmla="*/ 1091660 h 3377565"/>
                <a:gd name="connsiteX3" fmla="*/ 264414 w 2972634"/>
                <a:gd name="connsiteY3" fmla="*/ 717423 h 3377565"/>
                <a:gd name="connsiteX4" fmla="*/ 1247966 w 2972634"/>
                <a:gd name="connsiteY4" fmla="*/ 302324 h 3377565"/>
                <a:gd name="connsiteX5" fmla="*/ 1843850 w 2972634"/>
                <a:gd name="connsiteY5" fmla="*/ 472916 h 3377565"/>
                <a:gd name="connsiteX6" fmla="*/ 2372106 w 2972634"/>
                <a:gd name="connsiteY6" fmla="*/ 934688 h 3377565"/>
                <a:gd name="connsiteX7" fmla="*/ 2635377 w 2972634"/>
                <a:gd name="connsiteY7" fmla="*/ 1471041 h 3377565"/>
                <a:gd name="connsiteX8" fmla="*/ 2630996 w 2972634"/>
                <a:gd name="connsiteY8" fmla="*/ 2037112 h 3377565"/>
                <a:gd name="connsiteX9" fmla="*/ 2555558 w 2972634"/>
                <a:gd name="connsiteY9" fmla="*/ 2200085 h 3377565"/>
                <a:gd name="connsiteX10" fmla="*/ 2429828 w 2972634"/>
                <a:gd name="connsiteY10" fmla="*/ 2280285 h 3377565"/>
                <a:gd name="connsiteX11" fmla="*/ 2040255 w 2972634"/>
                <a:gd name="connsiteY11" fmla="*/ 2560892 h 3377565"/>
                <a:gd name="connsiteX12" fmla="*/ 1873377 w 2972634"/>
                <a:gd name="connsiteY12" fmla="*/ 2739295 h 3377565"/>
                <a:gd name="connsiteX13" fmla="*/ 1553147 w 2972634"/>
                <a:gd name="connsiteY13" fmla="*/ 3048476 h 3377565"/>
                <a:gd name="connsiteX14" fmla="*/ 1247966 w 2972634"/>
                <a:gd name="connsiteY14" fmla="*/ 3149822 h 3377565"/>
                <a:gd name="connsiteX15" fmla="*/ 662083 w 2972634"/>
                <a:gd name="connsiteY15" fmla="*/ 3018377 h 3377565"/>
                <a:gd name="connsiteX16" fmla="*/ 197263 w 2972634"/>
                <a:gd name="connsiteY16" fmla="*/ 2661476 h 3377565"/>
                <a:gd name="connsiteX17" fmla="*/ 0 w 2972634"/>
                <a:gd name="connsiteY17" fmla="*/ 2360581 h 3377565"/>
                <a:gd name="connsiteX18" fmla="*/ 0 w 2972634"/>
                <a:gd name="connsiteY18" fmla="*/ 2894933 h 3377565"/>
                <a:gd name="connsiteX19" fmla="*/ 753428 w 2972634"/>
                <a:gd name="connsiteY19" fmla="*/ 3377565 h 3377565"/>
                <a:gd name="connsiteX20" fmla="*/ 1587341 w 2972634"/>
                <a:gd name="connsiteY20" fmla="*/ 3377565 h 3377565"/>
                <a:gd name="connsiteX21" fmla="*/ 2255996 w 2972634"/>
                <a:gd name="connsiteY21" fmla="*/ 2772823 h 3377565"/>
                <a:gd name="connsiteX22" fmla="*/ 2922270 w 2972634"/>
                <a:gd name="connsiteY22" fmla="*/ 2118551 h 3377565"/>
                <a:gd name="connsiteX23" fmla="*/ 1247966 w 2972634"/>
                <a:gd name="connsiteY23" fmla="*/ 0 h 337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972634" h="3377565">
                  <a:moveTo>
                    <a:pt x="1247966" y="0"/>
                  </a:moveTo>
                  <a:cubicBezTo>
                    <a:pt x="754285" y="0"/>
                    <a:pt x="309944" y="214694"/>
                    <a:pt x="0" y="557308"/>
                  </a:cubicBezTo>
                  <a:lnTo>
                    <a:pt x="0" y="1091660"/>
                  </a:lnTo>
                  <a:cubicBezTo>
                    <a:pt x="67437" y="953357"/>
                    <a:pt x="156019" y="827723"/>
                    <a:pt x="264414" y="717423"/>
                  </a:cubicBezTo>
                  <a:cubicBezTo>
                    <a:pt x="527399" y="449771"/>
                    <a:pt x="876776" y="302324"/>
                    <a:pt x="1247966" y="302324"/>
                  </a:cubicBezTo>
                  <a:cubicBezTo>
                    <a:pt x="1438370" y="302324"/>
                    <a:pt x="1644491" y="361283"/>
                    <a:pt x="1843850" y="472916"/>
                  </a:cubicBezTo>
                  <a:cubicBezTo>
                    <a:pt x="2046161" y="586169"/>
                    <a:pt x="2228755" y="745808"/>
                    <a:pt x="2372106" y="934688"/>
                  </a:cubicBezTo>
                  <a:cubicBezTo>
                    <a:pt x="2498884" y="1101757"/>
                    <a:pt x="2589848" y="1287209"/>
                    <a:pt x="2635377" y="1471041"/>
                  </a:cubicBezTo>
                  <a:cubicBezTo>
                    <a:pt x="2683288" y="1664779"/>
                    <a:pt x="2681859" y="1855279"/>
                    <a:pt x="2630996" y="2037112"/>
                  </a:cubicBezTo>
                  <a:cubicBezTo>
                    <a:pt x="2608993" y="2115788"/>
                    <a:pt x="2583656" y="2170557"/>
                    <a:pt x="2555558" y="2200085"/>
                  </a:cubicBezTo>
                  <a:cubicBezTo>
                    <a:pt x="2531650" y="2225135"/>
                    <a:pt x="2494121" y="2245900"/>
                    <a:pt x="2429828" y="2280285"/>
                  </a:cubicBezTo>
                  <a:cubicBezTo>
                    <a:pt x="2328482" y="2334578"/>
                    <a:pt x="2189607" y="2408873"/>
                    <a:pt x="2040255" y="2560892"/>
                  </a:cubicBezTo>
                  <a:cubicBezTo>
                    <a:pt x="1981486" y="2620709"/>
                    <a:pt x="1926527" y="2681002"/>
                    <a:pt x="1873377" y="2739295"/>
                  </a:cubicBezTo>
                  <a:cubicBezTo>
                    <a:pt x="1763839" y="2859405"/>
                    <a:pt x="1660398" y="2972943"/>
                    <a:pt x="1553147" y="3048476"/>
                  </a:cubicBezTo>
                  <a:cubicBezTo>
                    <a:pt x="1453610" y="3118580"/>
                    <a:pt x="1359503" y="3149822"/>
                    <a:pt x="1247966" y="3149822"/>
                  </a:cubicBezTo>
                  <a:cubicBezTo>
                    <a:pt x="1043178" y="3149822"/>
                    <a:pt x="846011" y="3105626"/>
                    <a:pt x="662083" y="3018377"/>
                  </a:cubicBezTo>
                  <a:cubicBezTo>
                    <a:pt x="486156" y="2934938"/>
                    <a:pt x="325374" y="2811494"/>
                    <a:pt x="197263" y="2661476"/>
                  </a:cubicBezTo>
                  <a:cubicBezTo>
                    <a:pt x="118682" y="2569464"/>
                    <a:pt x="52673" y="2468594"/>
                    <a:pt x="0" y="2360581"/>
                  </a:cubicBezTo>
                  <a:lnTo>
                    <a:pt x="0" y="2894933"/>
                  </a:lnTo>
                  <a:cubicBezTo>
                    <a:pt x="201930" y="3118104"/>
                    <a:pt x="460915" y="3286982"/>
                    <a:pt x="753428" y="3377565"/>
                  </a:cubicBezTo>
                  <a:lnTo>
                    <a:pt x="1587341" y="3377565"/>
                  </a:lnTo>
                  <a:cubicBezTo>
                    <a:pt x="1849850" y="3254312"/>
                    <a:pt x="2033492" y="2999327"/>
                    <a:pt x="2255996" y="2772823"/>
                  </a:cubicBezTo>
                  <a:cubicBezTo>
                    <a:pt x="2562892" y="2460498"/>
                    <a:pt x="2794159" y="2577084"/>
                    <a:pt x="2922270" y="2118551"/>
                  </a:cubicBezTo>
                  <a:cubicBezTo>
                    <a:pt x="3213830" y="1075182"/>
                    <a:pt x="2184654" y="0"/>
                    <a:pt x="1247966" y="0"/>
                  </a:cubicBezTo>
                  <a:close/>
                </a:path>
              </a:pathLst>
            </a:custGeom>
            <a:solidFill>
              <a:schemeClr val="bg1">
                <a:alpha val="30000"/>
              </a:schemeClr>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51BA3E7A-EB58-48E8-B67C-31A7466415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913197" y="855729"/>
              <a:ext cx="5283829" cy="6003795"/>
            </a:xfrm>
            <a:custGeom>
              <a:avLst/>
              <a:gdLst>
                <a:gd name="connsiteX0" fmla="*/ 1247966 w 2972700"/>
                <a:gd name="connsiteY0" fmla="*/ 0 h 3377755"/>
                <a:gd name="connsiteX1" fmla="*/ 0 w 2972700"/>
                <a:gd name="connsiteY1" fmla="*/ 557308 h 3377755"/>
                <a:gd name="connsiteX2" fmla="*/ 0 w 2972700"/>
                <a:gd name="connsiteY2" fmla="*/ 1245489 h 3377755"/>
                <a:gd name="connsiteX3" fmla="*/ 20288 w 2972700"/>
                <a:gd name="connsiteY3" fmla="*/ 1193387 h 3377755"/>
                <a:gd name="connsiteX4" fmla="*/ 307467 w 2972700"/>
                <a:gd name="connsiteY4" fmla="*/ 759809 h 3377755"/>
                <a:gd name="connsiteX5" fmla="*/ 1247966 w 2972700"/>
                <a:gd name="connsiteY5" fmla="*/ 362903 h 3377755"/>
                <a:gd name="connsiteX6" fmla="*/ 1814322 w 2972700"/>
                <a:gd name="connsiteY6" fmla="*/ 525780 h 3377755"/>
                <a:gd name="connsiteX7" fmla="*/ 2324005 w 2972700"/>
                <a:gd name="connsiteY7" fmla="*/ 971360 h 3377755"/>
                <a:gd name="connsiteX8" fmla="*/ 2576703 w 2972700"/>
                <a:gd name="connsiteY8" fmla="*/ 1485710 h 3377755"/>
                <a:gd name="connsiteX9" fmla="*/ 2572798 w 2972700"/>
                <a:gd name="connsiteY9" fmla="*/ 2021015 h 3377755"/>
                <a:gd name="connsiteX10" fmla="*/ 2511838 w 2972700"/>
                <a:gd name="connsiteY10" fmla="*/ 2158556 h 3377755"/>
                <a:gd name="connsiteX11" fmla="*/ 2401348 w 2972700"/>
                <a:gd name="connsiteY11" fmla="*/ 2227136 h 3377755"/>
                <a:gd name="connsiteX12" fmla="*/ 1997107 w 2972700"/>
                <a:gd name="connsiteY12" fmla="*/ 2518696 h 3377755"/>
                <a:gd name="connsiteX13" fmla="*/ 1828705 w 2972700"/>
                <a:gd name="connsiteY13" fmla="*/ 2698718 h 3377755"/>
                <a:gd name="connsiteX14" fmla="*/ 1247966 w 2972700"/>
                <a:gd name="connsiteY14" fmla="*/ 3089529 h 3377755"/>
                <a:gd name="connsiteX15" fmla="*/ 687991 w 2972700"/>
                <a:gd name="connsiteY15" fmla="*/ 2963894 h 3377755"/>
                <a:gd name="connsiteX16" fmla="*/ 243269 w 2972700"/>
                <a:gd name="connsiteY16" fmla="*/ 2622328 h 3377755"/>
                <a:gd name="connsiteX17" fmla="*/ 2477 w 2972700"/>
                <a:gd name="connsiteY17" fmla="*/ 2213610 h 3377755"/>
                <a:gd name="connsiteX18" fmla="*/ 95 w 2972700"/>
                <a:gd name="connsiteY18" fmla="*/ 2206943 h 3377755"/>
                <a:gd name="connsiteX19" fmla="*/ 95 w 2972700"/>
                <a:gd name="connsiteY19" fmla="*/ 2895124 h 3377755"/>
                <a:gd name="connsiteX20" fmla="*/ 753523 w 2972700"/>
                <a:gd name="connsiteY20" fmla="*/ 3377756 h 3377755"/>
                <a:gd name="connsiteX21" fmla="*/ 1587437 w 2972700"/>
                <a:gd name="connsiteY21" fmla="*/ 3377756 h 3377755"/>
                <a:gd name="connsiteX22" fmla="*/ 2256092 w 2972700"/>
                <a:gd name="connsiteY22" fmla="*/ 2773013 h 3377755"/>
                <a:gd name="connsiteX23" fmla="*/ 2922365 w 2972700"/>
                <a:gd name="connsiteY23" fmla="*/ 2118741 h 3377755"/>
                <a:gd name="connsiteX24" fmla="*/ 1247966 w 2972700"/>
                <a:gd name="connsiteY24" fmla="*/ 0 h 3377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972700" h="3377755">
                  <a:moveTo>
                    <a:pt x="1247966" y="0"/>
                  </a:moveTo>
                  <a:cubicBezTo>
                    <a:pt x="754285" y="0"/>
                    <a:pt x="309944" y="214694"/>
                    <a:pt x="0" y="557308"/>
                  </a:cubicBezTo>
                  <a:lnTo>
                    <a:pt x="0" y="1245489"/>
                  </a:lnTo>
                  <a:cubicBezTo>
                    <a:pt x="6477" y="1228058"/>
                    <a:pt x="13145" y="1210628"/>
                    <a:pt x="20288" y="1193387"/>
                  </a:cubicBezTo>
                  <a:cubicBezTo>
                    <a:pt x="87821" y="1030891"/>
                    <a:pt x="184404" y="885063"/>
                    <a:pt x="307467" y="759809"/>
                  </a:cubicBezTo>
                  <a:cubicBezTo>
                    <a:pt x="559118" y="503873"/>
                    <a:pt x="893064" y="362903"/>
                    <a:pt x="1247966" y="362903"/>
                  </a:cubicBezTo>
                  <a:cubicBezTo>
                    <a:pt x="1428083" y="362903"/>
                    <a:pt x="1623917" y="419195"/>
                    <a:pt x="1814322" y="525780"/>
                  </a:cubicBezTo>
                  <a:cubicBezTo>
                    <a:pt x="2009394" y="634937"/>
                    <a:pt x="2185607" y="789051"/>
                    <a:pt x="2324005" y="971360"/>
                  </a:cubicBezTo>
                  <a:cubicBezTo>
                    <a:pt x="2445830" y="1131856"/>
                    <a:pt x="2533174" y="1309688"/>
                    <a:pt x="2576703" y="1485710"/>
                  </a:cubicBezTo>
                  <a:cubicBezTo>
                    <a:pt x="2622042" y="1669161"/>
                    <a:pt x="2620804" y="1849279"/>
                    <a:pt x="2572798" y="2021015"/>
                  </a:cubicBezTo>
                  <a:cubicBezTo>
                    <a:pt x="2554034" y="2088071"/>
                    <a:pt x="2532412" y="2136934"/>
                    <a:pt x="2511838" y="2158556"/>
                  </a:cubicBezTo>
                  <a:cubicBezTo>
                    <a:pt x="2493455" y="2177796"/>
                    <a:pt x="2452878" y="2199608"/>
                    <a:pt x="2401348" y="2227136"/>
                  </a:cubicBezTo>
                  <a:cubicBezTo>
                    <a:pt x="2296573" y="2283238"/>
                    <a:pt x="2153031" y="2360010"/>
                    <a:pt x="1997107" y="2518696"/>
                  </a:cubicBezTo>
                  <a:cubicBezTo>
                    <a:pt x="1937576" y="2579370"/>
                    <a:pt x="1882235" y="2640044"/>
                    <a:pt x="1828705" y="2698718"/>
                  </a:cubicBezTo>
                  <a:cubicBezTo>
                    <a:pt x="1594580" y="2955512"/>
                    <a:pt x="1462468" y="3089529"/>
                    <a:pt x="1247966" y="3089529"/>
                  </a:cubicBezTo>
                  <a:cubicBezTo>
                    <a:pt x="1052227" y="3089529"/>
                    <a:pt x="863822" y="3047238"/>
                    <a:pt x="687991" y="2963894"/>
                  </a:cubicBezTo>
                  <a:cubicBezTo>
                    <a:pt x="519684" y="2884075"/>
                    <a:pt x="365855" y="2765965"/>
                    <a:pt x="243269" y="2622328"/>
                  </a:cubicBezTo>
                  <a:cubicBezTo>
                    <a:pt x="139541" y="2500884"/>
                    <a:pt x="58484" y="2363343"/>
                    <a:pt x="2477" y="2213610"/>
                  </a:cubicBezTo>
                  <a:cubicBezTo>
                    <a:pt x="1619" y="2211419"/>
                    <a:pt x="857" y="2209133"/>
                    <a:pt x="95" y="2206943"/>
                  </a:cubicBezTo>
                  <a:lnTo>
                    <a:pt x="95" y="2895124"/>
                  </a:lnTo>
                  <a:cubicBezTo>
                    <a:pt x="202025" y="3118295"/>
                    <a:pt x="461010" y="3287173"/>
                    <a:pt x="753523" y="3377756"/>
                  </a:cubicBezTo>
                  <a:lnTo>
                    <a:pt x="1587437" y="3377756"/>
                  </a:lnTo>
                  <a:cubicBezTo>
                    <a:pt x="1849946" y="3254502"/>
                    <a:pt x="2033588" y="2999518"/>
                    <a:pt x="2256092" y="2773013"/>
                  </a:cubicBezTo>
                  <a:cubicBezTo>
                    <a:pt x="2562987" y="2460689"/>
                    <a:pt x="2794254" y="2577275"/>
                    <a:pt x="2922365" y="2118741"/>
                  </a:cubicBezTo>
                  <a:cubicBezTo>
                    <a:pt x="3213830" y="1075182"/>
                    <a:pt x="2184654" y="0"/>
                    <a:pt x="1247966" y="0"/>
                  </a:cubicBezTo>
                  <a:close/>
                </a:path>
              </a:pathLst>
            </a:custGeom>
            <a:solidFill>
              <a:schemeClr val="bg1">
                <a:alpha val="30000"/>
              </a:schemeClr>
            </a:solidFill>
            <a:ln w="9525" cap="flat">
              <a:noFill/>
              <a:prstDash val="solid"/>
              <a:miter/>
            </a:ln>
          </p:spPr>
          <p:txBody>
            <a:bodyPr rtlCol="0" anchor="ctr"/>
            <a:lstStyle/>
            <a:p>
              <a:endParaRPr lang="en-US"/>
            </a:p>
          </p:txBody>
        </p:sp>
        <p:sp useBgFill="1">
          <p:nvSpPr>
            <p:cNvPr id="16" name="Freeform: Shape 15">
              <a:extLst>
                <a:ext uri="{FF2B5EF4-FFF2-40B4-BE49-F238E27FC236}">
                  <a16:creationId xmlns:a16="http://schemas.microsoft.com/office/drawing/2014/main" id="{85A1FD08-DCDA-4E01-BB3D-303ED31364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6626306" y="695399"/>
              <a:ext cx="5570720" cy="6162601"/>
            </a:xfrm>
            <a:custGeom>
              <a:avLst/>
              <a:gdLst>
                <a:gd name="connsiteX0" fmla="*/ 1262253 w 3134106"/>
                <a:gd name="connsiteY0" fmla="*/ 0 h 3467100"/>
                <a:gd name="connsiteX1" fmla="*/ 0 w 3134106"/>
                <a:gd name="connsiteY1" fmla="*/ 482156 h 3467100"/>
                <a:gd name="connsiteX2" fmla="*/ 0 w 3134106"/>
                <a:gd name="connsiteY2" fmla="*/ 777526 h 3467100"/>
                <a:gd name="connsiteX3" fmla="*/ 106966 w 3134106"/>
                <a:gd name="connsiteY3" fmla="*/ 645319 h 3467100"/>
                <a:gd name="connsiteX4" fmla="*/ 621316 w 3134106"/>
                <a:gd name="connsiteY4" fmla="*/ 259556 h 3467100"/>
                <a:gd name="connsiteX5" fmla="*/ 658749 w 3134106"/>
                <a:gd name="connsiteY5" fmla="*/ 242888 h 3467100"/>
                <a:gd name="connsiteX6" fmla="*/ 696468 w 3134106"/>
                <a:gd name="connsiteY6" fmla="*/ 226790 h 3467100"/>
                <a:gd name="connsiteX7" fmla="*/ 734854 w 3134106"/>
                <a:gd name="connsiteY7" fmla="*/ 212217 h 3467100"/>
                <a:gd name="connsiteX8" fmla="*/ 773525 w 3134106"/>
                <a:gd name="connsiteY8" fmla="*/ 198215 h 3467100"/>
                <a:gd name="connsiteX9" fmla="*/ 812768 w 3134106"/>
                <a:gd name="connsiteY9" fmla="*/ 185642 h 3467100"/>
                <a:gd name="connsiteX10" fmla="*/ 852202 w 3134106"/>
                <a:gd name="connsiteY10" fmla="*/ 173736 h 3467100"/>
                <a:gd name="connsiteX11" fmla="*/ 892112 w 3134106"/>
                <a:gd name="connsiteY11" fmla="*/ 163354 h 3467100"/>
                <a:gd name="connsiteX12" fmla="*/ 912114 w 3134106"/>
                <a:gd name="connsiteY12" fmla="*/ 158210 h 3467100"/>
                <a:gd name="connsiteX13" fmla="*/ 922115 w 3134106"/>
                <a:gd name="connsiteY13" fmla="*/ 155639 h 3467100"/>
                <a:gd name="connsiteX14" fmla="*/ 932212 w 3134106"/>
                <a:gd name="connsiteY14" fmla="*/ 153543 h 3467100"/>
                <a:gd name="connsiteX15" fmla="*/ 1260634 w 3134106"/>
                <a:gd name="connsiteY15" fmla="*/ 117062 h 3467100"/>
                <a:gd name="connsiteX16" fmla="*/ 1587341 w 3134106"/>
                <a:gd name="connsiteY16" fmla="*/ 161544 h 3467100"/>
                <a:gd name="connsiteX17" fmla="*/ 1743647 w 3134106"/>
                <a:gd name="connsiteY17" fmla="*/ 213741 h 3467100"/>
                <a:gd name="connsiteX18" fmla="*/ 1892808 w 3134106"/>
                <a:gd name="connsiteY18" fmla="*/ 282702 h 3467100"/>
                <a:gd name="connsiteX19" fmla="*/ 2033683 w 3134106"/>
                <a:gd name="connsiteY19" fmla="*/ 365950 h 3467100"/>
                <a:gd name="connsiteX20" fmla="*/ 2165509 w 3134106"/>
                <a:gd name="connsiteY20" fmla="*/ 461677 h 3467100"/>
                <a:gd name="connsiteX21" fmla="*/ 2288286 w 3134106"/>
                <a:gd name="connsiteY21" fmla="*/ 567500 h 3467100"/>
                <a:gd name="connsiteX22" fmla="*/ 2401348 w 3134106"/>
                <a:gd name="connsiteY22" fmla="*/ 682371 h 3467100"/>
                <a:gd name="connsiteX23" fmla="*/ 2505075 w 3134106"/>
                <a:gd name="connsiteY23" fmla="*/ 804577 h 3467100"/>
                <a:gd name="connsiteX24" fmla="*/ 2598801 w 3134106"/>
                <a:gd name="connsiteY24" fmla="*/ 933355 h 3467100"/>
                <a:gd name="connsiteX25" fmla="*/ 2682240 w 3134106"/>
                <a:gd name="connsiteY25" fmla="*/ 1067943 h 3467100"/>
                <a:gd name="connsiteX26" fmla="*/ 2754725 w 3134106"/>
                <a:gd name="connsiteY26" fmla="*/ 1207770 h 3467100"/>
                <a:gd name="connsiteX27" fmla="*/ 2861596 w 3134106"/>
                <a:gd name="connsiteY27" fmla="*/ 1501140 h 3467100"/>
                <a:gd name="connsiteX28" fmla="*/ 2893314 w 3134106"/>
                <a:gd name="connsiteY28" fmla="*/ 1653254 h 3467100"/>
                <a:gd name="connsiteX29" fmla="*/ 2898743 w 3134106"/>
                <a:gd name="connsiteY29" fmla="*/ 1691640 h 3467100"/>
                <a:gd name="connsiteX30" fmla="*/ 2903220 w 3134106"/>
                <a:gd name="connsiteY30" fmla="*/ 1730216 h 3467100"/>
                <a:gd name="connsiteX31" fmla="*/ 2906840 w 3134106"/>
                <a:gd name="connsiteY31" fmla="*/ 1768888 h 3467100"/>
                <a:gd name="connsiteX32" fmla="*/ 2909221 w 3134106"/>
                <a:gd name="connsiteY32" fmla="*/ 1807655 h 3467100"/>
                <a:gd name="connsiteX33" fmla="*/ 2907506 w 3134106"/>
                <a:gd name="connsiteY33" fmla="*/ 1963007 h 3467100"/>
                <a:gd name="connsiteX34" fmla="*/ 2904458 w 3134106"/>
                <a:gd name="connsiteY34" fmla="*/ 2001869 h 3467100"/>
                <a:gd name="connsiteX35" fmla="*/ 2900267 w 3134106"/>
                <a:gd name="connsiteY35" fmla="*/ 2040636 h 3467100"/>
                <a:gd name="connsiteX36" fmla="*/ 2894648 w 3134106"/>
                <a:gd name="connsiteY36" fmla="*/ 2079308 h 3467100"/>
                <a:gd name="connsiteX37" fmla="*/ 2888075 w 3134106"/>
                <a:gd name="connsiteY37" fmla="*/ 2117884 h 3467100"/>
                <a:gd name="connsiteX38" fmla="*/ 2849785 w 3134106"/>
                <a:gd name="connsiteY38" fmla="*/ 2268855 h 3467100"/>
                <a:gd name="connsiteX39" fmla="*/ 2785491 w 3134106"/>
                <a:gd name="connsiteY39" fmla="*/ 2404777 h 3467100"/>
                <a:gd name="connsiteX40" fmla="*/ 2682049 w 3134106"/>
                <a:gd name="connsiteY40" fmla="*/ 2511647 h 3467100"/>
                <a:gd name="connsiteX41" fmla="*/ 2544318 w 3134106"/>
                <a:gd name="connsiteY41" fmla="*/ 2596229 h 3467100"/>
                <a:gd name="connsiteX42" fmla="*/ 2270474 w 3134106"/>
                <a:gd name="connsiteY42" fmla="*/ 2796349 h 3467100"/>
                <a:gd name="connsiteX43" fmla="*/ 2211896 w 3134106"/>
                <a:gd name="connsiteY43" fmla="*/ 2856357 h 3467100"/>
                <a:gd name="connsiteX44" fmla="*/ 2155127 w 3134106"/>
                <a:gd name="connsiteY44" fmla="*/ 2916936 h 3467100"/>
                <a:gd name="connsiteX45" fmla="*/ 2042636 w 3134106"/>
                <a:gd name="connsiteY45" fmla="*/ 3038094 h 3467100"/>
                <a:gd name="connsiteX46" fmla="*/ 1985963 w 3134106"/>
                <a:gd name="connsiteY46" fmla="*/ 3097721 h 3467100"/>
                <a:gd name="connsiteX47" fmla="*/ 1928051 w 3134106"/>
                <a:gd name="connsiteY47" fmla="*/ 3155728 h 3467100"/>
                <a:gd name="connsiteX48" fmla="*/ 1806702 w 3134106"/>
                <a:gd name="connsiteY48" fmla="*/ 3264313 h 3467100"/>
                <a:gd name="connsiteX49" fmla="*/ 1674400 w 3134106"/>
                <a:gd name="connsiteY49" fmla="*/ 3356134 h 3467100"/>
                <a:gd name="connsiteX50" fmla="*/ 1529906 w 3134106"/>
                <a:gd name="connsiteY50" fmla="*/ 3422333 h 3467100"/>
                <a:gd name="connsiteX51" fmla="*/ 1492187 w 3134106"/>
                <a:gd name="connsiteY51" fmla="*/ 3434048 h 3467100"/>
                <a:gd name="connsiteX52" fmla="*/ 1453896 w 3134106"/>
                <a:gd name="connsiteY52" fmla="*/ 3443669 h 3467100"/>
                <a:gd name="connsiteX53" fmla="*/ 1415129 w 3134106"/>
                <a:gd name="connsiteY53" fmla="*/ 3451003 h 3467100"/>
                <a:gd name="connsiteX54" fmla="*/ 1376077 w 3134106"/>
                <a:gd name="connsiteY54" fmla="*/ 3456241 h 3467100"/>
                <a:gd name="connsiteX55" fmla="*/ 1336834 w 3134106"/>
                <a:gd name="connsiteY55" fmla="*/ 3459480 h 3467100"/>
                <a:gd name="connsiteX56" fmla="*/ 1297496 w 3134106"/>
                <a:gd name="connsiteY56" fmla="*/ 3460718 h 3467100"/>
                <a:gd name="connsiteX57" fmla="*/ 1258062 w 3134106"/>
                <a:gd name="connsiteY57" fmla="*/ 3460052 h 3467100"/>
                <a:gd name="connsiteX58" fmla="*/ 1217676 w 3134106"/>
                <a:gd name="connsiteY58" fmla="*/ 3457480 h 3467100"/>
                <a:gd name="connsiteX59" fmla="*/ 900113 w 3134106"/>
                <a:gd name="connsiteY59" fmla="*/ 3406426 h 3467100"/>
                <a:gd name="connsiteX60" fmla="*/ 823246 w 3134106"/>
                <a:gd name="connsiteY60" fmla="*/ 3383947 h 3467100"/>
                <a:gd name="connsiteX61" fmla="*/ 747808 w 3134106"/>
                <a:gd name="connsiteY61" fmla="*/ 3357753 h 3467100"/>
                <a:gd name="connsiteX62" fmla="*/ 710660 w 3134106"/>
                <a:gd name="connsiteY62" fmla="*/ 3343370 h 3467100"/>
                <a:gd name="connsiteX63" fmla="*/ 673799 w 3134106"/>
                <a:gd name="connsiteY63" fmla="*/ 3328321 h 3467100"/>
                <a:gd name="connsiteX64" fmla="*/ 655415 w 3134106"/>
                <a:gd name="connsiteY64" fmla="*/ 3320796 h 3467100"/>
                <a:gd name="connsiteX65" fmla="*/ 637413 w 3134106"/>
                <a:gd name="connsiteY65" fmla="*/ 3312319 h 3467100"/>
                <a:gd name="connsiteX66" fmla="*/ 601409 w 3134106"/>
                <a:gd name="connsiteY66" fmla="*/ 3295460 h 3467100"/>
                <a:gd name="connsiteX67" fmla="*/ 96012 w 3134106"/>
                <a:gd name="connsiteY67" fmla="*/ 2922746 h 3467100"/>
                <a:gd name="connsiteX68" fmla="*/ 0 w 3134106"/>
                <a:gd name="connsiteY68" fmla="*/ 2808256 h 3467100"/>
                <a:gd name="connsiteX69" fmla="*/ 0 w 3134106"/>
                <a:gd name="connsiteY69" fmla="*/ 3204020 h 3467100"/>
                <a:gd name="connsiteX70" fmla="*/ 376523 w 3134106"/>
                <a:gd name="connsiteY70" fmla="*/ 3467100 h 3467100"/>
                <a:gd name="connsiteX71" fmla="*/ 2147983 w 3134106"/>
                <a:gd name="connsiteY71" fmla="*/ 3467100 h 3467100"/>
                <a:gd name="connsiteX72" fmla="*/ 3134106 w 3134106"/>
                <a:gd name="connsiteY72" fmla="*/ 1843088 h 3467100"/>
                <a:gd name="connsiteX73" fmla="*/ 1262253 w 3134106"/>
                <a:gd name="connsiteY73" fmla="*/ 0 h 346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3134106" h="3467100">
                  <a:moveTo>
                    <a:pt x="1262253" y="0"/>
                  </a:moveTo>
                  <a:cubicBezTo>
                    <a:pt x="775907" y="0"/>
                    <a:pt x="332804" y="182690"/>
                    <a:pt x="0" y="482156"/>
                  </a:cubicBezTo>
                  <a:lnTo>
                    <a:pt x="0" y="777526"/>
                  </a:lnTo>
                  <a:cubicBezTo>
                    <a:pt x="33338" y="731901"/>
                    <a:pt x="68961" y="687705"/>
                    <a:pt x="106966" y="645319"/>
                  </a:cubicBezTo>
                  <a:cubicBezTo>
                    <a:pt x="248603" y="486632"/>
                    <a:pt x="423100" y="351854"/>
                    <a:pt x="621316" y="259556"/>
                  </a:cubicBezTo>
                  <a:lnTo>
                    <a:pt x="658749" y="242888"/>
                  </a:lnTo>
                  <a:cubicBezTo>
                    <a:pt x="671322" y="237458"/>
                    <a:pt x="683609" y="231362"/>
                    <a:pt x="696468" y="226790"/>
                  </a:cubicBezTo>
                  <a:lnTo>
                    <a:pt x="734854" y="212217"/>
                  </a:lnTo>
                  <a:cubicBezTo>
                    <a:pt x="747713" y="207550"/>
                    <a:pt x="760381" y="202121"/>
                    <a:pt x="773525" y="198215"/>
                  </a:cubicBezTo>
                  <a:lnTo>
                    <a:pt x="812768" y="185642"/>
                  </a:lnTo>
                  <a:cubicBezTo>
                    <a:pt x="825913" y="181547"/>
                    <a:pt x="838867" y="176879"/>
                    <a:pt x="852202" y="173736"/>
                  </a:cubicBezTo>
                  <a:lnTo>
                    <a:pt x="892112" y="163354"/>
                  </a:lnTo>
                  <a:lnTo>
                    <a:pt x="912114" y="158210"/>
                  </a:lnTo>
                  <a:lnTo>
                    <a:pt x="922115" y="155639"/>
                  </a:lnTo>
                  <a:lnTo>
                    <a:pt x="932212" y="153543"/>
                  </a:lnTo>
                  <a:cubicBezTo>
                    <a:pt x="1039749" y="129635"/>
                    <a:pt x="1150144" y="117443"/>
                    <a:pt x="1260634" y="117062"/>
                  </a:cubicBezTo>
                  <a:cubicBezTo>
                    <a:pt x="1370933" y="116967"/>
                    <a:pt x="1481138" y="132874"/>
                    <a:pt x="1587341" y="161544"/>
                  </a:cubicBezTo>
                  <a:cubicBezTo>
                    <a:pt x="1640491" y="175831"/>
                    <a:pt x="1692688" y="193358"/>
                    <a:pt x="1743647" y="213741"/>
                  </a:cubicBezTo>
                  <a:cubicBezTo>
                    <a:pt x="1794796" y="233744"/>
                    <a:pt x="1844421" y="257175"/>
                    <a:pt x="1892808" y="282702"/>
                  </a:cubicBezTo>
                  <a:cubicBezTo>
                    <a:pt x="1941290" y="308134"/>
                    <a:pt x="1988153" y="336233"/>
                    <a:pt x="2033683" y="365950"/>
                  </a:cubicBezTo>
                  <a:cubicBezTo>
                    <a:pt x="2079117" y="395954"/>
                    <a:pt x="2123027" y="428054"/>
                    <a:pt x="2165509" y="461677"/>
                  </a:cubicBezTo>
                  <a:cubicBezTo>
                    <a:pt x="2207990" y="495300"/>
                    <a:pt x="2248948" y="530733"/>
                    <a:pt x="2288286" y="567500"/>
                  </a:cubicBezTo>
                  <a:cubicBezTo>
                    <a:pt x="2327720" y="604266"/>
                    <a:pt x="2365153" y="642938"/>
                    <a:pt x="2401348" y="682371"/>
                  </a:cubicBezTo>
                  <a:cubicBezTo>
                    <a:pt x="2437543" y="721900"/>
                    <a:pt x="2472119" y="762667"/>
                    <a:pt x="2505075" y="804577"/>
                  </a:cubicBezTo>
                  <a:cubicBezTo>
                    <a:pt x="2537841" y="846677"/>
                    <a:pt x="2569369" y="889445"/>
                    <a:pt x="2598801" y="933355"/>
                  </a:cubicBezTo>
                  <a:cubicBezTo>
                    <a:pt x="2628329" y="977265"/>
                    <a:pt x="2656428" y="1022128"/>
                    <a:pt x="2682240" y="1067943"/>
                  </a:cubicBezTo>
                  <a:cubicBezTo>
                    <a:pt x="2708243" y="1113663"/>
                    <a:pt x="2732437" y="1160336"/>
                    <a:pt x="2754725" y="1207770"/>
                  </a:cubicBezTo>
                  <a:cubicBezTo>
                    <a:pt x="2799112" y="1302639"/>
                    <a:pt x="2835021" y="1400747"/>
                    <a:pt x="2861596" y="1501140"/>
                  </a:cubicBezTo>
                  <a:cubicBezTo>
                    <a:pt x="2874645" y="1551337"/>
                    <a:pt x="2885218" y="1602105"/>
                    <a:pt x="2893314" y="1653254"/>
                  </a:cubicBezTo>
                  <a:cubicBezTo>
                    <a:pt x="2895314" y="1666018"/>
                    <a:pt x="2897410" y="1678781"/>
                    <a:pt x="2898743" y="1691640"/>
                  </a:cubicBezTo>
                  <a:cubicBezTo>
                    <a:pt x="2900172" y="1704499"/>
                    <a:pt x="2902172" y="1717262"/>
                    <a:pt x="2903220" y="1730216"/>
                  </a:cubicBezTo>
                  <a:cubicBezTo>
                    <a:pt x="2904363" y="1743075"/>
                    <a:pt x="2905792" y="1755934"/>
                    <a:pt x="2906840" y="1768888"/>
                  </a:cubicBezTo>
                  <a:lnTo>
                    <a:pt x="2909221" y="1807655"/>
                  </a:lnTo>
                  <a:cubicBezTo>
                    <a:pt x="2911316" y="1859375"/>
                    <a:pt x="2911221" y="1911191"/>
                    <a:pt x="2907506" y="1963007"/>
                  </a:cubicBezTo>
                  <a:cubicBezTo>
                    <a:pt x="2906459" y="1975961"/>
                    <a:pt x="2906078" y="1988915"/>
                    <a:pt x="2904458" y="2001869"/>
                  </a:cubicBezTo>
                  <a:lnTo>
                    <a:pt x="2900267" y="2040636"/>
                  </a:lnTo>
                  <a:lnTo>
                    <a:pt x="2894648" y="2079308"/>
                  </a:lnTo>
                  <a:cubicBezTo>
                    <a:pt x="2892838" y="2092166"/>
                    <a:pt x="2890171" y="2104930"/>
                    <a:pt x="2888075" y="2117884"/>
                  </a:cubicBezTo>
                  <a:cubicBezTo>
                    <a:pt x="2878360" y="2169128"/>
                    <a:pt x="2866168" y="2220278"/>
                    <a:pt x="2849785" y="2268855"/>
                  </a:cubicBezTo>
                  <a:cubicBezTo>
                    <a:pt x="2833402" y="2317433"/>
                    <a:pt x="2813018" y="2363915"/>
                    <a:pt x="2785491" y="2404777"/>
                  </a:cubicBezTo>
                  <a:cubicBezTo>
                    <a:pt x="2758440" y="2446115"/>
                    <a:pt x="2723579" y="2481263"/>
                    <a:pt x="2682049" y="2511647"/>
                  </a:cubicBezTo>
                  <a:cubicBezTo>
                    <a:pt x="2640616" y="2542223"/>
                    <a:pt x="2592705" y="2568321"/>
                    <a:pt x="2544318" y="2596229"/>
                  </a:cubicBezTo>
                  <a:cubicBezTo>
                    <a:pt x="2446687" y="2650808"/>
                    <a:pt x="2350580" y="2716530"/>
                    <a:pt x="2270474" y="2796349"/>
                  </a:cubicBezTo>
                  <a:cubicBezTo>
                    <a:pt x="2250091" y="2816257"/>
                    <a:pt x="2230946" y="2836164"/>
                    <a:pt x="2211896" y="2856357"/>
                  </a:cubicBezTo>
                  <a:lnTo>
                    <a:pt x="2155127" y="2916936"/>
                  </a:lnTo>
                  <a:cubicBezTo>
                    <a:pt x="2117503" y="2957417"/>
                    <a:pt x="2080260" y="2998089"/>
                    <a:pt x="2042636" y="3038094"/>
                  </a:cubicBezTo>
                  <a:cubicBezTo>
                    <a:pt x="2023872" y="3058097"/>
                    <a:pt x="2005013" y="3078099"/>
                    <a:pt x="1985963" y="3097721"/>
                  </a:cubicBezTo>
                  <a:cubicBezTo>
                    <a:pt x="1966913" y="3117342"/>
                    <a:pt x="1947577" y="3136678"/>
                    <a:pt x="1928051" y="3155728"/>
                  </a:cubicBezTo>
                  <a:cubicBezTo>
                    <a:pt x="1889093" y="3193828"/>
                    <a:pt x="1848707" y="3230309"/>
                    <a:pt x="1806702" y="3264313"/>
                  </a:cubicBezTo>
                  <a:cubicBezTo>
                    <a:pt x="1764792" y="3298412"/>
                    <a:pt x="1720406" y="3329083"/>
                    <a:pt x="1674400" y="3356134"/>
                  </a:cubicBezTo>
                  <a:cubicBezTo>
                    <a:pt x="1628204" y="3382804"/>
                    <a:pt x="1579912" y="3405473"/>
                    <a:pt x="1529906" y="3422333"/>
                  </a:cubicBezTo>
                  <a:cubicBezTo>
                    <a:pt x="1517428" y="3426714"/>
                    <a:pt x="1504664" y="3430048"/>
                    <a:pt x="1492187" y="3434048"/>
                  </a:cubicBezTo>
                  <a:cubicBezTo>
                    <a:pt x="1479518" y="3437478"/>
                    <a:pt x="1466660" y="3440430"/>
                    <a:pt x="1453896" y="3443669"/>
                  </a:cubicBezTo>
                  <a:cubicBezTo>
                    <a:pt x="1440942" y="3446145"/>
                    <a:pt x="1428083" y="3448717"/>
                    <a:pt x="1415129" y="3451003"/>
                  </a:cubicBezTo>
                  <a:cubicBezTo>
                    <a:pt x="1402080" y="3452717"/>
                    <a:pt x="1389126" y="3454813"/>
                    <a:pt x="1376077" y="3456241"/>
                  </a:cubicBezTo>
                  <a:cubicBezTo>
                    <a:pt x="1362932" y="3457289"/>
                    <a:pt x="1349978" y="3458718"/>
                    <a:pt x="1336834" y="3459480"/>
                  </a:cubicBezTo>
                  <a:cubicBezTo>
                    <a:pt x="1323689" y="3459861"/>
                    <a:pt x="1310640" y="3460623"/>
                    <a:pt x="1297496" y="3460718"/>
                  </a:cubicBezTo>
                  <a:cubicBezTo>
                    <a:pt x="1284351" y="3460433"/>
                    <a:pt x="1271302" y="3460528"/>
                    <a:pt x="1258062" y="3460052"/>
                  </a:cubicBezTo>
                  <a:lnTo>
                    <a:pt x="1217676" y="3457480"/>
                  </a:lnTo>
                  <a:cubicBezTo>
                    <a:pt x="1110044" y="3450717"/>
                    <a:pt x="1003554" y="3433286"/>
                    <a:pt x="900113" y="3406426"/>
                  </a:cubicBezTo>
                  <a:lnTo>
                    <a:pt x="823246" y="3383947"/>
                  </a:lnTo>
                  <a:cubicBezTo>
                    <a:pt x="797909" y="3375660"/>
                    <a:pt x="772954" y="3366326"/>
                    <a:pt x="747808" y="3357753"/>
                  </a:cubicBezTo>
                  <a:cubicBezTo>
                    <a:pt x="735140" y="3353753"/>
                    <a:pt x="722948" y="3348323"/>
                    <a:pt x="710660" y="3343370"/>
                  </a:cubicBezTo>
                  <a:lnTo>
                    <a:pt x="673799" y="3328321"/>
                  </a:lnTo>
                  <a:lnTo>
                    <a:pt x="655415" y="3320796"/>
                  </a:lnTo>
                  <a:lnTo>
                    <a:pt x="637413" y="3312319"/>
                  </a:lnTo>
                  <a:lnTo>
                    <a:pt x="601409" y="3295460"/>
                  </a:lnTo>
                  <a:cubicBezTo>
                    <a:pt x="410909" y="3202877"/>
                    <a:pt x="238125" y="3076575"/>
                    <a:pt x="96012" y="2922746"/>
                  </a:cubicBezTo>
                  <a:cubicBezTo>
                    <a:pt x="62103" y="2886075"/>
                    <a:pt x="30194" y="2847785"/>
                    <a:pt x="0" y="2808256"/>
                  </a:cubicBezTo>
                  <a:lnTo>
                    <a:pt x="0" y="3204020"/>
                  </a:lnTo>
                  <a:cubicBezTo>
                    <a:pt x="113538" y="3306223"/>
                    <a:pt x="239935" y="3394710"/>
                    <a:pt x="376523" y="3467100"/>
                  </a:cubicBezTo>
                  <a:lnTo>
                    <a:pt x="2147983" y="3467100"/>
                  </a:lnTo>
                  <a:cubicBezTo>
                    <a:pt x="2735009" y="3156014"/>
                    <a:pt x="3134106" y="2545461"/>
                    <a:pt x="3134106" y="1843088"/>
                  </a:cubicBezTo>
                  <a:cubicBezTo>
                    <a:pt x="3134106" y="825151"/>
                    <a:pt x="2296097" y="0"/>
                    <a:pt x="1262253" y="0"/>
                  </a:cubicBezTo>
                  <a:close/>
                </a:path>
              </a:pathLst>
            </a:custGeom>
            <a:ln w="9525" cap="flat">
              <a:noFill/>
              <a:prstDash val="solid"/>
              <a:miter/>
            </a:ln>
          </p:spPr>
          <p:txBody>
            <a:bodyPr rtlCol="0" anchor="ctr"/>
            <a:lstStyle/>
            <a:p>
              <a:endParaRPr lang="en-US" dirty="0"/>
            </a:p>
          </p:txBody>
        </p:sp>
      </p:grpSp>
      <p:pic>
        <p:nvPicPr>
          <p:cNvPr id="7" name="Audio 6">
            <a:hlinkClick r:id="" action="ppaction://media"/>
            <a:extLst>
              <a:ext uri="{FF2B5EF4-FFF2-40B4-BE49-F238E27FC236}">
                <a16:creationId xmlns:a16="http://schemas.microsoft.com/office/drawing/2014/main" id="{8AC8FE70-1369-BBE4-C8CA-31C9CE7EDDC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7239137"/>
      </p:ext>
    </p:extLst>
  </p:cSld>
  <p:clrMapOvr>
    <a:masterClrMapping/>
  </p:clrMapOvr>
  <mc:AlternateContent xmlns:mc="http://schemas.openxmlformats.org/markup-compatibility/2006">
    <mc:Choice xmlns:p14="http://schemas.microsoft.com/office/powerpoint/2010/main" Requires="p14">
      <p:transition spd="slow" p14:dur="2000" advTm="32488"/>
    </mc:Choice>
    <mc:Fallback>
      <p:transition spd="slow" advTm="32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4776E1D-350F-ECF0-148F-50DAF5183738}"/>
              </a:ext>
            </a:extLst>
          </p:cNvPr>
          <p:cNvSpPr>
            <a:spLocks noGrp="1"/>
          </p:cNvSpPr>
          <p:nvPr>
            <p:ph type="title"/>
          </p:nvPr>
        </p:nvSpPr>
        <p:spPr>
          <a:xfrm>
            <a:off x="1137034" y="609597"/>
            <a:ext cx="9392421" cy="1330841"/>
          </a:xfrm>
        </p:spPr>
        <p:txBody>
          <a:bodyPr>
            <a:normAutofit/>
          </a:bodyPr>
          <a:lstStyle/>
          <a:p>
            <a:r>
              <a:rPr lang="en-GB" dirty="0"/>
              <a:t>Data continued…</a:t>
            </a:r>
          </a:p>
        </p:txBody>
      </p:sp>
      <p:sp>
        <p:nvSpPr>
          <p:cNvPr id="3" name="Content Placeholder 2">
            <a:extLst>
              <a:ext uri="{FF2B5EF4-FFF2-40B4-BE49-F238E27FC236}">
                <a16:creationId xmlns:a16="http://schemas.microsoft.com/office/drawing/2014/main" id="{F3C9B1E1-18AB-D006-5DD8-EA9E91A48ACE}"/>
              </a:ext>
            </a:extLst>
          </p:cNvPr>
          <p:cNvSpPr>
            <a:spLocks noGrp="1"/>
          </p:cNvSpPr>
          <p:nvPr>
            <p:ph idx="1"/>
          </p:nvPr>
        </p:nvSpPr>
        <p:spPr>
          <a:xfrm>
            <a:off x="1137034" y="2198362"/>
            <a:ext cx="4958966" cy="3917773"/>
          </a:xfrm>
        </p:spPr>
        <p:txBody>
          <a:bodyPr>
            <a:normAutofit/>
          </a:bodyPr>
          <a:lstStyle/>
          <a:p>
            <a:pPr fontAlgn="base"/>
            <a:r>
              <a:rPr lang="en-GB" sz="1900" b="0" i="0">
                <a:effectLst/>
                <a:latin typeface="Arial" panose="020B0604020202020204" pitchFamily="34" charset="0"/>
                <a:cs typeface="Arial" panose="020B0604020202020204" pitchFamily="34" charset="0"/>
              </a:rPr>
              <a:t>Staff only have access to data if it's relevant to their role. Most of those who have permission may only do so for a maximum of 90 days from the date it was collected.</a:t>
            </a:r>
          </a:p>
          <a:p>
            <a:pPr fontAlgn="base"/>
            <a:r>
              <a:rPr lang="en-GB" sz="1900" b="0" i="0">
                <a:effectLst/>
                <a:latin typeface="Arial" panose="020B0604020202020204" pitchFamily="34" charset="0"/>
                <a:cs typeface="Arial" panose="020B0604020202020204" pitchFamily="34" charset="0"/>
              </a:rPr>
              <a:t>For serious, major or counter terrorism investigations some staff may be given access to data for up to one year, subject to authorisation of a senior officer.</a:t>
            </a:r>
          </a:p>
          <a:p>
            <a:pPr fontAlgn="base"/>
            <a:r>
              <a:rPr lang="en-GB" sz="1900" b="0" i="0">
                <a:effectLst/>
                <a:latin typeface="Arial" panose="020B0604020202020204" pitchFamily="34" charset="0"/>
                <a:cs typeface="Arial" panose="020B0604020202020204" pitchFamily="34" charset="0"/>
              </a:rPr>
              <a:t>Searches of ANPR data can identify vehicles associated with crime and terrorism and can dramatically speed up investigations.</a:t>
            </a:r>
          </a:p>
          <a:p>
            <a:endParaRPr lang="en-GB" sz="1900"/>
          </a:p>
        </p:txBody>
      </p:sp>
      <p:pic>
        <p:nvPicPr>
          <p:cNvPr id="5" name="Picture 4" descr="A close-up of a sign&#10;&#10;Description automatically generated">
            <a:extLst>
              <a:ext uri="{FF2B5EF4-FFF2-40B4-BE49-F238E27FC236}">
                <a16:creationId xmlns:a16="http://schemas.microsoft.com/office/drawing/2014/main" id="{57E0F500-2937-708E-9038-952CDC9E0B1F}"/>
              </a:ext>
            </a:extLst>
          </p:cNvPr>
          <p:cNvPicPr>
            <a:picLocks noChangeAspect="1"/>
          </p:cNvPicPr>
          <p:nvPr/>
        </p:nvPicPr>
        <p:blipFill>
          <a:blip r:embed="rId5"/>
          <a:stretch>
            <a:fillRect/>
          </a:stretch>
        </p:blipFill>
        <p:spPr>
          <a:xfrm>
            <a:off x="6719367" y="2344995"/>
            <a:ext cx="4788505" cy="3435752"/>
          </a:xfrm>
          <a:prstGeom prst="rect">
            <a:avLst/>
          </a:prstGeom>
        </p:spPr>
      </p:pic>
      <p:sp>
        <p:nvSpPr>
          <p:cNvPr id="14" name="Freeform: Shape 13">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Audio 5">
            <a:hlinkClick r:id="" action="ppaction://media"/>
            <a:extLst>
              <a:ext uri="{FF2B5EF4-FFF2-40B4-BE49-F238E27FC236}">
                <a16:creationId xmlns:a16="http://schemas.microsoft.com/office/drawing/2014/main" id="{EA56596A-CA80-18FC-84D4-5B9B2399983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984568683"/>
      </p:ext>
    </p:extLst>
  </p:cSld>
  <p:clrMapOvr>
    <a:masterClrMapping/>
  </p:clrMapOvr>
  <mc:AlternateContent xmlns:mc="http://schemas.openxmlformats.org/markup-compatibility/2006">
    <mc:Choice xmlns:p14="http://schemas.microsoft.com/office/powerpoint/2010/main" Requires="p14">
      <p:transition spd="slow" p14:dur="2000" advTm="137"/>
    </mc:Choice>
    <mc:Fallback>
      <p:transition spd="slow" advTm="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9A6AE3-D581-CCA4-F208-3020D25384ED}"/>
              </a:ext>
            </a:extLst>
          </p:cNvPr>
          <p:cNvSpPr>
            <a:spLocks noGrp="1"/>
          </p:cNvSpPr>
          <p:nvPr>
            <p:ph type="title"/>
          </p:nvPr>
        </p:nvSpPr>
        <p:spPr>
          <a:xfrm>
            <a:off x="1383564" y="348865"/>
            <a:ext cx="9718111" cy="1576446"/>
          </a:xfrm>
        </p:spPr>
        <p:txBody>
          <a:bodyPr anchor="ctr">
            <a:normAutofit/>
          </a:bodyPr>
          <a:lstStyle/>
          <a:p>
            <a:br>
              <a:rPr lang="en-GB" sz="3400" b="1" i="0">
                <a:solidFill>
                  <a:srgbClr val="FFFFFF"/>
                </a:solidFill>
                <a:effectLst/>
                <a:latin typeface="Gotham"/>
              </a:rPr>
            </a:br>
            <a:r>
              <a:rPr lang="en-GB" sz="3400" i="0">
                <a:solidFill>
                  <a:srgbClr val="FFFFFF"/>
                </a:solidFill>
                <a:effectLst/>
                <a:latin typeface="Arial" panose="020B0604020202020204" pitchFamily="34" charset="0"/>
                <a:cs typeface="Arial" panose="020B0604020202020204" pitchFamily="34" charset="0"/>
              </a:rPr>
              <a:t>National ANPR Service (NAS)</a:t>
            </a:r>
            <a:br>
              <a:rPr lang="en-GB" sz="3400" b="1" i="0">
                <a:solidFill>
                  <a:srgbClr val="FFFFFF"/>
                </a:solidFill>
                <a:effectLst/>
                <a:latin typeface="Gotham"/>
              </a:rPr>
            </a:br>
            <a:endParaRPr lang="en-GB" sz="3400">
              <a:solidFill>
                <a:srgbClr val="FFFFFF"/>
              </a:solidFill>
            </a:endParaRPr>
          </a:p>
        </p:txBody>
      </p:sp>
      <p:graphicFrame>
        <p:nvGraphicFramePr>
          <p:cNvPr id="5" name="Content Placeholder 2">
            <a:extLst>
              <a:ext uri="{FF2B5EF4-FFF2-40B4-BE49-F238E27FC236}">
                <a16:creationId xmlns:a16="http://schemas.microsoft.com/office/drawing/2014/main" id="{39E9F2DF-61B4-6828-FD06-124ACD6FC053}"/>
              </a:ext>
            </a:extLst>
          </p:cNvPr>
          <p:cNvGraphicFramePr>
            <a:graphicFrameLocks noGrp="1"/>
          </p:cNvGraphicFramePr>
          <p:nvPr>
            <p:ph idx="1"/>
            <p:extLst>
              <p:ext uri="{D42A27DB-BD31-4B8C-83A1-F6EECF244321}">
                <p14:modId xmlns:p14="http://schemas.microsoft.com/office/powerpoint/2010/main" val="245879087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055ADA0E-7FD2-7E74-D76F-98F9723EA67C}"/>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43838592"/>
      </p:ext>
    </p:extLst>
  </p:cSld>
  <p:clrMapOvr>
    <a:masterClrMapping/>
  </p:clrMapOvr>
  <mc:AlternateContent xmlns:mc="http://schemas.openxmlformats.org/markup-compatibility/2006">
    <mc:Choice xmlns:p14="http://schemas.microsoft.com/office/powerpoint/2010/main" Requires="p14">
      <p:transition spd="slow" p14:dur="2000" advTm="27470"/>
    </mc:Choice>
    <mc:Fallback>
      <p:transition spd="slow" advTm="274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215A59B-F5DF-E61E-7653-5166356DBD63}"/>
              </a:ext>
            </a:extLst>
          </p:cNvPr>
          <p:cNvSpPr>
            <a:spLocks noGrp="1"/>
          </p:cNvSpPr>
          <p:nvPr>
            <p:ph type="title"/>
          </p:nvPr>
        </p:nvSpPr>
        <p:spPr>
          <a:xfrm>
            <a:off x="1383564" y="348865"/>
            <a:ext cx="9718111" cy="1576446"/>
          </a:xfrm>
        </p:spPr>
        <p:txBody>
          <a:bodyPr anchor="ctr">
            <a:normAutofit/>
          </a:bodyPr>
          <a:lstStyle/>
          <a:p>
            <a:br>
              <a:rPr lang="en-GB" sz="2500" b="1" i="0">
                <a:solidFill>
                  <a:srgbClr val="FFFFFF"/>
                </a:solidFill>
                <a:effectLst/>
                <a:latin typeface="Gotham"/>
              </a:rPr>
            </a:br>
            <a:r>
              <a:rPr lang="en-GB" sz="2500" i="0">
                <a:solidFill>
                  <a:srgbClr val="FFFFFF"/>
                </a:solidFill>
                <a:effectLst/>
                <a:latin typeface="Arial" panose="020B0604020202020204" pitchFamily="34" charset="0"/>
                <a:cs typeface="Arial" panose="020B0604020202020204" pitchFamily="34" charset="0"/>
              </a:rPr>
              <a:t>National ANPR Standards for Policing and Law Enforcement (NASPLE)</a:t>
            </a:r>
            <a:br>
              <a:rPr lang="en-GB" sz="2500" b="1" i="0">
                <a:solidFill>
                  <a:srgbClr val="FFFFFF"/>
                </a:solidFill>
                <a:effectLst/>
                <a:latin typeface="Gotham"/>
              </a:rPr>
            </a:br>
            <a:endParaRPr lang="en-GB" sz="2500">
              <a:solidFill>
                <a:srgbClr val="FFFFFF"/>
              </a:solidFill>
            </a:endParaRPr>
          </a:p>
        </p:txBody>
      </p:sp>
      <p:graphicFrame>
        <p:nvGraphicFramePr>
          <p:cNvPr id="5" name="Content Placeholder 2">
            <a:extLst>
              <a:ext uri="{FF2B5EF4-FFF2-40B4-BE49-F238E27FC236}">
                <a16:creationId xmlns:a16="http://schemas.microsoft.com/office/drawing/2014/main" id="{53B37E5E-F15F-D458-D8C9-53F980409ADE}"/>
              </a:ext>
            </a:extLst>
          </p:cNvPr>
          <p:cNvGraphicFramePr>
            <a:graphicFrameLocks noGrp="1"/>
          </p:cNvGraphicFramePr>
          <p:nvPr>
            <p:ph idx="1"/>
            <p:extLst>
              <p:ext uri="{D42A27DB-BD31-4B8C-83A1-F6EECF244321}">
                <p14:modId xmlns:p14="http://schemas.microsoft.com/office/powerpoint/2010/main" val="410464796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5">
            <a:hlinkClick r:id="" action="ppaction://media"/>
            <a:extLst>
              <a:ext uri="{FF2B5EF4-FFF2-40B4-BE49-F238E27FC236}">
                <a16:creationId xmlns:a16="http://schemas.microsoft.com/office/drawing/2014/main" id="{C48C36D9-C163-0905-BF7E-E53459266229}"/>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99355452"/>
      </p:ext>
    </p:extLst>
  </p:cSld>
  <p:clrMapOvr>
    <a:masterClrMapping/>
  </p:clrMapOvr>
  <mc:AlternateContent xmlns:mc="http://schemas.openxmlformats.org/markup-compatibility/2006">
    <mc:Choice xmlns:p14="http://schemas.microsoft.com/office/powerpoint/2010/main" Requires="p14">
      <p:transition spd="slow" p14:dur="2000" advTm="41381"/>
    </mc:Choice>
    <mc:Fallback>
      <p:transition spd="slow" advTm="413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76F7ED-0409-06D0-54AF-F9FEDE1E0C6D}"/>
              </a:ext>
            </a:extLst>
          </p:cNvPr>
          <p:cNvSpPr>
            <a:spLocks noGrp="1"/>
          </p:cNvSpPr>
          <p:nvPr>
            <p:ph type="title"/>
          </p:nvPr>
        </p:nvSpPr>
        <p:spPr>
          <a:xfrm>
            <a:off x="1136397" y="502020"/>
            <a:ext cx="5323715" cy="1642970"/>
          </a:xfrm>
        </p:spPr>
        <p:txBody>
          <a:bodyPr anchor="b">
            <a:normAutofit/>
          </a:bodyPr>
          <a:lstStyle/>
          <a:p>
            <a:r>
              <a:rPr lang="en-GB" sz="3700"/>
              <a:t>Each Police Force will require a policy document for their ANPR system.</a:t>
            </a:r>
          </a:p>
        </p:txBody>
      </p:sp>
      <p:sp>
        <p:nvSpPr>
          <p:cNvPr id="3" name="Content Placeholder 2">
            <a:extLst>
              <a:ext uri="{FF2B5EF4-FFF2-40B4-BE49-F238E27FC236}">
                <a16:creationId xmlns:a16="http://schemas.microsoft.com/office/drawing/2014/main" id="{0EC9C2A1-5580-87C9-19B2-3F47BE9D5D1C}"/>
              </a:ext>
            </a:extLst>
          </p:cNvPr>
          <p:cNvSpPr>
            <a:spLocks noGrp="1"/>
          </p:cNvSpPr>
          <p:nvPr>
            <p:ph idx="1"/>
          </p:nvPr>
        </p:nvSpPr>
        <p:spPr>
          <a:xfrm>
            <a:off x="1144923" y="2405894"/>
            <a:ext cx="5315189" cy="3535083"/>
          </a:xfrm>
        </p:spPr>
        <p:txBody>
          <a:bodyPr anchor="t">
            <a:normAutofit/>
          </a:bodyPr>
          <a:lstStyle/>
          <a:p>
            <a:r>
              <a:rPr lang="en-GB" sz="2000" dirty="0">
                <a:hlinkClick r:id="rId5"/>
              </a:rPr>
              <a:t>https://www.dyfed-powys.police.uk/SysSiteAssets/foi-media/dyfed-powys/policies/anpr-policy/anpr-policy</a:t>
            </a:r>
            <a:endParaRPr lang="en-GB" sz="2000"/>
          </a:p>
        </p:txBody>
      </p:sp>
      <p:sp>
        <p:nvSpPr>
          <p:cNvPr id="21" name="Rectangle 2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document with text and numbers&#10;&#10;Description automatically generated">
            <a:extLst>
              <a:ext uri="{FF2B5EF4-FFF2-40B4-BE49-F238E27FC236}">
                <a16:creationId xmlns:a16="http://schemas.microsoft.com/office/drawing/2014/main" id="{BCAE11EB-C33B-F1A6-734E-031920CEED35}"/>
              </a:ext>
            </a:extLst>
          </p:cNvPr>
          <p:cNvPicPr>
            <a:picLocks noChangeAspect="1"/>
          </p:cNvPicPr>
          <p:nvPr/>
        </p:nvPicPr>
        <p:blipFill>
          <a:blip r:embed="rId6"/>
          <a:stretch>
            <a:fillRect/>
          </a:stretch>
        </p:blipFill>
        <p:spPr>
          <a:xfrm>
            <a:off x="7075967" y="1249930"/>
            <a:ext cx="4170530" cy="4390032"/>
          </a:xfrm>
          <a:prstGeom prst="rect">
            <a:avLst/>
          </a:prstGeom>
        </p:spPr>
      </p:pic>
      <p:pic>
        <p:nvPicPr>
          <p:cNvPr id="7" name="Audio 6">
            <a:hlinkClick r:id="" action="ppaction://media"/>
            <a:extLst>
              <a:ext uri="{FF2B5EF4-FFF2-40B4-BE49-F238E27FC236}">
                <a16:creationId xmlns:a16="http://schemas.microsoft.com/office/drawing/2014/main" id="{5036146B-87F9-FEDD-F7B2-F20B6960909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70151837"/>
      </p:ext>
    </p:extLst>
  </p:cSld>
  <p:clrMapOvr>
    <a:masterClrMapping/>
  </p:clrMapOvr>
  <mc:AlternateContent xmlns:mc="http://schemas.openxmlformats.org/markup-compatibility/2006">
    <mc:Choice xmlns:p14="http://schemas.microsoft.com/office/powerpoint/2010/main" Requires="p14">
      <p:transition spd="slow" p14:dur="2000" advTm="16578"/>
    </mc:Choice>
    <mc:Fallback>
      <p:transition spd="slow" advTm="16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BFF8E-0865-E4B8-DD4D-4188FB2BE70E}"/>
              </a:ext>
            </a:extLst>
          </p:cNvPr>
          <p:cNvSpPr>
            <a:spLocks noGrp="1"/>
          </p:cNvSpPr>
          <p:nvPr>
            <p:ph type="title"/>
          </p:nvPr>
        </p:nvSpPr>
        <p:spPr/>
        <p:txBody>
          <a:bodyPr/>
          <a:lstStyle/>
          <a:p>
            <a:r>
              <a:rPr lang="en-GB" dirty="0"/>
              <a:t>ANPR Operation example</a:t>
            </a:r>
          </a:p>
        </p:txBody>
      </p:sp>
      <p:pic>
        <p:nvPicPr>
          <p:cNvPr id="4" name="Online Media 3" title="Huge three-day ANPR operation sends clear message to criminals in and out of Northamptonshire">
            <a:hlinkClick r:id="" action="ppaction://media"/>
            <a:extLst>
              <a:ext uri="{FF2B5EF4-FFF2-40B4-BE49-F238E27FC236}">
                <a16:creationId xmlns:a16="http://schemas.microsoft.com/office/drawing/2014/main" id="{E0CB85E5-C29F-647A-C3C1-9E0D75E2BA57}"/>
              </a:ext>
            </a:extLst>
          </p:cNvPr>
          <p:cNvPicPr>
            <a:picLocks noGrp="1" noRot="1" noChangeAspect="1"/>
          </p:cNvPicPr>
          <p:nvPr>
            <p:ph idx="1"/>
            <a:videoFile r:link="rId1"/>
          </p:nvPr>
        </p:nvPicPr>
        <p:blipFill>
          <a:blip r:embed="rId6"/>
          <a:stretch>
            <a:fillRect/>
          </a:stretch>
        </p:blipFill>
        <p:spPr>
          <a:xfrm>
            <a:off x="2241550" y="1825625"/>
            <a:ext cx="7707313" cy="4351338"/>
          </a:xfrm>
          <a:prstGeom prst="rect">
            <a:avLst/>
          </a:prstGeom>
        </p:spPr>
      </p:pic>
      <p:pic>
        <p:nvPicPr>
          <p:cNvPr id="6" name="Audio 5">
            <a:hlinkClick r:id="" action="ppaction://media"/>
            <a:extLst>
              <a:ext uri="{FF2B5EF4-FFF2-40B4-BE49-F238E27FC236}">
                <a16:creationId xmlns:a16="http://schemas.microsoft.com/office/drawing/2014/main" id="{46F1EAD5-024E-E148-B55C-0224DEC5893A}"/>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97270570"/>
      </p:ext>
    </p:extLst>
  </p:cSld>
  <p:clrMapOvr>
    <a:masterClrMapping/>
  </p:clrMapOvr>
  <mc:AlternateContent xmlns:mc="http://schemas.openxmlformats.org/markup-compatibility/2006">
    <mc:Choice xmlns:p14="http://schemas.microsoft.com/office/powerpoint/2010/main" Requires="p14">
      <p:transition spd="slow" p14:dur="2000" advTm="16539"/>
    </mc:Choice>
    <mc:Fallback>
      <p:transition spd="slow" advTm="165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audio isNarration="1">
              <p:cMediaNode vol="80000" showWhenStopped="0">
                <p:cTn id="17" fill="hold" display="0">
                  <p:stCondLst>
                    <p:cond delay="indefinite"/>
                  </p:stCondLst>
                  <p:endCondLst>
                    <p:cond evt="onStopAudio" delay="0">
                      <p:tgtEl>
                        <p:sldTgt/>
                      </p:tgtEl>
                    </p:cond>
                  </p:endCondLst>
                </p:cTn>
                <p:tgtEl>
                  <p:spTgt spid="6"/>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CAF70-6BF5-3FBB-FE4E-5E959764DAA8}"/>
              </a:ext>
            </a:extLst>
          </p:cNvPr>
          <p:cNvSpPr>
            <a:spLocks noGrp="1"/>
          </p:cNvSpPr>
          <p:nvPr>
            <p:ph type="title"/>
          </p:nvPr>
        </p:nvSpPr>
        <p:spPr>
          <a:xfrm>
            <a:off x="8153400" y="1128094"/>
            <a:ext cx="3434180" cy="1415270"/>
          </a:xfrm>
        </p:spPr>
        <p:txBody>
          <a:bodyPr anchor="t">
            <a:normAutofit/>
          </a:bodyPr>
          <a:lstStyle/>
          <a:p>
            <a:r>
              <a:rPr lang="en-GB" sz="3200"/>
              <a:t>ANPR and partnership working</a:t>
            </a:r>
          </a:p>
        </p:txBody>
      </p:sp>
      <p:pic>
        <p:nvPicPr>
          <p:cNvPr id="5" name="Picture 4">
            <a:extLst>
              <a:ext uri="{FF2B5EF4-FFF2-40B4-BE49-F238E27FC236}">
                <a16:creationId xmlns:a16="http://schemas.microsoft.com/office/drawing/2014/main" id="{59FD731D-6051-74F6-60CE-52F2ABBE33A8}"/>
              </a:ext>
            </a:extLst>
          </p:cNvPr>
          <p:cNvPicPr>
            <a:picLocks noChangeAspect="1"/>
          </p:cNvPicPr>
          <p:nvPr/>
        </p:nvPicPr>
        <p:blipFill>
          <a:blip r:embed="rId5"/>
          <a:srcRect r="17185"/>
          <a:stretch/>
        </p:blipFill>
        <p:spPr>
          <a:xfrm>
            <a:off x="-9886" y="10"/>
            <a:ext cx="7572605" cy="6857990"/>
          </a:xfrm>
          <a:prstGeom prst="rect">
            <a:avLst/>
          </a:prstGeom>
        </p:spPr>
      </p:pic>
      <p:cxnSp>
        <p:nvCxnSpPr>
          <p:cNvPr id="10" name="Straight Connector 9">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DC1B768-AB69-850A-15DB-D1290BA3D1BA}"/>
              </a:ext>
            </a:extLst>
          </p:cNvPr>
          <p:cNvSpPr>
            <a:spLocks noGrp="1"/>
          </p:cNvSpPr>
          <p:nvPr>
            <p:ph idx="1"/>
          </p:nvPr>
        </p:nvSpPr>
        <p:spPr>
          <a:xfrm>
            <a:off x="8153400" y="2543364"/>
            <a:ext cx="3434180" cy="3599019"/>
          </a:xfrm>
        </p:spPr>
        <p:txBody>
          <a:bodyPr>
            <a:normAutofit/>
          </a:bodyPr>
          <a:lstStyle/>
          <a:p>
            <a:pPr marL="0" indent="0">
              <a:buNone/>
            </a:pPr>
            <a:r>
              <a:rPr lang="en-GB" sz="2000" b="0" i="0">
                <a:effectLst/>
                <a:latin typeface="LatoWebBold"/>
              </a:rPr>
              <a:t>Operation Utah – a multi-agency day of action (Gwent Police)</a:t>
            </a:r>
          </a:p>
          <a:p>
            <a:r>
              <a:rPr lang="en-GB" sz="2000"/>
              <a:t>Run once a year the operation sees GWP work with </a:t>
            </a:r>
            <a:r>
              <a:rPr lang="en-GB" sz="2000" b="0" i="0">
                <a:effectLst/>
                <a:latin typeface="Lato-Regular"/>
              </a:rPr>
              <a:t> Driver and Vehicle Standard Agency (DVSA), HMRC and the Motor Insurers’ Bureau.</a:t>
            </a:r>
          </a:p>
          <a:p>
            <a:pPr marL="0" indent="0">
              <a:buNone/>
            </a:pPr>
            <a:endParaRPr lang="en-GB" sz="2000">
              <a:latin typeface="Lato-Regular"/>
            </a:endParaRPr>
          </a:p>
          <a:p>
            <a:endParaRPr lang="en-GB" sz="2000"/>
          </a:p>
        </p:txBody>
      </p:sp>
      <p:pic>
        <p:nvPicPr>
          <p:cNvPr id="8" name="Audio 7">
            <a:hlinkClick r:id="" action="ppaction://media"/>
            <a:extLst>
              <a:ext uri="{FF2B5EF4-FFF2-40B4-BE49-F238E27FC236}">
                <a16:creationId xmlns:a16="http://schemas.microsoft.com/office/drawing/2014/main" id="{13808AC5-9729-68F3-E680-D2676BF67BD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46222253"/>
      </p:ext>
    </p:extLst>
  </p:cSld>
  <p:clrMapOvr>
    <a:masterClrMapping/>
  </p:clrMapOvr>
  <mc:AlternateContent xmlns:mc="http://schemas.openxmlformats.org/markup-compatibility/2006">
    <mc:Choice xmlns:p14="http://schemas.microsoft.com/office/powerpoint/2010/main" Requires="p14">
      <p:transition spd="slow" p14:dur="2000" advTm="21694"/>
    </mc:Choice>
    <mc:Fallback>
      <p:transition spd="slow" advTm="21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2091A-BC41-FA74-A4E5-365CD223D210}"/>
              </a:ext>
            </a:extLst>
          </p:cNvPr>
          <p:cNvSpPr>
            <a:spLocks noGrp="1"/>
          </p:cNvSpPr>
          <p:nvPr>
            <p:ph type="title"/>
          </p:nvPr>
        </p:nvSpPr>
        <p:spPr/>
        <p:txBody>
          <a:bodyPr/>
          <a:lstStyle/>
          <a:p>
            <a:r>
              <a:rPr lang="en-GB" dirty="0"/>
              <a:t>Utah 2023 results: </a:t>
            </a:r>
          </a:p>
        </p:txBody>
      </p:sp>
      <p:sp>
        <p:nvSpPr>
          <p:cNvPr id="3" name="Content Placeholder 2">
            <a:extLst>
              <a:ext uri="{FF2B5EF4-FFF2-40B4-BE49-F238E27FC236}">
                <a16:creationId xmlns:a16="http://schemas.microsoft.com/office/drawing/2014/main" id="{3D0F1FF3-0CBC-FE4C-344D-26D9FCE792EC}"/>
              </a:ext>
            </a:extLst>
          </p:cNvPr>
          <p:cNvSpPr>
            <a:spLocks noGrp="1"/>
          </p:cNvSpPr>
          <p:nvPr>
            <p:ph idx="1"/>
          </p:nvPr>
        </p:nvSpPr>
        <p:spPr>
          <a:xfrm>
            <a:off x="838200" y="1570892"/>
            <a:ext cx="10515600" cy="4606071"/>
          </a:xfrm>
        </p:spPr>
        <p:txBody>
          <a:bodyPr>
            <a:normAutofit fontScale="47500" lnSpcReduction="20000"/>
          </a:bodyPr>
          <a:lstStyle/>
          <a:p>
            <a:pPr marL="0" indent="0">
              <a:buNone/>
            </a:pPr>
            <a:r>
              <a:rPr lang="en-GB" b="0" i="0" dirty="0">
                <a:solidFill>
                  <a:srgbClr val="1F2025"/>
                </a:solidFill>
                <a:effectLst/>
                <a:latin typeface="Lato-Regular"/>
              </a:rPr>
              <a:t> </a:t>
            </a:r>
            <a:r>
              <a:rPr lang="en-GB" sz="3300" b="0" i="0" dirty="0">
                <a:solidFill>
                  <a:srgbClr val="1F2025"/>
                </a:solidFill>
                <a:effectLst/>
                <a:latin typeface="Arial" panose="020B0604020202020204" pitchFamily="34" charset="0"/>
                <a:cs typeface="Arial" panose="020B0604020202020204" pitchFamily="34" charset="0"/>
              </a:rPr>
              <a:t>23 Traffic Offence Reports (TOR) issued for various infringements including no tax, no MOT and insecure loads,</a:t>
            </a:r>
          </a:p>
          <a:p>
            <a:pPr marL="0" indent="0">
              <a:buNone/>
            </a:pPr>
            <a:br>
              <a:rPr lang="en-GB" sz="3300" dirty="0">
                <a:latin typeface="Arial" panose="020B0604020202020204" pitchFamily="34" charset="0"/>
                <a:cs typeface="Arial" panose="020B0604020202020204" pitchFamily="34" charset="0"/>
              </a:rPr>
            </a:br>
            <a:r>
              <a:rPr lang="en-GB" sz="3300" b="0" i="0" dirty="0">
                <a:solidFill>
                  <a:srgbClr val="1F2025"/>
                </a:solidFill>
                <a:effectLst/>
                <a:latin typeface="Arial" panose="020B0604020202020204" pitchFamily="34" charset="0"/>
                <a:cs typeface="Arial" panose="020B0604020202020204" pitchFamily="34" charset="0"/>
              </a:rPr>
              <a:t>• Four vehicles seized for being driven without insurance,</a:t>
            </a:r>
          </a:p>
          <a:p>
            <a:pPr marL="0" indent="0">
              <a:buNone/>
            </a:pPr>
            <a:br>
              <a:rPr lang="en-GB" sz="3300" dirty="0">
                <a:latin typeface="Arial" panose="020B0604020202020204" pitchFamily="34" charset="0"/>
                <a:cs typeface="Arial" panose="020B0604020202020204" pitchFamily="34" charset="0"/>
              </a:rPr>
            </a:br>
            <a:r>
              <a:rPr lang="en-GB" sz="3300" b="0" i="0" dirty="0">
                <a:solidFill>
                  <a:srgbClr val="1F2025"/>
                </a:solidFill>
                <a:effectLst/>
                <a:latin typeface="Arial" panose="020B0604020202020204" pitchFamily="34" charset="0"/>
                <a:cs typeface="Arial" panose="020B0604020202020204" pitchFamily="34" charset="0"/>
              </a:rPr>
              <a:t>• Eight immediate roadworthy prohibitions issued.</a:t>
            </a:r>
          </a:p>
          <a:p>
            <a:pPr marL="0" indent="0">
              <a:buNone/>
            </a:pPr>
            <a:endParaRPr lang="en-GB" sz="3300" dirty="0">
              <a:solidFill>
                <a:srgbClr val="1F2025"/>
              </a:solidFill>
              <a:latin typeface="Arial" panose="020B0604020202020204" pitchFamily="34" charset="0"/>
              <a:cs typeface="Arial" panose="020B0604020202020204" pitchFamily="34" charset="0"/>
            </a:endParaRPr>
          </a:p>
          <a:p>
            <a:pPr marL="0" indent="0">
              <a:buNone/>
            </a:pPr>
            <a:r>
              <a:rPr lang="en-GB" sz="3300" dirty="0">
                <a:solidFill>
                  <a:srgbClr val="1F2025"/>
                </a:solidFill>
                <a:latin typeface="Arial" panose="020B0604020202020204" pitchFamily="34" charset="0"/>
                <a:cs typeface="Arial" panose="020B0604020202020204" pitchFamily="34" charset="0"/>
              </a:rPr>
              <a:t>2021 results: </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43 vehicles stopped for checks</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two arrested – one for driving under the influence of alcohol and one for driving under the influence of a controlled drug – cannabis.</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17 traffic offence reports (TORs) issued, including reports for insecure loads, defective tyres or brakes, driving without insurance, driving without wearing a seatbelt and MOT offences.</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two vehicles seized for being driven without valid insurance</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Go Safe recorded 58 motorists driving above the speed limit</a:t>
            </a:r>
          </a:p>
          <a:p>
            <a:pPr marL="0" indent="0" algn="l" fontAlgn="base">
              <a:spcAft>
                <a:spcPts val="600"/>
              </a:spcAft>
              <a:buNone/>
            </a:pPr>
            <a:r>
              <a:rPr lang="en-GB" sz="3300" b="0" i="0" dirty="0">
                <a:solidFill>
                  <a:srgbClr val="1F2025"/>
                </a:solidFill>
                <a:effectLst/>
                <a:latin typeface="Arial" panose="020B0604020202020204" pitchFamily="34" charset="0"/>
                <a:cs typeface="Arial" panose="020B0604020202020204" pitchFamily="34" charset="0"/>
              </a:rPr>
              <a:t>DVSA issued 30 drivers with immediate roadworthiness prohibitions.</a:t>
            </a:r>
          </a:p>
          <a:p>
            <a:endParaRPr lang="en-GB" dirty="0"/>
          </a:p>
        </p:txBody>
      </p:sp>
      <p:pic>
        <p:nvPicPr>
          <p:cNvPr id="6" name="Audio 5">
            <a:hlinkClick r:id="" action="ppaction://media"/>
            <a:extLst>
              <a:ext uri="{FF2B5EF4-FFF2-40B4-BE49-F238E27FC236}">
                <a16:creationId xmlns:a16="http://schemas.microsoft.com/office/drawing/2014/main" id="{A2820377-3761-53B9-9F5F-B7B0F7D31BE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14454593"/>
      </p:ext>
    </p:extLst>
  </p:cSld>
  <p:clrMapOvr>
    <a:masterClrMapping/>
  </p:clrMapOvr>
  <mc:AlternateContent xmlns:mc="http://schemas.openxmlformats.org/markup-compatibility/2006">
    <mc:Choice xmlns:p14="http://schemas.microsoft.com/office/powerpoint/2010/main" Requires="p14">
      <p:transition spd="slow" p14:dur="2000" advTm="61452"/>
    </mc:Choice>
    <mc:Fallback>
      <p:transition spd="slow" advTm="61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Yellow question mark">
            <a:extLst>
              <a:ext uri="{FF2B5EF4-FFF2-40B4-BE49-F238E27FC236}">
                <a16:creationId xmlns:a16="http://schemas.microsoft.com/office/drawing/2014/main" id="{8D2A47A1-ED21-25F6-244D-2BE38BC0C252}"/>
              </a:ext>
            </a:extLst>
          </p:cNvPr>
          <p:cNvPicPr>
            <a:picLocks noChangeAspect="1"/>
          </p:cNvPicPr>
          <p:nvPr/>
        </p:nvPicPr>
        <p:blipFill>
          <a:blip r:embed="rId5"/>
          <a:srcRect b="6250"/>
          <a:stretch/>
        </p:blipFill>
        <p:spPr>
          <a:xfrm>
            <a:off x="20" y="10"/>
            <a:ext cx="12191980" cy="6857990"/>
          </a:xfrm>
          <a:prstGeom prst="rect">
            <a:avLst/>
          </a:prstGeom>
        </p:spPr>
      </p:pic>
      <p:sp>
        <p:nvSpPr>
          <p:cNvPr id="12" name="Rectangle 11">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6878D9-EF55-F887-27C9-25C9B8E4A22A}"/>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Any Questions?</a:t>
            </a:r>
          </a:p>
        </p:txBody>
      </p:sp>
      <p:cxnSp>
        <p:nvCxnSpPr>
          <p:cNvPr id="14" name="Straight Connector 13">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pic>
        <p:nvPicPr>
          <p:cNvPr id="5" name="Audio 4">
            <a:hlinkClick r:id="" action="ppaction://media"/>
            <a:extLst>
              <a:ext uri="{FF2B5EF4-FFF2-40B4-BE49-F238E27FC236}">
                <a16:creationId xmlns:a16="http://schemas.microsoft.com/office/drawing/2014/main" id="{91D1690D-8A1B-3346-7792-D84CA4E9CC3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2341510"/>
      </p:ext>
    </p:extLst>
  </p:cSld>
  <p:clrMapOvr>
    <a:masterClrMapping/>
  </p:clrMapOvr>
  <mc:AlternateContent xmlns:mc="http://schemas.openxmlformats.org/markup-compatibility/2006">
    <mc:Choice xmlns:p14="http://schemas.microsoft.com/office/powerpoint/2010/main" Requires="p14">
      <p:transition spd="slow" p14:dur="2000" advTm="14380"/>
    </mc:Choice>
    <mc:Fallback>
      <p:transition spd="slow" advTm="143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212</TotalTime>
  <Words>1772</Words>
  <Application>Microsoft Office PowerPoint</Application>
  <PresentationFormat>Widescreen</PresentationFormat>
  <Paragraphs>146</Paragraphs>
  <Slides>36</Slides>
  <Notes>27</Notes>
  <HiddenSlides>0</HiddenSlides>
  <MMClips>37</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Aptos</vt:lpstr>
      <vt:lpstr>Aptos Display</vt:lpstr>
      <vt:lpstr>Arial</vt:lpstr>
      <vt:lpstr>GDS Transport</vt:lpstr>
      <vt:lpstr>Gotham</vt:lpstr>
      <vt:lpstr>lato-regular</vt:lpstr>
      <vt:lpstr>lato-regular</vt:lpstr>
      <vt:lpstr>latowebbold</vt:lpstr>
      <vt:lpstr>latowebbold</vt:lpstr>
      <vt:lpstr>Office Theme</vt:lpstr>
      <vt:lpstr>Roads Policing</vt:lpstr>
      <vt:lpstr>Aims and Objectives </vt:lpstr>
      <vt:lpstr>PowerPoint Presentation</vt:lpstr>
      <vt:lpstr>PowerPoint Presentation</vt:lpstr>
      <vt:lpstr>PowerPoint Presentation</vt:lpstr>
      <vt:lpstr>  How do the police gather intelligence relating to the roads? </vt:lpstr>
      <vt:lpstr>PowerPoint Presentation</vt:lpstr>
      <vt:lpstr>PowerPoint Presentation</vt:lpstr>
      <vt:lpstr>PowerPoint Presentation</vt:lpstr>
      <vt:lpstr>PowerPoint Presentation</vt:lpstr>
      <vt:lpstr>Data Protection Act</vt:lpstr>
      <vt:lpstr>What is DPA 1998</vt:lpstr>
      <vt:lpstr>PowerPoint Presentation</vt:lpstr>
      <vt:lpstr>PowerPoint Presentation</vt:lpstr>
      <vt:lpstr>PowerPoint Presentation</vt:lpstr>
      <vt:lpstr>Further reading</vt:lpstr>
      <vt:lpstr> Improving the effectiveness of prosecution </vt:lpstr>
      <vt:lpstr>Police National Computer (PNC)</vt:lpstr>
      <vt:lpstr>Technology examples – College of Policing </vt:lpstr>
      <vt:lpstr>What is Project Lantern</vt:lpstr>
      <vt:lpstr>Project Lantern Con’t</vt:lpstr>
      <vt:lpstr>Why is it needed?</vt:lpstr>
      <vt:lpstr>Automatic Number Plate Recognition   (ANPR)</vt:lpstr>
      <vt:lpstr>PowerPoint Presentation</vt:lpstr>
      <vt:lpstr>Investigations</vt:lpstr>
      <vt:lpstr>How does it work?</vt:lpstr>
      <vt:lpstr>College of Policing 2025</vt:lpstr>
      <vt:lpstr>What about the data?</vt:lpstr>
      <vt:lpstr>Data continued…</vt:lpstr>
      <vt:lpstr> National ANPR Service (NAS) </vt:lpstr>
      <vt:lpstr> National ANPR Standards for Policing and Law Enforcement (NASPLE) </vt:lpstr>
      <vt:lpstr>Each Police Force will require a policy document for their ANPR system.</vt:lpstr>
      <vt:lpstr>ANPR Operation example</vt:lpstr>
      <vt:lpstr>ANPR and partnership working</vt:lpstr>
      <vt:lpstr>Utah 2023 results: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5</cp:revision>
  <dcterms:created xsi:type="dcterms:W3CDTF">2025-01-23T15:07:50Z</dcterms:created>
  <dcterms:modified xsi:type="dcterms:W3CDTF">2025-01-31T15:01:33Z</dcterms:modified>
</cp:coreProperties>
</file>