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0"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92"/>
    <p:restoredTop sz="75137"/>
  </p:normalViewPr>
  <p:slideViewPr>
    <p:cSldViewPr snapToGrid="0">
      <p:cViewPr varScale="1">
        <p:scale>
          <a:sx n="94" d="100"/>
          <a:sy n="94" d="100"/>
        </p:scale>
        <p:origin x="59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E81648-06D5-184B-91FA-12A3A0AD540F}" type="datetimeFigureOut">
              <a:rPr lang="en-US" smtClean="0"/>
              <a:t>10/12/25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A211B3-5586-F941-9D40-AF8009F205F6}" type="slidenum">
              <a:rPr lang="en-US" smtClean="0"/>
              <a:t>‹#›</a:t>
            </a:fld>
            <a:endParaRPr lang="en-US"/>
          </a:p>
        </p:txBody>
      </p:sp>
    </p:spTree>
    <p:extLst>
      <p:ext uri="{BB962C8B-B14F-4D97-AF65-F5344CB8AC3E}">
        <p14:creationId xmlns:p14="http://schemas.microsoft.com/office/powerpoint/2010/main" val="4179481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3A211B3-5586-F941-9D40-AF8009F205F6}" type="slidenum">
              <a:rPr lang="en-US" smtClean="0"/>
              <a:t>2</a:t>
            </a:fld>
            <a:endParaRPr lang="en-US"/>
          </a:p>
        </p:txBody>
      </p:sp>
    </p:spTree>
    <p:extLst>
      <p:ext uri="{BB962C8B-B14F-4D97-AF65-F5344CB8AC3E}">
        <p14:creationId xmlns:p14="http://schemas.microsoft.com/office/powerpoint/2010/main" val="31701201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Marks &amp; Spencer is a large company in the UK, headquartered in London (Marks &amp; Spencer, 2025). It is known for its clothing, food and home products stores. In recent years, the company has started a major digital transformation process, because the retail market has changed a lot and many customers are buying online (LI, WANG and ZHANG, 2023). That is why Marks &amp; Spencer decided to improve its internal systems, online platforms and the way it interacts with customers (Bharat Bogati, 2023). For this project, the company needs new people with experience in change management and digitalization. In this presentation I will show the main steps of recruiting a suitable candidate for a transformation project, the types of interviews that can be used and how to choose the best method to select the ideal person.</a:t>
            </a:r>
            <a:endParaRPr lang="en-US" dirty="0"/>
          </a:p>
        </p:txBody>
      </p:sp>
      <p:sp>
        <p:nvSpPr>
          <p:cNvPr id="4" name="Slide Number Placeholder 3"/>
          <p:cNvSpPr>
            <a:spLocks noGrp="1"/>
          </p:cNvSpPr>
          <p:nvPr>
            <p:ph type="sldNum" sz="quarter" idx="5"/>
          </p:nvPr>
        </p:nvSpPr>
        <p:spPr/>
        <p:txBody>
          <a:bodyPr/>
          <a:lstStyle/>
          <a:p>
            <a:fld id="{03A211B3-5586-F941-9D40-AF8009F205F6}" type="slidenum">
              <a:rPr lang="en-US" smtClean="0"/>
              <a:t>3</a:t>
            </a:fld>
            <a:endParaRPr lang="en-US"/>
          </a:p>
        </p:txBody>
      </p:sp>
    </p:spTree>
    <p:extLst>
      <p:ext uri="{BB962C8B-B14F-4D97-AF65-F5344CB8AC3E}">
        <p14:creationId xmlns:p14="http://schemas.microsoft.com/office/powerpoint/2010/main" val="21488862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recruitment process at Marks &amp; Spencer is an extremely important step because people are the key to a company’s success. So, it all starts with identifying the need and in this step the company needs a project manager who can perfectly lead the digital transformation (BBC, 2018). After it has been established that a new position is needed, a very detailed analysis of the position is made in order to understand exactly the skills and responsibilities that are involved in this role (</a:t>
            </a:r>
            <a:r>
              <a:rPr lang="en-US" dirty="0" err="1"/>
              <a:t>Switasarra</a:t>
            </a:r>
            <a:r>
              <a:rPr lang="en-US" dirty="0"/>
              <a:t> and </a:t>
            </a:r>
            <a:r>
              <a:rPr lang="en-US" dirty="0" err="1"/>
              <a:t>Astanti</a:t>
            </a:r>
            <a:r>
              <a:rPr lang="en-US" dirty="0"/>
              <a:t>, 2021).</a:t>
            </a:r>
          </a:p>
          <a:p>
            <a:r>
              <a:rPr lang="en-US" dirty="0"/>
              <a:t>So immediately after that, the job description and the person specifications follow in order to clearly define what is expected of the company's future employee.</a:t>
            </a:r>
          </a:p>
          <a:p>
            <a:r>
              <a:rPr lang="en-US" dirty="0"/>
              <a:t>Then, the position is announced on recruitment sites but also on the company's internal platforms and when the company receives the applications, the human resources team makes a preliminary selection, thus choosing the candidates who meet the company's minimum requirements (M&amp;S Careers, 2025). Those who are selected are invited to an interview and after completing the interviews, the person who is most suitable for the chosen role is chosen. The person who receives the official job offer is entered into the company's integration program (GF, 2024).</a:t>
            </a:r>
          </a:p>
          <a:p>
            <a:r>
              <a:rPr lang="en-US" dirty="0"/>
              <a:t>The recruitment process at Marks &amp; Spencer often involves an online application, followed by online assessments and then one or more interviews. Depending on the role, the process may also involve an assessment </a:t>
            </a:r>
            <a:r>
              <a:rPr lang="en-US" dirty="0" err="1"/>
              <a:t>centre</a:t>
            </a:r>
            <a:r>
              <a:rPr lang="en-US" dirty="0"/>
              <a:t> or an in-store interview with a store manager. Key skills such as problem solving, customer service and teamwork are assessed throughout the process (</a:t>
            </a:r>
            <a:r>
              <a:rPr lang="en-US" dirty="0" err="1"/>
              <a:t>Marksandspencer</a:t>
            </a:r>
            <a:r>
              <a:rPr lang="en-US" dirty="0"/>
              <a:t>, 2025)</a:t>
            </a:r>
          </a:p>
          <a:p>
            <a:endParaRPr lang="en-US" dirty="0"/>
          </a:p>
        </p:txBody>
      </p:sp>
      <p:sp>
        <p:nvSpPr>
          <p:cNvPr id="4" name="Slide Number Placeholder 3"/>
          <p:cNvSpPr>
            <a:spLocks noGrp="1"/>
          </p:cNvSpPr>
          <p:nvPr>
            <p:ph type="sldNum" sz="quarter" idx="5"/>
          </p:nvPr>
        </p:nvSpPr>
        <p:spPr/>
        <p:txBody>
          <a:bodyPr/>
          <a:lstStyle/>
          <a:p>
            <a:fld id="{03A211B3-5586-F941-9D40-AF8009F205F6}" type="slidenum">
              <a:rPr lang="en-US" smtClean="0"/>
              <a:t>4</a:t>
            </a:fld>
            <a:endParaRPr lang="en-US"/>
          </a:p>
        </p:txBody>
      </p:sp>
    </p:spTree>
    <p:extLst>
      <p:ext uri="{BB962C8B-B14F-4D97-AF65-F5344CB8AC3E}">
        <p14:creationId xmlns:p14="http://schemas.microsoft.com/office/powerpoint/2010/main" val="2370656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Job analysis is another essential step for the company which means gathering all the information about the tasks but also about the responsibilities and skills required for a specific job (Ahmad and Saad </a:t>
            </a:r>
            <a:r>
              <a:rPr lang="en-US" dirty="0" err="1"/>
              <a:t>Alqaarni</a:t>
            </a:r>
            <a:r>
              <a:rPr lang="en-US" dirty="0"/>
              <a:t>, 2023). </a:t>
            </a:r>
          </a:p>
          <a:p>
            <a:r>
              <a:rPr lang="en-US" dirty="0"/>
              <a:t>Job analysis thus combines the legal processes of a particular job such as identifying activities but also qualifications and environment. Thus to achieve a certain organizational objective, it also includes the job duties but also the work environment that is thus required and the job value.</a:t>
            </a:r>
          </a:p>
          <a:p>
            <a:r>
              <a:rPr lang="en-US" dirty="0"/>
              <a:t>In a study, Kshatriya (2016) cited in Ahmad and </a:t>
            </a:r>
            <a:r>
              <a:rPr lang="en-US" dirty="0" err="1"/>
              <a:t>Alqaarni</a:t>
            </a:r>
            <a:r>
              <a:rPr lang="en-US" dirty="0"/>
              <a:t> (2023), stated that job analysis thus helps managers with feasible techniques and tools in terms of both recruitment and selection of potential personnel and when decisions are made during promotion, performance evaluation and performance management (Ahmad and Saad </a:t>
            </a:r>
            <a:r>
              <a:rPr lang="en-US" dirty="0" err="1"/>
              <a:t>Alqaarni</a:t>
            </a:r>
            <a:r>
              <a:rPr lang="en-US" dirty="0"/>
              <a:t>, 2023). Armstrong and Taylor (2023) attest that job analysis is the basis for all human resources activities because it helps to match the needs of the company with the skills of people. At M&amp;S, job analysis is thus applied to identify the exact responsibilities and skills required for each position involved in the ongoing business transformation. Thus, the HR department responsible for recruiting and training staff works closely with all line managers to collect information on daily tasks (Bangali </a:t>
            </a:r>
            <a:r>
              <a:rPr lang="en-US" dirty="0" err="1"/>
              <a:t>Vhoot</a:t>
            </a:r>
            <a:r>
              <a:rPr lang="en-US" dirty="0"/>
              <a:t>, 2014). For example, when recruiting a project manager, the analysis focuses on skills such as coordinating cross-functional teams but also on leadership. This process ensures that the company hires candidates who can align not only with the technical requirements of the project but also with the company's values ​​of collaboration and innovation.</a:t>
            </a:r>
          </a:p>
          <a:p>
            <a:r>
              <a:rPr lang="en-US" dirty="0"/>
              <a:t>There are two main methods in performing job analysis according to </a:t>
            </a:r>
            <a:r>
              <a:rPr lang="en-US" dirty="0" err="1"/>
              <a:t>Vagale</a:t>
            </a:r>
            <a:r>
              <a:rPr lang="en-US" dirty="0"/>
              <a:t> S., (2023) such as the task-oriented approach and the worker-oriented approach. The task-oriented approach focuses more on the duties and responsibilities and attributions necessary to perform a job.</a:t>
            </a:r>
          </a:p>
          <a:p>
            <a:r>
              <a:rPr lang="en-US" dirty="0"/>
              <a:t>This method involves not only observing but also documenting the tasks and attributions of the job. It also involves identifying the skills and knowledge required to perform and determining the tools needed for the job.</a:t>
            </a:r>
          </a:p>
          <a:p>
            <a:r>
              <a:rPr lang="en-US" dirty="0"/>
              <a:t>Thus, on the other hand, the second method in performing job analysis is the worker-oriented approach which focuses largely on the characteristics of the worker performing the job. This method involves collecting information on the personality traits but also on the worker's abilities. It also takes into account the physical and emotional demands of the job along with the work environment (</a:t>
            </a:r>
            <a:r>
              <a:rPr lang="en-US" dirty="0" err="1"/>
              <a:t>Vagale</a:t>
            </a:r>
            <a:r>
              <a:rPr lang="en-US" dirty="0"/>
              <a:t>, S. 2023)</a:t>
            </a:r>
          </a:p>
        </p:txBody>
      </p:sp>
      <p:sp>
        <p:nvSpPr>
          <p:cNvPr id="4" name="Slide Number Placeholder 3"/>
          <p:cNvSpPr>
            <a:spLocks noGrp="1"/>
          </p:cNvSpPr>
          <p:nvPr>
            <p:ph type="sldNum" sz="quarter" idx="5"/>
          </p:nvPr>
        </p:nvSpPr>
        <p:spPr/>
        <p:txBody>
          <a:bodyPr/>
          <a:lstStyle/>
          <a:p>
            <a:fld id="{03A211B3-5586-F941-9D40-AF8009F205F6}" type="slidenum">
              <a:rPr lang="en-US" smtClean="0"/>
              <a:t>5</a:t>
            </a:fld>
            <a:endParaRPr lang="en-US"/>
          </a:p>
        </p:txBody>
      </p:sp>
    </p:spTree>
    <p:extLst>
      <p:ext uri="{BB962C8B-B14F-4D97-AF65-F5344CB8AC3E}">
        <p14:creationId xmlns:p14="http://schemas.microsoft.com/office/powerpoint/2010/main" val="41580534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Based on the job analysis, a very clear and transparent job description and a profile of the ideal candidate are then created. Also, the job description for a project manager at Marks &amp; Spencer includes tasks such as coordinating, planning and implementing the project stages, communicating with the management teams and also tracking the progress of the digital transformation. Thus, the person specification describes the qualities and also the necessary skills (M&amp;S, 2023)</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Thus, the ideal candidate should have a series of higher education in information technology or even in management, at least three years of experience in project management and knowledge of planning software, but one of the most important being communication and leadership skills (Mirjana Jokanović </a:t>
            </a:r>
            <a:r>
              <a:rPr lang="en-GB" sz="1200" b="0" i="0" kern="1200" dirty="0" err="1">
                <a:solidFill>
                  <a:schemeClr val="tx1"/>
                </a:solidFill>
                <a:effectLst/>
                <a:latin typeface="+mn-lt"/>
                <a:ea typeface="+mn-ea"/>
                <a:cs typeface="+mn-cs"/>
              </a:rPr>
              <a:t>Đajić</a:t>
            </a:r>
            <a:r>
              <a:rPr lang="en-GB" sz="1200" b="0" i="0" kern="1200" dirty="0">
                <a:solidFill>
                  <a:schemeClr val="tx1"/>
                </a:solidFill>
                <a:effectLst/>
                <a:latin typeface="+mn-lt"/>
                <a:ea typeface="+mn-ea"/>
                <a:cs typeface="+mn-cs"/>
              </a:rPr>
              <a:t> et al., 2024). Thus, the company is looking for a very calm person who is able to resolve conflicts and work very well under pressure. Thus, the job description and the person specification ensure that the selection process will be fair and efficient, because it is clear what is being sought (CIPD, 2024)</a:t>
            </a:r>
            <a:endParaRPr lang="en-US" dirty="0"/>
          </a:p>
        </p:txBody>
      </p:sp>
      <p:sp>
        <p:nvSpPr>
          <p:cNvPr id="4" name="Slide Number Placeholder 3"/>
          <p:cNvSpPr>
            <a:spLocks noGrp="1"/>
          </p:cNvSpPr>
          <p:nvPr>
            <p:ph type="sldNum" sz="quarter" idx="5"/>
          </p:nvPr>
        </p:nvSpPr>
        <p:spPr/>
        <p:txBody>
          <a:bodyPr/>
          <a:lstStyle/>
          <a:p>
            <a:fld id="{03A211B3-5586-F941-9D40-AF8009F205F6}" type="slidenum">
              <a:rPr lang="en-US" smtClean="0"/>
              <a:t>6</a:t>
            </a:fld>
            <a:endParaRPr lang="en-US"/>
          </a:p>
        </p:txBody>
      </p:sp>
    </p:spTree>
    <p:extLst>
      <p:ext uri="{BB962C8B-B14F-4D97-AF65-F5344CB8AC3E}">
        <p14:creationId xmlns:p14="http://schemas.microsoft.com/office/powerpoint/2010/main" val="16475197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Questions asked during a structured interview control a lot of the data that is obtained from the respondent quite strictly. Thus the interview is very structured because the researcher follows a certain set of specific questions in a predetermined order with a limited number of response categories. The questions that belong to a structured interview are thus similar to those in a job interview where the employer asks the same set of questions for consistency. Because the questions are asked in a routine way a larger number of participants are usually present in all these studies (Stuckey, 2013). A real-world example of the use of structured interviews can be found at Marks &amp; Spencer, where the company applies this technique not only in recruitment but also in management assessment. According to the companies' Annual Report (M&amp;S, 2022), the assessment of the Board of Directors and Committees thus took the form of a series of structured interviews that are carried out internally and are led by the Chairman, Archie Norman and supported by the General Counsel and the Company Secretary, Nick Folland, with the executive members and the number of members (M&amp;S, 2022).</a:t>
            </a:r>
          </a:p>
          <a:p>
            <a:r>
              <a:rPr lang="en-US" dirty="0"/>
              <a:t>One of the advantages of structured interviews is that it minimizes errors due to variation in the questions asked. Also, because the questions are specific, the potential for interview variability is reduced.</a:t>
            </a:r>
          </a:p>
          <a:p>
            <a:r>
              <a:rPr lang="en-US" dirty="0"/>
              <a:t>One of the disadvantages is that interviewers' characteristics and attributes can have an influence on the answers. Also, because answering the questions in a more consistent way can lead to irrelevance to the subject being measured (Rashidi et al., 2014)</a:t>
            </a:r>
          </a:p>
        </p:txBody>
      </p:sp>
      <p:sp>
        <p:nvSpPr>
          <p:cNvPr id="4" name="Slide Number Placeholder 3"/>
          <p:cNvSpPr>
            <a:spLocks noGrp="1"/>
          </p:cNvSpPr>
          <p:nvPr>
            <p:ph type="sldNum" sz="quarter" idx="5"/>
          </p:nvPr>
        </p:nvSpPr>
        <p:spPr/>
        <p:txBody>
          <a:bodyPr/>
          <a:lstStyle/>
          <a:p>
            <a:fld id="{03A211B3-5586-F941-9D40-AF8009F205F6}" type="slidenum">
              <a:rPr lang="en-US" smtClean="0"/>
              <a:t>7</a:t>
            </a:fld>
            <a:endParaRPr lang="en-US"/>
          </a:p>
        </p:txBody>
      </p:sp>
    </p:spTree>
    <p:extLst>
      <p:ext uri="{BB962C8B-B14F-4D97-AF65-F5344CB8AC3E}">
        <p14:creationId xmlns:p14="http://schemas.microsoft.com/office/powerpoint/2010/main" val="579114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an unstructured interview, the interviewer follows the narrative of the people being interviewed, spontaneously generating questions based on their reflections on that narrative. It is also accepted that the structure of the interview can be broadly guided by a list of questions, according to Briggs (2000) cited in ‌Zhang and </a:t>
            </a:r>
            <a:r>
              <a:rPr lang="en-GB" sz="1200" b="0" i="0" kern="1200" dirty="0" err="1">
                <a:solidFill>
                  <a:schemeClr val="tx1"/>
                </a:solidFill>
                <a:effectLst/>
                <a:latin typeface="+mn-lt"/>
                <a:ea typeface="+mn-ea"/>
                <a:cs typeface="+mn-cs"/>
              </a:rPr>
              <a:t>Wildemuth</a:t>
            </a:r>
            <a:r>
              <a:rPr lang="en-GB" sz="1200" b="0" i="0" kern="1200" dirty="0">
                <a:solidFill>
                  <a:schemeClr val="tx1"/>
                </a:solidFill>
                <a:effectLst/>
                <a:latin typeface="+mn-lt"/>
                <a:ea typeface="+mn-ea"/>
                <a:cs typeface="+mn-cs"/>
              </a:rPr>
              <a:t> (2009). Although unstructured interviews can generate data and thus allow a deeper understanding of a phenomenon, they are still underused in information science and library science compared to surveys and semi-structured interviews. An unstructured interview is a data collection method that relies on asking questions to all participants to gather data on a topic. Also known as non-directive interviews, unstructured interviews do not have a fixed pattern, and the questions are not arranged in advance. In research, these unstructured interviews are usually qualitative in nature and can be very useful for research in the social sciences or humanities that focuses on personal experiences. An unstructured interview can be a particularly useful exploratory research tool and is known for being very informal but also very flexible and can generate engaging responses from participants (George, 2022). For example, at Marks &amp; Spencer, an HR manager might ask, “How do you react when a team doesn’t accept a change that’s imposed?” </a:t>
            </a:r>
          </a:p>
          <a:p>
            <a:r>
              <a:rPr lang="en-GB" sz="1200" b="0" i="0" kern="1200" dirty="0">
                <a:solidFill>
                  <a:schemeClr val="tx1"/>
                </a:solidFill>
                <a:effectLst/>
                <a:latin typeface="+mn-lt"/>
                <a:ea typeface="+mn-ea"/>
                <a:cs typeface="+mn-cs"/>
              </a:rPr>
              <a:t>The advantage is that the interview becomes more personal and can show whether the person fits into the company’s culture. However, because it’s not structured, the results can be harder to compare, and the process can be more subjective. </a:t>
            </a:r>
            <a:endParaRPr lang="en-US" dirty="0"/>
          </a:p>
        </p:txBody>
      </p:sp>
      <p:sp>
        <p:nvSpPr>
          <p:cNvPr id="4" name="Slide Number Placeholder 3"/>
          <p:cNvSpPr>
            <a:spLocks noGrp="1"/>
          </p:cNvSpPr>
          <p:nvPr>
            <p:ph type="sldNum" sz="quarter" idx="5"/>
          </p:nvPr>
        </p:nvSpPr>
        <p:spPr/>
        <p:txBody>
          <a:bodyPr/>
          <a:lstStyle/>
          <a:p>
            <a:fld id="{03A211B3-5586-F941-9D40-AF8009F205F6}" type="slidenum">
              <a:rPr lang="en-US" smtClean="0"/>
              <a:t>8</a:t>
            </a:fld>
            <a:endParaRPr lang="en-US"/>
          </a:p>
        </p:txBody>
      </p:sp>
    </p:spTree>
    <p:extLst>
      <p:ext uri="{BB962C8B-B14F-4D97-AF65-F5344CB8AC3E}">
        <p14:creationId xmlns:p14="http://schemas.microsoft.com/office/powerpoint/2010/main" val="33920824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Panel interviews can also be done face-to-face or even in-person, but they will have multiple company members instead of just one. This can be more intimidating, but that’s usually because each person will have different questions to ask. In a panel interview, several people participate in the assessment of the candidate – usually an HR representative, a manager and a prospective colleague. This method is often used in large companies, such as Marks &amp; Spencer, for important positions. The advantage is that it provides more perspectives, because each panel member can observe different aspects of the candidate. For example, the HR person focuses on personality and cultural fit, the manager on strategic skills, and the colleague on collaboration. The disadvantage is that the interview can be stressful for the candidate and can take longer, but it generally provides very balanced results. In HRM, a panel interview is a method used in evaluating and assessing job candidates. It helps a lot in ensuring that there is no bias in the evaluation process, thus making it fair and equitable. The idea of ​​having many members interviewing staff is thus geared towards avoiding personal biases as well as providing a combined opinion on all individual abilities in relation to the organizational culture (Bennett, 2017).</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They provide multiple perspectives on the candidate’s skills and cultural fit</a:t>
            </a:r>
          </a:p>
          <a:p>
            <a:endParaRPr lang="en-US" dirty="0"/>
          </a:p>
        </p:txBody>
      </p:sp>
      <p:sp>
        <p:nvSpPr>
          <p:cNvPr id="4" name="Slide Number Placeholder 3"/>
          <p:cNvSpPr>
            <a:spLocks noGrp="1"/>
          </p:cNvSpPr>
          <p:nvPr>
            <p:ph type="sldNum" sz="quarter" idx="5"/>
          </p:nvPr>
        </p:nvSpPr>
        <p:spPr/>
        <p:txBody>
          <a:bodyPr/>
          <a:lstStyle/>
          <a:p>
            <a:fld id="{03A211B3-5586-F941-9D40-AF8009F205F6}" type="slidenum">
              <a:rPr lang="en-US" smtClean="0"/>
              <a:t>9</a:t>
            </a:fld>
            <a:endParaRPr lang="en-US"/>
          </a:p>
        </p:txBody>
      </p:sp>
    </p:spTree>
    <p:extLst>
      <p:ext uri="{BB962C8B-B14F-4D97-AF65-F5344CB8AC3E}">
        <p14:creationId xmlns:p14="http://schemas.microsoft.com/office/powerpoint/2010/main" val="8394588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quality and structure of interview questions play a very important role, especially in order to obtain some real insights about the candidate. Also, a very diverse series of techniques can be applied to more effectively explore the experience and mentality of the candidate.</a:t>
            </a:r>
          </a:p>
          <a:p>
            <a:r>
              <a:rPr lang="en-GB" sz="1200" b="0" i="0" kern="1200" dirty="0">
                <a:solidFill>
                  <a:schemeClr val="tx1"/>
                </a:solidFill>
                <a:effectLst/>
                <a:latin typeface="+mn-lt"/>
                <a:ea typeface="+mn-ea"/>
                <a:cs typeface="+mn-cs"/>
              </a:rPr>
              <a:t>The probing technique greatly encourages candidates to elaborate on their answers, revealing much deeper and more transparent information. For example, if one of the candidates claims to have led a team, the interviewer can ask, for example, "can you describe how you managed conflicts within the team?"</a:t>
            </a:r>
          </a:p>
          <a:p>
            <a:r>
              <a:rPr lang="en-GB" sz="1200" b="0" i="0" kern="1200" dirty="0">
                <a:solidFill>
                  <a:schemeClr val="tx1"/>
                </a:solidFill>
                <a:effectLst/>
                <a:latin typeface="+mn-lt"/>
                <a:ea typeface="+mn-ea"/>
                <a:cs typeface="+mn-cs"/>
              </a:rPr>
              <a:t>Thus, the leadership technique guides the answer very well to a specific direction such as "Would you agree that teamwork is important in achieving the success of the project?" (Wingate and Bourdage, 2024).</a:t>
            </a:r>
          </a:p>
          <a:p>
            <a:r>
              <a:rPr lang="en-GB" sz="1200" b="0" i="0" kern="1200" dirty="0">
                <a:solidFill>
                  <a:schemeClr val="tx1"/>
                </a:solidFill>
                <a:effectLst/>
                <a:latin typeface="+mn-lt"/>
                <a:ea typeface="+mn-ea"/>
                <a:cs typeface="+mn-cs"/>
              </a:rPr>
              <a:t>Finally, the technique called the Socratic technique can involve reflective questions that challenge candidates to justify their reasoning, for example: "why did you choose that approach instead of another?" (Venkatesan, 2020).</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Together, these techniques allow interviewers to assess not only knowledge but also allow them to assess candidates' experience as well as logical thinking and problem-solving as analytical skills.</a:t>
            </a:r>
          </a:p>
        </p:txBody>
      </p:sp>
      <p:sp>
        <p:nvSpPr>
          <p:cNvPr id="4" name="Slide Number Placeholder 3"/>
          <p:cNvSpPr>
            <a:spLocks noGrp="1"/>
          </p:cNvSpPr>
          <p:nvPr>
            <p:ph type="sldNum" sz="quarter" idx="5"/>
          </p:nvPr>
        </p:nvSpPr>
        <p:spPr/>
        <p:txBody>
          <a:bodyPr/>
          <a:lstStyle/>
          <a:p>
            <a:fld id="{03A211B3-5586-F941-9D40-AF8009F205F6}" type="slidenum">
              <a:rPr lang="en-US" smtClean="0"/>
              <a:t>10</a:t>
            </a:fld>
            <a:endParaRPr lang="en-US"/>
          </a:p>
        </p:txBody>
      </p:sp>
    </p:spTree>
    <p:extLst>
      <p:ext uri="{BB962C8B-B14F-4D97-AF65-F5344CB8AC3E}">
        <p14:creationId xmlns:p14="http://schemas.microsoft.com/office/powerpoint/2010/main" val="12462371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recent years, many interviews have been conducted online, especially after the pandemic. However, both methods have advantages and disadvantages. The face-to-face interview is more personal, it offers the opportunity to observe the candidate’s body language and behavior. It is especially suitable for management positions, where communication and presence are very important (</a:t>
            </a:r>
            <a:r>
              <a:rPr lang="en-US" dirty="0" err="1"/>
              <a:t>Saarijärvi</a:t>
            </a:r>
            <a:r>
              <a:rPr lang="en-US" dirty="0"/>
              <a:t> and Bratt, 2021). In contrast, the online interview is faster and more convenient, saves time and money and can be easily organized even if people are in different places. At Marks &amp; Spencer, the recruitment process combines both methods. The first round is usually done online, for the initial selection, and the final stage is face-to-face, to confirm the overall impression. In this way, the company manages to maintain the balance between efficiency and quality of the assessment (Arman, 2023). Video formats are closest to face-to-face interaction, and while they take place online, they do require recording and transcription. Face-to-face interviews, on the other hand, involve direct negotiation to select a private location. Also, when other people are nearby, it is possible to see or hear the exchanges that take place in video interviews.</a:t>
            </a:r>
          </a:p>
        </p:txBody>
      </p:sp>
      <p:sp>
        <p:nvSpPr>
          <p:cNvPr id="4" name="Slide Number Placeholder 3"/>
          <p:cNvSpPr>
            <a:spLocks noGrp="1"/>
          </p:cNvSpPr>
          <p:nvPr>
            <p:ph type="sldNum" sz="quarter" idx="5"/>
          </p:nvPr>
        </p:nvSpPr>
        <p:spPr/>
        <p:txBody>
          <a:bodyPr/>
          <a:lstStyle/>
          <a:p>
            <a:fld id="{03A211B3-5586-F941-9D40-AF8009F205F6}" type="slidenum">
              <a:rPr lang="en-US" smtClean="0"/>
              <a:t>11</a:t>
            </a:fld>
            <a:endParaRPr lang="en-US"/>
          </a:p>
        </p:txBody>
      </p:sp>
    </p:spTree>
    <p:extLst>
      <p:ext uri="{BB962C8B-B14F-4D97-AF65-F5344CB8AC3E}">
        <p14:creationId xmlns:p14="http://schemas.microsoft.com/office/powerpoint/2010/main" val="25823410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the recruitment and selection process thus plays a vital role in ensuring that M&amp;S ​​attracts and retains a wide range of people who are designed into its ongoing digital transformation. A well-defined job analysis and more transparent and clear job descriptions allow companies to identify the skills, responsibilities and precise </a:t>
            </a:r>
            <a:r>
              <a:rPr lang="en-US" dirty="0" err="1"/>
              <a:t>behaviours</a:t>
            </a:r>
            <a:r>
              <a:rPr lang="en-US" dirty="0"/>
              <a:t> required for success.</a:t>
            </a:r>
          </a:p>
          <a:p>
            <a:endParaRPr lang="en-US" dirty="0"/>
          </a:p>
          <a:p>
            <a:r>
              <a:rPr lang="en-US" dirty="0"/>
              <a:t>By using different interview formats such as structured, unstructured and panel - M&amp;S ensures a balanced and fair assessment of candidates. Also, all structured interviews can provide a high level of consistency and creativity, while panel interviews minimize bias by including multiple assessors. In conclusion, the recruitment and selection process thus plays a vital role in ensuring that M&amp;S ​​attracts and retains a wide range of people who are designed into its ongoing digital transformation. A well-defined job analysis and more transparent and clear job descriptions allow companies to identify the skills, responsibilities and precise behaviors required for success.</a:t>
            </a:r>
          </a:p>
          <a:p>
            <a:r>
              <a:rPr lang="en-US" dirty="0"/>
              <a:t>By using different interview formats such as structured, unstructured and panel - M&amp;S ensures a balanced and fair assessment of candidates. Also, all structured interviews can provide a high level of consistency and creativity, while panel interviews minimize bias by including multiple assessor</a:t>
            </a:r>
          </a:p>
          <a:p>
            <a:r>
              <a:rPr lang="en-US" dirty="0"/>
              <a:t>Moreover, questioning techniques such as probing but also leadership and Socratic methods greatly help interviewers to gain a much deeper perspective on the critical thinking of candidates. It also provides insight into the candidates but also their problem solving and alignment with the values ​​that the organization has. Finally, the comparison between online and face-to-face interviews demonstrates that a hybrid recruitment model is the most effective for M&amp;S. Conducting initial interviews online greatly increases efficiency and accessibility while face-to-face interactions in the final stage ensure a more accurate assessment of communication. Overall, by combining strategic HR practices with modern technology, M&amp;S can thus balance efficiency with quality very well, allowing it to recruit professionals capable of stimulating innovation and sustaining growth in the long term.</a:t>
            </a:r>
          </a:p>
          <a:p>
            <a:endParaRPr lang="en-US" dirty="0"/>
          </a:p>
        </p:txBody>
      </p:sp>
      <p:sp>
        <p:nvSpPr>
          <p:cNvPr id="4" name="Slide Number Placeholder 3"/>
          <p:cNvSpPr>
            <a:spLocks noGrp="1"/>
          </p:cNvSpPr>
          <p:nvPr>
            <p:ph type="sldNum" sz="quarter" idx="5"/>
          </p:nvPr>
        </p:nvSpPr>
        <p:spPr/>
        <p:txBody>
          <a:bodyPr/>
          <a:lstStyle/>
          <a:p>
            <a:fld id="{03A211B3-5586-F941-9D40-AF8009F205F6}" type="slidenum">
              <a:rPr lang="en-US" smtClean="0"/>
              <a:t>12</a:t>
            </a:fld>
            <a:endParaRPr lang="en-US"/>
          </a:p>
        </p:txBody>
      </p:sp>
    </p:spTree>
    <p:extLst>
      <p:ext uri="{BB962C8B-B14F-4D97-AF65-F5344CB8AC3E}">
        <p14:creationId xmlns:p14="http://schemas.microsoft.com/office/powerpoint/2010/main" val="35225502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3A211B3-5586-F941-9D40-AF8009F205F6}" type="slidenum">
              <a:rPr lang="en-US" smtClean="0"/>
              <a:t>13</a:t>
            </a:fld>
            <a:endParaRPr lang="en-US"/>
          </a:p>
        </p:txBody>
      </p:sp>
    </p:spTree>
    <p:extLst>
      <p:ext uri="{BB962C8B-B14F-4D97-AF65-F5344CB8AC3E}">
        <p14:creationId xmlns:p14="http://schemas.microsoft.com/office/powerpoint/2010/main" val="16912100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3A211B3-5586-F941-9D40-AF8009F205F6}" type="slidenum">
              <a:rPr lang="en-US" smtClean="0"/>
              <a:t>14</a:t>
            </a:fld>
            <a:endParaRPr lang="en-US"/>
          </a:p>
        </p:txBody>
      </p:sp>
    </p:spTree>
    <p:extLst>
      <p:ext uri="{BB962C8B-B14F-4D97-AF65-F5344CB8AC3E}">
        <p14:creationId xmlns:p14="http://schemas.microsoft.com/office/powerpoint/2010/main" val="11789448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3504C-81FB-D54D-856A-88E04C1CAB0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B2B3C58-AC74-8594-E5F8-E3F6FA65DB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DA5BB3C-BF2C-D449-047C-ABBF4CA314B4}"/>
              </a:ext>
            </a:extLst>
          </p:cNvPr>
          <p:cNvSpPr>
            <a:spLocks noGrp="1"/>
          </p:cNvSpPr>
          <p:nvPr>
            <p:ph type="dt" sz="half" idx="10"/>
          </p:nvPr>
        </p:nvSpPr>
        <p:spPr/>
        <p:txBody>
          <a:bodyPr/>
          <a:lstStyle/>
          <a:p>
            <a:fld id="{2638DE3D-E90D-9F41-A1B6-5682D4DC2246}" type="datetimeFigureOut">
              <a:rPr lang="en-US" smtClean="0"/>
              <a:t>10/12/25</a:t>
            </a:fld>
            <a:endParaRPr lang="en-US"/>
          </a:p>
        </p:txBody>
      </p:sp>
      <p:sp>
        <p:nvSpPr>
          <p:cNvPr id="5" name="Footer Placeholder 4">
            <a:extLst>
              <a:ext uri="{FF2B5EF4-FFF2-40B4-BE49-F238E27FC236}">
                <a16:creationId xmlns:a16="http://schemas.microsoft.com/office/drawing/2014/main" id="{0A066340-DF89-B063-3978-B2E92ECE8B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EEAC3C-6937-25F5-1603-7807CF548A45}"/>
              </a:ext>
            </a:extLst>
          </p:cNvPr>
          <p:cNvSpPr>
            <a:spLocks noGrp="1"/>
          </p:cNvSpPr>
          <p:nvPr>
            <p:ph type="sldNum" sz="quarter" idx="12"/>
          </p:nvPr>
        </p:nvSpPr>
        <p:spPr/>
        <p:txBody>
          <a:bodyPr/>
          <a:lstStyle/>
          <a:p>
            <a:fld id="{C5A8FE16-8473-9B45-BC9B-8B76DC1327DC}" type="slidenum">
              <a:rPr lang="en-US" smtClean="0"/>
              <a:t>‹#›</a:t>
            </a:fld>
            <a:endParaRPr lang="en-US"/>
          </a:p>
        </p:txBody>
      </p:sp>
    </p:spTree>
    <p:extLst>
      <p:ext uri="{BB962C8B-B14F-4D97-AF65-F5344CB8AC3E}">
        <p14:creationId xmlns:p14="http://schemas.microsoft.com/office/powerpoint/2010/main" val="3994204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B5D75-B0AF-36F9-DBCF-7B460FFF187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77CC2F0-EEE2-E068-7514-A8F6DDD87E4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2FDB69-9165-E1A9-6786-21EE4E26AACF}"/>
              </a:ext>
            </a:extLst>
          </p:cNvPr>
          <p:cNvSpPr>
            <a:spLocks noGrp="1"/>
          </p:cNvSpPr>
          <p:nvPr>
            <p:ph type="dt" sz="half" idx="10"/>
          </p:nvPr>
        </p:nvSpPr>
        <p:spPr/>
        <p:txBody>
          <a:bodyPr/>
          <a:lstStyle/>
          <a:p>
            <a:fld id="{2638DE3D-E90D-9F41-A1B6-5682D4DC2246}" type="datetimeFigureOut">
              <a:rPr lang="en-US" smtClean="0"/>
              <a:t>10/12/25</a:t>
            </a:fld>
            <a:endParaRPr lang="en-US"/>
          </a:p>
        </p:txBody>
      </p:sp>
      <p:sp>
        <p:nvSpPr>
          <p:cNvPr id="5" name="Footer Placeholder 4">
            <a:extLst>
              <a:ext uri="{FF2B5EF4-FFF2-40B4-BE49-F238E27FC236}">
                <a16:creationId xmlns:a16="http://schemas.microsoft.com/office/drawing/2014/main" id="{AE9F12EB-781F-CA93-73B9-C7B9E38953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7DCA7B-DDFC-CD12-72C8-2C542FBBAD78}"/>
              </a:ext>
            </a:extLst>
          </p:cNvPr>
          <p:cNvSpPr>
            <a:spLocks noGrp="1"/>
          </p:cNvSpPr>
          <p:nvPr>
            <p:ph type="sldNum" sz="quarter" idx="12"/>
          </p:nvPr>
        </p:nvSpPr>
        <p:spPr/>
        <p:txBody>
          <a:bodyPr/>
          <a:lstStyle/>
          <a:p>
            <a:fld id="{C5A8FE16-8473-9B45-BC9B-8B76DC1327DC}" type="slidenum">
              <a:rPr lang="en-US" smtClean="0"/>
              <a:t>‹#›</a:t>
            </a:fld>
            <a:endParaRPr lang="en-US"/>
          </a:p>
        </p:txBody>
      </p:sp>
    </p:spTree>
    <p:extLst>
      <p:ext uri="{BB962C8B-B14F-4D97-AF65-F5344CB8AC3E}">
        <p14:creationId xmlns:p14="http://schemas.microsoft.com/office/powerpoint/2010/main" val="2728152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9F0B3-22A4-7742-D5B3-5A1362CFCE7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99BD97F-E771-7A14-3720-17F5A238D3C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B5B2D4-FDAC-FE10-7AE5-86F15D4948BC}"/>
              </a:ext>
            </a:extLst>
          </p:cNvPr>
          <p:cNvSpPr>
            <a:spLocks noGrp="1"/>
          </p:cNvSpPr>
          <p:nvPr>
            <p:ph type="dt" sz="half" idx="10"/>
          </p:nvPr>
        </p:nvSpPr>
        <p:spPr/>
        <p:txBody>
          <a:bodyPr/>
          <a:lstStyle/>
          <a:p>
            <a:fld id="{2638DE3D-E90D-9F41-A1B6-5682D4DC2246}" type="datetimeFigureOut">
              <a:rPr lang="en-US" smtClean="0"/>
              <a:t>10/12/25</a:t>
            </a:fld>
            <a:endParaRPr lang="en-US"/>
          </a:p>
        </p:txBody>
      </p:sp>
      <p:sp>
        <p:nvSpPr>
          <p:cNvPr id="5" name="Footer Placeholder 4">
            <a:extLst>
              <a:ext uri="{FF2B5EF4-FFF2-40B4-BE49-F238E27FC236}">
                <a16:creationId xmlns:a16="http://schemas.microsoft.com/office/drawing/2014/main" id="{50A2D572-46F6-5B47-5FB8-FB586D803A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76283B-D40E-66D5-2EA9-BF0BC7E25D65}"/>
              </a:ext>
            </a:extLst>
          </p:cNvPr>
          <p:cNvSpPr>
            <a:spLocks noGrp="1"/>
          </p:cNvSpPr>
          <p:nvPr>
            <p:ph type="sldNum" sz="quarter" idx="12"/>
          </p:nvPr>
        </p:nvSpPr>
        <p:spPr/>
        <p:txBody>
          <a:bodyPr/>
          <a:lstStyle/>
          <a:p>
            <a:fld id="{C5A8FE16-8473-9B45-BC9B-8B76DC1327DC}" type="slidenum">
              <a:rPr lang="en-US" smtClean="0"/>
              <a:t>‹#›</a:t>
            </a:fld>
            <a:endParaRPr lang="en-US"/>
          </a:p>
        </p:txBody>
      </p:sp>
    </p:spTree>
    <p:extLst>
      <p:ext uri="{BB962C8B-B14F-4D97-AF65-F5344CB8AC3E}">
        <p14:creationId xmlns:p14="http://schemas.microsoft.com/office/powerpoint/2010/main" val="88029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3C92F-3723-C340-CDA2-7880207C584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35E177F-E0A9-FB85-6AFF-3EE674A487A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20D30D3-1B06-292B-2F08-8082B95F18D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F9A4D0A-ED6C-7D2E-50D8-465192D9FE2B}"/>
              </a:ext>
            </a:extLst>
          </p:cNvPr>
          <p:cNvSpPr>
            <a:spLocks noGrp="1"/>
          </p:cNvSpPr>
          <p:nvPr>
            <p:ph type="dt" sz="half" idx="10"/>
          </p:nvPr>
        </p:nvSpPr>
        <p:spPr/>
        <p:txBody>
          <a:bodyPr/>
          <a:lstStyle/>
          <a:p>
            <a:fld id="{2638DE3D-E90D-9F41-A1B6-5682D4DC2246}" type="datetimeFigureOut">
              <a:rPr lang="en-US" smtClean="0"/>
              <a:t>10/12/25</a:t>
            </a:fld>
            <a:endParaRPr lang="en-US"/>
          </a:p>
        </p:txBody>
      </p:sp>
      <p:sp>
        <p:nvSpPr>
          <p:cNvPr id="6" name="Footer Placeholder 5">
            <a:extLst>
              <a:ext uri="{FF2B5EF4-FFF2-40B4-BE49-F238E27FC236}">
                <a16:creationId xmlns:a16="http://schemas.microsoft.com/office/drawing/2014/main" id="{C303F2D7-A0BE-667E-E241-386F2656C0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354A1E-C918-2829-CE60-DB212BB1085B}"/>
              </a:ext>
            </a:extLst>
          </p:cNvPr>
          <p:cNvSpPr>
            <a:spLocks noGrp="1"/>
          </p:cNvSpPr>
          <p:nvPr>
            <p:ph type="sldNum" sz="quarter" idx="12"/>
          </p:nvPr>
        </p:nvSpPr>
        <p:spPr/>
        <p:txBody>
          <a:bodyPr/>
          <a:lstStyle/>
          <a:p>
            <a:fld id="{C5A8FE16-8473-9B45-BC9B-8B76DC1327DC}" type="slidenum">
              <a:rPr lang="en-US" smtClean="0"/>
              <a:t>‹#›</a:t>
            </a:fld>
            <a:endParaRPr lang="en-US"/>
          </a:p>
        </p:txBody>
      </p:sp>
    </p:spTree>
    <p:extLst>
      <p:ext uri="{BB962C8B-B14F-4D97-AF65-F5344CB8AC3E}">
        <p14:creationId xmlns:p14="http://schemas.microsoft.com/office/powerpoint/2010/main" val="22201473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8D865-7ABC-F2D1-4015-06EC9189062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2CFFA7-05AC-A077-03CE-16C1E99203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884D92F-F76A-96C3-F9EE-41E58F77BF7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0D64AAE-3D54-A550-5373-887618EC29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8FB1F31-D63A-AB56-F0C2-A3026458C3C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B629C0F-9775-15CC-CB2B-0366F6EA3A31}"/>
              </a:ext>
            </a:extLst>
          </p:cNvPr>
          <p:cNvSpPr>
            <a:spLocks noGrp="1"/>
          </p:cNvSpPr>
          <p:nvPr>
            <p:ph type="dt" sz="half" idx="10"/>
          </p:nvPr>
        </p:nvSpPr>
        <p:spPr/>
        <p:txBody>
          <a:bodyPr/>
          <a:lstStyle/>
          <a:p>
            <a:fld id="{2638DE3D-E90D-9F41-A1B6-5682D4DC2246}" type="datetimeFigureOut">
              <a:rPr lang="en-US" smtClean="0"/>
              <a:t>10/12/25</a:t>
            </a:fld>
            <a:endParaRPr lang="en-US"/>
          </a:p>
        </p:txBody>
      </p:sp>
      <p:sp>
        <p:nvSpPr>
          <p:cNvPr id="8" name="Footer Placeholder 7">
            <a:extLst>
              <a:ext uri="{FF2B5EF4-FFF2-40B4-BE49-F238E27FC236}">
                <a16:creationId xmlns:a16="http://schemas.microsoft.com/office/drawing/2014/main" id="{F9E93755-1432-D4AE-01E4-DB0A6BFB6D4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18FF19-FCA9-001C-77E4-02BD35772BCA}"/>
              </a:ext>
            </a:extLst>
          </p:cNvPr>
          <p:cNvSpPr>
            <a:spLocks noGrp="1"/>
          </p:cNvSpPr>
          <p:nvPr>
            <p:ph type="sldNum" sz="quarter" idx="12"/>
          </p:nvPr>
        </p:nvSpPr>
        <p:spPr/>
        <p:txBody>
          <a:bodyPr/>
          <a:lstStyle/>
          <a:p>
            <a:fld id="{C5A8FE16-8473-9B45-BC9B-8B76DC1327DC}" type="slidenum">
              <a:rPr lang="en-US" smtClean="0"/>
              <a:t>‹#›</a:t>
            </a:fld>
            <a:endParaRPr lang="en-US"/>
          </a:p>
        </p:txBody>
      </p:sp>
    </p:spTree>
    <p:extLst>
      <p:ext uri="{BB962C8B-B14F-4D97-AF65-F5344CB8AC3E}">
        <p14:creationId xmlns:p14="http://schemas.microsoft.com/office/powerpoint/2010/main" val="178123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A2C8D-E732-B413-6186-0DB2EE837E3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5A5D6A5-52C4-0B2A-713D-B42DDA7F0483}"/>
              </a:ext>
            </a:extLst>
          </p:cNvPr>
          <p:cNvSpPr>
            <a:spLocks noGrp="1"/>
          </p:cNvSpPr>
          <p:nvPr>
            <p:ph type="dt" sz="half" idx="10"/>
          </p:nvPr>
        </p:nvSpPr>
        <p:spPr/>
        <p:txBody>
          <a:bodyPr/>
          <a:lstStyle/>
          <a:p>
            <a:fld id="{2638DE3D-E90D-9F41-A1B6-5682D4DC2246}" type="datetimeFigureOut">
              <a:rPr lang="en-US" smtClean="0"/>
              <a:t>10/12/25</a:t>
            </a:fld>
            <a:endParaRPr lang="en-US"/>
          </a:p>
        </p:txBody>
      </p:sp>
      <p:sp>
        <p:nvSpPr>
          <p:cNvPr id="4" name="Footer Placeholder 3">
            <a:extLst>
              <a:ext uri="{FF2B5EF4-FFF2-40B4-BE49-F238E27FC236}">
                <a16:creationId xmlns:a16="http://schemas.microsoft.com/office/drawing/2014/main" id="{3BA821A1-B451-8F28-4DDE-11969F2599F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6FEC456-6360-4877-51AF-C8B720ED0ABA}"/>
              </a:ext>
            </a:extLst>
          </p:cNvPr>
          <p:cNvSpPr>
            <a:spLocks noGrp="1"/>
          </p:cNvSpPr>
          <p:nvPr>
            <p:ph type="sldNum" sz="quarter" idx="12"/>
          </p:nvPr>
        </p:nvSpPr>
        <p:spPr/>
        <p:txBody>
          <a:bodyPr/>
          <a:lstStyle/>
          <a:p>
            <a:fld id="{C5A8FE16-8473-9B45-BC9B-8B76DC1327DC}" type="slidenum">
              <a:rPr lang="en-US" smtClean="0"/>
              <a:t>‹#›</a:t>
            </a:fld>
            <a:endParaRPr lang="en-US"/>
          </a:p>
        </p:txBody>
      </p:sp>
    </p:spTree>
    <p:extLst>
      <p:ext uri="{BB962C8B-B14F-4D97-AF65-F5344CB8AC3E}">
        <p14:creationId xmlns:p14="http://schemas.microsoft.com/office/powerpoint/2010/main" val="139282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5349E0-3CBA-4CFE-F409-0C6E4C80D5E3}"/>
              </a:ext>
            </a:extLst>
          </p:cNvPr>
          <p:cNvSpPr>
            <a:spLocks noGrp="1"/>
          </p:cNvSpPr>
          <p:nvPr>
            <p:ph type="dt" sz="half" idx="10"/>
          </p:nvPr>
        </p:nvSpPr>
        <p:spPr/>
        <p:txBody>
          <a:bodyPr/>
          <a:lstStyle/>
          <a:p>
            <a:fld id="{2638DE3D-E90D-9F41-A1B6-5682D4DC2246}" type="datetimeFigureOut">
              <a:rPr lang="en-US" smtClean="0"/>
              <a:t>10/12/25</a:t>
            </a:fld>
            <a:endParaRPr lang="en-US"/>
          </a:p>
        </p:txBody>
      </p:sp>
      <p:sp>
        <p:nvSpPr>
          <p:cNvPr id="3" name="Footer Placeholder 2">
            <a:extLst>
              <a:ext uri="{FF2B5EF4-FFF2-40B4-BE49-F238E27FC236}">
                <a16:creationId xmlns:a16="http://schemas.microsoft.com/office/drawing/2014/main" id="{09A7A3EF-6001-6E7D-D3DD-8D97859513D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72FA7A9-D523-F606-BAB9-2742213B274A}"/>
              </a:ext>
            </a:extLst>
          </p:cNvPr>
          <p:cNvSpPr>
            <a:spLocks noGrp="1"/>
          </p:cNvSpPr>
          <p:nvPr>
            <p:ph type="sldNum" sz="quarter" idx="12"/>
          </p:nvPr>
        </p:nvSpPr>
        <p:spPr/>
        <p:txBody>
          <a:bodyPr/>
          <a:lstStyle/>
          <a:p>
            <a:fld id="{C5A8FE16-8473-9B45-BC9B-8B76DC1327DC}" type="slidenum">
              <a:rPr lang="en-US" smtClean="0"/>
              <a:t>‹#›</a:t>
            </a:fld>
            <a:endParaRPr lang="en-US"/>
          </a:p>
        </p:txBody>
      </p:sp>
    </p:spTree>
    <p:extLst>
      <p:ext uri="{BB962C8B-B14F-4D97-AF65-F5344CB8AC3E}">
        <p14:creationId xmlns:p14="http://schemas.microsoft.com/office/powerpoint/2010/main" val="2743855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46C44-6C51-75D6-E707-0AD41E81CE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62757EA-6E42-12AD-536B-FF53C5F37B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12C2BAE-FA63-79F3-EBEE-D7A8B4BB72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927837-48AE-321B-C33E-62EDE5A9C86C}"/>
              </a:ext>
            </a:extLst>
          </p:cNvPr>
          <p:cNvSpPr>
            <a:spLocks noGrp="1"/>
          </p:cNvSpPr>
          <p:nvPr>
            <p:ph type="dt" sz="half" idx="10"/>
          </p:nvPr>
        </p:nvSpPr>
        <p:spPr/>
        <p:txBody>
          <a:bodyPr/>
          <a:lstStyle/>
          <a:p>
            <a:fld id="{2638DE3D-E90D-9F41-A1B6-5682D4DC2246}" type="datetimeFigureOut">
              <a:rPr lang="en-US" smtClean="0"/>
              <a:t>10/12/25</a:t>
            </a:fld>
            <a:endParaRPr lang="en-US"/>
          </a:p>
        </p:txBody>
      </p:sp>
      <p:sp>
        <p:nvSpPr>
          <p:cNvPr id="6" name="Footer Placeholder 5">
            <a:extLst>
              <a:ext uri="{FF2B5EF4-FFF2-40B4-BE49-F238E27FC236}">
                <a16:creationId xmlns:a16="http://schemas.microsoft.com/office/drawing/2014/main" id="{F849452A-014E-3541-988B-4C70FD42C1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70458A-CE51-115E-E614-9456F34E0E7F}"/>
              </a:ext>
            </a:extLst>
          </p:cNvPr>
          <p:cNvSpPr>
            <a:spLocks noGrp="1"/>
          </p:cNvSpPr>
          <p:nvPr>
            <p:ph type="sldNum" sz="quarter" idx="12"/>
          </p:nvPr>
        </p:nvSpPr>
        <p:spPr/>
        <p:txBody>
          <a:bodyPr/>
          <a:lstStyle/>
          <a:p>
            <a:fld id="{C5A8FE16-8473-9B45-BC9B-8B76DC1327DC}" type="slidenum">
              <a:rPr lang="en-US" smtClean="0"/>
              <a:t>‹#›</a:t>
            </a:fld>
            <a:endParaRPr lang="en-US"/>
          </a:p>
        </p:txBody>
      </p:sp>
    </p:spTree>
    <p:extLst>
      <p:ext uri="{BB962C8B-B14F-4D97-AF65-F5344CB8AC3E}">
        <p14:creationId xmlns:p14="http://schemas.microsoft.com/office/powerpoint/2010/main" val="3887039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D7032-0822-218D-41A7-9A740F3DA9B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1286AC-4E81-2601-3B11-5E6AFFAB24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9617D16-7C2A-1D38-5F40-B397162529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4BFF7D-0A18-18E5-C034-E86D1F40BFD9}"/>
              </a:ext>
            </a:extLst>
          </p:cNvPr>
          <p:cNvSpPr>
            <a:spLocks noGrp="1"/>
          </p:cNvSpPr>
          <p:nvPr>
            <p:ph type="dt" sz="half" idx="10"/>
          </p:nvPr>
        </p:nvSpPr>
        <p:spPr/>
        <p:txBody>
          <a:bodyPr/>
          <a:lstStyle/>
          <a:p>
            <a:fld id="{2638DE3D-E90D-9F41-A1B6-5682D4DC2246}" type="datetimeFigureOut">
              <a:rPr lang="en-US" smtClean="0"/>
              <a:t>10/12/25</a:t>
            </a:fld>
            <a:endParaRPr lang="en-US"/>
          </a:p>
        </p:txBody>
      </p:sp>
      <p:sp>
        <p:nvSpPr>
          <p:cNvPr id="6" name="Footer Placeholder 5">
            <a:extLst>
              <a:ext uri="{FF2B5EF4-FFF2-40B4-BE49-F238E27FC236}">
                <a16:creationId xmlns:a16="http://schemas.microsoft.com/office/drawing/2014/main" id="{CE48BEA7-466C-B2B9-0018-57FFD60CF3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597501-A422-D18A-14DE-C9755ECC20A3}"/>
              </a:ext>
            </a:extLst>
          </p:cNvPr>
          <p:cNvSpPr>
            <a:spLocks noGrp="1"/>
          </p:cNvSpPr>
          <p:nvPr>
            <p:ph type="sldNum" sz="quarter" idx="12"/>
          </p:nvPr>
        </p:nvSpPr>
        <p:spPr/>
        <p:txBody>
          <a:bodyPr/>
          <a:lstStyle/>
          <a:p>
            <a:fld id="{C5A8FE16-8473-9B45-BC9B-8B76DC1327DC}" type="slidenum">
              <a:rPr lang="en-US" smtClean="0"/>
              <a:t>‹#›</a:t>
            </a:fld>
            <a:endParaRPr lang="en-US"/>
          </a:p>
        </p:txBody>
      </p:sp>
    </p:spTree>
    <p:extLst>
      <p:ext uri="{BB962C8B-B14F-4D97-AF65-F5344CB8AC3E}">
        <p14:creationId xmlns:p14="http://schemas.microsoft.com/office/powerpoint/2010/main" val="1956255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32E3A-786E-C6BB-9548-BCD74789CC9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E330531-89D4-BB19-BABD-AAB5344F73C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C35155C-B736-A775-F83C-FE2E074B01DB}"/>
              </a:ext>
            </a:extLst>
          </p:cNvPr>
          <p:cNvSpPr>
            <a:spLocks noGrp="1"/>
          </p:cNvSpPr>
          <p:nvPr>
            <p:ph type="dt" sz="half" idx="10"/>
          </p:nvPr>
        </p:nvSpPr>
        <p:spPr/>
        <p:txBody>
          <a:bodyPr/>
          <a:lstStyle/>
          <a:p>
            <a:fld id="{2638DE3D-E90D-9F41-A1B6-5682D4DC2246}" type="datetimeFigureOut">
              <a:rPr lang="en-US" smtClean="0"/>
              <a:t>10/12/25</a:t>
            </a:fld>
            <a:endParaRPr lang="en-US"/>
          </a:p>
        </p:txBody>
      </p:sp>
      <p:sp>
        <p:nvSpPr>
          <p:cNvPr id="5" name="Footer Placeholder 4">
            <a:extLst>
              <a:ext uri="{FF2B5EF4-FFF2-40B4-BE49-F238E27FC236}">
                <a16:creationId xmlns:a16="http://schemas.microsoft.com/office/drawing/2014/main" id="{EAA2C091-C06B-E48C-7DCB-305DA419CC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C1A580-0887-9120-BD4E-40D2D616DC6A}"/>
              </a:ext>
            </a:extLst>
          </p:cNvPr>
          <p:cNvSpPr>
            <a:spLocks noGrp="1"/>
          </p:cNvSpPr>
          <p:nvPr>
            <p:ph type="sldNum" sz="quarter" idx="12"/>
          </p:nvPr>
        </p:nvSpPr>
        <p:spPr/>
        <p:txBody>
          <a:bodyPr/>
          <a:lstStyle/>
          <a:p>
            <a:fld id="{C5A8FE16-8473-9B45-BC9B-8B76DC1327DC}" type="slidenum">
              <a:rPr lang="en-US" smtClean="0"/>
              <a:t>‹#›</a:t>
            </a:fld>
            <a:endParaRPr lang="en-US"/>
          </a:p>
        </p:txBody>
      </p:sp>
    </p:spTree>
    <p:extLst>
      <p:ext uri="{BB962C8B-B14F-4D97-AF65-F5344CB8AC3E}">
        <p14:creationId xmlns:p14="http://schemas.microsoft.com/office/powerpoint/2010/main" val="221997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1AD1C0-FEA2-9B7E-84F0-12CC0A61310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5C60314-214B-BD9B-67E3-17513804994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165487-20AF-4686-6D01-93083C945CD9}"/>
              </a:ext>
            </a:extLst>
          </p:cNvPr>
          <p:cNvSpPr>
            <a:spLocks noGrp="1"/>
          </p:cNvSpPr>
          <p:nvPr>
            <p:ph type="dt" sz="half" idx="10"/>
          </p:nvPr>
        </p:nvSpPr>
        <p:spPr/>
        <p:txBody>
          <a:bodyPr/>
          <a:lstStyle/>
          <a:p>
            <a:fld id="{2638DE3D-E90D-9F41-A1B6-5682D4DC2246}" type="datetimeFigureOut">
              <a:rPr lang="en-US" smtClean="0"/>
              <a:t>10/12/25</a:t>
            </a:fld>
            <a:endParaRPr lang="en-US"/>
          </a:p>
        </p:txBody>
      </p:sp>
      <p:sp>
        <p:nvSpPr>
          <p:cNvPr id="5" name="Footer Placeholder 4">
            <a:extLst>
              <a:ext uri="{FF2B5EF4-FFF2-40B4-BE49-F238E27FC236}">
                <a16:creationId xmlns:a16="http://schemas.microsoft.com/office/drawing/2014/main" id="{2DA75876-D2C0-A7B7-2138-587C1388FB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1C7EB4-3EFF-23A3-FAE9-0DB8B160D1D6}"/>
              </a:ext>
            </a:extLst>
          </p:cNvPr>
          <p:cNvSpPr>
            <a:spLocks noGrp="1"/>
          </p:cNvSpPr>
          <p:nvPr>
            <p:ph type="sldNum" sz="quarter" idx="12"/>
          </p:nvPr>
        </p:nvSpPr>
        <p:spPr/>
        <p:txBody>
          <a:bodyPr/>
          <a:lstStyle/>
          <a:p>
            <a:fld id="{C5A8FE16-8473-9B45-BC9B-8B76DC1327DC}" type="slidenum">
              <a:rPr lang="en-US" smtClean="0"/>
              <a:t>‹#›</a:t>
            </a:fld>
            <a:endParaRPr lang="en-US"/>
          </a:p>
        </p:txBody>
      </p:sp>
    </p:spTree>
    <p:extLst>
      <p:ext uri="{BB962C8B-B14F-4D97-AF65-F5344CB8AC3E}">
        <p14:creationId xmlns:p14="http://schemas.microsoft.com/office/powerpoint/2010/main" val="3681103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C66CAC-5FFE-838B-C0C8-B016836A2A2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2D722D0-8235-F0A6-8F7F-B5686B08A6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4DB460-F508-96D8-AA96-2978497642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638DE3D-E90D-9F41-A1B6-5682D4DC2246}" type="datetimeFigureOut">
              <a:rPr lang="en-US" smtClean="0"/>
              <a:t>10/12/25</a:t>
            </a:fld>
            <a:endParaRPr lang="en-US"/>
          </a:p>
        </p:txBody>
      </p:sp>
      <p:sp>
        <p:nvSpPr>
          <p:cNvPr id="5" name="Footer Placeholder 4">
            <a:extLst>
              <a:ext uri="{FF2B5EF4-FFF2-40B4-BE49-F238E27FC236}">
                <a16:creationId xmlns:a16="http://schemas.microsoft.com/office/drawing/2014/main" id="{40432762-8CBF-4105-B7F7-089CD0E29C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92DAA58-3871-8F49-F4D4-A9193199ED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5A8FE16-8473-9B45-BC9B-8B76DC1327DC}" type="slidenum">
              <a:rPr lang="en-US" smtClean="0"/>
              <a:t>‹#›</a:t>
            </a:fld>
            <a:endParaRPr lang="en-US"/>
          </a:p>
        </p:txBody>
      </p:sp>
    </p:spTree>
    <p:extLst>
      <p:ext uri="{BB962C8B-B14F-4D97-AF65-F5344CB8AC3E}">
        <p14:creationId xmlns:p14="http://schemas.microsoft.com/office/powerpoint/2010/main" val="1244457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scribbr.co.uk/research-methods/unstructured-interviews/" TargetMode="External"/><Relationship Id="rId3" Type="http://schemas.openxmlformats.org/officeDocument/2006/relationships/hyperlink" Target="https://doi.org/10.26668/businessreview/2023.v8i5.1424" TargetMode="External"/><Relationship Id="rId7" Type="http://schemas.openxmlformats.org/officeDocument/2006/relationships/hyperlink" Target="https://www.cipd.org/uk/knowledge/factsheets/selection-factsheet/"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researchgate.net/publication/376202678_DIGITAL_CONSUMER_BEHAVIOUR_OF_MARKS_SPENCERS_MS" TargetMode="External"/><Relationship Id="rId11" Type="http://schemas.openxmlformats.org/officeDocument/2006/relationships/hyperlink" Target="https://corporate.marksandspencer.com/sites/marksandspencer/files/Annual%20reports/m-and-s_ar22_full-ar.pdf" TargetMode="External"/><Relationship Id="rId5" Type="http://schemas.openxmlformats.org/officeDocument/2006/relationships/hyperlink" Target="https://www.bbc.co.uk/bitesize/guides/z3s9fcw/revision/2" TargetMode="External"/><Relationship Id="rId10" Type="http://schemas.openxmlformats.org/officeDocument/2006/relationships/hyperlink" Target="https://doi.org/10.5281/zenodo.7572224" TargetMode="External"/><Relationship Id="rId4" Type="http://schemas.openxmlformats.org/officeDocument/2006/relationships/hyperlink" Target="https://doi.org/10.5296/bms.v14i2.21479" TargetMode="External"/><Relationship Id="rId9" Type="http://schemas.openxmlformats.org/officeDocument/2006/relationships/hyperlink" Target="https://www.graduatesfirst.com/m-and-s-aptitude-tests"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multirecruit.com/knowledge-base/what-is-job-analysis/" TargetMode="External"/><Relationship Id="rId3" Type="http://schemas.openxmlformats.org/officeDocument/2006/relationships/hyperlink" Target="https://corporate.marksandspencer.com/sites/marksandspencer/files/marks-spencer/our-people/mns-people-principles.pdf" TargetMode="External"/><Relationship Id="rId7" Type="http://schemas.openxmlformats.org/officeDocument/2006/relationships/hyperlink" Target="https://doi.org/10.1093/eurjcn/zvab038" TargetMode="External"/><Relationship Id="rId12" Type="http://schemas.openxmlformats.org/officeDocument/2006/relationships/hyperlink" Target="https://doi.org/10.1002/hrm.22215"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doi.org/10.1016/j.heliyon.2024.e25055" TargetMode="External"/><Relationship Id="rId11" Type="http://schemas.openxmlformats.org/officeDocument/2006/relationships/hyperlink" Target="https://doi.org/10.31901/24566292.2020/11.1-2.198" TargetMode="External"/><Relationship Id="rId5" Type="http://schemas.openxmlformats.org/officeDocument/2006/relationships/hyperlink" Target="https://corporate.marksandspencer.com/about-us" TargetMode="External"/><Relationship Id="rId10" Type="http://schemas.openxmlformats.org/officeDocument/2006/relationships/hyperlink" Target="https://doi.org/10.24002/ijieem.v3i1.4923" TargetMode="External"/><Relationship Id="rId4" Type="http://schemas.openxmlformats.org/officeDocument/2006/relationships/hyperlink" Target="https://ie-jobs.marksandspencer.com/our-hiring-process-faqs#:~:text=The%20process%20varies%20by%20role%20but%20usually,explain%20what%20to%20expect%20as%20you%20progress" TargetMode="External"/><Relationship Id="rId9" Type="http://schemas.openxmlformats.org/officeDocument/2006/relationships/hyperlink" Target="https://doi.org/10.4103/2321-0656.1152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54B3C1DC-1F32-81D5-8937-B1D467EDF6AE}"/>
              </a:ext>
            </a:extLst>
          </p:cNvPr>
          <p:cNvSpPr>
            <a:spLocks noGrp="1"/>
          </p:cNvSpPr>
          <p:nvPr>
            <p:ph type="ctrTitle"/>
          </p:nvPr>
        </p:nvSpPr>
        <p:spPr>
          <a:xfrm>
            <a:off x="1522030" y="1209220"/>
            <a:ext cx="9147940" cy="2337238"/>
          </a:xfrm>
        </p:spPr>
        <p:txBody>
          <a:bodyPr anchor="b">
            <a:normAutofit/>
          </a:bodyPr>
          <a:lstStyle/>
          <a:p>
            <a:r>
              <a:rPr lang="en-US" sz="5200" dirty="0">
                <a:solidFill>
                  <a:srgbClr val="FFFFFF"/>
                </a:solidFill>
              </a:rPr>
              <a:t>LCLM5002 - Developing and Managing Individuals and Teams </a:t>
            </a:r>
          </a:p>
        </p:txBody>
      </p:sp>
      <p:sp>
        <p:nvSpPr>
          <p:cNvPr id="3" name="Subtitle 2">
            <a:extLst>
              <a:ext uri="{FF2B5EF4-FFF2-40B4-BE49-F238E27FC236}">
                <a16:creationId xmlns:a16="http://schemas.microsoft.com/office/drawing/2014/main" id="{1875ABBA-DEE0-E613-642B-E31921C03B06}"/>
              </a:ext>
            </a:extLst>
          </p:cNvPr>
          <p:cNvSpPr>
            <a:spLocks noGrp="1"/>
          </p:cNvSpPr>
          <p:nvPr>
            <p:ph type="subTitle" idx="1"/>
          </p:nvPr>
        </p:nvSpPr>
        <p:spPr>
          <a:xfrm>
            <a:off x="1522030" y="3605577"/>
            <a:ext cx="9147940" cy="1324303"/>
          </a:xfrm>
        </p:spPr>
        <p:txBody>
          <a:bodyPr anchor="t">
            <a:normAutofit/>
          </a:bodyPr>
          <a:lstStyle/>
          <a:p>
            <a:r>
              <a:rPr lang="en-US" sz="2000">
                <a:solidFill>
                  <a:srgbClr val="FFFFFF"/>
                </a:solidFill>
              </a:rPr>
              <a:t>Component 1- Individual Presentation </a:t>
            </a:r>
          </a:p>
          <a:p>
            <a:r>
              <a:rPr lang="en-US" sz="2000">
                <a:solidFill>
                  <a:srgbClr val="FFFFFF"/>
                </a:solidFill>
              </a:rPr>
              <a:t>Student Name: Mihaela-Andreea Rusu</a:t>
            </a:r>
          </a:p>
          <a:p>
            <a:r>
              <a:rPr lang="en-US" sz="2000">
                <a:solidFill>
                  <a:srgbClr val="FFFFFF"/>
                </a:solidFill>
              </a:rPr>
              <a:t>Student ID: 2408444</a:t>
            </a:r>
          </a:p>
        </p:txBody>
      </p:sp>
      <p:sp>
        <p:nvSpPr>
          <p:cNvPr id="42"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4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4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
        <p:nvSpPr>
          <p:cNvPr id="45"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
        <p:nvSpPr>
          <p:cNvPr id="46"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47"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cxnSp>
        <p:nvCxnSpPr>
          <p:cNvPr id="48" name="Straight Connector 4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46448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F4E2C0-CF20-72D7-7EA5-94DDEF786A7A}"/>
              </a:ext>
            </a:extLst>
          </p:cNvPr>
          <p:cNvSpPr>
            <a:spLocks noGrp="1"/>
          </p:cNvSpPr>
          <p:nvPr>
            <p:ph type="title"/>
          </p:nvPr>
        </p:nvSpPr>
        <p:spPr>
          <a:xfrm>
            <a:off x="1452656" y="1444741"/>
            <a:ext cx="9357865" cy="1041901"/>
          </a:xfrm>
        </p:spPr>
        <p:txBody>
          <a:bodyPr vert="horz" lIns="91440" tIns="45720" rIns="91440" bIns="45720" rtlCol="0" anchor="ctr">
            <a:normAutofit/>
          </a:bodyPr>
          <a:lstStyle/>
          <a:p>
            <a:r>
              <a:rPr lang="en-US" sz="4000" kern="1200" dirty="0">
                <a:solidFill>
                  <a:schemeClr val="tx1"/>
                </a:solidFill>
                <a:latin typeface="+mj-lt"/>
                <a:ea typeface="+mj-ea"/>
                <a:cs typeface="+mj-cs"/>
              </a:rPr>
              <a:t>Table of Contents</a:t>
            </a:r>
          </a:p>
        </p:txBody>
      </p:sp>
      <p:sp>
        <p:nvSpPr>
          <p:cNvPr id="3" name="Content Placeholder 2">
            <a:extLst>
              <a:ext uri="{FF2B5EF4-FFF2-40B4-BE49-F238E27FC236}">
                <a16:creationId xmlns:a16="http://schemas.microsoft.com/office/drawing/2014/main" id="{3B7A148B-FA4E-E18F-12CE-7B191D886234}"/>
              </a:ext>
            </a:extLst>
          </p:cNvPr>
          <p:cNvSpPr>
            <a:spLocks noGrp="1"/>
          </p:cNvSpPr>
          <p:nvPr>
            <p:ph idx="1"/>
          </p:nvPr>
        </p:nvSpPr>
        <p:spPr>
          <a:xfrm>
            <a:off x="1289306" y="2685054"/>
            <a:ext cx="4643344" cy="2699968"/>
          </a:xfrm>
        </p:spPr>
        <p:txBody>
          <a:bodyPr vert="horz" lIns="91440" tIns="45720" rIns="91440" bIns="45720" rtlCol="0">
            <a:normAutofit/>
          </a:bodyPr>
          <a:lstStyle/>
          <a:p>
            <a:pPr marL="0"/>
            <a:r>
              <a:rPr lang="en-US" sz="1400" dirty="0"/>
              <a:t>Introduction – Slide 3</a:t>
            </a:r>
          </a:p>
          <a:p>
            <a:pPr marL="0"/>
            <a:r>
              <a:rPr lang="en-US" sz="1400" dirty="0"/>
              <a:t>Recruitment Process – Slide 4</a:t>
            </a:r>
          </a:p>
          <a:p>
            <a:pPr marL="0"/>
            <a:r>
              <a:rPr lang="en-US" sz="1400" dirty="0"/>
              <a:t>Job analysis – Slide 5</a:t>
            </a:r>
          </a:p>
          <a:p>
            <a:pPr marL="0"/>
            <a:r>
              <a:rPr lang="en-US" sz="1400" dirty="0"/>
              <a:t>Job description and person specification – Slide 6</a:t>
            </a:r>
          </a:p>
          <a:p>
            <a:pPr marL="0"/>
            <a:r>
              <a:rPr lang="en-US" sz="1400" dirty="0"/>
              <a:t>Types of interviews (1): Structured interview – Slide 7</a:t>
            </a:r>
          </a:p>
          <a:p>
            <a:pPr marL="0"/>
            <a:r>
              <a:rPr lang="en-US" sz="1400" dirty="0"/>
              <a:t>Types of interviews (2): Unstructured interview – Slide 8</a:t>
            </a:r>
          </a:p>
          <a:p>
            <a:pPr marL="0"/>
            <a:r>
              <a:rPr lang="en-US" sz="1400" dirty="0"/>
              <a:t>Types of interviews (3): Panel interview – Slide 9</a:t>
            </a:r>
          </a:p>
          <a:p>
            <a:pPr marL="0"/>
            <a:endParaRPr lang="en-US" sz="1400" dirty="0"/>
          </a:p>
          <a:p>
            <a:pPr marL="0"/>
            <a:endParaRPr lang="en-US" sz="1400" dirty="0"/>
          </a:p>
          <a:p>
            <a:pPr marL="0"/>
            <a:endParaRPr lang="en-US" sz="1400" dirty="0"/>
          </a:p>
          <a:p>
            <a:pPr marL="0"/>
            <a:endParaRPr lang="en-US" sz="1400" dirty="0"/>
          </a:p>
          <a:p>
            <a:pPr marL="0"/>
            <a:endParaRPr lang="en-US" sz="1400" dirty="0"/>
          </a:p>
        </p:txBody>
      </p:sp>
      <p:sp>
        <p:nvSpPr>
          <p:cNvPr id="4" name="Content Placeholder 2">
            <a:extLst>
              <a:ext uri="{FF2B5EF4-FFF2-40B4-BE49-F238E27FC236}">
                <a16:creationId xmlns:a16="http://schemas.microsoft.com/office/drawing/2014/main" id="{0CDC2173-7D1D-C399-62AF-61B46EB0C996}"/>
              </a:ext>
            </a:extLst>
          </p:cNvPr>
          <p:cNvSpPr txBox="1">
            <a:spLocks/>
          </p:cNvSpPr>
          <p:nvPr/>
        </p:nvSpPr>
        <p:spPr>
          <a:xfrm>
            <a:off x="6256022" y="2685054"/>
            <a:ext cx="4714521" cy="269996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1400" dirty="0"/>
              <a:t>Questioning techniques – Slide 10</a:t>
            </a:r>
          </a:p>
          <a:p>
            <a:pPr marL="0"/>
            <a:r>
              <a:rPr lang="en-US" sz="1400" dirty="0"/>
              <a:t>Comparison: face-to-face vs online interview – Slide 11</a:t>
            </a:r>
          </a:p>
          <a:p>
            <a:pPr marL="0"/>
            <a:r>
              <a:rPr lang="en-US" sz="1400" dirty="0"/>
              <a:t>Conclusion – Slide 12</a:t>
            </a:r>
          </a:p>
          <a:p>
            <a:pPr marL="0"/>
            <a:r>
              <a:rPr lang="en-US" sz="1400" dirty="0"/>
              <a:t>References – Slide 13</a:t>
            </a:r>
          </a:p>
          <a:p>
            <a:pPr marL="0"/>
            <a:r>
              <a:rPr lang="en-US" sz="1400" dirty="0"/>
              <a:t>References Continued – Slide 14</a:t>
            </a:r>
          </a:p>
          <a:p>
            <a:pPr marL="0"/>
            <a:endParaRPr lang="en-US" sz="1400" dirty="0"/>
          </a:p>
          <a:p>
            <a:pPr marL="0"/>
            <a:endParaRPr lang="en-US" sz="1400" dirty="0"/>
          </a:p>
          <a:p>
            <a:pPr marL="0"/>
            <a:endParaRPr lang="en-US" sz="1400" dirty="0"/>
          </a:p>
        </p:txBody>
      </p:sp>
    </p:spTree>
    <p:extLst>
      <p:ext uri="{BB962C8B-B14F-4D97-AF65-F5344CB8AC3E}">
        <p14:creationId xmlns:p14="http://schemas.microsoft.com/office/powerpoint/2010/main" val="26462934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63B42-8BCD-C992-D70D-22BAD78A9873}"/>
              </a:ext>
            </a:extLst>
          </p:cNvPr>
          <p:cNvSpPr>
            <a:spLocks noGrp="1"/>
          </p:cNvSpPr>
          <p:nvPr>
            <p:ph type="title"/>
          </p:nvPr>
        </p:nvSpPr>
        <p:spPr>
          <a:xfrm>
            <a:off x="481013" y="3752849"/>
            <a:ext cx="3290887" cy="2452687"/>
          </a:xfrm>
        </p:spPr>
        <p:txBody>
          <a:bodyPr anchor="ctr">
            <a:normAutofit/>
          </a:bodyPr>
          <a:lstStyle/>
          <a:p>
            <a:r>
              <a:rPr lang="en-US" sz="3600" dirty="0"/>
              <a:t>Introduction	</a:t>
            </a:r>
          </a:p>
        </p:txBody>
      </p:sp>
      <p:pic>
        <p:nvPicPr>
          <p:cNvPr id="5" name="Picture 4" descr="A grocery store with shopping carts&#10;&#10;AI-generated content may be incorrect.">
            <a:extLst>
              <a:ext uri="{FF2B5EF4-FFF2-40B4-BE49-F238E27FC236}">
                <a16:creationId xmlns:a16="http://schemas.microsoft.com/office/drawing/2014/main" id="{E4F2713B-EDE2-E659-820B-07434092E43C}"/>
              </a:ext>
            </a:extLst>
          </p:cNvPr>
          <p:cNvPicPr>
            <a:picLocks noChangeAspect="1"/>
          </p:cNvPicPr>
          <p:nvPr/>
        </p:nvPicPr>
        <p:blipFill>
          <a:blip r:embed="rId3"/>
          <a:srcRect t="35338" b="19067"/>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759F7654-CDF9-3995-6FED-A3A5BB7F3B6C}"/>
              </a:ext>
            </a:extLst>
          </p:cNvPr>
          <p:cNvSpPr>
            <a:spLocks noGrp="1"/>
          </p:cNvSpPr>
          <p:nvPr>
            <p:ph idx="1"/>
          </p:nvPr>
        </p:nvSpPr>
        <p:spPr>
          <a:xfrm>
            <a:off x="3771900" y="3752850"/>
            <a:ext cx="7937495" cy="2781765"/>
          </a:xfrm>
        </p:spPr>
        <p:txBody>
          <a:bodyPr anchor="ctr">
            <a:normAutofit/>
          </a:bodyPr>
          <a:lstStyle/>
          <a:p>
            <a:pPr>
              <a:lnSpc>
                <a:spcPct val="150000"/>
              </a:lnSpc>
            </a:pPr>
            <a:r>
              <a:rPr lang="en-US" sz="1100" dirty="0"/>
              <a:t>Marks &amp; Spencer is a major UK company headquartered in London known for clothing, food and home products (Marks &amp; Spencer, 2025)</a:t>
            </a:r>
          </a:p>
          <a:p>
            <a:pPr>
              <a:lnSpc>
                <a:spcPct val="150000"/>
              </a:lnSpc>
            </a:pPr>
            <a:r>
              <a:rPr lang="en-US" sz="1100" dirty="0"/>
              <a:t>The company is undergoing a digital transformation to adapt to changes in the retail market and the growth of online shopping (LI, WANG and ZHANG, 2023)</a:t>
            </a:r>
          </a:p>
          <a:p>
            <a:pPr>
              <a:lnSpc>
                <a:spcPct val="150000"/>
              </a:lnSpc>
            </a:pPr>
            <a:r>
              <a:rPr lang="en-US" sz="1100" dirty="0"/>
              <a:t>As part of the transformation, M&amp;S aims to improve its internal systems but also its online platforms and customer interaction methods (Bharat Bogati, 2023)</a:t>
            </a:r>
          </a:p>
          <a:p>
            <a:pPr>
              <a:lnSpc>
                <a:spcPct val="150000"/>
              </a:lnSpc>
            </a:pPr>
            <a:r>
              <a:rPr lang="en-US" sz="1100" dirty="0"/>
              <a:t>The project requires the employment of professionals with expertise in change management and digitalization</a:t>
            </a:r>
          </a:p>
          <a:p>
            <a:pPr>
              <a:lnSpc>
                <a:spcPct val="150000"/>
              </a:lnSpc>
            </a:pPr>
            <a:r>
              <a:rPr lang="en-US" sz="1100" dirty="0"/>
              <a:t>The presentation highlights the recruitment steps, types of interviews and the methods used in selecting the best candidates</a:t>
            </a:r>
          </a:p>
        </p:txBody>
      </p:sp>
    </p:spTree>
    <p:extLst>
      <p:ext uri="{BB962C8B-B14F-4D97-AF65-F5344CB8AC3E}">
        <p14:creationId xmlns:p14="http://schemas.microsoft.com/office/powerpoint/2010/main" val="936758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EAACE0-1BC0-AFE2-08DB-C067A201DC49}"/>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kern="1200">
                <a:solidFill>
                  <a:schemeClr val="tx1"/>
                </a:solidFill>
                <a:latin typeface="+mj-lt"/>
                <a:ea typeface="+mj-ea"/>
                <a:cs typeface="+mj-cs"/>
              </a:rPr>
              <a:t>Recruitment Process</a:t>
            </a:r>
          </a:p>
        </p:txBody>
      </p:sp>
      <p:sp>
        <p:nvSpPr>
          <p:cNvPr id="36" name="Rectangle 3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F6128BC-5389-45FA-4C96-1CD92D46DD1F}"/>
              </a:ext>
            </a:extLst>
          </p:cNvPr>
          <p:cNvSpPr txBox="1"/>
          <p:nvPr/>
        </p:nvSpPr>
        <p:spPr>
          <a:xfrm>
            <a:off x="0" y="2203079"/>
            <a:ext cx="5752195" cy="4267990"/>
          </a:xfrm>
          <a:prstGeom prst="rect">
            <a:avLst/>
          </a:prstGeom>
        </p:spPr>
        <p:txBody>
          <a:bodyPr vert="horz" lIns="91440" tIns="45720" rIns="91440" bIns="45720" rtlCol="0" anchor="ctr">
            <a:normAutofit/>
          </a:bodyPr>
          <a:lstStyle/>
          <a:p>
            <a:pPr marL="285750" indent="-228600">
              <a:lnSpc>
                <a:spcPct val="160000"/>
              </a:lnSpc>
              <a:spcAft>
                <a:spcPts val="600"/>
              </a:spcAft>
              <a:buFont typeface="Arial" panose="020B0604020202020204" pitchFamily="34" charset="0"/>
              <a:buChar char="•"/>
            </a:pPr>
            <a:r>
              <a:rPr lang="en-US" sz="1050" dirty="0"/>
              <a:t>Recruitment is crucial at Marks &amp; Spencer because people are so essential to the success of the companies</a:t>
            </a:r>
          </a:p>
          <a:p>
            <a:pPr marL="285750" indent="-228600">
              <a:lnSpc>
                <a:spcPct val="160000"/>
              </a:lnSpc>
              <a:spcAft>
                <a:spcPts val="600"/>
              </a:spcAft>
              <a:buFont typeface="Arial" panose="020B0604020202020204" pitchFamily="34" charset="0"/>
              <a:buChar char="•"/>
            </a:pPr>
            <a:r>
              <a:rPr lang="en-US" sz="1050" dirty="0"/>
              <a:t>The process thus begins with identifying the need for a new role, such as a Project Manager in leading the digital transformation (BBC, 2018).</a:t>
            </a:r>
          </a:p>
          <a:p>
            <a:pPr marL="285750" indent="-228600">
              <a:lnSpc>
                <a:spcPct val="160000"/>
              </a:lnSpc>
              <a:spcAft>
                <a:spcPts val="600"/>
              </a:spcAft>
              <a:buFont typeface="Arial" panose="020B0604020202020204" pitchFamily="34" charset="0"/>
              <a:buChar char="•"/>
            </a:pPr>
            <a:r>
              <a:rPr lang="en-US" sz="1050" dirty="0"/>
              <a:t>A more detailed analysis of the job is carried out in order to determine the skills and responsibilities required (</a:t>
            </a:r>
            <a:r>
              <a:rPr lang="en-US" sz="1050" dirty="0" err="1"/>
              <a:t>Switasarra</a:t>
            </a:r>
            <a:r>
              <a:rPr lang="en-US" sz="1050" dirty="0"/>
              <a:t> and </a:t>
            </a:r>
            <a:r>
              <a:rPr lang="en-US" sz="1050" dirty="0" err="1"/>
              <a:t>Astanti</a:t>
            </a:r>
            <a:r>
              <a:rPr lang="en-US" sz="1050" dirty="0"/>
              <a:t>, 2021)</a:t>
            </a:r>
          </a:p>
          <a:p>
            <a:pPr marL="285750" indent="-228600">
              <a:lnSpc>
                <a:spcPct val="160000"/>
              </a:lnSpc>
              <a:spcAft>
                <a:spcPts val="600"/>
              </a:spcAft>
              <a:buFont typeface="Arial" panose="020B0604020202020204" pitchFamily="34" charset="0"/>
              <a:buChar char="•"/>
            </a:pPr>
            <a:r>
              <a:rPr lang="en-US" sz="1050" dirty="0"/>
              <a:t>The next steps include the creation of a job description and job specifications in order to redefine the expectations for this role.</a:t>
            </a:r>
          </a:p>
          <a:p>
            <a:pPr marL="285750" indent="-228600">
              <a:lnSpc>
                <a:spcPct val="160000"/>
              </a:lnSpc>
              <a:spcAft>
                <a:spcPts val="600"/>
              </a:spcAft>
              <a:buFont typeface="Arial" panose="020B0604020202020204" pitchFamily="34" charset="0"/>
              <a:buChar char="•"/>
            </a:pPr>
            <a:r>
              <a:rPr lang="en-US" sz="1050" dirty="0"/>
              <a:t>The job is then promoted externally and internally and the HR department carries out a preliminary selection of candidates who meet the basic criteria (M&amp;S Careers, 2025)</a:t>
            </a:r>
          </a:p>
          <a:p>
            <a:pPr marL="285750" indent="-228600">
              <a:lnSpc>
                <a:spcPct val="160000"/>
              </a:lnSpc>
              <a:spcAft>
                <a:spcPts val="600"/>
              </a:spcAft>
              <a:buFont typeface="Arial" panose="020B0604020202020204" pitchFamily="34" charset="0"/>
              <a:buChar char="•"/>
            </a:pPr>
            <a:r>
              <a:rPr lang="en-US" sz="1050" dirty="0"/>
              <a:t>The selected candidates are then invited to interviews and the most suitable candidate is chosen and offered the job and is thus placed in the company's integration program (GF, 2024)</a:t>
            </a:r>
          </a:p>
        </p:txBody>
      </p:sp>
      <p:pic>
        <p:nvPicPr>
          <p:cNvPr id="8" name="Picture 7">
            <a:extLst>
              <a:ext uri="{FF2B5EF4-FFF2-40B4-BE49-F238E27FC236}">
                <a16:creationId xmlns:a16="http://schemas.microsoft.com/office/drawing/2014/main" id="{F803E9D7-DD2F-C91A-0901-27FE60A69077}"/>
              </a:ext>
            </a:extLst>
          </p:cNvPr>
          <p:cNvPicPr>
            <a:picLocks noChangeAspect="1"/>
          </p:cNvPicPr>
          <p:nvPr/>
        </p:nvPicPr>
        <p:blipFill>
          <a:blip r:embed="rId3"/>
          <a:stretch>
            <a:fillRect/>
          </a:stretch>
        </p:blipFill>
        <p:spPr>
          <a:xfrm>
            <a:off x="5911532" y="2892862"/>
            <a:ext cx="5150277" cy="2897030"/>
          </a:xfrm>
          <a:prstGeom prst="rect">
            <a:avLst/>
          </a:prstGeom>
        </p:spPr>
      </p:pic>
      <p:sp>
        <p:nvSpPr>
          <p:cNvPr id="40" name="Rectangle 3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12464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02DA5C-A3E6-D3C0-5E92-FD898BD3CD5E}"/>
              </a:ext>
            </a:extLst>
          </p:cNvPr>
          <p:cNvSpPr>
            <a:spLocks noGrp="1"/>
          </p:cNvSpPr>
          <p:nvPr>
            <p:ph type="title"/>
          </p:nvPr>
        </p:nvSpPr>
        <p:spPr>
          <a:xfrm>
            <a:off x="7320466" y="609600"/>
            <a:ext cx="4140014" cy="1330839"/>
          </a:xfrm>
        </p:spPr>
        <p:txBody>
          <a:bodyPr>
            <a:normAutofit/>
          </a:bodyPr>
          <a:lstStyle/>
          <a:p>
            <a:r>
              <a:rPr lang="en-US"/>
              <a:t>Job analysis</a:t>
            </a:r>
          </a:p>
        </p:txBody>
      </p:sp>
      <p:pic>
        <p:nvPicPr>
          <p:cNvPr id="16" name="Picture 15" descr="A store with mannequins in front of a sign&#10;&#10;AI-generated content may be incorrect.">
            <a:extLst>
              <a:ext uri="{FF2B5EF4-FFF2-40B4-BE49-F238E27FC236}">
                <a16:creationId xmlns:a16="http://schemas.microsoft.com/office/drawing/2014/main" id="{7A8C588F-12D7-6E2E-3BEE-E8EC8312A7FF}"/>
              </a:ext>
            </a:extLst>
          </p:cNvPr>
          <p:cNvPicPr>
            <a:picLocks noChangeAspect="1"/>
          </p:cNvPicPr>
          <p:nvPr/>
        </p:nvPicPr>
        <p:blipFill>
          <a:blip r:embed="rId3"/>
          <a:srcRect l="12353" r="20470" b="-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BBC57CC6-49C9-FBE5-549C-4CA060A93B6B}"/>
              </a:ext>
            </a:extLst>
          </p:cNvPr>
          <p:cNvSpPr>
            <a:spLocks noGrp="1"/>
          </p:cNvSpPr>
          <p:nvPr>
            <p:ph idx="1"/>
          </p:nvPr>
        </p:nvSpPr>
        <p:spPr>
          <a:xfrm>
            <a:off x="7320465" y="2194102"/>
            <a:ext cx="4140013" cy="3908586"/>
          </a:xfrm>
        </p:spPr>
        <p:txBody>
          <a:bodyPr>
            <a:normAutofit/>
          </a:bodyPr>
          <a:lstStyle/>
          <a:p>
            <a:r>
              <a:rPr lang="en-US" sz="1000"/>
              <a:t>Job analysis identifies job tasks, responsibilities and required skills (Ahmad and Saad Alqaarni, 2023)</a:t>
            </a:r>
          </a:p>
          <a:p>
            <a:r>
              <a:rPr lang="en-US" sz="1000"/>
              <a:t>This supports recruitment precisions but also those of performance and promotion (Kshatriya, 2016, cited in Ahmad and Alqaarni, 2023)</a:t>
            </a:r>
          </a:p>
          <a:p>
            <a:r>
              <a:rPr lang="en-US" sz="1000"/>
              <a:t>Thus forms the foundation of all human resources practices (Armstrong and Taylor, 2023)</a:t>
            </a:r>
          </a:p>
          <a:p>
            <a:r>
              <a:rPr lang="en-US" sz="1000"/>
              <a:t>At M&amp;S, human resources but also managers thus define all the essential and key attributions on transformation roles (Bangali Vhoot, 2014)</a:t>
            </a:r>
          </a:p>
          <a:p>
            <a:r>
              <a:rPr lang="en-US" sz="1000"/>
              <a:t>For a project manager, the emphasis is thus on leadership but also team coordination and alignment with company values</a:t>
            </a:r>
          </a:p>
          <a:p>
            <a:r>
              <a:rPr lang="en-US" sz="1000"/>
              <a:t>This process of ensuring that the company hires people who align with the technical requirements and company values</a:t>
            </a:r>
          </a:p>
          <a:p>
            <a:r>
              <a:rPr lang="en-US" sz="1000"/>
              <a:t>There are two methods of conducting job analysis: the task-oriented approach and the worker-oriented approach</a:t>
            </a:r>
          </a:p>
          <a:p>
            <a:r>
              <a:rPr lang="en-US" sz="1000"/>
              <a:t>The task-oriented approach focuses more on duties and responsibilities</a:t>
            </a:r>
          </a:p>
          <a:p>
            <a:r>
              <a:rPr lang="en-US" sz="1000"/>
              <a:t>The worker-oriented method focuses on the characteristics of the worker performing the job.</a:t>
            </a:r>
          </a:p>
        </p:txBody>
      </p:sp>
    </p:spTree>
    <p:extLst>
      <p:ext uri="{BB962C8B-B14F-4D97-AF65-F5344CB8AC3E}">
        <p14:creationId xmlns:p14="http://schemas.microsoft.com/office/powerpoint/2010/main" val="3038905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30E0D0-F50F-1E7F-5ADB-1A183796A14D}"/>
              </a:ext>
            </a:extLst>
          </p:cNvPr>
          <p:cNvSpPr>
            <a:spLocks noGrp="1"/>
          </p:cNvSpPr>
          <p:nvPr>
            <p:ph type="title"/>
          </p:nvPr>
        </p:nvSpPr>
        <p:spPr>
          <a:xfrm>
            <a:off x="761803" y="350196"/>
            <a:ext cx="4646904" cy="1624520"/>
          </a:xfrm>
        </p:spPr>
        <p:txBody>
          <a:bodyPr anchor="ctr">
            <a:normAutofit/>
          </a:bodyPr>
          <a:lstStyle/>
          <a:p>
            <a:r>
              <a:rPr lang="en-US" sz="4000"/>
              <a:t>Job description and person specification</a:t>
            </a:r>
          </a:p>
        </p:txBody>
      </p:sp>
      <p:sp>
        <p:nvSpPr>
          <p:cNvPr id="4" name="Content Placeholder 3">
            <a:extLst>
              <a:ext uri="{FF2B5EF4-FFF2-40B4-BE49-F238E27FC236}">
                <a16:creationId xmlns:a16="http://schemas.microsoft.com/office/drawing/2014/main" id="{2A5C1A0A-888E-89CE-F5EB-74A1FC7F70C5}"/>
              </a:ext>
            </a:extLst>
          </p:cNvPr>
          <p:cNvSpPr>
            <a:spLocks noGrp="1"/>
          </p:cNvSpPr>
          <p:nvPr>
            <p:ph idx="1"/>
          </p:nvPr>
        </p:nvSpPr>
        <p:spPr>
          <a:xfrm>
            <a:off x="761802" y="2743200"/>
            <a:ext cx="4646905" cy="3613149"/>
          </a:xfrm>
        </p:spPr>
        <p:txBody>
          <a:bodyPr anchor="ctr">
            <a:normAutofit fontScale="85000" lnSpcReduction="20000"/>
          </a:bodyPr>
          <a:lstStyle/>
          <a:p>
            <a:pPr>
              <a:lnSpc>
                <a:spcPct val="150000"/>
              </a:lnSpc>
            </a:pPr>
            <a:r>
              <a:rPr lang="en-US" sz="1400" dirty="0"/>
              <a:t>Job analysis leads to a clearer job description and a profile of the ideal candidate</a:t>
            </a:r>
          </a:p>
          <a:p>
            <a:pPr>
              <a:lnSpc>
                <a:spcPct val="150000"/>
              </a:lnSpc>
            </a:pPr>
            <a:r>
              <a:rPr lang="en-US" sz="1400" dirty="0"/>
              <a:t>At M&amp;S  a project manager oversees the project planning but also the coordination and progress of the digital transformation (M&amp;S, 2023)</a:t>
            </a:r>
          </a:p>
          <a:p>
            <a:pPr>
              <a:lnSpc>
                <a:spcPct val="150000"/>
              </a:lnSpc>
            </a:pPr>
            <a:r>
              <a:rPr lang="en-US" sz="1400" dirty="0"/>
              <a:t>The ideal candidate therefore needs an IT or chair management education, and over 3 years of experience and strong leadership and communication skills (</a:t>
            </a:r>
            <a:r>
              <a:rPr lang="en-US" sz="1400" dirty="0" err="1"/>
              <a:t>Jokanovi</a:t>
            </a:r>
            <a:r>
              <a:rPr lang="en-US" sz="1400" dirty="0"/>
              <a:t>, M. et al., 2024)</a:t>
            </a:r>
          </a:p>
          <a:p>
            <a:pPr>
              <a:lnSpc>
                <a:spcPct val="150000"/>
              </a:lnSpc>
            </a:pPr>
            <a:r>
              <a:rPr lang="en-US" sz="1400" dirty="0"/>
              <a:t>The company is therefore looking for a calm person, able to resolve conflicts but also to work under pressure</a:t>
            </a:r>
          </a:p>
          <a:p>
            <a:pPr>
              <a:lnSpc>
                <a:spcPct val="150000"/>
              </a:lnSpc>
            </a:pPr>
            <a:r>
              <a:rPr lang="en-US" sz="1400" dirty="0"/>
              <a:t>A clear job description but also personal specifications ensure a fairer and more efficient selection process (CIPD, 2024)</a:t>
            </a:r>
          </a:p>
          <a:p>
            <a:pPr>
              <a:lnSpc>
                <a:spcPct val="150000"/>
              </a:lnSpc>
            </a:pPr>
            <a:endParaRPr lang="en-US" sz="1400" dirty="0"/>
          </a:p>
        </p:txBody>
      </p:sp>
      <p:pic>
        <p:nvPicPr>
          <p:cNvPr id="7" name="Picture 6" descr="A person pointing at a whiteboard&#10;&#10;AI-generated content may be incorrect.">
            <a:extLst>
              <a:ext uri="{FF2B5EF4-FFF2-40B4-BE49-F238E27FC236}">
                <a16:creationId xmlns:a16="http://schemas.microsoft.com/office/drawing/2014/main" id="{AF477040-D07A-DE40-1D23-B8ADA086D979}"/>
              </a:ext>
            </a:extLst>
          </p:cNvPr>
          <p:cNvPicPr>
            <a:picLocks noChangeAspect="1"/>
          </p:cNvPicPr>
          <p:nvPr/>
        </p:nvPicPr>
        <p:blipFill>
          <a:blip r:embed="rId3"/>
          <a:srcRect l="24251" r="29252" b="-1"/>
          <a:stretch>
            <a:fillRect/>
          </a:stretch>
        </p:blipFill>
        <p:spPr>
          <a:xfrm>
            <a:off x="6096000" y="1"/>
            <a:ext cx="6102825" cy="6858000"/>
          </a:xfrm>
          <a:prstGeom prst="rect">
            <a:avLst/>
          </a:prstGeom>
        </p:spPr>
      </p:pic>
    </p:spTree>
    <p:extLst>
      <p:ext uri="{BB962C8B-B14F-4D97-AF65-F5344CB8AC3E}">
        <p14:creationId xmlns:p14="http://schemas.microsoft.com/office/powerpoint/2010/main" val="2010008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8FE375-8A1B-84B9-3A3F-6EB77FBC67C3}"/>
              </a:ext>
            </a:extLst>
          </p:cNvPr>
          <p:cNvSpPr>
            <a:spLocks noGrp="1"/>
          </p:cNvSpPr>
          <p:nvPr>
            <p:ph type="title"/>
          </p:nvPr>
        </p:nvSpPr>
        <p:spPr>
          <a:xfrm>
            <a:off x="272956" y="609600"/>
            <a:ext cx="4459757" cy="1359316"/>
          </a:xfrm>
        </p:spPr>
        <p:txBody>
          <a:bodyPr>
            <a:normAutofit/>
          </a:bodyPr>
          <a:lstStyle/>
          <a:p>
            <a:r>
              <a:rPr lang="en-US" sz="3200" dirty="0"/>
              <a:t>Types of interviews (1): Structured interview</a:t>
            </a:r>
          </a:p>
        </p:txBody>
      </p:sp>
      <p:sp>
        <p:nvSpPr>
          <p:cNvPr id="6" name="Content Placeholder 5">
            <a:extLst>
              <a:ext uri="{FF2B5EF4-FFF2-40B4-BE49-F238E27FC236}">
                <a16:creationId xmlns:a16="http://schemas.microsoft.com/office/drawing/2014/main" id="{52C49F11-6F85-1D43-9611-275CBE1A7D1A}"/>
              </a:ext>
            </a:extLst>
          </p:cNvPr>
          <p:cNvSpPr>
            <a:spLocks noGrp="1"/>
          </p:cNvSpPr>
          <p:nvPr>
            <p:ph idx="1"/>
          </p:nvPr>
        </p:nvSpPr>
        <p:spPr>
          <a:xfrm>
            <a:off x="272956" y="2194102"/>
            <a:ext cx="4022820" cy="4438710"/>
          </a:xfrm>
        </p:spPr>
        <p:txBody>
          <a:bodyPr>
            <a:normAutofit lnSpcReduction="10000"/>
          </a:bodyPr>
          <a:lstStyle/>
          <a:p>
            <a:r>
              <a:rPr lang="en-US" sz="1400" dirty="0"/>
              <a:t>Structured interviews are therefore based on specific but predetermined questions for all participants (Stuckey, 2013)</a:t>
            </a:r>
          </a:p>
          <a:p>
            <a:r>
              <a:rPr lang="en-US" sz="1400" dirty="0"/>
              <a:t>This ensures consistency and comparability of candidate responses</a:t>
            </a:r>
          </a:p>
          <a:p>
            <a:r>
              <a:rPr lang="en-US" sz="1400" dirty="0"/>
              <a:t>They are thus for collecting standardized data and for managing larger groups of participants</a:t>
            </a:r>
          </a:p>
          <a:p>
            <a:r>
              <a:rPr lang="en-US" sz="1400" dirty="0"/>
              <a:t>At M&amp;S structured interviews are thus applied in recruitment and management assessment (M&amp;S, 2022)</a:t>
            </a:r>
          </a:p>
          <a:p>
            <a:r>
              <a:rPr lang="en-US" sz="1400" dirty="0"/>
              <a:t>The Board and Committee Review was thus led by Archie Normal and Nick Folland, thus complying with the UK corporate governance code for both accountability and transparency (M&amp;S, 2022)</a:t>
            </a:r>
          </a:p>
          <a:p>
            <a:r>
              <a:rPr lang="en-US" sz="1400" dirty="0"/>
              <a:t>Advantage: minimizes errors due to variation in the questions are specific the potential for interview variability is reduced.   </a:t>
            </a:r>
          </a:p>
          <a:p>
            <a:r>
              <a:rPr lang="en-US" sz="1400" dirty="0"/>
              <a:t>Disadvantage: Characteristics and attributes can have an influence on the answers.</a:t>
            </a:r>
          </a:p>
        </p:txBody>
      </p:sp>
      <p:pic>
        <p:nvPicPr>
          <p:cNvPr id="10" name="Picture 9" descr="A person talking to another person&#10;&#10;AI-generated content may be incorrect.">
            <a:extLst>
              <a:ext uri="{FF2B5EF4-FFF2-40B4-BE49-F238E27FC236}">
                <a16:creationId xmlns:a16="http://schemas.microsoft.com/office/drawing/2014/main" id="{5C9B1D4C-26CC-5200-921D-6C7966B4904A}"/>
              </a:ext>
            </a:extLst>
          </p:cNvPr>
          <p:cNvPicPr>
            <a:picLocks noChangeAspect="1"/>
          </p:cNvPicPr>
          <p:nvPr/>
        </p:nvPicPr>
        <p:blipFill>
          <a:blip r:embed="rId3"/>
          <a:srcRect l="4793" r="35793"/>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3470195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28D1DA-95AE-1FA4-6151-00517E774F5C}"/>
              </a:ext>
            </a:extLst>
          </p:cNvPr>
          <p:cNvSpPr>
            <a:spLocks noGrp="1"/>
          </p:cNvSpPr>
          <p:nvPr>
            <p:ph type="title"/>
          </p:nvPr>
        </p:nvSpPr>
        <p:spPr>
          <a:xfrm>
            <a:off x="7239014" y="525982"/>
            <a:ext cx="4282983" cy="1200361"/>
          </a:xfrm>
        </p:spPr>
        <p:txBody>
          <a:bodyPr anchor="b">
            <a:normAutofit/>
          </a:bodyPr>
          <a:lstStyle/>
          <a:p>
            <a:r>
              <a:rPr lang="en-US" sz="3300"/>
              <a:t>Types of interviews (2): Unstructured interview</a:t>
            </a:r>
          </a:p>
        </p:txBody>
      </p:sp>
      <p:sp>
        <p:nvSpPr>
          <p:cNvPr id="13" name="Rectangle 1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B88F343-01D8-47B9-E5AC-F98C053242A9}"/>
              </a:ext>
            </a:extLst>
          </p:cNvPr>
          <p:cNvPicPr>
            <a:picLocks noChangeAspect="1"/>
          </p:cNvPicPr>
          <p:nvPr/>
        </p:nvPicPr>
        <p:blipFill>
          <a:blip r:embed="rId3"/>
          <a:srcRect l="10070" r="19371" b="2"/>
          <a:stretch>
            <a:fillRect/>
          </a:stretch>
        </p:blipFill>
        <p:spPr>
          <a:xfrm>
            <a:off x="576244" y="650494"/>
            <a:ext cx="5628018" cy="5324142"/>
          </a:xfrm>
          <a:prstGeom prst="rect">
            <a:avLst/>
          </a:prstGeom>
        </p:spPr>
      </p:pic>
      <p:sp>
        <p:nvSpPr>
          <p:cNvPr id="17"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53289A40-CA37-4A38-1D13-93699FC52C41}"/>
              </a:ext>
            </a:extLst>
          </p:cNvPr>
          <p:cNvSpPr>
            <a:spLocks noGrp="1"/>
          </p:cNvSpPr>
          <p:nvPr>
            <p:ph idx="1"/>
          </p:nvPr>
        </p:nvSpPr>
        <p:spPr>
          <a:xfrm>
            <a:off x="7239012" y="2031101"/>
            <a:ext cx="4282984" cy="3511943"/>
          </a:xfrm>
        </p:spPr>
        <p:txBody>
          <a:bodyPr anchor="ctr">
            <a:normAutofit/>
          </a:bodyPr>
          <a:lstStyle/>
          <a:p>
            <a:r>
              <a:rPr lang="en-US" sz="1100"/>
              <a:t>Unstructured interviews thus follow the narrative of the interviewees with spontaneous questions according to Briggs, (2000) cited in Zhang and Wildemuth, (2009)</a:t>
            </a:r>
          </a:p>
          <a:p>
            <a:r>
              <a:rPr lang="en-US" sz="1100"/>
              <a:t>These provide deeper insights but are less frequent than structured or even semi-structured interviews</a:t>
            </a:r>
          </a:p>
          <a:p>
            <a:r>
              <a:rPr lang="en-US" sz="1100"/>
              <a:t>Without a fixed order of questions, such qualities are mainly explored in research (George, 2022)</a:t>
            </a:r>
          </a:p>
          <a:p>
            <a:r>
              <a:rPr lang="en-US" sz="1100"/>
              <a:t>They offer flexibility and personalization useful for understanding individual experiences</a:t>
            </a:r>
          </a:p>
          <a:p>
            <a:r>
              <a:rPr lang="en-US" sz="1100"/>
              <a:t>At M&amp;S, the HR department may use this style to see how a candidate shows resistance to the change management team, thus assessing cultural compatibility.</a:t>
            </a:r>
          </a:p>
          <a:p>
            <a:r>
              <a:rPr lang="en-US" sz="1100"/>
              <a:t>The advantage is that the interview becomes more personal and can show whether the person fits into the company’s culture</a:t>
            </a:r>
          </a:p>
          <a:p>
            <a:r>
              <a:rPr lang="en-US" sz="1100"/>
              <a:t>The disadvantage is that they are harder to compare and more subjective</a:t>
            </a:r>
          </a:p>
          <a:p>
            <a:endParaRPr lang="en-US" sz="1100"/>
          </a:p>
        </p:txBody>
      </p:sp>
      <p:sp>
        <p:nvSpPr>
          <p:cNvPr id="19" name="Rectangle 1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04994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FE460-A418-4C15-F9E8-DFF0EA3503C1}"/>
              </a:ext>
            </a:extLst>
          </p:cNvPr>
          <p:cNvSpPr>
            <a:spLocks noGrp="1"/>
          </p:cNvSpPr>
          <p:nvPr>
            <p:ph type="title"/>
          </p:nvPr>
        </p:nvSpPr>
        <p:spPr>
          <a:xfrm>
            <a:off x="481013" y="3752849"/>
            <a:ext cx="3290887" cy="2452687"/>
          </a:xfrm>
        </p:spPr>
        <p:txBody>
          <a:bodyPr anchor="ctr">
            <a:normAutofit/>
          </a:bodyPr>
          <a:lstStyle/>
          <a:p>
            <a:r>
              <a:rPr lang="en-US" sz="3600"/>
              <a:t>Types of interviews (3): Panel interview</a:t>
            </a:r>
          </a:p>
        </p:txBody>
      </p:sp>
      <p:pic>
        <p:nvPicPr>
          <p:cNvPr id="6" name="Picture 5">
            <a:extLst>
              <a:ext uri="{FF2B5EF4-FFF2-40B4-BE49-F238E27FC236}">
                <a16:creationId xmlns:a16="http://schemas.microsoft.com/office/drawing/2014/main" id="{2BA3CA4B-3E40-366A-0039-38B32E35AF20}"/>
              </a:ext>
            </a:extLst>
          </p:cNvPr>
          <p:cNvPicPr>
            <a:picLocks noChangeAspect="1"/>
          </p:cNvPicPr>
          <p:nvPr/>
        </p:nvPicPr>
        <p:blipFill>
          <a:blip r:embed="rId3"/>
          <a:srcRect t="1118" b="31623"/>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Content Placeholder 3">
            <a:extLst>
              <a:ext uri="{FF2B5EF4-FFF2-40B4-BE49-F238E27FC236}">
                <a16:creationId xmlns:a16="http://schemas.microsoft.com/office/drawing/2014/main" id="{2D947EE3-99E4-20EF-204E-C2F9DA2972D9}"/>
              </a:ext>
            </a:extLst>
          </p:cNvPr>
          <p:cNvSpPr>
            <a:spLocks noGrp="1"/>
          </p:cNvSpPr>
          <p:nvPr>
            <p:ph idx="1"/>
          </p:nvPr>
        </p:nvSpPr>
        <p:spPr>
          <a:xfrm>
            <a:off x="4225574" y="4189578"/>
            <a:ext cx="7485413" cy="2452687"/>
          </a:xfrm>
        </p:spPr>
        <p:txBody>
          <a:bodyPr anchor="ctr">
            <a:normAutofit/>
          </a:bodyPr>
          <a:lstStyle/>
          <a:p>
            <a:r>
              <a:rPr lang="en-US" sz="1400" dirty="0"/>
              <a:t>Panel interviews involve multiple interviewers, usually an HR or manager and a colleague</a:t>
            </a:r>
          </a:p>
          <a:p>
            <a:r>
              <a:rPr lang="en-US" sz="1400" dirty="0"/>
              <a:t>Used in large companies such as Marks &amp; Spencer for key positions</a:t>
            </a:r>
          </a:p>
          <a:p>
            <a:r>
              <a:rPr lang="en-US" sz="1400" dirty="0"/>
              <a:t>They provide multiple perspectives on the candidate’s skills and cultural fit</a:t>
            </a:r>
          </a:p>
          <a:p>
            <a:r>
              <a:rPr lang="en-US" sz="1400" dirty="0"/>
              <a:t>HR assesses personality, but the manager checks strategy and the colleague assesses teamwork</a:t>
            </a:r>
          </a:p>
          <a:p>
            <a:r>
              <a:rPr lang="en-US" sz="1400" dirty="0"/>
              <a:t>They can be intimidating and time-consuming, but they are balanced and fair</a:t>
            </a:r>
          </a:p>
          <a:p>
            <a:r>
              <a:rPr lang="en-US" sz="1400" dirty="0"/>
              <a:t>They help reduce bias by combating diverse opinions in the selection process (Bennett, 2017)</a:t>
            </a:r>
          </a:p>
          <a:p>
            <a:endParaRPr lang="en-US" sz="1400" dirty="0"/>
          </a:p>
        </p:txBody>
      </p:sp>
    </p:spTree>
    <p:extLst>
      <p:ext uri="{BB962C8B-B14F-4D97-AF65-F5344CB8AC3E}">
        <p14:creationId xmlns:p14="http://schemas.microsoft.com/office/powerpoint/2010/main" val="28235589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5BB2AA-7691-8F60-A9D9-542C3601EB9C}"/>
              </a:ext>
            </a:extLst>
          </p:cNvPr>
          <p:cNvSpPr>
            <a:spLocks noGrp="1"/>
          </p:cNvSpPr>
          <p:nvPr>
            <p:ph type="title"/>
          </p:nvPr>
        </p:nvSpPr>
        <p:spPr>
          <a:xfrm>
            <a:off x="838201" y="365125"/>
            <a:ext cx="5251316" cy="1807305"/>
          </a:xfrm>
        </p:spPr>
        <p:txBody>
          <a:bodyPr>
            <a:normAutofit/>
          </a:bodyPr>
          <a:lstStyle/>
          <a:p>
            <a:r>
              <a:rPr lang="en-US" dirty="0"/>
              <a:t>Questioning techniques</a:t>
            </a:r>
          </a:p>
        </p:txBody>
      </p:sp>
      <p:sp>
        <p:nvSpPr>
          <p:cNvPr id="4" name="Content Placeholder 3">
            <a:extLst>
              <a:ext uri="{FF2B5EF4-FFF2-40B4-BE49-F238E27FC236}">
                <a16:creationId xmlns:a16="http://schemas.microsoft.com/office/drawing/2014/main" id="{5C0C865F-14C0-DC63-22AF-328C5AA6EAB0}"/>
              </a:ext>
            </a:extLst>
          </p:cNvPr>
          <p:cNvSpPr>
            <a:spLocks noGrp="1"/>
          </p:cNvSpPr>
          <p:nvPr>
            <p:ph idx="1"/>
          </p:nvPr>
        </p:nvSpPr>
        <p:spPr>
          <a:xfrm>
            <a:off x="838200" y="2333297"/>
            <a:ext cx="4619621" cy="3843666"/>
          </a:xfrm>
        </p:spPr>
        <p:txBody>
          <a:bodyPr>
            <a:normAutofit fontScale="85000" lnSpcReduction="10000"/>
          </a:bodyPr>
          <a:lstStyle/>
          <a:p>
            <a:pPr>
              <a:lnSpc>
                <a:spcPct val="150000"/>
              </a:lnSpc>
            </a:pPr>
            <a:r>
              <a:rPr lang="en-US" sz="1700" dirty="0"/>
              <a:t>The quality of questions is essential for effective interviews</a:t>
            </a:r>
          </a:p>
          <a:p>
            <a:pPr>
              <a:lnSpc>
                <a:spcPct val="150000"/>
              </a:lnSpc>
            </a:pPr>
            <a:r>
              <a:rPr lang="en-US" sz="1700" dirty="0"/>
              <a:t>The probing technique thus explores deeper details</a:t>
            </a:r>
          </a:p>
          <a:p>
            <a:pPr>
              <a:lnSpc>
                <a:spcPct val="150000"/>
              </a:lnSpc>
            </a:pPr>
            <a:r>
              <a:rPr lang="en-US" sz="1700" dirty="0"/>
              <a:t>The leadership technique subtly guides the answers (Wingate and Bourdage, 2024)</a:t>
            </a:r>
          </a:p>
          <a:p>
            <a:pPr>
              <a:lnSpc>
                <a:spcPct val="150000"/>
              </a:lnSpc>
            </a:pPr>
            <a:r>
              <a:rPr lang="en-US" sz="1700" dirty="0"/>
              <a:t>The Socratic technique encourages reflection and reasoning (e.g., why did you choose that strategy?) (Venkatesan, 2020)</a:t>
            </a:r>
          </a:p>
          <a:p>
            <a:pPr>
              <a:lnSpc>
                <a:spcPct val="150000"/>
              </a:lnSpc>
            </a:pPr>
            <a:r>
              <a:rPr lang="en-US" sz="1700" dirty="0"/>
              <a:t>This method reveals the candidate’s thought process, logic, and analytical ability</a:t>
            </a:r>
          </a:p>
          <a:p>
            <a:pPr>
              <a:lnSpc>
                <a:spcPct val="150000"/>
              </a:lnSpc>
            </a:pPr>
            <a:endParaRPr lang="en-US" sz="1700" dirty="0"/>
          </a:p>
        </p:txBody>
      </p:sp>
      <p:pic>
        <p:nvPicPr>
          <p:cNvPr id="6" name="Picture 5" descr="A group of people sitting at a table&#10;&#10;AI-generated content may be incorrect.">
            <a:extLst>
              <a:ext uri="{FF2B5EF4-FFF2-40B4-BE49-F238E27FC236}">
                <a16:creationId xmlns:a16="http://schemas.microsoft.com/office/drawing/2014/main" id="{B6ACCABC-EDB8-67B4-5366-79FCBF2EF52A}"/>
              </a:ext>
            </a:extLst>
          </p:cNvPr>
          <p:cNvPicPr>
            <a:picLocks noChangeAspect="1"/>
          </p:cNvPicPr>
          <p:nvPr/>
        </p:nvPicPr>
        <p:blipFill>
          <a:blip r:embed="rId3"/>
          <a:srcRect l="17107" r="24855"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822588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04035-9CEF-5F9D-B5FE-5E8124CC50FC}"/>
              </a:ext>
            </a:extLst>
          </p:cNvPr>
          <p:cNvSpPr>
            <a:spLocks noGrp="1"/>
          </p:cNvSpPr>
          <p:nvPr>
            <p:ph type="title"/>
          </p:nvPr>
        </p:nvSpPr>
        <p:spPr>
          <a:xfrm>
            <a:off x="481013" y="3752849"/>
            <a:ext cx="3290887" cy="2452687"/>
          </a:xfrm>
        </p:spPr>
        <p:txBody>
          <a:bodyPr anchor="ctr">
            <a:normAutofit/>
          </a:bodyPr>
          <a:lstStyle/>
          <a:p>
            <a:r>
              <a:rPr lang="en-US" sz="3600" dirty="0"/>
              <a:t>Comparison: face-to-face vs online interview</a:t>
            </a:r>
          </a:p>
        </p:txBody>
      </p:sp>
      <p:pic>
        <p:nvPicPr>
          <p:cNvPr id="8" name="Picture 7" descr="A comparison of a person's hands holding a pen and paper&#10;&#10;AI-generated content may be incorrect.">
            <a:extLst>
              <a:ext uri="{FF2B5EF4-FFF2-40B4-BE49-F238E27FC236}">
                <a16:creationId xmlns:a16="http://schemas.microsoft.com/office/drawing/2014/main" id="{4A5A1099-5624-D6C1-B22B-AC1DFEEA8DF1}"/>
              </a:ext>
            </a:extLst>
          </p:cNvPr>
          <p:cNvPicPr>
            <a:picLocks noChangeAspect="1"/>
          </p:cNvPicPr>
          <p:nvPr/>
        </p:nvPicPr>
        <p:blipFill>
          <a:blip r:embed="rId3"/>
          <a:srcRect t="20897" b="20855"/>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Content Placeholder 3">
            <a:extLst>
              <a:ext uri="{FF2B5EF4-FFF2-40B4-BE49-F238E27FC236}">
                <a16:creationId xmlns:a16="http://schemas.microsoft.com/office/drawing/2014/main" id="{93F5D80E-93F3-8653-22AA-FE110B26E3FC}"/>
              </a:ext>
            </a:extLst>
          </p:cNvPr>
          <p:cNvSpPr>
            <a:spLocks noGrp="1"/>
          </p:cNvSpPr>
          <p:nvPr>
            <p:ph idx="1"/>
          </p:nvPr>
        </p:nvSpPr>
        <p:spPr>
          <a:xfrm>
            <a:off x="4360459" y="4134987"/>
            <a:ext cx="7485413" cy="2452687"/>
          </a:xfrm>
        </p:spPr>
        <p:txBody>
          <a:bodyPr anchor="ctr">
            <a:normAutofit/>
          </a:bodyPr>
          <a:lstStyle/>
          <a:p>
            <a:r>
              <a:rPr lang="en-US" sz="1500" dirty="0"/>
              <a:t>Online interviews have thus become super common especially after the pandemic</a:t>
            </a:r>
          </a:p>
          <a:p>
            <a:r>
              <a:rPr lang="en-US" sz="1500" dirty="0"/>
              <a:t>Face-to-face interviews can allow for observation of body language and behavior which are ideal for management roles (</a:t>
            </a:r>
            <a:r>
              <a:rPr lang="en-US" sz="1500" dirty="0" err="1"/>
              <a:t>Saarijärvi</a:t>
            </a:r>
            <a:r>
              <a:rPr lang="en-US" sz="1500" dirty="0"/>
              <a:t> and Bratt, 2021)</a:t>
            </a:r>
          </a:p>
          <a:p>
            <a:r>
              <a:rPr lang="en-US" sz="1500" dirty="0"/>
              <a:t>Online interviews are much faster, cheaper and more flexible</a:t>
            </a:r>
          </a:p>
          <a:p>
            <a:r>
              <a:rPr lang="en-US" sz="1500" dirty="0"/>
              <a:t>Marks &amp; Spencer thus combines both, such as the initial rounds online and the final stage in person (Arman, 2023)</a:t>
            </a:r>
          </a:p>
          <a:p>
            <a:r>
              <a:rPr lang="en-US" sz="1500" dirty="0"/>
              <a:t>This mixed approach ensures efficiency but also high quality assessment</a:t>
            </a:r>
          </a:p>
          <a:p>
            <a:endParaRPr lang="en-US" sz="1500" dirty="0"/>
          </a:p>
        </p:txBody>
      </p:sp>
    </p:spTree>
    <p:extLst>
      <p:ext uri="{BB962C8B-B14F-4D97-AF65-F5344CB8AC3E}">
        <p14:creationId xmlns:p14="http://schemas.microsoft.com/office/powerpoint/2010/main" val="2279852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4DE306-F414-CE2C-8C94-7BB7D811AB8A}"/>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Conclusion</a:t>
            </a:r>
          </a:p>
        </p:txBody>
      </p:sp>
      <p:sp>
        <p:nvSpPr>
          <p:cNvPr id="4" name="Content Placeholder 3">
            <a:extLst>
              <a:ext uri="{FF2B5EF4-FFF2-40B4-BE49-F238E27FC236}">
                <a16:creationId xmlns:a16="http://schemas.microsoft.com/office/drawing/2014/main" id="{BBECE9B6-96F5-43DB-55C1-AD7E21E9147D}"/>
              </a:ext>
            </a:extLst>
          </p:cNvPr>
          <p:cNvSpPr>
            <a:spLocks noGrp="1"/>
          </p:cNvSpPr>
          <p:nvPr>
            <p:ph idx="1"/>
          </p:nvPr>
        </p:nvSpPr>
        <p:spPr>
          <a:xfrm>
            <a:off x="1371599" y="2318197"/>
            <a:ext cx="9724031" cy="3683358"/>
          </a:xfrm>
        </p:spPr>
        <p:txBody>
          <a:bodyPr anchor="ctr">
            <a:normAutofit/>
          </a:bodyPr>
          <a:lstStyle/>
          <a:p>
            <a:pPr>
              <a:lnSpc>
                <a:spcPct val="150000"/>
              </a:lnSpc>
            </a:pPr>
            <a:r>
              <a:rPr lang="en-US" sz="2000" dirty="0"/>
              <a:t>Recruitment is vital to the success of companies, especially in transformation projects</a:t>
            </a:r>
          </a:p>
          <a:p>
            <a:pPr>
              <a:lnSpc>
                <a:spcPct val="150000"/>
              </a:lnSpc>
            </a:pPr>
            <a:r>
              <a:rPr lang="en-US" sz="2000" dirty="0"/>
              <a:t>M&amp;S values selecting candidates who match all skills and values</a:t>
            </a:r>
          </a:p>
          <a:p>
            <a:pPr>
              <a:lnSpc>
                <a:spcPct val="150000"/>
              </a:lnSpc>
            </a:pPr>
            <a:r>
              <a:rPr lang="en-US" sz="2000" dirty="0"/>
              <a:t>Effective recruitment combines job analysis, structured interviews and strong questioning techniques</a:t>
            </a:r>
          </a:p>
          <a:p>
            <a:pPr>
              <a:lnSpc>
                <a:spcPct val="150000"/>
              </a:lnSpc>
            </a:pPr>
            <a:r>
              <a:rPr lang="en-US" sz="2000" dirty="0"/>
              <a:t>The aim is to hire people who share the company’s vision and support change</a:t>
            </a:r>
          </a:p>
        </p:txBody>
      </p:sp>
    </p:spTree>
    <p:extLst>
      <p:ext uri="{BB962C8B-B14F-4D97-AF65-F5344CB8AC3E}">
        <p14:creationId xmlns:p14="http://schemas.microsoft.com/office/powerpoint/2010/main" val="1868360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31968-93D3-ACB7-674A-4F9D140430AA}"/>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1099A840-5282-8C4C-B7A5-3F4D7918BFFD}"/>
              </a:ext>
            </a:extLst>
          </p:cNvPr>
          <p:cNvSpPr>
            <a:spLocks noGrp="1"/>
          </p:cNvSpPr>
          <p:nvPr>
            <p:ph idx="1"/>
          </p:nvPr>
        </p:nvSpPr>
        <p:spPr>
          <a:xfrm>
            <a:off x="838200" y="1690688"/>
            <a:ext cx="10515600" cy="4667250"/>
          </a:xfrm>
        </p:spPr>
        <p:txBody>
          <a:bodyPr>
            <a:normAutofit fontScale="92500"/>
          </a:bodyPr>
          <a:lstStyle/>
          <a:p>
            <a:pPr>
              <a:lnSpc>
                <a:spcPct val="170000"/>
              </a:lnSpc>
            </a:pPr>
            <a:r>
              <a:rPr lang="en-GB" sz="900" dirty="0"/>
              <a:t>Ahmad, S. and Saad </a:t>
            </a:r>
            <a:r>
              <a:rPr lang="en-GB" sz="900" dirty="0" err="1"/>
              <a:t>Alqaarni</a:t>
            </a:r>
            <a:r>
              <a:rPr lang="en-GB" sz="900" dirty="0"/>
              <a:t> (2023). </a:t>
            </a:r>
            <a:r>
              <a:rPr lang="en-GB" sz="900" i="1" dirty="0"/>
              <a:t>Job Analysis in Organizations: Transition From Traditional to Strategic.</a:t>
            </a:r>
            <a:r>
              <a:rPr lang="en-GB" sz="900" dirty="0"/>
              <a:t> International Journal of Professional Business Review, [online] 8(5), pp.e01424–e01424. </a:t>
            </a:r>
            <a:r>
              <a:rPr lang="en-GB" sz="900" dirty="0" err="1"/>
              <a:t>doi:</a:t>
            </a:r>
            <a:r>
              <a:rPr lang="en-GB" sz="900" dirty="0" err="1">
                <a:hlinkClick r:id="rId3"/>
              </a:rPr>
              <a:t>https</a:t>
            </a:r>
            <a:r>
              <a:rPr lang="en-GB" sz="900" dirty="0">
                <a:hlinkClick r:id="rId3"/>
              </a:rPr>
              <a:t>://doi.org/10.26668/businessreview/2023.v8i5.1424</a:t>
            </a:r>
            <a:r>
              <a:rPr lang="en-GB" sz="900" dirty="0"/>
              <a:t>.</a:t>
            </a:r>
          </a:p>
          <a:p>
            <a:pPr>
              <a:lnSpc>
                <a:spcPct val="170000"/>
              </a:lnSpc>
            </a:pPr>
            <a:r>
              <a:rPr lang="en-GB" sz="900" dirty="0"/>
              <a:t>Arman, M. (2023). </a:t>
            </a:r>
            <a:r>
              <a:rPr lang="en-GB" sz="900" i="1" dirty="0"/>
              <a:t>The Advantages of Online Recruitment and Selection: A Systematic Review of Cost and Time Efficiency.</a:t>
            </a:r>
            <a:r>
              <a:rPr lang="en-GB" sz="900" dirty="0"/>
              <a:t> Business Management and Strategy, [online] 14(2), pp.220–220. </a:t>
            </a:r>
            <a:r>
              <a:rPr lang="en-GB" sz="900" dirty="0" err="1"/>
              <a:t>doi:</a:t>
            </a:r>
            <a:r>
              <a:rPr lang="en-GB" sz="900" dirty="0" err="1">
                <a:hlinkClick r:id="rId4"/>
              </a:rPr>
              <a:t>https</a:t>
            </a:r>
            <a:r>
              <a:rPr lang="en-GB" sz="900" dirty="0">
                <a:hlinkClick r:id="rId4"/>
              </a:rPr>
              <a:t>://doi.org/10.5296/bms.v14i2.21479</a:t>
            </a:r>
            <a:r>
              <a:rPr lang="en-GB" sz="900" dirty="0"/>
              <a:t>.</a:t>
            </a:r>
          </a:p>
          <a:p>
            <a:pPr>
              <a:lnSpc>
                <a:spcPct val="170000"/>
              </a:lnSpc>
            </a:pPr>
            <a:r>
              <a:rPr lang="en-GB" sz="900" dirty="0"/>
              <a:t>Armstrong, M. and Taylor, S. (2023). </a:t>
            </a:r>
            <a:r>
              <a:rPr lang="en-GB" sz="900" i="1" dirty="0"/>
              <a:t>Armstrong's Handbook of Human Resource Management Practice: A Guide to the Theory and Practice of People Management.</a:t>
            </a:r>
            <a:r>
              <a:rPr lang="en-GB" sz="900" dirty="0"/>
              <a:t> Kogan Page Publishers.</a:t>
            </a:r>
          </a:p>
          <a:p>
            <a:pPr>
              <a:lnSpc>
                <a:spcPct val="170000"/>
              </a:lnSpc>
            </a:pPr>
            <a:r>
              <a:rPr lang="en-GB" sz="900" dirty="0"/>
              <a:t>BBC (2018). </a:t>
            </a:r>
            <a:r>
              <a:rPr lang="en-GB" sz="900" i="1" dirty="0"/>
              <a:t>The recruitment process - Recruitment and selection - National 5 Business Management Revision - BBC Bitesize.</a:t>
            </a:r>
            <a:r>
              <a:rPr lang="en-GB" sz="900" dirty="0"/>
              <a:t> [online] Available at: </a:t>
            </a:r>
            <a:r>
              <a:rPr lang="en-GB" sz="900" dirty="0">
                <a:hlinkClick r:id="rId5"/>
              </a:rPr>
              <a:t>https://www.bbc.co.uk/bitesize/guides/z3s9fcw/revision/2</a:t>
            </a:r>
            <a:r>
              <a:rPr lang="en-GB" sz="900" dirty="0"/>
              <a:t> [Accessed 8 Oct. 2025].</a:t>
            </a:r>
          </a:p>
          <a:p>
            <a:pPr>
              <a:lnSpc>
                <a:spcPct val="170000"/>
              </a:lnSpc>
            </a:pPr>
            <a:r>
              <a:rPr lang="en-GB" sz="900" dirty="0"/>
              <a:t>Baxter, S., Clowes, M., Muir, D., Baird, W., Broadway‐Parkinson, A. and Bennett, C. (2017). </a:t>
            </a:r>
            <a:r>
              <a:rPr lang="en-GB" sz="900" i="1" dirty="0"/>
              <a:t>Supporting public involvement in interview and other panels: a systematic review.</a:t>
            </a:r>
            <a:r>
              <a:rPr lang="en-GB" sz="900" dirty="0"/>
              <a:t> Health Expectations, 20(5), pp.807–817.</a:t>
            </a:r>
          </a:p>
          <a:p>
            <a:pPr>
              <a:lnSpc>
                <a:spcPct val="170000"/>
              </a:lnSpc>
            </a:pPr>
            <a:r>
              <a:rPr lang="en-GB" sz="900" dirty="0"/>
              <a:t>Bennett, C. (2017). </a:t>
            </a:r>
            <a:r>
              <a:rPr lang="en-GB" sz="900" i="1" dirty="0"/>
              <a:t>Supporting public involvement in interview and other panels: a systematic review.</a:t>
            </a:r>
            <a:r>
              <a:rPr lang="en-GB" sz="900" dirty="0"/>
              <a:t> Health Expectations, 20(5), pp.807–817.</a:t>
            </a:r>
          </a:p>
          <a:p>
            <a:pPr>
              <a:lnSpc>
                <a:spcPct val="170000"/>
              </a:lnSpc>
            </a:pPr>
            <a:r>
              <a:rPr lang="en-GB" sz="900" dirty="0"/>
              <a:t>Bharat Bogati (2023). </a:t>
            </a:r>
            <a:r>
              <a:rPr lang="en-GB" sz="900" i="1" dirty="0"/>
              <a:t>Digital Consumer Behaviour of Marks &amp; </a:t>
            </a:r>
            <a:r>
              <a:rPr lang="en-GB" sz="900" i="1" dirty="0" err="1"/>
              <a:t>Spencers</a:t>
            </a:r>
            <a:r>
              <a:rPr lang="en-GB" sz="900" i="1" dirty="0"/>
              <a:t> (M&amp;S).</a:t>
            </a:r>
            <a:r>
              <a:rPr lang="en-GB" sz="900" dirty="0"/>
              <a:t> [online] ResearchGate. Available at: </a:t>
            </a:r>
            <a:r>
              <a:rPr lang="en-GB" sz="900" dirty="0">
                <a:hlinkClick r:id="rId6"/>
              </a:rPr>
              <a:t>https://www.researchgate.net/publication/376202678_DIGITAL_CONSUMER_BEHAVIOUR_OF_MARKS_SPENCERS_MS</a:t>
            </a:r>
            <a:r>
              <a:rPr lang="en-GB" sz="900" dirty="0"/>
              <a:t> [Accessed 8 Oct. 2025].</a:t>
            </a:r>
          </a:p>
          <a:p>
            <a:pPr>
              <a:lnSpc>
                <a:spcPct val="170000"/>
              </a:lnSpc>
            </a:pPr>
            <a:r>
              <a:rPr lang="en-GB" sz="900" dirty="0"/>
              <a:t>CIPD (2024). </a:t>
            </a:r>
            <a:r>
              <a:rPr lang="en-GB" sz="900" i="1" dirty="0"/>
              <a:t>CIPD | Selection Methods.</a:t>
            </a:r>
            <a:r>
              <a:rPr lang="en-GB" sz="900" dirty="0"/>
              <a:t> [online] Available at: </a:t>
            </a:r>
            <a:r>
              <a:rPr lang="en-GB" sz="900" dirty="0">
                <a:hlinkClick r:id="rId7"/>
              </a:rPr>
              <a:t>https://www.cipd.org/uk/knowledge/factsheets/selection-factsheet/</a:t>
            </a:r>
            <a:r>
              <a:rPr lang="en-GB" sz="900" dirty="0"/>
              <a:t> [Accessed 8 Oct. 2025].</a:t>
            </a:r>
          </a:p>
          <a:p>
            <a:pPr>
              <a:lnSpc>
                <a:spcPct val="170000"/>
              </a:lnSpc>
            </a:pPr>
            <a:r>
              <a:rPr lang="en-GB" sz="900" dirty="0"/>
              <a:t>George, T. (2022). </a:t>
            </a:r>
            <a:r>
              <a:rPr lang="en-GB" sz="900" i="1" dirty="0"/>
              <a:t>Unstructured Interview | Definition, Guide &amp; Examples.</a:t>
            </a:r>
            <a:r>
              <a:rPr lang="en-GB" sz="900" dirty="0"/>
              <a:t> [online] </a:t>
            </a:r>
            <a:r>
              <a:rPr lang="en-GB" sz="900" dirty="0" err="1"/>
              <a:t>Scribbr</a:t>
            </a:r>
            <a:r>
              <a:rPr lang="en-GB" sz="900" dirty="0"/>
              <a:t>. Available at: </a:t>
            </a:r>
            <a:r>
              <a:rPr lang="en-GB" sz="900" dirty="0">
                <a:hlinkClick r:id="rId8"/>
              </a:rPr>
              <a:t>https://www.scribbr.co.uk/research-methods/unstructured-interviews/</a:t>
            </a:r>
            <a:r>
              <a:rPr lang="en-GB" sz="900" dirty="0"/>
              <a:t> [Accessed 8 Oct. 2025].</a:t>
            </a:r>
          </a:p>
          <a:p>
            <a:pPr>
              <a:lnSpc>
                <a:spcPct val="170000"/>
              </a:lnSpc>
            </a:pPr>
            <a:r>
              <a:rPr lang="en-GB" sz="900" dirty="0"/>
              <a:t>GF (2024). </a:t>
            </a:r>
            <a:r>
              <a:rPr lang="en-GB" sz="900" i="1" dirty="0"/>
              <a:t>M&amp;S Recruitment 2025/26 Practice Guide | Job Application, Interviews, Assessment Centre.</a:t>
            </a:r>
            <a:r>
              <a:rPr lang="en-GB" sz="900" dirty="0"/>
              <a:t> [online] Graduates First. Available at: </a:t>
            </a:r>
            <a:r>
              <a:rPr lang="en-GB" sz="900" dirty="0">
                <a:hlinkClick r:id="rId9"/>
              </a:rPr>
              <a:t>https://www.graduatesfirst.com/m-and-s-aptitude-tests</a:t>
            </a:r>
            <a:r>
              <a:rPr lang="en-GB" sz="900" dirty="0"/>
              <a:t> [Accessed 8 Oct. 2025].</a:t>
            </a:r>
          </a:p>
          <a:p>
            <a:pPr>
              <a:lnSpc>
                <a:spcPct val="170000"/>
              </a:lnSpc>
            </a:pPr>
            <a:r>
              <a:rPr lang="en-GB" sz="900" dirty="0"/>
              <a:t>LI, L., WANG, Y. and ZHANG, Y.Y. (2023). </a:t>
            </a:r>
            <a:r>
              <a:rPr lang="en-GB" sz="900" i="1" dirty="0"/>
              <a:t>A critical examination of M&amp;S’s current strategic and marketing position, as well as potential sustainable competitive marketing strategies.</a:t>
            </a:r>
            <a:r>
              <a:rPr lang="en-GB" sz="900" dirty="0"/>
              <a:t> </a:t>
            </a:r>
            <a:r>
              <a:rPr lang="en-GB" sz="900" dirty="0" err="1"/>
              <a:t>Zenodo</a:t>
            </a:r>
            <a:r>
              <a:rPr lang="en-GB" sz="900" dirty="0"/>
              <a:t> (CERN European Organization for Nuclear Research). [online] </a:t>
            </a:r>
            <a:r>
              <a:rPr lang="en-GB" sz="900" dirty="0" err="1"/>
              <a:t>doi:</a:t>
            </a:r>
            <a:r>
              <a:rPr lang="en-GB" sz="900" dirty="0" err="1">
                <a:hlinkClick r:id="rId10"/>
              </a:rPr>
              <a:t>https</a:t>
            </a:r>
            <a:r>
              <a:rPr lang="en-GB" sz="900" dirty="0">
                <a:hlinkClick r:id="rId10"/>
              </a:rPr>
              <a:t>://doi.org/10.5281/zenodo.7572224</a:t>
            </a:r>
            <a:r>
              <a:rPr lang="en-GB" sz="900" dirty="0"/>
              <a:t>.</a:t>
            </a:r>
          </a:p>
          <a:p>
            <a:pPr>
              <a:lnSpc>
                <a:spcPct val="170000"/>
              </a:lnSpc>
            </a:pPr>
            <a:r>
              <a:rPr lang="en-GB" sz="900" dirty="0"/>
              <a:t>M&amp;S (2022). </a:t>
            </a:r>
            <a:r>
              <a:rPr lang="en-GB" sz="900" i="1" dirty="0"/>
              <a:t>Annual Report 2022.</a:t>
            </a:r>
            <a:r>
              <a:rPr lang="en-GB" sz="900" dirty="0"/>
              <a:t> [online] Marks &amp; Spencer. Available at: </a:t>
            </a:r>
            <a:r>
              <a:rPr lang="en-GB" sz="900" dirty="0">
                <a:hlinkClick r:id="rId11"/>
              </a:rPr>
              <a:t>https://corporate.marksandspencer.com/sites/marksandspencer/files/Annual%20reports/m-and-s_ar22_full-ar.pdf</a:t>
            </a:r>
            <a:r>
              <a:rPr lang="en-GB" sz="900" dirty="0"/>
              <a:t>.</a:t>
            </a:r>
          </a:p>
        </p:txBody>
      </p:sp>
    </p:spTree>
    <p:extLst>
      <p:ext uri="{BB962C8B-B14F-4D97-AF65-F5344CB8AC3E}">
        <p14:creationId xmlns:p14="http://schemas.microsoft.com/office/powerpoint/2010/main" val="27880764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5112D-2212-1CE4-0550-243C69ABD4D4}"/>
              </a:ext>
            </a:extLst>
          </p:cNvPr>
          <p:cNvSpPr>
            <a:spLocks noGrp="1"/>
          </p:cNvSpPr>
          <p:nvPr>
            <p:ph type="title"/>
          </p:nvPr>
        </p:nvSpPr>
        <p:spPr/>
        <p:txBody>
          <a:bodyPr/>
          <a:lstStyle/>
          <a:p>
            <a:r>
              <a:rPr lang="en-US" dirty="0"/>
              <a:t>References Continued</a:t>
            </a:r>
          </a:p>
        </p:txBody>
      </p:sp>
      <p:sp>
        <p:nvSpPr>
          <p:cNvPr id="3" name="Content Placeholder 2">
            <a:extLst>
              <a:ext uri="{FF2B5EF4-FFF2-40B4-BE49-F238E27FC236}">
                <a16:creationId xmlns:a16="http://schemas.microsoft.com/office/drawing/2014/main" id="{8BF22C19-1B8E-B2F1-DBBC-7D6A24DEAAD2}"/>
              </a:ext>
            </a:extLst>
          </p:cNvPr>
          <p:cNvSpPr>
            <a:spLocks noGrp="1"/>
          </p:cNvSpPr>
          <p:nvPr>
            <p:ph idx="1"/>
          </p:nvPr>
        </p:nvSpPr>
        <p:spPr>
          <a:xfrm>
            <a:off x="838200" y="1690688"/>
            <a:ext cx="10515600" cy="4875426"/>
          </a:xfrm>
        </p:spPr>
        <p:txBody>
          <a:bodyPr>
            <a:normAutofit fontScale="92500"/>
          </a:bodyPr>
          <a:lstStyle/>
          <a:p>
            <a:pPr>
              <a:lnSpc>
                <a:spcPct val="170000"/>
              </a:lnSpc>
            </a:pPr>
            <a:r>
              <a:rPr lang="en-GB" sz="800" dirty="0"/>
              <a:t>M&amp;S (2023). </a:t>
            </a:r>
            <a:r>
              <a:rPr lang="en-GB" sz="800" i="1" dirty="0"/>
              <a:t>Marks and Spencer People Principles.</a:t>
            </a:r>
            <a:r>
              <a:rPr lang="en-GB" sz="800" dirty="0"/>
              <a:t> [online] Available at: </a:t>
            </a:r>
            <a:r>
              <a:rPr lang="en-GB" sz="800" dirty="0">
                <a:hlinkClick r:id="rId3"/>
              </a:rPr>
              <a:t>https://corporate.marksandspencer.com/sites/marksandspencer/files/marks-spencer/our-people/mns-people-principles.pdf</a:t>
            </a:r>
            <a:r>
              <a:rPr lang="en-GB" sz="800" dirty="0"/>
              <a:t>.</a:t>
            </a:r>
          </a:p>
          <a:p>
            <a:pPr>
              <a:lnSpc>
                <a:spcPct val="170000"/>
              </a:lnSpc>
            </a:pPr>
            <a:r>
              <a:rPr lang="en-GB" sz="800" dirty="0"/>
              <a:t>M&amp;S Careers (2025). </a:t>
            </a:r>
            <a:r>
              <a:rPr lang="en-GB" sz="800" i="1" dirty="0"/>
              <a:t>Our hiring process – FAQs.</a:t>
            </a:r>
            <a:r>
              <a:rPr lang="en-GB" sz="800" dirty="0"/>
              <a:t> [online] Available at: </a:t>
            </a:r>
            <a:r>
              <a:rPr lang="en-GB" sz="800" dirty="0">
                <a:hlinkClick r:id="rId4"/>
              </a:rPr>
              <a:t>https://ie-jobs.marksandspencer.com/our-hiring-process-faqs#:~:text=The%20process%20varies%20by%20role%20but%20usually,explain%20what%20to%20expect%20as%20you%20progress</a:t>
            </a:r>
            <a:r>
              <a:rPr lang="en-GB" sz="800" dirty="0"/>
              <a:t>. [Accessed 8 Oct. 2025].</a:t>
            </a:r>
          </a:p>
          <a:p>
            <a:pPr>
              <a:lnSpc>
                <a:spcPct val="170000"/>
              </a:lnSpc>
            </a:pPr>
            <a:r>
              <a:rPr lang="en-GB" sz="800" dirty="0"/>
              <a:t>Marks &amp; Spencer (2025). </a:t>
            </a:r>
            <a:r>
              <a:rPr lang="en-GB" sz="800" i="1" dirty="0"/>
              <a:t>About Us.</a:t>
            </a:r>
            <a:r>
              <a:rPr lang="en-GB" sz="800" dirty="0"/>
              <a:t> [online] Available at: </a:t>
            </a:r>
            <a:r>
              <a:rPr lang="en-GB" sz="800" dirty="0">
                <a:hlinkClick r:id="rId5"/>
              </a:rPr>
              <a:t>https://corporate.marksandspencer.com/about-us</a:t>
            </a:r>
            <a:r>
              <a:rPr lang="en-GB" sz="800" dirty="0"/>
              <a:t> [Accessed 8 Oct. 2025].</a:t>
            </a:r>
          </a:p>
          <a:p>
            <a:pPr>
              <a:lnSpc>
                <a:spcPct val="170000"/>
              </a:lnSpc>
            </a:pPr>
            <a:r>
              <a:rPr lang="en-GB" sz="800" dirty="0" err="1"/>
              <a:t>Marksandspencer.com</a:t>
            </a:r>
            <a:r>
              <a:rPr lang="en-GB" sz="800" dirty="0"/>
              <a:t> (2025). </a:t>
            </a:r>
            <a:r>
              <a:rPr lang="en-GB" sz="800" i="1" dirty="0"/>
              <a:t>Our hiring process – FAQs.</a:t>
            </a:r>
            <a:r>
              <a:rPr lang="en-GB" sz="800" dirty="0"/>
              <a:t> [online] Available at: </a:t>
            </a:r>
            <a:r>
              <a:rPr lang="en-GB" sz="800" dirty="0">
                <a:hlinkClick r:id="rId4"/>
              </a:rPr>
              <a:t>https://ie-jobs.marksandspencer.com/our-hiring-process-faqs#:~:text=The%20process%20varies%20by%20role%20but%20usually,explain%20what%20to%20expect%20as%20you%20progress</a:t>
            </a:r>
            <a:r>
              <a:rPr lang="en-GB" sz="800" dirty="0"/>
              <a:t>. [Accessed 12 Oct. 2025].</a:t>
            </a:r>
          </a:p>
          <a:p>
            <a:pPr>
              <a:lnSpc>
                <a:spcPct val="170000"/>
              </a:lnSpc>
            </a:pPr>
            <a:r>
              <a:rPr lang="en-GB" sz="800" dirty="0"/>
              <a:t>Mirjana Jokanović </a:t>
            </a:r>
            <a:r>
              <a:rPr lang="en-GB" sz="800" dirty="0" err="1"/>
              <a:t>Đajić</a:t>
            </a:r>
            <a:r>
              <a:rPr lang="en-GB" sz="800" dirty="0"/>
              <a:t>, Lalic, D.C., Vujičić, M.D., Stankov, U., Petrovic, M. and </a:t>
            </a:r>
            <a:r>
              <a:rPr lang="en-GB" sz="800" dirty="0" err="1"/>
              <a:t>Željko</a:t>
            </a:r>
            <a:r>
              <a:rPr lang="en-GB" sz="800" dirty="0"/>
              <a:t> Đurić (2024). </a:t>
            </a:r>
            <a:r>
              <a:rPr lang="en-GB" sz="800" i="1" dirty="0"/>
              <a:t>Development and validation of the project manager skills scale (PMSS): An empirical approach.</a:t>
            </a:r>
            <a:r>
              <a:rPr lang="en-GB" sz="800" dirty="0"/>
              <a:t> </a:t>
            </a:r>
            <a:r>
              <a:rPr lang="en-GB" sz="800" dirty="0" err="1"/>
              <a:t>Heliyon</a:t>
            </a:r>
            <a:r>
              <a:rPr lang="en-GB" sz="800" dirty="0"/>
              <a:t>, [online] 10(3), pp.e25055–e25055. </a:t>
            </a:r>
            <a:r>
              <a:rPr lang="en-GB" sz="800" dirty="0" err="1"/>
              <a:t>doi:</a:t>
            </a:r>
            <a:r>
              <a:rPr lang="en-GB" sz="800" dirty="0" err="1">
                <a:hlinkClick r:id="rId6"/>
              </a:rPr>
              <a:t>https</a:t>
            </a:r>
            <a:r>
              <a:rPr lang="en-GB" sz="800" dirty="0">
                <a:hlinkClick r:id="rId6"/>
              </a:rPr>
              <a:t>://doi.org/10.1016/j.heliyon.2024.e25055</a:t>
            </a:r>
            <a:r>
              <a:rPr lang="en-GB" sz="800" dirty="0"/>
              <a:t>.</a:t>
            </a:r>
          </a:p>
          <a:p>
            <a:pPr>
              <a:lnSpc>
                <a:spcPct val="170000"/>
              </a:lnSpc>
            </a:pPr>
            <a:r>
              <a:rPr lang="en-GB" sz="800" dirty="0"/>
              <a:t>Rashidi, M.N., Begum, R.A., Mokhtar, M. and Pereira, J.J. (2014). </a:t>
            </a:r>
            <a:r>
              <a:rPr lang="en-GB" sz="800" i="1" dirty="0"/>
              <a:t>The conduct of structured interviews as research implementation method.</a:t>
            </a:r>
            <a:r>
              <a:rPr lang="en-GB" sz="800" dirty="0"/>
              <a:t> Journal of Advanced Research Design, 1(1), pp.28–34.</a:t>
            </a:r>
          </a:p>
          <a:p>
            <a:pPr>
              <a:lnSpc>
                <a:spcPct val="170000"/>
              </a:lnSpc>
            </a:pPr>
            <a:r>
              <a:rPr lang="en-GB" sz="800" dirty="0" err="1"/>
              <a:t>Saarijärvi</a:t>
            </a:r>
            <a:r>
              <a:rPr lang="en-GB" sz="800" dirty="0"/>
              <a:t>, M. and Bratt, E.-L. (2021). </a:t>
            </a:r>
            <a:r>
              <a:rPr lang="en-GB" sz="800" i="1" dirty="0"/>
              <a:t>When face-to-face interviews are not possible: Tips and tricks for video, telephone, online chat, and email interviews in qualitative research.</a:t>
            </a:r>
            <a:r>
              <a:rPr lang="en-GB" sz="800" dirty="0"/>
              <a:t> European Journal of Cardiovascular Nursing, [online] 20(4), pp.392–396. </a:t>
            </a:r>
            <a:r>
              <a:rPr lang="en-GB" sz="800" dirty="0" err="1"/>
              <a:t>doi:</a:t>
            </a:r>
            <a:r>
              <a:rPr lang="en-GB" sz="800" dirty="0" err="1">
                <a:hlinkClick r:id="rId7"/>
              </a:rPr>
              <a:t>https</a:t>
            </a:r>
            <a:r>
              <a:rPr lang="en-GB" sz="800" dirty="0">
                <a:hlinkClick r:id="rId7"/>
              </a:rPr>
              <a:t>://doi.org/10.1093/eurjcn/zvab038</a:t>
            </a:r>
            <a:r>
              <a:rPr lang="en-GB" sz="800" dirty="0"/>
              <a:t>.</a:t>
            </a:r>
          </a:p>
          <a:p>
            <a:pPr>
              <a:lnSpc>
                <a:spcPct val="170000"/>
              </a:lnSpc>
            </a:pPr>
            <a:r>
              <a:rPr lang="en-GB" sz="800" dirty="0"/>
              <a:t>Shashank </a:t>
            </a:r>
            <a:r>
              <a:rPr lang="en-GB" sz="800" dirty="0" err="1"/>
              <a:t>Vagale</a:t>
            </a:r>
            <a:r>
              <a:rPr lang="en-GB" sz="800" dirty="0"/>
              <a:t> (2023). </a:t>
            </a:r>
            <a:r>
              <a:rPr lang="en-GB" sz="800" i="1" dirty="0"/>
              <a:t>What is Job Analysis? | Multi Recruit.</a:t>
            </a:r>
            <a:r>
              <a:rPr lang="en-GB" sz="800" dirty="0"/>
              <a:t> [online] Multi Recruit. Available at: </a:t>
            </a:r>
            <a:r>
              <a:rPr lang="en-GB" sz="800" dirty="0">
                <a:hlinkClick r:id="rId8"/>
              </a:rPr>
              <a:t>https://www.multirecruit.com/knowledge-base/what-is-job-analysis/</a:t>
            </a:r>
            <a:r>
              <a:rPr lang="en-GB" sz="800" dirty="0"/>
              <a:t> [Accessed 12 Oct. 2025].</a:t>
            </a:r>
          </a:p>
          <a:p>
            <a:pPr>
              <a:lnSpc>
                <a:spcPct val="170000"/>
              </a:lnSpc>
            </a:pPr>
            <a:r>
              <a:rPr lang="en-GB" sz="800" dirty="0"/>
              <a:t>Stuckey, H. (2013). </a:t>
            </a:r>
            <a:r>
              <a:rPr lang="en-GB" sz="800" i="1" dirty="0"/>
              <a:t>Three types of interviews: Qualitative research methods in social health.</a:t>
            </a:r>
            <a:r>
              <a:rPr lang="en-GB" sz="800" dirty="0"/>
              <a:t> Journal of Social Health and Diabetes, [online] 01(02), pp.056–059. </a:t>
            </a:r>
            <a:r>
              <a:rPr lang="en-GB" sz="800" dirty="0" err="1"/>
              <a:t>doi:</a:t>
            </a:r>
            <a:r>
              <a:rPr lang="en-GB" sz="800" dirty="0" err="1">
                <a:hlinkClick r:id="rId9"/>
              </a:rPr>
              <a:t>https</a:t>
            </a:r>
            <a:r>
              <a:rPr lang="en-GB" sz="800" dirty="0">
                <a:hlinkClick r:id="rId9"/>
              </a:rPr>
              <a:t>://doi.org/10.4103/2321-0656.115294</a:t>
            </a:r>
            <a:r>
              <a:rPr lang="en-GB" sz="800" dirty="0"/>
              <a:t>.</a:t>
            </a:r>
          </a:p>
          <a:p>
            <a:pPr>
              <a:lnSpc>
                <a:spcPct val="170000"/>
              </a:lnSpc>
            </a:pPr>
            <a:r>
              <a:rPr lang="en-GB" sz="800" dirty="0" err="1"/>
              <a:t>Switasarra</a:t>
            </a:r>
            <a:r>
              <a:rPr lang="en-GB" sz="800" dirty="0"/>
              <a:t>, A.V. and </a:t>
            </a:r>
            <a:r>
              <a:rPr lang="en-GB" sz="800" dirty="0" err="1"/>
              <a:t>Astanti</a:t>
            </a:r>
            <a:r>
              <a:rPr lang="en-GB" sz="800" dirty="0"/>
              <a:t>, R.D. (2021). </a:t>
            </a:r>
            <a:r>
              <a:rPr lang="en-GB" sz="800" i="1" dirty="0"/>
              <a:t>Literature Review of Job Description: Meta-analysis.</a:t>
            </a:r>
            <a:r>
              <a:rPr lang="en-GB" sz="800" dirty="0"/>
              <a:t> International Journal of Industrial Engineering and Engineering Management, [online] 3(1), pp.33–41. </a:t>
            </a:r>
            <a:r>
              <a:rPr lang="en-GB" sz="800" dirty="0" err="1"/>
              <a:t>doi:</a:t>
            </a:r>
            <a:r>
              <a:rPr lang="en-GB" sz="800" dirty="0" err="1">
                <a:hlinkClick r:id="rId10"/>
              </a:rPr>
              <a:t>https</a:t>
            </a:r>
            <a:r>
              <a:rPr lang="en-GB" sz="800" dirty="0">
                <a:hlinkClick r:id="rId10"/>
              </a:rPr>
              <a:t>://doi.org/10.24002/ijieem.v3i1.4923</a:t>
            </a:r>
            <a:r>
              <a:rPr lang="en-GB" sz="800" dirty="0"/>
              <a:t>.</a:t>
            </a:r>
          </a:p>
          <a:p>
            <a:pPr>
              <a:lnSpc>
                <a:spcPct val="170000"/>
              </a:lnSpc>
            </a:pPr>
            <a:r>
              <a:rPr lang="en-GB" sz="800" dirty="0"/>
              <a:t>Venkatesan, S. (2020). </a:t>
            </a:r>
            <a:r>
              <a:rPr lang="en-GB" sz="800" i="1" dirty="0"/>
              <a:t>Socratic Questioning Enabled Analysis of Problem Behaviours.</a:t>
            </a:r>
            <a:r>
              <a:rPr lang="en-GB" sz="800" dirty="0"/>
              <a:t> Journal of Psychology, [online] 11(1–2). </a:t>
            </a:r>
            <a:r>
              <a:rPr lang="en-GB" sz="800" dirty="0" err="1"/>
              <a:t>doi:</a:t>
            </a:r>
            <a:r>
              <a:rPr lang="en-GB" sz="800" dirty="0" err="1">
                <a:hlinkClick r:id="rId11"/>
              </a:rPr>
              <a:t>https</a:t>
            </a:r>
            <a:r>
              <a:rPr lang="en-GB" sz="800" dirty="0">
                <a:hlinkClick r:id="rId11"/>
              </a:rPr>
              <a:t>://doi.org/10.31901/24566292.2020/11.1-2.198</a:t>
            </a:r>
            <a:r>
              <a:rPr lang="en-GB" sz="800" dirty="0"/>
              <a:t>.</a:t>
            </a:r>
          </a:p>
          <a:p>
            <a:pPr>
              <a:lnSpc>
                <a:spcPct val="170000"/>
              </a:lnSpc>
            </a:pPr>
            <a:r>
              <a:rPr lang="en-GB" sz="800" dirty="0"/>
              <a:t>Wingate, T.G. and Bourdage, J.S. (2024). </a:t>
            </a:r>
            <a:r>
              <a:rPr lang="en-GB" sz="800" i="1" dirty="0"/>
              <a:t>What are interviews for? A qualitative study of employment interview goals and design.</a:t>
            </a:r>
            <a:r>
              <a:rPr lang="en-GB" sz="800" dirty="0"/>
              <a:t> Human Resource Management, [online] 63(4), pp.555–580. </a:t>
            </a:r>
            <a:r>
              <a:rPr lang="en-GB" sz="800" dirty="0" err="1"/>
              <a:t>doi:</a:t>
            </a:r>
            <a:r>
              <a:rPr lang="en-GB" sz="800" dirty="0" err="1">
                <a:hlinkClick r:id="rId12"/>
              </a:rPr>
              <a:t>https</a:t>
            </a:r>
            <a:r>
              <a:rPr lang="en-GB" sz="800" dirty="0">
                <a:hlinkClick r:id="rId12"/>
              </a:rPr>
              <a:t>://doi.org/10.1002/hrm.22215</a:t>
            </a:r>
            <a:r>
              <a:rPr lang="en-GB" sz="800" dirty="0"/>
              <a:t>.</a:t>
            </a:r>
          </a:p>
          <a:p>
            <a:pPr>
              <a:lnSpc>
                <a:spcPct val="170000"/>
              </a:lnSpc>
            </a:pPr>
            <a:r>
              <a:rPr lang="en-GB" sz="800" dirty="0"/>
              <a:t>Zhang, Y. and </a:t>
            </a:r>
            <a:r>
              <a:rPr lang="en-GB" sz="800" dirty="0" err="1"/>
              <a:t>Wildemuth</a:t>
            </a:r>
            <a:r>
              <a:rPr lang="en-GB" sz="800" dirty="0"/>
              <a:t>, B.M. (2009). </a:t>
            </a:r>
            <a:r>
              <a:rPr lang="en-GB" sz="800" i="1" dirty="0"/>
              <a:t>Unstructured interviews.</a:t>
            </a:r>
            <a:r>
              <a:rPr lang="en-GB" sz="800" dirty="0"/>
              <a:t> Applications of Social Research Methods to Questions in Information and Library Science, 2, pp.222–231.</a:t>
            </a:r>
          </a:p>
        </p:txBody>
      </p:sp>
    </p:spTree>
    <p:extLst>
      <p:ext uri="{BB962C8B-B14F-4D97-AF65-F5344CB8AC3E}">
        <p14:creationId xmlns:p14="http://schemas.microsoft.com/office/powerpoint/2010/main" val="35033168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552</TotalTime>
  <Words>5208</Words>
  <Application>Microsoft Macintosh PowerPoint</Application>
  <PresentationFormat>Widescreen</PresentationFormat>
  <Paragraphs>162</Paragraphs>
  <Slides>14</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LCLM5002 - Developing and Managing Individuals and Teams </vt:lpstr>
      <vt:lpstr>Table of Contents</vt:lpstr>
      <vt:lpstr>Introduction </vt:lpstr>
      <vt:lpstr>Recruitment Process</vt:lpstr>
      <vt:lpstr>Job analysis</vt:lpstr>
      <vt:lpstr>Job description and person specification</vt:lpstr>
      <vt:lpstr>Types of interviews (1): Structured interview</vt:lpstr>
      <vt:lpstr>Types of interviews (2): Unstructured interview</vt:lpstr>
      <vt:lpstr>Types of interviews (3): Panel interview</vt:lpstr>
      <vt:lpstr>Questioning techniques</vt:lpstr>
      <vt:lpstr>Comparison: face-to-face vs online interview</vt:lpstr>
      <vt:lpstr>Conclusion</vt:lpstr>
      <vt:lpstr>References</vt:lpstr>
      <vt:lpstr>References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Genoveva Matei</dc:creator>
  <cp:lastModifiedBy>Genoveva Matei</cp:lastModifiedBy>
  <cp:revision>2</cp:revision>
  <dcterms:created xsi:type="dcterms:W3CDTF">2025-10-08T16:16:25Z</dcterms:created>
  <dcterms:modified xsi:type="dcterms:W3CDTF">2025-10-12T21:18:49Z</dcterms:modified>
</cp:coreProperties>
</file>