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9" r:id="rId4"/>
    <p:sldId id="258"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848" autoAdjust="0"/>
  </p:normalViewPr>
  <p:slideViewPr>
    <p:cSldViewPr snapToGrid="0">
      <p:cViewPr varScale="1">
        <p:scale>
          <a:sx n="78" d="100"/>
          <a:sy n="78" d="100"/>
        </p:scale>
        <p:origin x="187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6AF55-04B3-40B4-A7A9-5177145097CA}" type="datetimeFigureOut">
              <a:rPr lang="en-US" smtClean="0"/>
              <a:t>11/27/2022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989E9E-1DA8-4463-9FF1-D6CE40045FAC}" type="slidenum">
              <a:rPr lang="en-US" smtClean="0"/>
              <a:t>‹#›</a:t>
            </a:fld>
            <a:endParaRPr lang="en-US"/>
          </a:p>
        </p:txBody>
      </p:sp>
    </p:spTree>
    <p:extLst>
      <p:ext uri="{BB962C8B-B14F-4D97-AF65-F5344CB8AC3E}">
        <p14:creationId xmlns:p14="http://schemas.microsoft.com/office/powerpoint/2010/main" val="1269020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1</a:t>
            </a:fld>
            <a:endParaRPr lang="en-US"/>
          </a:p>
        </p:txBody>
      </p:sp>
    </p:spTree>
    <p:extLst>
      <p:ext uri="{BB962C8B-B14F-4D97-AF65-F5344CB8AC3E}">
        <p14:creationId xmlns:p14="http://schemas.microsoft.com/office/powerpoint/2010/main" val="1067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cs typeface="Times New Roman" panose="02020603050405020304" pitchFamily="18" charset="0"/>
              </a:rPr>
              <a:t>In today’s competitive business environment, every organization wants to diversify its activities and operations in terms of products and places. Going international, organizations can attain long term sustainability and global recognition. </a:t>
            </a:r>
            <a:r>
              <a:rPr lang="en-GB" sz="1800" dirty="0">
                <a:effectLst/>
                <a:latin typeface="Arial" panose="020B0604020202020204" pitchFamily="34" charset="0"/>
                <a:ea typeface="Calibri" panose="020F0502020204030204" pitchFamily="34" charset="0"/>
                <a:cs typeface="Times New Roman" panose="02020603050405020304" pitchFamily="18" charset="0"/>
              </a:rPr>
              <a:t>When a company expands its operations to other countries, its management is presented with the opportunity to enter a wider variety of markets, which results in more consistent revenue for the organization. If the company has access to a global market, it will be better prepared for economic downturns, even if the domestic market it serves is experiencing a slowdown. It aids the company in making the most of its extra resources and expanding the revenue it generates from operating activities. It also aids businesses in increasing their growth potential in the long run. </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2</a:t>
            </a:fld>
            <a:endParaRPr lang="en-US"/>
          </a:p>
        </p:txBody>
      </p:sp>
    </p:spTree>
    <p:extLst>
      <p:ext uri="{BB962C8B-B14F-4D97-AF65-F5344CB8AC3E}">
        <p14:creationId xmlns:p14="http://schemas.microsoft.com/office/powerpoint/2010/main" val="1046250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solidFill>
                  <a:srgbClr val="212529"/>
                </a:solidFill>
                <a:effectLst/>
                <a:latin typeface="Arial" panose="020B0604020202020204" pitchFamily="34" charset="0"/>
                <a:ea typeface="Times New Roman" panose="02020603050405020304" pitchFamily="18" charset="0"/>
              </a:rPr>
              <a:t>Company Profile</a:t>
            </a:r>
          </a:p>
          <a:p>
            <a:r>
              <a:rPr lang="en-US" sz="1800" dirty="0">
                <a:solidFill>
                  <a:srgbClr val="212529"/>
                </a:solidFill>
                <a:effectLst/>
                <a:latin typeface="Arial" panose="020B0604020202020204" pitchFamily="34" charset="0"/>
                <a:ea typeface="Times New Roman" panose="02020603050405020304" pitchFamily="18" charset="0"/>
              </a:rPr>
              <a:t>The supermarket chain Sainsbury's is the third largest one in the United Kingdom. The organization is consisting of  800 corner shops and 600 supermarkets across the United Kingdom. Every week, Sainsbury is visited by different consumers (estimated consumers of more than 18 million). The primary products of the organization are food and grocery items  with a faster delivery service in the competitive market.. In addition, its new strategy consists on promoting local organic goods and developing additional products under its own private labels.</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3</a:t>
            </a:fld>
            <a:endParaRPr lang="en-US"/>
          </a:p>
        </p:txBody>
      </p:sp>
    </p:spTree>
    <p:extLst>
      <p:ext uri="{BB962C8B-B14F-4D97-AF65-F5344CB8AC3E}">
        <p14:creationId xmlns:p14="http://schemas.microsoft.com/office/powerpoint/2010/main" val="2838913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000"/>
              </a:spcBef>
              <a:spcAft>
                <a:spcPts val="0"/>
              </a:spcAft>
            </a:pPr>
            <a:r>
              <a:rPr lang="en-US" sz="1800" b="1" dirty="0">
                <a:effectLst/>
                <a:latin typeface="Arial" panose="020B0604020202020204" pitchFamily="34" charset="0"/>
                <a:ea typeface="Times New Roman" panose="02020603050405020304" pitchFamily="18" charset="0"/>
                <a:cs typeface="TimesNewRomanPSMT"/>
              </a:rPr>
              <a:t>Reasons for going international</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Increase revenue potential: surely the organizations revenue will increase following a huge increase in sales volume if it enters to Indian market as the consumers are growing in this market gradually.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New customer base: in this market the organization will have a new consume base from which it will be able to grab a large market share to attain sustainability.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Diversification and sustainability: entering to Indian market the organization will be able to diversify its businesses which will enable them to attain sustainability in the long run. </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Greater access to talent: The organization will be able to enter new market with the possibility of hiring local great talents which will enrich the organization’s workforce.</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Global recognition of company’s reputation: Sainsbury has local reputation and the organization can gain global recognition of the company’s reputation entering to this market. </a:t>
            </a:r>
          </a:p>
          <a:p>
            <a:pPr marL="342900" marR="0" lvl="0" indent="-342900" algn="just">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Cost minimization: In a developing nation like India, labor and raw materials are relatively less expensive. By expanding internationally, businesses can reduce their expenses and increase their profits.</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4</a:t>
            </a:fld>
            <a:endParaRPr lang="en-US"/>
          </a:p>
        </p:txBody>
      </p:sp>
    </p:spTree>
    <p:extLst>
      <p:ext uri="{BB962C8B-B14F-4D97-AF65-F5344CB8AC3E}">
        <p14:creationId xmlns:p14="http://schemas.microsoft.com/office/powerpoint/2010/main" val="2250649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Market Overview</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According to a report that was put out by Pletcher in 2019, India has the second largest population in the world, and it is projected that during the next forty years, it would overtake China's population to become the largest in the world. As the global population continues to expand, there will be an increased need for goods and services offered by retail establishments to meet rising standards of consumption. The growth of the middle class in the UK has led to a bigger proportion of the population having more disposable income, which has led to an increase in the demand for Western products, such as those that Sainsbury sells in that country's market. The rapidly expanding middle class in India is responsible for 33.93 percent of all families at the present time, and its size is expected to increase by a factor of 10 by the year 2025, making it an important consideration. This suggests that demand is increasing within the retail sector, which is one of the reasons why India is the most attractive emerging market for investment in this sector of the industry. Since 2013, the retail market for food and grocery items has demonstrated yearly growth of approximately 11.5%, and it is expected that the size of this industry would increase from $500 billion to $800 billion by the year 2023.</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5</a:t>
            </a:fld>
            <a:endParaRPr lang="en-US"/>
          </a:p>
        </p:txBody>
      </p:sp>
    </p:spTree>
    <p:extLst>
      <p:ext uri="{BB962C8B-B14F-4D97-AF65-F5344CB8AC3E}">
        <p14:creationId xmlns:p14="http://schemas.microsoft.com/office/powerpoint/2010/main" val="3924101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PESTLE analysis of the market</a:t>
            </a:r>
          </a:p>
          <a:p>
            <a:pPr marL="0" marR="0" algn="just">
              <a:lnSpc>
                <a:spcPct val="150000"/>
              </a:lnSpc>
              <a:spcBef>
                <a:spcPts val="0"/>
              </a:spcBef>
              <a:spcAft>
                <a:spcPts val="80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Political: Unstable political conditions, Introduced GST policy, 100% FDI approval,</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Economic: Unstable economic condition, lower interes</a:t>
            </a:r>
            <a:r>
              <a:rPr lang="en-US" sz="1800" dirty="0">
                <a:solidFill>
                  <a:srgbClr val="FF0000"/>
                </a:solidFill>
                <a:latin typeface="Arial" panose="020B0604020202020204" pitchFamily="34" charset="0"/>
                <a:ea typeface="Calibri" panose="020F0502020204030204" pitchFamily="34" charset="0"/>
                <a:cs typeface="Times New Roman" panose="02020603050405020304" pitchFamily="18" charset="0"/>
              </a:rPr>
              <a:t>t rate, Simple tax rate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Social: Huge consumer base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l"/>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Technological: </a:t>
            </a:r>
            <a:r>
              <a:rPr lang="en-US" sz="1800" b="0" i="0" u="none" strike="noStrike" baseline="0" dirty="0">
                <a:solidFill>
                  <a:srgbClr val="161616"/>
                </a:solidFill>
                <a:latin typeface="LiberationSerif"/>
              </a:rPr>
              <a:t>Credit cards, debit cards, and other digital payment methods are now accepted with greater ease. More money changes hands in retail because of faster transactions.</a:t>
            </a:r>
          </a:p>
          <a:p>
            <a:pPr algn="l"/>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Legal: sophisticated legal system, tim</a:t>
            </a:r>
            <a:r>
              <a:rPr lang="en-US" sz="1800" dirty="0">
                <a:solidFill>
                  <a:srgbClr val="FF0000"/>
                </a:solidFill>
                <a:latin typeface="Arial" panose="020B0604020202020204" pitchFamily="34" charset="0"/>
                <a:ea typeface="Calibri" panose="020F0502020204030204" pitchFamily="34" charset="0"/>
                <a:cs typeface="Times New Roman" panose="02020603050405020304" pitchFamily="18" charset="0"/>
              </a:rPr>
              <a:t>e consuming</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Environmental: emerging CSR policies for environmental improvement.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989E9E-1DA8-4463-9FF1-D6CE40045FAC}" type="slidenum">
              <a:rPr lang="en-US" smtClean="0"/>
              <a:t>6</a:t>
            </a:fld>
            <a:endParaRPr lang="en-US"/>
          </a:p>
        </p:txBody>
      </p:sp>
    </p:spTree>
    <p:extLst>
      <p:ext uri="{BB962C8B-B14F-4D97-AF65-F5344CB8AC3E}">
        <p14:creationId xmlns:p14="http://schemas.microsoft.com/office/powerpoint/2010/main" val="2988116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7</a:t>
            </a:fld>
            <a:endParaRPr lang="en-US"/>
          </a:p>
        </p:txBody>
      </p:sp>
    </p:spTree>
    <p:extLst>
      <p:ext uri="{BB962C8B-B14F-4D97-AF65-F5344CB8AC3E}">
        <p14:creationId xmlns:p14="http://schemas.microsoft.com/office/powerpoint/2010/main" val="2790319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Competitive rivalry: currently the there is no equivalent competitor that can match with the service of the Sainsbury. So the competitive rivalry is low but is expected to increase following years</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Bargaining power of the suppliers: the number of suppliers are sufficient and this is why the power poses by suppliers is low.</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Bargaining power of the customers: consumers have option to shift to local unorganized shops, so their power in this market is high.</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Threat of new entrants: the market is emerging with huge growth potential. So, the threat of new entrants is high.</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Threat of substitutes: no organization currently offer what the Sainsbury offers. So, currently the threat of substitution is low.</a:t>
            </a: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8</a:t>
            </a:fld>
            <a:endParaRPr lang="en-US"/>
          </a:p>
        </p:txBody>
      </p:sp>
    </p:spTree>
    <p:extLst>
      <p:ext uri="{BB962C8B-B14F-4D97-AF65-F5344CB8AC3E}">
        <p14:creationId xmlns:p14="http://schemas.microsoft.com/office/powerpoint/2010/main" val="1682429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800"/>
              </a:spcAft>
            </a:pPr>
            <a:r>
              <a:rPr lang="en-US" b="1" dirty="0"/>
              <a:t>Reason to enter India</a:t>
            </a: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Market size: opportunity for 10% increase in size through establishment of organized retail organizations like Sainsbury</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Increasing demand: with the increase in population the demand will eventually increase.</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labor cost: According to the results of a recent study, the annual cost of hiring an employee in Belgium, Sweden, and Germany is more than 50,000 euros, whereas the cost of hiring an employee in India is only 2,024.</a:t>
            </a:r>
          </a:p>
          <a:p>
            <a:pPr marL="0" marR="0" algn="l">
              <a:lnSpc>
                <a:spcPct val="150000"/>
              </a:lnSpc>
              <a:spcBef>
                <a:spcPts val="0"/>
              </a:spcBef>
              <a:spcAft>
                <a:spcPts val="800"/>
              </a:spcAft>
            </a:pPr>
            <a:r>
              <a:rPr lang="en-US" sz="12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current competition: Information from the retail sector places India in the top two globally, with a high score of 63 indicating a promising market entry opportunity. This is a direct result of the undeveloped state of India's retail business and the dearth of both domestic and international rivals.</a:t>
            </a:r>
            <a:endParaRPr lang="en-US" dirty="0"/>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9</a:t>
            </a:fld>
            <a:endParaRPr lang="en-US"/>
          </a:p>
        </p:txBody>
      </p:sp>
    </p:spTree>
    <p:extLst>
      <p:ext uri="{BB962C8B-B14F-4D97-AF65-F5344CB8AC3E}">
        <p14:creationId xmlns:p14="http://schemas.microsoft.com/office/powerpoint/2010/main" val="3018624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Considering all the data and theoretical evidence, the growth opportunity for organized retail business like Sainsbury in the Indian market is very high. The organization should consider expanding its operations to this developing country to grab this huge market share being one of the first movers of this region.</a:t>
            </a:r>
          </a:p>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10</a:t>
            </a:fld>
            <a:endParaRPr lang="en-US"/>
          </a:p>
        </p:txBody>
      </p:sp>
    </p:spTree>
    <p:extLst>
      <p:ext uri="{BB962C8B-B14F-4D97-AF65-F5344CB8AC3E}">
        <p14:creationId xmlns:p14="http://schemas.microsoft.com/office/powerpoint/2010/main" val="2723425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989E9E-1DA8-4463-9FF1-D6CE40045FAC}" type="slidenum">
              <a:rPr lang="en-US" smtClean="0"/>
              <a:t>11</a:t>
            </a:fld>
            <a:endParaRPr lang="en-US"/>
          </a:p>
        </p:txBody>
      </p:sp>
    </p:spTree>
    <p:extLst>
      <p:ext uri="{BB962C8B-B14F-4D97-AF65-F5344CB8AC3E}">
        <p14:creationId xmlns:p14="http://schemas.microsoft.com/office/powerpoint/2010/main" val="1348140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A5A11-769C-1BE9-8A71-975D41A602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F5C46D3-6B98-A6C2-B1F7-69C0C945AB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3D0538E-7396-CCBF-E576-CD2B4553D777}"/>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C83EEAD1-A1EB-E448-F7F7-4809A52105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1445AA-BE61-1C6D-F92A-FA35CC189163}"/>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2606652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15F45-7A6D-3DEC-06B8-7BE047A83E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14330C-229A-E5F6-5B67-6C0EDF7B96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DC9AD8-2749-BBD0-5190-1ED8FF2A5C5C}"/>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4360786D-9F47-A4DE-F551-63EA4C7B5C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188E3-9DF6-BA0B-B5C2-977F524281B3}"/>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237072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EA98C-AA25-6131-6467-979BE5D7C5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521406D-6B8F-E6DD-4B67-E914361539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B5802F-BC5B-165C-66C5-2CE2C50FBBCD}"/>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1A14911A-E82D-BB49-2957-4D57C8592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5D960A-EF63-77E8-BC3D-C50A14B8A469}"/>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2020457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472BC-7D5F-AB23-1108-3E438C530E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1DBCCD-0FF2-E7B7-6143-6315B40A5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596524-070A-5854-4C33-0F7828722F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5457B6-BE90-8294-B275-B5393075DD66}"/>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6" name="Footer Placeholder 5">
            <a:extLst>
              <a:ext uri="{FF2B5EF4-FFF2-40B4-BE49-F238E27FC236}">
                <a16:creationId xmlns:a16="http://schemas.microsoft.com/office/drawing/2014/main" id="{9FAA899A-D779-0930-C629-5945675892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B3EAAE-5031-90A2-7895-CC1805C6821A}"/>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89169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1BE57-D885-DD00-AA8D-5B4F355E00B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580AC4-41D2-0EAB-5BD6-E7DB93F6D5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412BBB-6321-A511-71FA-90254FF876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A64CED-3C76-124E-226D-0728C9B6C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E6228C-1B31-1596-16F7-0FD2A07ED0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C0E95A0-73A0-54A9-BA9C-7E4724323893}"/>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8" name="Footer Placeholder 7">
            <a:extLst>
              <a:ext uri="{FF2B5EF4-FFF2-40B4-BE49-F238E27FC236}">
                <a16:creationId xmlns:a16="http://schemas.microsoft.com/office/drawing/2014/main" id="{6A94B944-9643-F7E8-2177-1B5BCFF6629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C4E992-5071-6837-38C9-3322CF86AE5F}"/>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2718021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50B8A-1F07-A33F-AC11-9007A9BE07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7AF51ED-88F3-F046-53DE-20B3A2678615}"/>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4" name="Footer Placeholder 3">
            <a:extLst>
              <a:ext uri="{FF2B5EF4-FFF2-40B4-BE49-F238E27FC236}">
                <a16:creationId xmlns:a16="http://schemas.microsoft.com/office/drawing/2014/main" id="{C9C8F361-01D3-B1A9-FDB3-BE99E91C15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FD04151-F849-AC77-C804-EEFC5B1A09DE}"/>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728846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F565F-A90C-4479-4ACD-470D7375A204}"/>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3" name="Footer Placeholder 2">
            <a:extLst>
              <a:ext uri="{FF2B5EF4-FFF2-40B4-BE49-F238E27FC236}">
                <a16:creationId xmlns:a16="http://schemas.microsoft.com/office/drawing/2014/main" id="{4CC8067B-0EF5-20BA-AEBD-721EB8488E5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96EF9E-1BDE-89E1-990A-71E3219168E1}"/>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4246586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5944-5246-C85E-8A9C-6581076F19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98881C-551E-6A19-6670-DCE69E5B9F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F9FBDD9-EC1B-B705-1DDD-C7C165F6BF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CE07A7-9C6E-806B-B5E0-84160696B2FD}"/>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6" name="Footer Placeholder 5">
            <a:extLst>
              <a:ext uri="{FF2B5EF4-FFF2-40B4-BE49-F238E27FC236}">
                <a16:creationId xmlns:a16="http://schemas.microsoft.com/office/drawing/2014/main" id="{33C4DE60-9C9F-3BE3-9952-B1C62867CE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93B758-6FEE-BCE5-2205-AFF367D96803}"/>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166211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0213-6071-0BB1-DF1A-25124BC17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BA9FE71-F932-8D67-2656-91893C3981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BC48AC-8EC0-891F-2B7D-2D28D8CEB6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EF2A9-11EC-D892-70BA-CDF1C85DC7F1}"/>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6" name="Footer Placeholder 5">
            <a:extLst>
              <a:ext uri="{FF2B5EF4-FFF2-40B4-BE49-F238E27FC236}">
                <a16:creationId xmlns:a16="http://schemas.microsoft.com/office/drawing/2014/main" id="{011675E5-D507-0362-B8A2-7BE3AA99D7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425E0B-4BC8-7F9F-FDD4-9B314BFCC2F0}"/>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42427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856AA-8BE6-1329-58E0-1A9FEC4E2A9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8AF8222-3D66-8914-5637-F400A583D2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D20DB9-B922-934C-75C5-79E76B0CCDD3}"/>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4706DE38-DE08-6C82-DA4E-7C51604AAF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32A1D8-E371-D948-26D9-E81C3E93DE60}"/>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342082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4DD640-8568-2079-3AA6-FC99F767A4A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FD49F2A-8DEF-9BC5-6EF2-AE3673B734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A331FE-D950-4F6E-CF0C-29DDD4F26043}"/>
              </a:ext>
            </a:extLst>
          </p:cNvPr>
          <p:cNvSpPr>
            <a:spLocks noGrp="1"/>
          </p:cNvSpPr>
          <p:nvPr>
            <p:ph type="dt" sz="half" idx="10"/>
          </p:nvPr>
        </p:nvSpPr>
        <p:spPr/>
        <p:txBody>
          <a:body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55495F7D-ADE5-36B4-A255-FE7742B0A0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2702E4-6872-F545-87B9-550A8C08D218}"/>
              </a:ext>
            </a:extLst>
          </p:cNvPr>
          <p:cNvSpPr>
            <a:spLocks noGrp="1"/>
          </p:cNvSpPr>
          <p:nvPr>
            <p:ph type="sldNum" sz="quarter" idx="12"/>
          </p:nvPr>
        </p:nvSpPr>
        <p:spPr/>
        <p:txBody>
          <a:bodyPr/>
          <a:lstStyle/>
          <a:p>
            <a:fld id="{38A86265-3A59-4397-9291-B46C4E0E7EDB}" type="slidenum">
              <a:rPr lang="en-US" smtClean="0"/>
              <a:t>‹#›</a:t>
            </a:fld>
            <a:endParaRPr lang="en-US"/>
          </a:p>
        </p:txBody>
      </p:sp>
    </p:spTree>
    <p:extLst>
      <p:ext uri="{BB962C8B-B14F-4D97-AF65-F5344CB8AC3E}">
        <p14:creationId xmlns:p14="http://schemas.microsoft.com/office/powerpoint/2010/main" val="1985619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739886-4079-9489-C6BD-E9E7E9325A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00A36C2-0F77-705D-DE84-1C269F3E8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282E13-71D0-5782-1303-ADA7F2D5EF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582F1-1DF6-4D3F-9931-09A504F805EF}" type="datetimeFigureOut">
              <a:rPr lang="en-US" smtClean="0"/>
              <a:t>11/27/2022</a:t>
            </a:fld>
            <a:endParaRPr lang="en-US"/>
          </a:p>
        </p:txBody>
      </p:sp>
      <p:sp>
        <p:nvSpPr>
          <p:cNvPr id="5" name="Footer Placeholder 4">
            <a:extLst>
              <a:ext uri="{FF2B5EF4-FFF2-40B4-BE49-F238E27FC236}">
                <a16:creationId xmlns:a16="http://schemas.microsoft.com/office/drawing/2014/main" id="{6A17A12D-1D35-2D9E-90B0-17A3650CC3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384E5B-AC01-6861-DACB-4A623935EF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A86265-3A59-4397-9291-B46C4E0E7EDB}" type="slidenum">
              <a:rPr lang="en-US" smtClean="0"/>
              <a:t>‹#›</a:t>
            </a:fld>
            <a:endParaRPr lang="en-US"/>
          </a:p>
        </p:txBody>
      </p:sp>
    </p:spTree>
    <p:extLst>
      <p:ext uri="{BB962C8B-B14F-4D97-AF65-F5344CB8AC3E}">
        <p14:creationId xmlns:p14="http://schemas.microsoft.com/office/powerpoint/2010/main" val="4191473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89B6-6F96-9416-0B74-A7B256CB9491}"/>
              </a:ext>
            </a:extLst>
          </p:cNvPr>
          <p:cNvSpPr>
            <a:spLocks noGrp="1"/>
          </p:cNvSpPr>
          <p:nvPr>
            <p:ph type="ctrTitle"/>
          </p:nvPr>
        </p:nvSpPr>
        <p:spPr>
          <a:xfrm>
            <a:off x="1413164" y="1205346"/>
            <a:ext cx="9144000" cy="1501054"/>
          </a:xfrm>
        </p:spPr>
        <p:txBody>
          <a:bodyPr>
            <a:normAutofit/>
          </a:bodyPr>
          <a:lstStyle/>
          <a:p>
            <a:r>
              <a:rPr lang="en-US" sz="4400" b="1" dirty="0"/>
              <a:t>Going International: Sainsbury’s Potential for Business Expansion in India</a:t>
            </a:r>
          </a:p>
        </p:txBody>
      </p:sp>
      <p:sp>
        <p:nvSpPr>
          <p:cNvPr id="3" name="Subtitle 2">
            <a:extLst>
              <a:ext uri="{FF2B5EF4-FFF2-40B4-BE49-F238E27FC236}">
                <a16:creationId xmlns:a16="http://schemas.microsoft.com/office/drawing/2014/main" id="{FE46EE5E-F6C3-7498-3BD9-7EA49A41CE24}"/>
              </a:ext>
            </a:extLst>
          </p:cNvPr>
          <p:cNvSpPr>
            <a:spLocks noGrp="1"/>
          </p:cNvSpPr>
          <p:nvPr>
            <p:ph type="subTitle" idx="1"/>
          </p:nvPr>
        </p:nvSpPr>
        <p:spPr>
          <a:xfrm>
            <a:off x="1524000" y="4280910"/>
            <a:ext cx="9144000" cy="1655762"/>
          </a:xfrm>
        </p:spPr>
        <p:txBody>
          <a:bodyPr/>
          <a:lstStyle/>
          <a:p>
            <a:pPr algn="l"/>
            <a:r>
              <a:rPr lang="en-US" dirty="0"/>
              <a:t>Student Name: Andrei Julea</a:t>
            </a:r>
          </a:p>
          <a:p>
            <a:pPr algn="l"/>
            <a:r>
              <a:rPr lang="en-US" dirty="0"/>
              <a:t>Student ID: 2133626</a:t>
            </a:r>
          </a:p>
        </p:txBody>
      </p:sp>
    </p:spTree>
    <p:extLst>
      <p:ext uri="{BB962C8B-B14F-4D97-AF65-F5344CB8AC3E}">
        <p14:creationId xmlns:p14="http://schemas.microsoft.com/office/powerpoint/2010/main" val="3739829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DB910-F4DA-82B5-C58F-48E96D110042}"/>
              </a:ext>
            </a:extLst>
          </p:cNvPr>
          <p:cNvSpPr>
            <a:spLocks noGrp="1"/>
          </p:cNvSpPr>
          <p:nvPr>
            <p:ph type="title"/>
          </p:nvPr>
        </p:nvSpPr>
        <p:spPr/>
        <p:txBody>
          <a:bodyPr/>
          <a:lstStyle/>
          <a:p>
            <a:r>
              <a:rPr lang="en-US" b="1" dirty="0"/>
              <a:t>Introduction</a:t>
            </a:r>
          </a:p>
        </p:txBody>
      </p:sp>
      <p:sp>
        <p:nvSpPr>
          <p:cNvPr id="3" name="Content Placeholder 2">
            <a:extLst>
              <a:ext uri="{FF2B5EF4-FFF2-40B4-BE49-F238E27FC236}">
                <a16:creationId xmlns:a16="http://schemas.microsoft.com/office/drawing/2014/main" id="{73700F7B-1D1B-03F9-928E-74529BF1A69E}"/>
              </a:ext>
            </a:extLst>
          </p:cNvPr>
          <p:cNvSpPr>
            <a:spLocks noGrp="1"/>
          </p:cNvSpPr>
          <p:nvPr>
            <p:ph idx="1"/>
          </p:nvPr>
        </p:nvSpPr>
        <p:spPr>
          <a:xfrm>
            <a:off x="767080" y="1690688"/>
            <a:ext cx="5654040" cy="4351338"/>
          </a:xfrm>
        </p:spPr>
        <p:txBody>
          <a:bodyPr/>
          <a:lstStyle/>
          <a:p>
            <a:pPr marL="0" indent="0" algn="just">
              <a:buNone/>
            </a:pPr>
            <a:r>
              <a:rPr lang="en-US" sz="1800" dirty="0">
                <a:effectLst/>
                <a:latin typeface="Arial" panose="020B0604020202020204" pitchFamily="34" charset="0"/>
                <a:ea typeface="Calibri" panose="020F0502020204030204" pitchFamily="34" charset="0"/>
                <a:cs typeface="Times New Roman" panose="02020603050405020304" pitchFamily="18" charset="0"/>
              </a:rPr>
              <a:t>In today’s competitive business environment, every organization wants to diversify its activities and operations in terms of products and places. Going international, organizations can attain long term sustainability and global recognition. </a:t>
            </a:r>
            <a:r>
              <a:rPr lang="en-GB" sz="1800" dirty="0">
                <a:effectLst/>
                <a:latin typeface="Arial" panose="020B0604020202020204" pitchFamily="34" charset="0"/>
                <a:ea typeface="Calibri" panose="020F0502020204030204" pitchFamily="34" charset="0"/>
                <a:cs typeface="Times New Roman" panose="02020603050405020304" pitchFamily="18" charset="0"/>
              </a:rPr>
              <a:t>When a company expands its operations to other countries, its management is presented with the opportunity to enter a wider variety of markets, which results in more consistent revenue for the organization. If the company has access to a global market, it will be better prepared for economic downturns, even if the domestic market it serves is experiencing a slowdown. It aids the company in making the most of its extra resources and expanding the revenue it generates from operating activities. </a:t>
            </a:r>
            <a:endParaRPr lang="en-US" dirty="0"/>
          </a:p>
        </p:txBody>
      </p:sp>
      <p:pic>
        <p:nvPicPr>
          <p:cNvPr id="5122" name="Picture 2" descr="Going International | Helping Organizations Engage Internationally">
            <a:extLst>
              <a:ext uri="{FF2B5EF4-FFF2-40B4-BE49-F238E27FC236}">
                <a16:creationId xmlns:a16="http://schemas.microsoft.com/office/drawing/2014/main" id="{38D66E3E-8461-C70D-53E7-00CCC241F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5404" y="759229"/>
            <a:ext cx="5400040" cy="6000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4883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8336-CDA4-2F31-FD8D-4E4DCFE8C763}"/>
              </a:ext>
            </a:extLst>
          </p:cNvPr>
          <p:cNvSpPr>
            <a:spLocks noGrp="1"/>
          </p:cNvSpPr>
          <p:nvPr>
            <p:ph type="title"/>
          </p:nvPr>
        </p:nvSpPr>
        <p:spPr/>
        <p:txBody>
          <a:bodyPr/>
          <a:lstStyle/>
          <a:p>
            <a:r>
              <a:rPr lang="en-US" b="1" dirty="0"/>
              <a:t>Company Profile</a:t>
            </a:r>
          </a:p>
        </p:txBody>
      </p:sp>
      <p:pic>
        <p:nvPicPr>
          <p:cNvPr id="5" name="Content Placeholder 4">
            <a:extLst>
              <a:ext uri="{FF2B5EF4-FFF2-40B4-BE49-F238E27FC236}">
                <a16:creationId xmlns:a16="http://schemas.microsoft.com/office/drawing/2014/main" id="{E3FE36A8-756E-F98F-DB26-3C82FE9006BF}"/>
              </a:ext>
            </a:extLst>
          </p:cNvPr>
          <p:cNvPicPr>
            <a:picLocks noGrp="1" noChangeAspect="1"/>
          </p:cNvPicPr>
          <p:nvPr>
            <p:ph idx="1"/>
          </p:nvPr>
        </p:nvPicPr>
        <p:blipFill>
          <a:blip r:embed="rId3"/>
          <a:stretch>
            <a:fillRect/>
          </a:stretch>
        </p:blipFill>
        <p:spPr>
          <a:xfrm>
            <a:off x="838201" y="1521619"/>
            <a:ext cx="6568440" cy="1924050"/>
          </a:xfrm>
        </p:spPr>
      </p:pic>
      <p:pic>
        <p:nvPicPr>
          <p:cNvPr id="7" name="Picture 6">
            <a:extLst>
              <a:ext uri="{FF2B5EF4-FFF2-40B4-BE49-F238E27FC236}">
                <a16:creationId xmlns:a16="http://schemas.microsoft.com/office/drawing/2014/main" id="{62BC121A-A096-4D39-DE50-33F842D53DE3}"/>
              </a:ext>
            </a:extLst>
          </p:cNvPr>
          <p:cNvPicPr>
            <a:picLocks noChangeAspect="1"/>
          </p:cNvPicPr>
          <p:nvPr/>
        </p:nvPicPr>
        <p:blipFill>
          <a:blip r:embed="rId4"/>
          <a:stretch>
            <a:fillRect/>
          </a:stretch>
        </p:blipFill>
        <p:spPr>
          <a:xfrm>
            <a:off x="670560" y="3575849"/>
            <a:ext cx="6654800" cy="2140584"/>
          </a:xfrm>
          <a:prstGeom prst="rect">
            <a:avLst/>
          </a:prstGeom>
        </p:spPr>
      </p:pic>
      <p:pic>
        <p:nvPicPr>
          <p:cNvPr id="1030" name="Picture 6" descr="Sainsbury`s Local Supermarket in UK Oxford Editorial Photo - Image of  pedestrians, rows: 145716981">
            <a:extLst>
              <a:ext uri="{FF2B5EF4-FFF2-40B4-BE49-F238E27FC236}">
                <a16:creationId xmlns:a16="http://schemas.microsoft.com/office/drawing/2014/main" id="{68980B46-B348-2E3E-551D-2CE8CE58F0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13320" y="0"/>
            <a:ext cx="457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946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7AE09-C42D-B932-D9AD-C8B864555278}"/>
              </a:ext>
            </a:extLst>
          </p:cNvPr>
          <p:cNvSpPr>
            <a:spLocks noGrp="1"/>
          </p:cNvSpPr>
          <p:nvPr>
            <p:ph type="title"/>
          </p:nvPr>
        </p:nvSpPr>
        <p:spPr>
          <a:xfrm>
            <a:off x="1014663" y="500062"/>
            <a:ext cx="10515600" cy="1325563"/>
          </a:xfrm>
        </p:spPr>
        <p:txBody>
          <a:bodyPr/>
          <a:lstStyle/>
          <a:p>
            <a:r>
              <a:rPr lang="en-US" b="1" dirty="0"/>
              <a:t>Reasons for going international</a:t>
            </a:r>
          </a:p>
        </p:txBody>
      </p:sp>
      <p:sp>
        <p:nvSpPr>
          <p:cNvPr id="3" name="Content Placeholder 2">
            <a:extLst>
              <a:ext uri="{FF2B5EF4-FFF2-40B4-BE49-F238E27FC236}">
                <a16:creationId xmlns:a16="http://schemas.microsoft.com/office/drawing/2014/main" id="{CF1E745E-AB7F-BAA7-5773-78835C83E0DF}"/>
              </a:ext>
            </a:extLst>
          </p:cNvPr>
          <p:cNvSpPr>
            <a:spLocks noGrp="1"/>
          </p:cNvSpPr>
          <p:nvPr>
            <p:ph idx="1"/>
          </p:nvPr>
        </p:nvSpPr>
        <p:spPr>
          <a:xfrm>
            <a:off x="838200" y="1825625"/>
            <a:ext cx="5992091" cy="4351338"/>
          </a:xfrm>
        </p:spPr>
        <p:txBody>
          <a:bodyPr/>
          <a:lstStyle/>
          <a:p>
            <a:r>
              <a:rPr lang="en-US" dirty="0"/>
              <a:t>Increase revenue potential</a:t>
            </a:r>
          </a:p>
          <a:p>
            <a:r>
              <a:rPr lang="en-US" dirty="0"/>
              <a:t>New customer base</a:t>
            </a:r>
          </a:p>
          <a:p>
            <a:r>
              <a:rPr lang="en-US" dirty="0"/>
              <a:t>Diversification and sustainability</a:t>
            </a:r>
          </a:p>
          <a:p>
            <a:r>
              <a:rPr lang="en-US" dirty="0"/>
              <a:t>Greater access to talent</a:t>
            </a:r>
          </a:p>
          <a:p>
            <a:r>
              <a:rPr lang="en-US" dirty="0"/>
              <a:t>Global recognition of company’s reputation</a:t>
            </a:r>
          </a:p>
          <a:p>
            <a:r>
              <a:rPr lang="en-US" dirty="0"/>
              <a:t>Cost minimization</a:t>
            </a:r>
          </a:p>
        </p:txBody>
      </p:sp>
      <p:pic>
        <p:nvPicPr>
          <p:cNvPr id="1026" name="Picture 2" descr="Why you need to have a global expansion strategy">
            <a:extLst>
              <a:ext uri="{FF2B5EF4-FFF2-40B4-BE49-F238E27FC236}">
                <a16:creationId xmlns:a16="http://schemas.microsoft.com/office/drawing/2014/main" id="{C4530A07-99FF-518B-ECB0-90CD51E8BE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005" y="1515486"/>
            <a:ext cx="5472545" cy="4971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764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CD59-19F3-90FE-B312-96D6667FDDD1}"/>
              </a:ext>
            </a:extLst>
          </p:cNvPr>
          <p:cNvSpPr>
            <a:spLocks noGrp="1"/>
          </p:cNvSpPr>
          <p:nvPr>
            <p:ph type="title"/>
          </p:nvPr>
        </p:nvSpPr>
        <p:spPr>
          <a:xfrm>
            <a:off x="838200" y="500062"/>
            <a:ext cx="10515600" cy="1325563"/>
          </a:xfrm>
        </p:spPr>
        <p:txBody>
          <a:bodyPr/>
          <a:lstStyle/>
          <a:p>
            <a:r>
              <a:rPr lang="en-US" b="1" dirty="0"/>
              <a:t>Market overview</a:t>
            </a:r>
          </a:p>
        </p:txBody>
      </p:sp>
      <p:pic>
        <p:nvPicPr>
          <p:cNvPr id="2050" name="Picture 2" descr="Indian Retail Market: Indian retail market to reach $1 trillion by 2025:  Report, Retail News, ET Retail">
            <a:extLst>
              <a:ext uri="{FF2B5EF4-FFF2-40B4-BE49-F238E27FC236}">
                <a16:creationId xmlns:a16="http://schemas.microsoft.com/office/drawing/2014/main" id="{71A4C666-E3CB-DF37-EC2E-30DAB291D35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74080" y="1402385"/>
            <a:ext cx="6696247" cy="505136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90E319CA-D408-E134-9FE9-CD2874896491}"/>
              </a:ext>
            </a:extLst>
          </p:cNvPr>
          <p:cNvSpPr txBox="1">
            <a:spLocks/>
          </p:cNvSpPr>
          <p:nvPr/>
        </p:nvSpPr>
        <p:spPr>
          <a:xfrm>
            <a:off x="767080" y="1873250"/>
            <a:ext cx="6172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dirty="0"/>
          </a:p>
        </p:txBody>
      </p:sp>
      <p:sp>
        <p:nvSpPr>
          <p:cNvPr id="6" name="TextBox 5">
            <a:extLst>
              <a:ext uri="{FF2B5EF4-FFF2-40B4-BE49-F238E27FC236}">
                <a16:creationId xmlns:a16="http://schemas.microsoft.com/office/drawing/2014/main" id="{10FD3D69-DB47-A2B5-1BBA-8D920A9F7CAA}"/>
              </a:ext>
            </a:extLst>
          </p:cNvPr>
          <p:cNvSpPr txBox="1"/>
          <p:nvPr/>
        </p:nvSpPr>
        <p:spPr>
          <a:xfrm>
            <a:off x="838200" y="1825625"/>
            <a:ext cx="4274127" cy="2944396"/>
          </a:xfrm>
          <a:prstGeom prst="rect">
            <a:avLst/>
          </a:prstGeom>
          <a:noFill/>
        </p:spPr>
        <p:txBody>
          <a:bodyPr wrap="square">
            <a:spAutoFit/>
          </a:bodyPr>
          <a:lstStyle/>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2</a:t>
            </a:r>
            <a:r>
              <a:rPr lang="en-US" sz="1800" b="1"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US" sz="1800" b="1" dirty="0">
                <a:effectLst/>
                <a:latin typeface="Arial" panose="020B0604020202020204" pitchFamily="34" charset="0"/>
                <a:ea typeface="Calibri" panose="020F0502020204030204" pitchFamily="34" charset="0"/>
                <a:cs typeface="Times New Roman" panose="02020603050405020304" pitchFamily="18" charset="0"/>
              </a:rPr>
              <a:t> largest population in the world</a:t>
            </a:r>
          </a:p>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Huge rise in middle class buyers</a:t>
            </a:r>
          </a:p>
          <a:p>
            <a:pPr marL="285750" marR="0" indent="-285750" algn="just">
              <a:lnSpc>
                <a:spcPct val="150000"/>
              </a:lnSpc>
              <a:spcBef>
                <a:spcPts val="0"/>
              </a:spcBef>
              <a:spcAft>
                <a:spcPts val="800"/>
              </a:spcAft>
              <a:buFont typeface="Wingdings" panose="05000000000000000000" pitchFamily="2" charset="2"/>
              <a:buChar char="ü"/>
            </a:pPr>
            <a:r>
              <a:rPr lang="en-US" sz="1800" b="1" dirty="0">
                <a:effectLst/>
                <a:latin typeface="Arial" panose="020B0604020202020204" pitchFamily="34" charset="0"/>
                <a:ea typeface="Calibri" panose="020F0502020204030204" pitchFamily="34" charset="0"/>
                <a:cs typeface="Times New Roman" panose="02020603050405020304" pitchFamily="18" charset="0"/>
              </a:rPr>
              <a:t>11.5% growth in food and grocery</a:t>
            </a:r>
          </a:p>
          <a:p>
            <a:pPr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items since 2013 </a:t>
            </a: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Economic Times, 2019)</a:t>
            </a:r>
            <a:endParaRPr lang="en-US" sz="1800" b="1" dirty="0">
              <a:effectLst/>
              <a:latin typeface="Arial" panose="020B060402020202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800"/>
              </a:spcAft>
              <a:buFont typeface="Wingdings" panose="05000000000000000000" pitchFamily="2" charset="2"/>
              <a:buChar char="ü"/>
            </a:pPr>
            <a:r>
              <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$800 billion market size by 2030</a:t>
            </a:r>
            <a:endParaRPr lang="en-US" sz="1800" b="1"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1875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0A1-30ED-8F1D-40BD-29F1B36FC627}"/>
              </a:ext>
            </a:extLst>
          </p:cNvPr>
          <p:cNvSpPr>
            <a:spLocks noGrp="1"/>
          </p:cNvSpPr>
          <p:nvPr>
            <p:ph type="title"/>
          </p:nvPr>
        </p:nvSpPr>
        <p:spPr/>
        <p:txBody>
          <a:bodyPr/>
          <a:lstStyle/>
          <a:p>
            <a:r>
              <a:rPr lang="en-US" b="1" dirty="0"/>
              <a:t>PESTLE Analysis</a:t>
            </a:r>
          </a:p>
        </p:txBody>
      </p:sp>
      <p:sp>
        <p:nvSpPr>
          <p:cNvPr id="3" name="Content Placeholder 2">
            <a:extLst>
              <a:ext uri="{FF2B5EF4-FFF2-40B4-BE49-F238E27FC236}">
                <a16:creationId xmlns:a16="http://schemas.microsoft.com/office/drawing/2014/main" id="{3E035D2E-28ED-48E0-4712-E3AA9CC6060A}"/>
              </a:ext>
            </a:extLst>
          </p:cNvPr>
          <p:cNvSpPr>
            <a:spLocks noGrp="1"/>
          </p:cNvSpPr>
          <p:nvPr>
            <p:ph idx="1"/>
          </p:nvPr>
        </p:nvSpPr>
        <p:spPr/>
        <p:txBody>
          <a:bodyPr/>
          <a:lstStyle/>
          <a:p>
            <a:pPr marL="0" marR="0" algn="just">
              <a:lnSpc>
                <a:spcPct val="150000"/>
              </a:lnSpc>
              <a:spcBef>
                <a:spcPts val="0"/>
              </a:spcBef>
              <a:spcAft>
                <a:spcPts val="800"/>
              </a:spcAft>
            </a:pPr>
            <a:r>
              <a:rPr lang="en-US" sz="2400" dirty="0">
                <a:effectLst/>
                <a:ea typeface="Calibri" panose="020F0502020204030204" pitchFamily="34" charset="0"/>
                <a:cs typeface="Times New Roman" panose="02020603050405020304" pitchFamily="18" charset="0"/>
              </a:rPr>
              <a:t>Political: Unstable political conditions, Introduced GST policy, 100% FDI approval,</a:t>
            </a:r>
          </a:p>
          <a:p>
            <a:pPr marL="0" marR="0" algn="l">
              <a:lnSpc>
                <a:spcPct val="150000"/>
              </a:lnSpc>
              <a:spcBef>
                <a:spcPts val="0"/>
              </a:spcBef>
              <a:spcAft>
                <a:spcPts val="0"/>
              </a:spcAft>
            </a:pPr>
            <a:r>
              <a:rPr lang="en-US" sz="2400" dirty="0">
                <a:effectLst/>
                <a:ea typeface="Calibri" panose="020F0502020204030204" pitchFamily="34" charset="0"/>
                <a:cs typeface="Times New Roman" panose="02020603050405020304" pitchFamily="18" charset="0"/>
              </a:rPr>
              <a:t>Economic: Unstable economic condition, lower interes</a:t>
            </a:r>
            <a:r>
              <a:rPr lang="en-US" sz="2400" dirty="0">
                <a:ea typeface="Calibri" panose="020F0502020204030204" pitchFamily="34" charset="0"/>
                <a:cs typeface="Times New Roman" panose="02020603050405020304" pitchFamily="18" charset="0"/>
              </a:rPr>
              <a:t>t rate, Simple tax rate</a:t>
            </a:r>
            <a:endParaRPr lang="en-US" sz="24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ea typeface="Calibri" panose="020F0502020204030204" pitchFamily="34" charset="0"/>
                <a:cs typeface="Times New Roman" panose="02020603050405020304" pitchFamily="18" charset="0"/>
              </a:rPr>
              <a:t>Social: Huge consumer base</a:t>
            </a:r>
          </a:p>
          <a:p>
            <a:pPr algn="l"/>
            <a:r>
              <a:rPr lang="en-US" sz="2400" dirty="0">
                <a:effectLst/>
                <a:ea typeface="Calibri" panose="020F0502020204030204" pitchFamily="34" charset="0"/>
                <a:cs typeface="Times New Roman" panose="02020603050405020304" pitchFamily="18" charset="0"/>
              </a:rPr>
              <a:t>Technological: </a:t>
            </a:r>
            <a:r>
              <a:rPr lang="en-US" sz="2400" i="0" u="none" strike="noStrike" baseline="0" dirty="0"/>
              <a:t>Credit cards, debit cards, and other digital payment methods are now accepted with greater ease. More money changes hands in retail because of faster transactions.</a:t>
            </a:r>
          </a:p>
          <a:p>
            <a:pPr algn="l"/>
            <a:r>
              <a:rPr lang="en-US" sz="2400" dirty="0">
                <a:effectLst/>
                <a:ea typeface="Calibri" panose="020F0502020204030204" pitchFamily="34" charset="0"/>
                <a:cs typeface="Times New Roman" panose="02020603050405020304" pitchFamily="18" charset="0"/>
              </a:rPr>
              <a:t>Legal: sophisticated legal system, tim</a:t>
            </a:r>
            <a:r>
              <a:rPr lang="en-US" sz="2400" dirty="0">
                <a:ea typeface="Calibri" panose="020F0502020204030204" pitchFamily="34" charset="0"/>
                <a:cs typeface="Times New Roman" panose="02020603050405020304" pitchFamily="18" charset="0"/>
              </a:rPr>
              <a:t>e consuming</a:t>
            </a:r>
            <a:endParaRPr lang="en-US" sz="2400" dirty="0">
              <a:effectLst/>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ea typeface="Calibri" panose="020F0502020204030204" pitchFamily="34" charset="0"/>
                <a:cs typeface="Times New Roman" panose="02020603050405020304" pitchFamily="18" charset="0"/>
              </a:rPr>
              <a:t>Environmental: emerging CSR policies for environmental improvement. </a:t>
            </a:r>
          </a:p>
          <a:p>
            <a:endParaRPr lang="en-US" dirty="0"/>
          </a:p>
        </p:txBody>
      </p:sp>
    </p:spTree>
    <p:extLst>
      <p:ext uri="{BB962C8B-B14F-4D97-AF65-F5344CB8AC3E}">
        <p14:creationId xmlns:p14="http://schemas.microsoft.com/office/powerpoint/2010/main" val="1563823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EF4F-75F6-291B-3037-523ACF441681}"/>
              </a:ext>
            </a:extLst>
          </p:cNvPr>
          <p:cNvSpPr>
            <a:spLocks noGrp="1"/>
          </p:cNvSpPr>
          <p:nvPr>
            <p:ph type="title"/>
          </p:nvPr>
        </p:nvSpPr>
        <p:spPr>
          <a:xfrm>
            <a:off x="838200" y="161925"/>
            <a:ext cx="10515600" cy="1325563"/>
          </a:xfrm>
        </p:spPr>
        <p:txBody>
          <a:bodyPr/>
          <a:lstStyle/>
          <a:p>
            <a:r>
              <a:rPr lang="en-US" dirty="0"/>
              <a:t>SWOT Analysis</a:t>
            </a:r>
          </a:p>
        </p:txBody>
      </p:sp>
      <p:graphicFrame>
        <p:nvGraphicFramePr>
          <p:cNvPr id="4" name="Content Placeholder 3">
            <a:extLst>
              <a:ext uri="{FF2B5EF4-FFF2-40B4-BE49-F238E27FC236}">
                <a16:creationId xmlns:a16="http://schemas.microsoft.com/office/drawing/2014/main" id="{5B63BCB7-971B-61CA-EA26-91E890475D3D}"/>
              </a:ext>
            </a:extLst>
          </p:cNvPr>
          <p:cNvGraphicFramePr>
            <a:graphicFrameLocks noGrp="1"/>
          </p:cNvGraphicFramePr>
          <p:nvPr>
            <p:ph idx="1"/>
            <p:extLst>
              <p:ext uri="{D42A27DB-BD31-4B8C-83A1-F6EECF244321}">
                <p14:modId xmlns:p14="http://schemas.microsoft.com/office/powerpoint/2010/main" val="18861636"/>
              </p:ext>
            </p:extLst>
          </p:nvPr>
        </p:nvGraphicFramePr>
        <p:xfrm>
          <a:off x="762000" y="1487488"/>
          <a:ext cx="10180320" cy="5143079"/>
        </p:xfrm>
        <a:graphic>
          <a:graphicData uri="http://schemas.openxmlformats.org/drawingml/2006/table">
            <a:tbl>
              <a:tblPr firstRow="1" firstCol="1" bandRow="1">
                <a:tableStyleId>{5C22544A-7EE6-4342-B048-85BDC9FD1C3A}</a:tableStyleId>
              </a:tblPr>
              <a:tblGrid>
                <a:gridCol w="5090160">
                  <a:extLst>
                    <a:ext uri="{9D8B030D-6E8A-4147-A177-3AD203B41FA5}">
                      <a16:colId xmlns:a16="http://schemas.microsoft.com/office/drawing/2014/main" val="2705484318"/>
                    </a:ext>
                  </a:extLst>
                </a:gridCol>
                <a:gridCol w="5090160">
                  <a:extLst>
                    <a:ext uri="{9D8B030D-6E8A-4147-A177-3AD203B41FA5}">
                      <a16:colId xmlns:a16="http://schemas.microsoft.com/office/drawing/2014/main" val="1858928326"/>
                    </a:ext>
                  </a:extLst>
                </a:gridCol>
              </a:tblGrid>
              <a:tr h="524192">
                <a:tc>
                  <a:txBody>
                    <a:bodyPr/>
                    <a:lstStyle/>
                    <a:p>
                      <a:pPr marL="0" marR="0" algn="just">
                        <a:lnSpc>
                          <a:spcPct val="150000"/>
                        </a:lnSpc>
                        <a:spcBef>
                          <a:spcPts val="0"/>
                        </a:spcBef>
                        <a:spcAft>
                          <a:spcPts val="0"/>
                        </a:spcAft>
                      </a:pPr>
                      <a:r>
                        <a:rPr lang="en-US" sz="1100" dirty="0">
                          <a:effectLst/>
                        </a:rPr>
                        <a:t>Strengths</a:t>
                      </a:r>
                      <a:endParaRPr lang="en-US" sz="11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tc>
                  <a:txBody>
                    <a:bodyPr/>
                    <a:lstStyle/>
                    <a:p>
                      <a:pPr marL="0" marR="0" algn="just">
                        <a:lnSpc>
                          <a:spcPct val="150000"/>
                        </a:lnSpc>
                        <a:spcBef>
                          <a:spcPts val="0"/>
                        </a:spcBef>
                        <a:spcAft>
                          <a:spcPts val="0"/>
                        </a:spcAft>
                      </a:pPr>
                      <a:r>
                        <a:rPr lang="en-US" sz="1100">
                          <a:effectLst/>
                        </a:rPr>
                        <a:t>Weakness</a:t>
                      </a:r>
                      <a:endParaRPr lang="en-US" sz="110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extLst>
                  <a:ext uri="{0D108BD9-81ED-4DB2-BD59-A6C34878D82A}">
                    <a16:rowId xmlns:a16="http://schemas.microsoft.com/office/drawing/2014/main" val="4096972833"/>
                  </a:ext>
                </a:extLst>
              </a:tr>
              <a:tr h="1317342">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Having a well-structured workforce.</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Financial stability.</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Supportive Political environment.</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Competitive advantage over unorganized retails.</a:t>
                      </a:r>
                      <a:endParaRPr lang="en-US" sz="14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Having no operating experience in developing countries.</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rPr>
                        <a:t>Vulnerable conditions after covid-19</a:t>
                      </a:r>
                      <a:endParaRPr lang="en-US" sz="14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extLst>
                  <a:ext uri="{0D108BD9-81ED-4DB2-BD59-A6C34878D82A}">
                    <a16:rowId xmlns:a16="http://schemas.microsoft.com/office/drawing/2014/main" val="3128377594"/>
                  </a:ext>
                </a:extLst>
              </a:tr>
              <a:tr h="368634">
                <a:tc>
                  <a:txBody>
                    <a:bodyPr/>
                    <a:lstStyle/>
                    <a:p>
                      <a:pPr marL="0" marR="0" algn="just">
                        <a:lnSpc>
                          <a:spcPct val="150000"/>
                        </a:lnSpc>
                        <a:spcBef>
                          <a:spcPts val="0"/>
                        </a:spcBef>
                        <a:spcAft>
                          <a:spcPts val="0"/>
                        </a:spcAft>
                      </a:pPr>
                      <a:r>
                        <a:rPr lang="en-US" sz="1100" dirty="0">
                          <a:effectLst/>
                        </a:rPr>
                        <a:t>Opportunities</a:t>
                      </a:r>
                      <a:endParaRPr lang="en-US" sz="1100" dirty="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tc>
                  <a:txBody>
                    <a:bodyPr/>
                    <a:lstStyle/>
                    <a:p>
                      <a:pPr marL="0" marR="0" algn="just">
                        <a:lnSpc>
                          <a:spcPct val="150000"/>
                        </a:lnSpc>
                        <a:spcBef>
                          <a:spcPts val="0"/>
                        </a:spcBef>
                        <a:spcAft>
                          <a:spcPts val="0"/>
                        </a:spcAft>
                      </a:pPr>
                      <a:r>
                        <a:rPr lang="en-US" sz="1100">
                          <a:effectLst/>
                        </a:rPr>
                        <a:t>Threats </a:t>
                      </a:r>
                      <a:endParaRPr lang="en-US" sz="1100">
                        <a:effectLst/>
                        <a:latin typeface="Arial" panose="020B0604020202020204" pitchFamily="34" charset="0"/>
                        <a:ea typeface="Calibri" panose="020F0502020204030204" pitchFamily="34" charset="0"/>
                        <a:cs typeface="Times New Roman" panose="02020603050405020304" pitchFamily="18" charset="0"/>
                      </a:endParaRPr>
                    </a:p>
                  </a:txBody>
                  <a:tcPr marL="62139" marR="62139" marT="0" marB="0"/>
                </a:tc>
                <a:extLst>
                  <a:ext uri="{0D108BD9-81ED-4DB2-BD59-A6C34878D82A}">
                    <a16:rowId xmlns:a16="http://schemas.microsoft.com/office/drawing/2014/main" val="429150237"/>
                  </a:ext>
                </a:extLst>
              </a:tr>
              <a:tr h="2932911">
                <a:tc>
                  <a:txBody>
                    <a:bodyPr/>
                    <a:lstStyle/>
                    <a:p>
                      <a:pPr marL="342900" marR="0" lvl="0" indent="-342900" algn="just">
                        <a:lnSpc>
                          <a:spcPct val="100000"/>
                        </a:lnSpc>
                        <a:spcBef>
                          <a:spcPts val="0"/>
                        </a:spcBef>
                        <a:spcAft>
                          <a:spcPts val="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Affordable labor that ranges from semi-skilled to skilled levels.</a:t>
                      </a:r>
                    </a:p>
                    <a:p>
                      <a:pPr marL="342900" marR="0" lvl="0" indent="-342900" algn="just">
                        <a:lnSpc>
                          <a:spcPct val="100000"/>
                        </a:lnSpc>
                        <a:spcBef>
                          <a:spcPts val="0"/>
                        </a:spcBef>
                        <a:spcAft>
                          <a:spcPts val="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Variations in lifestyle and increases in average income per person.</a:t>
                      </a:r>
                    </a:p>
                    <a:p>
                      <a:pPr marL="342900" marR="0" lvl="0" indent="-342900" algn="just">
                        <a:lnSpc>
                          <a:spcPct val="100000"/>
                        </a:lnSpc>
                        <a:spcBef>
                          <a:spcPts val="0"/>
                        </a:spcBef>
                        <a:spcAft>
                          <a:spcPts val="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A speeding up of urbanization and a rising employment rate for women.</a:t>
                      </a:r>
                    </a:p>
                    <a:p>
                      <a:pPr marL="342900" marR="0" lvl="0" indent="-342900" algn="just">
                        <a:lnSpc>
                          <a:spcPct val="100000"/>
                        </a:lnSpc>
                        <a:spcBef>
                          <a:spcPts val="0"/>
                        </a:spcBef>
                        <a:spcAft>
                          <a:spcPts val="800"/>
                        </a:spcAft>
                        <a:buFont typeface="Wingdings" panose="05000000000000000000" pitchFamily="2" charset="2"/>
                        <a:buChar char=""/>
                      </a:pPr>
                      <a:r>
                        <a:rPr lang="en-US" sz="1400" b="0" dirty="0">
                          <a:effectLst/>
                          <a:latin typeface="Arial" panose="020B0604020202020204" pitchFamily="34" charset="0"/>
                          <a:ea typeface="Calibri" panose="020F0502020204030204" pitchFamily="34" charset="0"/>
                          <a:cs typeface="Times New Roman" panose="02020603050405020304" pitchFamily="18" charset="0"/>
                        </a:rPr>
                        <a:t>Possibilities for growth over the long run.</a:t>
                      </a:r>
                    </a:p>
                  </a:txBody>
                  <a:tcPr marL="114300" marR="11430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Risk brought on by political unpredictability </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Uncertainty in regard to the state of the economy</a:t>
                      </a:r>
                    </a:p>
                    <a:p>
                      <a:pPr marL="342900" marR="0" lvl="0" indent="-342900" algn="just">
                        <a:lnSpc>
                          <a:spcPct val="150000"/>
                        </a:lnSpc>
                        <a:spcBef>
                          <a:spcPts val="0"/>
                        </a:spcBef>
                        <a:spcAft>
                          <a:spcPts val="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Rivalry from the disorganized part of the market</a:t>
                      </a:r>
                    </a:p>
                    <a:p>
                      <a:pPr marL="342900" marR="0" lvl="0" indent="-342900" algn="just">
                        <a:lnSpc>
                          <a:spcPct val="150000"/>
                        </a:lnSpc>
                        <a:spcBef>
                          <a:spcPts val="0"/>
                        </a:spcBef>
                        <a:spcAft>
                          <a:spcPts val="800"/>
                        </a:spcAft>
                        <a:buFont typeface="Wingdings" panose="05000000000000000000" pitchFamily="2" charset="2"/>
                        <a:buChar char=""/>
                      </a:pPr>
                      <a:r>
                        <a:rPr lang="en-US" sz="1400" dirty="0">
                          <a:effectLst/>
                          <a:latin typeface="+mn-lt"/>
                          <a:ea typeface="Calibri" panose="020F0502020204030204" pitchFamily="34" charset="0"/>
                          <a:cs typeface="Times New Roman" panose="02020603050405020304" pitchFamily="18" charset="0"/>
                        </a:rPr>
                        <a:t>Difficulties resulting from the economic state of the nation</a:t>
                      </a:r>
                    </a:p>
                    <a:p>
                      <a:pPr marL="342900" marR="0" lvl="0" indent="-342900" algn="just">
                        <a:lnSpc>
                          <a:spcPct val="150000"/>
                        </a:lnSpc>
                        <a:spcBef>
                          <a:spcPts val="0"/>
                        </a:spcBef>
                        <a:spcAft>
                          <a:spcPts val="800"/>
                        </a:spcAft>
                        <a:buFont typeface="Wingdings" panose="05000000000000000000" pitchFamily="2" charset="2"/>
                        <a:buChar char=""/>
                      </a:pPr>
                      <a:r>
                        <a:rPr lang="en-US" sz="1400" kern="1200" dirty="0">
                          <a:solidFill>
                            <a:schemeClr val="dk1"/>
                          </a:solidFill>
                          <a:effectLst/>
                          <a:latin typeface="+mn-lt"/>
                          <a:ea typeface="+mn-ea"/>
                          <a:cs typeface="+mn-cs"/>
                        </a:rPr>
                        <a:t>Dangers posed by the arrival of retail stores located in other countries</a:t>
                      </a:r>
                      <a:endParaRPr lang="en-US" sz="1400" dirty="0">
                        <a:effectLst/>
                        <a:latin typeface="+mn-lt"/>
                        <a:ea typeface="Calibri" panose="020F0502020204030204" pitchFamily="34" charset="0"/>
                        <a:cs typeface="Times New Roman" panose="02020603050405020304" pitchFamily="18" charset="0"/>
                      </a:endParaRPr>
                    </a:p>
                  </a:txBody>
                  <a:tcPr marL="114300" marR="114300" marT="0" marB="0"/>
                </a:tc>
                <a:extLst>
                  <a:ext uri="{0D108BD9-81ED-4DB2-BD59-A6C34878D82A}">
                    <a16:rowId xmlns:a16="http://schemas.microsoft.com/office/drawing/2014/main" val="865636872"/>
                  </a:ext>
                </a:extLst>
              </a:tr>
            </a:tbl>
          </a:graphicData>
        </a:graphic>
      </p:graphicFrame>
    </p:spTree>
    <p:extLst>
      <p:ext uri="{BB962C8B-B14F-4D97-AF65-F5344CB8AC3E}">
        <p14:creationId xmlns:p14="http://schemas.microsoft.com/office/powerpoint/2010/main" val="813830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65067-D621-6898-50FB-25E8F909E2E6}"/>
              </a:ext>
            </a:extLst>
          </p:cNvPr>
          <p:cNvSpPr>
            <a:spLocks noGrp="1"/>
          </p:cNvSpPr>
          <p:nvPr>
            <p:ph type="title"/>
          </p:nvPr>
        </p:nvSpPr>
        <p:spPr/>
        <p:txBody>
          <a:bodyPr/>
          <a:lstStyle/>
          <a:p>
            <a:r>
              <a:rPr lang="en-US" b="0" i="0" dirty="0">
                <a:solidFill>
                  <a:srgbClr val="111111"/>
                </a:solidFill>
                <a:effectLst/>
                <a:latin typeface="Cabin-semi-bold"/>
              </a:rPr>
              <a:t>Porter's 5 Forces</a:t>
            </a:r>
            <a:br>
              <a:rPr lang="en-US" b="0" i="0" dirty="0">
                <a:solidFill>
                  <a:srgbClr val="111111"/>
                </a:solidFill>
                <a:effectLst/>
                <a:latin typeface="Cabin-semi-bold"/>
              </a:rPr>
            </a:br>
            <a:endParaRPr lang="en-US" dirty="0"/>
          </a:p>
        </p:txBody>
      </p:sp>
      <p:graphicFrame>
        <p:nvGraphicFramePr>
          <p:cNvPr id="4" name="Content Placeholder 3">
            <a:extLst>
              <a:ext uri="{FF2B5EF4-FFF2-40B4-BE49-F238E27FC236}">
                <a16:creationId xmlns:a16="http://schemas.microsoft.com/office/drawing/2014/main" id="{701B4F81-B482-CD3D-953D-A5C6DE801832}"/>
              </a:ext>
            </a:extLst>
          </p:cNvPr>
          <p:cNvGraphicFramePr>
            <a:graphicFrameLocks noGrp="1"/>
          </p:cNvGraphicFramePr>
          <p:nvPr>
            <p:ph idx="1"/>
            <p:extLst>
              <p:ext uri="{D42A27DB-BD31-4B8C-83A1-F6EECF244321}">
                <p14:modId xmlns:p14="http://schemas.microsoft.com/office/powerpoint/2010/main" val="2060614440"/>
              </p:ext>
            </p:extLst>
          </p:nvPr>
        </p:nvGraphicFramePr>
        <p:xfrm>
          <a:off x="1046480" y="1595120"/>
          <a:ext cx="9337040" cy="4226562"/>
        </p:xfrm>
        <a:graphic>
          <a:graphicData uri="http://schemas.openxmlformats.org/drawingml/2006/table">
            <a:tbl>
              <a:tblPr firstRow="1" firstCol="1" bandRow="1">
                <a:tableStyleId>{5C22544A-7EE6-4342-B048-85BDC9FD1C3A}</a:tableStyleId>
              </a:tblPr>
              <a:tblGrid>
                <a:gridCol w="4668520">
                  <a:extLst>
                    <a:ext uri="{9D8B030D-6E8A-4147-A177-3AD203B41FA5}">
                      <a16:colId xmlns:a16="http://schemas.microsoft.com/office/drawing/2014/main" val="1224731615"/>
                    </a:ext>
                  </a:extLst>
                </a:gridCol>
                <a:gridCol w="4668520">
                  <a:extLst>
                    <a:ext uri="{9D8B030D-6E8A-4147-A177-3AD203B41FA5}">
                      <a16:colId xmlns:a16="http://schemas.microsoft.com/office/drawing/2014/main" val="1549839099"/>
                    </a:ext>
                  </a:extLst>
                </a:gridCol>
              </a:tblGrid>
              <a:tr h="704427">
                <a:tc>
                  <a:txBody>
                    <a:bodyPr/>
                    <a:lstStyle/>
                    <a:p>
                      <a:pPr marL="0" marR="0" algn="ctr">
                        <a:lnSpc>
                          <a:spcPct val="150000"/>
                        </a:lnSpc>
                        <a:spcBef>
                          <a:spcPts val="0"/>
                        </a:spcBef>
                        <a:spcAft>
                          <a:spcPts val="0"/>
                        </a:spcAft>
                      </a:pPr>
                      <a:r>
                        <a:rPr lang="en-US" sz="1200" dirty="0">
                          <a:effectLst/>
                        </a:rPr>
                        <a:t>Forces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Degree</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1391508"/>
                  </a:ext>
                </a:extLst>
              </a:tr>
              <a:tr h="704427">
                <a:tc>
                  <a:txBody>
                    <a:bodyPr/>
                    <a:lstStyle/>
                    <a:p>
                      <a:pPr marL="0" marR="0" algn="ctr">
                        <a:lnSpc>
                          <a:spcPct val="150000"/>
                        </a:lnSpc>
                        <a:spcBef>
                          <a:spcPts val="0"/>
                        </a:spcBef>
                        <a:spcAft>
                          <a:spcPts val="0"/>
                        </a:spcAft>
                      </a:pPr>
                      <a:r>
                        <a:rPr lang="en-US" sz="1200" dirty="0">
                          <a:effectLst/>
                        </a:rPr>
                        <a:t>Competitive rivalry</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Low</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1452314"/>
                  </a:ext>
                </a:extLst>
              </a:tr>
              <a:tr h="704427">
                <a:tc>
                  <a:txBody>
                    <a:bodyPr/>
                    <a:lstStyle/>
                    <a:p>
                      <a:pPr marL="0" marR="0" algn="ctr">
                        <a:lnSpc>
                          <a:spcPct val="150000"/>
                        </a:lnSpc>
                        <a:spcBef>
                          <a:spcPts val="0"/>
                        </a:spcBef>
                        <a:spcAft>
                          <a:spcPts val="0"/>
                        </a:spcAft>
                      </a:pPr>
                      <a:r>
                        <a:rPr lang="en-US" sz="1200">
                          <a:effectLst/>
                        </a:rPr>
                        <a:t>Bargaining power of the suppliers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Low</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68335150"/>
                  </a:ext>
                </a:extLst>
              </a:tr>
              <a:tr h="704427">
                <a:tc>
                  <a:txBody>
                    <a:bodyPr/>
                    <a:lstStyle/>
                    <a:p>
                      <a:pPr marL="0" marR="0" algn="ctr">
                        <a:lnSpc>
                          <a:spcPct val="150000"/>
                        </a:lnSpc>
                        <a:spcBef>
                          <a:spcPts val="0"/>
                        </a:spcBef>
                        <a:spcAft>
                          <a:spcPts val="0"/>
                        </a:spcAft>
                      </a:pPr>
                      <a:r>
                        <a:rPr lang="en-US" sz="1200" dirty="0">
                          <a:effectLst/>
                        </a:rPr>
                        <a:t>Bargaining power of the customers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High</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66623105"/>
                  </a:ext>
                </a:extLst>
              </a:tr>
              <a:tr h="704427">
                <a:tc>
                  <a:txBody>
                    <a:bodyPr/>
                    <a:lstStyle/>
                    <a:p>
                      <a:pPr marL="0" marR="0" algn="ctr">
                        <a:lnSpc>
                          <a:spcPct val="150000"/>
                        </a:lnSpc>
                        <a:spcBef>
                          <a:spcPts val="0"/>
                        </a:spcBef>
                        <a:spcAft>
                          <a:spcPts val="0"/>
                        </a:spcAft>
                      </a:pPr>
                      <a:r>
                        <a:rPr lang="en-US" sz="1200" dirty="0">
                          <a:effectLst/>
                        </a:rPr>
                        <a:t>Threat of new entrants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High</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31561507"/>
                  </a:ext>
                </a:extLst>
              </a:tr>
              <a:tr h="704427">
                <a:tc>
                  <a:txBody>
                    <a:bodyPr/>
                    <a:lstStyle/>
                    <a:p>
                      <a:pPr marL="0" marR="0" algn="ctr">
                        <a:lnSpc>
                          <a:spcPct val="150000"/>
                        </a:lnSpc>
                        <a:spcBef>
                          <a:spcPts val="0"/>
                        </a:spcBef>
                        <a:spcAft>
                          <a:spcPts val="0"/>
                        </a:spcAft>
                      </a:pPr>
                      <a:r>
                        <a:rPr lang="en-US" sz="1200">
                          <a:effectLst/>
                        </a:rPr>
                        <a:t>Threat of substitutes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dirty="0">
                          <a:effectLst/>
                        </a:rPr>
                        <a:t>Low</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279397"/>
                  </a:ext>
                </a:extLst>
              </a:tr>
            </a:tbl>
          </a:graphicData>
        </a:graphic>
      </p:graphicFrame>
    </p:spTree>
    <p:extLst>
      <p:ext uri="{BB962C8B-B14F-4D97-AF65-F5344CB8AC3E}">
        <p14:creationId xmlns:p14="http://schemas.microsoft.com/office/powerpoint/2010/main" val="1750736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8F565-26C9-7C61-C948-4C2247DD1C2F}"/>
              </a:ext>
            </a:extLst>
          </p:cNvPr>
          <p:cNvSpPr>
            <a:spLocks noGrp="1"/>
          </p:cNvSpPr>
          <p:nvPr>
            <p:ph type="title"/>
          </p:nvPr>
        </p:nvSpPr>
        <p:spPr/>
        <p:txBody>
          <a:bodyPr/>
          <a:lstStyle/>
          <a:p>
            <a:r>
              <a:rPr lang="en-US" dirty="0"/>
              <a:t>Reason to enter India</a:t>
            </a:r>
          </a:p>
        </p:txBody>
      </p:sp>
      <p:sp>
        <p:nvSpPr>
          <p:cNvPr id="3" name="Content Placeholder 2">
            <a:extLst>
              <a:ext uri="{FF2B5EF4-FFF2-40B4-BE49-F238E27FC236}">
                <a16:creationId xmlns:a16="http://schemas.microsoft.com/office/drawing/2014/main" id="{19923541-5EA1-6182-F75F-42F760090F9A}"/>
              </a:ext>
            </a:extLst>
          </p:cNvPr>
          <p:cNvSpPr>
            <a:spLocks noGrp="1"/>
          </p:cNvSpPr>
          <p:nvPr>
            <p:ph idx="1"/>
          </p:nvPr>
        </p:nvSpPr>
        <p:spPr>
          <a:xfrm>
            <a:off x="838200" y="1584960"/>
            <a:ext cx="10515600" cy="4683443"/>
          </a:xfrm>
        </p:spPr>
        <p:txBody>
          <a:bodyPr/>
          <a:lstStyle/>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Market size: opportunity for 10% increase in size through establishment of organized retail organizations like Sainsbury</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Increasing demand: with the increase in population the demand will eventually increase.</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labor cost: According to the results of a recent study, the annual cost of hiring an employee in Belgium, Sweden, and Germany is more than 50,000 euros, whereas the cost of hiring an employee in India is only 2,024.</a:t>
            </a:r>
          </a:p>
          <a:p>
            <a:pPr marL="0" marR="0" algn="l">
              <a:lnSpc>
                <a:spcPct val="150000"/>
              </a:lnSpc>
              <a:spcBef>
                <a:spcPts val="0"/>
              </a:spcBef>
              <a:spcAft>
                <a:spcPts val="800"/>
              </a:spcAft>
            </a:pPr>
            <a:r>
              <a:rPr lang="en-US" sz="1800" dirty="0">
                <a:solidFill>
                  <a:srgbClr val="212529"/>
                </a:solidFill>
                <a:effectLst/>
                <a:latin typeface="Arial" panose="020B0604020202020204" pitchFamily="34" charset="0"/>
                <a:ea typeface="Times New Roman" panose="02020603050405020304" pitchFamily="18" charset="0"/>
                <a:cs typeface="Arial" panose="020B0604020202020204" pitchFamily="34" charset="0"/>
              </a:rPr>
              <a:t>Low current competition: Information from the retail sector places India in the top two globally, with a high score of 63 indicating a promising market entry opportunity. This is a direct result of the undeveloped state of India's retail business and the dearth of both domestic and international rivals.</a:t>
            </a:r>
            <a:endParaRPr lang="en-US" dirty="0"/>
          </a:p>
        </p:txBody>
      </p:sp>
    </p:spTree>
    <p:extLst>
      <p:ext uri="{BB962C8B-B14F-4D97-AF65-F5344CB8AC3E}">
        <p14:creationId xmlns:p14="http://schemas.microsoft.com/office/powerpoint/2010/main" val="349134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67B3-5E66-D502-D576-91FECFFB0AE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3F47AD2-9529-E522-E0CC-4C7B8C85B5A1}"/>
              </a:ext>
            </a:extLst>
          </p:cNvPr>
          <p:cNvSpPr>
            <a:spLocks noGrp="1"/>
          </p:cNvSpPr>
          <p:nvPr>
            <p:ph idx="1"/>
          </p:nvPr>
        </p:nvSpPr>
        <p:spPr>
          <a:xfrm>
            <a:off x="838200" y="1825625"/>
            <a:ext cx="9178636" cy="4351338"/>
          </a:xfrm>
        </p:spPr>
        <p:txBody>
          <a:bodyPr/>
          <a:lstStyle/>
          <a:p>
            <a:pPr marL="0" indent="0" algn="just">
              <a:buNone/>
            </a:pPr>
            <a:r>
              <a:rPr lang="en-US" dirty="0"/>
              <a:t>Considering all the data and theoretical evidence, the growth opportunity for organized retail business like Sainsbury in the Indian market is very high. The organization should consider expanding its operations to this developing country to grab this huge market share being one of the first movers of this region.</a:t>
            </a:r>
          </a:p>
        </p:txBody>
      </p:sp>
    </p:spTree>
    <p:extLst>
      <p:ext uri="{BB962C8B-B14F-4D97-AF65-F5344CB8AC3E}">
        <p14:creationId xmlns:p14="http://schemas.microsoft.com/office/powerpoint/2010/main" val="2524445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DD962-B883-43A7-0F64-B4941C4BAA40}"/>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A6A61487-D82A-2FE0-4BFF-AB7AEB87B659}"/>
              </a:ext>
            </a:extLst>
          </p:cNvPr>
          <p:cNvSpPr>
            <a:spLocks noGrp="1"/>
          </p:cNvSpPr>
          <p:nvPr>
            <p:ph idx="1"/>
          </p:nvPr>
        </p:nvSpPr>
        <p:spPr>
          <a:xfrm>
            <a:off x="838200" y="1169233"/>
            <a:ext cx="10515600" cy="5007730"/>
          </a:xfrm>
        </p:spPr>
        <p:txBody>
          <a:bodyPr>
            <a:normAutofit fontScale="85000" lnSpcReduction="10000"/>
          </a:bodyPr>
          <a:lstStyle/>
          <a:p>
            <a:pPr marL="0" indent="0" algn="l">
              <a:lnSpc>
                <a:spcPct val="150000"/>
              </a:lnSpc>
              <a:buNone/>
            </a:pPr>
            <a:endParaRPr lang="en-US" sz="1800" b="0" dirty="0">
              <a:effectLst/>
              <a:latin typeface="Times New Roman" panose="02020603050405020304" pitchFamily="18" charset="0"/>
            </a:endParaRPr>
          </a:p>
          <a:p>
            <a:pPr>
              <a:lnSpc>
                <a:spcPct val="150000"/>
              </a:lnSpc>
            </a:pPr>
            <a:r>
              <a:rPr lang="en-US" sz="1800" dirty="0" err="1">
                <a:effectLst/>
                <a:latin typeface="Times New Roman" panose="02020603050405020304" pitchFamily="18" charset="0"/>
              </a:rPr>
              <a:t>Guhathakurta</a:t>
            </a:r>
            <a:r>
              <a:rPr lang="en-US" sz="1800" dirty="0">
                <a:effectLst/>
                <a:latin typeface="Times New Roman" panose="02020603050405020304" pitchFamily="18" charset="0"/>
              </a:rPr>
              <a:t>, R. (2018). The On-Going Evolution of Private Labels in Indian Retail Industry.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doi:10.2139/ssrn.2760142.</a:t>
            </a:r>
          </a:p>
          <a:p>
            <a:pPr>
              <a:lnSpc>
                <a:spcPct val="150000"/>
              </a:lnSpc>
            </a:pPr>
            <a:r>
              <a:rPr lang="en-US" sz="1800" dirty="0">
                <a:effectLst/>
                <a:latin typeface="Times New Roman" panose="02020603050405020304" pitchFamily="18" charset="0"/>
              </a:rPr>
              <a:t>Kumar, V. and Maheshwari, K. (2020). Growth of Organized Retail: An Opportunity for Rural Sector.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doi:10.2139/ssrn.2352378.</a:t>
            </a:r>
          </a:p>
          <a:p>
            <a:pPr>
              <a:lnSpc>
                <a:spcPct val="150000"/>
              </a:lnSpc>
            </a:pPr>
            <a:r>
              <a:rPr lang="en-US" sz="1800" dirty="0">
                <a:effectLst/>
                <a:latin typeface="Times New Roman" panose="02020603050405020304" pitchFamily="18" charset="0"/>
              </a:rPr>
              <a:t>Malar, M.S. (2019). Industry 4.0 Transforming Global Retail Industry. </a:t>
            </a:r>
            <a:r>
              <a:rPr lang="en-US" sz="1800" i="1" dirty="0">
                <a:effectLst/>
                <a:latin typeface="Times New Roman" panose="02020603050405020304" pitchFamily="18" charset="0"/>
              </a:rPr>
              <a:t>Indian Journal of Computer Science</a:t>
            </a:r>
            <a:r>
              <a:rPr lang="en-US" sz="1800" dirty="0">
                <a:effectLst/>
                <a:latin typeface="Times New Roman" panose="02020603050405020304" pitchFamily="18" charset="0"/>
              </a:rPr>
              <a:t>, 4(1), p.19. doi:10.17010/</a:t>
            </a:r>
            <a:r>
              <a:rPr lang="en-US" sz="1800" dirty="0" err="1">
                <a:effectLst/>
                <a:latin typeface="Times New Roman" panose="02020603050405020304" pitchFamily="18" charset="0"/>
              </a:rPr>
              <a:t>ijcs</a:t>
            </a:r>
            <a:r>
              <a:rPr lang="en-US" sz="1800" dirty="0">
                <a:effectLst/>
                <a:latin typeface="Times New Roman" panose="02020603050405020304" pitchFamily="18" charset="0"/>
              </a:rPr>
              <a:t>/2019/v4/i1/142414.</a:t>
            </a:r>
          </a:p>
          <a:p>
            <a:pPr>
              <a:lnSpc>
                <a:spcPct val="150000"/>
              </a:lnSpc>
            </a:pPr>
            <a:r>
              <a:rPr lang="en-US" sz="1800" dirty="0" err="1">
                <a:effectLst/>
                <a:latin typeface="Times New Roman" panose="02020603050405020304" pitchFamily="18" charset="0"/>
              </a:rPr>
              <a:t>Nisa</a:t>
            </a:r>
            <a:r>
              <a:rPr lang="en-US" sz="1800" dirty="0">
                <a:effectLst/>
                <a:latin typeface="Times New Roman" panose="02020603050405020304" pitchFamily="18" charset="0"/>
              </a:rPr>
              <a:t>, S. (2021). FDI in Indian Retail Industry.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doi:10.2139/ssrn.983711.</a:t>
            </a:r>
          </a:p>
          <a:p>
            <a:pPr>
              <a:lnSpc>
                <a:spcPct val="150000"/>
              </a:lnSpc>
            </a:pPr>
            <a:r>
              <a:rPr lang="en-US" sz="1800" dirty="0">
                <a:effectLst/>
                <a:latin typeface="Times New Roman" panose="02020603050405020304" pitchFamily="18" charset="0"/>
              </a:rPr>
              <a:t>Varghese, </a:t>
            </a:r>
            <a:r>
              <a:rPr lang="en-US" sz="1800" dirty="0" err="1">
                <a:effectLst/>
                <a:latin typeface="Times New Roman" panose="02020603050405020304" pitchFamily="18" charset="0"/>
              </a:rPr>
              <a:t>Mr.S</a:t>
            </a:r>
            <a:r>
              <a:rPr lang="en-US" sz="1800" dirty="0">
                <a:effectLst/>
                <a:latin typeface="Times New Roman" panose="02020603050405020304" pitchFamily="18" charset="0"/>
              </a:rPr>
              <a:t>. and K, </a:t>
            </a:r>
            <a:r>
              <a:rPr lang="en-US" sz="1800" dirty="0" err="1">
                <a:effectLst/>
                <a:latin typeface="Times New Roman" panose="02020603050405020304" pitchFamily="18" charset="0"/>
              </a:rPr>
              <a:t>Mr.A</a:t>
            </a:r>
            <a:r>
              <a:rPr lang="en-US" sz="1800" dirty="0">
                <a:effectLst/>
                <a:latin typeface="Times New Roman" panose="02020603050405020304" pitchFamily="18" charset="0"/>
              </a:rPr>
              <a:t>. (2018). Digital Transformation in Global Retail Industry and Scope for Indian Retailers. </a:t>
            </a:r>
            <a:r>
              <a:rPr lang="en-US" sz="1800" i="1" dirty="0">
                <a:effectLst/>
                <a:latin typeface="Times New Roman" panose="02020603050405020304" pitchFamily="18" charset="0"/>
              </a:rPr>
              <a:t>International Academic Journal of Business Management</a:t>
            </a:r>
            <a:r>
              <a:rPr lang="en-US" sz="1800" dirty="0">
                <a:effectLst/>
                <a:latin typeface="Times New Roman" panose="02020603050405020304" pitchFamily="18" charset="0"/>
              </a:rPr>
              <a:t>, 05(02), pp.109–119. doi:10.9756/</a:t>
            </a:r>
            <a:r>
              <a:rPr lang="en-US" sz="1800" dirty="0" err="1">
                <a:effectLst/>
                <a:latin typeface="Times New Roman" panose="02020603050405020304" pitchFamily="18" charset="0"/>
              </a:rPr>
              <a:t>iajbm</a:t>
            </a:r>
            <a:r>
              <a:rPr lang="en-US" sz="1800" dirty="0">
                <a:effectLst/>
                <a:latin typeface="Times New Roman" panose="02020603050405020304" pitchFamily="18" charset="0"/>
              </a:rPr>
              <a:t>/v5i2/1810025.</a:t>
            </a:r>
          </a:p>
          <a:p>
            <a:pPr>
              <a:lnSpc>
                <a:spcPct val="150000"/>
              </a:lnSpc>
            </a:pPr>
            <a:r>
              <a:rPr lang="en-US" sz="1800" dirty="0" err="1">
                <a:effectLst/>
                <a:latin typeface="Times New Roman" panose="02020603050405020304" pitchFamily="18" charset="0"/>
              </a:rPr>
              <a:t>Vidyakala</a:t>
            </a:r>
            <a:r>
              <a:rPr lang="en-US" sz="1800" dirty="0">
                <a:effectLst/>
                <a:latin typeface="Times New Roman" panose="02020603050405020304" pitchFamily="18" charset="0"/>
              </a:rPr>
              <a:t>, K., </a:t>
            </a:r>
            <a:r>
              <a:rPr lang="en-US" sz="1800" dirty="0" err="1">
                <a:effectLst/>
                <a:latin typeface="Times New Roman" panose="02020603050405020304" pitchFamily="18" charset="0"/>
              </a:rPr>
              <a:t>Madhuvanthi</a:t>
            </a:r>
            <a:r>
              <a:rPr lang="en-US" sz="1800" dirty="0">
                <a:effectLst/>
                <a:latin typeface="Times New Roman" panose="02020603050405020304" pitchFamily="18" charset="0"/>
              </a:rPr>
              <a:t>, S. and Poornima, S. (2021). Recession in Indian Retail Industry.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doi:10.2139/ssrn.1494910.</a:t>
            </a:r>
          </a:p>
          <a:p>
            <a:pPr marL="0" indent="0">
              <a:buNone/>
            </a:pPr>
            <a:endParaRPr lang="en-US" dirty="0"/>
          </a:p>
        </p:txBody>
      </p:sp>
    </p:spTree>
    <p:extLst>
      <p:ext uri="{BB962C8B-B14F-4D97-AF65-F5344CB8AC3E}">
        <p14:creationId xmlns:p14="http://schemas.microsoft.com/office/powerpoint/2010/main" val="2716336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369</TotalTime>
  <Words>1918</Words>
  <Application>Microsoft Office PowerPoint</Application>
  <PresentationFormat>Widescreen</PresentationFormat>
  <Paragraphs>115</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Cabin-semi-bold</vt:lpstr>
      <vt:lpstr>Calibri</vt:lpstr>
      <vt:lpstr>Calibri Light</vt:lpstr>
      <vt:lpstr>LiberationSerif</vt:lpstr>
      <vt:lpstr>Times New Roman</vt:lpstr>
      <vt:lpstr>Wingdings</vt:lpstr>
      <vt:lpstr>Office Theme</vt:lpstr>
      <vt:lpstr>Going International: Sainsbury’s Potential for Business Expansion in India</vt:lpstr>
      <vt:lpstr>Introduction</vt:lpstr>
      <vt:lpstr>Company Profile</vt:lpstr>
      <vt:lpstr>Reasons for going international</vt:lpstr>
      <vt:lpstr>Market overview</vt:lpstr>
      <vt:lpstr>PESTLE Analysis</vt:lpstr>
      <vt:lpstr>SWOT Analysis</vt:lpstr>
      <vt:lpstr>Porter's 5 Forces </vt:lpstr>
      <vt:lpstr>Reason to enter India</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Going International: Sainsbury’s Potential for Business Expansion in India</dc:title>
  <dc:creator>DELL</dc:creator>
  <cp:lastModifiedBy>Andrei Julea (2133626)</cp:lastModifiedBy>
  <cp:revision>9</cp:revision>
  <dcterms:created xsi:type="dcterms:W3CDTF">2022-11-25T06:28:13Z</dcterms:created>
  <dcterms:modified xsi:type="dcterms:W3CDTF">2022-11-27T11:33:45Z</dcterms:modified>
</cp:coreProperties>
</file>