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
  </p:notesMasterIdLst>
  <p:sldIdLst>
    <p:sldId id="258"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FDF640-D0F1-4AAE-97E9-914D79551763}"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88F5F4-39FD-4FF1-9E9C-9D31F85922DA}" type="slidenum">
              <a:rPr lang="en-GB" smtClean="0"/>
              <a:t>‹#›</a:t>
            </a:fld>
            <a:endParaRPr lang="en-GB"/>
          </a:p>
        </p:txBody>
      </p:sp>
    </p:spTree>
    <p:extLst>
      <p:ext uri="{BB962C8B-B14F-4D97-AF65-F5344CB8AC3E}">
        <p14:creationId xmlns:p14="http://schemas.microsoft.com/office/powerpoint/2010/main" val="14990310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Ebony Dibble-Chwistek and I am a Learning Support Assistant. I work one to one with a pupil who has additional learning needs. </a:t>
            </a:r>
          </a:p>
          <a:p>
            <a:r>
              <a:rPr lang="en-GB" dirty="0"/>
              <a:t>In my school, positive behaviour means pupils are calm, feel secure and ready to learn. For autistic leaners, behaviour can often serve as a form of communication, especially when they feel anxious or unsure about what is happening next. </a:t>
            </a:r>
          </a:p>
          <a:p>
            <a:r>
              <a:rPr lang="en-GB" dirty="0"/>
              <a:t>The practical intervention I will be discussing is a visual timetable. </a:t>
            </a:r>
          </a:p>
          <a:p>
            <a:r>
              <a:rPr lang="en-GB" dirty="0"/>
              <a:t>A visual timetable is a structured schedule that shows the order of lessons and activities throughout the day, using symbols, pictures and words. The day is broken down into clear, manageable sections. When an activity is finished, the pupil removes the symbol, which acts as a visual check off. This gives the pupil a sense of progress and control.</a:t>
            </a:r>
          </a:p>
          <a:p>
            <a:r>
              <a:rPr lang="en-GB" dirty="0"/>
              <a:t>This intervention is particularly important for autistic leaners because many find transitions and uncertainty difficult. Before the visual timetable was introduced, transitions between lessons could lead to distress which then led to disengagement from learning. </a:t>
            </a:r>
          </a:p>
          <a:p>
            <a:r>
              <a:rPr lang="en-GB" dirty="0"/>
              <a:t>Since using the visual timetable, the pupil has become noticeably calmer during transitions and as a result they are ready to learn. Their engagement in lessons is more consistent, and the timetable has also supported their independence, as they remove the symbols themselves without an adult prompting. </a:t>
            </a:r>
          </a:p>
          <a:p>
            <a:r>
              <a:rPr lang="en-GB" dirty="0"/>
              <a:t>This intervention can be linked to Skinner’s theory of operant conditioning. When the pupil completes an activity and removes the symbol, they are able to move on to the next task, which acts as an immediate visual reward. This reinforces positive behaviour and increases motivation to complete tasks.</a:t>
            </a:r>
          </a:p>
          <a:p>
            <a:r>
              <a:rPr lang="en-GB" dirty="0"/>
              <a:t>This demonstrates that the visual timetable is effective in promoting positive behaviour as it provides a structured and predictable environment, which supports the pupil’s self-regulation. </a:t>
            </a:r>
          </a:p>
          <a:p>
            <a:r>
              <a:rPr lang="en-GB" dirty="0"/>
              <a:t>However, for it to remain effective, all staff within the school must use it consistently and if changes need to be made, these changes are explained in advance, giving the pupil enough time to process the change in their routine. </a:t>
            </a:r>
          </a:p>
          <a:p>
            <a:r>
              <a:rPr lang="en-GB" dirty="0"/>
              <a:t>This intervention supports ALN Code of Practice for Wales (2021) which highlights the importance of removing barriers to learning. </a:t>
            </a:r>
          </a:p>
          <a:p>
            <a:r>
              <a:rPr lang="en-GB" dirty="0"/>
              <a:t>In conclusion, the visual timetable is an effective intervention for promoting positive behaviour in my school and has proven to reduces anxiety, supports transitions, increase independence and help learners feel secure and have a sense of control. Most importantly, it has helped the pupil become ready to learn, leading to improved engagement and progress.</a:t>
            </a:r>
          </a:p>
          <a:p>
            <a:r>
              <a:rPr lang="en-GB" dirty="0"/>
              <a:t>Thank you for listening.</a:t>
            </a:r>
          </a:p>
          <a:p>
            <a:endParaRPr lang="en-GB" dirty="0"/>
          </a:p>
          <a:p>
            <a:endParaRPr lang="en-GB" dirty="0"/>
          </a:p>
        </p:txBody>
      </p:sp>
      <p:sp>
        <p:nvSpPr>
          <p:cNvPr id="4" name="Slide Number Placeholder 3"/>
          <p:cNvSpPr>
            <a:spLocks noGrp="1"/>
          </p:cNvSpPr>
          <p:nvPr>
            <p:ph type="sldNum" sz="quarter" idx="5"/>
          </p:nvPr>
        </p:nvSpPr>
        <p:spPr/>
        <p:txBody>
          <a:bodyPr/>
          <a:lstStyle/>
          <a:p>
            <a:fld id="{C088F5F4-39FD-4FF1-9E9C-9D31F85922DA}" type="slidenum">
              <a:rPr lang="en-GB" smtClean="0"/>
              <a:t>1</a:t>
            </a:fld>
            <a:endParaRPr lang="en-GB"/>
          </a:p>
        </p:txBody>
      </p:sp>
    </p:spTree>
    <p:extLst>
      <p:ext uri="{BB962C8B-B14F-4D97-AF65-F5344CB8AC3E}">
        <p14:creationId xmlns:p14="http://schemas.microsoft.com/office/powerpoint/2010/main" val="710384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9E7BDF-55E9-494E-BBB5-F60470E50733}"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0C5E5-D4E7-4AD5-B6D1-E3C70FDAF2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3871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9E7BDF-55E9-494E-BBB5-F60470E50733}"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2249764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9E7BDF-55E9-494E-BBB5-F60470E50733}"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0C5E5-D4E7-4AD5-B6D1-E3C70FDAF2D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8125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9E7BDF-55E9-494E-BBB5-F60470E50733}"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35750507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9E7BDF-55E9-494E-BBB5-F60470E50733}" type="datetimeFigureOut">
              <a:rPr lang="en-GB" smtClean="0"/>
              <a:t>27/02/2026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2829351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9E7BDF-55E9-494E-BBB5-F60470E50733}"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3653103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E39E7BDF-55E9-494E-BBB5-F60470E50733}" type="datetimeFigureOut">
              <a:rPr lang="en-GB" smtClean="0"/>
              <a:t>27/02/2026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1137508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39E7BDF-55E9-494E-BBB5-F60470E50733}" type="datetimeFigureOut">
              <a:rPr lang="en-GB" smtClean="0"/>
              <a:t>27/02/2026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5F0C5E5-D4E7-4AD5-B6D1-E3C70FDAF2D4}" type="slidenum">
              <a:rPr lang="en-GB" smtClean="0"/>
              <a:t>‹#›</a:t>
            </a:fld>
            <a:endParaRPr lang="en-GB"/>
          </a:p>
        </p:txBody>
      </p:sp>
    </p:spTree>
    <p:extLst>
      <p:ext uri="{BB962C8B-B14F-4D97-AF65-F5344CB8AC3E}">
        <p14:creationId xmlns:p14="http://schemas.microsoft.com/office/powerpoint/2010/main" val="2302597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9E7BDF-55E9-494E-BBB5-F60470E50733}"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1801689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9E7BDF-55E9-494E-BBB5-F60470E50733}"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2565330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9E7BDF-55E9-494E-BBB5-F60470E50733}"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F0C5E5-D4E7-4AD5-B6D1-E3C70FDAF2D4}" type="slidenum">
              <a:rPr lang="en-GB" smtClean="0"/>
              <a:t>‹#›</a:t>
            </a:fld>
            <a:endParaRPr lang="en-GB"/>
          </a:p>
        </p:txBody>
      </p:sp>
    </p:spTree>
    <p:extLst>
      <p:ext uri="{BB962C8B-B14F-4D97-AF65-F5344CB8AC3E}">
        <p14:creationId xmlns:p14="http://schemas.microsoft.com/office/powerpoint/2010/main" val="2842741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39E7BDF-55E9-494E-BBB5-F60470E50733}" type="datetimeFigureOut">
              <a:rPr lang="en-GB" smtClean="0"/>
              <a:t>27/02/2026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5F0C5E5-D4E7-4AD5-B6D1-E3C70FDAF2D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60533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png"/><Relationship Id="rId11" Type="http://schemas.openxmlformats.org/officeDocument/2006/relationships/image" Target="../media/image8.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notesSlide" Target="../notesSlides/notesSlide1.xml"/><Relationship Id="rId9"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openxmlformats.org/officeDocument/2006/relationships/hyperlink" Target="https://www.twinkl.co.uk/resource/t-c-7957-horizontal-visual-timetable-display-with-12-boxes-display-banner" TargetMode="External"/><Relationship Id="rId3" Type="http://schemas.openxmlformats.org/officeDocument/2006/relationships/hyperlink" Target="https://ecass.org.uk/wp-content/uploads/2024/10/Visual-Timetables.pdf" TargetMode="External"/><Relationship Id="rId7" Type="http://schemas.openxmlformats.org/officeDocument/2006/relationships/hyperlink" Target="https://www.gov.wales/sites/default/files/pdf-versions/2025/10/1/1760969522/support-children-and-young-people-autistic-spectrum-disorder-asd-educational-settings.pdf" TargetMode="External"/><Relationship Id="rId2" Type="http://schemas.openxmlformats.org/officeDocument/2006/relationships/hyperlink" Target="https://www.nurtureuk.org/how-visual-timelines-can-support-childrens-learning/" TargetMode="External"/><Relationship Id="rId1" Type="http://schemas.openxmlformats.org/officeDocument/2006/relationships/slideLayout" Target="../slideLayouts/slideLayout7.xml"/><Relationship Id="rId6" Type="http://schemas.openxmlformats.org/officeDocument/2006/relationships/hyperlink" Target="https://sendvision.co.uk/the-power-of-visual-timetables-for-children-with-special-educational-needs/" TargetMode="External"/><Relationship Id="rId5" Type="http://schemas.openxmlformats.org/officeDocument/2006/relationships/hyperlink" Target="https://mypatientadvice.co.uk/knowledge-base/autism/daily-life-functioning/education-learning/what-role-do-visual-schedules-play-in-classrooms-for-students-with-autism/" TargetMode="External"/><Relationship Id="rId10" Type="http://schemas.openxmlformats.org/officeDocument/2006/relationships/hyperlink" Target="https://www.simplypsychology.org/operant-conditioning.html" TargetMode="External"/><Relationship Id="rId4" Type="http://schemas.openxmlformats.org/officeDocument/2006/relationships/hyperlink" Target="https://www.gov.wales/sites/default/files/publications/2025-01/250124-the-additional-learning-needs-code-for-wales-2021.pdf" TargetMode="External"/><Relationship Id="rId9" Type="http://schemas.openxmlformats.org/officeDocument/2006/relationships/hyperlink" Target="https://www.twinkl.co.uk/resource/cfe-t-c-006-editable-ks1-now-and-next-car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E268116-E2A7-4F98-8812-192B4975E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E0773-170C-460E-6F44-419B580FED1B}"/>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b="1" dirty="0">
                <a:solidFill>
                  <a:schemeClr val="tx1">
                    <a:lumMod val="85000"/>
                    <a:lumOff val="15000"/>
                  </a:schemeClr>
                </a:solidFill>
              </a:rPr>
              <a:t>Visual Timetable </a:t>
            </a:r>
          </a:p>
        </p:txBody>
      </p:sp>
      <p:cxnSp>
        <p:nvCxnSpPr>
          <p:cNvPr id="15" name="Straight Connector 14">
            <a:extLst>
              <a:ext uri="{FF2B5EF4-FFF2-40B4-BE49-F238E27FC236}">
                <a16:creationId xmlns:a16="http://schemas.microsoft.com/office/drawing/2014/main" id="{73D8893D-DEBE-4F67-901F-166F75E9C6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FBEFFA83-BC6D-4CD2-A2BA-98AD67423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AB5696BF-D495-4CAC-AA8A-4EBFF2C32A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1" name="Picture 60">
            <a:extLst>
              <a:ext uri="{FF2B5EF4-FFF2-40B4-BE49-F238E27FC236}">
                <a16:creationId xmlns:a16="http://schemas.microsoft.com/office/drawing/2014/main" id="{F139A8E8-6051-8CC0-180A-E209E55FB740}"/>
              </a:ext>
            </a:extLst>
          </p:cNvPr>
          <p:cNvPicPr>
            <a:picLocks noChangeAspect="1"/>
          </p:cNvPicPr>
          <p:nvPr/>
        </p:nvPicPr>
        <p:blipFill>
          <a:blip r:embed="rId5"/>
          <a:stretch>
            <a:fillRect/>
          </a:stretch>
        </p:blipFill>
        <p:spPr>
          <a:xfrm>
            <a:off x="104818" y="674151"/>
            <a:ext cx="12008524" cy="2423005"/>
          </a:xfrm>
          <a:prstGeom prst="rect">
            <a:avLst/>
          </a:prstGeom>
        </p:spPr>
      </p:pic>
      <p:pic>
        <p:nvPicPr>
          <p:cNvPr id="27" name="Picture 26">
            <a:extLst>
              <a:ext uri="{FF2B5EF4-FFF2-40B4-BE49-F238E27FC236}">
                <a16:creationId xmlns:a16="http://schemas.microsoft.com/office/drawing/2014/main" id="{339E13AE-56E2-E5A2-FFFF-40D8C8C698FF}"/>
              </a:ext>
            </a:extLst>
          </p:cNvPr>
          <p:cNvPicPr>
            <a:picLocks noChangeAspect="1"/>
          </p:cNvPicPr>
          <p:nvPr/>
        </p:nvPicPr>
        <p:blipFill>
          <a:blip r:embed="rId6"/>
          <a:srcRect l="4558" t="3287" r="3812" b="3760"/>
          <a:stretch>
            <a:fillRect/>
          </a:stretch>
        </p:blipFill>
        <p:spPr>
          <a:xfrm>
            <a:off x="6189576" y="1680470"/>
            <a:ext cx="922987" cy="908534"/>
          </a:xfrm>
          <a:prstGeom prst="rect">
            <a:avLst/>
          </a:prstGeom>
        </p:spPr>
      </p:pic>
      <p:pic>
        <p:nvPicPr>
          <p:cNvPr id="25" name="Picture 24">
            <a:extLst>
              <a:ext uri="{FF2B5EF4-FFF2-40B4-BE49-F238E27FC236}">
                <a16:creationId xmlns:a16="http://schemas.microsoft.com/office/drawing/2014/main" id="{D441D3B0-852C-081B-6FAD-9F6A436F204F}"/>
              </a:ext>
            </a:extLst>
          </p:cNvPr>
          <p:cNvPicPr>
            <a:picLocks noChangeAspect="1"/>
          </p:cNvPicPr>
          <p:nvPr/>
        </p:nvPicPr>
        <p:blipFill>
          <a:blip r:embed="rId7"/>
          <a:srcRect r="2907" b="3381"/>
          <a:stretch>
            <a:fillRect/>
          </a:stretch>
        </p:blipFill>
        <p:spPr>
          <a:xfrm>
            <a:off x="7311136" y="1698718"/>
            <a:ext cx="922987" cy="896660"/>
          </a:xfrm>
          <a:prstGeom prst="rect">
            <a:avLst/>
          </a:prstGeom>
        </p:spPr>
      </p:pic>
      <p:pic>
        <p:nvPicPr>
          <p:cNvPr id="35" name="Picture 34">
            <a:extLst>
              <a:ext uri="{FF2B5EF4-FFF2-40B4-BE49-F238E27FC236}">
                <a16:creationId xmlns:a16="http://schemas.microsoft.com/office/drawing/2014/main" id="{BF01CD52-EC64-E8E6-E73A-3C30B552A181}"/>
              </a:ext>
            </a:extLst>
          </p:cNvPr>
          <p:cNvPicPr>
            <a:picLocks noChangeAspect="1"/>
          </p:cNvPicPr>
          <p:nvPr/>
        </p:nvPicPr>
        <p:blipFill>
          <a:blip r:embed="rId8"/>
          <a:stretch>
            <a:fillRect/>
          </a:stretch>
        </p:blipFill>
        <p:spPr>
          <a:xfrm>
            <a:off x="10395203" y="1664144"/>
            <a:ext cx="841483" cy="839562"/>
          </a:xfrm>
          <a:prstGeom prst="rect">
            <a:avLst/>
          </a:prstGeom>
        </p:spPr>
      </p:pic>
      <p:pic>
        <p:nvPicPr>
          <p:cNvPr id="33" name="Picture 32">
            <a:extLst>
              <a:ext uri="{FF2B5EF4-FFF2-40B4-BE49-F238E27FC236}">
                <a16:creationId xmlns:a16="http://schemas.microsoft.com/office/drawing/2014/main" id="{741C5D20-A46B-BB4F-20D4-9E30D5CB9829}"/>
              </a:ext>
            </a:extLst>
          </p:cNvPr>
          <p:cNvPicPr>
            <a:picLocks noChangeAspect="1"/>
          </p:cNvPicPr>
          <p:nvPr/>
        </p:nvPicPr>
        <p:blipFill>
          <a:blip r:embed="rId9"/>
          <a:stretch>
            <a:fillRect/>
          </a:stretch>
        </p:blipFill>
        <p:spPr>
          <a:xfrm>
            <a:off x="9393558" y="1676482"/>
            <a:ext cx="849190" cy="839562"/>
          </a:xfrm>
          <a:prstGeom prst="rect">
            <a:avLst/>
          </a:prstGeom>
        </p:spPr>
      </p:pic>
      <p:pic>
        <p:nvPicPr>
          <p:cNvPr id="29" name="Picture 28">
            <a:extLst>
              <a:ext uri="{FF2B5EF4-FFF2-40B4-BE49-F238E27FC236}">
                <a16:creationId xmlns:a16="http://schemas.microsoft.com/office/drawing/2014/main" id="{A8C904AC-C27B-F6D4-46A5-CE0B04095F24}"/>
              </a:ext>
            </a:extLst>
          </p:cNvPr>
          <p:cNvPicPr>
            <a:picLocks noChangeAspect="1"/>
          </p:cNvPicPr>
          <p:nvPr/>
        </p:nvPicPr>
        <p:blipFill>
          <a:blip r:embed="rId10"/>
          <a:stretch>
            <a:fillRect/>
          </a:stretch>
        </p:blipFill>
        <p:spPr>
          <a:xfrm>
            <a:off x="8347872" y="1680470"/>
            <a:ext cx="922987" cy="908534"/>
          </a:xfrm>
          <a:prstGeom prst="rect">
            <a:avLst/>
          </a:prstGeom>
        </p:spPr>
      </p:pic>
      <p:pic>
        <p:nvPicPr>
          <p:cNvPr id="235" name="Video 234">
            <a:hlinkClick r:id="" action="ppaction://media"/>
            <a:extLst>
              <a:ext uri="{FF2B5EF4-FFF2-40B4-BE49-F238E27FC236}">
                <a16:creationId xmlns:a16="http://schemas.microsoft.com/office/drawing/2014/main" id="{78DA3FA8-D12B-0828-2C80-D135DD5B5C7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1"/>
          <a:srcRect l="21875" r="21875"/>
          <a:stretch>
            <a:fillRect/>
          </a:stretch>
        </p:blipFill>
        <p:spPr>
          <a:xfrm>
            <a:off x="9436987" y="3315446"/>
            <a:ext cx="2206284" cy="2206284"/>
          </a:xfrm>
          <a:prstGeom prst="ellipse">
            <a:avLst/>
          </a:prstGeom>
        </p:spPr>
      </p:pic>
      <p:sp>
        <p:nvSpPr>
          <p:cNvPr id="3" name="TextBox 2">
            <a:extLst>
              <a:ext uri="{FF2B5EF4-FFF2-40B4-BE49-F238E27FC236}">
                <a16:creationId xmlns:a16="http://schemas.microsoft.com/office/drawing/2014/main" id="{040E088D-21FE-2300-2A66-07614722AFCC}"/>
              </a:ext>
            </a:extLst>
          </p:cNvPr>
          <p:cNvSpPr txBox="1"/>
          <p:nvPr/>
        </p:nvSpPr>
        <p:spPr>
          <a:xfrm>
            <a:off x="633999" y="5674368"/>
            <a:ext cx="6476128" cy="369332"/>
          </a:xfrm>
          <a:prstGeom prst="rect">
            <a:avLst/>
          </a:prstGeom>
          <a:noFill/>
        </p:spPr>
        <p:txBody>
          <a:bodyPr wrap="square" rtlCol="0">
            <a:spAutoFit/>
          </a:bodyPr>
          <a:lstStyle/>
          <a:p>
            <a:r>
              <a:rPr lang="en-GB" dirty="0"/>
              <a:t>Ebony Dibble-Chwistek                  2506612               ECIE4011                  </a:t>
            </a:r>
          </a:p>
        </p:txBody>
      </p:sp>
    </p:spTree>
    <p:extLst>
      <p:ext uri="{BB962C8B-B14F-4D97-AF65-F5344CB8AC3E}">
        <p14:creationId xmlns:p14="http://schemas.microsoft.com/office/powerpoint/2010/main" val="2911078918"/>
      </p:ext>
    </p:extLst>
  </p:cSld>
  <p:clrMapOvr>
    <a:masterClrMapping/>
  </p:clrMapOvr>
  <mc:AlternateContent xmlns:mc="http://schemas.openxmlformats.org/markup-compatibility/2006" xmlns:p14="http://schemas.microsoft.com/office/powerpoint/2010/main">
    <mc:Choice Requires="p14">
      <p:transition spd="slow" p14:dur="2000" advTm="199252"/>
    </mc:Choice>
    <mc:Fallback xmlns="">
      <p:transition spd="slow" advTm="199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5"/>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35"/>
                </p:tgtEl>
              </p:cMediaNode>
            </p:video>
            <p:seq concurrent="1" nextAc="seek">
              <p:cTn id="11" restart="whenNotActive" fill="hold" evtFilter="cancelBubble" nodeType="interactiveSeq">
                <p:stCondLst>
                  <p:cond evt="onClick" delay="0">
                    <p:tgtEl>
                      <p:spTgt spid="23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235"/>
                                        </p:tgtEl>
                                      </p:cBhvr>
                                    </p:cmd>
                                  </p:childTnLst>
                                </p:cTn>
                              </p:par>
                            </p:childTnLst>
                          </p:cTn>
                        </p:par>
                      </p:childTnLst>
                    </p:cTn>
                  </p:par>
                </p:childTnLst>
              </p:cTn>
              <p:nextCondLst>
                <p:cond evt="onClick" delay="0">
                  <p:tgtEl>
                    <p:spTgt spid="235"/>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DADDFB-54F1-33FA-70D1-9997F94A76EE}"/>
              </a:ext>
            </a:extLst>
          </p:cNvPr>
          <p:cNvSpPr txBox="1"/>
          <p:nvPr/>
        </p:nvSpPr>
        <p:spPr>
          <a:xfrm>
            <a:off x="416511" y="2627779"/>
            <a:ext cx="9714073" cy="307777"/>
          </a:xfrm>
          <a:prstGeom prst="rect">
            <a:avLst/>
          </a:prstGeom>
          <a:noFill/>
        </p:spPr>
        <p:txBody>
          <a:bodyPr wrap="square">
            <a:spAutoFit/>
          </a:bodyPr>
          <a:lstStyle/>
          <a:p>
            <a:r>
              <a:rPr lang="en-GB" sz="1400" dirty="0">
                <a:solidFill>
                  <a:srgbClr val="56C7AA"/>
                </a:solidFill>
                <a:hlinkClick r:id="rId2">
                  <a:extLst>
                    <a:ext uri="{A12FA001-AC4F-418D-AE19-62706E023703}">
                      <ahyp:hlinkClr xmlns:ahyp="http://schemas.microsoft.com/office/drawing/2018/hyperlinkcolor" val="tx"/>
                    </a:ext>
                  </a:extLst>
                </a:hlinkClick>
              </a:rPr>
              <a:t>https://www.nurtureuk.org/how-visual-timelines-can-support-childrens-learning/</a:t>
            </a:r>
            <a:r>
              <a:rPr lang="en-GB" sz="1400" dirty="0"/>
              <a:t> </a:t>
            </a:r>
          </a:p>
        </p:txBody>
      </p:sp>
      <p:sp>
        <p:nvSpPr>
          <p:cNvPr id="5" name="TextBox 4">
            <a:extLst>
              <a:ext uri="{FF2B5EF4-FFF2-40B4-BE49-F238E27FC236}">
                <a16:creationId xmlns:a16="http://schemas.microsoft.com/office/drawing/2014/main" id="{0961BD08-044A-B909-776E-A3938669F42E}"/>
              </a:ext>
            </a:extLst>
          </p:cNvPr>
          <p:cNvSpPr txBox="1"/>
          <p:nvPr/>
        </p:nvSpPr>
        <p:spPr>
          <a:xfrm>
            <a:off x="416511" y="1152951"/>
            <a:ext cx="8035468" cy="307777"/>
          </a:xfrm>
          <a:prstGeom prst="rect">
            <a:avLst/>
          </a:prstGeom>
          <a:noFill/>
        </p:spPr>
        <p:txBody>
          <a:bodyPr wrap="square">
            <a:spAutoFit/>
          </a:bodyPr>
          <a:lstStyle/>
          <a:p>
            <a:r>
              <a:rPr lang="en-GB" sz="1400" dirty="0">
                <a:hlinkClick r:id="rId3"/>
              </a:rPr>
              <a:t>https://ecass.org.uk/wp-content/uploads/2024/10/Visual-Timetables.pdf</a:t>
            </a:r>
            <a:r>
              <a:rPr lang="en-GB" sz="1400" dirty="0"/>
              <a:t> </a:t>
            </a:r>
          </a:p>
        </p:txBody>
      </p:sp>
      <p:sp>
        <p:nvSpPr>
          <p:cNvPr id="2" name="TextBox 1">
            <a:extLst>
              <a:ext uri="{FF2B5EF4-FFF2-40B4-BE49-F238E27FC236}">
                <a16:creationId xmlns:a16="http://schemas.microsoft.com/office/drawing/2014/main" id="{F0CEC4AF-C4BD-F77B-B22C-2750DFD480EC}"/>
              </a:ext>
            </a:extLst>
          </p:cNvPr>
          <p:cNvSpPr txBox="1"/>
          <p:nvPr/>
        </p:nvSpPr>
        <p:spPr>
          <a:xfrm>
            <a:off x="416511" y="885209"/>
            <a:ext cx="8035468" cy="307777"/>
          </a:xfrm>
          <a:prstGeom prst="rect">
            <a:avLst/>
          </a:prstGeom>
          <a:noFill/>
        </p:spPr>
        <p:txBody>
          <a:bodyPr wrap="square" rtlCol="0">
            <a:spAutoFit/>
          </a:bodyPr>
          <a:lstStyle/>
          <a:p>
            <a:r>
              <a:rPr lang="en-GB" sz="1400" dirty="0"/>
              <a:t>ECASS (2024) Visual timetables. A guide for schools</a:t>
            </a:r>
          </a:p>
        </p:txBody>
      </p:sp>
      <p:sp>
        <p:nvSpPr>
          <p:cNvPr id="4" name="TextBox 3">
            <a:extLst>
              <a:ext uri="{FF2B5EF4-FFF2-40B4-BE49-F238E27FC236}">
                <a16:creationId xmlns:a16="http://schemas.microsoft.com/office/drawing/2014/main" id="{6584C7D2-AF54-CAAB-7F05-EC1AA8995600}"/>
              </a:ext>
            </a:extLst>
          </p:cNvPr>
          <p:cNvSpPr txBox="1"/>
          <p:nvPr/>
        </p:nvSpPr>
        <p:spPr>
          <a:xfrm>
            <a:off x="416511" y="2355617"/>
            <a:ext cx="8254242" cy="307777"/>
          </a:xfrm>
          <a:prstGeom prst="rect">
            <a:avLst/>
          </a:prstGeom>
          <a:noFill/>
        </p:spPr>
        <p:txBody>
          <a:bodyPr wrap="square" rtlCol="0">
            <a:spAutoFit/>
          </a:bodyPr>
          <a:lstStyle/>
          <a:p>
            <a:r>
              <a:rPr lang="en-GB" sz="1400" dirty="0"/>
              <a:t>Nurture UK (</a:t>
            </a:r>
            <a:r>
              <a:rPr lang="en-GB" sz="1400" dirty="0" err="1"/>
              <a:t>n.d</a:t>
            </a:r>
            <a:r>
              <a:rPr lang="en-GB" sz="1400" dirty="0"/>
              <a:t>) How visual timelines can support children’s learning</a:t>
            </a:r>
          </a:p>
        </p:txBody>
      </p:sp>
      <p:sp>
        <p:nvSpPr>
          <p:cNvPr id="6" name="TextBox 5">
            <a:extLst>
              <a:ext uri="{FF2B5EF4-FFF2-40B4-BE49-F238E27FC236}">
                <a16:creationId xmlns:a16="http://schemas.microsoft.com/office/drawing/2014/main" id="{6821BD91-B387-4920-EBA0-F043D4A5ED11}"/>
              </a:ext>
            </a:extLst>
          </p:cNvPr>
          <p:cNvSpPr txBox="1"/>
          <p:nvPr/>
        </p:nvSpPr>
        <p:spPr>
          <a:xfrm>
            <a:off x="416512" y="5569710"/>
            <a:ext cx="11486727" cy="523220"/>
          </a:xfrm>
          <a:prstGeom prst="rect">
            <a:avLst/>
          </a:prstGeom>
          <a:noFill/>
        </p:spPr>
        <p:txBody>
          <a:bodyPr wrap="square" rtlCol="0">
            <a:spAutoFit/>
          </a:bodyPr>
          <a:lstStyle/>
          <a:p>
            <a:r>
              <a:rPr lang="en-GB" sz="1400" dirty="0"/>
              <a:t>Welsh Government (2021) The Additional Learning Needs Code for Wales</a:t>
            </a:r>
          </a:p>
          <a:p>
            <a:r>
              <a:rPr lang="en-GB" sz="1400" dirty="0">
                <a:hlinkClick r:id="rId4"/>
              </a:rPr>
              <a:t>https://www.gov.wales/sites/default/files/publications/2025-01/250124-the-additional-learning-needs-code-for-wales-2021.pdf</a:t>
            </a:r>
            <a:r>
              <a:rPr lang="en-GB" sz="1400" dirty="0"/>
              <a:t> </a:t>
            </a:r>
          </a:p>
        </p:txBody>
      </p:sp>
      <p:sp>
        <p:nvSpPr>
          <p:cNvPr id="7" name="TextBox 6">
            <a:extLst>
              <a:ext uri="{FF2B5EF4-FFF2-40B4-BE49-F238E27FC236}">
                <a16:creationId xmlns:a16="http://schemas.microsoft.com/office/drawing/2014/main" id="{DFE08B06-3EA0-3D68-23DC-A3EEAC69685E}"/>
              </a:ext>
            </a:extLst>
          </p:cNvPr>
          <p:cNvSpPr txBox="1"/>
          <p:nvPr/>
        </p:nvSpPr>
        <p:spPr>
          <a:xfrm>
            <a:off x="416514" y="1558858"/>
            <a:ext cx="10885147" cy="738664"/>
          </a:xfrm>
          <a:prstGeom prst="rect">
            <a:avLst/>
          </a:prstGeom>
          <a:noFill/>
        </p:spPr>
        <p:txBody>
          <a:bodyPr wrap="square" rtlCol="0">
            <a:spAutoFit/>
          </a:bodyPr>
          <a:lstStyle/>
          <a:p>
            <a:r>
              <a:rPr lang="en-GB" sz="1400" dirty="0"/>
              <a:t>Holloway, B (2025) What role do visual schedules play in classrooms for students with autism?</a:t>
            </a:r>
          </a:p>
          <a:p>
            <a:r>
              <a:rPr lang="en-GB" sz="1400" dirty="0">
                <a:hlinkClick r:id="rId5"/>
              </a:rPr>
              <a:t>https://mypatientadvice.co.uk/knowledge-base/autism/daily-life-functioning/education-learning/what-role-do-visual-schedules-play-in-classrooms-for-students-with-autism/</a:t>
            </a:r>
            <a:r>
              <a:rPr lang="en-GB" sz="1400" dirty="0"/>
              <a:t> </a:t>
            </a:r>
          </a:p>
        </p:txBody>
      </p:sp>
      <p:sp>
        <p:nvSpPr>
          <p:cNvPr id="8" name="TextBox 7">
            <a:extLst>
              <a:ext uri="{FF2B5EF4-FFF2-40B4-BE49-F238E27FC236}">
                <a16:creationId xmlns:a16="http://schemas.microsoft.com/office/drawing/2014/main" id="{35E0C655-534C-DB51-F7A2-42236F1EDA1A}"/>
              </a:ext>
            </a:extLst>
          </p:cNvPr>
          <p:cNvSpPr txBox="1"/>
          <p:nvPr/>
        </p:nvSpPr>
        <p:spPr>
          <a:xfrm>
            <a:off x="416514" y="212794"/>
            <a:ext cx="10885147" cy="584775"/>
          </a:xfrm>
          <a:prstGeom prst="rect">
            <a:avLst/>
          </a:prstGeom>
          <a:noFill/>
        </p:spPr>
        <p:txBody>
          <a:bodyPr wrap="square" rtlCol="0">
            <a:spAutoFit/>
          </a:bodyPr>
          <a:lstStyle/>
          <a:p>
            <a:r>
              <a:rPr lang="en-GB" sz="1400" dirty="0"/>
              <a:t>Brereton, R (2025) The power of visual timetables for children with special educational needs</a:t>
            </a:r>
          </a:p>
          <a:p>
            <a:r>
              <a:rPr lang="en-GB" sz="1400" dirty="0">
                <a:hlinkClick r:id="rId6"/>
              </a:rPr>
              <a:t>https://sendvision.co.uk/the-power-of-visual-timetables-for-children-with-special-educational-needs</a:t>
            </a:r>
            <a:r>
              <a:rPr lang="en-GB" dirty="0">
                <a:hlinkClick r:id="rId6"/>
              </a:rPr>
              <a:t>/</a:t>
            </a:r>
            <a:r>
              <a:rPr lang="en-GB" dirty="0"/>
              <a:t> </a:t>
            </a:r>
          </a:p>
        </p:txBody>
      </p:sp>
      <p:sp>
        <p:nvSpPr>
          <p:cNvPr id="9" name="TextBox 8">
            <a:extLst>
              <a:ext uri="{FF2B5EF4-FFF2-40B4-BE49-F238E27FC236}">
                <a16:creationId xmlns:a16="http://schemas.microsoft.com/office/drawing/2014/main" id="{FBC062BD-3254-73CD-BADD-C0115E15FD30}"/>
              </a:ext>
            </a:extLst>
          </p:cNvPr>
          <p:cNvSpPr txBox="1"/>
          <p:nvPr/>
        </p:nvSpPr>
        <p:spPr>
          <a:xfrm>
            <a:off x="416511" y="4785118"/>
            <a:ext cx="11486728" cy="738664"/>
          </a:xfrm>
          <a:prstGeom prst="rect">
            <a:avLst/>
          </a:prstGeom>
          <a:noFill/>
        </p:spPr>
        <p:txBody>
          <a:bodyPr wrap="square" rtlCol="0">
            <a:spAutoFit/>
          </a:bodyPr>
          <a:lstStyle/>
          <a:p>
            <a:r>
              <a:rPr lang="en-GB" sz="1400" dirty="0"/>
              <a:t>Welsh Government (2019) Support for children and young people with Autistic Spectrum Disorder (ASD) in educational settings </a:t>
            </a:r>
          </a:p>
          <a:p>
            <a:r>
              <a:rPr lang="en-GB" sz="1400" dirty="0">
                <a:hlinkClick r:id="rId7"/>
              </a:rPr>
              <a:t>https://www.gov.wales/sites/default/files/pdf-versions/2025/10/1/1760969522/support-children-and-young-people-autistic-spectrum-disorder-asd-educational-settings.pdf</a:t>
            </a:r>
            <a:r>
              <a:rPr lang="en-GB" sz="1400" dirty="0"/>
              <a:t> </a:t>
            </a:r>
          </a:p>
        </p:txBody>
      </p:sp>
      <p:sp>
        <p:nvSpPr>
          <p:cNvPr id="10" name="TextBox 9">
            <a:extLst>
              <a:ext uri="{FF2B5EF4-FFF2-40B4-BE49-F238E27FC236}">
                <a16:creationId xmlns:a16="http://schemas.microsoft.com/office/drawing/2014/main" id="{AF2DD2A5-61F7-DABC-39FE-611D874C6142}"/>
              </a:ext>
            </a:extLst>
          </p:cNvPr>
          <p:cNvSpPr txBox="1"/>
          <p:nvPr/>
        </p:nvSpPr>
        <p:spPr>
          <a:xfrm>
            <a:off x="416511" y="3573592"/>
            <a:ext cx="9598023" cy="523220"/>
          </a:xfrm>
          <a:prstGeom prst="rect">
            <a:avLst/>
          </a:prstGeom>
          <a:noFill/>
        </p:spPr>
        <p:txBody>
          <a:bodyPr wrap="square" rtlCol="0">
            <a:spAutoFit/>
          </a:bodyPr>
          <a:lstStyle/>
          <a:p>
            <a:r>
              <a:rPr lang="en-GB" sz="1400" dirty="0"/>
              <a:t>Twinkl (</a:t>
            </a:r>
            <a:r>
              <a:rPr lang="en-GB" sz="1400" dirty="0" err="1"/>
              <a:t>n.d</a:t>
            </a:r>
            <a:r>
              <a:rPr lang="en-GB" sz="1400" dirty="0"/>
              <a:t>) Horizontal Visual Timetable display with 12 boxes display banner </a:t>
            </a:r>
          </a:p>
          <a:p>
            <a:r>
              <a:rPr lang="en-GB" sz="1400" dirty="0">
                <a:hlinkClick r:id="rId8"/>
              </a:rPr>
              <a:t>https://www.twinkl.co.uk/resource/t-c-7957-horizontal-visual-timetable-display-with-12-boxes-display-banner</a:t>
            </a:r>
            <a:r>
              <a:rPr lang="en-GB" sz="1400" dirty="0"/>
              <a:t> </a:t>
            </a:r>
          </a:p>
        </p:txBody>
      </p:sp>
      <p:sp>
        <p:nvSpPr>
          <p:cNvPr id="11" name="TextBox 10">
            <a:extLst>
              <a:ext uri="{FF2B5EF4-FFF2-40B4-BE49-F238E27FC236}">
                <a16:creationId xmlns:a16="http://schemas.microsoft.com/office/drawing/2014/main" id="{82C61A8C-AB21-5919-296E-74D4A97C94B3}"/>
              </a:ext>
            </a:extLst>
          </p:cNvPr>
          <p:cNvSpPr txBox="1"/>
          <p:nvPr/>
        </p:nvSpPr>
        <p:spPr>
          <a:xfrm>
            <a:off x="416511" y="4163768"/>
            <a:ext cx="8069695" cy="523220"/>
          </a:xfrm>
          <a:prstGeom prst="rect">
            <a:avLst/>
          </a:prstGeom>
          <a:noFill/>
        </p:spPr>
        <p:txBody>
          <a:bodyPr wrap="square" rtlCol="0">
            <a:spAutoFit/>
          </a:bodyPr>
          <a:lstStyle/>
          <a:p>
            <a:r>
              <a:rPr lang="en-GB" sz="1400" dirty="0"/>
              <a:t>Twinkl (</a:t>
            </a:r>
            <a:r>
              <a:rPr lang="en-GB" sz="1400" dirty="0" err="1"/>
              <a:t>n.d</a:t>
            </a:r>
            <a:r>
              <a:rPr lang="en-GB" sz="1400" dirty="0"/>
              <a:t>) Now and Next visual timetable cards </a:t>
            </a:r>
          </a:p>
          <a:p>
            <a:r>
              <a:rPr lang="en-GB" sz="1400" dirty="0">
                <a:hlinkClick r:id="rId9"/>
              </a:rPr>
              <a:t>https://www.twinkl.co.uk/resource/cfe-t-c-006-editable-ks1-now-and-next-cards</a:t>
            </a:r>
            <a:r>
              <a:rPr lang="en-GB" sz="1400" dirty="0"/>
              <a:t> </a:t>
            </a:r>
          </a:p>
        </p:txBody>
      </p:sp>
      <p:sp>
        <p:nvSpPr>
          <p:cNvPr id="12" name="TextBox 11">
            <a:extLst>
              <a:ext uri="{FF2B5EF4-FFF2-40B4-BE49-F238E27FC236}">
                <a16:creationId xmlns:a16="http://schemas.microsoft.com/office/drawing/2014/main" id="{188D63EB-E4D2-A0A6-C45D-9CC9094E1F36}"/>
              </a:ext>
            </a:extLst>
          </p:cNvPr>
          <p:cNvSpPr txBox="1"/>
          <p:nvPr/>
        </p:nvSpPr>
        <p:spPr>
          <a:xfrm>
            <a:off x="416511" y="2999436"/>
            <a:ext cx="6902245" cy="523220"/>
          </a:xfrm>
          <a:prstGeom prst="rect">
            <a:avLst/>
          </a:prstGeom>
          <a:noFill/>
        </p:spPr>
        <p:txBody>
          <a:bodyPr wrap="square" rtlCol="0">
            <a:spAutoFit/>
          </a:bodyPr>
          <a:lstStyle/>
          <a:p>
            <a:r>
              <a:rPr lang="en-GB" sz="1400" dirty="0"/>
              <a:t>McLeod, S (2025) Operant conditioning </a:t>
            </a:r>
          </a:p>
          <a:p>
            <a:r>
              <a:rPr lang="en-GB" sz="1400" dirty="0">
                <a:hlinkClick r:id="rId10"/>
              </a:rPr>
              <a:t>https://www.simplypsychology.org/operant-conditioning.html</a:t>
            </a:r>
            <a:r>
              <a:rPr lang="en-GB" sz="1400" dirty="0"/>
              <a:t> </a:t>
            </a:r>
          </a:p>
        </p:txBody>
      </p:sp>
    </p:spTree>
    <p:extLst>
      <p:ext uri="{BB962C8B-B14F-4D97-AF65-F5344CB8AC3E}">
        <p14:creationId xmlns:p14="http://schemas.microsoft.com/office/powerpoint/2010/main" val="808504186"/>
      </p:ext>
    </p:extLst>
  </p:cSld>
  <p:clrMapOvr>
    <a:masterClrMapping/>
  </p:clrMapOvr>
</p:sld>
</file>

<file path=ppt/theme/theme1.xml><?xml version="1.0" encoding="utf-8"?>
<a:theme xmlns:a="http://schemas.openxmlformats.org/drawingml/2006/main" name="Retrospect">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6" ma:contentTypeDescription="Create a new document." ma:contentTypeScope="" ma:versionID="a5b777affb8f6f9947d4dd3d9bd2a5c4">
  <xsd:schema xmlns:xsd="http://www.w3.org/2001/XMLSchema" xmlns:xs="http://www.w3.org/2001/XMLSchema" xmlns:p="http://schemas.microsoft.com/office/2006/metadata/properties" xmlns:ns3="3ef5847a-e696-4fee-a2c0-6c3f87568321" targetNamespace="http://schemas.microsoft.com/office/2006/metadata/properties" ma:root="true" ma:fieldsID="f370eff5f913306a1e88da7bb4e90548"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BillingMetadata" ma:index="13"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3DB2868-4485-4FC9-92D2-1D77BE656CF1}">
  <ds:schemaRefs>
    <ds:schemaRef ds:uri="http://schemas.microsoft.com/office/2006/documentManagement/types"/>
    <ds:schemaRef ds:uri="http://purl.org/dc/terms/"/>
    <ds:schemaRef ds:uri="http://www.w3.org/XML/1998/namespace"/>
    <ds:schemaRef ds:uri="http://purl.org/dc/elements/1.1/"/>
    <ds:schemaRef ds:uri="http://schemas.openxmlformats.org/package/2006/metadata/core-properties"/>
    <ds:schemaRef ds:uri="http://schemas.microsoft.com/office/2006/metadata/properties"/>
    <ds:schemaRef ds:uri="http://schemas.microsoft.com/office/infopath/2007/PartnerControls"/>
    <ds:schemaRef ds:uri="3ef5847a-e696-4fee-a2c0-6c3f87568321"/>
    <ds:schemaRef ds:uri="http://purl.org/dc/dcmitype/"/>
  </ds:schemaRefs>
</ds:datastoreItem>
</file>

<file path=customXml/itemProps2.xml><?xml version="1.0" encoding="utf-8"?>
<ds:datastoreItem xmlns:ds="http://schemas.openxmlformats.org/officeDocument/2006/customXml" ds:itemID="{E9675373-E159-4108-84D7-376718D371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F2301BA-FDBF-47D3-9212-713C326F7E6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374</TotalTime>
  <Words>725</Words>
  <Application>Microsoft Office PowerPoint</Application>
  <PresentationFormat>Widescreen</PresentationFormat>
  <Paragraphs>33</Paragraphs>
  <Slides>2</Slides>
  <Notes>1</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Aptos</vt:lpstr>
      <vt:lpstr>Calibri</vt:lpstr>
      <vt:lpstr>Calibri Light</vt:lpstr>
      <vt:lpstr>Retrospect</vt:lpstr>
      <vt:lpstr>Visual Timetable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Ebony Dibble-Chwistek (2506612)</dc:creator>
  <cp:lastModifiedBy>Ebony Dibble-Chwistek (2506612)</cp:lastModifiedBy>
  <cp:revision>4</cp:revision>
  <dcterms:created xsi:type="dcterms:W3CDTF">2026-02-18T20:03:15Z</dcterms:created>
  <dcterms:modified xsi:type="dcterms:W3CDTF">2026-02-27T19:30:38Z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