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2" r:id="rId1"/>
  </p:sldMasterIdLst>
  <p:notesMasterIdLst>
    <p:notesMasterId r:id="rId13"/>
  </p:notesMasterIdLst>
  <p:sldIdLst>
    <p:sldId id="256" r:id="rId2"/>
    <p:sldId id="262" r:id="rId3"/>
    <p:sldId id="259" r:id="rId4"/>
    <p:sldId id="260" r:id="rId5"/>
    <p:sldId id="258" r:id="rId6"/>
    <p:sldId id="261" r:id="rId7"/>
    <p:sldId id="257" r:id="rId8"/>
    <p:sldId id="267"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90"/>
    <p:restoredTop sz="88312"/>
  </p:normalViewPr>
  <p:slideViewPr>
    <p:cSldViewPr snapToGrid="0">
      <p:cViewPr>
        <p:scale>
          <a:sx n="90" d="100"/>
          <a:sy n="90" d="100"/>
        </p:scale>
        <p:origin x="55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513D64-5D7C-2D4D-8A2C-D330FC192EDD}" type="doc">
      <dgm:prSet loTypeId="urn:microsoft.com/office/officeart/2005/8/layout/vList2" loCatId="list" qsTypeId="urn:microsoft.com/office/officeart/2005/8/quickstyle/simple3" qsCatId="simple" csTypeId="urn:microsoft.com/office/officeart/2005/8/colors/accent0_2" csCatId="mainScheme" phldr="1"/>
      <dgm:spPr/>
      <dgm:t>
        <a:bodyPr/>
        <a:lstStyle/>
        <a:p>
          <a:endParaRPr lang="en-GB"/>
        </a:p>
      </dgm:t>
    </dgm:pt>
    <dgm:pt modelId="{FD68C469-791F-114C-AAFE-9250B65D7C41}">
      <dgm:prSet custT="1"/>
      <dgm:spPr/>
      <dgm:t>
        <a:bodyPr/>
        <a:lstStyle/>
        <a:p>
          <a:r>
            <a:rPr lang="en-US" sz="2000" b="0" i="0"/>
            <a:t>About the Business</a:t>
          </a:r>
          <a:endParaRPr lang="en-GB" sz="2000"/>
        </a:p>
      </dgm:t>
    </dgm:pt>
    <dgm:pt modelId="{D4436E54-FB2E-9341-BFE6-560C004C29C2}" type="parTrans" cxnId="{52018E43-7989-9F44-80B0-FD2138FDE778}">
      <dgm:prSet/>
      <dgm:spPr/>
      <dgm:t>
        <a:bodyPr/>
        <a:lstStyle/>
        <a:p>
          <a:endParaRPr lang="en-GB"/>
        </a:p>
      </dgm:t>
    </dgm:pt>
    <dgm:pt modelId="{8D05E6B2-AC86-4B4A-866A-01FD858B1193}" type="sibTrans" cxnId="{52018E43-7989-9F44-80B0-FD2138FDE778}">
      <dgm:prSet/>
      <dgm:spPr/>
      <dgm:t>
        <a:bodyPr/>
        <a:lstStyle/>
        <a:p>
          <a:endParaRPr lang="en-GB"/>
        </a:p>
      </dgm:t>
    </dgm:pt>
    <dgm:pt modelId="{D82F343C-2B2A-7643-A83D-043801C757FD}">
      <dgm:prSet custT="1"/>
      <dgm:spPr/>
      <dgm:t>
        <a:bodyPr/>
        <a:lstStyle/>
        <a:p>
          <a:r>
            <a:rPr lang="en-GB" sz="2000" dirty="0" err="1"/>
            <a:t>Vinalia</a:t>
          </a:r>
          <a:r>
            <a:rPr lang="en-GB" sz="2000" dirty="0"/>
            <a:t> LTD</a:t>
          </a:r>
        </a:p>
      </dgm:t>
    </dgm:pt>
    <dgm:pt modelId="{D6DA703E-1B79-DF43-8253-CB235398AC51}" type="parTrans" cxnId="{EFAD3D8F-FFA6-0D4C-9680-8089CF98F442}">
      <dgm:prSet/>
      <dgm:spPr/>
      <dgm:t>
        <a:bodyPr/>
        <a:lstStyle/>
        <a:p>
          <a:endParaRPr lang="en-GB"/>
        </a:p>
      </dgm:t>
    </dgm:pt>
    <dgm:pt modelId="{F844605D-7596-A446-86BE-D85BFF831C33}" type="sibTrans" cxnId="{EFAD3D8F-FFA6-0D4C-9680-8089CF98F442}">
      <dgm:prSet/>
      <dgm:spPr/>
      <dgm:t>
        <a:bodyPr/>
        <a:lstStyle/>
        <a:p>
          <a:endParaRPr lang="en-GB"/>
        </a:p>
      </dgm:t>
    </dgm:pt>
    <dgm:pt modelId="{6C4F1E34-9337-B649-B2BF-69F0141CC63F}">
      <dgm:prSet custT="1"/>
      <dgm:spPr/>
      <dgm:t>
        <a:bodyPr/>
        <a:lstStyle/>
        <a:p>
          <a:r>
            <a:rPr lang="en-US" sz="2000" b="0" i="0" dirty="0"/>
            <a:t>Management of </a:t>
          </a:r>
          <a:r>
            <a:rPr lang="en-US" sz="2000" b="0" i="0" dirty="0" err="1"/>
            <a:t>Vinalia</a:t>
          </a:r>
          <a:endParaRPr lang="en-GB" sz="2000" dirty="0"/>
        </a:p>
      </dgm:t>
    </dgm:pt>
    <dgm:pt modelId="{3C5A6EB7-4CCE-EB40-8EBE-5044317A9B58}" type="parTrans" cxnId="{029723C4-3F72-7649-B023-78B53BF6BB1C}">
      <dgm:prSet/>
      <dgm:spPr/>
      <dgm:t>
        <a:bodyPr/>
        <a:lstStyle/>
        <a:p>
          <a:endParaRPr lang="en-GB"/>
        </a:p>
      </dgm:t>
    </dgm:pt>
    <dgm:pt modelId="{6F3D8DC4-DE00-4240-9424-FA993E27A0FF}" type="sibTrans" cxnId="{029723C4-3F72-7649-B023-78B53BF6BB1C}">
      <dgm:prSet/>
      <dgm:spPr/>
      <dgm:t>
        <a:bodyPr/>
        <a:lstStyle/>
        <a:p>
          <a:endParaRPr lang="en-GB"/>
        </a:p>
      </dgm:t>
    </dgm:pt>
    <dgm:pt modelId="{AFE5EB42-1EC3-3C47-BAE7-9EF18D81F467}">
      <dgm:prSet custT="1"/>
      <dgm:spPr/>
      <dgm:t>
        <a:bodyPr/>
        <a:lstStyle/>
        <a:p>
          <a:r>
            <a:rPr lang="en-US" sz="2000" b="0" i="0"/>
            <a:t>SWOT Analysis</a:t>
          </a:r>
          <a:endParaRPr lang="en-GB" sz="2000"/>
        </a:p>
      </dgm:t>
    </dgm:pt>
    <dgm:pt modelId="{19160FB8-1BE5-0642-9ADB-85E83C538D91}" type="parTrans" cxnId="{122FD308-E509-1943-BF2C-C23CF3C5D906}">
      <dgm:prSet/>
      <dgm:spPr/>
      <dgm:t>
        <a:bodyPr/>
        <a:lstStyle/>
        <a:p>
          <a:endParaRPr lang="en-GB"/>
        </a:p>
      </dgm:t>
    </dgm:pt>
    <dgm:pt modelId="{DAF58734-E8CC-1A43-BB15-5FF63C2032B7}" type="sibTrans" cxnId="{122FD308-E509-1943-BF2C-C23CF3C5D906}">
      <dgm:prSet/>
      <dgm:spPr/>
      <dgm:t>
        <a:bodyPr/>
        <a:lstStyle/>
        <a:p>
          <a:endParaRPr lang="en-GB"/>
        </a:p>
      </dgm:t>
    </dgm:pt>
    <dgm:pt modelId="{2E6BB693-526E-744C-A423-97023873324C}">
      <dgm:prSet custT="1"/>
      <dgm:spPr/>
      <dgm:t>
        <a:bodyPr/>
        <a:lstStyle/>
        <a:p>
          <a:r>
            <a:rPr lang="en-US" sz="2000" b="0" i="0"/>
            <a:t>Cash Flow</a:t>
          </a:r>
          <a:r>
            <a:rPr lang="en-GB" sz="2000" b="0" i="0"/>
            <a:t> Forecast for the First 12 Months</a:t>
          </a:r>
          <a:endParaRPr lang="en-GB" sz="2000" dirty="0"/>
        </a:p>
      </dgm:t>
    </dgm:pt>
    <dgm:pt modelId="{50F2A6CC-117B-FC44-BDFB-445E5CB533FC}" type="parTrans" cxnId="{E51FD8E5-35F5-144A-A6CA-9B52CB7E94A5}">
      <dgm:prSet/>
      <dgm:spPr/>
      <dgm:t>
        <a:bodyPr/>
        <a:lstStyle/>
        <a:p>
          <a:endParaRPr lang="en-GB"/>
        </a:p>
      </dgm:t>
    </dgm:pt>
    <dgm:pt modelId="{7763656E-F27B-DB41-ADDF-AAE0A67A5F83}" type="sibTrans" cxnId="{E51FD8E5-35F5-144A-A6CA-9B52CB7E94A5}">
      <dgm:prSet/>
      <dgm:spPr/>
      <dgm:t>
        <a:bodyPr/>
        <a:lstStyle/>
        <a:p>
          <a:endParaRPr lang="en-GB"/>
        </a:p>
      </dgm:t>
    </dgm:pt>
    <dgm:pt modelId="{4CFE233E-6208-F84D-BDC4-E73719499435}">
      <dgm:prSet custT="1"/>
      <dgm:spPr/>
      <dgm:t>
        <a:bodyPr/>
        <a:lstStyle/>
        <a:p>
          <a:r>
            <a:rPr lang="en-US" sz="2000" b="0" i="0"/>
            <a:t>Conclusion</a:t>
          </a:r>
          <a:endParaRPr lang="en-GB" sz="2000"/>
        </a:p>
      </dgm:t>
    </dgm:pt>
    <dgm:pt modelId="{73532B49-95D9-3E4A-A0E4-C2AF896C54B7}" type="parTrans" cxnId="{B7C9AF90-56F8-0C4B-B370-6AAED9E35879}">
      <dgm:prSet/>
      <dgm:spPr/>
      <dgm:t>
        <a:bodyPr/>
        <a:lstStyle/>
        <a:p>
          <a:endParaRPr lang="en-GB"/>
        </a:p>
      </dgm:t>
    </dgm:pt>
    <dgm:pt modelId="{4414204B-8049-1A43-AB8F-B5BE63AC1B6F}" type="sibTrans" cxnId="{B7C9AF90-56F8-0C4B-B370-6AAED9E35879}">
      <dgm:prSet/>
      <dgm:spPr/>
      <dgm:t>
        <a:bodyPr/>
        <a:lstStyle/>
        <a:p>
          <a:endParaRPr lang="en-GB"/>
        </a:p>
      </dgm:t>
    </dgm:pt>
    <dgm:pt modelId="{B10EA2D1-F6AD-BB42-A94D-10CAF474A10F}">
      <dgm:prSet custT="1"/>
      <dgm:spPr/>
      <dgm:t>
        <a:bodyPr/>
        <a:lstStyle/>
        <a:p>
          <a:r>
            <a:rPr lang="en-US" sz="2000" b="0" i="0"/>
            <a:t>Questions</a:t>
          </a:r>
          <a:endParaRPr lang="en-GB" sz="2000"/>
        </a:p>
      </dgm:t>
    </dgm:pt>
    <dgm:pt modelId="{74D36237-F2C7-9340-B7DA-11D820B7666D}" type="parTrans" cxnId="{CABCE6BF-FDD5-AB4D-94E2-A67908C645DC}">
      <dgm:prSet/>
      <dgm:spPr/>
      <dgm:t>
        <a:bodyPr/>
        <a:lstStyle/>
        <a:p>
          <a:endParaRPr lang="en-GB"/>
        </a:p>
      </dgm:t>
    </dgm:pt>
    <dgm:pt modelId="{168FFA0F-9E1E-AA43-B843-5B8EE9D2F3D4}" type="sibTrans" cxnId="{CABCE6BF-FDD5-AB4D-94E2-A67908C645DC}">
      <dgm:prSet/>
      <dgm:spPr/>
      <dgm:t>
        <a:bodyPr/>
        <a:lstStyle/>
        <a:p>
          <a:endParaRPr lang="en-GB"/>
        </a:p>
      </dgm:t>
    </dgm:pt>
    <dgm:pt modelId="{63E65C0B-496F-C14E-BE27-16185138FAE6}">
      <dgm:prSet custT="1"/>
      <dgm:spPr/>
      <dgm:t>
        <a:bodyPr/>
        <a:lstStyle/>
        <a:p>
          <a:r>
            <a:rPr lang="en-US" sz="2000" b="0" i="0"/>
            <a:t>References</a:t>
          </a:r>
          <a:endParaRPr lang="en-GB" sz="2000"/>
        </a:p>
      </dgm:t>
    </dgm:pt>
    <dgm:pt modelId="{7F6E9DDF-7376-C848-8A3A-761CBFD02CE1}" type="parTrans" cxnId="{F0A0614C-80A2-B449-BB40-6E626F1665F9}">
      <dgm:prSet/>
      <dgm:spPr/>
      <dgm:t>
        <a:bodyPr/>
        <a:lstStyle/>
        <a:p>
          <a:endParaRPr lang="en-GB"/>
        </a:p>
      </dgm:t>
    </dgm:pt>
    <dgm:pt modelId="{D3C52C07-CED1-F14A-9814-D9FB3E90C0BB}" type="sibTrans" cxnId="{F0A0614C-80A2-B449-BB40-6E626F1665F9}">
      <dgm:prSet/>
      <dgm:spPr/>
      <dgm:t>
        <a:bodyPr/>
        <a:lstStyle/>
        <a:p>
          <a:endParaRPr lang="en-GB"/>
        </a:p>
      </dgm:t>
    </dgm:pt>
    <dgm:pt modelId="{F089ABE6-1280-1D45-99F1-F7E10A444545}" type="pres">
      <dgm:prSet presAssocID="{A7513D64-5D7C-2D4D-8A2C-D330FC192EDD}" presName="linear" presStyleCnt="0">
        <dgm:presLayoutVars>
          <dgm:animLvl val="lvl"/>
          <dgm:resizeHandles val="exact"/>
        </dgm:presLayoutVars>
      </dgm:prSet>
      <dgm:spPr/>
    </dgm:pt>
    <dgm:pt modelId="{D8B6CFB4-3BCE-9D4D-943E-40F5A05CFC5C}" type="pres">
      <dgm:prSet presAssocID="{FD68C469-791F-114C-AAFE-9250B65D7C41}" presName="parentText" presStyleLbl="node1" presStyleIdx="0" presStyleCnt="8">
        <dgm:presLayoutVars>
          <dgm:chMax val="0"/>
          <dgm:bulletEnabled val="1"/>
        </dgm:presLayoutVars>
      </dgm:prSet>
      <dgm:spPr/>
    </dgm:pt>
    <dgm:pt modelId="{44D7B16A-03B3-224E-A4A3-39A66680EF91}" type="pres">
      <dgm:prSet presAssocID="{8D05E6B2-AC86-4B4A-866A-01FD858B1193}" presName="spacer" presStyleCnt="0"/>
      <dgm:spPr/>
    </dgm:pt>
    <dgm:pt modelId="{A82418CC-2CAB-9C48-A761-A624028B14CB}" type="pres">
      <dgm:prSet presAssocID="{D82F343C-2B2A-7643-A83D-043801C757FD}" presName="parentText" presStyleLbl="node1" presStyleIdx="1" presStyleCnt="8">
        <dgm:presLayoutVars>
          <dgm:chMax val="0"/>
          <dgm:bulletEnabled val="1"/>
        </dgm:presLayoutVars>
      </dgm:prSet>
      <dgm:spPr/>
    </dgm:pt>
    <dgm:pt modelId="{B9E64259-768D-D042-833C-DCCA97513412}" type="pres">
      <dgm:prSet presAssocID="{F844605D-7596-A446-86BE-D85BFF831C33}" presName="spacer" presStyleCnt="0"/>
      <dgm:spPr/>
    </dgm:pt>
    <dgm:pt modelId="{2E61AD32-9B72-BC44-BC40-46257A8CDB7C}" type="pres">
      <dgm:prSet presAssocID="{6C4F1E34-9337-B649-B2BF-69F0141CC63F}" presName="parentText" presStyleLbl="node1" presStyleIdx="2" presStyleCnt="8">
        <dgm:presLayoutVars>
          <dgm:chMax val="0"/>
          <dgm:bulletEnabled val="1"/>
        </dgm:presLayoutVars>
      </dgm:prSet>
      <dgm:spPr/>
    </dgm:pt>
    <dgm:pt modelId="{14D8B8B3-210C-6C4A-8515-C297BB6C9152}" type="pres">
      <dgm:prSet presAssocID="{6F3D8DC4-DE00-4240-9424-FA993E27A0FF}" presName="spacer" presStyleCnt="0"/>
      <dgm:spPr/>
    </dgm:pt>
    <dgm:pt modelId="{651B3B5B-51D8-A74D-8F15-8F24CD09A345}" type="pres">
      <dgm:prSet presAssocID="{AFE5EB42-1EC3-3C47-BAE7-9EF18D81F467}" presName="parentText" presStyleLbl="node1" presStyleIdx="3" presStyleCnt="8">
        <dgm:presLayoutVars>
          <dgm:chMax val="0"/>
          <dgm:bulletEnabled val="1"/>
        </dgm:presLayoutVars>
      </dgm:prSet>
      <dgm:spPr/>
    </dgm:pt>
    <dgm:pt modelId="{F7A9D2D9-7BE4-1649-B5CC-7FF25656C6F7}" type="pres">
      <dgm:prSet presAssocID="{DAF58734-E8CC-1A43-BB15-5FF63C2032B7}" presName="spacer" presStyleCnt="0"/>
      <dgm:spPr/>
    </dgm:pt>
    <dgm:pt modelId="{04F96A4F-6F59-AC44-9D08-2101848D52EB}" type="pres">
      <dgm:prSet presAssocID="{2E6BB693-526E-744C-A423-97023873324C}" presName="parentText" presStyleLbl="node1" presStyleIdx="4" presStyleCnt="8">
        <dgm:presLayoutVars>
          <dgm:chMax val="0"/>
          <dgm:bulletEnabled val="1"/>
        </dgm:presLayoutVars>
      </dgm:prSet>
      <dgm:spPr/>
    </dgm:pt>
    <dgm:pt modelId="{27844797-D493-2040-B6ED-A13B15C750CC}" type="pres">
      <dgm:prSet presAssocID="{7763656E-F27B-DB41-ADDF-AAE0A67A5F83}" presName="spacer" presStyleCnt="0"/>
      <dgm:spPr/>
    </dgm:pt>
    <dgm:pt modelId="{CD940BF6-378D-8B42-B427-C66A5C384834}" type="pres">
      <dgm:prSet presAssocID="{4CFE233E-6208-F84D-BDC4-E73719499435}" presName="parentText" presStyleLbl="node1" presStyleIdx="5" presStyleCnt="8">
        <dgm:presLayoutVars>
          <dgm:chMax val="0"/>
          <dgm:bulletEnabled val="1"/>
        </dgm:presLayoutVars>
      </dgm:prSet>
      <dgm:spPr/>
    </dgm:pt>
    <dgm:pt modelId="{2BC3E7AC-FC7B-8348-B925-56EFA18D5AF9}" type="pres">
      <dgm:prSet presAssocID="{4414204B-8049-1A43-AB8F-B5BE63AC1B6F}" presName="spacer" presStyleCnt="0"/>
      <dgm:spPr/>
    </dgm:pt>
    <dgm:pt modelId="{78DC267C-5965-1A48-8E31-8A7B9892AD02}" type="pres">
      <dgm:prSet presAssocID="{B10EA2D1-F6AD-BB42-A94D-10CAF474A10F}" presName="parentText" presStyleLbl="node1" presStyleIdx="6" presStyleCnt="8">
        <dgm:presLayoutVars>
          <dgm:chMax val="0"/>
          <dgm:bulletEnabled val="1"/>
        </dgm:presLayoutVars>
      </dgm:prSet>
      <dgm:spPr/>
    </dgm:pt>
    <dgm:pt modelId="{172936B2-53BA-7A41-9CD8-500B45FC3140}" type="pres">
      <dgm:prSet presAssocID="{168FFA0F-9E1E-AA43-B843-5B8EE9D2F3D4}" presName="spacer" presStyleCnt="0"/>
      <dgm:spPr/>
    </dgm:pt>
    <dgm:pt modelId="{D8130A9D-E9A9-2B41-A346-2F10DFD18EE3}" type="pres">
      <dgm:prSet presAssocID="{63E65C0B-496F-C14E-BE27-16185138FAE6}" presName="parentText" presStyleLbl="node1" presStyleIdx="7" presStyleCnt="8">
        <dgm:presLayoutVars>
          <dgm:chMax val="0"/>
          <dgm:bulletEnabled val="1"/>
        </dgm:presLayoutVars>
      </dgm:prSet>
      <dgm:spPr/>
    </dgm:pt>
  </dgm:ptLst>
  <dgm:cxnLst>
    <dgm:cxn modelId="{122FD308-E509-1943-BF2C-C23CF3C5D906}" srcId="{A7513D64-5D7C-2D4D-8A2C-D330FC192EDD}" destId="{AFE5EB42-1EC3-3C47-BAE7-9EF18D81F467}" srcOrd="3" destOrd="0" parTransId="{19160FB8-1BE5-0642-9ADB-85E83C538D91}" sibTransId="{DAF58734-E8CC-1A43-BB15-5FF63C2032B7}"/>
    <dgm:cxn modelId="{4708930A-E5EF-B14B-AFC0-8DCEA6627BE5}" type="presOf" srcId="{AFE5EB42-1EC3-3C47-BAE7-9EF18D81F467}" destId="{651B3B5B-51D8-A74D-8F15-8F24CD09A345}" srcOrd="0" destOrd="0" presId="urn:microsoft.com/office/officeart/2005/8/layout/vList2"/>
    <dgm:cxn modelId="{95C4DF34-B6AF-824F-8D73-568170553BB7}" type="presOf" srcId="{6C4F1E34-9337-B649-B2BF-69F0141CC63F}" destId="{2E61AD32-9B72-BC44-BC40-46257A8CDB7C}" srcOrd="0" destOrd="0" presId="urn:microsoft.com/office/officeart/2005/8/layout/vList2"/>
    <dgm:cxn modelId="{CD078440-0BFB-B045-9291-8B78ABEBB2DA}" type="presOf" srcId="{2E6BB693-526E-744C-A423-97023873324C}" destId="{04F96A4F-6F59-AC44-9D08-2101848D52EB}" srcOrd="0" destOrd="0" presId="urn:microsoft.com/office/officeart/2005/8/layout/vList2"/>
    <dgm:cxn modelId="{52018E43-7989-9F44-80B0-FD2138FDE778}" srcId="{A7513D64-5D7C-2D4D-8A2C-D330FC192EDD}" destId="{FD68C469-791F-114C-AAFE-9250B65D7C41}" srcOrd="0" destOrd="0" parTransId="{D4436E54-FB2E-9341-BFE6-560C004C29C2}" sibTransId="{8D05E6B2-AC86-4B4A-866A-01FD858B1193}"/>
    <dgm:cxn modelId="{F0A0614C-80A2-B449-BB40-6E626F1665F9}" srcId="{A7513D64-5D7C-2D4D-8A2C-D330FC192EDD}" destId="{63E65C0B-496F-C14E-BE27-16185138FAE6}" srcOrd="7" destOrd="0" parTransId="{7F6E9DDF-7376-C848-8A3A-761CBFD02CE1}" sibTransId="{D3C52C07-CED1-F14A-9814-D9FB3E90C0BB}"/>
    <dgm:cxn modelId="{15179160-DA31-514E-9910-F69D2B264959}" type="presOf" srcId="{B10EA2D1-F6AD-BB42-A94D-10CAF474A10F}" destId="{78DC267C-5965-1A48-8E31-8A7B9892AD02}" srcOrd="0" destOrd="0" presId="urn:microsoft.com/office/officeart/2005/8/layout/vList2"/>
    <dgm:cxn modelId="{497E4776-BAF6-D546-9032-11AF7835E376}" type="presOf" srcId="{D82F343C-2B2A-7643-A83D-043801C757FD}" destId="{A82418CC-2CAB-9C48-A761-A624028B14CB}" srcOrd="0" destOrd="0" presId="urn:microsoft.com/office/officeart/2005/8/layout/vList2"/>
    <dgm:cxn modelId="{EFAD3D8F-FFA6-0D4C-9680-8089CF98F442}" srcId="{A7513D64-5D7C-2D4D-8A2C-D330FC192EDD}" destId="{D82F343C-2B2A-7643-A83D-043801C757FD}" srcOrd="1" destOrd="0" parTransId="{D6DA703E-1B79-DF43-8253-CB235398AC51}" sibTransId="{F844605D-7596-A446-86BE-D85BFF831C33}"/>
    <dgm:cxn modelId="{B7C9AF90-56F8-0C4B-B370-6AAED9E35879}" srcId="{A7513D64-5D7C-2D4D-8A2C-D330FC192EDD}" destId="{4CFE233E-6208-F84D-BDC4-E73719499435}" srcOrd="5" destOrd="0" parTransId="{73532B49-95D9-3E4A-A0E4-C2AF896C54B7}" sibTransId="{4414204B-8049-1A43-AB8F-B5BE63AC1B6F}"/>
    <dgm:cxn modelId="{01A3D095-626D-8241-9A9A-A9E90432B0E6}" type="presOf" srcId="{63E65C0B-496F-C14E-BE27-16185138FAE6}" destId="{D8130A9D-E9A9-2B41-A346-2F10DFD18EE3}" srcOrd="0" destOrd="0" presId="urn:microsoft.com/office/officeart/2005/8/layout/vList2"/>
    <dgm:cxn modelId="{CABCE6BF-FDD5-AB4D-94E2-A67908C645DC}" srcId="{A7513D64-5D7C-2D4D-8A2C-D330FC192EDD}" destId="{B10EA2D1-F6AD-BB42-A94D-10CAF474A10F}" srcOrd="6" destOrd="0" parTransId="{74D36237-F2C7-9340-B7DA-11D820B7666D}" sibTransId="{168FFA0F-9E1E-AA43-B843-5B8EE9D2F3D4}"/>
    <dgm:cxn modelId="{029723C4-3F72-7649-B023-78B53BF6BB1C}" srcId="{A7513D64-5D7C-2D4D-8A2C-D330FC192EDD}" destId="{6C4F1E34-9337-B649-B2BF-69F0141CC63F}" srcOrd="2" destOrd="0" parTransId="{3C5A6EB7-4CCE-EB40-8EBE-5044317A9B58}" sibTransId="{6F3D8DC4-DE00-4240-9424-FA993E27A0FF}"/>
    <dgm:cxn modelId="{E53A56D1-7D91-1146-9BD9-45AE9E0EC910}" type="presOf" srcId="{4CFE233E-6208-F84D-BDC4-E73719499435}" destId="{CD940BF6-378D-8B42-B427-C66A5C384834}" srcOrd="0" destOrd="0" presId="urn:microsoft.com/office/officeart/2005/8/layout/vList2"/>
    <dgm:cxn modelId="{7B0DE1D3-E6EE-1C41-A5B9-6633047A4AB7}" type="presOf" srcId="{FD68C469-791F-114C-AAFE-9250B65D7C41}" destId="{D8B6CFB4-3BCE-9D4D-943E-40F5A05CFC5C}" srcOrd="0" destOrd="0" presId="urn:microsoft.com/office/officeart/2005/8/layout/vList2"/>
    <dgm:cxn modelId="{399DD4DB-AD9F-164C-B92E-77DEED9B274D}" type="presOf" srcId="{A7513D64-5D7C-2D4D-8A2C-D330FC192EDD}" destId="{F089ABE6-1280-1D45-99F1-F7E10A444545}" srcOrd="0" destOrd="0" presId="urn:microsoft.com/office/officeart/2005/8/layout/vList2"/>
    <dgm:cxn modelId="{E51FD8E5-35F5-144A-A6CA-9B52CB7E94A5}" srcId="{A7513D64-5D7C-2D4D-8A2C-D330FC192EDD}" destId="{2E6BB693-526E-744C-A423-97023873324C}" srcOrd="4" destOrd="0" parTransId="{50F2A6CC-117B-FC44-BDFB-445E5CB533FC}" sibTransId="{7763656E-F27B-DB41-ADDF-AAE0A67A5F83}"/>
    <dgm:cxn modelId="{04365D00-08E0-394A-8629-BCB1983AC28D}" type="presParOf" srcId="{F089ABE6-1280-1D45-99F1-F7E10A444545}" destId="{D8B6CFB4-3BCE-9D4D-943E-40F5A05CFC5C}" srcOrd="0" destOrd="0" presId="urn:microsoft.com/office/officeart/2005/8/layout/vList2"/>
    <dgm:cxn modelId="{D465084A-E9FF-5248-996C-120FDF089BDA}" type="presParOf" srcId="{F089ABE6-1280-1D45-99F1-F7E10A444545}" destId="{44D7B16A-03B3-224E-A4A3-39A66680EF91}" srcOrd="1" destOrd="0" presId="urn:microsoft.com/office/officeart/2005/8/layout/vList2"/>
    <dgm:cxn modelId="{8856F102-E9CC-394A-BBC3-FFD9B9A64131}" type="presParOf" srcId="{F089ABE6-1280-1D45-99F1-F7E10A444545}" destId="{A82418CC-2CAB-9C48-A761-A624028B14CB}" srcOrd="2" destOrd="0" presId="urn:microsoft.com/office/officeart/2005/8/layout/vList2"/>
    <dgm:cxn modelId="{AE5C1363-391F-AD41-AB42-1385795D3DB8}" type="presParOf" srcId="{F089ABE6-1280-1D45-99F1-F7E10A444545}" destId="{B9E64259-768D-D042-833C-DCCA97513412}" srcOrd="3" destOrd="0" presId="urn:microsoft.com/office/officeart/2005/8/layout/vList2"/>
    <dgm:cxn modelId="{E022F204-9598-9846-8C21-51A0D683164C}" type="presParOf" srcId="{F089ABE6-1280-1D45-99F1-F7E10A444545}" destId="{2E61AD32-9B72-BC44-BC40-46257A8CDB7C}" srcOrd="4" destOrd="0" presId="urn:microsoft.com/office/officeart/2005/8/layout/vList2"/>
    <dgm:cxn modelId="{EA669B91-442A-294D-8AA5-7D258BEF41D2}" type="presParOf" srcId="{F089ABE6-1280-1D45-99F1-F7E10A444545}" destId="{14D8B8B3-210C-6C4A-8515-C297BB6C9152}" srcOrd="5" destOrd="0" presId="urn:microsoft.com/office/officeart/2005/8/layout/vList2"/>
    <dgm:cxn modelId="{183EB463-4D9F-2542-94C5-569C4F6CF63F}" type="presParOf" srcId="{F089ABE6-1280-1D45-99F1-F7E10A444545}" destId="{651B3B5B-51D8-A74D-8F15-8F24CD09A345}" srcOrd="6" destOrd="0" presId="urn:microsoft.com/office/officeart/2005/8/layout/vList2"/>
    <dgm:cxn modelId="{9ACED258-83F7-7248-A6DC-539CAFC5999C}" type="presParOf" srcId="{F089ABE6-1280-1D45-99F1-F7E10A444545}" destId="{F7A9D2D9-7BE4-1649-B5CC-7FF25656C6F7}" srcOrd="7" destOrd="0" presId="urn:microsoft.com/office/officeart/2005/8/layout/vList2"/>
    <dgm:cxn modelId="{D3456BA2-DDB6-5745-81E1-004C9EED1464}" type="presParOf" srcId="{F089ABE6-1280-1D45-99F1-F7E10A444545}" destId="{04F96A4F-6F59-AC44-9D08-2101848D52EB}" srcOrd="8" destOrd="0" presId="urn:microsoft.com/office/officeart/2005/8/layout/vList2"/>
    <dgm:cxn modelId="{D3819D32-69B2-734E-ACB2-B3BB599FFEA4}" type="presParOf" srcId="{F089ABE6-1280-1D45-99F1-F7E10A444545}" destId="{27844797-D493-2040-B6ED-A13B15C750CC}" srcOrd="9" destOrd="0" presId="urn:microsoft.com/office/officeart/2005/8/layout/vList2"/>
    <dgm:cxn modelId="{54CBF18A-DB54-F449-BAC6-3D230EB50CF5}" type="presParOf" srcId="{F089ABE6-1280-1D45-99F1-F7E10A444545}" destId="{CD940BF6-378D-8B42-B427-C66A5C384834}" srcOrd="10" destOrd="0" presId="urn:microsoft.com/office/officeart/2005/8/layout/vList2"/>
    <dgm:cxn modelId="{6FEBB42D-3A83-6944-8898-2CEB17B08357}" type="presParOf" srcId="{F089ABE6-1280-1D45-99F1-F7E10A444545}" destId="{2BC3E7AC-FC7B-8348-B925-56EFA18D5AF9}" srcOrd="11" destOrd="0" presId="urn:microsoft.com/office/officeart/2005/8/layout/vList2"/>
    <dgm:cxn modelId="{BBCB0F86-46B7-B745-9D2B-ABA21FB6B8AB}" type="presParOf" srcId="{F089ABE6-1280-1D45-99F1-F7E10A444545}" destId="{78DC267C-5965-1A48-8E31-8A7B9892AD02}" srcOrd="12" destOrd="0" presId="urn:microsoft.com/office/officeart/2005/8/layout/vList2"/>
    <dgm:cxn modelId="{3E15080D-77E0-1F4F-A4F0-4C418589C4B9}" type="presParOf" srcId="{F089ABE6-1280-1D45-99F1-F7E10A444545}" destId="{172936B2-53BA-7A41-9CD8-500B45FC3140}" srcOrd="13" destOrd="0" presId="urn:microsoft.com/office/officeart/2005/8/layout/vList2"/>
    <dgm:cxn modelId="{693F19AC-615C-8F45-B50C-DAFB3BDB0082}" type="presParOf" srcId="{F089ABE6-1280-1D45-99F1-F7E10A444545}" destId="{D8130A9D-E9A9-2B41-A346-2F10DFD18EE3}"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6BEE86-4987-ED4D-A7F5-71DC149CF085}" type="doc">
      <dgm:prSet loTypeId="urn:microsoft.com/office/officeart/2005/8/layout/radial4" loCatId="" qsTypeId="urn:microsoft.com/office/officeart/2005/8/quickstyle/simple1" qsCatId="simple" csTypeId="urn:microsoft.com/office/officeart/2005/8/colors/accent4_1" csCatId="accent4" phldr="1"/>
      <dgm:spPr/>
      <dgm:t>
        <a:bodyPr/>
        <a:lstStyle/>
        <a:p>
          <a:endParaRPr lang="en-GB"/>
        </a:p>
      </dgm:t>
    </dgm:pt>
    <dgm:pt modelId="{7F0F9DCC-58B1-B54B-8B71-E4DDD47657BF}">
      <dgm:prSet/>
      <dgm:spPr/>
      <dgm:t>
        <a:bodyPr/>
        <a:lstStyle/>
        <a:p>
          <a:r>
            <a:rPr lang="en-US" b="1" i="0" dirty="0">
              <a:latin typeface="Arial" panose="020B0604020202020204" pitchFamily="34" charset="0"/>
              <a:cs typeface="Arial" panose="020B0604020202020204" pitchFamily="34" charset="0"/>
            </a:rPr>
            <a:t>Owner &amp;General Manager: </a:t>
          </a:r>
          <a:r>
            <a:rPr lang="en-US" b="1" i="0" dirty="0" err="1">
              <a:latin typeface="Arial" panose="020B0604020202020204" pitchFamily="34" charset="0"/>
              <a:cs typeface="Arial" panose="020B0604020202020204" pitchFamily="34" charset="0"/>
            </a:rPr>
            <a:t>Catalin</a:t>
          </a:r>
          <a:r>
            <a:rPr lang="en-US" b="1" i="0" dirty="0">
              <a:latin typeface="Arial" panose="020B0604020202020204" pitchFamily="34" charset="0"/>
              <a:cs typeface="Arial" panose="020B0604020202020204" pitchFamily="34" charset="0"/>
            </a:rPr>
            <a:t> </a:t>
          </a:r>
          <a:r>
            <a:rPr lang="en-US" b="1" i="0" dirty="0" err="1">
              <a:latin typeface="Arial" panose="020B0604020202020204" pitchFamily="34" charset="0"/>
              <a:cs typeface="Arial" panose="020B0604020202020204" pitchFamily="34" charset="0"/>
            </a:rPr>
            <a:t>Tabaras</a:t>
          </a:r>
          <a:endParaRPr lang="en-GB" i="0" dirty="0">
            <a:latin typeface="Arial" panose="020B0604020202020204" pitchFamily="34" charset="0"/>
            <a:cs typeface="Arial" panose="020B0604020202020204" pitchFamily="34" charset="0"/>
          </a:endParaRPr>
        </a:p>
      </dgm:t>
    </dgm:pt>
    <dgm:pt modelId="{F36F00B5-EBFD-1248-ACE4-8BE58940A5FA}" type="parTrans" cxnId="{106C0123-90D5-7D41-99E6-976AA4341B36}">
      <dgm:prSet/>
      <dgm:spPr/>
      <dgm:t>
        <a:bodyPr/>
        <a:lstStyle/>
        <a:p>
          <a:endParaRPr lang="en-GB"/>
        </a:p>
      </dgm:t>
    </dgm:pt>
    <dgm:pt modelId="{BDB2A9BE-DB0C-FE41-85D3-FD35374FE7F5}" type="sibTrans" cxnId="{106C0123-90D5-7D41-99E6-976AA4341B36}">
      <dgm:prSet/>
      <dgm:spPr/>
      <dgm:t>
        <a:bodyPr/>
        <a:lstStyle/>
        <a:p>
          <a:endParaRPr lang="en-GB"/>
        </a:p>
      </dgm:t>
    </dgm:pt>
    <dgm:pt modelId="{9C4313E4-5E22-7445-B213-BFAEF1B60B5C}">
      <dgm:prSet/>
      <dgm:spPr/>
      <dgm:t>
        <a:bodyPr/>
        <a:lstStyle/>
        <a:p>
          <a:r>
            <a:rPr lang="en-US" b="1" i="0" dirty="0">
              <a:latin typeface="Arial" panose="020B0604020202020204" pitchFamily="34" charset="0"/>
              <a:cs typeface="Arial" panose="020B0604020202020204" pitchFamily="34" charset="0"/>
            </a:rPr>
            <a:t>Operations Manager</a:t>
          </a:r>
          <a:endParaRPr lang="en-GB" b="1" i="0" dirty="0">
            <a:latin typeface="Arial" panose="020B0604020202020204" pitchFamily="34" charset="0"/>
            <a:cs typeface="Arial" panose="020B0604020202020204" pitchFamily="34" charset="0"/>
          </a:endParaRPr>
        </a:p>
      </dgm:t>
    </dgm:pt>
    <dgm:pt modelId="{BA0D6FA8-CBDB-0E4D-AC4A-A77C8B71708D}" type="parTrans" cxnId="{850419C5-1DA0-944E-8D3D-FE6BF5A72E81}">
      <dgm:prSet/>
      <dgm:spPr/>
      <dgm:t>
        <a:bodyPr/>
        <a:lstStyle/>
        <a:p>
          <a:endParaRPr lang="en-GB"/>
        </a:p>
      </dgm:t>
    </dgm:pt>
    <dgm:pt modelId="{DCC55D66-3D8C-A740-9A2D-862C84F6C2E6}" type="sibTrans" cxnId="{850419C5-1DA0-944E-8D3D-FE6BF5A72E81}">
      <dgm:prSet/>
      <dgm:spPr/>
      <dgm:t>
        <a:bodyPr/>
        <a:lstStyle/>
        <a:p>
          <a:endParaRPr lang="en-GB"/>
        </a:p>
      </dgm:t>
    </dgm:pt>
    <dgm:pt modelId="{6E934424-C45F-AB4A-9B78-78A3FBE0273E}">
      <dgm:prSet/>
      <dgm:spPr/>
      <dgm:t>
        <a:bodyPr/>
        <a:lstStyle/>
        <a:p>
          <a:r>
            <a:rPr lang="en-US" b="1" i="0" dirty="0">
              <a:latin typeface="Arial" panose="020B0604020202020204" pitchFamily="34" charset="0"/>
              <a:cs typeface="Arial" panose="020B0604020202020204" pitchFamily="34" charset="0"/>
            </a:rPr>
            <a:t>Professional Services</a:t>
          </a:r>
          <a:endParaRPr lang="en-GB" i="0" dirty="0">
            <a:latin typeface="Arial" panose="020B0604020202020204" pitchFamily="34" charset="0"/>
            <a:cs typeface="Arial" panose="020B0604020202020204" pitchFamily="34" charset="0"/>
          </a:endParaRPr>
        </a:p>
      </dgm:t>
    </dgm:pt>
    <dgm:pt modelId="{D220AF30-CE32-F84B-8C7D-283173A0C949}" type="parTrans" cxnId="{CB1508CD-C361-0040-A49B-3E0B35672907}">
      <dgm:prSet/>
      <dgm:spPr/>
      <dgm:t>
        <a:bodyPr/>
        <a:lstStyle/>
        <a:p>
          <a:endParaRPr lang="en-GB"/>
        </a:p>
      </dgm:t>
    </dgm:pt>
    <dgm:pt modelId="{90E9ED17-085C-DD48-865D-0FFA3938CAD2}" type="sibTrans" cxnId="{CB1508CD-C361-0040-A49B-3E0B35672907}">
      <dgm:prSet/>
      <dgm:spPr/>
      <dgm:t>
        <a:bodyPr/>
        <a:lstStyle/>
        <a:p>
          <a:endParaRPr lang="en-GB"/>
        </a:p>
      </dgm:t>
    </dgm:pt>
    <dgm:pt modelId="{5A682A98-C819-154D-A0EF-628791171E0E}">
      <dgm:prSet/>
      <dgm:spPr/>
      <dgm:t>
        <a:bodyPr/>
        <a:lstStyle/>
        <a:p>
          <a:r>
            <a:rPr lang="en-US" b="0" i="0" dirty="0">
              <a:latin typeface="Arial" panose="020B0604020202020204" pitchFamily="34" charset="0"/>
              <a:cs typeface="Arial" panose="020B0604020202020204" pitchFamily="34" charset="0"/>
            </a:rPr>
            <a:t>Part time employee 1</a:t>
          </a:r>
          <a:endParaRPr lang="en-GB" b="0" i="0" dirty="0">
            <a:latin typeface="Arial" panose="020B0604020202020204" pitchFamily="34" charset="0"/>
            <a:cs typeface="Arial" panose="020B0604020202020204" pitchFamily="34" charset="0"/>
          </a:endParaRPr>
        </a:p>
      </dgm:t>
    </dgm:pt>
    <dgm:pt modelId="{5FFDC230-5FB0-8447-8275-D7134D9F5014}" type="parTrans" cxnId="{A3E1E281-5C23-8547-A3A7-D910E1561DB5}">
      <dgm:prSet/>
      <dgm:spPr/>
      <dgm:t>
        <a:bodyPr/>
        <a:lstStyle/>
        <a:p>
          <a:endParaRPr lang="en-GB"/>
        </a:p>
      </dgm:t>
    </dgm:pt>
    <dgm:pt modelId="{99F14D95-E838-C742-8CFA-2F3DB6E8CDDF}" type="sibTrans" cxnId="{A3E1E281-5C23-8547-A3A7-D910E1561DB5}">
      <dgm:prSet/>
      <dgm:spPr/>
      <dgm:t>
        <a:bodyPr/>
        <a:lstStyle/>
        <a:p>
          <a:endParaRPr lang="en-GB"/>
        </a:p>
      </dgm:t>
    </dgm:pt>
    <dgm:pt modelId="{BBA6AD6D-D3D2-C246-A166-EDB62DC5E037}">
      <dgm:prSet/>
      <dgm:spPr/>
      <dgm:t>
        <a:bodyPr/>
        <a:lstStyle/>
        <a:p>
          <a:r>
            <a:rPr lang="en-US" b="0" i="0" dirty="0">
              <a:latin typeface="Arial" panose="020B0604020202020204" pitchFamily="34" charset="0"/>
              <a:cs typeface="Arial" panose="020B0604020202020204" pitchFamily="34" charset="0"/>
            </a:rPr>
            <a:t>Part time employee 2</a:t>
          </a:r>
          <a:endParaRPr lang="en-GB" b="0" i="0" dirty="0">
            <a:latin typeface="Arial" panose="020B0604020202020204" pitchFamily="34" charset="0"/>
            <a:cs typeface="Arial" panose="020B0604020202020204" pitchFamily="34" charset="0"/>
          </a:endParaRPr>
        </a:p>
      </dgm:t>
    </dgm:pt>
    <dgm:pt modelId="{EF4E017E-DF40-194D-97D4-B9E33C8C5A85}" type="parTrans" cxnId="{70F1B9FF-665D-2A44-AD5D-68AE7FBEB2CE}">
      <dgm:prSet/>
      <dgm:spPr/>
      <dgm:t>
        <a:bodyPr/>
        <a:lstStyle/>
        <a:p>
          <a:endParaRPr lang="en-GB"/>
        </a:p>
      </dgm:t>
    </dgm:pt>
    <dgm:pt modelId="{EC61BA47-17D7-4845-9FB0-3F587D668142}" type="sibTrans" cxnId="{70F1B9FF-665D-2A44-AD5D-68AE7FBEB2CE}">
      <dgm:prSet/>
      <dgm:spPr/>
      <dgm:t>
        <a:bodyPr/>
        <a:lstStyle/>
        <a:p>
          <a:endParaRPr lang="en-GB"/>
        </a:p>
      </dgm:t>
    </dgm:pt>
    <dgm:pt modelId="{ADEC2B24-4FC6-094A-8D88-FF43FD8E4CC4}">
      <dgm:prSet/>
      <dgm:spPr/>
      <dgm:t>
        <a:bodyPr/>
        <a:lstStyle/>
        <a:p>
          <a:r>
            <a:rPr lang="en-US" b="0" i="0" dirty="0">
              <a:latin typeface="Arial" panose="020B0604020202020204" pitchFamily="34" charset="0"/>
              <a:cs typeface="Arial" panose="020B0604020202020204" pitchFamily="34" charset="0"/>
            </a:rPr>
            <a:t>Accountant</a:t>
          </a:r>
          <a:endParaRPr lang="en-GB" b="0" i="0" dirty="0">
            <a:latin typeface="Arial" panose="020B0604020202020204" pitchFamily="34" charset="0"/>
            <a:cs typeface="Arial" panose="020B0604020202020204" pitchFamily="34" charset="0"/>
          </a:endParaRPr>
        </a:p>
      </dgm:t>
    </dgm:pt>
    <dgm:pt modelId="{6C8E3028-F95B-4243-8350-012D258DEAD6}" type="parTrans" cxnId="{A3BCE17F-98BE-E546-85CC-E609EE82B75B}">
      <dgm:prSet/>
      <dgm:spPr/>
      <dgm:t>
        <a:bodyPr/>
        <a:lstStyle/>
        <a:p>
          <a:endParaRPr lang="en-GB"/>
        </a:p>
      </dgm:t>
    </dgm:pt>
    <dgm:pt modelId="{BBAA2763-E403-9A4A-A347-3E24DBEB4DB3}" type="sibTrans" cxnId="{A3BCE17F-98BE-E546-85CC-E609EE82B75B}">
      <dgm:prSet/>
      <dgm:spPr/>
      <dgm:t>
        <a:bodyPr/>
        <a:lstStyle/>
        <a:p>
          <a:endParaRPr lang="en-GB"/>
        </a:p>
      </dgm:t>
    </dgm:pt>
    <dgm:pt modelId="{ECC97FEB-DDCD-A745-8B97-459E559CDE20}">
      <dgm:prSet/>
      <dgm:spPr/>
      <dgm:t>
        <a:bodyPr/>
        <a:lstStyle/>
        <a:p>
          <a:r>
            <a:rPr lang="en-US" b="0" i="0" dirty="0">
              <a:latin typeface="Arial" panose="020B0604020202020204" pitchFamily="34" charset="0"/>
              <a:cs typeface="Arial" panose="020B0604020202020204" pitchFamily="34" charset="0"/>
            </a:rPr>
            <a:t>Legal Advisor</a:t>
          </a:r>
          <a:endParaRPr lang="en-GB" b="0" i="0" dirty="0">
            <a:latin typeface="Arial" panose="020B0604020202020204" pitchFamily="34" charset="0"/>
            <a:cs typeface="Arial" panose="020B0604020202020204" pitchFamily="34" charset="0"/>
          </a:endParaRPr>
        </a:p>
      </dgm:t>
    </dgm:pt>
    <dgm:pt modelId="{C369D97B-657F-D642-B31C-61B3F7E46995}" type="parTrans" cxnId="{C4CDAEF2-ECD2-8E43-8BF6-0D82E237F443}">
      <dgm:prSet/>
      <dgm:spPr/>
      <dgm:t>
        <a:bodyPr/>
        <a:lstStyle/>
        <a:p>
          <a:endParaRPr lang="en-GB"/>
        </a:p>
      </dgm:t>
    </dgm:pt>
    <dgm:pt modelId="{BC9C8D7C-4E5A-3348-8B8A-D5A9022EB9EB}" type="sibTrans" cxnId="{C4CDAEF2-ECD2-8E43-8BF6-0D82E237F443}">
      <dgm:prSet/>
      <dgm:spPr/>
      <dgm:t>
        <a:bodyPr/>
        <a:lstStyle/>
        <a:p>
          <a:endParaRPr lang="en-GB"/>
        </a:p>
      </dgm:t>
    </dgm:pt>
    <dgm:pt modelId="{0823216C-6BAC-1E43-9231-58A528356094}">
      <dgm:prSet/>
      <dgm:spPr/>
      <dgm:t>
        <a:bodyPr/>
        <a:lstStyle/>
        <a:p>
          <a:r>
            <a:rPr lang="en-GB" b="1" i="0" u="none" dirty="0">
              <a:latin typeface="Arial" panose="020B0604020202020204" pitchFamily="34" charset="0"/>
              <a:cs typeface="Arial" panose="020B0604020202020204" pitchFamily="34" charset="0"/>
            </a:rPr>
            <a:t>Wine Director</a:t>
          </a:r>
          <a:endParaRPr lang="en-GB" b="0" i="0" dirty="0">
            <a:latin typeface="Arial" panose="020B0604020202020204" pitchFamily="34" charset="0"/>
            <a:cs typeface="Arial" panose="020B0604020202020204" pitchFamily="34" charset="0"/>
          </a:endParaRPr>
        </a:p>
      </dgm:t>
    </dgm:pt>
    <dgm:pt modelId="{DE4A4C3F-37E4-574B-AEF1-A16E1165E615}" type="parTrans" cxnId="{3CA30F6E-EA0C-3748-9DA7-DF5E18B58A78}">
      <dgm:prSet/>
      <dgm:spPr/>
      <dgm:t>
        <a:bodyPr/>
        <a:lstStyle/>
        <a:p>
          <a:endParaRPr lang="en-GB"/>
        </a:p>
      </dgm:t>
    </dgm:pt>
    <dgm:pt modelId="{132C08A8-8050-F84D-A4F7-F36078876257}" type="sibTrans" cxnId="{3CA30F6E-EA0C-3748-9DA7-DF5E18B58A78}">
      <dgm:prSet/>
      <dgm:spPr/>
      <dgm:t>
        <a:bodyPr/>
        <a:lstStyle/>
        <a:p>
          <a:endParaRPr lang="en-GB"/>
        </a:p>
      </dgm:t>
    </dgm:pt>
    <dgm:pt modelId="{DCDF2CE2-4D42-A74A-8367-3D721D07ED32}">
      <dgm:prSet/>
      <dgm:spPr/>
      <dgm:t>
        <a:bodyPr/>
        <a:lstStyle/>
        <a:p>
          <a:r>
            <a:rPr lang="en-GB" b="1" i="0" u="none" dirty="0">
              <a:latin typeface="Arial" panose="020B0604020202020204" pitchFamily="34" charset="0"/>
              <a:cs typeface="Arial" panose="020B0604020202020204" pitchFamily="34" charset="0"/>
            </a:rPr>
            <a:t>Marketing Manager</a:t>
          </a:r>
          <a:endParaRPr lang="en-GB" b="0" i="0" dirty="0">
            <a:latin typeface="Arial" panose="020B0604020202020204" pitchFamily="34" charset="0"/>
            <a:cs typeface="Arial" panose="020B0604020202020204" pitchFamily="34" charset="0"/>
          </a:endParaRPr>
        </a:p>
      </dgm:t>
    </dgm:pt>
    <dgm:pt modelId="{733EF546-EA95-1F47-AB40-DE1E2C89DB5C}" type="parTrans" cxnId="{D9226206-D389-D64E-A96C-F8DCBF8E9658}">
      <dgm:prSet/>
      <dgm:spPr/>
      <dgm:t>
        <a:bodyPr/>
        <a:lstStyle/>
        <a:p>
          <a:endParaRPr lang="en-GB"/>
        </a:p>
      </dgm:t>
    </dgm:pt>
    <dgm:pt modelId="{8A742013-FF6B-5E44-A8CF-3AED108266BB}" type="sibTrans" cxnId="{D9226206-D389-D64E-A96C-F8DCBF8E9658}">
      <dgm:prSet/>
      <dgm:spPr/>
      <dgm:t>
        <a:bodyPr/>
        <a:lstStyle/>
        <a:p>
          <a:endParaRPr lang="en-GB"/>
        </a:p>
      </dgm:t>
    </dgm:pt>
    <dgm:pt modelId="{68A723C9-7C6B-BE4C-8F08-FA99897A969E}">
      <dgm:prSet/>
      <dgm:spPr/>
      <dgm:t>
        <a:bodyPr/>
        <a:lstStyle/>
        <a:p>
          <a:r>
            <a:rPr lang="en-GB" b="1" i="0" u="none" dirty="0">
              <a:latin typeface="Arial" panose="020B0604020202020204" pitchFamily="34" charset="0"/>
              <a:cs typeface="Arial" panose="020B0604020202020204" pitchFamily="34" charset="0"/>
            </a:rPr>
            <a:t>Events Coordinator</a:t>
          </a:r>
          <a:endParaRPr lang="en-GB" b="0" i="0" dirty="0">
            <a:latin typeface="Arial" panose="020B0604020202020204" pitchFamily="34" charset="0"/>
            <a:cs typeface="Arial" panose="020B0604020202020204" pitchFamily="34" charset="0"/>
          </a:endParaRPr>
        </a:p>
      </dgm:t>
    </dgm:pt>
    <dgm:pt modelId="{4A518B8E-E5A3-B148-9CAD-969B5CB2203E}" type="parTrans" cxnId="{8EA652CC-B175-F545-BBD5-322E87451A92}">
      <dgm:prSet/>
      <dgm:spPr/>
      <dgm:t>
        <a:bodyPr/>
        <a:lstStyle/>
        <a:p>
          <a:endParaRPr lang="en-GB"/>
        </a:p>
      </dgm:t>
    </dgm:pt>
    <dgm:pt modelId="{77D483B9-1567-1C4D-BD54-437B7BF976AA}" type="sibTrans" cxnId="{8EA652CC-B175-F545-BBD5-322E87451A92}">
      <dgm:prSet/>
      <dgm:spPr/>
      <dgm:t>
        <a:bodyPr/>
        <a:lstStyle/>
        <a:p>
          <a:endParaRPr lang="en-GB"/>
        </a:p>
      </dgm:t>
    </dgm:pt>
    <dgm:pt modelId="{A10E2885-2C58-B645-A22A-C5788B6E19C8}" type="pres">
      <dgm:prSet presAssocID="{EF6BEE86-4987-ED4D-A7F5-71DC149CF085}" presName="cycle" presStyleCnt="0">
        <dgm:presLayoutVars>
          <dgm:chMax val="1"/>
          <dgm:dir/>
          <dgm:animLvl val="ctr"/>
          <dgm:resizeHandles val="exact"/>
        </dgm:presLayoutVars>
      </dgm:prSet>
      <dgm:spPr/>
    </dgm:pt>
    <dgm:pt modelId="{503DDC24-0E63-044C-943B-ACC0E032C400}" type="pres">
      <dgm:prSet presAssocID="{7F0F9DCC-58B1-B54B-8B71-E4DDD47657BF}" presName="centerShape" presStyleLbl="node0" presStyleIdx="0" presStyleCnt="1"/>
      <dgm:spPr/>
    </dgm:pt>
    <dgm:pt modelId="{D3E20C05-99BF-9445-B52E-43A68980C3CF}" type="pres">
      <dgm:prSet presAssocID="{BA0D6FA8-CBDB-0E4D-AC4A-A77C8B71708D}" presName="parTrans" presStyleLbl="bgSibTrans2D1" presStyleIdx="0" presStyleCnt="5"/>
      <dgm:spPr/>
    </dgm:pt>
    <dgm:pt modelId="{F49BBAA3-E8FF-E449-9404-97045F0788DA}" type="pres">
      <dgm:prSet presAssocID="{9C4313E4-5E22-7445-B213-BFAEF1B60B5C}" presName="node" presStyleLbl="node1" presStyleIdx="0" presStyleCnt="5">
        <dgm:presLayoutVars>
          <dgm:bulletEnabled val="1"/>
        </dgm:presLayoutVars>
      </dgm:prSet>
      <dgm:spPr/>
    </dgm:pt>
    <dgm:pt modelId="{EB90169E-5BE6-4C45-967A-ECAA310083C5}" type="pres">
      <dgm:prSet presAssocID="{D220AF30-CE32-F84B-8C7D-283173A0C949}" presName="parTrans" presStyleLbl="bgSibTrans2D1" presStyleIdx="1" presStyleCnt="5"/>
      <dgm:spPr/>
    </dgm:pt>
    <dgm:pt modelId="{9680473C-730D-1448-BC48-0D8A4B19E633}" type="pres">
      <dgm:prSet presAssocID="{6E934424-C45F-AB4A-9B78-78A3FBE0273E}" presName="node" presStyleLbl="node1" presStyleIdx="1" presStyleCnt="5">
        <dgm:presLayoutVars>
          <dgm:bulletEnabled val="1"/>
        </dgm:presLayoutVars>
      </dgm:prSet>
      <dgm:spPr/>
    </dgm:pt>
    <dgm:pt modelId="{56A30A4C-BCD2-094D-BD93-2CA600F2F269}" type="pres">
      <dgm:prSet presAssocID="{DE4A4C3F-37E4-574B-AEF1-A16E1165E615}" presName="parTrans" presStyleLbl="bgSibTrans2D1" presStyleIdx="2" presStyleCnt="5"/>
      <dgm:spPr/>
    </dgm:pt>
    <dgm:pt modelId="{E1CC3FDE-1F7D-664D-B991-2E585F43B0E0}" type="pres">
      <dgm:prSet presAssocID="{0823216C-6BAC-1E43-9231-58A528356094}" presName="node" presStyleLbl="node1" presStyleIdx="2" presStyleCnt="5">
        <dgm:presLayoutVars>
          <dgm:bulletEnabled val="1"/>
        </dgm:presLayoutVars>
      </dgm:prSet>
      <dgm:spPr/>
    </dgm:pt>
    <dgm:pt modelId="{1889B5C2-89A5-DB45-9FBA-3FABDE551768}" type="pres">
      <dgm:prSet presAssocID="{733EF546-EA95-1F47-AB40-DE1E2C89DB5C}" presName="parTrans" presStyleLbl="bgSibTrans2D1" presStyleIdx="3" presStyleCnt="5"/>
      <dgm:spPr/>
    </dgm:pt>
    <dgm:pt modelId="{3D984650-3609-4345-B099-6AC75D0DC8AD}" type="pres">
      <dgm:prSet presAssocID="{DCDF2CE2-4D42-A74A-8367-3D721D07ED32}" presName="node" presStyleLbl="node1" presStyleIdx="3" presStyleCnt="5">
        <dgm:presLayoutVars>
          <dgm:bulletEnabled val="1"/>
        </dgm:presLayoutVars>
      </dgm:prSet>
      <dgm:spPr/>
    </dgm:pt>
    <dgm:pt modelId="{CC0AB83F-8193-404B-91CB-17C62FE37111}" type="pres">
      <dgm:prSet presAssocID="{4A518B8E-E5A3-B148-9CAD-969B5CB2203E}" presName="parTrans" presStyleLbl="bgSibTrans2D1" presStyleIdx="4" presStyleCnt="5"/>
      <dgm:spPr/>
    </dgm:pt>
    <dgm:pt modelId="{96DE1EF9-FB22-0840-AFD5-DAA1E73D5109}" type="pres">
      <dgm:prSet presAssocID="{68A723C9-7C6B-BE4C-8F08-FA99897A969E}" presName="node" presStyleLbl="node1" presStyleIdx="4" presStyleCnt="5">
        <dgm:presLayoutVars>
          <dgm:bulletEnabled val="1"/>
        </dgm:presLayoutVars>
      </dgm:prSet>
      <dgm:spPr/>
    </dgm:pt>
  </dgm:ptLst>
  <dgm:cxnLst>
    <dgm:cxn modelId="{0D52CC02-8552-3345-BAFE-4B1E7F6B71C2}" type="presOf" srcId="{0823216C-6BAC-1E43-9231-58A528356094}" destId="{E1CC3FDE-1F7D-664D-B991-2E585F43B0E0}" srcOrd="0" destOrd="0" presId="urn:microsoft.com/office/officeart/2005/8/layout/radial4"/>
    <dgm:cxn modelId="{D9226206-D389-D64E-A96C-F8DCBF8E9658}" srcId="{7F0F9DCC-58B1-B54B-8B71-E4DDD47657BF}" destId="{DCDF2CE2-4D42-A74A-8367-3D721D07ED32}" srcOrd="3" destOrd="0" parTransId="{733EF546-EA95-1F47-AB40-DE1E2C89DB5C}" sibTransId="{8A742013-FF6B-5E44-A8CF-3AED108266BB}"/>
    <dgm:cxn modelId="{7E6D4308-2ECB-D046-B34F-FFD6273ACFB8}" type="presOf" srcId="{6E934424-C45F-AB4A-9B78-78A3FBE0273E}" destId="{9680473C-730D-1448-BC48-0D8A4B19E633}" srcOrd="0" destOrd="0" presId="urn:microsoft.com/office/officeart/2005/8/layout/radial4"/>
    <dgm:cxn modelId="{A4438716-3064-8543-BA9C-8E763AD21320}" type="presOf" srcId="{BA0D6FA8-CBDB-0E4D-AC4A-A77C8B71708D}" destId="{D3E20C05-99BF-9445-B52E-43A68980C3CF}" srcOrd="0" destOrd="0" presId="urn:microsoft.com/office/officeart/2005/8/layout/radial4"/>
    <dgm:cxn modelId="{9662F91B-8E75-214C-85A8-BCC2763CCAC6}" type="presOf" srcId="{9C4313E4-5E22-7445-B213-BFAEF1B60B5C}" destId="{F49BBAA3-E8FF-E449-9404-97045F0788DA}" srcOrd="0" destOrd="0" presId="urn:microsoft.com/office/officeart/2005/8/layout/radial4"/>
    <dgm:cxn modelId="{106C0123-90D5-7D41-99E6-976AA4341B36}" srcId="{EF6BEE86-4987-ED4D-A7F5-71DC149CF085}" destId="{7F0F9DCC-58B1-B54B-8B71-E4DDD47657BF}" srcOrd="0" destOrd="0" parTransId="{F36F00B5-EBFD-1248-ACE4-8BE58940A5FA}" sibTransId="{BDB2A9BE-DB0C-FE41-85D3-FD35374FE7F5}"/>
    <dgm:cxn modelId="{DE29CD23-F5D3-9B46-9604-06662F51DAF4}" type="presOf" srcId="{68A723C9-7C6B-BE4C-8F08-FA99897A969E}" destId="{96DE1EF9-FB22-0840-AFD5-DAA1E73D5109}" srcOrd="0" destOrd="0" presId="urn:microsoft.com/office/officeart/2005/8/layout/radial4"/>
    <dgm:cxn modelId="{99633C2B-7F4C-B143-84DC-69EFF69C804A}" type="presOf" srcId="{4A518B8E-E5A3-B148-9CAD-969B5CB2203E}" destId="{CC0AB83F-8193-404B-91CB-17C62FE37111}" srcOrd="0" destOrd="0" presId="urn:microsoft.com/office/officeart/2005/8/layout/radial4"/>
    <dgm:cxn modelId="{7B51B233-E745-BD42-A046-7BB913C738DA}" type="presOf" srcId="{EF6BEE86-4987-ED4D-A7F5-71DC149CF085}" destId="{A10E2885-2C58-B645-A22A-C5788B6E19C8}" srcOrd="0" destOrd="0" presId="urn:microsoft.com/office/officeart/2005/8/layout/radial4"/>
    <dgm:cxn modelId="{D5980D48-C7F7-404B-927F-BB10CA4822B1}" type="presOf" srcId="{733EF546-EA95-1F47-AB40-DE1E2C89DB5C}" destId="{1889B5C2-89A5-DB45-9FBA-3FABDE551768}" srcOrd="0" destOrd="0" presId="urn:microsoft.com/office/officeart/2005/8/layout/radial4"/>
    <dgm:cxn modelId="{8BBBA055-981F-804C-91E3-3D93F21A303C}" type="presOf" srcId="{DE4A4C3F-37E4-574B-AEF1-A16E1165E615}" destId="{56A30A4C-BCD2-094D-BD93-2CA600F2F269}" srcOrd="0" destOrd="0" presId="urn:microsoft.com/office/officeart/2005/8/layout/radial4"/>
    <dgm:cxn modelId="{11A76460-82CC-494B-8D09-94BD572F8828}" type="presOf" srcId="{ECC97FEB-DDCD-A745-8B97-459E559CDE20}" destId="{9680473C-730D-1448-BC48-0D8A4B19E633}" srcOrd="0" destOrd="2" presId="urn:microsoft.com/office/officeart/2005/8/layout/radial4"/>
    <dgm:cxn modelId="{ED9B8161-121C-A64E-8B07-A83038B049E7}" type="presOf" srcId="{ADEC2B24-4FC6-094A-8D88-FF43FD8E4CC4}" destId="{9680473C-730D-1448-BC48-0D8A4B19E633}" srcOrd="0" destOrd="1" presId="urn:microsoft.com/office/officeart/2005/8/layout/radial4"/>
    <dgm:cxn modelId="{3CA30F6E-EA0C-3748-9DA7-DF5E18B58A78}" srcId="{7F0F9DCC-58B1-B54B-8B71-E4DDD47657BF}" destId="{0823216C-6BAC-1E43-9231-58A528356094}" srcOrd="2" destOrd="0" parTransId="{DE4A4C3F-37E4-574B-AEF1-A16E1165E615}" sibTransId="{132C08A8-8050-F84D-A4F7-F36078876257}"/>
    <dgm:cxn modelId="{A3BCE17F-98BE-E546-85CC-E609EE82B75B}" srcId="{6E934424-C45F-AB4A-9B78-78A3FBE0273E}" destId="{ADEC2B24-4FC6-094A-8D88-FF43FD8E4CC4}" srcOrd="0" destOrd="0" parTransId="{6C8E3028-F95B-4243-8350-012D258DEAD6}" sibTransId="{BBAA2763-E403-9A4A-A347-3E24DBEB4DB3}"/>
    <dgm:cxn modelId="{A3E1E281-5C23-8547-A3A7-D910E1561DB5}" srcId="{9C4313E4-5E22-7445-B213-BFAEF1B60B5C}" destId="{5A682A98-C819-154D-A0EF-628791171E0E}" srcOrd="0" destOrd="0" parTransId="{5FFDC230-5FB0-8447-8275-D7134D9F5014}" sibTransId="{99F14D95-E838-C742-8CFA-2F3DB6E8CDDF}"/>
    <dgm:cxn modelId="{062CFB86-82A3-094B-8A2A-396F595E68B2}" type="presOf" srcId="{7F0F9DCC-58B1-B54B-8B71-E4DDD47657BF}" destId="{503DDC24-0E63-044C-943B-ACC0E032C400}" srcOrd="0" destOrd="0" presId="urn:microsoft.com/office/officeart/2005/8/layout/radial4"/>
    <dgm:cxn modelId="{11A9CF97-77B8-1649-8518-013D2BA1B74B}" type="presOf" srcId="{DCDF2CE2-4D42-A74A-8367-3D721D07ED32}" destId="{3D984650-3609-4345-B099-6AC75D0DC8AD}" srcOrd="0" destOrd="0" presId="urn:microsoft.com/office/officeart/2005/8/layout/radial4"/>
    <dgm:cxn modelId="{850419C5-1DA0-944E-8D3D-FE6BF5A72E81}" srcId="{7F0F9DCC-58B1-B54B-8B71-E4DDD47657BF}" destId="{9C4313E4-5E22-7445-B213-BFAEF1B60B5C}" srcOrd="0" destOrd="0" parTransId="{BA0D6FA8-CBDB-0E4D-AC4A-A77C8B71708D}" sibTransId="{DCC55D66-3D8C-A740-9A2D-862C84F6C2E6}"/>
    <dgm:cxn modelId="{ECA203CA-2D20-304F-826E-4063B82F1E0C}" type="presOf" srcId="{5A682A98-C819-154D-A0EF-628791171E0E}" destId="{F49BBAA3-E8FF-E449-9404-97045F0788DA}" srcOrd="0" destOrd="1" presId="urn:microsoft.com/office/officeart/2005/8/layout/radial4"/>
    <dgm:cxn modelId="{8EA652CC-B175-F545-BBD5-322E87451A92}" srcId="{7F0F9DCC-58B1-B54B-8B71-E4DDD47657BF}" destId="{68A723C9-7C6B-BE4C-8F08-FA99897A969E}" srcOrd="4" destOrd="0" parTransId="{4A518B8E-E5A3-B148-9CAD-969B5CB2203E}" sibTransId="{77D483B9-1567-1C4D-BD54-437B7BF976AA}"/>
    <dgm:cxn modelId="{CB1508CD-C361-0040-A49B-3E0B35672907}" srcId="{7F0F9DCC-58B1-B54B-8B71-E4DDD47657BF}" destId="{6E934424-C45F-AB4A-9B78-78A3FBE0273E}" srcOrd="1" destOrd="0" parTransId="{D220AF30-CE32-F84B-8C7D-283173A0C949}" sibTransId="{90E9ED17-085C-DD48-865D-0FFA3938CAD2}"/>
    <dgm:cxn modelId="{EEFAB5CF-357C-F14D-9C3C-EAB0CCBAE3D1}" type="presOf" srcId="{BBA6AD6D-D3D2-C246-A166-EDB62DC5E037}" destId="{F49BBAA3-E8FF-E449-9404-97045F0788DA}" srcOrd="0" destOrd="2" presId="urn:microsoft.com/office/officeart/2005/8/layout/radial4"/>
    <dgm:cxn modelId="{C4CDAEF2-ECD2-8E43-8BF6-0D82E237F443}" srcId="{6E934424-C45F-AB4A-9B78-78A3FBE0273E}" destId="{ECC97FEB-DDCD-A745-8B97-459E559CDE20}" srcOrd="1" destOrd="0" parTransId="{C369D97B-657F-D642-B31C-61B3F7E46995}" sibTransId="{BC9C8D7C-4E5A-3348-8B8A-D5A9022EB9EB}"/>
    <dgm:cxn modelId="{2B8245FE-465F-CF49-81AA-41F9184F3E87}" type="presOf" srcId="{D220AF30-CE32-F84B-8C7D-283173A0C949}" destId="{EB90169E-5BE6-4C45-967A-ECAA310083C5}" srcOrd="0" destOrd="0" presId="urn:microsoft.com/office/officeart/2005/8/layout/radial4"/>
    <dgm:cxn modelId="{70F1B9FF-665D-2A44-AD5D-68AE7FBEB2CE}" srcId="{9C4313E4-5E22-7445-B213-BFAEF1B60B5C}" destId="{BBA6AD6D-D3D2-C246-A166-EDB62DC5E037}" srcOrd="1" destOrd="0" parTransId="{EF4E017E-DF40-194D-97D4-B9E33C8C5A85}" sibTransId="{EC61BA47-17D7-4845-9FB0-3F587D668142}"/>
    <dgm:cxn modelId="{559F9397-6123-724F-A027-68AD90A917BA}" type="presParOf" srcId="{A10E2885-2C58-B645-A22A-C5788B6E19C8}" destId="{503DDC24-0E63-044C-943B-ACC0E032C400}" srcOrd="0" destOrd="0" presId="urn:microsoft.com/office/officeart/2005/8/layout/radial4"/>
    <dgm:cxn modelId="{65AA6404-425F-7B47-B63D-A0E3C5DAAA07}" type="presParOf" srcId="{A10E2885-2C58-B645-A22A-C5788B6E19C8}" destId="{D3E20C05-99BF-9445-B52E-43A68980C3CF}" srcOrd="1" destOrd="0" presId="urn:microsoft.com/office/officeart/2005/8/layout/radial4"/>
    <dgm:cxn modelId="{411AB567-9E2A-6E4D-AEB5-7C068E80F46E}" type="presParOf" srcId="{A10E2885-2C58-B645-A22A-C5788B6E19C8}" destId="{F49BBAA3-E8FF-E449-9404-97045F0788DA}" srcOrd="2" destOrd="0" presId="urn:microsoft.com/office/officeart/2005/8/layout/radial4"/>
    <dgm:cxn modelId="{470EAEBF-DB15-464D-8E13-751A1D05C469}" type="presParOf" srcId="{A10E2885-2C58-B645-A22A-C5788B6E19C8}" destId="{EB90169E-5BE6-4C45-967A-ECAA310083C5}" srcOrd="3" destOrd="0" presId="urn:microsoft.com/office/officeart/2005/8/layout/radial4"/>
    <dgm:cxn modelId="{55A59378-CB39-4847-BCF3-1D11BE342ADC}" type="presParOf" srcId="{A10E2885-2C58-B645-A22A-C5788B6E19C8}" destId="{9680473C-730D-1448-BC48-0D8A4B19E633}" srcOrd="4" destOrd="0" presId="urn:microsoft.com/office/officeart/2005/8/layout/radial4"/>
    <dgm:cxn modelId="{39D4986A-34F9-2B4B-9148-F3AA396824FD}" type="presParOf" srcId="{A10E2885-2C58-B645-A22A-C5788B6E19C8}" destId="{56A30A4C-BCD2-094D-BD93-2CA600F2F269}" srcOrd="5" destOrd="0" presId="urn:microsoft.com/office/officeart/2005/8/layout/radial4"/>
    <dgm:cxn modelId="{3485C8A7-71AE-E346-8A65-7F36981E1EED}" type="presParOf" srcId="{A10E2885-2C58-B645-A22A-C5788B6E19C8}" destId="{E1CC3FDE-1F7D-664D-B991-2E585F43B0E0}" srcOrd="6" destOrd="0" presId="urn:microsoft.com/office/officeart/2005/8/layout/radial4"/>
    <dgm:cxn modelId="{F2140C4D-3F08-D846-81EC-5DFC33E7474E}" type="presParOf" srcId="{A10E2885-2C58-B645-A22A-C5788B6E19C8}" destId="{1889B5C2-89A5-DB45-9FBA-3FABDE551768}" srcOrd="7" destOrd="0" presId="urn:microsoft.com/office/officeart/2005/8/layout/radial4"/>
    <dgm:cxn modelId="{744889ED-642D-344A-B8E6-D47BD7E77056}" type="presParOf" srcId="{A10E2885-2C58-B645-A22A-C5788B6E19C8}" destId="{3D984650-3609-4345-B099-6AC75D0DC8AD}" srcOrd="8" destOrd="0" presId="urn:microsoft.com/office/officeart/2005/8/layout/radial4"/>
    <dgm:cxn modelId="{D5F5E8BC-E5CF-1948-BD4A-58DE65F05928}" type="presParOf" srcId="{A10E2885-2C58-B645-A22A-C5788B6E19C8}" destId="{CC0AB83F-8193-404B-91CB-17C62FE37111}" srcOrd="9" destOrd="0" presId="urn:microsoft.com/office/officeart/2005/8/layout/radial4"/>
    <dgm:cxn modelId="{C835F7D5-C2AC-4B4F-A08E-65360D7EA5BA}" type="presParOf" srcId="{A10E2885-2C58-B645-A22A-C5788B6E19C8}" destId="{96DE1EF9-FB22-0840-AFD5-DAA1E73D5109}"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5620C870-09BA-8943-A8F7-0FF824E45088}" type="doc">
      <dgm:prSet loTypeId="urn:microsoft.com/office/officeart/2005/8/layout/hList1" loCatId="matrix" qsTypeId="urn:microsoft.com/office/officeart/2005/8/quickstyle/simple3" qsCatId="simple" csTypeId="urn:microsoft.com/office/officeart/2005/8/colors/colorful4" csCatId="colorful" phldr="1"/>
      <dgm:spPr/>
      <dgm:t>
        <a:bodyPr/>
        <a:lstStyle/>
        <a:p>
          <a:endParaRPr lang="en-GB"/>
        </a:p>
      </dgm:t>
    </dgm:pt>
    <dgm:pt modelId="{6825BD32-B048-4A45-B694-F470D29416E4}">
      <dgm:prSet/>
      <dgm:spPr/>
      <dgm:t>
        <a:bodyPr/>
        <a:lstStyle/>
        <a:p>
          <a:r>
            <a:rPr lang="en-US" b="0" i="0" dirty="0" err="1"/>
            <a:t>Strenghts</a:t>
          </a:r>
          <a:endParaRPr lang="en-GB" dirty="0"/>
        </a:p>
      </dgm:t>
    </dgm:pt>
    <dgm:pt modelId="{9A650DC0-2992-544F-944C-C188BB6E6C94}" type="parTrans" cxnId="{D095D5DB-E974-4342-8737-57DE93DCA9E1}">
      <dgm:prSet/>
      <dgm:spPr/>
      <dgm:t>
        <a:bodyPr/>
        <a:lstStyle/>
        <a:p>
          <a:endParaRPr lang="en-GB"/>
        </a:p>
      </dgm:t>
    </dgm:pt>
    <dgm:pt modelId="{0B3D1229-C16A-9B40-B5BF-7916CDB5BF19}" type="sibTrans" cxnId="{D095D5DB-E974-4342-8737-57DE93DCA9E1}">
      <dgm:prSet/>
      <dgm:spPr/>
      <dgm:t>
        <a:bodyPr/>
        <a:lstStyle/>
        <a:p>
          <a:endParaRPr lang="en-GB"/>
        </a:p>
      </dgm:t>
    </dgm:pt>
    <dgm:pt modelId="{AB14497A-25D9-0744-B350-558E78CA92BF}">
      <dgm:prSet/>
      <dgm:spPr/>
      <dgm:t>
        <a:bodyPr/>
        <a:lstStyle/>
        <a:p>
          <a:r>
            <a:rPr lang="en-US" b="0" i="0" dirty="0"/>
            <a:t>Opportunities</a:t>
          </a:r>
          <a:endParaRPr lang="en-GB" dirty="0"/>
        </a:p>
      </dgm:t>
    </dgm:pt>
    <dgm:pt modelId="{6637AC4F-DBE5-C843-93B9-AB20B4581FE8}" type="parTrans" cxnId="{B63FE021-2D74-5240-AB81-686B0D43FD7D}">
      <dgm:prSet/>
      <dgm:spPr/>
      <dgm:t>
        <a:bodyPr/>
        <a:lstStyle/>
        <a:p>
          <a:endParaRPr lang="en-GB"/>
        </a:p>
      </dgm:t>
    </dgm:pt>
    <dgm:pt modelId="{70C2E550-38C1-504B-93C4-6137F9CAD062}" type="sibTrans" cxnId="{B63FE021-2D74-5240-AB81-686B0D43FD7D}">
      <dgm:prSet/>
      <dgm:spPr/>
      <dgm:t>
        <a:bodyPr/>
        <a:lstStyle/>
        <a:p>
          <a:endParaRPr lang="en-GB"/>
        </a:p>
      </dgm:t>
    </dgm:pt>
    <dgm:pt modelId="{31074254-1B08-554B-8F54-AF7A37E600D0}">
      <dgm:prSet/>
      <dgm:spPr/>
      <dgm:t>
        <a:bodyPr/>
        <a:lstStyle/>
        <a:p>
          <a:r>
            <a:rPr lang="en-US" b="0" i="0" dirty="0"/>
            <a:t>Threats</a:t>
          </a:r>
          <a:endParaRPr lang="en-GB" dirty="0"/>
        </a:p>
      </dgm:t>
    </dgm:pt>
    <dgm:pt modelId="{C0C57C0A-0D44-684C-9B9F-B8EE6F8DF292}" type="parTrans" cxnId="{EF2FCB26-E6E2-D34E-B9D1-CFDFAA7C32F9}">
      <dgm:prSet/>
      <dgm:spPr/>
      <dgm:t>
        <a:bodyPr/>
        <a:lstStyle/>
        <a:p>
          <a:endParaRPr lang="en-GB"/>
        </a:p>
      </dgm:t>
    </dgm:pt>
    <dgm:pt modelId="{597ED8E9-0CA0-594E-869A-954D2AB7533E}" type="sibTrans" cxnId="{EF2FCB26-E6E2-D34E-B9D1-CFDFAA7C32F9}">
      <dgm:prSet/>
      <dgm:spPr/>
      <dgm:t>
        <a:bodyPr/>
        <a:lstStyle/>
        <a:p>
          <a:endParaRPr lang="en-GB"/>
        </a:p>
      </dgm:t>
    </dgm:pt>
    <dgm:pt modelId="{B37B8F12-C4A6-D244-8D65-DEF5B4954903}">
      <dgm:prSet/>
      <dgm:spPr/>
      <dgm:t>
        <a:bodyPr/>
        <a:lstStyle/>
        <a:p>
          <a:r>
            <a:rPr lang="en-GB" dirty="0"/>
            <a:t>Focus</a:t>
          </a:r>
        </a:p>
      </dgm:t>
    </dgm:pt>
    <dgm:pt modelId="{49F37021-9737-154F-A944-0D1C75B28554}" type="parTrans" cxnId="{6053C890-03BD-6546-87CD-61BD066E40D7}">
      <dgm:prSet/>
      <dgm:spPr/>
      <dgm:t>
        <a:bodyPr/>
        <a:lstStyle/>
        <a:p>
          <a:endParaRPr lang="en-GB"/>
        </a:p>
      </dgm:t>
    </dgm:pt>
    <dgm:pt modelId="{69A06B62-3FFB-F043-B09A-338727F6E32D}" type="sibTrans" cxnId="{6053C890-03BD-6546-87CD-61BD066E40D7}">
      <dgm:prSet/>
      <dgm:spPr/>
      <dgm:t>
        <a:bodyPr/>
        <a:lstStyle/>
        <a:p>
          <a:endParaRPr lang="en-GB"/>
        </a:p>
      </dgm:t>
    </dgm:pt>
    <dgm:pt modelId="{16475614-B039-3F4B-A19C-E0C0E4F939B1}">
      <dgm:prSet/>
      <dgm:spPr/>
      <dgm:t>
        <a:bodyPr/>
        <a:lstStyle/>
        <a:p>
          <a:r>
            <a:rPr lang="en-GB" dirty="0"/>
            <a:t>Supply Chain</a:t>
          </a:r>
        </a:p>
      </dgm:t>
    </dgm:pt>
    <dgm:pt modelId="{F595CF58-6AE7-C34D-92A4-980ACC4827A0}" type="parTrans" cxnId="{ED205562-3723-484F-952D-77FADBCA1CFC}">
      <dgm:prSet/>
      <dgm:spPr/>
      <dgm:t>
        <a:bodyPr/>
        <a:lstStyle/>
        <a:p>
          <a:endParaRPr lang="en-GB"/>
        </a:p>
      </dgm:t>
    </dgm:pt>
    <dgm:pt modelId="{0F5D8CE5-0C5F-F640-8FAC-36CA59CD4676}" type="sibTrans" cxnId="{ED205562-3723-484F-952D-77FADBCA1CFC}">
      <dgm:prSet/>
      <dgm:spPr/>
      <dgm:t>
        <a:bodyPr/>
        <a:lstStyle/>
        <a:p>
          <a:endParaRPr lang="en-GB"/>
        </a:p>
      </dgm:t>
    </dgm:pt>
    <dgm:pt modelId="{27545C25-D7A6-054A-9386-AE0AD0F17C7E}">
      <dgm:prSet/>
      <dgm:spPr/>
      <dgm:t>
        <a:bodyPr/>
        <a:lstStyle/>
        <a:p>
          <a:r>
            <a:rPr lang="en-GB" dirty="0"/>
            <a:t>Differentiation</a:t>
          </a:r>
        </a:p>
      </dgm:t>
    </dgm:pt>
    <dgm:pt modelId="{F8EAEBDB-D97C-6844-AB6C-43DCE7115208}" type="parTrans" cxnId="{250A122D-29B4-754F-9A7A-DC8597D304E0}">
      <dgm:prSet/>
      <dgm:spPr/>
      <dgm:t>
        <a:bodyPr/>
        <a:lstStyle/>
        <a:p>
          <a:endParaRPr lang="en-GB"/>
        </a:p>
      </dgm:t>
    </dgm:pt>
    <dgm:pt modelId="{83379920-A5E7-E044-BFA6-028B22D35697}" type="sibTrans" cxnId="{250A122D-29B4-754F-9A7A-DC8597D304E0}">
      <dgm:prSet/>
      <dgm:spPr/>
      <dgm:t>
        <a:bodyPr/>
        <a:lstStyle/>
        <a:p>
          <a:endParaRPr lang="en-GB"/>
        </a:p>
      </dgm:t>
    </dgm:pt>
    <dgm:pt modelId="{EBBD24FA-67D4-9748-8AEC-B05B05F95BA2}">
      <dgm:prSet/>
      <dgm:spPr/>
      <dgm:t>
        <a:bodyPr/>
        <a:lstStyle/>
        <a:p>
          <a:r>
            <a:rPr lang="en-GB" dirty="0"/>
            <a:t>Target Audience</a:t>
          </a:r>
        </a:p>
      </dgm:t>
    </dgm:pt>
    <dgm:pt modelId="{1CE785DF-C4C1-A04F-86F0-DC1DB341110C}" type="parTrans" cxnId="{46953687-7212-FE42-8138-9ED7E088BF2E}">
      <dgm:prSet/>
      <dgm:spPr/>
      <dgm:t>
        <a:bodyPr/>
        <a:lstStyle/>
        <a:p>
          <a:endParaRPr lang="en-GB"/>
        </a:p>
      </dgm:t>
    </dgm:pt>
    <dgm:pt modelId="{4623D823-D727-E94F-9586-063FA5C76AEA}" type="sibTrans" cxnId="{46953687-7212-FE42-8138-9ED7E088BF2E}">
      <dgm:prSet/>
      <dgm:spPr/>
      <dgm:t>
        <a:bodyPr/>
        <a:lstStyle/>
        <a:p>
          <a:endParaRPr lang="en-GB"/>
        </a:p>
      </dgm:t>
    </dgm:pt>
    <dgm:pt modelId="{8B1819B6-3A3E-0E4D-80B5-60C42F79446B}">
      <dgm:prSet/>
      <dgm:spPr/>
      <dgm:t>
        <a:bodyPr/>
        <a:lstStyle/>
        <a:p>
          <a:r>
            <a:rPr lang="en-US" b="0" i="0" dirty="0"/>
            <a:t>Weaknesses</a:t>
          </a:r>
          <a:endParaRPr lang="en-GB" dirty="0"/>
        </a:p>
      </dgm:t>
    </dgm:pt>
    <dgm:pt modelId="{199A0CA7-3476-6149-9532-4D3EAD6A57C5}" type="parTrans" cxnId="{2E775F37-7060-5F4B-B01A-9E25908C4704}">
      <dgm:prSet/>
      <dgm:spPr/>
      <dgm:t>
        <a:bodyPr/>
        <a:lstStyle/>
        <a:p>
          <a:endParaRPr lang="en-GB"/>
        </a:p>
      </dgm:t>
    </dgm:pt>
    <dgm:pt modelId="{4DFE41B0-DC18-584D-82EA-33565395BBEB}" type="sibTrans" cxnId="{2E775F37-7060-5F4B-B01A-9E25908C4704}">
      <dgm:prSet/>
      <dgm:spPr/>
      <dgm:t>
        <a:bodyPr/>
        <a:lstStyle/>
        <a:p>
          <a:endParaRPr lang="en-GB"/>
        </a:p>
      </dgm:t>
    </dgm:pt>
    <dgm:pt modelId="{971FB46E-2496-6147-A6A8-C58556215002}">
      <dgm:prSet/>
      <dgm:spPr/>
      <dgm:t>
        <a:bodyPr/>
        <a:lstStyle/>
        <a:p>
          <a:r>
            <a:rPr lang="en-GB" dirty="0"/>
            <a:t>Management Expertise</a:t>
          </a:r>
        </a:p>
      </dgm:t>
    </dgm:pt>
    <dgm:pt modelId="{F7780229-A493-0C4E-A0DE-C40DC14973D8}" type="parTrans" cxnId="{E8682D18-07A9-364D-8E43-E626A3ABFDE0}">
      <dgm:prSet/>
      <dgm:spPr/>
      <dgm:t>
        <a:bodyPr/>
        <a:lstStyle/>
        <a:p>
          <a:endParaRPr lang="en-GB"/>
        </a:p>
      </dgm:t>
    </dgm:pt>
    <dgm:pt modelId="{B3A408E4-73DF-7949-9151-D35DDBA6C65C}" type="sibTrans" cxnId="{E8682D18-07A9-364D-8E43-E626A3ABFDE0}">
      <dgm:prSet/>
      <dgm:spPr/>
      <dgm:t>
        <a:bodyPr/>
        <a:lstStyle/>
        <a:p>
          <a:endParaRPr lang="en-GB"/>
        </a:p>
      </dgm:t>
    </dgm:pt>
    <dgm:pt modelId="{BFC37DB3-1913-2B4E-889F-FA4B874D6B88}">
      <dgm:prSet/>
      <dgm:spPr/>
      <dgm:t>
        <a:bodyPr/>
        <a:lstStyle/>
        <a:p>
          <a:r>
            <a:rPr lang="en-GB" dirty="0"/>
            <a:t>Market </a:t>
          </a:r>
          <a:r>
            <a:rPr lang="en-GB" dirty="0" err="1"/>
            <a:t>possition</a:t>
          </a:r>
          <a:endParaRPr lang="en-GB" dirty="0"/>
        </a:p>
      </dgm:t>
    </dgm:pt>
    <dgm:pt modelId="{2CE7BD29-7681-1E40-B8AF-1CCD8206140C}" type="parTrans" cxnId="{72B3ABA2-3634-144A-9381-3C1C045A84BD}">
      <dgm:prSet/>
      <dgm:spPr/>
      <dgm:t>
        <a:bodyPr/>
        <a:lstStyle/>
        <a:p>
          <a:endParaRPr lang="en-GB"/>
        </a:p>
      </dgm:t>
    </dgm:pt>
    <dgm:pt modelId="{F5E4C08A-5415-AF47-85A8-4266751BB1C7}" type="sibTrans" cxnId="{72B3ABA2-3634-144A-9381-3C1C045A84BD}">
      <dgm:prSet/>
      <dgm:spPr/>
      <dgm:t>
        <a:bodyPr/>
        <a:lstStyle/>
        <a:p>
          <a:endParaRPr lang="en-GB"/>
        </a:p>
      </dgm:t>
    </dgm:pt>
    <dgm:pt modelId="{881EE665-EF3E-2148-80D5-212B8023FC30}">
      <dgm:prSet/>
      <dgm:spPr/>
      <dgm:t>
        <a:bodyPr/>
        <a:lstStyle/>
        <a:p>
          <a:r>
            <a:rPr lang="en-US" dirty="0"/>
            <a:t>Limited </a:t>
          </a:r>
          <a:r>
            <a:rPr lang="en-GB" dirty="0"/>
            <a:t>M</a:t>
          </a:r>
          <a:r>
            <a:rPr lang="en-US" dirty="0" err="1"/>
            <a:t>arket</a:t>
          </a:r>
          <a:r>
            <a:rPr lang="en-US" dirty="0"/>
            <a:t> </a:t>
          </a:r>
          <a:r>
            <a:rPr lang="en-GB" dirty="0"/>
            <a:t>A</a:t>
          </a:r>
          <a:r>
            <a:rPr lang="en-US" dirty="0" err="1"/>
            <a:t>wareness</a:t>
          </a:r>
          <a:r>
            <a:rPr lang="en-US" dirty="0"/>
            <a:t> </a:t>
          </a:r>
          <a:endParaRPr lang="en-GB" dirty="0"/>
        </a:p>
      </dgm:t>
    </dgm:pt>
    <dgm:pt modelId="{778C9044-859C-BE46-A42A-1508EAE3EA42}" type="parTrans" cxnId="{F23BE0DF-6683-7747-800F-E9EAABFC6A27}">
      <dgm:prSet/>
      <dgm:spPr/>
    </dgm:pt>
    <dgm:pt modelId="{5B861DF2-6C50-DA41-9608-C2C7E02C89A8}" type="sibTrans" cxnId="{F23BE0DF-6683-7747-800F-E9EAABFC6A27}">
      <dgm:prSet/>
      <dgm:spPr/>
    </dgm:pt>
    <dgm:pt modelId="{43EC6329-D8B9-7A48-AB89-F3568DD1CCCE}">
      <dgm:prSet/>
      <dgm:spPr/>
      <dgm:t>
        <a:bodyPr/>
        <a:lstStyle/>
        <a:p>
          <a:r>
            <a:rPr lang="en-GB"/>
            <a:t>Niche</a:t>
          </a:r>
          <a:endParaRPr lang="en-GB" dirty="0"/>
        </a:p>
      </dgm:t>
    </dgm:pt>
    <dgm:pt modelId="{F7442A03-D20C-1641-B566-ABB4593597A5}" type="parTrans" cxnId="{F3CFFE6F-BF64-E441-AFF9-837BFE91A69A}">
      <dgm:prSet/>
      <dgm:spPr/>
    </dgm:pt>
    <dgm:pt modelId="{34D8C4D8-2DAA-5A41-9165-42329CDBDB37}" type="sibTrans" cxnId="{F3CFFE6F-BF64-E441-AFF9-837BFE91A69A}">
      <dgm:prSet/>
      <dgm:spPr/>
    </dgm:pt>
    <dgm:pt modelId="{82779DA2-62C0-8946-BA0F-FD98DD6C0D62}">
      <dgm:prSet/>
      <dgm:spPr/>
      <dgm:t>
        <a:bodyPr/>
        <a:lstStyle/>
        <a:p>
          <a:r>
            <a:rPr lang="en-GB"/>
            <a:t>Adaptability</a:t>
          </a:r>
          <a:endParaRPr lang="en-GB" dirty="0"/>
        </a:p>
      </dgm:t>
    </dgm:pt>
    <dgm:pt modelId="{998D22E0-C17A-C348-87CB-DF7C67525CB5}" type="parTrans" cxnId="{706A8CB6-AD5B-DE49-8D32-DD6634A3EB53}">
      <dgm:prSet/>
      <dgm:spPr/>
    </dgm:pt>
    <dgm:pt modelId="{CD03EC09-5E71-8F4A-B9D7-908FB2B61566}" type="sibTrans" cxnId="{706A8CB6-AD5B-DE49-8D32-DD6634A3EB53}">
      <dgm:prSet/>
      <dgm:spPr/>
    </dgm:pt>
    <dgm:pt modelId="{F69E4D1A-13B6-3146-828B-6D52C52B24C7}">
      <dgm:prSet/>
      <dgm:spPr/>
      <dgm:t>
        <a:bodyPr/>
        <a:lstStyle/>
        <a:p>
          <a:r>
            <a:rPr lang="en-GB"/>
            <a:t>Competitiveness</a:t>
          </a:r>
          <a:endParaRPr lang="en-GB" dirty="0"/>
        </a:p>
      </dgm:t>
    </dgm:pt>
    <dgm:pt modelId="{4CA141CE-8491-0747-81DC-9B8FAC572513}" type="parTrans" cxnId="{00137791-3574-1645-8E00-0625CBAEC601}">
      <dgm:prSet/>
      <dgm:spPr/>
    </dgm:pt>
    <dgm:pt modelId="{3125D303-9AEB-6C41-8948-02A62333517D}" type="sibTrans" cxnId="{00137791-3574-1645-8E00-0625CBAEC601}">
      <dgm:prSet/>
      <dgm:spPr/>
    </dgm:pt>
    <dgm:pt modelId="{6DEDAA68-F973-2F47-AD75-225B5E4ACAC2}">
      <dgm:prSet/>
      <dgm:spPr/>
      <dgm:t>
        <a:bodyPr/>
        <a:lstStyle/>
        <a:p>
          <a:r>
            <a:rPr lang="en-GB"/>
            <a:t>Consumer interest</a:t>
          </a:r>
          <a:endParaRPr lang="en-GB" dirty="0"/>
        </a:p>
      </dgm:t>
    </dgm:pt>
    <dgm:pt modelId="{0F31CDE3-0F5E-DE46-AE50-4C83A2B9C221}" type="parTrans" cxnId="{E59C4037-6727-E94C-86CE-9EEBB6F47D0C}">
      <dgm:prSet/>
      <dgm:spPr/>
    </dgm:pt>
    <dgm:pt modelId="{EF70838C-08A3-E847-9C05-85A2A0E4EDAF}" type="sibTrans" cxnId="{E59C4037-6727-E94C-86CE-9EEBB6F47D0C}">
      <dgm:prSet/>
      <dgm:spPr/>
    </dgm:pt>
    <dgm:pt modelId="{31F6576A-A144-9D4B-A417-24D13BBAEB5F}">
      <dgm:prSet/>
      <dgm:spPr/>
      <dgm:t>
        <a:bodyPr/>
        <a:lstStyle/>
        <a:p>
          <a:r>
            <a:rPr lang="en-GB"/>
            <a:t>Marketing Strategy</a:t>
          </a:r>
          <a:endParaRPr lang="en-GB" dirty="0"/>
        </a:p>
      </dgm:t>
    </dgm:pt>
    <dgm:pt modelId="{36B13D5A-4237-9748-9A50-E7124E1D8B71}" type="parTrans" cxnId="{9AE1C178-C4BA-974C-B3DC-08289238AE2D}">
      <dgm:prSet/>
      <dgm:spPr/>
    </dgm:pt>
    <dgm:pt modelId="{4EDDB512-949A-DD4F-9D04-7E3EAC0340CA}" type="sibTrans" cxnId="{9AE1C178-C4BA-974C-B3DC-08289238AE2D}">
      <dgm:prSet/>
      <dgm:spPr/>
    </dgm:pt>
    <dgm:pt modelId="{F3263F18-5FA5-424A-A05F-0E3FED73416F}">
      <dgm:prSet/>
      <dgm:spPr/>
      <dgm:t>
        <a:bodyPr/>
        <a:lstStyle/>
        <a:p>
          <a:r>
            <a:rPr lang="en-GB"/>
            <a:t>Events</a:t>
          </a:r>
          <a:endParaRPr lang="en-GB" dirty="0"/>
        </a:p>
      </dgm:t>
    </dgm:pt>
    <dgm:pt modelId="{020ACDA4-EF3F-0143-83FE-CF0761E16C59}" type="parTrans" cxnId="{7A7CD867-2857-4042-A0D7-2D53319971DF}">
      <dgm:prSet/>
      <dgm:spPr/>
    </dgm:pt>
    <dgm:pt modelId="{1541BFD9-EC2C-BB42-8B2F-4CD1E83BC9B4}" type="sibTrans" cxnId="{7A7CD867-2857-4042-A0D7-2D53319971DF}">
      <dgm:prSet/>
      <dgm:spPr/>
    </dgm:pt>
    <dgm:pt modelId="{7671BC9B-BA7B-5343-9BE6-51F24D71B29F}">
      <dgm:prSet/>
      <dgm:spPr/>
      <dgm:t>
        <a:bodyPr/>
        <a:lstStyle/>
        <a:p>
          <a:r>
            <a:rPr lang="en-GB"/>
            <a:t>Collaborations</a:t>
          </a:r>
          <a:endParaRPr lang="en-GB" dirty="0"/>
        </a:p>
      </dgm:t>
    </dgm:pt>
    <dgm:pt modelId="{BE1697DB-6CC7-E24B-BBCE-3AC6A25200C2}" type="parTrans" cxnId="{6CEFF975-D449-DE4B-A6DD-CABDE1240267}">
      <dgm:prSet/>
      <dgm:spPr/>
    </dgm:pt>
    <dgm:pt modelId="{F9D68C8D-DCD8-E945-B049-27EC5CA6C4DA}" type="sibTrans" cxnId="{6CEFF975-D449-DE4B-A6DD-CABDE1240267}">
      <dgm:prSet/>
      <dgm:spPr/>
    </dgm:pt>
    <dgm:pt modelId="{B789005C-9887-CE41-8DBD-66842347779E}">
      <dgm:prSet/>
      <dgm:spPr/>
      <dgm:t>
        <a:bodyPr/>
        <a:lstStyle/>
        <a:p>
          <a:r>
            <a:rPr lang="en-GB"/>
            <a:t>Promotion</a:t>
          </a:r>
          <a:endParaRPr lang="en-GB" dirty="0"/>
        </a:p>
      </dgm:t>
    </dgm:pt>
    <dgm:pt modelId="{A8F628E5-6327-094F-A760-F6D0CB3B9448}" type="parTrans" cxnId="{7DFDDA27-78DE-DF44-8464-AEB15648F68B}">
      <dgm:prSet/>
      <dgm:spPr/>
    </dgm:pt>
    <dgm:pt modelId="{A84D56B7-2C96-B34D-986C-2388229B9E1E}" type="sibTrans" cxnId="{7DFDDA27-78DE-DF44-8464-AEB15648F68B}">
      <dgm:prSet/>
      <dgm:spPr/>
    </dgm:pt>
    <dgm:pt modelId="{CC92C924-A857-9649-8F82-391ACDE83AB8}">
      <dgm:prSet/>
      <dgm:spPr/>
      <dgm:t>
        <a:bodyPr/>
        <a:lstStyle/>
        <a:p>
          <a:r>
            <a:rPr lang="en-GB"/>
            <a:t>Competitors</a:t>
          </a:r>
          <a:endParaRPr lang="en-GB" dirty="0"/>
        </a:p>
      </dgm:t>
    </dgm:pt>
    <dgm:pt modelId="{1E497D1C-AE25-3042-8D6F-C68CB02AA936}" type="parTrans" cxnId="{B5BA6B01-052D-4C43-9F26-62AA6CC4EFC8}">
      <dgm:prSet/>
      <dgm:spPr/>
    </dgm:pt>
    <dgm:pt modelId="{54FB06BB-4DA9-764F-B223-EC9439C97A24}" type="sibTrans" cxnId="{B5BA6B01-052D-4C43-9F26-62AA6CC4EFC8}">
      <dgm:prSet/>
      <dgm:spPr/>
    </dgm:pt>
    <dgm:pt modelId="{E2938D39-7078-AE4E-AF35-2A471F70348E}">
      <dgm:prSet/>
      <dgm:spPr/>
      <dgm:t>
        <a:bodyPr/>
        <a:lstStyle/>
        <a:p>
          <a:r>
            <a:rPr lang="en-GB"/>
            <a:t>Economic risks</a:t>
          </a:r>
          <a:endParaRPr lang="en-GB" dirty="0"/>
        </a:p>
      </dgm:t>
    </dgm:pt>
    <dgm:pt modelId="{47A0B5D8-5378-5E49-8238-BE775517FF2B}" type="parTrans" cxnId="{A6F0B4BE-2A44-D848-9EEF-1D36B051CEC0}">
      <dgm:prSet/>
      <dgm:spPr/>
    </dgm:pt>
    <dgm:pt modelId="{AA6BD7FC-8CAE-8741-9935-B9FE3580EC59}" type="sibTrans" cxnId="{A6F0B4BE-2A44-D848-9EEF-1D36B051CEC0}">
      <dgm:prSet/>
      <dgm:spPr/>
    </dgm:pt>
    <dgm:pt modelId="{D90617AA-B7A5-3C48-82F3-5F4156AB1C8F}">
      <dgm:prSet/>
      <dgm:spPr/>
      <dgm:t>
        <a:bodyPr/>
        <a:lstStyle/>
        <a:p>
          <a:r>
            <a:rPr lang="en-GB"/>
            <a:t>New Entrants</a:t>
          </a:r>
          <a:endParaRPr lang="en-GB" dirty="0"/>
        </a:p>
      </dgm:t>
    </dgm:pt>
    <dgm:pt modelId="{059A43E9-8106-5245-8FDD-71A87ED4035E}" type="parTrans" cxnId="{62169B99-3ED6-1442-854F-8360D9A41045}">
      <dgm:prSet/>
      <dgm:spPr/>
    </dgm:pt>
    <dgm:pt modelId="{F50D3A48-8963-5D42-B997-60018EF64185}" type="sibTrans" cxnId="{62169B99-3ED6-1442-854F-8360D9A41045}">
      <dgm:prSet/>
      <dgm:spPr/>
    </dgm:pt>
    <dgm:pt modelId="{89A173E7-4F9A-0E47-9838-8F4B4B254EC4}" type="pres">
      <dgm:prSet presAssocID="{5620C870-09BA-8943-A8F7-0FF824E45088}" presName="Name0" presStyleCnt="0">
        <dgm:presLayoutVars>
          <dgm:dir/>
          <dgm:animLvl val="lvl"/>
          <dgm:resizeHandles val="exact"/>
        </dgm:presLayoutVars>
      </dgm:prSet>
      <dgm:spPr/>
    </dgm:pt>
    <dgm:pt modelId="{F551BF77-8EBC-2F42-A263-497A6A6CA7FC}" type="pres">
      <dgm:prSet presAssocID="{6825BD32-B048-4A45-B694-F470D29416E4}" presName="composite" presStyleCnt="0"/>
      <dgm:spPr/>
    </dgm:pt>
    <dgm:pt modelId="{B65F0CC3-9B91-7047-BE29-4F2C34B52508}" type="pres">
      <dgm:prSet presAssocID="{6825BD32-B048-4A45-B694-F470D29416E4}" presName="parTx" presStyleLbl="alignNode1" presStyleIdx="0" presStyleCnt="4">
        <dgm:presLayoutVars>
          <dgm:chMax val="0"/>
          <dgm:chPref val="0"/>
          <dgm:bulletEnabled val="1"/>
        </dgm:presLayoutVars>
      </dgm:prSet>
      <dgm:spPr/>
    </dgm:pt>
    <dgm:pt modelId="{065B7F18-C88C-7146-A479-6ED8E565015C}" type="pres">
      <dgm:prSet presAssocID="{6825BD32-B048-4A45-B694-F470D29416E4}" presName="desTx" presStyleLbl="alignAccFollowNode1" presStyleIdx="0" presStyleCnt="4">
        <dgm:presLayoutVars>
          <dgm:bulletEnabled val="1"/>
        </dgm:presLayoutVars>
      </dgm:prSet>
      <dgm:spPr/>
    </dgm:pt>
    <dgm:pt modelId="{EE106F3C-0471-FC46-B95B-8A22881516F9}" type="pres">
      <dgm:prSet presAssocID="{0B3D1229-C16A-9B40-B5BF-7916CDB5BF19}" presName="space" presStyleCnt="0"/>
      <dgm:spPr/>
    </dgm:pt>
    <dgm:pt modelId="{0236AAA8-77F8-CC4E-B1B4-EC4A6CD4E03F}" type="pres">
      <dgm:prSet presAssocID="{8B1819B6-3A3E-0E4D-80B5-60C42F79446B}" presName="composite" presStyleCnt="0"/>
      <dgm:spPr/>
    </dgm:pt>
    <dgm:pt modelId="{46F7D816-E583-E046-AB0A-E9875F60208C}" type="pres">
      <dgm:prSet presAssocID="{8B1819B6-3A3E-0E4D-80B5-60C42F79446B}" presName="parTx" presStyleLbl="alignNode1" presStyleIdx="1" presStyleCnt="4">
        <dgm:presLayoutVars>
          <dgm:chMax val="0"/>
          <dgm:chPref val="0"/>
          <dgm:bulletEnabled val="1"/>
        </dgm:presLayoutVars>
      </dgm:prSet>
      <dgm:spPr/>
    </dgm:pt>
    <dgm:pt modelId="{AEAF5222-6E75-9E4E-BF27-E73D140B0796}" type="pres">
      <dgm:prSet presAssocID="{8B1819B6-3A3E-0E4D-80B5-60C42F79446B}" presName="desTx" presStyleLbl="alignAccFollowNode1" presStyleIdx="1" presStyleCnt="4">
        <dgm:presLayoutVars>
          <dgm:bulletEnabled val="1"/>
        </dgm:presLayoutVars>
      </dgm:prSet>
      <dgm:spPr/>
    </dgm:pt>
    <dgm:pt modelId="{9B7035FE-C676-E241-862E-C1126AD67254}" type="pres">
      <dgm:prSet presAssocID="{4DFE41B0-DC18-584D-82EA-33565395BBEB}" presName="space" presStyleCnt="0"/>
      <dgm:spPr/>
    </dgm:pt>
    <dgm:pt modelId="{4A1741E2-CC2C-2642-8309-D0F5679B01F9}" type="pres">
      <dgm:prSet presAssocID="{AB14497A-25D9-0744-B350-558E78CA92BF}" presName="composite" presStyleCnt="0"/>
      <dgm:spPr/>
    </dgm:pt>
    <dgm:pt modelId="{63E952A8-F38F-9E4E-B1CC-BB3FD4B9F1CB}" type="pres">
      <dgm:prSet presAssocID="{AB14497A-25D9-0744-B350-558E78CA92BF}" presName="parTx" presStyleLbl="alignNode1" presStyleIdx="2" presStyleCnt="4">
        <dgm:presLayoutVars>
          <dgm:chMax val="0"/>
          <dgm:chPref val="0"/>
          <dgm:bulletEnabled val="1"/>
        </dgm:presLayoutVars>
      </dgm:prSet>
      <dgm:spPr/>
    </dgm:pt>
    <dgm:pt modelId="{39348CC4-4C2F-8A41-87AE-8B6824F18C5E}" type="pres">
      <dgm:prSet presAssocID="{AB14497A-25D9-0744-B350-558E78CA92BF}" presName="desTx" presStyleLbl="alignAccFollowNode1" presStyleIdx="2" presStyleCnt="4">
        <dgm:presLayoutVars>
          <dgm:bulletEnabled val="1"/>
        </dgm:presLayoutVars>
      </dgm:prSet>
      <dgm:spPr/>
    </dgm:pt>
    <dgm:pt modelId="{90890BCC-91FA-F444-947B-0C2E2FEB04DF}" type="pres">
      <dgm:prSet presAssocID="{70C2E550-38C1-504B-93C4-6137F9CAD062}" presName="space" presStyleCnt="0"/>
      <dgm:spPr/>
    </dgm:pt>
    <dgm:pt modelId="{B702FE60-7373-B543-960E-0C71D828C835}" type="pres">
      <dgm:prSet presAssocID="{31074254-1B08-554B-8F54-AF7A37E600D0}" presName="composite" presStyleCnt="0"/>
      <dgm:spPr/>
    </dgm:pt>
    <dgm:pt modelId="{5C3D289C-6BE4-5548-9669-158A7C6CBC97}" type="pres">
      <dgm:prSet presAssocID="{31074254-1B08-554B-8F54-AF7A37E600D0}" presName="parTx" presStyleLbl="alignNode1" presStyleIdx="3" presStyleCnt="4">
        <dgm:presLayoutVars>
          <dgm:chMax val="0"/>
          <dgm:chPref val="0"/>
          <dgm:bulletEnabled val="1"/>
        </dgm:presLayoutVars>
      </dgm:prSet>
      <dgm:spPr/>
    </dgm:pt>
    <dgm:pt modelId="{D8FA8B2E-47A3-2D41-8E50-A4F4D659B6E1}" type="pres">
      <dgm:prSet presAssocID="{31074254-1B08-554B-8F54-AF7A37E600D0}" presName="desTx" presStyleLbl="alignAccFollowNode1" presStyleIdx="3" presStyleCnt="4">
        <dgm:presLayoutVars>
          <dgm:bulletEnabled val="1"/>
        </dgm:presLayoutVars>
      </dgm:prSet>
      <dgm:spPr/>
    </dgm:pt>
  </dgm:ptLst>
  <dgm:cxnLst>
    <dgm:cxn modelId="{B5BA6B01-052D-4C43-9F26-62AA6CC4EFC8}" srcId="{31074254-1B08-554B-8F54-AF7A37E600D0}" destId="{CC92C924-A857-9649-8F82-391ACDE83AB8}" srcOrd="0" destOrd="0" parTransId="{1E497D1C-AE25-3042-8D6F-C68CB02AA936}" sibTransId="{54FB06BB-4DA9-764F-B223-EC9439C97A24}"/>
    <dgm:cxn modelId="{8AD3D116-6F61-DA4D-A60A-1CE13B85B599}" type="presOf" srcId="{43EC6329-D8B9-7A48-AB89-F3568DD1CCCE}" destId="{AEAF5222-6E75-9E4E-BF27-E73D140B0796}" srcOrd="0" destOrd="1" presId="urn:microsoft.com/office/officeart/2005/8/layout/hList1"/>
    <dgm:cxn modelId="{E8682D18-07A9-364D-8E43-E626A3ABFDE0}" srcId="{6825BD32-B048-4A45-B694-F470D29416E4}" destId="{971FB46E-2496-6147-A6A8-C58556215002}" srcOrd="4" destOrd="0" parTransId="{F7780229-A493-0C4E-A0DE-C40DC14973D8}" sibTransId="{B3A408E4-73DF-7949-9151-D35DDBA6C65C}"/>
    <dgm:cxn modelId="{B63FE021-2D74-5240-AB81-686B0D43FD7D}" srcId="{5620C870-09BA-8943-A8F7-0FF824E45088}" destId="{AB14497A-25D9-0744-B350-558E78CA92BF}" srcOrd="2" destOrd="0" parTransId="{6637AC4F-DBE5-C843-93B9-AB20B4581FE8}" sibTransId="{70C2E550-38C1-504B-93C4-6137F9CAD062}"/>
    <dgm:cxn modelId="{D0BFA625-32AD-094F-B28D-51E12A3CE517}" type="presOf" srcId="{AB14497A-25D9-0744-B350-558E78CA92BF}" destId="{63E952A8-F38F-9E4E-B1CC-BB3FD4B9F1CB}" srcOrd="0" destOrd="0" presId="urn:microsoft.com/office/officeart/2005/8/layout/hList1"/>
    <dgm:cxn modelId="{EF2FCB26-E6E2-D34E-B9D1-CFDFAA7C32F9}" srcId="{5620C870-09BA-8943-A8F7-0FF824E45088}" destId="{31074254-1B08-554B-8F54-AF7A37E600D0}" srcOrd="3" destOrd="0" parTransId="{C0C57C0A-0D44-684C-9B9F-B8EE6F8DF292}" sibTransId="{597ED8E9-0CA0-594E-869A-954D2AB7533E}"/>
    <dgm:cxn modelId="{7DFDDA27-78DE-DF44-8464-AEB15648F68B}" srcId="{AB14497A-25D9-0744-B350-558E78CA92BF}" destId="{B789005C-9887-CE41-8DBD-66842347779E}" srcOrd="4" destOrd="0" parTransId="{A8F628E5-6327-094F-A760-F6D0CB3B9448}" sibTransId="{A84D56B7-2C96-B34D-986C-2388229B9E1E}"/>
    <dgm:cxn modelId="{250A122D-29B4-754F-9A7A-DC8597D304E0}" srcId="{6825BD32-B048-4A45-B694-F470D29416E4}" destId="{27545C25-D7A6-054A-9386-AE0AD0F17C7E}" srcOrd="1" destOrd="0" parTransId="{F8EAEBDB-D97C-6844-AB6C-43DCE7115208}" sibTransId="{83379920-A5E7-E044-BFA6-028B22D35697}"/>
    <dgm:cxn modelId="{DFC33536-A09D-8749-92BF-36473770A41D}" type="presOf" srcId="{6DEDAA68-F973-2F47-AD75-225B5E4ACAC2}" destId="{39348CC4-4C2F-8A41-87AE-8B6824F18C5E}" srcOrd="0" destOrd="0" presId="urn:microsoft.com/office/officeart/2005/8/layout/hList1"/>
    <dgm:cxn modelId="{E59C4037-6727-E94C-86CE-9EEBB6F47D0C}" srcId="{AB14497A-25D9-0744-B350-558E78CA92BF}" destId="{6DEDAA68-F973-2F47-AD75-225B5E4ACAC2}" srcOrd="0" destOrd="0" parTransId="{0F31CDE3-0F5E-DE46-AE50-4C83A2B9C221}" sibTransId="{EF70838C-08A3-E847-9C05-85A2A0E4EDAF}"/>
    <dgm:cxn modelId="{2E775F37-7060-5F4B-B01A-9E25908C4704}" srcId="{5620C870-09BA-8943-A8F7-0FF824E45088}" destId="{8B1819B6-3A3E-0E4D-80B5-60C42F79446B}" srcOrd="1" destOrd="0" parTransId="{199A0CA7-3476-6149-9532-4D3EAD6A57C5}" sibTransId="{4DFE41B0-DC18-584D-82EA-33565395BBEB}"/>
    <dgm:cxn modelId="{F0F8993A-036A-9A46-8204-149E7DF3A7CC}" type="presOf" srcId="{CC92C924-A857-9649-8F82-391ACDE83AB8}" destId="{D8FA8B2E-47A3-2D41-8E50-A4F4D659B6E1}" srcOrd="0" destOrd="0" presId="urn:microsoft.com/office/officeart/2005/8/layout/hList1"/>
    <dgm:cxn modelId="{D97DE73C-7504-664E-AA1A-F3CF6F816DB2}" type="presOf" srcId="{971FB46E-2496-6147-A6A8-C58556215002}" destId="{065B7F18-C88C-7146-A479-6ED8E565015C}" srcOrd="0" destOrd="4" presId="urn:microsoft.com/office/officeart/2005/8/layout/hList1"/>
    <dgm:cxn modelId="{F6B3D84E-6D90-D344-8060-F27A6A3475D9}" type="presOf" srcId="{D90617AA-B7A5-3C48-82F3-5F4156AB1C8F}" destId="{D8FA8B2E-47A3-2D41-8E50-A4F4D659B6E1}" srcOrd="0" destOrd="2" presId="urn:microsoft.com/office/officeart/2005/8/layout/hList1"/>
    <dgm:cxn modelId="{6436B94F-E7C8-EF49-BC33-1E0D07FEEDFF}" type="presOf" srcId="{82779DA2-62C0-8946-BA0F-FD98DD6C0D62}" destId="{AEAF5222-6E75-9E4E-BF27-E73D140B0796}" srcOrd="0" destOrd="2" presId="urn:microsoft.com/office/officeart/2005/8/layout/hList1"/>
    <dgm:cxn modelId="{87434357-2E5F-594D-9C3B-D3108540E6A1}" type="presOf" srcId="{E2938D39-7078-AE4E-AF35-2A471F70348E}" destId="{D8FA8B2E-47A3-2D41-8E50-A4F4D659B6E1}" srcOrd="0" destOrd="1" presId="urn:microsoft.com/office/officeart/2005/8/layout/hList1"/>
    <dgm:cxn modelId="{0F90935A-A69F-D644-8221-2B4EE4B2039A}" type="presOf" srcId="{EBBD24FA-67D4-9748-8AEC-B05B05F95BA2}" destId="{065B7F18-C88C-7146-A479-6ED8E565015C}" srcOrd="0" destOrd="3" presId="urn:microsoft.com/office/officeart/2005/8/layout/hList1"/>
    <dgm:cxn modelId="{ED205562-3723-484F-952D-77FADBCA1CFC}" srcId="{6825BD32-B048-4A45-B694-F470D29416E4}" destId="{16475614-B039-3F4B-A19C-E0C0E4F939B1}" srcOrd="2" destOrd="0" parTransId="{F595CF58-6AE7-C34D-92A4-980ACC4827A0}" sibTransId="{0F5D8CE5-0C5F-F640-8FAC-36CA59CD4676}"/>
    <dgm:cxn modelId="{7A7CD867-2857-4042-A0D7-2D53319971DF}" srcId="{AB14497A-25D9-0744-B350-558E78CA92BF}" destId="{F3263F18-5FA5-424A-A05F-0E3FED73416F}" srcOrd="2" destOrd="0" parTransId="{020ACDA4-EF3F-0143-83FE-CF0761E16C59}" sibTransId="{1541BFD9-EC2C-BB42-8B2F-4CD1E83BC9B4}"/>
    <dgm:cxn modelId="{75A8E969-9F54-CE4B-9BB9-A05769899F03}" type="presOf" srcId="{F3263F18-5FA5-424A-A05F-0E3FED73416F}" destId="{39348CC4-4C2F-8A41-87AE-8B6824F18C5E}" srcOrd="0" destOrd="2" presId="urn:microsoft.com/office/officeart/2005/8/layout/hList1"/>
    <dgm:cxn modelId="{D162DA6B-37DB-354C-8003-774931D9F489}" type="presOf" srcId="{31F6576A-A144-9D4B-A417-24D13BBAEB5F}" destId="{39348CC4-4C2F-8A41-87AE-8B6824F18C5E}" srcOrd="0" destOrd="1" presId="urn:microsoft.com/office/officeart/2005/8/layout/hList1"/>
    <dgm:cxn modelId="{FC85D46F-A9F6-0B48-B155-8511D975873E}" type="presOf" srcId="{31074254-1B08-554B-8F54-AF7A37E600D0}" destId="{5C3D289C-6BE4-5548-9669-158A7C6CBC97}" srcOrd="0" destOrd="0" presId="urn:microsoft.com/office/officeart/2005/8/layout/hList1"/>
    <dgm:cxn modelId="{F3CFFE6F-BF64-E441-AFF9-837BFE91A69A}" srcId="{8B1819B6-3A3E-0E4D-80B5-60C42F79446B}" destId="{43EC6329-D8B9-7A48-AB89-F3568DD1CCCE}" srcOrd="1" destOrd="0" parTransId="{F7442A03-D20C-1641-B566-ABB4593597A5}" sibTransId="{34D8C4D8-2DAA-5A41-9165-42329CDBDB37}"/>
    <dgm:cxn modelId="{C40A2671-FA42-CE4F-B737-1E8110FB4A38}" type="presOf" srcId="{BFC37DB3-1913-2B4E-889F-FA4B874D6B88}" destId="{065B7F18-C88C-7146-A479-6ED8E565015C}" srcOrd="0" destOrd="5" presId="urn:microsoft.com/office/officeart/2005/8/layout/hList1"/>
    <dgm:cxn modelId="{6CEFF975-D449-DE4B-A6DD-CABDE1240267}" srcId="{AB14497A-25D9-0744-B350-558E78CA92BF}" destId="{7671BC9B-BA7B-5343-9BE6-51F24D71B29F}" srcOrd="3" destOrd="0" parTransId="{BE1697DB-6CC7-E24B-BBCE-3AC6A25200C2}" sibTransId="{F9D68C8D-DCD8-E945-B049-27EC5CA6C4DA}"/>
    <dgm:cxn modelId="{9AE1C178-C4BA-974C-B3DC-08289238AE2D}" srcId="{AB14497A-25D9-0744-B350-558E78CA92BF}" destId="{31F6576A-A144-9D4B-A417-24D13BBAEB5F}" srcOrd="1" destOrd="0" parTransId="{36B13D5A-4237-9748-9A50-E7124E1D8B71}" sibTransId="{4EDDB512-949A-DD4F-9D04-7E3EAC0340CA}"/>
    <dgm:cxn modelId="{FF009381-46C2-864D-8012-281ED996B95A}" type="presOf" srcId="{16475614-B039-3F4B-A19C-E0C0E4F939B1}" destId="{065B7F18-C88C-7146-A479-6ED8E565015C}" srcOrd="0" destOrd="2" presId="urn:microsoft.com/office/officeart/2005/8/layout/hList1"/>
    <dgm:cxn modelId="{B5F50186-7413-ED46-9926-ADCE7AFCCC79}" type="presOf" srcId="{5620C870-09BA-8943-A8F7-0FF824E45088}" destId="{89A173E7-4F9A-0E47-9838-8F4B4B254EC4}" srcOrd="0" destOrd="0" presId="urn:microsoft.com/office/officeart/2005/8/layout/hList1"/>
    <dgm:cxn modelId="{46953687-7212-FE42-8138-9ED7E088BF2E}" srcId="{6825BD32-B048-4A45-B694-F470D29416E4}" destId="{EBBD24FA-67D4-9748-8AEC-B05B05F95BA2}" srcOrd="3" destOrd="0" parTransId="{1CE785DF-C4C1-A04F-86F0-DC1DB341110C}" sibTransId="{4623D823-D727-E94F-9586-063FA5C76AEA}"/>
    <dgm:cxn modelId="{6053C890-03BD-6546-87CD-61BD066E40D7}" srcId="{6825BD32-B048-4A45-B694-F470D29416E4}" destId="{B37B8F12-C4A6-D244-8D65-DEF5B4954903}" srcOrd="0" destOrd="0" parTransId="{49F37021-9737-154F-A944-0D1C75B28554}" sibTransId="{69A06B62-3FFB-F043-B09A-338727F6E32D}"/>
    <dgm:cxn modelId="{00137791-3574-1645-8E00-0625CBAEC601}" srcId="{8B1819B6-3A3E-0E4D-80B5-60C42F79446B}" destId="{F69E4D1A-13B6-3146-828B-6D52C52B24C7}" srcOrd="3" destOrd="0" parTransId="{4CA141CE-8491-0747-81DC-9B8FAC572513}" sibTransId="{3125D303-9AEB-6C41-8948-02A62333517D}"/>
    <dgm:cxn modelId="{138C5898-7413-B84C-AB38-7569F2867288}" type="presOf" srcId="{8B1819B6-3A3E-0E4D-80B5-60C42F79446B}" destId="{46F7D816-E583-E046-AB0A-E9875F60208C}" srcOrd="0" destOrd="0" presId="urn:microsoft.com/office/officeart/2005/8/layout/hList1"/>
    <dgm:cxn modelId="{62169B99-3ED6-1442-854F-8360D9A41045}" srcId="{31074254-1B08-554B-8F54-AF7A37E600D0}" destId="{D90617AA-B7A5-3C48-82F3-5F4156AB1C8F}" srcOrd="2" destOrd="0" parTransId="{059A43E9-8106-5245-8FDD-71A87ED4035E}" sibTransId="{F50D3A48-8963-5D42-B997-60018EF64185}"/>
    <dgm:cxn modelId="{72B3ABA2-3634-144A-9381-3C1C045A84BD}" srcId="{6825BD32-B048-4A45-B694-F470D29416E4}" destId="{BFC37DB3-1913-2B4E-889F-FA4B874D6B88}" srcOrd="5" destOrd="0" parTransId="{2CE7BD29-7681-1E40-B8AF-1CCD8206140C}" sibTransId="{F5E4C08A-5415-AF47-85A8-4266751BB1C7}"/>
    <dgm:cxn modelId="{FBBAF9AB-974C-CB48-A1DA-40C76C676EA6}" type="presOf" srcId="{B37B8F12-C4A6-D244-8D65-DEF5B4954903}" destId="{065B7F18-C88C-7146-A479-6ED8E565015C}" srcOrd="0" destOrd="0" presId="urn:microsoft.com/office/officeart/2005/8/layout/hList1"/>
    <dgm:cxn modelId="{706A8CB6-AD5B-DE49-8D32-DD6634A3EB53}" srcId="{8B1819B6-3A3E-0E4D-80B5-60C42F79446B}" destId="{82779DA2-62C0-8946-BA0F-FD98DD6C0D62}" srcOrd="2" destOrd="0" parTransId="{998D22E0-C17A-C348-87CB-DF7C67525CB5}" sibTransId="{CD03EC09-5E71-8F4A-B9D7-908FB2B61566}"/>
    <dgm:cxn modelId="{7B6624BC-19FF-0643-B8E5-3C2637FF768F}" type="presOf" srcId="{6825BD32-B048-4A45-B694-F470D29416E4}" destId="{B65F0CC3-9B91-7047-BE29-4F2C34B52508}" srcOrd="0" destOrd="0" presId="urn:microsoft.com/office/officeart/2005/8/layout/hList1"/>
    <dgm:cxn modelId="{A6F0B4BE-2A44-D848-9EEF-1D36B051CEC0}" srcId="{31074254-1B08-554B-8F54-AF7A37E600D0}" destId="{E2938D39-7078-AE4E-AF35-2A471F70348E}" srcOrd="1" destOrd="0" parTransId="{47A0B5D8-5378-5E49-8238-BE775517FF2B}" sibTransId="{AA6BD7FC-8CAE-8741-9935-B9FE3580EC59}"/>
    <dgm:cxn modelId="{4356E7C4-5E81-1D4D-93AC-7B7017436827}" type="presOf" srcId="{27545C25-D7A6-054A-9386-AE0AD0F17C7E}" destId="{065B7F18-C88C-7146-A479-6ED8E565015C}" srcOrd="0" destOrd="1" presId="urn:microsoft.com/office/officeart/2005/8/layout/hList1"/>
    <dgm:cxn modelId="{4FE8D2CA-0B95-C942-9E0C-7305AA24A686}" type="presOf" srcId="{F69E4D1A-13B6-3146-828B-6D52C52B24C7}" destId="{AEAF5222-6E75-9E4E-BF27-E73D140B0796}" srcOrd="0" destOrd="3" presId="urn:microsoft.com/office/officeart/2005/8/layout/hList1"/>
    <dgm:cxn modelId="{E978B0CD-38A7-6A47-91A4-7DE7F68F8A02}" type="presOf" srcId="{7671BC9B-BA7B-5343-9BE6-51F24D71B29F}" destId="{39348CC4-4C2F-8A41-87AE-8B6824F18C5E}" srcOrd="0" destOrd="3" presId="urn:microsoft.com/office/officeart/2005/8/layout/hList1"/>
    <dgm:cxn modelId="{80DE6DD8-DA4C-D048-B4AD-0E89831F10B8}" type="presOf" srcId="{B789005C-9887-CE41-8DBD-66842347779E}" destId="{39348CC4-4C2F-8A41-87AE-8B6824F18C5E}" srcOrd="0" destOrd="4" presId="urn:microsoft.com/office/officeart/2005/8/layout/hList1"/>
    <dgm:cxn modelId="{D095D5DB-E974-4342-8737-57DE93DCA9E1}" srcId="{5620C870-09BA-8943-A8F7-0FF824E45088}" destId="{6825BD32-B048-4A45-B694-F470D29416E4}" srcOrd="0" destOrd="0" parTransId="{9A650DC0-2992-544F-944C-C188BB6E6C94}" sibTransId="{0B3D1229-C16A-9B40-B5BF-7916CDB5BF19}"/>
    <dgm:cxn modelId="{F23BE0DF-6683-7747-800F-E9EAABFC6A27}" srcId="{8B1819B6-3A3E-0E4D-80B5-60C42F79446B}" destId="{881EE665-EF3E-2148-80D5-212B8023FC30}" srcOrd="0" destOrd="0" parTransId="{778C9044-859C-BE46-A42A-1508EAE3EA42}" sibTransId="{5B861DF2-6C50-DA41-9608-C2C7E02C89A8}"/>
    <dgm:cxn modelId="{8A2A38E5-2BF9-9F43-A724-1656C9CCE2A2}" type="presOf" srcId="{881EE665-EF3E-2148-80D5-212B8023FC30}" destId="{AEAF5222-6E75-9E4E-BF27-E73D140B0796}" srcOrd="0" destOrd="0" presId="urn:microsoft.com/office/officeart/2005/8/layout/hList1"/>
    <dgm:cxn modelId="{F920CED7-31DF-7844-A949-2F6EE5FBFC17}" type="presParOf" srcId="{89A173E7-4F9A-0E47-9838-8F4B4B254EC4}" destId="{F551BF77-8EBC-2F42-A263-497A6A6CA7FC}" srcOrd="0" destOrd="0" presId="urn:microsoft.com/office/officeart/2005/8/layout/hList1"/>
    <dgm:cxn modelId="{FFA51ED5-424B-B54D-98E0-C1B62AC8EDA0}" type="presParOf" srcId="{F551BF77-8EBC-2F42-A263-497A6A6CA7FC}" destId="{B65F0CC3-9B91-7047-BE29-4F2C34B52508}" srcOrd="0" destOrd="0" presId="urn:microsoft.com/office/officeart/2005/8/layout/hList1"/>
    <dgm:cxn modelId="{23011325-F83F-E242-8549-0E0164502915}" type="presParOf" srcId="{F551BF77-8EBC-2F42-A263-497A6A6CA7FC}" destId="{065B7F18-C88C-7146-A479-6ED8E565015C}" srcOrd="1" destOrd="0" presId="urn:microsoft.com/office/officeart/2005/8/layout/hList1"/>
    <dgm:cxn modelId="{C6F8C21A-F298-BE41-9AB4-A07EA7260A04}" type="presParOf" srcId="{89A173E7-4F9A-0E47-9838-8F4B4B254EC4}" destId="{EE106F3C-0471-FC46-B95B-8A22881516F9}" srcOrd="1" destOrd="0" presId="urn:microsoft.com/office/officeart/2005/8/layout/hList1"/>
    <dgm:cxn modelId="{5BA63875-98EA-4647-BAB4-B1AE22454D7E}" type="presParOf" srcId="{89A173E7-4F9A-0E47-9838-8F4B4B254EC4}" destId="{0236AAA8-77F8-CC4E-B1B4-EC4A6CD4E03F}" srcOrd="2" destOrd="0" presId="urn:microsoft.com/office/officeart/2005/8/layout/hList1"/>
    <dgm:cxn modelId="{E3B5393A-70EF-7B4F-ABD0-67B577F41EBD}" type="presParOf" srcId="{0236AAA8-77F8-CC4E-B1B4-EC4A6CD4E03F}" destId="{46F7D816-E583-E046-AB0A-E9875F60208C}" srcOrd="0" destOrd="0" presId="urn:microsoft.com/office/officeart/2005/8/layout/hList1"/>
    <dgm:cxn modelId="{7B1C2C95-DF5F-3C43-976A-88AD28D4E9E2}" type="presParOf" srcId="{0236AAA8-77F8-CC4E-B1B4-EC4A6CD4E03F}" destId="{AEAF5222-6E75-9E4E-BF27-E73D140B0796}" srcOrd="1" destOrd="0" presId="urn:microsoft.com/office/officeart/2005/8/layout/hList1"/>
    <dgm:cxn modelId="{2076446C-CE8E-274C-BE88-C1E3D76E4D7C}" type="presParOf" srcId="{89A173E7-4F9A-0E47-9838-8F4B4B254EC4}" destId="{9B7035FE-C676-E241-862E-C1126AD67254}" srcOrd="3" destOrd="0" presId="urn:microsoft.com/office/officeart/2005/8/layout/hList1"/>
    <dgm:cxn modelId="{3C44A811-33E4-F944-AE72-196F0A344E99}" type="presParOf" srcId="{89A173E7-4F9A-0E47-9838-8F4B4B254EC4}" destId="{4A1741E2-CC2C-2642-8309-D0F5679B01F9}" srcOrd="4" destOrd="0" presId="urn:microsoft.com/office/officeart/2005/8/layout/hList1"/>
    <dgm:cxn modelId="{258883AD-5C75-2640-BD3B-38CEA550F346}" type="presParOf" srcId="{4A1741E2-CC2C-2642-8309-D0F5679B01F9}" destId="{63E952A8-F38F-9E4E-B1CC-BB3FD4B9F1CB}" srcOrd="0" destOrd="0" presId="urn:microsoft.com/office/officeart/2005/8/layout/hList1"/>
    <dgm:cxn modelId="{35AF782E-B8F7-B642-A229-F40F9315FEDA}" type="presParOf" srcId="{4A1741E2-CC2C-2642-8309-D0F5679B01F9}" destId="{39348CC4-4C2F-8A41-87AE-8B6824F18C5E}" srcOrd="1" destOrd="0" presId="urn:microsoft.com/office/officeart/2005/8/layout/hList1"/>
    <dgm:cxn modelId="{7BE1BA73-AEA7-B146-A730-26C529D44057}" type="presParOf" srcId="{89A173E7-4F9A-0E47-9838-8F4B4B254EC4}" destId="{90890BCC-91FA-F444-947B-0C2E2FEB04DF}" srcOrd="5" destOrd="0" presId="urn:microsoft.com/office/officeart/2005/8/layout/hList1"/>
    <dgm:cxn modelId="{8BE92620-FEC3-7B40-A27B-E6AE15CB9FAD}" type="presParOf" srcId="{89A173E7-4F9A-0E47-9838-8F4B4B254EC4}" destId="{B702FE60-7373-B543-960E-0C71D828C835}" srcOrd="6" destOrd="0" presId="urn:microsoft.com/office/officeart/2005/8/layout/hList1"/>
    <dgm:cxn modelId="{4D4E4029-C704-1645-9101-FEEA66EF1935}" type="presParOf" srcId="{B702FE60-7373-B543-960E-0C71D828C835}" destId="{5C3D289C-6BE4-5548-9669-158A7C6CBC97}" srcOrd="0" destOrd="0" presId="urn:microsoft.com/office/officeart/2005/8/layout/hList1"/>
    <dgm:cxn modelId="{E65D455D-4C46-2743-BB53-45A71647BEA5}" type="presParOf" srcId="{B702FE60-7373-B543-960E-0C71D828C835}" destId="{D8FA8B2E-47A3-2D41-8E50-A4F4D659B6E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DD06B0-B8BF-F84E-B50C-086F7B8F0355}" type="doc">
      <dgm:prSet loTypeId="urn:microsoft.com/office/officeart/2005/8/layout/hList1" loCatId="list" qsTypeId="urn:microsoft.com/office/officeart/2005/8/quickstyle/simple1" qsCatId="simple" csTypeId="urn:microsoft.com/office/officeart/2005/8/colors/accent5_2" csCatId="accent5" phldr="1"/>
      <dgm:spPr/>
      <dgm:t>
        <a:bodyPr/>
        <a:lstStyle/>
        <a:p>
          <a:endParaRPr lang="en-GB"/>
        </a:p>
      </dgm:t>
    </dgm:pt>
    <dgm:pt modelId="{CAA03EEB-3E1A-3D40-97C1-7BCAC9A77F7A}">
      <dgm:prSet/>
      <dgm:spPr/>
      <dgm:t>
        <a:bodyPr/>
        <a:lstStyle/>
        <a:p>
          <a:r>
            <a:rPr lang="en-US" b="1" i="0" dirty="0">
              <a:solidFill>
                <a:schemeClr val="tx1"/>
              </a:solidFill>
              <a:latin typeface="Arial" panose="020B0604020202020204" pitchFamily="34" charset="0"/>
              <a:cs typeface="Arial" panose="020B0604020202020204" pitchFamily="34" charset="0"/>
            </a:rPr>
            <a:t>Startup Costs</a:t>
          </a:r>
          <a:endParaRPr lang="en-GB" b="1" i="0" dirty="0">
            <a:solidFill>
              <a:schemeClr val="tx1"/>
            </a:solidFill>
            <a:latin typeface="Arial" panose="020B0604020202020204" pitchFamily="34" charset="0"/>
            <a:cs typeface="Arial" panose="020B0604020202020204" pitchFamily="34" charset="0"/>
          </a:endParaRPr>
        </a:p>
      </dgm:t>
    </dgm:pt>
    <dgm:pt modelId="{B96B560A-256C-1D46-B79D-78F6A3CB0EF4}" type="parTrans" cxnId="{41540299-556A-1F44-945A-316D357E6844}">
      <dgm:prSet/>
      <dgm:spPr/>
      <dgm:t>
        <a:bodyPr/>
        <a:lstStyle/>
        <a:p>
          <a:endParaRPr lang="en-GB"/>
        </a:p>
      </dgm:t>
    </dgm:pt>
    <dgm:pt modelId="{820D5215-B5EF-0F4C-AC0A-1246E24C3E3A}" type="sibTrans" cxnId="{41540299-556A-1F44-945A-316D357E6844}">
      <dgm:prSet/>
      <dgm:spPr/>
      <dgm:t>
        <a:bodyPr/>
        <a:lstStyle/>
        <a:p>
          <a:endParaRPr lang="en-GB"/>
        </a:p>
      </dgm:t>
    </dgm:pt>
    <dgm:pt modelId="{01BF16D1-52BD-BB47-B94B-3B98B040D3F2}">
      <dgm:prSet/>
      <dgm:spPr/>
      <dgm:t>
        <a:bodyPr/>
        <a:lstStyle/>
        <a:p>
          <a:pPr algn="ctr">
            <a:lnSpc>
              <a:spcPct val="150000"/>
            </a:lnSpc>
          </a:pPr>
          <a:r>
            <a:rPr lang="en-US" b="0" i="0" dirty="0">
              <a:latin typeface="Arial" panose="020B0604020202020204" pitchFamily="34" charset="0"/>
              <a:cs typeface="Arial" panose="020B0604020202020204" pitchFamily="34" charset="0"/>
            </a:rPr>
            <a:t>Initial Inventory: £10,000</a:t>
          </a:r>
          <a:endParaRPr lang="en-GB" dirty="0">
            <a:latin typeface="Arial" panose="020B0604020202020204" pitchFamily="34" charset="0"/>
            <a:cs typeface="Arial" panose="020B0604020202020204" pitchFamily="34" charset="0"/>
          </a:endParaRPr>
        </a:p>
      </dgm:t>
    </dgm:pt>
    <dgm:pt modelId="{A222A6D2-8074-EF4A-ABFE-208E12942AC8}" type="parTrans" cxnId="{92F44533-5539-4041-987A-5B3A82DADC22}">
      <dgm:prSet/>
      <dgm:spPr/>
      <dgm:t>
        <a:bodyPr/>
        <a:lstStyle/>
        <a:p>
          <a:endParaRPr lang="en-GB"/>
        </a:p>
      </dgm:t>
    </dgm:pt>
    <dgm:pt modelId="{6669F631-A8CC-F642-884D-EF5BBAD7CCBA}" type="sibTrans" cxnId="{92F44533-5539-4041-987A-5B3A82DADC22}">
      <dgm:prSet/>
      <dgm:spPr/>
      <dgm:t>
        <a:bodyPr/>
        <a:lstStyle/>
        <a:p>
          <a:endParaRPr lang="en-GB"/>
        </a:p>
      </dgm:t>
    </dgm:pt>
    <dgm:pt modelId="{49F28B97-90E5-8948-A6C3-0B6E84684E4B}">
      <dgm:prSet/>
      <dgm:spPr/>
      <dgm:t>
        <a:bodyPr/>
        <a:lstStyle/>
        <a:p>
          <a:pPr algn="ctr">
            <a:lnSpc>
              <a:spcPct val="150000"/>
            </a:lnSpc>
          </a:pPr>
          <a:r>
            <a:rPr lang="en-US" b="0" i="0" dirty="0">
              <a:latin typeface="Arial" panose="020B0604020202020204" pitchFamily="34" charset="0"/>
              <a:cs typeface="Arial" panose="020B0604020202020204" pitchFamily="34" charset="0"/>
            </a:rPr>
            <a:t>Rent Deposit: £5,000</a:t>
          </a:r>
          <a:endParaRPr lang="en-GB" dirty="0">
            <a:latin typeface="Arial" panose="020B0604020202020204" pitchFamily="34" charset="0"/>
            <a:cs typeface="Arial" panose="020B0604020202020204" pitchFamily="34" charset="0"/>
          </a:endParaRPr>
        </a:p>
      </dgm:t>
    </dgm:pt>
    <dgm:pt modelId="{56283590-60A9-9549-AEB2-BAC7EDF1FB6C}" type="parTrans" cxnId="{D6717FD7-67AD-E74C-951A-595C81CA30A3}">
      <dgm:prSet/>
      <dgm:spPr/>
      <dgm:t>
        <a:bodyPr/>
        <a:lstStyle/>
        <a:p>
          <a:endParaRPr lang="en-GB"/>
        </a:p>
      </dgm:t>
    </dgm:pt>
    <dgm:pt modelId="{8A6F5CD1-0141-0547-B375-8DB0022E4445}" type="sibTrans" cxnId="{D6717FD7-67AD-E74C-951A-595C81CA30A3}">
      <dgm:prSet/>
      <dgm:spPr/>
      <dgm:t>
        <a:bodyPr/>
        <a:lstStyle/>
        <a:p>
          <a:endParaRPr lang="en-GB"/>
        </a:p>
      </dgm:t>
    </dgm:pt>
    <dgm:pt modelId="{64F0A40E-E1DD-504E-9A81-C77AB42AA7AB}">
      <dgm:prSet/>
      <dgm:spPr/>
      <dgm:t>
        <a:bodyPr/>
        <a:lstStyle/>
        <a:p>
          <a:pPr algn="ctr">
            <a:lnSpc>
              <a:spcPct val="150000"/>
            </a:lnSpc>
          </a:pPr>
          <a:r>
            <a:rPr lang="en-US" b="0" i="0" dirty="0">
              <a:latin typeface="Arial" panose="020B0604020202020204" pitchFamily="34" charset="0"/>
              <a:cs typeface="Arial" panose="020B0604020202020204" pitchFamily="34" charset="0"/>
            </a:rPr>
            <a:t>Equipment (glassware, furniture): £5,000</a:t>
          </a:r>
          <a:endParaRPr lang="en-GB" dirty="0">
            <a:latin typeface="Arial" panose="020B0604020202020204" pitchFamily="34" charset="0"/>
            <a:cs typeface="Arial" panose="020B0604020202020204" pitchFamily="34" charset="0"/>
          </a:endParaRPr>
        </a:p>
      </dgm:t>
    </dgm:pt>
    <dgm:pt modelId="{75DEBA6B-9D05-BE47-A048-43823CDF2A77}" type="parTrans" cxnId="{15FB94C9-243B-BE43-B64B-4C09BFF1EC70}">
      <dgm:prSet/>
      <dgm:spPr/>
      <dgm:t>
        <a:bodyPr/>
        <a:lstStyle/>
        <a:p>
          <a:endParaRPr lang="en-GB"/>
        </a:p>
      </dgm:t>
    </dgm:pt>
    <dgm:pt modelId="{5FE717C8-7CE2-F945-8890-9CDA950BB2E6}" type="sibTrans" cxnId="{15FB94C9-243B-BE43-B64B-4C09BFF1EC70}">
      <dgm:prSet/>
      <dgm:spPr/>
      <dgm:t>
        <a:bodyPr/>
        <a:lstStyle/>
        <a:p>
          <a:endParaRPr lang="en-GB"/>
        </a:p>
      </dgm:t>
    </dgm:pt>
    <dgm:pt modelId="{3A83D962-6B62-4044-A258-DFFAF7CB34A4}">
      <dgm:prSet/>
      <dgm:spPr/>
      <dgm:t>
        <a:bodyPr/>
        <a:lstStyle/>
        <a:p>
          <a:pPr algn="ctr">
            <a:lnSpc>
              <a:spcPct val="150000"/>
            </a:lnSpc>
          </a:pPr>
          <a:r>
            <a:rPr lang="en-US" b="0" i="0" dirty="0">
              <a:latin typeface="Arial" panose="020B0604020202020204" pitchFamily="34" charset="0"/>
              <a:cs typeface="Arial" panose="020B0604020202020204" pitchFamily="34" charset="0"/>
            </a:rPr>
            <a:t>Marketing &amp; Promotion: £3,000</a:t>
          </a:r>
          <a:endParaRPr lang="en-GB" dirty="0">
            <a:latin typeface="Arial" panose="020B0604020202020204" pitchFamily="34" charset="0"/>
            <a:cs typeface="Arial" panose="020B0604020202020204" pitchFamily="34" charset="0"/>
          </a:endParaRPr>
        </a:p>
      </dgm:t>
    </dgm:pt>
    <dgm:pt modelId="{85A12269-F27A-834C-9E97-89F0F2AF4B2A}" type="parTrans" cxnId="{9AA8FD76-2855-144B-80FA-A900392D2264}">
      <dgm:prSet/>
      <dgm:spPr/>
      <dgm:t>
        <a:bodyPr/>
        <a:lstStyle/>
        <a:p>
          <a:endParaRPr lang="en-GB"/>
        </a:p>
      </dgm:t>
    </dgm:pt>
    <dgm:pt modelId="{57627E3F-DF8C-7E43-B653-577EE81E5445}" type="sibTrans" cxnId="{9AA8FD76-2855-144B-80FA-A900392D2264}">
      <dgm:prSet/>
      <dgm:spPr/>
      <dgm:t>
        <a:bodyPr/>
        <a:lstStyle/>
        <a:p>
          <a:endParaRPr lang="en-GB"/>
        </a:p>
      </dgm:t>
    </dgm:pt>
    <dgm:pt modelId="{E771077D-EB11-CA43-B1D5-FE584385925E}">
      <dgm:prSet/>
      <dgm:spPr/>
      <dgm:t>
        <a:bodyPr/>
        <a:lstStyle/>
        <a:p>
          <a:pPr algn="ctr">
            <a:lnSpc>
              <a:spcPct val="150000"/>
            </a:lnSpc>
          </a:pPr>
          <a:r>
            <a:rPr lang="en-US" b="0" i="0" dirty="0">
              <a:latin typeface="Arial" panose="020B0604020202020204" pitchFamily="34" charset="0"/>
              <a:cs typeface="Arial" panose="020B0604020202020204" pitchFamily="34" charset="0"/>
            </a:rPr>
            <a:t>Legal &amp; Professional Fees: £2,000</a:t>
          </a:r>
          <a:endParaRPr lang="en-GB" dirty="0">
            <a:latin typeface="Arial" panose="020B0604020202020204" pitchFamily="34" charset="0"/>
            <a:cs typeface="Arial" panose="020B0604020202020204" pitchFamily="34" charset="0"/>
          </a:endParaRPr>
        </a:p>
      </dgm:t>
    </dgm:pt>
    <dgm:pt modelId="{C5F08A1A-C3E6-3A42-9C46-AAD837143315}" type="parTrans" cxnId="{2F89DF44-61C1-C84C-83EE-6BF95AFB4932}">
      <dgm:prSet/>
      <dgm:spPr/>
      <dgm:t>
        <a:bodyPr/>
        <a:lstStyle/>
        <a:p>
          <a:endParaRPr lang="en-GB"/>
        </a:p>
      </dgm:t>
    </dgm:pt>
    <dgm:pt modelId="{B8DF2CA3-8113-BF40-97E4-B96FFC78C091}" type="sibTrans" cxnId="{2F89DF44-61C1-C84C-83EE-6BF95AFB4932}">
      <dgm:prSet/>
      <dgm:spPr/>
      <dgm:t>
        <a:bodyPr/>
        <a:lstStyle/>
        <a:p>
          <a:endParaRPr lang="en-GB"/>
        </a:p>
      </dgm:t>
    </dgm:pt>
    <dgm:pt modelId="{7D2828AF-50E8-714C-87C1-181FB127D2CB}">
      <dgm:prSet/>
      <dgm:spPr/>
      <dgm:t>
        <a:bodyPr/>
        <a:lstStyle/>
        <a:p>
          <a:r>
            <a:rPr lang="en-US" b="1" i="0" dirty="0">
              <a:solidFill>
                <a:schemeClr val="tx1"/>
              </a:solidFill>
              <a:latin typeface="Arial" panose="020B0604020202020204" pitchFamily="34" charset="0"/>
              <a:cs typeface="Arial" panose="020B0604020202020204" pitchFamily="34" charset="0"/>
            </a:rPr>
            <a:t>Monthly Operating Costs</a:t>
          </a:r>
          <a:endParaRPr lang="en-GB" b="1" dirty="0">
            <a:solidFill>
              <a:schemeClr val="tx1"/>
            </a:solidFill>
            <a:latin typeface="Arial" panose="020B0604020202020204" pitchFamily="34" charset="0"/>
            <a:cs typeface="Arial" panose="020B0604020202020204" pitchFamily="34" charset="0"/>
          </a:endParaRPr>
        </a:p>
      </dgm:t>
    </dgm:pt>
    <dgm:pt modelId="{0C990B63-AE2E-6241-88C0-78EA2E975BDB}" type="parTrans" cxnId="{EBB9DDD6-2F34-064B-8167-D6C9D15B99CE}">
      <dgm:prSet/>
      <dgm:spPr/>
      <dgm:t>
        <a:bodyPr/>
        <a:lstStyle/>
        <a:p>
          <a:endParaRPr lang="en-GB"/>
        </a:p>
      </dgm:t>
    </dgm:pt>
    <dgm:pt modelId="{9E9AAF05-B1D2-B441-9E36-31B4A1344DB4}" type="sibTrans" cxnId="{EBB9DDD6-2F34-064B-8167-D6C9D15B99CE}">
      <dgm:prSet/>
      <dgm:spPr/>
      <dgm:t>
        <a:bodyPr/>
        <a:lstStyle/>
        <a:p>
          <a:endParaRPr lang="en-GB"/>
        </a:p>
      </dgm:t>
    </dgm:pt>
    <dgm:pt modelId="{2851EDA5-DDB5-A547-A65F-A8133B871DF4}">
      <dgm:prSet/>
      <dgm:spPr/>
      <dgm:t>
        <a:bodyPr/>
        <a:lstStyle/>
        <a:p>
          <a:pPr>
            <a:lnSpc>
              <a:spcPct val="150000"/>
            </a:lnSpc>
          </a:pPr>
          <a:r>
            <a:rPr lang="en-US" b="0" i="0" dirty="0">
              <a:latin typeface="Arial" panose="020B0604020202020204" pitchFamily="34" charset="0"/>
              <a:cs typeface="Arial" panose="020B0604020202020204" pitchFamily="34" charset="0"/>
            </a:rPr>
            <a:t>Rent: £1,500</a:t>
          </a:r>
          <a:endParaRPr lang="en-GB" dirty="0">
            <a:latin typeface="Arial" panose="020B0604020202020204" pitchFamily="34" charset="0"/>
            <a:cs typeface="Arial" panose="020B0604020202020204" pitchFamily="34" charset="0"/>
          </a:endParaRPr>
        </a:p>
      </dgm:t>
    </dgm:pt>
    <dgm:pt modelId="{03E22CE9-ABD3-6146-8E10-771B54E8532D}" type="parTrans" cxnId="{7A05344A-4157-0D4A-93BB-7EE57B57D8EB}">
      <dgm:prSet/>
      <dgm:spPr/>
      <dgm:t>
        <a:bodyPr/>
        <a:lstStyle/>
        <a:p>
          <a:endParaRPr lang="en-GB"/>
        </a:p>
      </dgm:t>
    </dgm:pt>
    <dgm:pt modelId="{5CDE7252-DD55-4D4C-B4CA-3E6503AE4AFA}" type="sibTrans" cxnId="{7A05344A-4157-0D4A-93BB-7EE57B57D8EB}">
      <dgm:prSet/>
      <dgm:spPr/>
      <dgm:t>
        <a:bodyPr/>
        <a:lstStyle/>
        <a:p>
          <a:endParaRPr lang="en-GB"/>
        </a:p>
      </dgm:t>
    </dgm:pt>
    <dgm:pt modelId="{7AB99BDB-6C50-184F-8FE1-FE69CBA45503}">
      <dgm:prSet/>
      <dgm:spPr/>
      <dgm:t>
        <a:bodyPr/>
        <a:lstStyle/>
        <a:p>
          <a:pPr>
            <a:lnSpc>
              <a:spcPct val="150000"/>
            </a:lnSpc>
          </a:pPr>
          <a:r>
            <a:rPr lang="en-US" b="0" i="0" dirty="0">
              <a:latin typeface="Arial" panose="020B0604020202020204" pitchFamily="34" charset="0"/>
              <a:cs typeface="Arial" panose="020B0604020202020204" pitchFamily="34" charset="0"/>
            </a:rPr>
            <a:t>Salaries: £2,000</a:t>
          </a:r>
          <a:endParaRPr lang="en-GB" dirty="0">
            <a:latin typeface="Arial" panose="020B0604020202020204" pitchFamily="34" charset="0"/>
            <a:cs typeface="Arial" panose="020B0604020202020204" pitchFamily="34" charset="0"/>
          </a:endParaRPr>
        </a:p>
      </dgm:t>
    </dgm:pt>
    <dgm:pt modelId="{1517452E-FB2A-E144-8D7E-228DAAC4892A}" type="parTrans" cxnId="{881F896C-0D3B-544D-8BA2-EB66BA7315A6}">
      <dgm:prSet/>
      <dgm:spPr/>
      <dgm:t>
        <a:bodyPr/>
        <a:lstStyle/>
        <a:p>
          <a:endParaRPr lang="en-GB"/>
        </a:p>
      </dgm:t>
    </dgm:pt>
    <dgm:pt modelId="{AAAE853E-0AF0-CC49-BCFA-A4F8DA88978C}" type="sibTrans" cxnId="{881F896C-0D3B-544D-8BA2-EB66BA7315A6}">
      <dgm:prSet/>
      <dgm:spPr/>
      <dgm:t>
        <a:bodyPr/>
        <a:lstStyle/>
        <a:p>
          <a:endParaRPr lang="en-GB"/>
        </a:p>
      </dgm:t>
    </dgm:pt>
    <dgm:pt modelId="{5B9903F1-1BD4-EE4A-966C-413BDCDBFAA0}">
      <dgm:prSet/>
      <dgm:spPr/>
      <dgm:t>
        <a:bodyPr/>
        <a:lstStyle/>
        <a:p>
          <a:pPr>
            <a:lnSpc>
              <a:spcPct val="150000"/>
            </a:lnSpc>
          </a:pPr>
          <a:r>
            <a:rPr lang="en-US" b="0" i="0" dirty="0">
              <a:latin typeface="Arial" panose="020B0604020202020204" pitchFamily="34" charset="0"/>
              <a:cs typeface="Arial" panose="020B0604020202020204" pitchFamily="34" charset="0"/>
            </a:rPr>
            <a:t>Utilities &amp; Miscellaneous: £500</a:t>
          </a:r>
          <a:endParaRPr lang="en-GB" dirty="0">
            <a:latin typeface="Arial" panose="020B0604020202020204" pitchFamily="34" charset="0"/>
            <a:cs typeface="Arial" panose="020B0604020202020204" pitchFamily="34" charset="0"/>
          </a:endParaRPr>
        </a:p>
      </dgm:t>
    </dgm:pt>
    <dgm:pt modelId="{EFB48AE9-AFAE-914F-B558-87B3E18A9033}" type="parTrans" cxnId="{DC810B3F-9F80-A441-B5D4-7732B1F1B77F}">
      <dgm:prSet/>
      <dgm:spPr/>
      <dgm:t>
        <a:bodyPr/>
        <a:lstStyle/>
        <a:p>
          <a:endParaRPr lang="en-GB"/>
        </a:p>
      </dgm:t>
    </dgm:pt>
    <dgm:pt modelId="{C4911E6E-EAF1-C547-A832-22559103C734}" type="sibTrans" cxnId="{DC810B3F-9F80-A441-B5D4-7732B1F1B77F}">
      <dgm:prSet/>
      <dgm:spPr/>
      <dgm:t>
        <a:bodyPr/>
        <a:lstStyle/>
        <a:p>
          <a:endParaRPr lang="en-GB"/>
        </a:p>
      </dgm:t>
    </dgm:pt>
    <dgm:pt modelId="{276DF68C-D881-EB40-AB1E-3CB0553C2CAB}">
      <dgm:prSet/>
      <dgm:spPr/>
      <dgm:t>
        <a:bodyPr/>
        <a:lstStyle/>
        <a:p>
          <a:pPr>
            <a:lnSpc>
              <a:spcPct val="150000"/>
            </a:lnSpc>
          </a:pPr>
          <a:r>
            <a:rPr lang="en-US" b="0" i="0" dirty="0">
              <a:latin typeface="Arial" panose="020B0604020202020204" pitchFamily="34" charset="0"/>
              <a:cs typeface="Arial" panose="020B0604020202020204" pitchFamily="34" charset="0"/>
            </a:rPr>
            <a:t>Marketing: £500</a:t>
          </a:r>
          <a:endParaRPr lang="en-GB" dirty="0">
            <a:latin typeface="Arial" panose="020B0604020202020204" pitchFamily="34" charset="0"/>
            <a:cs typeface="Arial" panose="020B0604020202020204" pitchFamily="34" charset="0"/>
          </a:endParaRPr>
        </a:p>
      </dgm:t>
    </dgm:pt>
    <dgm:pt modelId="{9A8DDE23-486D-0A47-A551-2773FD7DE9BB}" type="parTrans" cxnId="{F35FF8E8-4D83-3449-B33E-FD14E117DB6A}">
      <dgm:prSet/>
      <dgm:spPr/>
      <dgm:t>
        <a:bodyPr/>
        <a:lstStyle/>
        <a:p>
          <a:endParaRPr lang="en-GB"/>
        </a:p>
      </dgm:t>
    </dgm:pt>
    <dgm:pt modelId="{9EB23C97-0A21-F14F-BFEA-CA7BDED7E1D2}" type="sibTrans" cxnId="{F35FF8E8-4D83-3449-B33E-FD14E117DB6A}">
      <dgm:prSet/>
      <dgm:spPr/>
      <dgm:t>
        <a:bodyPr/>
        <a:lstStyle/>
        <a:p>
          <a:endParaRPr lang="en-GB"/>
        </a:p>
      </dgm:t>
    </dgm:pt>
    <dgm:pt modelId="{0EED753A-0203-304A-971A-F5D28A38B68D}">
      <dgm:prSet/>
      <dgm:spPr/>
      <dgm:t>
        <a:bodyPr/>
        <a:lstStyle/>
        <a:p>
          <a:r>
            <a:rPr lang="en-US" b="1" i="0" dirty="0">
              <a:solidFill>
                <a:schemeClr val="tx1"/>
              </a:solidFill>
              <a:latin typeface="Arial" panose="020B0604020202020204" pitchFamily="34" charset="0"/>
              <a:cs typeface="Arial" panose="020B0604020202020204" pitchFamily="34" charset="0"/>
            </a:rPr>
            <a:t>Projected Revenues</a:t>
          </a:r>
          <a:endParaRPr lang="en-GB" b="1" i="0" dirty="0">
            <a:solidFill>
              <a:schemeClr val="tx1"/>
            </a:solidFill>
            <a:latin typeface="Arial" panose="020B0604020202020204" pitchFamily="34" charset="0"/>
            <a:cs typeface="Arial" panose="020B0604020202020204" pitchFamily="34" charset="0"/>
          </a:endParaRPr>
        </a:p>
      </dgm:t>
    </dgm:pt>
    <dgm:pt modelId="{4663F30F-8D7A-3E45-9722-E1032B4FD046}" type="parTrans" cxnId="{97132C9F-9BDB-C142-B94B-E5721DF218E2}">
      <dgm:prSet/>
      <dgm:spPr/>
      <dgm:t>
        <a:bodyPr/>
        <a:lstStyle/>
        <a:p>
          <a:endParaRPr lang="en-GB"/>
        </a:p>
      </dgm:t>
    </dgm:pt>
    <dgm:pt modelId="{442997B9-9679-604D-BDC6-49971E76957E}" type="sibTrans" cxnId="{97132C9F-9BDB-C142-B94B-E5721DF218E2}">
      <dgm:prSet/>
      <dgm:spPr/>
      <dgm:t>
        <a:bodyPr/>
        <a:lstStyle/>
        <a:p>
          <a:endParaRPr lang="en-GB"/>
        </a:p>
      </dgm:t>
    </dgm:pt>
    <dgm:pt modelId="{D93D06E9-E820-064E-92A4-A2B1A719A7C3}">
      <dgm:prSet/>
      <dgm:spPr/>
      <dgm:t>
        <a:bodyPr/>
        <a:lstStyle/>
        <a:p>
          <a:pPr>
            <a:lnSpc>
              <a:spcPct val="150000"/>
            </a:lnSpc>
          </a:pPr>
          <a:r>
            <a:rPr lang="en-US" b="0" i="0" dirty="0">
              <a:latin typeface="Arial" panose="020B0604020202020204" pitchFamily="34" charset="0"/>
              <a:cs typeface="Arial" panose="020B0604020202020204" pitchFamily="34" charset="0"/>
            </a:rPr>
            <a:t>Months 1-3: £2,000/month during initial soft launch phase.</a:t>
          </a:r>
          <a:endParaRPr lang="en-GB" dirty="0">
            <a:latin typeface="Arial" panose="020B0604020202020204" pitchFamily="34" charset="0"/>
            <a:cs typeface="Arial" panose="020B0604020202020204" pitchFamily="34" charset="0"/>
          </a:endParaRPr>
        </a:p>
      </dgm:t>
    </dgm:pt>
    <dgm:pt modelId="{F34018AD-325D-2E40-8E5D-08D7806837CD}" type="parTrans" cxnId="{5EC6E189-242A-FE4B-9EE0-6EB28B866CC9}">
      <dgm:prSet/>
      <dgm:spPr/>
      <dgm:t>
        <a:bodyPr/>
        <a:lstStyle/>
        <a:p>
          <a:endParaRPr lang="en-GB"/>
        </a:p>
      </dgm:t>
    </dgm:pt>
    <dgm:pt modelId="{94ECDB7A-5F43-FA40-A55A-6D5437EB1BBC}" type="sibTrans" cxnId="{5EC6E189-242A-FE4B-9EE0-6EB28B866CC9}">
      <dgm:prSet/>
      <dgm:spPr/>
      <dgm:t>
        <a:bodyPr/>
        <a:lstStyle/>
        <a:p>
          <a:endParaRPr lang="en-GB"/>
        </a:p>
      </dgm:t>
    </dgm:pt>
    <dgm:pt modelId="{B8D74F8F-F685-E547-A292-D511E958F968}">
      <dgm:prSet/>
      <dgm:spPr/>
      <dgm:t>
        <a:bodyPr/>
        <a:lstStyle/>
        <a:p>
          <a:pPr>
            <a:lnSpc>
              <a:spcPct val="150000"/>
            </a:lnSpc>
          </a:pPr>
          <a:r>
            <a:rPr lang="en-US" b="0" i="0" dirty="0">
              <a:latin typeface="Arial" panose="020B0604020202020204" pitchFamily="34" charset="0"/>
              <a:cs typeface="Arial" panose="020B0604020202020204" pitchFamily="34" charset="0"/>
            </a:rPr>
            <a:t>Months 4-12: Revenue expected to increase to £5,000/month as marketing efforts and events begin to yield results.</a:t>
          </a:r>
          <a:endParaRPr lang="en-GB" dirty="0">
            <a:latin typeface="Arial" panose="020B0604020202020204" pitchFamily="34" charset="0"/>
            <a:cs typeface="Arial" panose="020B0604020202020204" pitchFamily="34" charset="0"/>
          </a:endParaRPr>
        </a:p>
      </dgm:t>
    </dgm:pt>
    <dgm:pt modelId="{BA1F5437-2BB4-3C4B-B1E5-EB13333EEF33}" type="parTrans" cxnId="{E7558691-A876-8244-B415-D7D2B958D627}">
      <dgm:prSet/>
      <dgm:spPr/>
      <dgm:t>
        <a:bodyPr/>
        <a:lstStyle/>
        <a:p>
          <a:endParaRPr lang="en-GB"/>
        </a:p>
      </dgm:t>
    </dgm:pt>
    <dgm:pt modelId="{4CD9133B-FEB7-CC4C-80C7-9B29D1E746FD}" type="sibTrans" cxnId="{E7558691-A876-8244-B415-D7D2B958D627}">
      <dgm:prSet/>
      <dgm:spPr/>
      <dgm:t>
        <a:bodyPr/>
        <a:lstStyle/>
        <a:p>
          <a:endParaRPr lang="en-GB"/>
        </a:p>
      </dgm:t>
    </dgm:pt>
    <dgm:pt modelId="{47D34EF9-001E-3B40-81E0-49308B53D736}" type="pres">
      <dgm:prSet presAssocID="{07DD06B0-B8BF-F84E-B50C-086F7B8F0355}" presName="Name0" presStyleCnt="0">
        <dgm:presLayoutVars>
          <dgm:dir/>
          <dgm:animLvl val="lvl"/>
          <dgm:resizeHandles val="exact"/>
        </dgm:presLayoutVars>
      </dgm:prSet>
      <dgm:spPr/>
    </dgm:pt>
    <dgm:pt modelId="{F7890815-589F-6449-A1B1-D5186E50F6FC}" type="pres">
      <dgm:prSet presAssocID="{CAA03EEB-3E1A-3D40-97C1-7BCAC9A77F7A}" presName="composite" presStyleCnt="0"/>
      <dgm:spPr/>
    </dgm:pt>
    <dgm:pt modelId="{BB2AEE6A-1051-5E41-ABE8-55A42144ABC2}" type="pres">
      <dgm:prSet presAssocID="{CAA03EEB-3E1A-3D40-97C1-7BCAC9A77F7A}" presName="parTx" presStyleLbl="alignNode1" presStyleIdx="0" presStyleCnt="3">
        <dgm:presLayoutVars>
          <dgm:chMax val="0"/>
          <dgm:chPref val="0"/>
          <dgm:bulletEnabled val="1"/>
        </dgm:presLayoutVars>
      </dgm:prSet>
      <dgm:spPr/>
    </dgm:pt>
    <dgm:pt modelId="{26EE71C2-59BE-434C-AEBC-9FABB87542DD}" type="pres">
      <dgm:prSet presAssocID="{CAA03EEB-3E1A-3D40-97C1-7BCAC9A77F7A}" presName="desTx" presStyleLbl="alignAccFollowNode1" presStyleIdx="0" presStyleCnt="3">
        <dgm:presLayoutVars>
          <dgm:bulletEnabled val="1"/>
        </dgm:presLayoutVars>
      </dgm:prSet>
      <dgm:spPr/>
    </dgm:pt>
    <dgm:pt modelId="{B564F469-3C7D-4241-A61E-2456AE40E4BD}" type="pres">
      <dgm:prSet presAssocID="{820D5215-B5EF-0F4C-AC0A-1246E24C3E3A}" presName="space" presStyleCnt="0"/>
      <dgm:spPr/>
    </dgm:pt>
    <dgm:pt modelId="{567788D5-913D-114F-A7E9-B1398773EFD4}" type="pres">
      <dgm:prSet presAssocID="{7D2828AF-50E8-714C-87C1-181FB127D2CB}" presName="composite" presStyleCnt="0"/>
      <dgm:spPr/>
    </dgm:pt>
    <dgm:pt modelId="{0ED479EB-2984-0341-99F2-F2F3F2D5A432}" type="pres">
      <dgm:prSet presAssocID="{7D2828AF-50E8-714C-87C1-181FB127D2CB}" presName="parTx" presStyleLbl="alignNode1" presStyleIdx="1" presStyleCnt="3">
        <dgm:presLayoutVars>
          <dgm:chMax val="0"/>
          <dgm:chPref val="0"/>
          <dgm:bulletEnabled val="1"/>
        </dgm:presLayoutVars>
      </dgm:prSet>
      <dgm:spPr/>
    </dgm:pt>
    <dgm:pt modelId="{5395CB60-B0F1-1846-BDF0-B3C182782EBF}" type="pres">
      <dgm:prSet presAssocID="{7D2828AF-50E8-714C-87C1-181FB127D2CB}" presName="desTx" presStyleLbl="alignAccFollowNode1" presStyleIdx="1" presStyleCnt="3">
        <dgm:presLayoutVars>
          <dgm:bulletEnabled val="1"/>
        </dgm:presLayoutVars>
      </dgm:prSet>
      <dgm:spPr/>
    </dgm:pt>
    <dgm:pt modelId="{B2E965ED-43A1-E040-A17B-5A0DDC8DB1FB}" type="pres">
      <dgm:prSet presAssocID="{9E9AAF05-B1D2-B441-9E36-31B4A1344DB4}" presName="space" presStyleCnt="0"/>
      <dgm:spPr/>
    </dgm:pt>
    <dgm:pt modelId="{4CDB9E75-3835-F445-AFA8-000DFAF39B6D}" type="pres">
      <dgm:prSet presAssocID="{0EED753A-0203-304A-971A-F5D28A38B68D}" presName="composite" presStyleCnt="0"/>
      <dgm:spPr/>
    </dgm:pt>
    <dgm:pt modelId="{7C8369EF-C414-E942-A556-8284E2696A85}" type="pres">
      <dgm:prSet presAssocID="{0EED753A-0203-304A-971A-F5D28A38B68D}" presName="parTx" presStyleLbl="alignNode1" presStyleIdx="2" presStyleCnt="3">
        <dgm:presLayoutVars>
          <dgm:chMax val="0"/>
          <dgm:chPref val="0"/>
          <dgm:bulletEnabled val="1"/>
        </dgm:presLayoutVars>
      </dgm:prSet>
      <dgm:spPr/>
    </dgm:pt>
    <dgm:pt modelId="{39CA30D6-5403-044C-8124-A56272F4006D}" type="pres">
      <dgm:prSet presAssocID="{0EED753A-0203-304A-971A-F5D28A38B68D}" presName="desTx" presStyleLbl="alignAccFollowNode1" presStyleIdx="2" presStyleCnt="3">
        <dgm:presLayoutVars>
          <dgm:bulletEnabled val="1"/>
        </dgm:presLayoutVars>
      </dgm:prSet>
      <dgm:spPr/>
    </dgm:pt>
  </dgm:ptLst>
  <dgm:cxnLst>
    <dgm:cxn modelId="{9EF04707-48DD-C741-B742-7364F785F197}" type="presOf" srcId="{276DF68C-D881-EB40-AB1E-3CB0553C2CAB}" destId="{5395CB60-B0F1-1846-BDF0-B3C182782EBF}" srcOrd="0" destOrd="3" presId="urn:microsoft.com/office/officeart/2005/8/layout/hList1"/>
    <dgm:cxn modelId="{467E9008-B287-B545-9B6E-FDD535E20336}" type="presOf" srcId="{D93D06E9-E820-064E-92A4-A2B1A719A7C3}" destId="{39CA30D6-5403-044C-8124-A56272F4006D}" srcOrd="0" destOrd="0" presId="urn:microsoft.com/office/officeart/2005/8/layout/hList1"/>
    <dgm:cxn modelId="{F911A026-FFE4-9645-9D48-D18C8DFA42CD}" type="presOf" srcId="{07DD06B0-B8BF-F84E-B50C-086F7B8F0355}" destId="{47D34EF9-001E-3B40-81E0-49308B53D736}" srcOrd="0" destOrd="0" presId="urn:microsoft.com/office/officeart/2005/8/layout/hList1"/>
    <dgm:cxn modelId="{92F44533-5539-4041-987A-5B3A82DADC22}" srcId="{CAA03EEB-3E1A-3D40-97C1-7BCAC9A77F7A}" destId="{01BF16D1-52BD-BB47-B94B-3B98B040D3F2}" srcOrd="0" destOrd="0" parTransId="{A222A6D2-8074-EF4A-ABFE-208E12942AC8}" sibTransId="{6669F631-A8CC-F642-884D-EF5BBAD7CCBA}"/>
    <dgm:cxn modelId="{F34F533C-B59B-2645-B0E9-D4B4AEF0C1D1}" type="presOf" srcId="{3A83D962-6B62-4044-A258-DFFAF7CB34A4}" destId="{26EE71C2-59BE-434C-AEBC-9FABB87542DD}" srcOrd="0" destOrd="3" presId="urn:microsoft.com/office/officeart/2005/8/layout/hList1"/>
    <dgm:cxn modelId="{384B043E-75DF-D949-AFE8-A88C3699E0D1}" type="presOf" srcId="{2851EDA5-DDB5-A547-A65F-A8133B871DF4}" destId="{5395CB60-B0F1-1846-BDF0-B3C182782EBF}" srcOrd="0" destOrd="0" presId="urn:microsoft.com/office/officeart/2005/8/layout/hList1"/>
    <dgm:cxn modelId="{DC810B3F-9F80-A441-B5D4-7732B1F1B77F}" srcId="{7D2828AF-50E8-714C-87C1-181FB127D2CB}" destId="{5B9903F1-1BD4-EE4A-966C-413BDCDBFAA0}" srcOrd="2" destOrd="0" parTransId="{EFB48AE9-AFAE-914F-B558-87B3E18A9033}" sibTransId="{C4911E6E-EAF1-C547-A832-22559103C734}"/>
    <dgm:cxn modelId="{DA550E44-46C8-3D44-88FC-38E981CAFC50}" type="presOf" srcId="{CAA03EEB-3E1A-3D40-97C1-7BCAC9A77F7A}" destId="{BB2AEE6A-1051-5E41-ABE8-55A42144ABC2}" srcOrd="0" destOrd="0" presId="urn:microsoft.com/office/officeart/2005/8/layout/hList1"/>
    <dgm:cxn modelId="{2F89DF44-61C1-C84C-83EE-6BF95AFB4932}" srcId="{CAA03EEB-3E1A-3D40-97C1-7BCAC9A77F7A}" destId="{E771077D-EB11-CA43-B1D5-FE584385925E}" srcOrd="4" destOrd="0" parTransId="{C5F08A1A-C3E6-3A42-9C46-AAD837143315}" sibTransId="{B8DF2CA3-8113-BF40-97E4-B96FFC78C091}"/>
    <dgm:cxn modelId="{7A05344A-4157-0D4A-93BB-7EE57B57D8EB}" srcId="{7D2828AF-50E8-714C-87C1-181FB127D2CB}" destId="{2851EDA5-DDB5-A547-A65F-A8133B871DF4}" srcOrd="0" destOrd="0" parTransId="{03E22CE9-ABD3-6146-8E10-771B54E8532D}" sibTransId="{5CDE7252-DD55-4D4C-B4CA-3E6503AE4AFA}"/>
    <dgm:cxn modelId="{6915544F-570E-B14C-84D9-217AC7DFD358}" type="presOf" srcId="{64F0A40E-E1DD-504E-9A81-C77AB42AA7AB}" destId="{26EE71C2-59BE-434C-AEBC-9FABB87542DD}" srcOrd="0" destOrd="2" presId="urn:microsoft.com/office/officeart/2005/8/layout/hList1"/>
    <dgm:cxn modelId="{A499DA4F-EE89-2048-ABF7-5202E56DA1D4}" type="presOf" srcId="{5B9903F1-1BD4-EE4A-966C-413BDCDBFAA0}" destId="{5395CB60-B0F1-1846-BDF0-B3C182782EBF}" srcOrd="0" destOrd="2" presId="urn:microsoft.com/office/officeart/2005/8/layout/hList1"/>
    <dgm:cxn modelId="{F7219355-7F86-B842-9AE0-FA65D76C9EB0}" type="presOf" srcId="{01BF16D1-52BD-BB47-B94B-3B98B040D3F2}" destId="{26EE71C2-59BE-434C-AEBC-9FABB87542DD}" srcOrd="0" destOrd="0" presId="urn:microsoft.com/office/officeart/2005/8/layout/hList1"/>
    <dgm:cxn modelId="{D8890466-D325-8B4B-86E4-118BE0B2BB01}" type="presOf" srcId="{7AB99BDB-6C50-184F-8FE1-FE69CBA45503}" destId="{5395CB60-B0F1-1846-BDF0-B3C182782EBF}" srcOrd="0" destOrd="1" presId="urn:microsoft.com/office/officeart/2005/8/layout/hList1"/>
    <dgm:cxn modelId="{965B9868-6EC6-7E49-9712-FF7A57A52BD9}" type="presOf" srcId="{E771077D-EB11-CA43-B1D5-FE584385925E}" destId="{26EE71C2-59BE-434C-AEBC-9FABB87542DD}" srcOrd="0" destOrd="4" presId="urn:microsoft.com/office/officeart/2005/8/layout/hList1"/>
    <dgm:cxn modelId="{881F896C-0D3B-544D-8BA2-EB66BA7315A6}" srcId="{7D2828AF-50E8-714C-87C1-181FB127D2CB}" destId="{7AB99BDB-6C50-184F-8FE1-FE69CBA45503}" srcOrd="1" destOrd="0" parTransId="{1517452E-FB2A-E144-8D7E-228DAAC4892A}" sibTransId="{AAAE853E-0AF0-CC49-BCFA-A4F8DA88978C}"/>
    <dgm:cxn modelId="{9AA8FD76-2855-144B-80FA-A900392D2264}" srcId="{CAA03EEB-3E1A-3D40-97C1-7BCAC9A77F7A}" destId="{3A83D962-6B62-4044-A258-DFFAF7CB34A4}" srcOrd="3" destOrd="0" parTransId="{85A12269-F27A-834C-9E97-89F0F2AF4B2A}" sibTransId="{57627E3F-DF8C-7E43-B653-577EE81E5445}"/>
    <dgm:cxn modelId="{3CE41F77-BD0B-4647-9D71-4488F53361F4}" type="presOf" srcId="{7D2828AF-50E8-714C-87C1-181FB127D2CB}" destId="{0ED479EB-2984-0341-99F2-F2F3F2D5A432}" srcOrd="0" destOrd="0" presId="urn:microsoft.com/office/officeart/2005/8/layout/hList1"/>
    <dgm:cxn modelId="{5EC6E189-242A-FE4B-9EE0-6EB28B866CC9}" srcId="{0EED753A-0203-304A-971A-F5D28A38B68D}" destId="{D93D06E9-E820-064E-92A4-A2B1A719A7C3}" srcOrd="0" destOrd="0" parTransId="{F34018AD-325D-2E40-8E5D-08D7806837CD}" sibTransId="{94ECDB7A-5F43-FA40-A55A-6D5437EB1BBC}"/>
    <dgm:cxn modelId="{E7558691-A876-8244-B415-D7D2B958D627}" srcId="{0EED753A-0203-304A-971A-F5D28A38B68D}" destId="{B8D74F8F-F685-E547-A292-D511E958F968}" srcOrd="1" destOrd="0" parTransId="{BA1F5437-2BB4-3C4B-B1E5-EB13333EEF33}" sibTransId="{4CD9133B-FEB7-CC4C-80C7-9B29D1E746FD}"/>
    <dgm:cxn modelId="{41540299-556A-1F44-945A-316D357E6844}" srcId="{07DD06B0-B8BF-F84E-B50C-086F7B8F0355}" destId="{CAA03EEB-3E1A-3D40-97C1-7BCAC9A77F7A}" srcOrd="0" destOrd="0" parTransId="{B96B560A-256C-1D46-B79D-78F6A3CB0EF4}" sibTransId="{820D5215-B5EF-0F4C-AC0A-1246E24C3E3A}"/>
    <dgm:cxn modelId="{97132C9F-9BDB-C142-B94B-E5721DF218E2}" srcId="{07DD06B0-B8BF-F84E-B50C-086F7B8F0355}" destId="{0EED753A-0203-304A-971A-F5D28A38B68D}" srcOrd="2" destOrd="0" parTransId="{4663F30F-8D7A-3E45-9722-E1032B4FD046}" sibTransId="{442997B9-9679-604D-BDC6-49971E76957E}"/>
    <dgm:cxn modelId="{D11A93AA-3D5A-AF42-8581-4D6F4E55E4BA}" type="presOf" srcId="{49F28B97-90E5-8948-A6C3-0B6E84684E4B}" destId="{26EE71C2-59BE-434C-AEBC-9FABB87542DD}" srcOrd="0" destOrd="1" presId="urn:microsoft.com/office/officeart/2005/8/layout/hList1"/>
    <dgm:cxn modelId="{B63293BD-3E46-4E40-B185-D83014AF36AB}" type="presOf" srcId="{B8D74F8F-F685-E547-A292-D511E958F968}" destId="{39CA30D6-5403-044C-8124-A56272F4006D}" srcOrd="0" destOrd="1" presId="urn:microsoft.com/office/officeart/2005/8/layout/hList1"/>
    <dgm:cxn modelId="{15FB94C9-243B-BE43-B64B-4C09BFF1EC70}" srcId="{CAA03EEB-3E1A-3D40-97C1-7BCAC9A77F7A}" destId="{64F0A40E-E1DD-504E-9A81-C77AB42AA7AB}" srcOrd="2" destOrd="0" parTransId="{75DEBA6B-9D05-BE47-A048-43823CDF2A77}" sibTransId="{5FE717C8-7CE2-F945-8890-9CDA950BB2E6}"/>
    <dgm:cxn modelId="{EBB9DDD6-2F34-064B-8167-D6C9D15B99CE}" srcId="{07DD06B0-B8BF-F84E-B50C-086F7B8F0355}" destId="{7D2828AF-50E8-714C-87C1-181FB127D2CB}" srcOrd="1" destOrd="0" parTransId="{0C990B63-AE2E-6241-88C0-78EA2E975BDB}" sibTransId="{9E9AAF05-B1D2-B441-9E36-31B4A1344DB4}"/>
    <dgm:cxn modelId="{D6717FD7-67AD-E74C-951A-595C81CA30A3}" srcId="{CAA03EEB-3E1A-3D40-97C1-7BCAC9A77F7A}" destId="{49F28B97-90E5-8948-A6C3-0B6E84684E4B}" srcOrd="1" destOrd="0" parTransId="{56283590-60A9-9549-AEB2-BAC7EDF1FB6C}" sibTransId="{8A6F5CD1-0141-0547-B375-8DB0022E4445}"/>
    <dgm:cxn modelId="{332207E8-6154-3945-8B67-22C37EEFFF43}" type="presOf" srcId="{0EED753A-0203-304A-971A-F5D28A38B68D}" destId="{7C8369EF-C414-E942-A556-8284E2696A85}" srcOrd="0" destOrd="0" presId="urn:microsoft.com/office/officeart/2005/8/layout/hList1"/>
    <dgm:cxn modelId="{F35FF8E8-4D83-3449-B33E-FD14E117DB6A}" srcId="{7D2828AF-50E8-714C-87C1-181FB127D2CB}" destId="{276DF68C-D881-EB40-AB1E-3CB0553C2CAB}" srcOrd="3" destOrd="0" parTransId="{9A8DDE23-486D-0A47-A551-2773FD7DE9BB}" sibTransId="{9EB23C97-0A21-F14F-BFEA-CA7BDED7E1D2}"/>
    <dgm:cxn modelId="{617B214B-44AE-B546-86DD-AC9BFE4843E7}" type="presParOf" srcId="{47D34EF9-001E-3B40-81E0-49308B53D736}" destId="{F7890815-589F-6449-A1B1-D5186E50F6FC}" srcOrd="0" destOrd="0" presId="urn:microsoft.com/office/officeart/2005/8/layout/hList1"/>
    <dgm:cxn modelId="{CC5F8A5B-DECE-CB41-ABED-2B8F955600C9}" type="presParOf" srcId="{F7890815-589F-6449-A1B1-D5186E50F6FC}" destId="{BB2AEE6A-1051-5E41-ABE8-55A42144ABC2}" srcOrd="0" destOrd="0" presId="urn:microsoft.com/office/officeart/2005/8/layout/hList1"/>
    <dgm:cxn modelId="{AC3E366A-9D07-F545-920A-8357127C8AA8}" type="presParOf" srcId="{F7890815-589F-6449-A1B1-D5186E50F6FC}" destId="{26EE71C2-59BE-434C-AEBC-9FABB87542DD}" srcOrd="1" destOrd="0" presId="urn:microsoft.com/office/officeart/2005/8/layout/hList1"/>
    <dgm:cxn modelId="{FDDE4538-F232-5F47-9D2B-AAFE988D8D5C}" type="presParOf" srcId="{47D34EF9-001E-3B40-81E0-49308B53D736}" destId="{B564F469-3C7D-4241-A61E-2456AE40E4BD}" srcOrd="1" destOrd="0" presId="urn:microsoft.com/office/officeart/2005/8/layout/hList1"/>
    <dgm:cxn modelId="{760E5A69-5FCF-F04A-A728-8B52B87D98AF}" type="presParOf" srcId="{47D34EF9-001E-3B40-81E0-49308B53D736}" destId="{567788D5-913D-114F-A7E9-B1398773EFD4}" srcOrd="2" destOrd="0" presId="urn:microsoft.com/office/officeart/2005/8/layout/hList1"/>
    <dgm:cxn modelId="{3AD85CCD-20F0-2344-B2CD-40C61533ACFE}" type="presParOf" srcId="{567788D5-913D-114F-A7E9-B1398773EFD4}" destId="{0ED479EB-2984-0341-99F2-F2F3F2D5A432}" srcOrd="0" destOrd="0" presId="urn:microsoft.com/office/officeart/2005/8/layout/hList1"/>
    <dgm:cxn modelId="{9BF637CF-8D99-F64A-8C05-6387DC09099D}" type="presParOf" srcId="{567788D5-913D-114F-A7E9-B1398773EFD4}" destId="{5395CB60-B0F1-1846-BDF0-B3C182782EBF}" srcOrd="1" destOrd="0" presId="urn:microsoft.com/office/officeart/2005/8/layout/hList1"/>
    <dgm:cxn modelId="{B7607C40-5A1A-3149-A789-47DF86C714E4}" type="presParOf" srcId="{47D34EF9-001E-3B40-81E0-49308B53D736}" destId="{B2E965ED-43A1-E040-A17B-5A0DDC8DB1FB}" srcOrd="3" destOrd="0" presId="urn:microsoft.com/office/officeart/2005/8/layout/hList1"/>
    <dgm:cxn modelId="{FE9DFE26-C852-B04F-BD94-5981266578F4}" type="presParOf" srcId="{47D34EF9-001E-3B40-81E0-49308B53D736}" destId="{4CDB9E75-3835-F445-AFA8-000DFAF39B6D}" srcOrd="4" destOrd="0" presId="urn:microsoft.com/office/officeart/2005/8/layout/hList1"/>
    <dgm:cxn modelId="{7135721F-62AD-1E49-8670-66CDD9AD018B}" type="presParOf" srcId="{4CDB9E75-3835-F445-AFA8-000DFAF39B6D}" destId="{7C8369EF-C414-E942-A556-8284E2696A85}" srcOrd="0" destOrd="0" presId="urn:microsoft.com/office/officeart/2005/8/layout/hList1"/>
    <dgm:cxn modelId="{14203D34-3C8D-1142-B20D-B47B2088B749}" type="presParOf" srcId="{4CDB9E75-3835-F445-AFA8-000DFAF39B6D}" destId="{39CA30D6-5403-044C-8124-A56272F4006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6CFB4-3BCE-9D4D-943E-40F5A05CFC5C}">
      <dsp:nvSpPr>
        <dsp:cNvPr id="0" name=""/>
        <dsp:cNvSpPr/>
      </dsp:nvSpPr>
      <dsp:spPr>
        <a:xfrm>
          <a:off x="0" y="490"/>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About the Business</a:t>
          </a:r>
          <a:endParaRPr lang="en-GB" sz="2000" kern="1200"/>
        </a:p>
      </dsp:txBody>
      <dsp:txXfrm>
        <a:off x="20315" y="20805"/>
        <a:ext cx="8785029" cy="375518"/>
      </dsp:txXfrm>
    </dsp:sp>
    <dsp:sp modelId="{A82418CC-2CAB-9C48-A761-A624028B14CB}">
      <dsp:nvSpPr>
        <dsp:cNvPr id="0" name=""/>
        <dsp:cNvSpPr/>
      </dsp:nvSpPr>
      <dsp:spPr>
        <a:xfrm>
          <a:off x="0" y="428943"/>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err="1"/>
            <a:t>Vinalia</a:t>
          </a:r>
          <a:r>
            <a:rPr lang="en-GB" sz="2000" kern="1200" dirty="0"/>
            <a:t> LTD</a:t>
          </a:r>
        </a:p>
      </dsp:txBody>
      <dsp:txXfrm>
        <a:off x="20315" y="449258"/>
        <a:ext cx="8785029" cy="375518"/>
      </dsp:txXfrm>
    </dsp:sp>
    <dsp:sp modelId="{2E61AD32-9B72-BC44-BC40-46257A8CDB7C}">
      <dsp:nvSpPr>
        <dsp:cNvPr id="0" name=""/>
        <dsp:cNvSpPr/>
      </dsp:nvSpPr>
      <dsp:spPr>
        <a:xfrm>
          <a:off x="0" y="857396"/>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dirty="0"/>
            <a:t>Management of </a:t>
          </a:r>
          <a:r>
            <a:rPr lang="en-US" sz="2000" b="0" i="0" kern="1200" dirty="0" err="1"/>
            <a:t>Vinalia</a:t>
          </a:r>
          <a:endParaRPr lang="en-GB" sz="2000" kern="1200" dirty="0"/>
        </a:p>
      </dsp:txBody>
      <dsp:txXfrm>
        <a:off x="20315" y="877711"/>
        <a:ext cx="8785029" cy="375518"/>
      </dsp:txXfrm>
    </dsp:sp>
    <dsp:sp modelId="{651B3B5B-51D8-A74D-8F15-8F24CD09A345}">
      <dsp:nvSpPr>
        <dsp:cNvPr id="0" name=""/>
        <dsp:cNvSpPr/>
      </dsp:nvSpPr>
      <dsp:spPr>
        <a:xfrm>
          <a:off x="0" y="1285849"/>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SWOT Analysis</a:t>
          </a:r>
          <a:endParaRPr lang="en-GB" sz="2000" kern="1200"/>
        </a:p>
      </dsp:txBody>
      <dsp:txXfrm>
        <a:off x="20315" y="1306164"/>
        <a:ext cx="8785029" cy="375518"/>
      </dsp:txXfrm>
    </dsp:sp>
    <dsp:sp modelId="{04F96A4F-6F59-AC44-9D08-2101848D52EB}">
      <dsp:nvSpPr>
        <dsp:cNvPr id="0" name=""/>
        <dsp:cNvSpPr/>
      </dsp:nvSpPr>
      <dsp:spPr>
        <a:xfrm>
          <a:off x="0" y="1714302"/>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Cash Flow</a:t>
          </a:r>
          <a:r>
            <a:rPr lang="en-GB" sz="2000" b="0" i="0" kern="1200"/>
            <a:t> Forecast for the First 12 Months</a:t>
          </a:r>
          <a:endParaRPr lang="en-GB" sz="2000" kern="1200" dirty="0"/>
        </a:p>
      </dsp:txBody>
      <dsp:txXfrm>
        <a:off x="20315" y="1734617"/>
        <a:ext cx="8785029" cy="375518"/>
      </dsp:txXfrm>
    </dsp:sp>
    <dsp:sp modelId="{CD940BF6-378D-8B42-B427-C66A5C384834}">
      <dsp:nvSpPr>
        <dsp:cNvPr id="0" name=""/>
        <dsp:cNvSpPr/>
      </dsp:nvSpPr>
      <dsp:spPr>
        <a:xfrm>
          <a:off x="0" y="2142755"/>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Conclusion</a:t>
          </a:r>
          <a:endParaRPr lang="en-GB" sz="2000" kern="1200"/>
        </a:p>
      </dsp:txBody>
      <dsp:txXfrm>
        <a:off x="20315" y="2163070"/>
        <a:ext cx="8785029" cy="375518"/>
      </dsp:txXfrm>
    </dsp:sp>
    <dsp:sp modelId="{78DC267C-5965-1A48-8E31-8A7B9892AD02}">
      <dsp:nvSpPr>
        <dsp:cNvPr id="0" name=""/>
        <dsp:cNvSpPr/>
      </dsp:nvSpPr>
      <dsp:spPr>
        <a:xfrm>
          <a:off x="0" y="2571208"/>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Questions</a:t>
          </a:r>
          <a:endParaRPr lang="en-GB" sz="2000" kern="1200"/>
        </a:p>
      </dsp:txBody>
      <dsp:txXfrm>
        <a:off x="20315" y="2591523"/>
        <a:ext cx="8785029" cy="375518"/>
      </dsp:txXfrm>
    </dsp:sp>
    <dsp:sp modelId="{D8130A9D-E9A9-2B41-A346-2F10DFD18EE3}">
      <dsp:nvSpPr>
        <dsp:cNvPr id="0" name=""/>
        <dsp:cNvSpPr/>
      </dsp:nvSpPr>
      <dsp:spPr>
        <a:xfrm>
          <a:off x="0" y="2999661"/>
          <a:ext cx="8825659" cy="416148"/>
        </a:xfrm>
        <a:prstGeom prst="roundRect">
          <a:avLst/>
        </a:prstGeom>
        <a:gradFill rotWithShape="0">
          <a:gsLst>
            <a:gs pos="0">
              <a:schemeClr val="lt1">
                <a:hueOff val="0"/>
                <a:satOff val="0"/>
                <a:lumOff val="0"/>
                <a:alphaOff val="0"/>
                <a:tint val="64000"/>
                <a:lumMod val="118000"/>
              </a:schemeClr>
            </a:gs>
            <a:gs pos="100000">
              <a:schemeClr val="lt1">
                <a:hueOff val="0"/>
                <a:satOff val="0"/>
                <a:lumOff val="0"/>
                <a:alphaOff val="0"/>
                <a:tint val="92000"/>
                <a:alpha val="100000"/>
                <a:lumMod val="11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References</a:t>
          </a:r>
          <a:endParaRPr lang="en-GB" sz="2000" kern="1200"/>
        </a:p>
      </dsp:txBody>
      <dsp:txXfrm>
        <a:off x="20315" y="3019976"/>
        <a:ext cx="8785029" cy="3755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DDC24-0E63-044C-943B-ACC0E032C400}">
      <dsp:nvSpPr>
        <dsp:cNvPr id="0" name=""/>
        <dsp:cNvSpPr/>
      </dsp:nvSpPr>
      <dsp:spPr>
        <a:xfrm>
          <a:off x="3939768" y="2368322"/>
          <a:ext cx="1752367" cy="1752367"/>
        </a:xfrm>
        <a:prstGeom prst="ellipse">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i="0" kern="1200" dirty="0">
              <a:latin typeface="Arial" panose="020B0604020202020204" pitchFamily="34" charset="0"/>
              <a:cs typeface="Arial" panose="020B0604020202020204" pitchFamily="34" charset="0"/>
            </a:rPr>
            <a:t>Owner &amp;General Manager: </a:t>
          </a:r>
          <a:r>
            <a:rPr lang="en-US" sz="1800" b="1" i="0" kern="1200" dirty="0" err="1">
              <a:latin typeface="Arial" panose="020B0604020202020204" pitchFamily="34" charset="0"/>
              <a:cs typeface="Arial" panose="020B0604020202020204" pitchFamily="34" charset="0"/>
            </a:rPr>
            <a:t>Catalin</a:t>
          </a:r>
          <a:r>
            <a:rPr lang="en-US" sz="1800" b="1" i="0" kern="1200" dirty="0">
              <a:latin typeface="Arial" panose="020B0604020202020204" pitchFamily="34" charset="0"/>
              <a:cs typeface="Arial" panose="020B0604020202020204" pitchFamily="34" charset="0"/>
            </a:rPr>
            <a:t> </a:t>
          </a:r>
          <a:r>
            <a:rPr lang="en-US" sz="1800" b="1" i="0" kern="1200" dirty="0" err="1">
              <a:latin typeface="Arial" panose="020B0604020202020204" pitchFamily="34" charset="0"/>
              <a:cs typeface="Arial" panose="020B0604020202020204" pitchFamily="34" charset="0"/>
            </a:rPr>
            <a:t>Tabaras</a:t>
          </a:r>
          <a:endParaRPr lang="en-GB" sz="1800" i="0" kern="1200" dirty="0">
            <a:latin typeface="Arial" panose="020B0604020202020204" pitchFamily="34" charset="0"/>
            <a:cs typeface="Arial" panose="020B0604020202020204" pitchFamily="34" charset="0"/>
          </a:endParaRPr>
        </a:p>
      </dsp:txBody>
      <dsp:txXfrm>
        <a:off x="4196396" y="2624950"/>
        <a:ext cx="1239111" cy="1239111"/>
      </dsp:txXfrm>
    </dsp:sp>
    <dsp:sp modelId="{D3E20C05-99BF-9445-B52E-43A68980C3CF}">
      <dsp:nvSpPr>
        <dsp:cNvPr id="0" name=""/>
        <dsp:cNvSpPr/>
      </dsp:nvSpPr>
      <dsp:spPr>
        <a:xfrm rot="10800000">
          <a:off x="2238047" y="2994793"/>
          <a:ext cx="1608126" cy="49942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49BBAA3-E8FF-E449-9404-97045F0788DA}">
      <dsp:nvSpPr>
        <dsp:cNvPr id="0" name=""/>
        <dsp:cNvSpPr/>
      </dsp:nvSpPr>
      <dsp:spPr>
        <a:xfrm>
          <a:off x="1405673" y="2578606"/>
          <a:ext cx="1664748" cy="1331798"/>
        </a:xfrm>
        <a:prstGeom prst="roundRect">
          <a:avLst>
            <a:gd name="adj" fmla="val 10000"/>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Operations Manager</a:t>
          </a:r>
          <a:endParaRPr lang="en-GB" sz="1600" b="1" i="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Part time employee 1</a:t>
          </a:r>
          <a:endParaRPr lang="en-GB" sz="1200" b="0" i="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Part time employee 2</a:t>
          </a:r>
          <a:endParaRPr lang="en-GB" sz="1200" b="0" i="0" kern="1200" dirty="0">
            <a:latin typeface="Arial" panose="020B0604020202020204" pitchFamily="34" charset="0"/>
            <a:cs typeface="Arial" panose="020B0604020202020204" pitchFamily="34" charset="0"/>
          </a:endParaRPr>
        </a:p>
      </dsp:txBody>
      <dsp:txXfrm>
        <a:off x="1444680" y="2617613"/>
        <a:ext cx="1586734" cy="1253784"/>
      </dsp:txXfrm>
    </dsp:sp>
    <dsp:sp modelId="{EB90169E-5BE6-4C45-967A-ECAA310083C5}">
      <dsp:nvSpPr>
        <dsp:cNvPr id="0" name=""/>
        <dsp:cNvSpPr/>
      </dsp:nvSpPr>
      <dsp:spPr>
        <a:xfrm rot="13500000">
          <a:off x="2757593" y="1740498"/>
          <a:ext cx="1608126" cy="49942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80473C-730D-1448-BC48-0D8A4B19E633}">
      <dsp:nvSpPr>
        <dsp:cNvPr id="0" name=""/>
        <dsp:cNvSpPr/>
      </dsp:nvSpPr>
      <dsp:spPr>
        <a:xfrm>
          <a:off x="2160724" y="755752"/>
          <a:ext cx="1664748" cy="1331798"/>
        </a:xfrm>
        <a:prstGeom prst="roundRect">
          <a:avLst>
            <a:gd name="adj" fmla="val 10000"/>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t" anchorCtr="0">
          <a:noAutofit/>
        </a:bodyPr>
        <a:lstStyle/>
        <a:p>
          <a:pPr marL="0" lvl="0" indent="0" algn="l" defTabSz="711200">
            <a:lnSpc>
              <a:spcPct val="90000"/>
            </a:lnSpc>
            <a:spcBef>
              <a:spcPct val="0"/>
            </a:spcBef>
            <a:spcAft>
              <a:spcPct val="35000"/>
            </a:spcAft>
            <a:buNone/>
          </a:pPr>
          <a:r>
            <a:rPr lang="en-US" sz="1600" b="1" i="0" kern="1200" dirty="0">
              <a:latin typeface="Arial" panose="020B0604020202020204" pitchFamily="34" charset="0"/>
              <a:cs typeface="Arial" panose="020B0604020202020204" pitchFamily="34" charset="0"/>
            </a:rPr>
            <a:t>Professional Services</a:t>
          </a:r>
          <a:endParaRPr lang="en-GB" sz="1600" i="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Accountant</a:t>
          </a:r>
          <a:endParaRPr lang="en-GB" sz="1200" b="0" i="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i="0" kern="1200" dirty="0">
              <a:latin typeface="Arial" panose="020B0604020202020204" pitchFamily="34" charset="0"/>
              <a:cs typeface="Arial" panose="020B0604020202020204" pitchFamily="34" charset="0"/>
            </a:rPr>
            <a:t>Legal Advisor</a:t>
          </a:r>
          <a:endParaRPr lang="en-GB" sz="1200" b="0" i="0" kern="1200" dirty="0">
            <a:latin typeface="Arial" panose="020B0604020202020204" pitchFamily="34" charset="0"/>
            <a:cs typeface="Arial" panose="020B0604020202020204" pitchFamily="34" charset="0"/>
          </a:endParaRPr>
        </a:p>
      </dsp:txBody>
      <dsp:txXfrm>
        <a:off x="2199731" y="794759"/>
        <a:ext cx="1586734" cy="1253784"/>
      </dsp:txXfrm>
    </dsp:sp>
    <dsp:sp modelId="{56A30A4C-BCD2-094D-BD93-2CA600F2F269}">
      <dsp:nvSpPr>
        <dsp:cNvPr id="0" name=""/>
        <dsp:cNvSpPr/>
      </dsp:nvSpPr>
      <dsp:spPr>
        <a:xfrm rot="16200000">
          <a:off x="4011889" y="1220952"/>
          <a:ext cx="1608126" cy="49942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CC3FDE-1F7D-664D-B991-2E585F43B0E0}">
      <dsp:nvSpPr>
        <dsp:cNvPr id="0" name=""/>
        <dsp:cNvSpPr/>
      </dsp:nvSpPr>
      <dsp:spPr>
        <a:xfrm>
          <a:off x="3983578" y="701"/>
          <a:ext cx="1664748" cy="1331798"/>
        </a:xfrm>
        <a:prstGeom prst="roundRect">
          <a:avLst>
            <a:gd name="adj" fmla="val 10000"/>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i="0" u="none" kern="1200" dirty="0">
              <a:latin typeface="Arial" panose="020B0604020202020204" pitchFamily="34" charset="0"/>
              <a:cs typeface="Arial" panose="020B0604020202020204" pitchFamily="34" charset="0"/>
            </a:rPr>
            <a:t>Wine Director</a:t>
          </a:r>
          <a:endParaRPr lang="en-GB" sz="1600" b="0" i="0" kern="1200" dirty="0">
            <a:latin typeface="Arial" panose="020B0604020202020204" pitchFamily="34" charset="0"/>
            <a:cs typeface="Arial" panose="020B0604020202020204" pitchFamily="34" charset="0"/>
          </a:endParaRPr>
        </a:p>
      </dsp:txBody>
      <dsp:txXfrm>
        <a:off x="4022585" y="39708"/>
        <a:ext cx="1586734" cy="1253784"/>
      </dsp:txXfrm>
    </dsp:sp>
    <dsp:sp modelId="{1889B5C2-89A5-DB45-9FBA-3FABDE551768}">
      <dsp:nvSpPr>
        <dsp:cNvPr id="0" name=""/>
        <dsp:cNvSpPr/>
      </dsp:nvSpPr>
      <dsp:spPr>
        <a:xfrm rot="18900000">
          <a:off x="5266184" y="1740498"/>
          <a:ext cx="1608126" cy="49942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D984650-3609-4345-B099-6AC75D0DC8AD}">
      <dsp:nvSpPr>
        <dsp:cNvPr id="0" name=""/>
        <dsp:cNvSpPr/>
      </dsp:nvSpPr>
      <dsp:spPr>
        <a:xfrm>
          <a:off x="5806432" y="755752"/>
          <a:ext cx="1664748" cy="1331798"/>
        </a:xfrm>
        <a:prstGeom prst="roundRect">
          <a:avLst>
            <a:gd name="adj" fmla="val 10000"/>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i="0" u="none" kern="1200" dirty="0">
              <a:latin typeface="Arial" panose="020B0604020202020204" pitchFamily="34" charset="0"/>
              <a:cs typeface="Arial" panose="020B0604020202020204" pitchFamily="34" charset="0"/>
            </a:rPr>
            <a:t>Marketing Manager</a:t>
          </a:r>
          <a:endParaRPr lang="en-GB" sz="1600" b="0" i="0" kern="1200" dirty="0">
            <a:latin typeface="Arial" panose="020B0604020202020204" pitchFamily="34" charset="0"/>
            <a:cs typeface="Arial" panose="020B0604020202020204" pitchFamily="34" charset="0"/>
          </a:endParaRPr>
        </a:p>
      </dsp:txBody>
      <dsp:txXfrm>
        <a:off x="5845439" y="794759"/>
        <a:ext cx="1586734" cy="1253784"/>
      </dsp:txXfrm>
    </dsp:sp>
    <dsp:sp modelId="{CC0AB83F-8193-404B-91CB-17C62FE37111}">
      <dsp:nvSpPr>
        <dsp:cNvPr id="0" name=""/>
        <dsp:cNvSpPr/>
      </dsp:nvSpPr>
      <dsp:spPr>
        <a:xfrm>
          <a:off x="5785730" y="2994793"/>
          <a:ext cx="1608126" cy="499424"/>
        </a:xfrm>
        <a:prstGeom prst="leftArrow">
          <a:avLst>
            <a:gd name="adj1" fmla="val 60000"/>
            <a:gd name="adj2" fmla="val 50000"/>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DE1EF9-FB22-0840-AFD5-DAA1E73D5109}">
      <dsp:nvSpPr>
        <dsp:cNvPr id="0" name=""/>
        <dsp:cNvSpPr/>
      </dsp:nvSpPr>
      <dsp:spPr>
        <a:xfrm>
          <a:off x="6561483" y="2578606"/>
          <a:ext cx="1664748" cy="1331798"/>
        </a:xfrm>
        <a:prstGeom prst="roundRect">
          <a:avLst>
            <a:gd name="adj" fmla="val 10000"/>
          </a:avLst>
        </a:prstGeom>
        <a:solidFill>
          <a:schemeClr val="lt1">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GB" sz="1600" b="1" i="0" u="none" kern="1200" dirty="0">
              <a:latin typeface="Arial" panose="020B0604020202020204" pitchFamily="34" charset="0"/>
              <a:cs typeface="Arial" panose="020B0604020202020204" pitchFamily="34" charset="0"/>
            </a:rPr>
            <a:t>Events Coordinator</a:t>
          </a:r>
          <a:endParaRPr lang="en-GB" sz="1600" b="0" i="0" kern="1200" dirty="0">
            <a:latin typeface="Arial" panose="020B0604020202020204" pitchFamily="34" charset="0"/>
            <a:cs typeface="Arial" panose="020B0604020202020204" pitchFamily="34" charset="0"/>
          </a:endParaRPr>
        </a:p>
      </dsp:txBody>
      <dsp:txXfrm>
        <a:off x="6600490" y="2617613"/>
        <a:ext cx="1586734" cy="12537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F0CC3-9B91-7047-BE29-4F2C34B52508}">
      <dsp:nvSpPr>
        <dsp:cNvPr id="0" name=""/>
        <dsp:cNvSpPr/>
      </dsp:nvSpPr>
      <dsp:spPr>
        <a:xfrm>
          <a:off x="4193" y="596591"/>
          <a:ext cx="2521325" cy="547200"/>
        </a:xfrm>
        <a:prstGeom prst="rect">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w="9525" cap="rnd" cmpd="sng" algn="ctr">
          <a:solidFill>
            <a:schemeClr val="accent4">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0" i="0" kern="1200" dirty="0" err="1"/>
            <a:t>Strenghts</a:t>
          </a:r>
          <a:endParaRPr lang="en-GB" sz="1900" kern="1200" dirty="0"/>
        </a:p>
      </dsp:txBody>
      <dsp:txXfrm>
        <a:off x="4193" y="596591"/>
        <a:ext cx="2521325" cy="547200"/>
      </dsp:txXfrm>
    </dsp:sp>
    <dsp:sp modelId="{065B7F18-C88C-7146-A479-6ED8E565015C}">
      <dsp:nvSpPr>
        <dsp:cNvPr id="0" name=""/>
        <dsp:cNvSpPr/>
      </dsp:nvSpPr>
      <dsp:spPr>
        <a:xfrm>
          <a:off x="4193" y="1143791"/>
          <a:ext cx="2521325" cy="2346974"/>
        </a:xfrm>
        <a:prstGeom prst="rect">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dirty="0"/>
            <a:t>Focus</a:t>
          </a:r>
        </a:p>
        <a:p>
          <a:pPr marL="171450" lvl="1" indent="-171450" algn="l" defTabSz="844550">
            <a:lnSpc>
              <a:spcPct val="90000"/>
            </a:lnSpc>
            <a:spcBef>
              <a:spcPct val="0"/>
            </a:spcBef>
            <a:spcAft>
              <a:spcPct val="15000"/>
            </a:spcAft>
            <a:buChar char="•"/>
          </a:pPr>
          <a:r>
            <a:rPr lang="en-GB" sz="1900" kern="1200" dirty="0"/>
            <a:t>Differentiation</a:t>
          </a:r>
        </a:p>
        <a:p>
          <a:pPr marL="171450" lvl="1" indent="-171450" algn="l" defTabSz="844550">
            <a:lnSpc>
              <a:spcPct val="90000"/>
            </a:lnSpc>
            <a:spcBef>
              <a:spcPct val="0"/>
            </a:spcBef>
            <a:spcAft>
              <a:spcPct val="15000"/>
            </a:spcAft>
            <a:buChar char="•"/>
          </a:pPr>
          <a:r>
            <a:rPr lang="en-GB" sz="1900" kern="1200" dirty="0"/>
            <a:t>Supply Chain</a:t>
          </a:r>
        </a:p>
        <a:p>
          <a:pPr marL="171450" lvl="1" indent="-171450" algn="l" defTabSz="844550">
            <a:lnSpc>
              <a:spcPct val="90000"/>
            </a:lnSpc>
            <a:spcBef>
              <a:spcPct val="0"/>
            </a:spcBef>
            <a:spcAft>
              <a:spcPct val="15000"/>
            </a:spcAft>
            <a:buChar char="•"/>
          </a:pPr>
          <a:r>
            <a:rPr lang="en-GB" sz="1900" kern="1200" dirty="0"/>
            <a:t>Target Audience</a:t>
          </a:r>
        </a:p>
        <a:p>
          <a:pPr marL="171450" lvl="1" indent="-171450" algn="l" defTabSz="844550">
            <a:lnSpc>
              <a:spcPct val="90000"/>
            </a:lnSpc>
            <a:spcBef>
              <a:spcPct val="0"/>
            </a:spcBef>
            <a:spcAft>
              <a:spcPct val="15000"/>
            </a:spcAft>
            <a:buChar char="•"/>
          </a:pPr>
          <a:r>
            <a:rPr lang="en-GB" sz="1900" kern="1200" dirty="0"/>
            <a:t>Management Expertise</a:t>
          </a:r>
        </a:p>
        <a:p>
          <a:pPr marL="171450" lvl="1" indent="-171450" algn="l" defTabSz="844550">
            <a:lnSpc>
              <a:spcPct val="90000"/>
            </a:lnSpc>
            <a:spcBef>
              <a:spcPct val="0"/>
            </a:spcBef>
            <a:spcAft>
              <a:spcPct val="15000"/>
            </a:spcAft>
            <a:buChar char="•"/>
          </a:pPr>
          <a:r>
            <a:rPr lang="en-GB" sz="1900" kern="1200" dirty="0"/>
            <a:t>Market </a:t>
          </a:r>
          <a:r>
            <a:rPr lang="en-GB" sz="1900" kern="1200" dirty="0" err="1"/>
            <a:t>possition</a:t>
          </a:r>
          <a:endParaRPr lang="en-GB" sz="1900" kern="1200" dirty="0"/>
        </a:p>
      </dsp:txBody>
      <dsp:txXfrm>
        <a:off x="4193" y="1143791"/>
        <a:ext cx="2521325" cy="2346974"/>
      </dsp:txXfrm>
    </dsp:sp>
    <dsp:sp modelId="{46F7D816-E583-E046-AB0A-E9875F60208C}">
      <dsp:nvSpPr>
        <dsp:cNvPr id="0" name=""/>
        <dsp:cNvSpPr/>
      </dsp:nvSpPr>
      <dsp:spPr>
        <a:xfrm>
          <a:off x="2878503" y="596591"/>
          <a:ext cx="2521325" cy="547200"/>
        </a:xfrm>
        <a:prstGeom prst="rect">
          <a:avLst/>
        </a:prstGeom>
        <a:gradFill rotWithShape="0">
          <a:gsLst>
            <a:gs pos="0">
              <a:schemeClr val="accent4">
                <a:hueOff val="4609519"/>
                <a:satOff val="1314"/>
                <a:lumOff val="3791"/>
                <a:alphaOff val="0"/>
                <a:tint val="64000"/>
                <a:lumMod val="118000"/>
              </a:schemeClr>
            </a:gs>
            <a:gs pos="100000">
              <a:schemeClr val="accent4">
                <a:hueOff val="4609519"/>
                <a:satOff val="1314"/>
                <a:lumOff val="3791"/>
                <a:alphaOff val="0"/>
                <a:tint val="92000"/>
                <a:alpha val="100000"/>
                <a:lumMod val="110000"/>
              </a:schemeClr>
            </a:gs>
          </a:gsLst>
          <a:lin ang="5400000" scaled="0"/>
        </a:gradFill>
        <a:ln w="9525" cap="rnd" cmpd="sng" algn="ctr">
          <a:solidFill>
            <a:schemeClr val="accent4">
              <a:hueOff val="4609519"/>
              <a:satOff val="1314"/>
              <a:lumOff val="3791"/>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0" i="0" kern="1200" dirty="0"/>
            <a:t>Weaknesses</a:t>
          </a:r>
          <a:endParaRPr lang="en-GB" sz="1900" kern="1200" dirty="0"/>
        </a:p>
      </dsp:txBody>
      <dsp:txXfrm>
        <a:off x="2878503" y="596591"/>
        <a:ext cx="2521325" cy="547200"/>
      </dsp:txXfrm>
    </dsp:sp>
    <dsp:sp modelId="{AEAF5222-6E75-9E4E-BF27-E73D140B0796}">
      <dsp:nvSpPr>
        <dsp:cNvPr id="0" name=""/>
        <dsp:cNvSpPr/>
      </dsp:nvSpPr>
      <dsp:spPr>
        <a:xfrm>
          <a:off x="2878503" y="1143791"/>
          <a:ext cx="2521325" cy="2346974"/>
        </a:xfrm>
        <a:prstGeom prst="rect">
          <a:avLst/>
        </a:prstGeom>
        <a:solidFill>
          <a:schemeClr val="accent4">
            <a:tint val="40000"/>
            <a:alpha val="90000"/>
            <a:hueOff val="4691217"/>
            <a:satOff val="2768"/>
            <a:lumOff val="621"/>
            <a:alphaOff val="0"/>
          </a:schemeClr>
        </a:solidFill>
        <a:ln w="9525" cap="rnd" cmpd="sng" algn="ctr">
          <a:solidFill>
            <a:schemeClr val="accent4">
              <a:tint val="40000"/>
              <a:alpha val="90000"/>
              <a:hueOff val="4691217"/>
              <a:satOff val="2768"/>
              <a:lumOff val="62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dirty="0"/>
            <a:t>Limited </a:t>
          </a:r>
          <a:r>
            <a:rPr lang="en-GB" sz="1900" kern="1200" dirty="0"/>
            <a:t>M</a:t>
          </a:r>
          <a:r>
            <a:rPr lang="en-US" sz="1900" kern="1200" dirty="0" err="1"/>
            <a:t>arket</a:t>
          </a:r>
          <a:r>
            <a:rPr lang="en-US" sz="1900" kern="1200" dirty="0"/>
            <a:t> </a:t>
          </a:r>
          <a:r>
            <a:rPr lang="en-GB" sz="1900" kern="1200" dirty="0"/>
            <a:t>A</a:t>
          </a:r>
          <a:r>
            <a:rPr lang="en-US" sz="1900" kern="1200" dirty="0" err="1"/>
            <a:t>wareness</a:t>
          </a:r>
          <a:r>
            <a:rPr lang="en-US" sz="1900" kern="1200" dirty="0"/>
            <a:t> </a:t>
          </a:r>
          <a:endParaRPr lang="en-GB" sz="1900" kern="1200" dirty="0"/>
        </a:p>
        <a:p>
          <a:pPr marL="171450" lvl="1" indent="-171450" algn="l" defTabSz="844550">
            <a:lnSpc>
              <a:spcPct val="90000"/>
            </a:lnSpc>
            <a:spcBef>
              <a:spcPct val="0"/>
            </a:spcBef>
            <a:spcAft>
              <a:spcPct val="15000"/>
            </a:spcAft>
            <a:buChar char="•"/>
          </a:pPr>
          <a:r>
            <a:rPr lang="en-GB" sz="1900" kern="1200"/>
            <a:t>Niche</a:t>
          </a:r>
          <a:endParaRPr lang="en-GB" sz="1900" kern="1200" dirty="0"/>
        </a:p>
        <a:p>
          <a:pPr marL="171450" lvl="1" indent="-171450" algn="l" defTabSz="844550">
            <a:lnSpc>
              <a:spcPct val="90000"/>
            </a:lnSpc>
            <a:spcBef>
              <a:spcPct val="0"/>
            </a:spcBef>
            <a:spcAft>
              <a:spcPct val="15000"/>
            </a:spcAft>
            <a:buChar char="•"/>
          </a:pPr>
          <a:r>
            <a:rPr lang="en-GB" sz="1900" kern="1200"/>
            <a:t>Adaptability</a:t>
          </a:r>
          <a:endParaRPr lang="en-GB" sz="1900" kern="1200" dirty="0"/>
        </a:p>
        <a:p>
          <a:pPr marL="171450" lvl="1" indent="-171450" algn="l" defTabSz="844550">
            <a:lnSpc>
              <a:spcPct val="90000"/>
            </a:lnSpc>
            <a:spcBef>
              <a:spcPct val="0"/>
            </a:spcBef>
            <a:spcAft>
              <a:spcPct val="15000"/>
            </a:spcAft>
            <a:buChar char="•"/>
          </a:pPr>
          <a:r>
            <a:rPr lang="en-GB" sz="1900" kern="1200"/>
            <a:t>Competitiveness</a:t>
          </a:r>
          <a:endParaRPr lang="en-GB" sz="1900" kern="1200" dirty="0"/>
        </a:p>
      </dsp:txBody>
      <dsp:txXfrm>
        <a:off x="2878503" y="1143791"/>
        <a:ext cx="2521325" cy="2346974"/>
      </dsp:txXfrm>
    </dsp:sp>
    <dsp:sp modelId="{63E952A8-F38F-9E4E-B1CC-BB3FD4B9F1CB}">
      <dsp:nvSpPr>
        <dsp:cNvPr id="0" name=""/>
        <dsp:cNvSpPr/>
      </dsp:nvSpPr>
      <dsp:spPr>
        <a:xfrm>
          <a:off x="5752814" y="596591"/>
          <a:ext cx="2521325" cy="547200"/>
        </a:xfrm>
        <a:prstGeom prst="rect">
          <a:avLst/>
        </a:prstGeom>
        <a:gradFill rotWithShape="0">
          <a:gsLst>
            <a:gs pos="0">
              <a:schemeClr val="accent4">
                <a:hueOff val="9219038"/>
                <a:satOff val="2627"/>
                <a:lumOff val="7581"/>
                <a:alphaOff val="0"/>
                <a:tint val="64000"/>
                <a:lumMod val="118000"/>
              </a:schemeClr>
            </a:gs>
            <a:gs pos="100000">
              <a:schemeClr val="accent4">
                <a:hueOff val="9219038"/>
                <a:satOff val="2627"/>
                <a:lumOff val="7581"/>
                <a:alphaOff val="0"/>
                <a:tint val="92000"/>
                <a:alpha val="100000"/>
                <a:lumMod val="110000"/>
              </a:schemeClr>
            </a:gs>
          </a:gsLst>
          <a:lin ang="5400000" scaled="0"/>
        </a:gradFill>
        <a:ln w="9525" cap="rnd" cmpd="sng" algn="ctr">
          <a:solidFill>
            <a:schemeClr val="accent4">
              <a:hueOff val="9219038"/>
              <a:satOff val="2627"/>
              <a:lumOff val="7581"/>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0" i="0" kern="1200" dirty="0"/>
            <a:t>Opportunities</a:t>
          </a:r>
          <a:endParaRPr lang="en-GB" sz="1900" kern="1200" dirty="0"/>
        </a:p>
      </dsp:txBody>
      <dsp:txXfrm>
        <a:off x="5752814" y="596591"/>
        <a:ext cx="2521325" cy="547200"/>
      </dsp:txXfrm>
    </dsp:sp>
    <dsp:sp modelId="{39348CC4-4C2F-8A41-87AE-8B6824F18C5E}">
      <dsp:nvSpPr>
        <dsp:cNvPr id="0" name=""/>
        <dsp:cNvSpPr/>
      </dsp:nvSpPr>
      <dsp:spPr>
        <a:xfrm>
          <a:off x="5752814" y="1143791"/>
          <a:ext cx="2521325" cy="2346974"/>
        </a:xfrm>
        <a:prstGeom prst="rect">
          <a:avLst/>
        </a:prstGeom>
        <a:solidFill>
          <a:schemeClr val="accent4">
            <a:tint val="40000"/>
            <a:alpha val="90000"/>
            <a:hueOff val="9382434"/>
            <a:satOff val="5536"/>
            <a:lumOff val="1242"/>
            <a:alphaOff val="0"/>
          </a:schemeClr>
        </a:solidFill>
        <a:ln w="9525" cap="rnd" cmpd="sng" algn="ctr">
          <a:solidFill>
            <a:schemeClr val="accent4">
              <a:tint val="40000"/>
              <a:alpha val="90000"/>
              <a:hueOff val="9382434"/>
              <a:satOff val="5536"/>
              <a:lumOff val="124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Consumer interest</a:t>
          </a:r>
          <a:endParaRPr lang="en-GB" sz="1900" kern="1200" dirty="0"/>
        </a:p>
        <a:p>
          <a:pPr marL="171450" lvl="1" indent="-171450" algn="l" defTabSz="844550">
            <a:lnSpc>
              <a:spcPct val="90000"/>
            </a:lnSpc>
            <a:spcBef>
              <a:spcPct val="0"/>
            </a:spcBef>
            <a:spcAft>
              <a:spcPct val="15000"/>
            </a:spcAft>
            <a:buChar char="•"/>
          </a:pPr>
          <a:r>
            <a:rPr lang="en-GB" sz="1900" kern="1200"/>
            <a:t>Marketing Strategy</a:t>
          </a:r>
          <a:endParaRPr lang="en-GB" sz="1900" kern="1200" dirty="0"/>
        </a:p>
        <a:p>
          <a:pPr marL="171450" lvl="1" indent="-171450" algn="l" defTabSz="844550">
            <a:lnSpc>
              <a:spcPct val="90000"/>
            </a:lnSpc>
            <a:spcBef>
              <a:spcPct val="0"/>
            </a:spcBef>
            <a:spcAft>
              <a:spcPct val="15000"/>
            </a:spcAft>
            <a:buChar char="•"/>
          </a:pPr>
          <a:r>
            <a:rPr lang="en-GB" sz="1900" kern="1200"/>
            <a:t>Events</a:t>
          </a:r>
          <a:endParaRPr lang="en-GB" sz="1900" kern="1200" dirty="0"/>
        </a:p>
        <a:p>
          <a:pPr marL="171450" lvl="1" indent="-171450" algn="l" defTabSz="844550">
            <a:lnSpc>
              <a:spcPct val="90000"/>
            </a:lnSpc>
            <a:spcBef>
              <a:spcPct val="0"/>
            </a:spcBef>
            <a:spcAft>
              <a:spcPct val="15000"/>
            </a:spcAft>
            <a:buChar char="•"/>
          </a:pPr>
          <a:r>
            <a:rPr lang="en-GB" sz="1900" kern="1200"/>
            <a:t>Collaborations</a:t>
          </a:r>
          <a:endParaRPr lang="en-GB" sz="1900" kern="1200" dirty="0"/>
        </a:p>
        <a:p>
          <a:pPr marL="171450" lvl="1" indent="-171450" algn="l" defTabSz="844550">
            <a:lnSpc>
              <a:spcPct val="90000"/>
            </a:lnSpc>
            <a:spcBef>
              <a:spcPct val="0"/>
            </a:spcBef>
            <a:spcAft>
              <a:spcPct val="15000"/>
            </a:spcAft>
            <a:buChar char="•"/>
          </a:pPr>
          <a:r>
            <a:rPr lang="en-GB" sz="1900" kern="1200"/>
            <a:t>Promotion</a:t>
          </a:r>
          <a:endParaRPr lang="en-GB" sz="1900" kern="1200" dirty="0"/>
        </a:p>
      </dsp:txBody>
      <dsp:txXfrm>
        <a:off x="5752814" y="1143791"/>
        <a:ext cx="2521325" cy="2346974"/>
      </dsp:txXfrm>
    </dsp:sp>
    <dsp:sp modelId="{5C3D289C-6BE4-5548-9669-158A7C6CBC97}">
      <dsp:nvSpPr>
        <dsp:cNvPr id="0" name=""/>
        <dsp:cNvSpPr/>
      </dsp:nvSpPr>
      <dsp:spPr>
        <a:xfrm>
          <a:off x="8627124" y="596591"/>
          <a:ext cx="2521325" cy="547200"/>
        </a:xfrm>
        <a:prstGeom prst="rect">
          <a:avLst/>
        </a:prstGeom>
        <a:gradFill rotWithShape="0">
          <a:gsLst>
            <a:gs pos="0">
              <a:schemeClr val="accent4">
                <a:hueOff val="13828557"/>
                <a:satOff val="3941"/>
                <a:lumOff val="11372"/>
                <a:alphaOff val="0"/>
                <a:tint val="64000"/>
                <a:lumMod val="118000"/>
              </a:schemeClr>
            </a:gs>
            <a:gs pos="100000">
              <a:schemeClr val="accent4">
                <a:hueOff val="13828557"/>
                <a:satOff val="3941"/>
                <a:lumOff val="11372"/>
                <a:alphaOff val="0"/>
                <a:tint val="92000"/>
                <a:alpha val="100000"/>
                <a:lumMod val="110000"/>
              </a:schemeClr>
            </a:gs>
          </a:gsLst>
          <a:lin ang="5400000" scaled="0"/>
        </a:gradFill>
        <a:ln w="9525" cap="rnd" cmpd="sng" algn="ctr">
          <a:solidFill>
            <a:schemeClr val="accent4">
              <a:hueOff val="13828557"/>
              <a:satOff val="3941"/>
              <a:lumOff val="11372"/>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b="0" i="0" kern="1200" dirty="0"/>
            <a:t>Threats</a:t>
          </a:r>
          <a:endParaRPr lang="en-GB" sz="1900" kern="1200" dirty="0"/>
        </a:p>
      </dsp:txBody>
      <dsp:txXfrm>
        <a:off x="8627124" y="596591"/>
        <a:ext cx="2521325" cy="547200"/>
      </dsp:txXfrm>
    </dsp:sp>
    <dsp:sp modelId="{D8FA8B2E-47A3-2D41-8E50-A4F4D659B6E1}">
      <dsp:nvSpPr>
        <dsp:cNvPr id="0" name=""/>
        <dsp:cNvSpPr/>
      </dsp:nvSpPr>
      <dsp:spPr>
        <a:xfrm>
          <a:off x="8627124" y="1143791"/>
          <a:ext cx="2521325" cy="2346974"/>
        </a:xfrm>
        <a:prstGeom prst="rect">
          <a:avLst/>
        </a:prstGeom>
        <a:solidFill>
          <a:schemeClr val="accent4">
            <a:tint val="40000"/>
            <a:alpha val="90000"/>
            <a:hueOff val="14073650"/>
            <a:satOff val="8304"/>
            <a:lumOff val="1863"/>
            <a:alphaOff val="0"/>
          </a:schemeClr>
        </a:solidFill>
        <a:ln w="9525" cap="rnd" cmpd="sng" algn="ctr">
          <a:solidFill>
            <a:schemeClr val="accent4">
              <a:tint val="40000"/>
              <a:alpha val="90000"/>
              <a:hueOff val="14073650"/>
              <a:satOff val="8304"/>
              <a:lumOff val="18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GB" sz="1900" kern="1200"/>
            <a:t>Competitors</a:t>
          </a:r>
          <a:endParaRPr lang="en-GB" sz="1900" kern="1200" dirty="0"/>
        </a:p>
        <a:p>
          <a:pPr marL="171450" lvl="1" indent="-171450" algn="l" defTabSz="844550">
            <a:lnSpc>
              <a:spcPct val="90000"/>
            </a:lnSpc>
            <a:spcBef>
              <a:spcPct val="0"/>
            </a:spcBef>
            <a:spcAft>
              <a:spcPct val="15000"/>
            </a:spcAft>
            <a:buChar char="•"/>
          </a:pPr>
          <a:r>
            <a:rPr lang="en-GB" sz="1900" kern="1200"/>
            <a:t>Economic risks</a:t>
          </a:r>
          <a:endParaRPr lang="en-GB" sz="1900" kern="1200" dirty="0"/>
        </a:p>
        <a:p>
          <a:pPr marL="171450" lvl="1" indent="-171450" algn="l" defTabSz="844550">
            <a:lnSpc>
              <a:spcPct val="90000"/>
            </a:lnSpc>
            <a:spcBef>
              <a:spcPct val="0"/>
            </a:spcBef>
            <a:spcAft>
              <a:spcPct val="15000"/>
            </a:spcAft>
            <a:buChar char="•"/>
          </a:pPr>
          <a:r>
            <a:rPr lang="en-GB" sz="1900" kern="1200"/>
            <a:t>New Entrants</a:t>
          </a:r>
          <a:endParaRPr lang="en-GB" sz="1900" kern="1200" dirty="0"/>
        </a:p>
      </dsp:txBody>
      <dsp:txXfrm>
        <a:off x="8627124" y="1143791"/>
        <a:ext cx="2521325" cy="23469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AEE6A-1051-5E41-ABE8-55A42144ABC2}">
      <dsp:nvSpPr>
        <dsp:cNvPr id="0" name=""/>
        <dsp:cNvSpPr/>
      </dsp:nvSpPr>
      <dsp:spPr>
        <a:xfrm>
          <a:off x="2758" y="68992"/>
          <a:ext cx="2689067" cy="460800"/>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i="0" kern="1200" dirty="0">
              <a:solidFill>
                <a:schemeClr val="tx1"/>
              </a:solidFill>
              <a:latin typeface="Arial" panose="020B0604020202020204" pitchFamily="34" charset="0"/>
              <a:cs typeface="Arial" panose="020B0604020202020204" pitchFamily="34" charset="0"/>
            </a:rPr>
            <a:t>Startup Costs</a:t>
          </a:r>
          <a:endParaRPr lang="en-GB" sz="1600" b="1" i="0" kern="1200" dirty="0">
            <a:solidFill>
              <a:schemeClr val="tx1"/>
            </a:solidFill>
            <a:latin typeface="Arial" panose="020B0604020202020204" pitchFamily="34" charset="0"/>
            <a:cs typeface="Arial" panose="020B0604020202020204" pitchFamily="34" charset="0"/>
          </a:endParaRPr>
        </a:p>
      </dsp:txBody>
      <dsp:txXfrm>
        <a:off x="2758" y="68992"/>
        <a:ext cx="2689067" cy="460800"/>
      </dsp:txXfrm>
    </dsp:sp>
    <dsp:sp modelId="{26EE71C2-59BE-434C-AEBC-9FABB87542DD}">
      <dsp:nvSpPr>
        <dsp:cNvPr id="0" name=""/>
        <dsp:cNvSpPr/>
      </dsp:nvSpPr>
      <dsp:spPr>
        <a:xfrm>
          <a:off x="2758" y="529792"/>
          <a:ext cx="2689067" cy="3359879"/>
        </a:xfrm>
        <a:prstGeom prst="rect">
          <a:avLst/>
        </a:prstGeom>
        <a:solidFill>
          <a:schemeClr val="accent5">
            <a:alpha val="90000"/>
            <a:tint val="40000"/>
            <a:hueOff val="0"/>
            <a:satOff val="0"/>
            <a:lumOff val="0"/>
            <a:alphaOff val="0"/>
          </a:schemeClr>
        </a:solidFill>
        <a:ln w="19050" cap="rnd"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ctr"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Initial Inventory: £10,000</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Rent Deposit: £5,000</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Equipment (glassware, furniture): £5,000</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Marketing &amp; Promotion: £3,000</a:t>
          </a:r>
          <a:endParaRPr lang="en-GB" sz="1600" kern="1200" dirty="0">
            <a:latin typeface="Arial" panose="020B0604020202020204" pitchFamily="34" charset="0"/>
            <a:cs typeface="Arial" panose="020B0604020202020204" pitchFamily="34" charset="0"/>
          </a:endParaRPr>
        </a:p>
        <a:p>
          <a:pPr marL="171450" lvl="1" indent="-171450" algn="ctr"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Legal &amp; Professional Fees: £2,000</a:t>
          </a:r>
          <a:endParaRPr lang="en-GB" sz="1600" kern="1200" dirty="0">
            <a:latin typeface="Arial" panose="020B0604020202020204" pitchFamily="34" charset="0"/>
            <a:cs typeface="Arial" panose="020B0604020202020204" pitchFamily="34" charset="0"/>
          </a:endParaRPr>
        </a:p>
      </dsp:txBody>
      <dsp:txXfrm>
        <a:off x="2758" y="529792"/>
        <a:ext cx="2689067" cy="3359879"/>
      </dsp:txXfrm>
    </dsp:sp>
    <dsp:sp modelId="{0ED479EB-2984-0341-99F2-F2F3F2D5A432}">
      <dsp:nvSpPr>
        <dsp:cNvPr id="0" name=""/>
        <dsp:cNvSpPr/>
      </dsp:nvSpPr>
      <dsp:spPr>
        <a:xfrm>
          <a:off x="3068295" y="68992"/>
          <a:ext cx="2689067" cy="460800"/>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i="0" kern="1200" dirty="0">
              <a:solidFill>
                <a:schemeClr val="tx1"/>
              </a:solidFill>
              <a:latin typeface="Arial" panose="020B0604020202020204" pitchFamily="34" charset="0"/>
              <a:cs typeface="Arial" panose="020B0604020202020204" pitchFamily="34" charset="0"/>
            </a:rPr>
            <a:t>Monthly Operating Costs</a:t>
          </a:r>
          <a:endParaRPr lang="en-GB" sz="1600" b="1" kern="1200" dirty="0">
            <a:solidFill>
              <a:schemeClr val="tx1"/>
            </a:solidFill>
            <a:latin typeface="Arial" panose="020B0604020202020204" pitchFamily="34" charset="0"/>
            <a:cs typeface="Arial" panose="020B0604020202020204" pitchFamily="34" charset="0"/>
          </a:endParaRPr>
        </a:p>
      </dsp:txBody>
      <dsp:txXfrm>
        <a:off x="3068295" y="68992"/>
        <a:ext cx="2689067" cy="460800"/>
      </dsp:txXfrm>
    </dsp:sp>
    <dsp:sp modelId="{5395CB60-B0F1-1846-BDF0-B3C182782EBF}">
      <dsp:nvSpPr>
        <dsp:cNvPr id="0" name=""/>
        <dsp:cNvSpPr/>
      </dsp:nvSpPr>
      <dsp:spPr>
        <a:xfrm>
          <a:off x="3068295" y="529792"/>
          <a:ext cx="2689067" cy="3359879"/>
        </a:xfrm>
        <a:prstGeom prst="rect">
          <a:avLst/>
        </a:prstGeom>
        <a:solidFill>
          <a:schemeClr val="accent5">
            <a:alpha val="90000"/>
            <a:tint val="40000"/>
            <a:hueOff val="0"/>
            <a:satOff val="0"/>
            <a:lumOff val="0"/>
            <a:alphaOff val="0"/>
          </a:schemeClr>
        </a:solidFill>
        <a:ln w="19050" cap="rnd"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Rent: £1,500</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Salaries: £2,000</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Utilities &amp; Miscellaneous: £500</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Marketing: £500</a:t>
          </a:r>
          <a:endParaRPr lang="en-GB" sz="1600" kern="1200" dirty="0">
            <a:latin typeface="Arial" panose="020B0604020202020204" pitchFamily="34" charset="0"/>
            <a:cs typeface="Arial" panose="020B0604020202020204" pitchFamily="34" charset="0"/>
          </a:endParaRPr>
        </a:p>
      </dsp:txBody>
      <dsp:txXfrm>
        <a:off x="3068295" y="529792"/>
        <a:ext cx="2689067" cy="3359879"/>
      </dsp:txXfrm>
    </dsp:sp>
    <dsp:sp modelId="{7C8369EF-C414-E942-A556-8284E2696A85}">
      <dsp:nvSpPr>
        <dsp:cNvPr id="0" name=""/>
        <dsp:cNvSpPr/>
      </dsp:nvSpPr>
      <dsp:spPr>
        <a:xfrm>
          <a:off x="6133833" y="68992"/>
          <a:ext cx="2689067" cy="460800"/>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US" sz="1600" b="1" i="0" kern="1200" dirty="0">
              <a:solidFill>
                <a:schemeClr val="tx1"/>
              </a:solidFill>
              <a:latin typeface="Arial" panose="020B0604020202020204" pitchFamily="34" charset="0"/>
              <a:cs typeface="Arial" panose="020B0604020202020204" pitchFamily="34" charset="0"/>
            </a:rPr>
            <a:t>Projected Revenues</a:t>
          </a:r>
          <a:endParaRPr lang="en-GB" sz="1600" b="1" i="0" kern="1200" dirty="0">
            <a:solidFill>
              <a:schemeClr val="tx1"/>
            </a:solidFill>
            <a:latin typeface="Arial" panose="020B0604020202020204" pitchFamily="34" charset="0"/>
            <a:cs typeface="Arial" panose="020B0604020202020204" pitchFamily="34" charset="0"/>
          </a:endParaRPr>
        </a:p>
      </dsp:txBody>
      <dsp:txXfrm>
        <a:off x="6133833" y="68992"/>
        <a:ext cx="2689067" cy="460800"/>
      </dsp:txXfrm>
    </dsp:sp>
    <dsp:sp modelId="{39CA30D6-5403-044C-8124-A56272F4006D}">
      <dsp:nvSpPr>
        <dsp:cNvPr id="0" name=""/>
        <dsp:cNvSpPr/>
      </dsp:nvSpPr>
      <dsp:spPr>
        <a:xfrm>
          <a:off x="6133833" y="529792"/>
          <a:ext cx="2689067" cy="3359879"/>
        </a:xfrm>
        <a:prstGeom prst="rect">
          <a:avLst/>
        </a:prstGeom>
        <a:solidFill>
          <a:schemeClr val="accent5">
            <a:alpha val="90000"/>
            <a:tint val="40000"/>
            <a:hueOff val="0"/>
            <a:satOff val="0"/>
            <a:lumOff val="0"/>
            <a:alphaOff val="0"/>
          </a:schemeClr>
        </a:solidFill>
        <a:ln w="19050" cap="rnd"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Months 1-3: £2,000/month during initial soft launch phase.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150000"/>
            </a:lnSpc>
            <a:spcBef>
              <a:spcPct val="0"/>
            </a:spcBef>
            <a:spcAft>
              <a:spcPct val="15000"/>
            </a:spcAft>
            <a:buChar char="•"/>
          </a:pPr>
          <a:r>
            <a:rPr lang="en-US" sz="1600" b="0" i="0" kern="1200" dirty="0">
              <a:latin typeface="Arial" panose="020B0604020202020204" pitchFamily="34" charset="0"/>
              <a:cs typeface="Arial" panose="020B0604020202020204" pitchFamily="34" charset="0"/>
            </a:rPr>
            <a:t>Months 4-12: Revenue expected to increase to £5,000/month as marketing efforts and events begin to yield results.</a:t>
          </a:r>
          <a:endParaRPr lang="en-GB" sz="1600" kern="1200" dirty="0">
            <a:latin typeface="Arial" panose="020B0604020202020204" pitchFamily="34" charset="0"/>
            <a:cs typeface="Arial" panose="020B0604020202020204" pitchFamily="34" charset="0"/>
          </a:endParaRPr>
        </a:p>
      </dsp:txBody>
      <dsp:txXfrm>
        <a:off x="6133833" y="529792"/>
        <a:ext cx="2689067" cy="33598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31C386-9DE6-1C4E-A8D3-E23D4BBEC6E1}" type="datetimeFigureOut">
              <a:rPr lang="en-US" smtClean="0"/>
              <a:t>12/11/24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F3BC2E-001B-2045-87F9-75FB0CA7FACB}" type="slidenum">
              <a:rPr lang="en-US" smtClean="0"/>
              <a:t>‹#›</a:t>
            </a:fld>
            <a:endParaRPr lang="en-US"/>
          </a:p>
        </p:txBody>
      </p:sp>
    </p:spTree>
    <p:extLst>
      <p:ext uri="{BB962C8B-B14F-4D97-AF65-F5344CB8AC3E}">
        <p14:creationId xmlns:p14="http://schemas.microsoft.com/office/powerpoint/2010/main" val="340689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effectLst/>
                <a:latin typeface="Times New Roman" panose="02020603050405020304" pitchFamily="18" charset="0"/>
                <a:ea typeface="Times New Roman" panose="02020603050405020304" pitchFamily="18" charset="0"/>
              </a:rPr>
              <a:t>Vinalia</a:t>
            </a:r>
            <a:r>
              <a:rPr lang="en-US" sz="1200" b="1" dirty="0">
                <a:effectLst/>
                <a:latin typeface="Times New Roman" panose="02020603050405020304" pitchFamily="18" charset="0"/>
                <a:ea typeface="Times New Roman" panose="02020603050405020304" pitchFamily="18" charset="0"/>
              </a:rPr>
              <a:t> will be an innovative and distinctive wine tasting bar strategically located in London, dedicated exclusively to showcasing the exquisite variety of Romanian wines. Our establishment will offer a meticulously curated selection of high-quality Romanian wines, each hand-picked to highlight the unique characteristics and flavors associated with this often-overlooked wine region. Paired with these exceptional wines, we will serve traditional cold platters that feature a delectable assortment of cheeses, cold meats, and fish, providing a true taste of Romanian culinary heritage. Our mission is to not only promote the allure of </a:t>
            </a:r>
            <a:r>
              <a:rPr lang="en-GB" sz="1200" b="1" dirty="0">
                <a:effectLst/>
                <a:latin typeface="Times New Roman" panose="02020603050405020304" pitchFamily="18" charset="0"/>
                <a:ea typeface="Times New Roman" panose="02020603050405020304" pitchFamily="18" charset="0"/>
              </a:rPr>
              <a:t>underestimated </a:t>
            </a:r>
            <a:r>
              <a:rPr lang="en-US" sz="1200" b="1" dirty="0">
                <a:effectLst/>
                <a:latin typeface="Times New Roman" panose="02020603050405020304" pitchFamily="18" charset="0"/>
                <a:ea typeface="Times New Roman" panose="02020603050405020304" pitchFamily="18" charset="0"/>
              </a:rPr>
              <a:t>Romanian wines but also create a rich cultural experience that appeals to both the Romanian community residing in London and the broader London populace interested in diverse wine cultures.</a:t>
            </a:r>
            <a:endParaRPr lang="en-GB" dirty="0"/>
          </a:p>
          <a:p>
            <a:pPr>
              <a:spcBef>
                <a:spcPts val="1200"/>
              </a:spcBef>
            </a:pPr>
            <a:endParaRPr lang="en-GB" sz="12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pPr>
              <a:spcBef>
                <a:spcPts val="1200"/>
              </a:spcBef>
            </a:pPr>
            <a:r>
              <a:rPr lang="en-US" sz="12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Products and Services</a:t>
            </a:r>
            <a:endParaRPr lang="en-GB" sz="1200" b="1" kern="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endParaRPr>
          </a:p>
          <a:p>
            <a:r>
              <a:rPr lang="en-US" sz="1200" b="1" i="1" dirty="0">
                <a:effectLst/>
                <a:latin typeface="Times New Roman" panose="02020603050405020304" pitchFamily="18"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r>
              <a:rPr lang="en-US" sz="1200" b="1" i="1" dirty="0">
                <a:effectLst/>
                <a:latin typeface="Times New Roman" panose="02020603050405020304" pitchFamily="18" charset="0"/>
                <a:ea typeface="Times New Roman" panose="02020603050405020304" pitchFamily="18" charset="0"/>
              </a:rPr>
              <a:t>- Wines: A diverse selection of Romanian wines, emphasizing unique and delightful flavors such as strawberry and elderflower, alongside more traditional varietals.</a:t>
            </a:r>
            <a:endParaRPr lang="en-GB" sz="1200" dirty="0">
              <a:effectLst/>
              <a:latin typeface="Times New Roman" panose="02020603050405020304" pitchFamily="18" charset="0"/>
              <a:ea typeface="Times New Roman" panose="02020603050405020304" pitchFamily="18" charset="0"/>
            </a:endParaRPr>
          </a:p>
          <a:p>
            <a:pPr marL="171450" indent="-171450">
              <a:buFontTx/>
              <a:buChar char="-"/>
            </a:pPr>
            <a:r>
              <a:rPr lang="en-US" sz="1200" b="1" i="1" dirty="0">
                <a:effectLst/>
                <a:latin typeface="Times New Roman" panose="02020603050405020304" pitchFamily="18" charset="0"/>
                <a:ea typeface="Times New Roman" panose="02020603050405020304" pitchFamily="18" charset="0"/>
              </a:rPr>
              <a:t>Food Pairings: Offering traditional Romanian cold platters that harmoniously complement wine tastings, allowing customers to experience the perfect pairing of food and wine.</a:t>
            </a:r>
            <a:endParaRPr lang="en-GB" sz="1200" b="0" i="0" dirty="0">
              <a:effectLst/>
              <a:latin typeface="Times New Roman" panose="02020603050405020304" pitchFamily="18" charset="0"/>
              <a:ea typeface="Times New Roman" panose="02020603050405020304" pitchFamily="18" charset="0"/>
            </a:endParaRPr>
          </a:p>
          <a:p>
            <a:pPr marL="171450" indent="-171450">
              <a:buFontTx/>
              <a:buChar char="-"/>
            </a:pPr>
            <a:r>
              <a:rPr lang="en-US" sz="1200" b="1" i="1" dirty="0">
                <a:effectLst/>
                <a:latin typeface="Times New Roman" panose="02020603050405020304" pitchFamily="18" charset="0"/>
                <a:ea typeface="Times New Roman" panose="02020603050405020304" pitchFamily="18" charset="0"/>
              </a:rPr>
              <a:t>Events: Hosting regular wine tasting events, informative educational nights dedicated to expanding knowledge about Romanian wines, and organizing private parties tailored to special occasions.</a:t>
            </a:r>
            <a:r>
              <a:rPr lang="en-GB" dirty="0">
                <a:effectLst/>
              </a:rPr>
              <a:t> </a:t>
            </a:r>
            <a:endParaRPr lang="en-US" dirty="0"/>
          </a:p>
        </p:txBody>
      </p:sp>
      <p:sp>
        <p:nvSpPr>
          <p:cNvPr id="4" name="Slide Number Placeholder 3"/>
          <p:cNvSpPr>
            <a:spLocks noGrp="1"/>
          </p:cNvSpPr>
          <p:nvPr>
            <p:ph type="sldNum" sz="quarter" idx="5"/>
          </p:nvPr>
        </p:nvSpPr>
        <p:spPr/>
        <p:txBody>
          <a:bodyPr/>
          <a:lstStyle/>
          <a:p>
            <a:fld id="{F1F3BC2E-001B-2045-87F9-75FB0CA7FACB}" type="slidenum">
              <a:rPr lang="en-US" smtClean="0"/>
              <a:t>3</a:t>
            </a:fld>
            <a:endParaRPr lang="en-US"/>
          </a:p>
        </p:txBody>
      </p:sp>
    </p:spTree>
    <p:extLst>
      <p:ext uri="{BB962C8B-B14F-4D97-AF65-F5344CB8AC3E}">
        <p14:creationId xmlns:p14="http://schemas.microsoft.com/office/powerpoint/2010/main" val="457168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Operating as a Limited Company (Ltd) in the UK gives </a:t>
            </a:r>
            <a:r>
              <a:rPr lang="en-US" dirty="0" err="1"/>
              <a:t>Vinalia</a:t>
            </a:r>
            <a:r>
              <a:rPr lang="en-US" dirty="0"/>
              <a:t> several advantages. It protects owners' personal assets from company debts, allows for lower corporate taxes, and enables expense deductions. The structure also offers flexible profit distribution and boosts credibility, helping secure funding, partnerships, and supporting growth</a:t>
            </a:r>
            <a:r>
              <a:rPr lang="en-GB" dirty="0"/>
              <a:t> </a:t>
            </a:r>
            <a:r>
              <a:rPr lang="en-US" sz="1800" dirty="0">
                <a:effectLst/>
                <a:latin typeface="Arial" panose="020B0604020202020204" pitchFamily="34" charset="0"/>
                <a:ea typeface="Times New Roman" panose="02020603050405020304" pitchFamily="18" charset="0"/>
              </a:rPr>
              <a:t>(</a:t>
            </a:r>
            <a:r>
              <a:rPr lang="en-US" sz="1800" dirty="0" err="1">
                <a:effectLst/>
                <a:latin typeface="Arial" panose="020B0604020202020204" pitchFamily="34" charset="0"/>
                <a:ea typeface="Times New Roman" panose="02020603050405020304" pitchFamily="18" charset="0"/>
              </a:rPr>
              <a:t>Barringer</a:t>
            </a:r>
            <a:r>
              <a:rPr lang="en-US" sz="1800" dirty="0">
                <a:effectLst/>
                <a:latin typeface="Arial" panose="020B0604020202020204" pitchFamily="34" charset="0"/>
                <a:ea typeface="Times New Roman" panose="02020603050405020304" pitchFamily="18" charset="0"/>
              </a:rPr>
              <a:t> &amp; Ireland, 2018)</a:t>
            </a:r>
            <a:r>
              <a:rPr lang="en-GB" dirty="0">
                <a:effectLst/>
              </a:rPr>
              <a:t> </a:t>
            </a:r>
            <a:r>
              <a:rPr lang="en-US" dirty="0"/>
              <a:t>.</a:t>
            </a:r>
          </a:p>
        </p:txBody>
      </p:sp>
      <p:sp>
        <p:nvSpPr>
          <p:cNvPr id="4" name="Slide Number Placeholder 3"/>
          <p:cNvSpPr>
            <a:spLocks noGrp="1"/>
          </p:cNvSpPr>
          <p:nvPr>
            <p:ph type="sldNum" sz="quarter" idx="5"/>
          </p:nvPr>
        </p:nvSpPr>
        <p:spPr/>
        <p:txBody>
          <a:bodyPr/>
          <a:lstStyle/>
          <a:p>
            <a:fld id="{F1F3BC2E-001B-2045-87F9-75FB0CA7FACB}" type="slidenum">
              <a:rPr lang="en-US" smtClean="0"/>
              <a:t>4</a:t>
            </a:fld>
            <a:endParaRPr lang="en-US"/>
          </a:p>
        </p:txBody>
      </p:sp>
    </p:spTree>
    <p:extLst>
      <p:ext uri="{BB962C8B-B14F-4D97-AF65-F5344CB8AC3E}">
        <p14:creationId xmlns:p14="http://schemas.microsoft.com/office/powerpoint/2010/main" val="1817746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Owner &amp; General Manager:   - Catalin </a:t>
            </a:r>
            <a:r>
              <a:rPr lang="en-US" dirty="0" err="1"/>
              <a:t>Tabaras</a:t>
            </a:r>
            <a:r>
              <a:rPr lang="en-US" dirty="0"/>
              <a:t>, experienced in hospitality, passionate about Romanian culture and wines.   </a:t>
            </a:r>
            <a:endParaRPr lang="en-GB" dirty="0"/>
          </a:p>
          <a:p>
            <a:r>
              <a:rPr lang="en-GB" dirty="0"/>
              <a:t>2 </a:t>
            </a:r>
            <a:r>
              <a:rPr lang="en-US" dirty="0"/>
              <a:t>Part-Time S</a:t>
            </a:r>
            <a:r>
              <a:rPr lang="en-GB" dirty="0" err="1"/>
              <a:t>ervers</a:t>
            </a:r>
            <a:r>
              <a:rPr lang="en-US" dirty="0"/>
              <a:t>:   - Focus on excellent customer service and support.</a:t>
            </a:r>
            <a:endParaRPr lang="en-GB" dirty="0"/>
          </a:p>
          <a:p>
            <a:r>
              <a:rPr lang="en-US" dirty="0"/>
              <a:t>Wine Director:   - Romanian wine expert, curates wine list, organizes tastings, and trains staff.</a:t>
            </a:r>
            <a:endParaRPr lang="en-GB" dirty="0"/>
          </a:p>
          <a:p>
            <a:r>
              <a:rPr lang="en-US" dirty="0"/>
              <a:t>Marketing Manager:   - Promotes the bar via social media and events, targeting locals and tourists.</a:t>
            </a:r>
            <a:endParaRPr lang="en-GB" dirty="0"/>
          </a:p>
          <a:p>
            <a:r>
              <a:rPr lang="en-US" dirty="0"/>
              <a:t>Operations Manager</a:t>
            </a:r>
            <a:r>
              <a:rPr lang="en-GB" dirty="0"/>
              <a:t>:</a:t>
            </a:r>
            <a:r>
              <a:rPr lang="en-US" dirty="0"/>
              <a:t>   - Handles logistics, inventory, supplier relations, health and safety compliance.</a:t>
            </a:r>
            <a:r>
              <a:rPr lang="en-GB" dirty="0"/>
              <a:t> </a:t>
            </a:r>
          </a:p>
          <a:p>
            <a:r>
              <a:rPr lang="en-US" dirty="0"/>
              <a:t>Customer Experience Manager</a:t>
            </a:r>
            <a:r>
              <a:rPr lang="en-GB" dirty="0"/>
              <a:t>:</a:t>
            </a:r>
            <a:r>
              <a:rPr lang="en-US" dirty="0"/>
              <a:t>   - Gathers feedback</a:t>
            </a:r>
            <a:r>
              <a:rPr lang="en-GB" dirty="0"/>
              <a:t> and</a:t>
            </a:r>
            <a:r>
              <a:rPr lang="en-US" dirty="0"/>
              <a:t> improves guest experience.</a:t>
            </a:r>
            <a:endParaRPr lang="en-GB" dirty="0"/>
          </a:p>
          <a:p>
            <a:r>
              <a:rPr lang="en-US" dirty="0"/>
              <a:t>Events Coordinator</a:t>
            </a:r>
            <a:r>
              <a:rPr lang="en-GB" dirty="0"/>
              <a:t>:</a:t>
            </a:r>
            <a:r>
              <a:rPr lang="en-US" dirty="0"/>
              <a:t>   - Organizes special events, tastings, and cultural nights.</a:t>
            </a:r>
            <a:endParaRPr lang="en-GB" dirty="0"/>
          </a:p>
          <a:p>
            <a:r>
              <a:rPr lang="en-US" dirty="0"/>
              <a:t>External Support:   - </a:t>
            </a:r>
            <a:r>
              <a:rPr lang="en-GB" dirty="0"/>
              <a:t>an </a:t>
            </a:r>
            <a:r>
              <a:rPr lang="en-US" dirty="0"/>
              <a:t>Accountant for financial oversight</a:t>
            </a:r>
            <a:r>
              <a:rPr lang="en-GB" dirty="0"/>
              <a:t> and a </a:t>
            </a:r>
            <a:r>
              <a:rPr lang="en-US" dirty="0"/>
              <a:t>Legal advisor for compliance and licensing.</a:t>
            </a:r>
          </a:p>
        </p:txBody>
      </p:sp>
      <p:sp>
        <p:nvSpPr>
          <p:cNvPr id="4" name="Slide Number Placeholder 3"/>
          <p:cNvSpPr>
            <a:spLocks noGrp="1"/>
          </p:cNvSpPr>
          <p:nvPr>
            <p:ph type="sldNum" sz="quarter" idx="5"/>
          </p:nvPr>
        </p:nvSpPr>
        <p:spPr/>
        <p:txBody>
          <a:bodyPr/>
          <a:lstStyle/>
          <a:p>
            <a:fld id="{F1F3BC2E-001B-2045-87F9-75FB0CA7FACB}" type="slidenum">
              <a:rPr lang="en-US" smtClean="0"/>
              <a:t>5</a:t>
            </a:fld>
            <a:endParaRPr lang="en-US"/>
          </a:p>
        </p:txBody>
      </p:sp>
    </p:spTree>
    <p:extLst>
      <p:ext uri="{BB962C8B-B14F-4D97-AF65-F5344CB8AC3E}">
        <p14:creationId xmlns:p14="http://schemas.microsoft.com/office/powerpoint/2010/main" val="312800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SWOT analysis, reviewing a company's strengths, weaknesses, opportunities, and threats, offers useful insights for strategic planning, marketing efforts, and understanding competitors (Hague, 2023).</a:t>
            </a:r>
          </a:p>
          <a:p>
            <a:endParaRPr lang="en-GB" dirty="0"/>
          </a:p>
          <a:p>
            <a:r>
              <a:rPr lang="en-GB" dirty="0"/>
              <a:t>S: </a:t>
            </a:r>
            <a:r>
              <a:rPr lang="en-GB" dirty="0" err="1"/>
              <a:t>Vinalia</a:t>
            </a:r>
            <a:r>
              <a:rPr lang="en-GB" dirty="0"/>
              <a:t> focuses on Romanian wines, appealing to enthusiasts of unique varietals and meeting the demand for diverse wine experiences. Strong ties with winemakers ensure quality products and boost brand credibility. The skilled management team excels in importation, distribution, and marketing, making strategic decisions in product selection, pricing, and expansion, positioning </a:t>
            </a:r>
            <a:r>
              <a:rPr lang="en-GB" dirty="0" err="1"/>
              <a:t>Vinalia</a:t>
            </a:r>
            <a:r>
              <a:rPr lang="en-GB" dirty="0"/>
              <a:t> as a top source for Romanian wines.</a:t>
            </a:r>
          </a:p>
          <a:p>
            <a:endParaRPr lang="en-GB" dirty="0"/>
          </a:p>
          <a:p>
            <a:r>
              <a:rPr lang="en-GB" dirty="0"/>
              <a:t>W: </a:t>
            </a:r>
            <a:r>
              <a:rPr lang="en-US" dirty="0" err="1"/>
              <a:t>Vinalia</a:t>
            </a:r>
            <a:r>
              <a:rPr lang="en-US" dirty="0"/>
              <a:t> </a:t>
            </a:r>
            <a:r>
              <a:rPr lang="en-GB" dirty="0"/>
              <a:t>might </a:t>
            </a:r>
            <a:r>
              <a:rPr lang="en-US" dirty="0"/>
              <a:t>struggle with low market awareness, which</a:t>
            </a:r>
            <a:r>
              <a:rPr lang="en-GB" dirty="0"/>
              <a:t> will</a:t>
            </a:r>
            <a:r>
              <a:rPr lang="en-US" dirty="0"/>
              <a:t> make it hard to attract customers and </a:t>
            </a:r>
            <a:r>
              <a:rPr lang="en-GB" dirty="0"/>
              <a:t>might </a:t>
            </a:r>
            <a:r>
              <a:rPr lang="en-US" dirty="0"/>
              <a:t>affect their competitiveness and growth. Focusing on a niche market helps meet specific needs </a:t>
            </a:r>
            <a:r>
              <a:rPr lang="en-GB" dirty="0"/>
              <a:t>however it might</a:t>
            </a:r>
            <a:r>
              <a:rPr lang="en-US" dirty="0"/>
              <a:t> limit overall growth and add risk if market conditions change. This narrow focus also means </a:t>
            </a:r>
            <a:r>
              <a:rPr lang="en-US" dirty="0" err="1"/>
              <a:t>Vinalia</a:t>
            </a:r>
            <a:r>
              <a:rPr lang="en-US" dirty="0"/>
              <a:t> might miss broader opportunities, making </a:t>
            </a:r>
            <a:r>
              <a:rPr lang="en-GB" dirty="0"/>
              <a:t>the company</a:t>
            </a:r>
            <a:r>
              <a:rPr lang="en-US" dirty="0"/>
              <a:t> vulnerable to more flexible competitors.</a:t>
            </a:r>
            <a:endParaRPr lang="en-GB" dirty="0"/>
          </a:p>
          <a:p>
            <a:endParaRPr lang="en-GB" dirty="0"/>
          </a:p>
          <a:p>
            <a:r>
              <a:rPr lang="en-GB" dirty="0"/>
              <a:t>O: People are growing more interested in different wine cultures, creating a big opportunity for producers and sellers like </a:t>
            </a:r>
            <a:r>
              <a:rPr lang="en-GB" dirty="0" err="1"/>
              <a:t>Vinalia</a:t>
            </a:r>
            <a:r>
              <a:rPr lang="en-GB" dirty="0"/>
              <a:t>. Wine enthusiasts want to explore unique traditions and flavours. </a:t>
            </a:r>
            <a:r>
              <a:rPr lang="en-GB" dirty="0" err="1"/>
              <a:t>Vinalia</a:t>
            </a:r>
            <a:r>
              <a:rPr lang="en-GB" dirty="0"/>
              <a:t> can use this trend by offering educational and interactive experiences like themed dinners, virtual vineyard tours, and workshops to connect with customers and build loyalty. Working with cultural groups and local artisans also adds authenticity and boosts word-of-mouth promotion.</a:t>
            </a:r>
          </a:p>
          <a:p>
            <a:endParaRPr lang="en-GB" dirty="0"/>
          </a:p>
          <a:p>
            <a:r>
              <a:rPr lang="en-GB" dirty="0"/>
              <a:t>T: Starting a new wine bar could be challenging due to established competitors with loyal customers, strong suppliers, good locations, and known brands. To succeed, new bars must offer something unique, like </a:t>
            </a:r>
            <a:r>
              <a:rPr lang="en-GB" dirty="0" err="1"/>
              <a:t>Vinalia's</a:t>
            </a:r>
            <a:r>
              <a:rPr lang="en-GB" dirty="0"/>
              <a:t> cultural story, or provide exceptional service and fresh ideas. Economic downturns make things tougher as people cut back on dining out. New wine bars can attract budget-focused customers with special deals, value menus, or selling wines for home use and hosting virtual tastings to survive in tough times.</a:t>
            </a:r>
            <a:endParaRPr lang="en-US" dirty="0"/>
          </a:p>
        </p:txBody>
      </p:sp>
      <p:sp>
        <p:nvSpPr>
          <p:cNvPr id="4" name="Slide Number Placeholder 3"/>
          <p:cNvSpPr>
            <a:spLocks noGrp="1"/>
          </p:cNvSpPr>
          <p:nvPr>
            <p:ph type="sldNum" sz="quarter" idx="5"/>
          </p:nvPr>
        </p:nvSpPr>
        <p:spPr/>
        <p:txBody>
          <a:bodyPr/>
          <a:lstStyle/>
          <a:p>
            <a:fld id="{F1F3BC2E-001B-2045-87F9-75FB0CA7FACB}" type="slidenum">
              <a:rPr lang="en-US" smtClean="0"/>
              <a:t>6</a:t>
            </a:fld>
            <a:endParaRPr lang="en-US"/>
          </a:p>
        </p:txBody>
      </p:sp>
    </p:spTree>
    <p:extLst>
      <p:ext uri="{BB962C8B-B14F-4D97-AF65-F5344CB8AC3E}">
        <p14:creationId xmlns:p14="http://schemas.microsoft.com/office/powerpoint/2010/main" val="16328741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US" dirty="0">
                <a:effectLst/>
              </a:rPr>
              <a:t>The 12-month cash flow forecast for this business outlines startup costs, monthly expenses, and expected revenues. The initial investment of £25,000 covers inventory, rent, equipment, marketing, and legal fees, essential for starting the business. Monthly operating costs are estimated at £4,500, including rent, salaries, utilities, and marketing. Revenue starts at £2,000 per month for the first three months, rising to £5,000 from the fourth month as marketing and events grow. Initially, cash flow may be negative, but it is expected to turn positive from the fourth month, indicating potential for sustainability and growth.</a:t>
            </a:r>
          </a:p>
        </p:txBody>
      </p:sp>
      <p:sp>
        <p:nvSpPr>
          <p:cNvPr id="4" name="Slide Number Placeholder 3"/>
          <p:cNvSpPr>
            <a:spLocks noGrp="1"/>
          </p:cNvSpPr>
          <p:nvPr>
            <p:ph type="sldNum" sz="quarter" idx="5"/>
          </p:nvPr>
        </p:nvSpPr>
        <p:spPr/>
        <p:txBody>
          <a:bodyPr/>
          <a:lstStyle/>
          <a:p>
            <a:fld id="{F1F3BC2E-001B-2045-87F9-75FB0CA7FACB}" type="slidenum">
              <a:rPr lang="en-US" smtClean="0"/>
              <a:t>7</a:t>
            </a:fld>
            <a:endParaRPr lang="en-US"/>
          </a:p>
        </p:txBody>
      </p:sp>
    </p:spTree>
    <p:extLst>
      <p:ext uri="{BB962C8B-B14F-4D97-AF65-F5344CB8AC3E}">
        <p14:creationId xmlns:p14="http://schemas.microsoft.com/office/powerpoint/2010/main" val="1466621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smtClean="0"/>
              <a:pPr/>
              <a:t>12/11/24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1623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5273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5746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12/11/24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9876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12/11/24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3291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12/11/24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9830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12/11/24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88533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12/11/24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57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12/11/24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6737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12/11/24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674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19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3732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6226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12/11/24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86235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12/11/24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4731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5045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smtClean="0"/>
              <a:t>12/11/24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30429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smtClean="0"/>
              <a:t>12/11/24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389253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zi-de-zi.ro/2023/01/05/crama-iszlai-din-balauseri-iocul-unde-povestea-vinului-poate-fi-savurata-din-plin" TargetMode="External"/><Relationship Id="rId2" Type="http://schemas.openxmlformats.org/officeDocument/2006/relationships/hyperlink" Target="https://www.perlego.com/book/419169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id wine bottles, glass and grapes">
            <a:extLst>
              <a:ext uri="{FF2B5EF4-FFF2-40B4-BE49-F238E27FC236}">
                <a16:creationId xmlns:a16="http://schemas.microsoft.com/office/drawing/2014/main" id="{314D60EF-1A98-D70A-6882-1BF95D2341C9}"/>
              </a:ext>
            </a:extLst>
          </p:cNvPr>
          <p:cNvPicPr>
            <a:picLocks noChangeAspect="1"/>
          </p:cNvPicPr>
          <p:nvPr/>
        </p:nvPicPr>
        <p:blipFill>
          <a:blip r:embed="rId2">
            <a:alphaModFix amt="4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855BEE75-AE4C-9C53-44B6-79B0FA0B8779}"/>
              </a:ext>
            </a:extLst>
          </p:cNvPr>
          <p:cNvSpPr>
            <a:spLocks noGrp="1"/>
          </p:cNvSpPr>
          <p:nvPr>
            <p:ph type="ctrTitle"/>
          </p:nvPr>
        </p:nvSpPr>
        <p:spPr>
          <a:xfrm>
            <a:off x="6096000" y="492604"/>
            <a:ext cx="5611091" cy="3065575"/>
          </a:xfrm>
        </p:spPr>
        <p:txBody>
          <a:bodyPr>
            <a:normAutofit/>
          </a:bodyPr>
          <a:lstStyle/>
          <a:p>
            <a:r>
              <a:rPr lang="en-US" b="1" dirty="0" err="1">
                <a:solidFill>
                  <a:schemeClr val="tx1"/>
                </a:solidFill>
              </a:rPr>
              <a:t>Vinalia</a:t>
            </a:r>
            <a:r>
              <a:rPr lang="en-US" b="1" dirty="0">
                <a:solidFill>
                  <a:schemeClr val="tx1"/>
                </a:solidFill>
              </a:rPr>
              <a:t>: Romanian Wine Tasting Bar</a:t>
            </a:r>
          </a:p>
        </p:txBody>
      </p:sp>
      <p:sp>
        <p:nvSpPr>
          <p:cNvPr id="3" name="Subtitle 2">
            <a:extLst>
              <a:ext uri="{FF2B5EF4-FFF2-40B4-BE49-F238E27FC236}">
                <a16:creationId xmlns:a16="http://schemas.microsoft.com/office/drawing/2014/main" id="{5CBD6ED0-F4C6-2FD6-1B11-DEB3D15E47E9}"/>
              </a:ext>
            </a:extLst>
          </p:cNvPr>
          <p:cNvSpPr>
            <a:spLocks noGrp="1"/>
          </p:cNvSpPr>
          <p:nvPr>
            <p:ph type="subTitle" idx="1"/>
          </p:nvPr>
        </p:nvSpPr>
        <p:spPr>
          <a:xfrm>
            <a:off x="6281136" y="3754581"/>
            <a:ext cx="5320314" cy="2272145"/>
          </a:xfrm>
        </p:spPr>
        <p:txBody>
          <a:bodyPr>
            <a:normAutofit/>
          </a:bodyPr>
          <a:lstStyle/>
          <a:p>
            <a:pPr>
              <a:lnSpc>
                <a:spcPct val="150000"/>
              </a:lnSpc>
            </a:pPr>
            <a:r>
              <a:rPr lang="en-US" sz="1400" b="1" dirty="0">
                <a:solidFill>
                  <a:schemeClr val="tx1"/>
                </a:solidFill>
              </a:rPr>
              <a:t>program of study: BA (Hons) Business Management</a:t>
            </a:r>
          </a:p>
          <a:p>
            <a:pPr>
              <a:lnSpc>
                <a:spcPct val="150000"/>
              </a:lnSpc>
            </a:pPr>
            <a:r>
              <a:rPr lang="en-US" sz="1400" b="1" dirty="0">
                <a:solidFill>
                  <a:schemeClr val="tx1"/>
                </a:solidFill>
              </a:rPr>
              <a:t>module : Entrepreneurship (LCBB5001)</a:t>
            </a:r>
          </a:p>
          <a:p>
            <a:pPr>
              <a:lnSpc>
                <a:spcPct val="150000"/>
              </a:lnSpc>
            </a:pPr>
            <a:r>
              <a:rPr lang="en-US" sz="1400" b="1" dirty="0">
                <a:solidFill>
                  <a:schemeClr val="tx1"/>
                </a:solidFill>
              </a:rPr>
              <a:t>title: Component 2: Business presentation</a:t>
            </a:r>
          </a:p>
          <a:p>
            <a:pPr>
              <a:lnSpc>
                <a:spcPct val="150000"/>
              </a:lnSpc>
            </a:pPr>
            <a:r>
              <a:rPr lang="en-US" sz="1400" b="1" dirty="0">
                <a:solidFill>
                  <a:schemeClr val="tx1"/>
                </a:solidFill>
              </a:rPr>
              <a:t>lecturer: Dr Said Usman</a:t>
            </a:r>
          </a:p>
          <a:p>
            <a:pPr>
              <a:lnSpc>
                <a:spcPct val="150000"/>
              </a:lnSpc>
            </a:pPr>
            <a:r>
              <a:rPr lang="en-US" sz="1400" b="1" dirty="0">
                <a:solidFill>
                  <a:schemeClr val="tx1"/>
                </a:solidFill>
              </a:rPr>
              <a:t>name: Catalin </a:t>
            </a:r>
            <a:r>
              <a:rPr lang="en-US" sz="1400" b="1" err="1">
                <a:solidFill>
                  <a:schemeClr val="tx1"/>
                </a:solidFill>
              </a:rPr>
              <a:t>Tabaras</a:t>
            </a:r>
            <a:r>
              <a:rPr lang="en-GB" sz="1400" b="1">
                <a:solidFill>
                  <a:schemeClr val="tx1"/>
                </a:solidFill>
              </a:rPr>
              <a:t> (</a:t>
            </a:r>
            <a:r>
              <a:rPr lang="ro-RO" sz="1400" b="1">
                <a:solidFill>
                  <a:schemeClr val="tx1"/>
                </a:solidFill>
              </a:rPr>
              <a:t>2247295)</a:t>
            </a:r>
            <a:endParaRPr lang="en-US" sz="1400" b="1" dirty="0">
              <a:solidFill>
                <a:schemeClr val="tx1"/>
              </a:solidFill>
            </a:endParaRPr>
          </a:p>
        </p:txBody>
      </p:sp>
    </p:spTree>
    <p:extLst>
      <p:ext uri="{BB962C8B-B14F-4D97-AF65-F5344CB8AC3E}">
        <p14:creationId xmlns:p14="http://schemas.microsoft.com/office/powerpoint/2010/main" val="18757410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B4126-481E-1B59-DC5B-A3B76603036D}"/>
              </a:ext>
            </a:extLst>
          </p:cNvPr>
          <p:cNvSpPr>
            <a:spLocks noGrp="1"/>
          </p:cNvSpPr>
          <p:nvPr>
            <p:ph type="title"/>
          </p:nvPr>
        </p:nvSpPr>
        <p:spPr/>
        <p:txBody>
          <a:bodyPr/>
          <a:lstStyle/>
          <a:p>
            <a:r>
              <a:rPr lang="en-US" dirty="0"/>
              <a:t>Contents</a:t>
            </a:r>
          </a:p>
        </p:txBody>
      </p:sp>
      <p:graphicFrame>
        <p:nvGraphicFramePr>
          <p:cNvPr id="4" name="Content Placeholder 3">
            <a:extLst>
              <a:ext uri="{FF2B5EF4-FFF2-40B4-BE49-F238E27FC236}">
                <a16:creationId xmlns:a16="http://schemas.microsoft.com/office/drawing/2014/main" id="{49BBC9F6-354F-31A3-BC04-56BEF005F59A}"/>
              </a:ext>
            </a:extLst>
          </p:cNvPr>
          <p:cNvGraphicFramePr>
            <a:graphicFrameLocks noGrp="1"/>
          </p:cNvGraphicFramePr>
          <p:nvPr>
            <p:ph idx="1"/>
            <p:extLst>
              <p:ext uri="{D42A27DB-BD31-4B8C-83A1-F6EECF244321}">
                <p14:modId xmlns:p14="http://schemas.microsoft.com/office/powerpoint/2010/main" val="1653296154"/>
              </p:ext>
            </p:extLst>
          </p:nvPr>
        </p:nvGraphicFramePr>
        <p:xfrm>
          <a:off x="1683170" y="2617788"/>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6962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A17A-E46E-9591-1E4C-4BFE726E3404}"/>
              </a:ext>
            </a:extLst>
          </p:cNvPr>
          <p:cNvSpPr>
            <a:spLocks noGrp="1"/>
          </p:cNvSpPr>
          <p:nvPr>
            <p:ph type="title"/>
          </p:nvPr>
        </p:nvSpPr>
        <p:spPr/>
        <p:txBody>
          <a:bodyPr/>
          <a:lstStyle/>
          <a:p>
            <a:r>
              <a:rPr lang="en-US" dirty="0"/>
              <a:t>About the Business</a:t>
            </a:r>
          </a:p>
        </p:txBody>
      </p:sp>
      <p:sp>
        <p:nvSpPr>
          <p:cNvPr id="3" name="Content Placeholder 2">
            <a:extLst>
              <a:ext uri="{FF2B5EF4-FFF2-40B4-BE49-F238E27FC236}">
                <a16:creationId xmlns:a16="http://schemas.microsoft.com/office/drawing/2014/main" id="{FBD8D64E-6AAB-02C3-28B5-0889AB7783D0}"/>
              </a:ext>
            </a:extLst>
          </p:cNvPr>
          <p:cNvSpPr>
            <a:spLocks noGrp="1"/>
          </p:cNvSpPr>
          <p:nvPr>
            <p:ph idx="1"/>
          </p:nvPr>
        </p:nvSpPr>
        <p:spPr>
          <a:xfrm>
            <a:off x="1154954" y="2603499"/>
            <a:ext cx="5565463" cy="3439583"/>
          </a:xfrm>
        </p:spPr>
        <p:txBody>
          <a:bodyPr>
            <a:normAutofit fontScale="85000" lnSpcReduction="10000"/>
          </a:bodyPr>
          <a:lstStyle/>
          <a:p>
            <a:pPr marL="0" indent="0" algn="just">
              <a:buNone/>
            </a:pPr>
            <a:r>
              <a:rPr lang="en-US" b="1" dirty="0"/>
              <a:t>Product</a:t>
            </a:r>
            <a:r>
              <a:rPr lang="en-US" dirty="0"/>
              <a:t>:</a:t>
            </a:r>
            <a:r>
              <a:rPr lang="en-GB" dirty="0"/>
              <a:t> Exclusively Romanian wines, served next to traditional platters with cold smoked meats, cheese or smoked fish, that will enrich the tastes and the experience.</a:t>
            </a:r>
          </a:p>
          <a:p>
            <a:pPr algn="just"/>
            <a:endParaRPr lang="en-US" dirty="0"/>
          </a:p>
          <a:p>
            <a:pPr algn="just"/>
            <a:r>
              <a:rPr lang="en-US" b="1" dirty="0"/>
              <a:t>Target</a:t>
            </a:r>
            <a:r>
              <a:rPr lang="en-US" dirty="0"/>
              <a:t>:</a:t>
            </a:r>
          </a:p>
          <a:p>
            <a:pPr lvl="1" algn="just"/>
            <a:r>
              <a:rPr lang="en-US" dirty="0"/>
              <a:t>Local Romanian community</a:t>
            </a:r>
          </a:p>
          <a:p>
            <a:pPr lvl="1" algn="just"/>
            <a:r>
              <a:rPr lang="en-US" dirty="0"/>
              <a:t>Adventurous wine lovers</a:t>
            </a:r>
            <a:endParaRPr lang="en-GB" dirty="0"/>
          </a:p>
          <a:p>
            <a:pPr lvl="1" algn="just"/>
            <a:endParaRPr lang="en-US" dirty="0"/>
          </a:p>
          <a:p>
            <a:pPr algn="just"/>
            <a:r>
              <a:rPr lang="en-US" b="1" dirty="0"/>
              <a:t>Mission</a:t>
            </a:r>
            <a:r>
              <a:rPr lang="en-US" dirty="0"/>
              <a:t>: </a:t>
            </a:r>
            <a:r>
              <a:rPr lang="en-US" dirty="0" err="1"/>
              <a:t>Vinalia</a:t>
            </a:r>
            <a:r>
              <a:rPr lang="en-US" dirty="0"/>
              <a:t> aims to enhance the culinary landscape by highlighting the variety and frequently underestimated gems of Romanian wines.</a:t>
            </a:r>
          </a:p>
        </p:txBody>
      </p:sp>
      <p:pic>
        <p:nvPicPr>
          <p:cNvPr id="6" name="Picture 5" descr="Close-up of wine tasting">
            <a:extLst>
              <a:ext uri="{FF2B5EF4-FFF2-40B4-BE49-F238E27FC236}">
                <a16:creationId xmlns:a16="http://schemas.microsoft.com/office/drawing/2014/main" id="{1F42222B-185F-B83F-D2D1-7048CBE9FD47}"/>
              </a:ext>
            </a:extLst>
          </p:cNvPr>
          <p:cNvPicPr>
            <a:picLocks noChangeAspect="1"/>
          </p:cNvPicPr>
          <p:nvPr/>
        </p:nvPicPr>
        <p:blipFill>
          <a:blip r:embed="rId3"/>
          <a:stretch>
            <a:fillRect/>
          </a:stretch>
        </p:blipFill>
        <p:spPr>
          <a:xfrm>
            <a:off x="8098260" y="1327150"/>
            <a:ext cx="3636214" cy="2426036"/>
          </a:xfrm>
          <a:prstGeom prst="rect">
            <a:avLst/>
          </a:prstGeom>
          <a:ln>
            <a:noFill/>
          </a:ln>
          <a:effectLst>
            <a:softEdge rad="112500"/>
          </a:effectLst>
        </p:spPr>
      </p:pic>
      <p:pic>
        <p:nvPicPr>
          <p:cNvPr id="4" name="Picture 3">
            <a:extLst>
              <a:ext uri="{FF2B5EF4-FFF2-40B4-BE49-F238E27FC236}">
                <a16:creationId xmlns:a16="http://schemas.microsoft.com/office/drawing/2014/main" id="{3C546C9A-1E82-77C9-3339-021C6E15CF74}"/>
              </a:ext>
            </a:extLst>
          </p:cNvPr>
          <p:cNvPicPr>
            <a:picLocks noChangeAspect="1"/>
          </p:cNvPicPr>
          <p:nvPr/>
        </p:nvPicPr>
        <p:blipFill>
          <a:blip r:embed="rId4"/>
          <a:stretch>
            <a:fillRect/>
          </a:stretch>
        </p:blipFill>
        <p:spPr>
          <a:xfrm>
            <a:off x="8174288" y="3835417"/>
            <a:ext cx="3560186" cy="2670791"/>
          </a:xfrm>
          <a:prstGeom prst="rect">
            <a:avLst/>
          </a:prstGeom>
          <a:ln>
            <a:noFill/>
          </a:ln>
          <a:effectLst>
            <a:softEdge rad="112500"/>
          </a:effectLst>
        </p:spPr>
      </p:pic>
    </p:spTree>
    <p:extLst>
      <p:ext uri="{BB962C8B-B14F-4D97-AF65-F5344CB8AC3E}">
        <p14:creationId xmlns:p14="http://schemas.microsoft.com/office/powerpoint/2010/main" val="1984192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E6425-5E39-6D17-8B04-ECC122FCAE62}"/>
              </a:ext>
            </a:extLst>
          </p:cNvPr>
          <p:cNvSpPr>
            <a:spLocks noGrp="1"/>
          </p:cNvSpPr>
          <p:nvPr>
            <p:ph type="title"/>
          </p:nvPr>
        </p:nvSpPr>
        <p:spPr/>
        <p:txBody>
          <a:bodyPr/>
          <a:lstStyle/>
          <a:p>
            <a:r>
              <a:rPr lang="en-GB" b="1" dirty="0" err="1"/>
              <a:t>Vinalia</a:t>
            </a:r>
            <a:r>
              <a:rPr lang="en-GB" b="1" dirty="0"/>
              <a:t> LTD</a:t>
            </a:r>
            <a:endParaRPr lang="en-US" b="1" dirty="0"/>
          </a:p>
        </p:txBody>
      </p:sp>
      <p:sp>
        <p:nvSpPr>
          <p:cNvPr id="3" name="Content Placeholder 2">
            <a:extLst>
              <a:ext uri="{FF2B5EF4-FFF2-40B4-BE49-F238E27FC236}">
                <a16:creationId xmlns:a16="http://schemas.microsoft.com/office/drawing/2014/main" id="{7EFFAD4A-DBC6-BBC6-A049-6A08FB6C51DB}"/>
              </a:ext>
            </a:extLst>
          </p:cNvPr>
          <p:cNvSpPr>
            <a:spLocks noGrp="1"/>
          </p:cNvSpPr>
          <p:nvPr>
            <p:ph idx="1"/>
          </p:nvPr>
        </p:nvSpPr>
        <p:spPr/>
        <p:txBody>
          <a:bodyPr>
            <a:normAutofit/>
          </a:bodyPr>
          <a:lstStyle/>
          <a:p>
            <a:r>
              <a:rPr lang="en-US" sz="2000" dirty="0"/>
              <a:t>Asset Protection</a:t>
            </a:r>
            <a:endParaRPr lang="en-GB" sz="2000" dirty="0"/>
          </a:p>
          <a:p>
            <a:r>
              <a:rPr lang="en-US" sz="2000" dirty="0"/>
              <a:t>Tax Advantages</a:t>
            </a:r>
            <a:endParaRPr lang="en-GB" sz="2000" dirty="0"/>
          </a:p>
          <a:p>
            <a:r>
              <a:rPr lang="en-US" sz="2000" dirty="0"/>
              <a:t>Profit Distribution</a:t>
            </a:r>
            <a:endParaRPr lang="en-GB" sz="2000" dirty="0"/>
          </a:p>
          <a:p>
            <a:r>
              <a:rPr lang="en-US" sz="2000" dirty="0"/>
              <a:t>Credibility</a:t>
            </a:r>
            <a:endParaRPr lang="en-GB" sz="2000" dirty="0"/>
          </a:p>
          <a:p>
            <a:r>
              <a:rPr lang="en-US" sz="2000" dirty="0"/>
              <a:t>Foundation for Growth</a:t>
            </a:r>
          </a:p>
        </p:txBody>
      </p:sp>
    </p:spTree>
    <p:extLst>
      <p:ext uri="{BB962C8B-B14F-4D97-AF65-F5344CB8AC3E}">
        <p14:creationId xmlns:p14="http://schemas.microsoft.com/office/powerpoint/2010/main" val="1124093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3ECE-99ED-DBD0-A3D2-4443BC8D8E2B}"/>
              </a:ext>
            </a:extLst>
          </p:cNvPr>
          <p:cNvSpPr>
            <a:spLocks noGrp="1"/>
          </p:cNvSpPr>
          <p:nvPr>
            <p:ph type="title"/>
          </p:nvPr>
        </p:nvSpPr>
        <p:spPr>
          <a:xfrm>
            <a:off x="1154953" y="595423"/>
            <a:ext cx="8761413" cy="1137684"/>
          </a:xfrm>
        </p:spPr>
        <p:txBody>
          <a:bodyPr/>
          <a:lstStyle/>
          <a:p>
            <a:r>
              <a:rPr lang="en-US" dirty="0"/>
              <a:t>Management of </a:t>
            </a:r>
            <a:r>
              <a:rPr lang="en-GB" dirty="0" err="1"/>
              <a:t>Vinalia</a:t>
            </a:r>
            <a:br>
              <a:rPr lang="en-US" dirty="0"/>
            </a:br>
            <a:endParaRPr lang="en-US" dirty="0"/>
          </a:p>
        </p:txBody>
      </p:sp>
      <p:graphicFrame>
        <p:nvGraphicFramePr>
          <p:cNvPr id="4" name="Content Placeholder 3">
            <a:extLst>
              <a:ext uri="{FF2B5EF4-FFF2-40B4-BE49-F238E27FC236}">
                <a16:creationId xmlns:a16="http://schemas.microsoft.com/office/drawing/2014/main" id="{B8427B32-A50A-B7A1-FDE2-046FDD998BC7}"/>
              </a:ext>
            </a:extLst>
          </p:cNvPr>
          <p:cNvGraphicFramePr>
            <a:graphicFrameLocks noGrp="1"/>
          </p:cNvGraphicFramePr>
          <p:nvPr>
            <p:ph idx="1"/>
            <p:extLst>
              <p:ext uri="{D42A27DB-BD31-4B8C-83A1-F6EECF244321}">
                <p14:modId xmlns:p14="http://schemas.microsoft.com/office/powerpoint/2010/main" val="4101375209"/>
              </p:ext>
            </p:extLst>
          </p:nvPr>
        </p:nvGraphicFramePr>
        <p:xfrm>
          <a:off x="1155700" y="2603499"/>
          <a:ext cx="9631905" cy="41213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4772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656F9-5E66-E0FA-0180-9266A329B8A2}"/>
              </a:ext>
            </a:extLst>
          </p:cNvPr>
          <p:cNvSpPr>
            <a:spLocks noGrp="1"/>
          </p:cNvSpPr>
          <p:nvPr>
            <p:ph type="title"/>
          </p:nvPr>
        </p:nvSpPr>
        <p:spPr/>
        <p:txBody>
          <a:bodyPr/>
          <a:lstStyle/>
          <a:p>
            <a:r>
              <a:rPr lang="en-US" dirty="0"/>
              <a:t>SWOT Analysis</a:t>
            </a:r>
          </a:p>
        </p:txBody>
      </p:sp>
      <p:graphicFrame>
        <p:nvGraphicFramePr>
          <p:cNvPr id="4" name="Content Placeholder 3">
            <a:extLst>
              <a:ext uri="{FF2B5EF4-FFF2-40B4-BE49-F238E27FC236}">
                <a16:creationId xmlns:a16="http://schemas.microsoft.com/office/drawing/2014/main" id="{7877A7C6-BD71-F5E4-C7AB-032C10C2A606}"/>
              </a:ext>
            </a:extLst>
          </p:cNvPr>
          <p:cNvGraphicFramePr>
            <a:graphicFrameLocks noGrp="1"/>
          </p:cNvGraphicFramePr>
          <p:nvPr>
            <p:ph idx="1"/>
            <p:extLst>
              <p:ext uri="{D42A27DB-BD31-4B8C-83A1-F6EECF244321}">
                <p14:modId xmlns:p14="http://schemas.microsoft.com/office/powerpoint/2010/main" val="281973814"/>
              </p:ext>
            </p:extLst>
          </p:nvPr>
        </p:nvGraphicFramePr>
        <p:xfrm>
          <a:off x="540115" y="2321033"/>
          <a:ext cx="11152643" cy="4087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360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8CD07-70DB-F212-BFE7-773DA2385948}"/>
              </a:ext>
            </a:extLst>
          </p:cNvPr>
          <p:cNvSpPr>
            <a:spLocks noGrp="1"/>
          </p:cNvSpPr>
          <p:nvPr>
            <p:ph type="title"/>
          </p:nvPr>
        </p:nvSpPr>
        <p:spPr>
          <a:xfrm>
            <a:off x="1715293" y="854765"/>
            <a:ext cx="8761413" cy="842432"/>
          </a:xfrm>
        </p:spPr>
        <p:txBody>
          <a:bodyPr/>
          <a:lstStyle/>
          <a:p>
            <a:r>
              <a:rPr lang="en-US" sz="3600" b="1" kern="0" dirty="0">
                <a:solidFill>
                  <a:schemeClr val="bg1"/>
                </a:solidFill>
                <a:effectLst/>
                <a:latin typeface="Aptos Display" panose="020B0004020202020204" pitchFamily="34" charset="0"/>
                <a:ea typeface="Times New Roman" panose="02020603050405020304" pitchFamily="18" charset="0"/>
                <a:cs typeface="Times New Roman" panose="02020603050405020304" pitchFamily="18" charset="0"/>
              </a:rPr>
              <a:t>Cash Flow Forecast for the First 12 Months</a:t>
            </a:r>
            <a:endParaRPr lang="en-US" dirty="0">
              <a:solidFill>
                <a:schemeClr val="bg1"/>
              </a:solidFill>
            </a:endParaRPr>
          </a:p>
        </p:txBody>
      </p:sp>
      <p:graphicFrame>
        <p:nvGraphicFramePr>
          <p:cNvPr id="5" name="Content Placeholder 4">
            <a:extLst>
              <a:ext uri="{FF2B5EF4-FFF2-40B4-BE49-F238E27FC236}">
                <a16:creationId xmlns:a16="http://schemas.microsoft.com/office/drawing/2014/main" id="{1F086376-F670-8494-1695-3E941BC5D652}"/>
              </a:ext>
            </a:extLst>
          </p:cNvPr>
          <p:cNvGraphicFramePr>
            <a:graphicFrameLocks noGrp="1"/>
          </p:cNvGraphicFramePr>
          <p:nvPr>
            <p:ph idx="1"/>
            <p:extLst>
              <p:ext uri="{D42A27DB-BD31-4B8C-83A1-F6EECF244321}">
                <p14:modId xmlns:p14="http://schemas.microsoft.com/office/powerpoint/2010/main" val="205585165"/>
              </p:ext>
            </p:extLst>
          </p:nvPr>
        </p:nvGraphicFramePr>
        <p:xfrm>
          <a:off x="1651047" y="2574924"/>
          <a:ext cx="8825659" cy="39586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793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45D7E65-5C5B-F8F2-BF79-F86CEBEC6242}"/>
              </a:ext>
            </a:extLst>
          </p:cNvPr>
          <p:cNvPicPr>
            <a:picLocks noGrp="1" noChangeAspect="1"/>
          </p:cNvPicPr>
          <p:nvPr>
            <p:ph idx="1"/>
          </p:nvPr>
        </p:nvPicPr>
        <p:blipFill>
          <a:blip r:embed="rId2"/>
          <a:stretch>
            <a:fillRect/>
          </a:stretch>
        </p:blipFill>
        <p:spPr>
          <a:xfrm>
            <a:off x="1367716" y="1749751"/>
            <a:ext cx="9456568" cy="4649666"/>
          </a:xfrm>
        </p:spPr>
      </p:pic>
    </p:spTree>
    <p:extLst>
      <p:ext uri="{BB962C8B-B14F-4D97-AF65-F5344CB8AC3E}">
        <p14:creationId xmlns:p14="http://schemas.microsoft.com/office/powerpoint/2010/main" val="2670967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A467A-DF7F-14C2-4A7D-0B45EA9F2B6B}"/>
              </a:ext>
            </a:extLst>
          </p:cNvPr>
          <p:cNvSpPr>
            <a:spLocks noGrp="1"/>
          </p:cNvSpPr>
          <p:nvPr>
            <p:ph type="title"/>
          </p:nvPr>
        </p:nvSpPr>
        <p:spPr/>
        <p:txBody>
          <a:bodyPr/>
          <a:lstStyle/>
          <a:p>
            <a:r>
              <a:rPr lang="en-GB" dirty="0"/>
              <a:t>Conclusion</a:t>
            </a:r>
            <a:endParaRPr lang="en-US" dirty="0"/>
          </a:p>
        </p:txBody>
      </p:sp>
      <p:pic>
        <p:nvPicPr>
          <p:cNvPr id="4" name="Content Placeholder 3">
            <a:extLst>
              <a:ext uri="{FF2B5EF4-FFF2-40B4-BE49-F238E27FC236}">
                <a16:creationId xmlns:a16="http://schemas.microsoft.com/office/drawing/2014/main" id="{A938E5A3-DC07-5A22-E977-A59BB7EF8229}"/>
              </a:ext>
            </a:extLst>
          </p:cNvPr>
          <p:cNvPicPr>
            <a:picLocks noGrp="1" noChangeAspect="1"/>
          </p:cNvPicPr>
          <p:nvPr>
            <p:ph idx="1"/>
          </p:nvPr>
        </p:nvPicPr>
        <p:blipFill>
          <a:blip r:embed="rId2"/>
          <a:stretch>
            <a:fillRect/>
          </a:stretch>
        </p:blipFill>
        <p:spPr>
          <a:xfrm>
            <a:off x="8760655" y="1409772"/>
            <a:ext cx="3028841" cy="4038455"/>
          </a:xfrm>
          <a:prstGeom prst="rect">
            <a:avLst/>
          </a:prstGeom>
          <a:ln>
            <a:noFill/>
          </a:ln>
          <a:effectLst>
            <a:softEdge rad="112500"/>
          </a:effectLst>
        </p:spPr>
      </p:pic>
      <p:sp>
        <p:nvSpPr>
          <p:cNvPr id="5" name="TextBox 4">
            <a:extLst>
              <a:ext uri="{FF2B5EF4-FFF2-40B4-BE49-F238E27FC236}">
                <a16:creationId xmlns:a16="http://schemas.microsoft.com/office/drawing/2014/main" id="{F8253D79-6A21-FACE-4C9E-4984A505CD20}"/>
              </a:ext>
            </a:extLst>
          </p:cNvPr>
          <p:cNvSpPr txBox="1"/>
          <p:nvPr/>
        </p:nvSpPr>
        <p:spPr>
          <a:xfrm>
            <a:off x="9281583" y="5576554"/>
            <a:ext cx="2243667" cy="307777"/>
          </a:xfrm>
          <a:prstGeom prst="rect">
            <a:avLst/>
          </a:prstGeom>
          <a:noFill/>
        </p:spPr>
        <p:txBody>
          <a:bodyPr wrap="square" rtlCol="0">
            <a:spAutoFit/>
          </a:bodyPr>
          <a:lstStyle/>
          <a:p>
            <a:pPr algn="l"/>
            <a:r>
              <a:rPr lang="en-GB" sz="1400" i="1" dirty="0" err="1"/>
              <a:t>Crama</a:t>
            </a:r>
            <a:r>
              <a:rPr lang="en-GB" sz="1400" i="1" dirty="0"/>
              <a:t> </a:t>
            </a:r>
            <a:r>
              <a:rPr lang="en-GB" sz="1400" i="1" dirty="0" err="1"/>
              <a:t>Izslai</a:t>
            </a:r>
            <a:r>
              <a:rPr lang="en-GB" sz="1400" i="1" dirty="0"/>
              <a:t> (Romania)</a:t>
            </a:r>
            <a:endParaRPr lang="en-US" sz="1400" i="1" dirty="0"/>
          </a:p>
        </p:txBody>
      </p:sp>
      <p:sp>
        <p:nvSpPr>
          <p:cNvPr id="6" name="TextBox 5">
            <a:extLst>
              <a:ext uri="{FF2B5EF4-FFF2-40B4-BE49-F238E27FC236}">
                <a16:creationId xmlns:a16="http://schemas.microsoft.com/office/drawing/2014/main" id="{4D2785DE-5744-8119-3F4C-116D3B519041}"/>
              </a:ext>
            </a:extLst>
          </p:cNvPr>
          <p:cNvSpPr txBox="1"/>
          <p:nvPr/>
        </p:nvSpPr>
        <p:spPr>
          <a:xfrm>
            <a:off x="878417" y="2443384"/>
            <a:ext cx="7577666" cy="3416320"/>
          </a:xfrm>
          <a:prstGeom prst="rect">
            <a:avLst/>
          </a:prstGeom>
          <a:noFill/>
        </p:spPr>
        <p:txBody>
          <a:bodyPr wrap="square" rtlCol="0">
            <a:spAutoFit/>
          </a:bodyPr>
          <a:lstStyle/>
          <a:p>
            <a:pPr algn="just"/>
            <a:r>
              <a:rPr lang="en-GB" dirty="0" err="1"/>
              <a:t>Vinalia</a:t>
            </a:r>
            <a:r>
              <a:rPr lang="en-GB" dirty="0"/>
              <a:t> seeks to stand out in London's culinary scene by highlighting the rich variety of Romanian wines, from Transylvania's crisp whites to </a:t>
            </a:r>
            <a:r>
              <a:rPr lang="en-GB" dirty="0" err="1"/>
              <a:t>Dealu</a:t>
            </a:r>
            <a:r>
              <a:rPr lang="en-GB" dirty="0"/>
              <a:t> Mare's robust reds. The wine bar would appeal to both the local Romanian community and adventurous wine lovers looking to explore new tastes.</a:t>
            </a:r>
          </a:p>
          <a:p>
            <a:pPr algn="just"/>
            <a:r>
              <a:rPr lang="en-US" dirty="0"/>
              <a:t>The business will initially have negative cash flow but should become cash positive by the fourth month. With good strategy, diligent management, and strong marketing, it can achieve financial stability. As it grows, the business could thrive and expand, helping the local economy and creating jobs. While careful planning is needed, the forecast shows a promising potential for success driven by commitment and strategic actions.</a:t>
            </a:r>
          </a:p>
        </p:txBody>
      </p:sp>
    </p:spTree>
    <p:extLst>
      <p:ext uri="{BB962C8B-B14F-4D97-AF65-F5344CB8AC3E}">
        <p14:creationId xmlns:p14="http://schemas.microsoft.com/office/powerpoint/2010/main" val="4186629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descr="3D black question marks with one yellow question mark">
            <a:extLst>
              <a:ext uri="{FF2B5EF4-FFF2-40B4-BE49-F238E27FC236}">
                <a16:creationId xmlns:a16="http://schemas.microsoft.com/office/drawing/2014/main" id="{0141629A-39CB-7817-748B-5F53812B51A8}"/>
              </a:ext>
            </a:extLst>
          </p:cNvPr>
          <p:cNvPicPr>
            <a:picLocks noChangeAspect="1"/>
          </p:cNvPicPr>
          <p:nvPr/>
        </p:nvPicPr>
        <p:blipFill>
          <a:blip r:embed="rId3"/>
          <a:srcRect l="11360" r="-1" b="-1"/>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15" name="Freeform: Shape 14">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90E8DB4B-1803-4817-37D2-95D90D221102}"/>
              </a:ext>
            </a:extLst>
          </p:cNvPr>
          <p:cNvSpPr>
            <a:spLocks noGrp="1"/>
          </p:cNvSpPr>
          <p:nvPr>
            <p:ph type="title"/>
          </p:nvPr>
        </p:nvSpPr>
        <p:spPr>
          <a:xfrm>
            <a:off x="892199" y="4854346"/>
            <a:ext cx="10407602" cy="868026"/>
          </a:xfrm>
        </p:spPr>
        <p:txBody>
          <a:bodyPr vert="horz" lIns="91440" tIns="45720" rIns="91440" bIns="45720" rtlCol="0" anchor="b">
            <a:normAutofit/>
          </a:bodyPr>
          <a:lstStyle/>
          <a:p>
            <a:pPr algn="ctr"/>
            <a:r>
              <a:rPr lang="en-US" sz="4400" b="1" dirty="0">
                <a:solidFill>
                  <a:srgbClr val="EBEBEB"/>
                </a:solidFill>
              </a:rPr>
              <a:t>Questions</a:t>
            </a:r>
          </a:p>
        </p:txBody>
      </p:sp>
      <p:sp>
        <p:nvSpPr>
          <p:cNvPr id="19"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29171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D857F-EE37-EF36-8127-FA1AF5B370E1}"/>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B02994DD-9F20-5171-2F1D-327900F62F31}"/>
              </a:ext>
            </a:extLst>
          </p:cNvPr>
          <p:cNvSpPr>
            <a:spLocks noGrp="1"/>
          </p:cNvSpPr>
          <p:nvPr>
            <p:ph idx="1"/>
          </p:nvPr>
        </p:nvSpPr>
        <p:spPr/>
        <p:txBody>
          <a:bodyPr/>
          <a:lstStyle/>
          <a:p>
            <a:r>
              <a:rPr lang="en-US" sz="1800" dirty="0" err="1">
                <a:effectLst/>
                <a:latin typeface="Arial" panose="020B0604020202020204" pitchFamily="34" charset="0"/>
                <a:ea typeface="Times New Roman" panose="02020603050405020304" pitchFamily="18" charset="0"/>
              </a:rPr>
              <a:t>Barringer</a:t>
            </a:r>
            <a:r>
              <a:rPr lang="en-US" sz="1800" dirty="0">
                <a:effectLst/>
                <a:latin typeface="Arial" panose="020B0604020202020204" pitchFamily="34" charset="0"/>
                <a:ea typeface="Times New Roman" panose="02020603050405020304" pitchFamily="18" charset="0"/>
              </a:rPr>
              <a:t>, B. &amp; Ireland, D. (2018) </a:t>
            </a:r>
            <a:r>
              <a:rPr lang="en-US" sz="1800" i="1" dirty="0">
                <a:effectLst/>
                <a:latin typeface="Arial" panose="020B0604020202020204" pitchFamily="34" charset="0"/>
                <a:ea typeface="Times New Roman" panose="02020603050405020304" pitchFamily="18" charset="0"/>
              </a:rPr>
              <a:t>Entrepreneurship</a:t>
            </a:r>
            <a:r>
              <a:rPr lang="en-US" sz="1800" dirty="0">
                <a:effectLst/>
                <a:latin typeface="Arial" panose="020B0604020202020204" pitchFamily="34" charset="0"/>
                <a:ea typeface="Times New Roman" panose="02020603050405020304" pitchFamily="18" charset="0"/>
              </a:rPr>
              <a:t>. Harlow: Pearson Education, Limited.</a:t>
            </a:r>
            <a:endParaRPr lang="en-GB" sz="1800" dirty="0">
              <a:effectLst/>
              <a:latin typeface="Times New Roman" panose="02020603050405020304" pitchFamily="18" charset="0"/>
              <a:ea typeface="Times New Roman" panose="02020603050405020304" pitchFamily="18" charset="0"/>
            </a:endParaRPr>
          </a:p>
          <a:p>
            <a:r>
              <a:rPr lang="en-US" sz="1800" dirty="0">
                <a:effectLst/>
                <a:latin typeface="Arial" panose="020B0604020202020204" pitchFamily="34" charset="0"/>
                <a:ea typeface="Times New Roman" panose="02020603050405020304" pitchFamily="18" charset="0"/>
              </a:rPr>
              <a:t>Hague, P. (2023) </a:t>
            </a:r>
            <a:r>
              <a:rPr lang="en-US" sz="1800" i="1" dirty="0">
                <a:effectLst/>
                <a:latin typeface="Arial" panose="020B0604020202020204" pitchFamily="34" charset="0"/>
                <a:ea typeface="Times New Roman" panose="02020603050405020304" pitchFamily="18" charset="0"/>
              </a:rPr>
              <a:t>The Business Models Handbook.</a:t>
            </a:r>
            <a:r>
              <a:rPr lang="en-US" sz="1800" dirty="0">
                <a:effectLst/>
                <a:latin typeface="Arial" panose="020B0604020202020204" pitchFamily="34" charset="0"/>
                <a:ea typeface="Times New Roman" panose="02020603050405020304" pitchFamily="18" charset="0"/>
              </a:rPr>
              <a:t> 2nd </a:t>
            </a:r>
            <a:r>
              <a:rPr lang="en-US" sz="1800" dirty="0" err="1">
                <a:effectLst/>
                <a:latin typeface="Arial" panose="020B0604020202020204" pitchFamily="34" charset="0"/>
                <a:ea typeface="Times New Roman" panose="02020603050405020304" pitchFamily="18" charset="0"/>
              </a:rPr>
              <a:t>edn</a:t>
            </a:r>
            <a:r>
              <a:rPr lang="en-US" sz="1800" dirty="0">
                <a:effectLst/>
                <a:latin typeface="Arial" panose="020B0604020202020204" pitchFamily="34" charset="0"/>
                <a:ea typeface="Times New Roman" panose="02020603050405020304" pitchFamily="18" charset="0"/>
              </a:rPr>
              <a:t>. Kogan Page. Available at: </a:t>
            </a:r>
            <a:r>
              <a:rPr lang="en-US" sz="1800" u="sng" dirty="0">
                <a:solidFill>
                  <a:srgbClr val="467886"/>
                </a:solidFill>
                <a:effectLst/>
                <a:latin typeface="Arial" panose="020B0604020202020204" pitchFamily="34" charset="0"/>
                <a:ea typeface="Times New Roman" panose="02020603050405020304" pitchFamily="18" charset="0"/>
                <a:hlinkClick r:id="rId2"/>
              </a:rPr>
              <a:t>https://</a:t>
            </a:r>
            <a:r>
              <a:rPr lang="en-US" sz="1800" u="sng" dirty="0" err="1">
                <a:solidFill>
                  <a:srgbClr val="467886"/>
                </a:solidFill>
                <a:effectLst/>
                <a:latin typeface="Arial" panose="020B0604020202020204" pitchFamily="34" charset="0"/>
                <a:ea typeface="Times New Roman" panose="02020603050405020304" pitchFamily="18" charset="0"/>
                <a:hlinkClick r:id="rId2"/>
              </a:rPr>
              <a:t>www.perlego.com</a:t>
            </a:r>
            <a:r>
              <a:rPr lang="en-US" sz="1800" u="sng" dirty="0">
                <a:solidFill>
                  <a:srgbClr val="467886"/>
                </a:solidFill>
                <a:effectLst/>
                <a:latin typeface="Arial" panose="020B0604020202020204" pitchFamily="34" charset="0"/>
                <a:ea typeface="Times New Roman" panose="02020603050405020304" pitchFamily="18" charset="0"/>
                <a:hlinkClick r:id="rId2"/>
              </a:rPr>
              <a:t>/book/4191690</a:t>
            </a:r>
            <a:r>
              <a:rPr lang="en-US" sz="1800" dirty="0">
                <a:effectLst/>
                <a:latin typeface="Arial" panose="020B0604020202020204" pitchFamily="34" charset="0"/>
                <a:ea typeface="Times New Roman" panose="02020603050405020304" pitchFamily="18" charset="0"/>
              </a:rPr>
              <a:t>.  (Accessed: 20 November 2024).</a:t>
            </a:r>
            <a:endParaRPr lang="en-GB" dirty="0"/>
          </a:p>
          <a:p>
            <a:r>
              <a:rPr lang="en-GB" dirty="0"/>
              <a:t>Zi de Zi Mureș (2023) </a:t>
            </a:r>
            <a:r>
              <a:rPr lang="en-GB" i="1" dirty="0"/>
              <a:t>“</a:t>
            </a:r>
            <a:r>
              <a:rPr lang="en-GB" i="1" dirty="0" err="1"/>
              <a:t>Crama</a:t>
            </a:r>
            <a:r>
              <a:rPr lang="en-GB" i="1" dirty="0"/>
              <a:t> </a:t>
            </a:r>
            <a:r>
              <a:rPr lang="en-GB" i="1" dirty="0" err="1"/>
              <a:t>Izslai</a:t>
            </a:r>
            <a:r>
              <a:rPr lang="en-GB" i="1" dirty="0"/>
              <a:t> (România)”</a:t>
            </a:r>
            <a:r>
              <a:rPr lang="en-GB" dirty="0"/>
              <a:t>. </a:t>
            </a:r>
            <a:r>
              <a:rPr lang="en-US" dirty="0">
                <a:hlinkClick r:id="rId3"/>
              </a:rPr>
              <a:t>https://</a:t>
            </a:r>
            <a:r>
              <a:rPr lang="en-US" dirty="0" err="1">
                <a:hlinkClick r:id="rId3"/>
              </a:rPr>
              <a:t>www.zi-de-zi.ro</a:t>
            </a:r>
            <a:r>
              <a:rPr lang="en-US" dirty="0">
                <a:hlinkClick r:id="rId3"/>
              </a:rPr>
              <a:t>/2023/01/05/</a:t>
            </a:r>
            <a:r>
              <a:rPr lang="en-US" dirty="0" err="1">
                <a:hlinkClick r:id="rId3"/>
              </a:rPr>
              <a:t>crama-iszlai-din</a:t>
            </a:r>
            <a:r>
              <a:rPr lang="en-US" dirty="0">
                <a:hlinkClick r:id="rId3"/>
              </a:rPr>
              <a:t>-</a:t>
            </a:r>
            <a:r>
              <a:rPr lang="en-US" dirty="0" err="1">
                <a:hlinkClick r:id="rId3"/>
              </a:rPr>
              <a:t>balauseri-iocul-unde</a:t>
            </a:r>
            <a:r>
              <a:rPr lang="en-US" dirty="0">
                <a:hlinkClick r:id="rId3"/>
              </a:rPr>
              <a:t>-</a:t>
            </a:r>
            <a:r>
              <a:rPr lang="en-US" dirty="0" err="1">
                <a:hlinkClick r:id="rId3"/>
              </a:rPr>
              <a:t>povestea-vinului-poate</a:t>
            </a:r>
            <a:r>
              <a:rPr lang="en-US" dirty="0">
                <a:hlinkClick r:id="rId3"/>
              </a:rPr>
              <a:t>-</a:t>
            </a:r>
            <a:r>
              <a:rPr lang="en-US" dirty="0" err="1">
                <a:hlinkClick r:id="rId3"/>
              </a:rPr>
              <a:t>fi-savurata-din-plin</a:t>
            </a:r>
            <a:r>
              <a:rPr lang="en-GB" dirty="0"/>
              <a:t> </a:t>
            </a:r>
            <a:r>
              <a:rPr lang="en-US" dirty="0"/>
              <a:t>/</a:t>
            </a:r>
            <a:r>
              <a:rPr lang="en-GB" dirty="0"/>
              <a:t>.</a:t>
            </a:r>
            <a:endParaRPr lang="en-US" dirty="0"/>
          </a:p>
        </p:txBody>
      </p:sp>
    </p:spTree>
    <p:extLst>
      <p:ext uri="{BB962C8B-B14F-4D97-AF65-F5344CB8AC3E}">
        <p14:creationId xmlns:p14="http://schemas.microsoft.com/office/powerpoint/2010/main" val="40373784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352</TotalTime>
  <Words>810</Words>
  <Application>Microsoft Office PowerPoint</Application>
  <PresentationFormat>Ecran lat</PresentationFormat>
  <Paragraphs>115</Paragraphs>
  <Slides>11</Slides>
  <Notes>5</Notes>
  <HiddenSlides>0</HiddenSlides>
  <MMClips>0</MMClips>
  <ScaleCrop>false</ScaleCrop>
  <HeadingPairs>
    <vt:vector size="4" baseType="variant">
      <vt:variant>
        <vt:lpstr>Temă</vt:lpstr>
      </vt:variant>
      <vt:variant>
        <vt:i4>1</vt:i4>
      </vt:variant>
      <vt:variant>
        <vt:lpstr>Titluri diapozitive</vt:lpstr>
      </vt:variant>
      <vt:variant>
        <vt:i4>11</vt:i4>
      </vt:variant>
    </vt:vector>
  </HeadingPairs>
  <TitlesOfParts>
    <vt:vector size="12" baseType="lpstr">
      <vt:lpstr>Ion Boardroom</vt:lpstr>
      <vt:lpstr>Vinalia: Romanian Wine Tasting Bar</vt:lpstr>
      <vt:lpstr>Contents</vt:lpstr>
      <vt:lpstr>About the Business</vt:lpstr>
      <vt:lpstr>Vinalia LTD</vt:lpstr>
      <vt:lpstr>Management of Vinalia </vt:lpstr>
      <vt:lpstr>SWOT Analysis</vt:lpstr>
      <vt:lpstr>Cash Flow Forecast for the First 12 Months</vt:lpstr>
      <vt:lpstr>Prezentare PowerPoint</vt:lpstr>
      <vt:lpstr>Conclusion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Vinalia: Romanian Wine Tasting Bar</dc:title>
  <dc:creator>Adelina Gabriela Stanciu (2245080)</dc:creator>
  <cp:lastModifiedBy>Tabaras Catalin</cp:lastModifiedBy>
  <cp:revision>12</cp:revision>
  <dcterms:created xsi:type="dcterms:W3CDTF">2024-11-21T10:00:33Z</dcterms:created>
  <dcterms:modified xsi:type="dcterms:W3CDTF">2024-12-11T13:24:49Z</dcterms:modified>
</cp:coreProperties>
</file>