
<file path=[Content_Types].xml><?xml version="1.0" encoding="utf-8"?>
<Types xmlns="http://schemas.openxmlformats.org/package/2006/content-types">
  <Default Extension="emf" ContentType="image/x-emf"/>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4"/>
  </p:sldMasterIdLst>
  <p:notesMasterIdLst>
    <p:notesMasterId r:id="rId29"/>
  </p:notesMasterIdLst>
  <p:sldIdLst>
    <p:sldId id="724" r:id="rId5"/>
    <p:sldId id="725" r:id="rId6"/>
    <p:sldId id="609" r:id="rId7"/>
    <p:sldId id="295" r:id="rId8"/>
    <p:sldId id="581" r:id="rId9"/>
    <p:sldId id="608" r:id="rId10"/>
    <p:sldId id="589" r:id="rId11"/>
    <p:sldId id="590" r:id="rId12"/>
    <p:sldId id="588" r:id="rId13"/>
    <p:sldId id="586" r:id="rId14"/>
    <p:sldId id="582" r:id="rId15"/>
    <p:sldId id="585" r:id="rId16"/>
    <p:sldId id="591" r:id="rId17"/>
    <p:sldId id="604" r:id="rId18"/>
    <p:sldId id="587" r:id="rId19"/>
    <p:sldId id="603" r:id="rId20"/>
    <p:sldId id="606" r:id="rId21"/>
    <p:sldId id="296" r:id="rId22"/>
    <p:sldId id="583" r:id="rId23"/>
    <p:sldId id="584" r:id="rId24"/>
    <p:sldId id="607" r:id="rId25"/>
    <p:sldId id="592" r:id="rId26"/>
    <p:sldId id="593" r:id="rId27"/>
    <p:sldId id="726"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k Bell-Davies" initials="MB" lastIdx="1" clrIdx="0">
    <p:extLst>
      <p:ext uri="{19B8F6BF-5375-455C-9EA6-DF929625EA0E}">
        <p15:presenceInfo xmlns:p15="http://schemas.microsoft.com/office/powerpoint/2012/main" userId="S::m.bell-davies@uwtsd.ac.uk::cf4517c8-733c-4d00-a9de-ac3b52b5471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401"/>
    <p:restoredTop sz="88435"/>
  </p:normalViewPr>
  <p:slideViewPr>
    <p:cSldViewPr snapToGrid="0" snapToObjects="1">
      <p:cViewPr varScale="1">
        <p:scale>
          <a:sx n="108" d="100"/>
          <a:sy n="108" d="100"/>
        </p:scale>
        <p:origin x="1640" y="192"/>
      </p:cViewPr>
      <p:guideLst/>
    </p:cSldViewPr>
  </p:slideViewPr>
  <p:notesTextViewPr>
    <p:cViewPr>
      <p:scale>
        <a:sx n="1" d="1"/>
        <a:sy n="1" d="1"/>
      </p:scale>
      <p:origin x="0" y="0"/>
    </p:cViewPr>
  </p:notesTextViewPr>
  <p:sorterViewPr>
    <p:cViewPr>
      <p:scale>
        <a:sx n="93" d="100"/>
        <a:sy n="93"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commentAuthors" Target="commentAuthors.xml"/><Relationship Id="rId8"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AC83623-F1BB-F742-BEE0-F859B0FE1AA8}" type="doc">
      <dgm:prSet loTypeId="urn:microsoft.com/office/officeart/2005/8/layout/process1" loCatId="" qsTypeId="urn:microsoft.com/office/officeart/2005/8/quickstyle/3d3" qsCatId="3D" csTypeId="urn:microsoft.com/office/officeart/2005/8/colors/accent0_1" csCatId="mainScheme" phldr="1"/>
      <dgm:spPr/>
      <dgm:t>
        <a:bodyPr/>
        <a:lstStyle/>
        <a:p>
          <a:endParaRPr lang="en-US"/>
        </a:p>
      </dgm:t>
    </dgm:pt>
    <dgm:pt modelId="{6A4851B6-331D-2F44-8A42-3340CA0B985C}">
      <dgm:prSet phldrT="[Text]"/>
      <dgm:spPr/>
      <dgm:t>
        <a:bodyPr/>
        <a:lstStyle/>
        <a:p>
          <a:r>
            <a:rPr lang="en-US" dirty="0"/>
            <a:t>Define the why &amp; the what</a:t>
          </a:r>
        </a:p>
      </dgm:t>
    </dgm:pt>
    <dgm:pt modelId="{79A7B7C6-4238-EE44-9725-341A50BD865D}" type="parTrans" cxnId="{F9C05069-8212-A142-94ED-8FEBE8C22A8B}">
      <dgm:prSet/>
      <dgm:spPr/>
      <dgm:t>
        <a:bodyPr/>
        <a:lstStyle/>
        <a:p>
          <a:endParaRPr lang="en-US"/>
        </a:p>
      </dgm:t>
    </dgm:pt>
    <dgm:pt modelId="{8C812DEA-46F5-9945-AD63-AF00F62596E9}" type="sibTrans" cxnId="{F9C05069-8212-A142-94ED-8FEBE8C22A8B}">
      <dgm:prSet/>
      <dgm:spPr/>
      <dgm:t>
        <a:bodyPr/>
        <a:lstStyle/>
        <a:p>
          <a:endParaRPr lang="en-US"/>
        </a:p>
      </dgm:t>
    </dgm:pt>
    <dgm:pt modelId="{2028DC3A-7699-3A43-9E29-6D33CBDBE13D}">
      <dgm:prSet phldrT="[Text]"/>
      <dgm:spPr/>
      <dgm:t>
        <a:bodyPr/>
        <a:lstStyle/>
        <a:p>
          <a:r>
            <a:rPr lang="en-US" dirty="0"/>
            <a:t>Create the plan</a:t>
          </a:r>
        </a:p>
      </dgm:t>
    </dgm:pt>
    <dgm:pt modelId="{83D578A5-7142-2340-94C3-9A630B555B42}" type="parTrans" cxnId="{5DD42584-4568-F34F-86F5-AFCBD294A61F}">
      <dgm:prSet/>
      <dgm:spPr/>
      <dgm:t>
        <a:bodyPr/>
        <a:lstStyle/>
        <a:p>
          <a:endParaRPr lang="en-US"/>
        </a:p>
      </dgm:t>
    </dgm:pt>
    <dgm:pt modelId="{95981680-7BE6-9B4D-8B23-537A83FB273F}" type="sibTrans" cxnId="{5DD42584-4568-F34F-86F5-AFCBD294A61F}">
      <dgm:prSet/>
      <dgm:spPr/>
      <dgm:t>
        <a:bodyPr/>
        <a:lstStyle/>
        <a:p>
          <a:endParaRPr lang="en-US"/>
        </a:p>
      </dgm:t>
    </dgm:pt>
    <dgm:pt modelId="{6D7B15B8-7988-144B-8FCB-26451E2C65B8}">
      <dgm:prSet phldrT="[Text]"/>
      <dgm:spPr/>
      <dgm:t>
        <a:bodyPr/>
        <a:lstStyle/>
        <a:p>
          <a:r>
            <a:rPr lang="en-US" dirty="0"/>
            <a:t>Deliver the plan</a:t>
          </a:r>
        </a:p>
      </dgm:t>
    </dgm:pt>
    <dgm:pt modelId="{908F83C4-C92C-C34D-B2C8-D9531DC00367}" type="parTrans" cxnId="{AA5EAA34-5E4C-5B45-B4F7-89FDDC07EAFC}">
      <dgm:prSet/>
      <dgm:spPr/>
      <dgm:t>
        <a:bodyPr/>
        <a:lstStyle/>
        <a:p>
          <a:endParaRPr lang="en-US"/>
        </a:p>
      </dgm:t>
    </dgm:pt>
    <dgm:pt modelId="{A3A42793-1237-0949-8869-C2475D39234E}" type="sibTrans" cxnId="{AA5EAA34-5E4C-5B45-B4F7-89FDDC07EAFC}">
      <dgm:prSet/>
      <dgm:spPr/>
      <dgm:t>
        <a:bodyPr/>
        <a:lstStyle/>
        <a:p>
          <a:endParaRPr lang="en-US"/>
        </a:p>
      </dgm:t>
    </dgm:pt>
    <dgm:pt modelId="{695AA9A0-8005-C94C-A8A9-11A494A04B43}">
      <dgm:prSet/>
      <dgm:spPr/>
      <dgm:t>
        <a:bodyPr/>
        <a:lstStyle/>
        <a:p>
          <a:r>
            <a:rPr lang="en-US" dirty="0"/>
            <a:t>Complete the project</a:t>
          </a:r>
        </a:p>
      </dgm:t>
    </dgm:pt>
    <dgm:pt modelId="{4B078017-4BAA-764F-8DC1-EC6D6128C950}" type="parTrans" cxnId="{5B338BED-3009-C547-A1E5-87A016DD2C76}">
      <dgm:prSet/>
      <dgm:spPr/>
      <dgm:t>
        <a:bodyPr/>
        <a:lstStyle/>
        <a:p>
          <a:endParaRPr lang="en-US"/>
        </a:p>
      </dgm:t>
    </dgm:pt>
    <dgm:pt modelId="{AE50D5E0-01F1-3349-AF03-56E82A05055A}" type="sibTrans" cxnId="{5B338BED-3009-C547-A1E5-87A016DD2C76}">
      <dgm:prSet/>
      <dgm:spPr/>
      <dgm:t>
        <a:bodyPr/>
        <a:lstStyle/>
        <a:p>
          <a:endParaRPr lang="en-US"/>
        </a:p>
      </dgm:t>
    </dgm:pt>
    <dgm:pt modelId="{BDBCD13B-FB50-1444-8072-F3F29CAE90FF}" type="pres">
      <dgm:prSet presAssocID="{EAC83623-F1BB-F742-BEE0-F859B0FE1AA8}" presName="Name0" presStyleCnt="0">
        <dgm:presLayoutVars>
          <dgm:dir/>
          <dgm:resizeHandles val="exact"/>
        </dgm:presLayoutVars>
      </dgm:prSet>
      <dgm:spPr/>
    </dgm:pt>
    <dgm:pt modelId="{808311A3-36A5-594E-BCF7-C0BFF0603E9B}" type="pres">
      <dgm:prSet presAssocID="{6A4851B6-331D-2F44-8A42-3340CA0B985C}" presName="node" presStyleLbl="node1" presStyleIdx="0" presStyleCnt="4">
        <dgm:presLayoutVars>
          <dgm:bulletEnabled val="1"/>
        </dgm:presLayoutVars>
      </dgm:prSet>
      <dgm:spPr/>
    </dgm:pt>
    <dgm:pt modelId="{41516BAF-4DC9-9847-A7D1-1A1E9E2050F3}" type="pres">
      <dgm:prSet presAssocID="{8C812DEA-46F5-9945-AD63-AF00F62596E9}" presName="sibTrans" presStyleLbl="sibTrans2D1" presStyleIdx="0" presStyleCnt="3"/>
      <dgm:spPr/>
    </dgm:pt>
    <dgm:pt modelId="{4B8A63D2-846F-EE44-99B5-90DCA16D7417}" type="pres">
      <dgm:prSet presAssocID="{8C812DEA-46F5-9945-AD63-AF00F62596E9}" presName="connectorText" presStyleLbl="sibTrans2D1" presStyleIdx="0" presStyleCnt="3"/>
      <dgm:spPr/>
    </dgm:pt>
    <dgm:pt modelId="{35214A59-34A6-E040-B390-FCFD484AC479}" type="pres">
      <dgm:prSet presAssocID="{2028DC3A-7699-3A43-9E29-6D33CBDBE13D}" presName="node" presStyleLbl="node1" presStyleIdx="1" presStyleCnt="4" custLinFactNeighborY="28624">
        <dgm:presLayoutVars>
          <dgm:bulletEnabled val="1"/>
        </dgm:presLayoutVars>
      </dgm:prSet>
      <dgm:spPr/>
    </dgm:pt>
    <dgm:pt modelId="{1B708A4D-C837-EA45-940F-8D9B97537863}" type="pres">
      <dgm:prSet presAssocID="{95981680-7BE6-9B4D-8B23-537A83FB273F}" presName="sibTrans" presStyleLbl="sibTrans2D1" presStyleIdx="1" presStyleCnt="3"/>
      <dgm:spPr/>
    </dgm:pt>
    <dgm:pt modelId="{42D68469-2C38-E945-B8B6-86714EABD412}" type="pres">
      <dgm:prSet presAssocID="{95981680-7BE6-9B4D-8B23-537A83FB273F}" presName="connectorText" presStyleLbl="sibTrans2D1" presStyleIdx="1" presStyleCnt="3"/>
      <dgm:spPr/>
    </dgm:pt>
    <dgm:pt modelId="{8E61050B-8CC6-AF4F-B3C5-00117799D755}" type="pres">
      <dgm:prSet presAssocID="{6D7B15B8-7988-144B-8FCB-26451E2C65B8}" presName="node" presStyleLbl="node1" presStyleIdx="2" presStyleCnt="4">
        <dgm:presLayoutVars>
          <dgm:bulletEnabled val="1"/>
        </dgm:presLayoutVars>
      </dgm:prSet>
      <dgm:spPr/>
    </dgm:pt>
    <dgm:pt modelId="{1064152A-A2A7-9649-936A-E3A6AC364A51}" type="pres">
      <dgm:prSet presAssocID="{A3A42793-1237-0949-8869-C2475D39234E}" presName="sibTrans" presStyleLbl="sibTrans2D1" presStyleIdx="2" presStyleCnt="3"/>
      <dgm:spPr/>
    </dgm:pt>
    <dgm:pt modelId="{BA77A1EC-3171-504E-8050-1E864659C41B}" type="pres">
      <dgm:prSet presAssocID="{A3A42793-1237-0949-8869-C2475D39234E}" presName="connectorText" presStyleLbl="sibTrans2D1" presStyleIdx="2" presStyleCnt="3"/>
      <dgm:spPr/>
    </dgm:pt>
    <dgm:pt modelId="{FF900486-83CB-3E4D-8342-DE1A2746B8F3}" type="pres">
      <dgm:prSet presAssocID="{695AA9A0-8005-C94C-A8A9-11A494A04B43}" presName="node" presStyleLbl="node1" presStyleIdx="3" presStyleCnt="4">
        <dgm:presLayoutVars>
          <dgm:bulletEnabled val="1"/>
        </dgm:presLayoutVars>
      </dgm:prSet>
      <dgm:spPr/>
    </dgm:pt>
  </dgm:ptLst>
  <dgm:cxnLst>
    <dgm:cxn modelId="{6F542612-ABF7-DF45-B043-2A1001F0B027}" type="presOf" srcId="{6A4851B6-331D-2F44-8A42-3340CA0B985C}" destId="{808311A3-36A5-594E-BCF7-C0BFF0603E9B}" srcOrd="0" destOrd="0" presId="urn:microsoft.com/office/officeart/2005/8/layout/process1"/>
    <dgm:cxn modelId="{AA5EAA34-5E4C-5B45-B4F7-89FDDC07EAFC}" srcId="{EAC83623-F1BB-F742-BEE0-F859B0FE1AA8}" destId="{6D7B15B8-7988-144B-8FCB-26451E2C65B8}" srcOrd="2" destOrd="0" parTransId="{908F83C4-C92C-C34D-B2C8-D9531DC00367}" sibTransId="{A3A42793-1237-0949-8869-C2475D39234E}"/>
    <dgm:cxn modelId="{ED1BCF35-05AA-5D45-AAD6-3C9A85423E7D}" type="presOf" srcId="{95981680-7BE6-9B4D-8B23-537A83FB273F}" destId="{42D68469-2C38-E945-B8B6-86714EABD412}" srcOrd="1" destOrd="0" presId="urn:microsoft.com/office/officeart/2005/8/layout/process1"/>
    <dgm:cxn modelId="{A3F1F53D-5032-5349-9968-C4DD79DC14E1}" type="presOf" srcId="{EAC83623-F1BB-F742-BEE0-F859B0FE1AA8}" destId="{BDBCD13B-FB50-1444-8072-F3F29CAE90FF}" srcOrd="0" destOrd="0" presId="urn:microsoft.com/office/officeart/2005/8/layout/process1"/>
    <dgm:cxn modelId="{15137056-E3D8-6C48-9D74-93FA97CE70BC}" type="presOf" srcId="{A3A42793-1237-0949-8869-C2475D39234E}" destId="{1064152A-A2A7-9649-936A-E3A6AC364A51}" srcOrd="0" destOrd="0" presId="urn:microsoft.com/office/officeart/2005/8/layout/process1"/>
    <dgm:cxn modelId="{F9C05069-8212-A142-94ED-8FEBE8C22A8B}" srcId="{EAC83623-F1BB-F742-BEE0-F859B0FE1AA8}" destId="{6A4851B6-331D-2F44-8A42-3340CA0B985C}" srcOrd="0" destOrd="0" parTransId="{79A7B7C6-4238-EE44-9725-341A50BD865D}" sibTransId="{8C812DEA-46F5-9945-AD63-AF00F62596E9}"/>
    <dgm:cxn modelId="{852C9873-9CDE-B144-9E18-3C3D756F46E9}" type="presOf" srcId="{695AA9A0-8005-C94C-A8A9-11A494A04B43}" destId="{FF900486-83CB-3E4D-8342-DE1A2746B8F3}" srcOrd="0" destOrd="0" presId="urn:microsoft.com/office/officeart/2005/8/layout/process1"/>
    <dgm:cxn modelId="{F1EF5B82-656B-D04B-8EE8-33961206B935}" type="presOf" srcId="{A3A42793-1237-0949-8869-C2475D39234E}" destId="{BA77A1EC-3171-504E-8050-1E864659C41B}" srcOrd="1" destOrd="0" presId="urn:microsoft.com/office/officeart/2005/8/layout/process1"/>
    <dgm:cxn modelId="{5DD42584-4568-F34F-86F5-AFCBD294A61F}" srcId="{EAC83623-F1BB-F742-BEE0-F859B0FE1AA8}" destId="{2028DC3A-7699-3A43-9E29-6D33CBDBE13D}" srcOrd="1" destOrd="0" parTransId="{83D578A5-7142-2340-94C3-9A630B555B42}" sibTransId="{95981680-7BE6-9B4D-8B23-537A83FB273F}"/>
    <dgm:cxn modelId="{D387F69C-0722-194B-ACE6-45EACEB06B96}" type="presOf" srcId="{95981680-7BE6-9B4D-8B23-537A83FB273F}" destId="{1B708A4D-C837-EA45-940F-8D9B97537863}" srcOrd="0" destOrd="0" presId="urn:microsoft.com/office/officeart/2005/8/layout/process1"/>
    <dgm:cxn modelId="{1722919D-D4A2-EF45-A111-839C79451D67}" type="presOf" srcId="{2028DC3A-7699-3A43-9E29-6D33CBDBE13D}" destId="{35214A59-34A6-E040-B390-FCFD484AC479}" srcOrd="0" destOrd="0" presId="urn:microsoft.com/office/officeart/2005/8/layout/process1"/>
    <dgm:cxn modelId="{7BA7B2A4-A323-DE47-8E80-6D1398708B08}" type="presOf" srcId="{6D7B15B8-7988-144B-8FCB-26451E2C65B8}" destId="{8E61050B-8CC6-AF4F-B3C5-00117799D755}" srcOrd="0" destOrd="0" presId="urn:microsoft.com/office/officeart/2005/8/layout/process1"/>
    <dgm:cxn modelId="{991F30E2-41A6-F149-A0C8-61CF45F9ABB7}" type="presOf" srcId="{8C812DEA-46F5-9945-AD63-AF00F62596E9}" destId="{41516BAF-4DC9-9847-A7D1-1A1E9E2050F3}" srcOrd="0" destOrd="0" presId="urn:microsoft.com/office/officeart/2005/8/layout/process1"/>
    <dgm:cxn modelId="{5B338BED-3009-C547-A1E5-87A016DD2C76}" srcId="{EAC83623-F1BB-F742-BEE0-F859B0FE1AA8}" destId="{695AA9A0-8005-C94C-A8A9-11A494A04B43}" srcOrd="3" destOrd="0" parTransId="{4B078017-4BAA-764F-8DC1-EC6D6128C950}" sibTransId="{AE50D5E0-01F1-3349-AF03-56E82A05055A}"/>
    <dgm:cxn modelId="{BE0E69EE-C4F3-5E47-9AE9-6E1C411A957E}" type="presOf" srcId="{8C812DEA-46F5-9945-AD63-AF00F62596E9}" destId="{4B8A63D2-846F-EE44-99B5-90DCA16D7417}" srcOrd="1" destOrd="0" presId="urn:microsoft.com/office/officeart/2005/8/layout/process1"/>
    <dgm:cxn modelId="{7BF6B675-33DD-C74B-8461-EE9F057985C8}" type="presParOf" srcId="{BDBCD13B-FB50-1444-8072-F3F29CAE90FF}" destId="{808311A3-36A5-594E-BCF7-C0BFF0603E9B}" srcOrd="0" destOrd="0" presId="urn:microsoft.com/office/officeart/2005/8/layout/process1"/>
    <dgm:cxn modelId="{08F7CD81-1459-B34D-AACC-F5C365C4D670}" type="presParOf" srcId="{BDBCD13B-FB50-1444-8072-F3F29CAE90FF}" destId="{41516BAF-4DC9-9847-A7D1-1A1E9E2050F3}" srcOrd="1" destOrd="0" presId="urn:microsoft.com/office/officeart/2005/8/layout/process1"/>
    <dgm:cxn modelId="{E53928DC-BF43-5148-809E-CC4D81383753}" type="presParOf" srcId="{41516BAF-4DC9-9847-A7D1-1A1E9E2050F3}" destId="{4B8A63D2-846F-EE44-99B5-90DCA16D7417}" srcOrd="0" destOrd="0" presId="urn:microsoft.com/office/officeart/2005/8/layout/process1"/>
    <dgm:cxn modelId="{E8E36004-ADA1-A24A-B043-ACF7AE9C7FCD}" type="presParOf" srcId="{BDBCD13B-FB50-1444-8072-F3F29CAE90FF}" destId="{35214A59-34A6-E040-B390-FCFD484AC479}" srcOrd="2" destOrd="0" presId="urn:microsoft.com/office/officeart/2005/8/layout/process1"/>
    <dgm:cxn modelId="{B3BEECF9-AC22-CF46-ACF2-6C9363E34583}" type="presParOf" srcId="{BDBCD13B-FB50-1444-8072-F3F29CAE90FF}" destId="{1B708A4D-C837-EA45-940F-8D9B97537863}" srcOrd="3" destOrd="0" presId="urn:microsoft.com/office/officeart/2005/8/layout/process1"/>
    <dgm:cxn modelId="{E64EA990-24CA-9545-B2AD-4A0661FBC259}" type="presParOf" srcId="{1B708A4D-C837-EA45-940F-8D9B97537863}" destId="{42D68469-2C38-E945-B8B6-86714EABD412}" srcOrd="0" destOrd="0" presId="urn:microsoft.com/office/officeart/2005/8/layout/process1"/>
    <dgm:cxn modelId="{B9128647-ED38-CC4B-8D16-235EEFF2AFA2}" type="presParOf" srcId="{BDBCD13B-FB50-1444-8072-F3F29CAE90FF}" destId="{8E61050B-8CC6-AF4F-B3C5-00117799D755}" srcOrd="4" destOrd="0" presId="urn:microsoft.com/office/officeart/2005/8/layout/process1"/>
    <dgm:cxn modelId="{C71C71C9-492E-394B-98EE-39AC81AAEAA8}" type="presParOf" srcId="{BDBCD13B-FB50-1444-8072-F3F29CAE90FF}" destId="{1064152A-A2A7-9649-936A-E3A6AC364A51}" srcOrd="5" destOrd="0" presId="urn:microsoft.com/office/officeart/2005/8/layout/process1"/>
    <dgm:cxn modelId="{DE9571B8-5522-A44F-BA8E-03DD32BFEC9C}" type="presParOf" srcId="{1064152A-A2A7-9649-936A-E3A6AC364A51}" destId="{BA77A1EC-3171-504E-8050-1E864659C41B}" srcOrd="0" destOrd="0" presId="urn:microsoft.com/office/officeart/2005/8/layout/process1"/>
    <dgm:cxn modelId="{57098500-1A03-9449-A294-5CEFEAABB73D}" type="presParOf" srcId="{BDBCD13B-FB50-1444-8072-F3F29CAE90FF}" destId="{FF900486-83CB-3E4D-8342-DE1A2746B8F3}"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8311A3-36A5-594E-BCF7-C0BFF0603E9B}">
      <dsp:nvSpPr>
        <dsp:cNvPr id="0" name=""/>
        <dsp:cNvSpPr/>
      </dsp:nvSpPr>
      <dsp:spPr>
        <a:xfrm>
          <a:off x="5155" y="66694"/>
          <a:ext cx="2254185" cy="1352511"/>
        </a:xfrm>
        <a:prstGeom prst="roundRect">
          <a:avLst>
            <a:gd name="adj" fmla="val 10000"/>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Define the why &amp; the what</a:t>
          </a:r>
        </a:p>
      </dsp:txBody>
      <dsp:txXfrm>
        <a:off x="44769" y="106308"/>
        <a:ext cx="2174957" cy="1273283"/>
      </dsp:txXfrm>
    </dsp:sp>
    <dsp:sp modelId="{41516BAF-4DC9-9847-A7D1-1A1E9E2050F3}">
      <dsp:nvSpPr>
        <dsp:cNvPr id="0" name=""/>
        <dsp:cNvSpPr/>
      </dsp:nvSpPr>
      <dsp:spPr>
        <a:xfrm rot="72641">
          <a:off x="2484706" y="497064"/>
          <a:ext cx="477994" cy="559038"/>
        </a:xfrm>
        <a:prstGeom prst="rightArrow">
          <a:avLst>
            <a:gd name="adj1" fmla="val 60000"/>
            <a:gd name="adj2" fmla="val 50000"/>
          </a:avLst>
        </a:prstGeom>
        <a:solidFill>
          <a:schemeClr val="dk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2484722" y="607357"/>
        <a:ext cx="334596" cy="335422"/>
      </dsp:txXfrm>
    </dsp:sp>
    <dsp:sp modelId="{35214A59-34A6-E040-B390-FCFD484AC479}">
      <dsp:nvSpPr>
        <dsp:cNvPr id="0" name=""/>
        <dsp:cNvSpPr/>
      </dsp:nvSpPr>
      <dsp:spPr>
        <a:xfrm>
          <a:off x="3161015" y="133389"/>
          <a:ext cx="2254185" cy="1352511"/>
        </a:xfrm>
        <a:prstGeom prst="roundRect">
          <a:avLst>
            <a:gd name="adj" fmla="val 10000"/>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Create the plan</a:t>
          </a:r>
        </a:p>
      </dsp:txBody>
      <dsp:txXfrm>
        <a:off x="3200629" y="173003"/>
        <a:ext cx="2174957" cy="1273283"/>
      </dsp:txXfrm>
    </dsp:sp>
    <dsp:sp modelId="{1B708A4D-C837-EA45-940F-8D9B97537863}">
      <dsp:nvSpPr>
        <dsp:cNvPr id="0" name=""/>
        <dsp:cNvSpPr/>
      </dsp:nvSpPr>
      <dsp:spPr>
        <a:xfrm rot="21527359">
          <a:off x="5640567" y="496492"/>
          <a:ext cx="477994" cy="559038"/>
        </a:xfrm>
        <a:prstGeom prst="rightArrow">
          <a:avLst>
            <a:gd name="adj1" fmla="val 60000"/>
            <a:gd name="adj2" fmla="val 50000"/>
          </a:avLst>
        </a:prstGeom>
        <a:solidFill>
          <a:schemeClr val="dk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5640583" y="609815"/>
        <a:ext cx="334596" cy="335422"/>
      </dsp:txXfrm>
    </dsp:sp>
    <dsp:sp modelId="{8E61050B-8CC6-AF4F-B3C5-00117799D755}">
      <dsp:nvSpPr>
        <dsp:cNvPr id="0" name=""/>
        <dsp:cNvSpPr/>
      </dsp:nvSpPr>
      <dsp:spPr>
        <a:xfrm>
          <a:off x="6316876" y="66694"/>
          <a:ext cx="2254185" cy="1352511"/>
        </a:xfrm>
        <a:prstGeom prst="roundRect">
          <a:avLst>
            <a:gd name="adj" fmla="val 10000"/>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Deliver the plan</a:t>
          </a:r>
        </a:p>
      </dsp:txBody>
      <dsp:txXfrm>
        <a:off x="6356490" y="106308"/>
        <a:ext cx="2174957" cy="1273283"/>
      </dsp:txXfrm>
    </dsp:sp>
    <dsp:sp modelId="{1064152A-A2A7-9649-936A-E3A6AC364A51}">
      <dsp:nvSpPr>
        <dsp:cNvPr id="0" name=""/>
        <dsp:cNvSpPr/>
      </dsp:nvSpPr>
      <dsp:spPr>
        <a:xfrm>
          <a:off x="8796480" y="463431"/>
          <a:ext cx="477887" cy="559038"/>
        </a:xfrm>
        <a:prstGeom prst="rightArrow">
          <a:avLst>
            <a:gd name="adj1" fmla="val 60000"/>
            <a:gd name="adj2" fmla="val 50000"/>
          </a:avLst>
        </a:prstGeom>
        <a:solidFill>
          <a:schemeClr val="dk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796480" y="575239"/>
        <a:ext cx="334521" cy="335422"/>
      </dsp:txXfrm>
    </dsp:sp>
    <dsp:sp modelId="{FF900486-83CB-3E4D-8342-DE1A2746B8F3}">
      <dsp:nvSpPr>
        <dsp:cNvPr id="0" name=""/>
        <dsp:cNvSpPr/>
      </dsp:nvSpPr>
      <dsp:spPr>
        <a:xfrm>
          <a:off x="9472736" y="66694"/>
          <a:ext cx="2254185" cy="1352511"/>
        </a:xfrm>
        <a:prstGeom prst="roundRect">
          <a:avLst>
            <a:gd name="adj" fmla="val 10000"/>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Complete the project</a:t>
          </a:r>
        </a:p>
      </dsp:txBody>
      <dsp:txXfrm>
        <a:off x="9512350" y="106308"/>
        <a:ext cx="2174957" cy="1273283"/>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826A2C-5479-944A-8225-4D3982AB50B4}" type="datetimeFigureOut">
              <a:rPr lang="en-US" smtClean="0"/>
              <a:t>7/30/21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6B352B-CE58-8244-A246-7FE01DB8FCC2}" type="slidenum">
              <a:rPr lang="en-US" smtClean="0"/>
              <a:t>‹#›</a:t>
            </a:fld>
            <a:endParaRPr lang="en-US"/>
          </a:p>
        </p:txBody>
      </p:sp>
    </p:spTree>
    <p:extLst>
      <p:ext uri="{BB962C8B-B14F-4D97-AF65-F5344CB8AC3E}">
        <p14:creationId xmlns:p14="http://schemas.microsoft.com/office/powerpoint/2010/main" val="373836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a:t>
            </a:fld>
            <a:endParaRPr lang="en-US"/>
          </a:p>
        </p:txBody>
      </p:sp>
    </p:spTree>
    <p:extLst>
      <p:ext uri="{BB962C8B-B14F-4D97-AF65-F5344CB8AC3E}">
        <p14:creationId xmlns:p14="http://schemas.microsoft.com/office/powerpoint/2010/main" val="16527017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task with a desired end point. Building a new house, the end point being when the house is built.  Similarly, creating a new piece of software or an app is a project as is launching a new product for a business.  Projects  can be used to complete are many different types of tasks.</a:t>
            </a:r>
          </a:p>
          <a:p>
            <a:endParaRPr lang="en-US" dirty="0"/>
          </a:p>
          <a:p>
            <a:r>
              <a:rPr lang="en-US" dirty="0"/>
              <a:t>Usually the term project is applied to tasks with some degree of complexity. The word project is not like to simple activities which do not have the benefit of managing as project. Projects fulfils some clear predefined object is, in a planned period of time and to a plan cost. Once the project is complete something will have changed. Four example you may have a new house or a new product</a:t>
            </a:r>
          </a:p>
          <a:p>
            <a:endParaRPr lang="en-US" dirty="0"/>
          </a:p>
          <a:p>
            <a:r>
              <a:rPr lang="en-US" dirty="0"/>
              <a:t>	</a:t>
            </a:r>
          </a:p>
        </p:txBody>
      </p:sp>
      <p:sp>
        <p:nvSpPr>
          <p:cNvPr id="4" name="Slide Number Placeholder 3"/>
          <p:cNvSpPr>
            <a:spLocks noGrp="1"/>
          </p:cNvSpPr>
          <p:nvPr>
            <p:ph type="sldNum" sz="quarter" idx="5"/>
          </p:nvPr>
        </p:nvSpPr>
        <p:spPr/>
        <p:txBody>
          <a:bodyPr/>
          <a:lstStyle/>
          <a:p>
            <a:fld id="{166B352B-CE58-8244-A246-7FE01DB8FCC2}" type="slidenum">
              <a:rPr lang="en-US" smtClean="0"/>
              <a:t>5</a:t>
            </a:fld>
            <a:endParaRPr lang="en-US"/>
          </a:p>
        </p:txBody>
      </p:sp>
    </p:spTree>
    <p:extLst>
      <p:ext uri="{BB962C8B-B14F-4D97-AF65-F5344CB8AC3E}">
        <p14:creationId xmlns:p14="http://schemas.microsoft.com/office/powerpoint/2010/main" val="19374972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Operational Task: </a:t>
            </a:r>
            <a:r>
              <a:rPr lang="en-GB" dirty="0"/>
              <a:t>Ongoing continuous, routine &amp; repetitive tasks, often following a defined process and managed by compliance/adherence to process performance measures</a:t>
            </a:r>
          </a:p>
          <a:p>
            <a:endParaRPr lang="en-GB" b="1" dirty="0"/>
          </a:p>
          <a:p>
            <a:r>
              <a:rPr lang="en-GB" b="1" dirty="0"/>
              <a:t>Business as Usual change -  </a:t>
            </a:r>
            <a:r>
              <a:rPr lang="en-GB" b="0" dirty="0"/>
              <a:t>Small improvements that are completed as part </a:t>
            </a:r>
            <a:r>
              <a:rPr lang="en-GB" sz="1200" kern="1200" dirty="0">
                <a:solidFill>
                  <a:schemeClr val="tx1"/>
                </a:solidFill>
                <a:effectLst/>
                <a:latin typeface="+mn-lt"/>
                <a:ea typeface="+mn-ea"/>
                <a:cs typeface="+mn-cs"/>
              </a:rPr>
              <a:t>of day-to-day work, in which the overhead of a project is not justified. Some improvisation is necessary, but this can be done by staff in line roles.</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Task force activities</a:t>
            </a:r>
          </a:p>
          <a:p>
            <a:r>
              <a:rPr lang="en-GB" sz="1200" kern="1200" dirty="0">
                <a:solidFill>
                  <a:schemeClr val="tx1"/>
                </a:solidFill>
                <a:effectLst/>
                <a:latin typeface="+mn-lt"/>
                <a:ea typeface="+mn-ea"/>
                <a:cs typeface="+mn-cs"/>
              </a:rPr>
              <a:t>A group asked to focus on improving an aspect of performance, also called hit squad or performance improvement teams. Task force members may work full or part time. At task force meetings performance is analysed and suggestions for improvements are made. The task force members implement the suggestions and monitor the outcomes as part of the normal job. Task forces work across organisational boundaries, bringing people together to see how activity in one part of an organisation impacts on activity Elsewhere.</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Facilitated workshops</a:t>
            </a:r>
          </a:p>
          <a:p>
            <a:r>
              <a:rPr lang="en-GB" sz="1200" kern="1200" dirty="0">
                <a:solidFill>
                  <a:schemeClr val="tx1"/>
                </a:solidFill>
                <a:effectLst/>
                <a:latin typeface="+mn-lt"/>
                <a:ea typeface="+mn-ea"/>
                <a:cs typeface="+mn-cs"/>
              </a:rPr>
              <a:t>Workshops can be used to resolve problems and find novel and creative ways of solving issues. Workshops can also be part of a project.</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Continuous improvement</a:t>
            </a:r>
          </a:p>
          <a:p>
            <a:r>
              <a:rPr lang="en-GB" sz="1200" kern="1200" dirty="0">
                <a:solidFill>
                  <a:schemeClr val="tx1"/>
                </a:solidFill>
                <a:effectLst/>
                <a:latin typeface="+mn-lt"/>
                <a:ea typeface="+mn-ea"/>
                <a:cs typeface="+mn-cs"/>
              </a:rPr>
              <a:t>Ongoing incremental enhancements and tweaking of operational processes in life. Often done under a total quality management (TQM) banner. Each action usually has only a small incremental benefit but over time continuous improvement will make a significant change</a:t>
            </a:r>
          </a:p>
          <a:p>
            <a:endParaRPr lang="en-GB" b="1" dirty="0"/>
          </a:p>
        </p:txBody>
      </p:sp>
      <p:sp>
        <p:nvSpPr>
          <p:cNvPr id="4" name="Slide Number Placeholder 3"/>
          <p:cNvSpPr>
            <a:spLocks noGrp="1"/>
          </p:cNvSpPr>
          <p:nvPr>
            <p:ph type="sldNum" sz="quarter" idx="5"/>
          </p:nvPr>
        </p:nvSpPr>
        <p:spPr/>
        <p:txBody>
          <a:bodyPr/>
          <a:lstStyle/>
          <a:p>
            <a:fld id="{166B352B-CE58-8244-A246-7FE01DB8FCC2}" type="slidenum">
              <a:rPr lang="en-US" smtClean="0"/>
              <a:t>6</a:t>
            </a:fld>
            <a:endParaRPr lang="en-US"/>
          </a:p>
        </p:txBody>
      </p:sp>
    </p:spTree>
    <p:extLst>
      <p:ext uri="{BB962C8B-B14F-4D97-AF65-F5344CB8AC3E}">
        <p14:creationId xmlns:p14="http://schemas.microsoft.com/office/powerpoint/2010/main" val="8333782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As the pandemic lockdown was in its early stages, the Chinese noodle manufacturing company Master Kong took instant action and prioritised their distribution chain. </a:t>
            </a:r>
          </a:p>
          <a:p>
            <a:r>
              <a:rPr lang="en-GB" altLang="en-US" dirty="0"/>
              <a:t>They could foresee hoarding effects in the supermarkets and the supermarkets running out of stock and began the project of delivering products via online as well as selling through smaller stores. With this action, they managed to recover 50% of their sales</a:t>
            </a:r>
          </a:p>
          <a:p>
            <a:endParaRPr lang="en-GB" altLang="en-US" dirty="0"/>
          </a:p>
          <a:p>
            <a:r>
              <a:rPr lang="en-GB" altLang="en-US" dirty="0"/>
              <a:t>Example: Different type of projects, some new projects others in response to changing demand</a:t>
            </a:r>
          </a:p>
        </p:txBody>
      </p:sp>
      <p:sp>
        <p:nvSpPr>
          <p:cNvPr id="4" name="Slide Number Placeholder 3"/>
          <p:cNvSpPr>
            <a:spLocks noGrp="1"/>
          </p:cNvSpPr>
          <p:nvPr>
            <p:ph type="sldNum" sz="quarter" idx="5"/>
          </p:nvPr>
        </p:nvSpPr>
        <p:spPr/>
        <p:txBody>
          <a:bodyPr/>
          <a:lstStyle/>
          <a:p>
            <a:fld id="{166B352B-CE58-8244-A246-7FE01DB8FCC2}" type="slidenum">
              <a:rPr lang="en-US" smtClean="0"/>
              <a:t>8</a:t>
            </a:fld>
            <a:endParaRPr lang="en-US"/>
          </a:p>
        </p:txBody>
      </p:sp>
    </p:spTree>
    <p:extLst>
      <p:ext uri="{BB962C8B-B14F-4D97-AF65-F5344CB8AC3E}">
        <p14:creationId xmlns:p14="http://schemas.microsoft.com/office/powerpoint/2010/main" val="35364065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b="1" dirty="0"/>
              <a:t>Process</a:t>
            </a:r>
            <a:r>
              <a:rPr lang="en-US" altLang="en-US" dirty="0"/>
              <a:t> is part of a Project, might require production of certain items (in a repetitive procedure)</a:t>
            </a:r>
          </a:p>
          <a:p>
            <a:pPr eaLnBrk="1" hangingPunct="1"/>
            <a:endParaRPr lang="en-US" altLang="en-US" dirty="0"/>
          </a:p>
          <a:p>
            <a:pPr eaLnBrk="1" hangingPunct="1"/>
            <a:r>
              <a:rPr lang="en-US" altLang="en-US" b="1" dirty="0" err="1"/>
              <a:t>Programme</a:t>
            </a:r>
            <a:r>
              <a:rPr lang="en-US" altLang="en-US" dirty="0"/>
              <a:t> can have simultaneous projects running within it i.e. Health and Well being </a:t>
            </a:r>
            <a:r>
              <a:rPr lang="en-US" altLang="en-US" dirty="0" err="1"/>
              <a:t>progarmme</a:t>
            </a:r>
            <a:r>
              <a:rPr lang="en-US" altLang="en-US" dirty="0"/>
              <a:t> can have a physical project encouraging people to get exercises as well as have a mental well being project focusing on counselling and befriending services.</a:t>
            </a:r>
          </a:p>
          <a:p>
            <a:pPr eaLnBrk="1" hangingPunct="1"/>
            <a:endParaRPr lang="en-GB" sz="1200" kern="1200" dirty="0">
              <a:solidFill>
                <a:schemeClr val="tx1"/>
              </a:solidFill>
              <a:effectLst/>
              <a:latin typeface="+mn-lt"/>
              <a:ea typeface="+mn-ea"/>
              <a:cs typeface="+mn-cs"/>
            </a:endParaRPr>
          </a:p>
          <a:p>
            <a:pPr eaLnBrk="1" hangingPunct="1"/>
            <a:r>
              <a:rPr lang="en-GB" sz="1200" kern="1200" dirty="0">
                <a:solidFill>
                  <a:schemeClr val="tx1"/>
                </a:solidFill>
                <a:effectLst/>
                <a:latin typeface="+mn-lt"/>
                <a:ea typeface="+mn-ea"/>
                <a:cs typeface="+mn-cs"/>
              </a:rPr>
              <a:t>A </a:t>
            </a:r>
            <a:r>
              <a:rPr lang="en-GB" sz="1200" b="1" kern="1200" dirty="0">
                <a:solidFill>
                  <a:schemeClr val="tx1"/>
                </a:solidFill>
                <a:effectLst/>
                <a:latin typeface="+mn-lt"/>
                <a:ea typeface="+mn-ea"/>
                <a:cs typeface="+mn-cs"/>
              </a:rPr>
              <a:t>program</a:t>
            </a:r>
            <a:r>
              <a:rPr lang="en-GB" sz="1200" kern="1200" dirty="0">
                <a:solidFill>
                  <a:schemeClr val="tx1"/>
                </a:solidFill>
                <a:effectLst/>
                <a:latin typeface="+mn-lt"/>
                <a:ea typeface="+mn-ea"/>
                <a:cs typeface="+mn-cs"/>
              </a:rPr>
              <a:t> is an especially large or complex project, usually in the form of a set of interdependent projects that together achieve some common objective. Although there are formal definitions, in practice the term is used in consistently. Sometimes it refers to what is simply a large project and on other occasions to groups of into related projects</a:t>
            </a:r>
            <a:endParaRPr lang="en-US" altLang="en-US" dirty="0"/>
          </a:p>
          <a:p>
            <a:endParaRPr lang="en-US" dirty="0"/>
          </a:p>
          <a:p>
            <a:endParaRPr lang="en-US" dirty="0"/>
          </a:p>
          <a:p>
            <a:r>
              <a:rPr lang="en-US" dirty="0"/>
              <a:t>Additionally:</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a:t>
            </a:r>
            <a:r>
              <a:rPr lang="en-GB" sz="1200" b="1" kern="1200" dirty="0">
                <a:solidFill>
                  <a:schemeClr val="tx1"/>
                </a:solidFill>
                <a:effectLst/>
                <a:latin typeface="+mn-lt"/>
                <a:ea typeface="+mn-ea"/>
                <a:cs typeface="+mn-cs"/>
              </a:rPr>
              <a:t>program manager </a:t>
            </a:r>
            <a:r>
              <a:rPr lang="en-GB" sz="1200" kern="1200" dirty="0">
                <a:solidFill>
                  <a:schemeClr val="tx1"/>
                </a:solidFill>
                <a:effectLst/>
                <a:latin typeface="+mn-lt"/>
                <a:ea typeface="+mn-ea"/>
                <a:cs typeface="+mn-cs"/>
              </a:rPr>
              <a:t>is someone performing the task of program management. The program manager on a program is an analogous to the project manager on a project although the scope of work is broader. Program management is an advanced form of project management used to manage programs and is exercised by a program manager</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a:t>
            </a:r>
            <a:r>
              <a:rPr lang="en-GB" sz="1200" b="1" kern="1200" dirty="0">
                <a:solidFill>
                  <a:schemeClr val="tx1"/>
                </a:solidFill>
                <a:effectLst/>
                <a:latin typeface="+mn-lt"/>
                <a:ea typeface="+mn-ea"/>
                <a:cs typeface="+mn-cs"/>
              </a:rPr>
              <a:t>project</a:t>
            </a:r>
            <a:r>
              <a:rPr lang="en-GB" sz="1200" kern="1200" dirty="0">
                <a:solidFill>
                  <a:schemeClr val="tx1"/>
                </a:solidFill>
                <a:effectLst/>
                <a:latin typeface="+mn-lt"/>
                <a:ea typeface="+mn-ea"/>
                <a:cs typeface="+mn-cs"/>
              </a:rPr>
              <a:t> is an activity with a </a:t>
            </a:r>
            <a:r>
              <a:rPr lang="en-GB" sz="1200" b="1" kern="1200" dirty="0">
                <a:solidFill>
                  <a:schemeClr val="tx1"/>
                </a:solidFill>
                <a:effectLst/>
                <a:latin typeface="+mn-lt"/>
                <a:ea typeface="+mn-ea"/>
                <a:cs typeface="+mn-cs"/>
              </a:rPr>
              <a:t>known and clearly defined goal </a:t>
            </a:r>
            <a:r>
              <a:rPr lang="en-GB" sz="1200" kern="1200" dirty="0">
                <a:solidFill>
                  <a:schemeClr val="tx1"/>
                </a:solidFill>
                <a:effectLst/>
                <a:latin typeface="+mn-lt"/>
                <a:ea typeface="+mn-ea"/>
                <a:cs typeface="+mn-cs"/>
              </a:rPr>
              <a:t>that can be achieved. When the defined goal is achieved the project is complete and ends. Usually a project has to be completed within a fixed amount of time and for a fixed amount of money.</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a:t>
            </a:r>
            <a:r>
              <a:rPr lang="en-GB" sz="1200" b="1" kern="1200" dirty="0">
                <a:solidFill>
                  <a:schemeClr val="tx1"/>
                </a:solidFill>
                <a:effectLst/>
                <a:latin typeface="+mn-lt"/>
                <a:ea typeface="+mn-ea"/>
                <a:cs typeface="+mn-cs"/>
              </a:rPr>
              <a:t>project manager </a:t>
            </a:r>
            <a:r>
              <a:rPr lang="en-GB" sz="1200" kern="1200" dirty="0">
                <a:solidFill>
                  <a:schemeClr val="tx1"/>
                </a:solidFill>
                <a:effectLst/>
                <a:latin typeface="+mn-lt"/>
                <a:ea typeface="+mn-ea"/>
                <a:cs typeface="+mn-cs"/>
              </a:rPr>
              <a:t>is person overall responsible for ensuring a project is delivered</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9</a:t>
            </a:fld>
            <a:endParaRPr lang="en-US"/>
          </a:p>
        </p:txBody>
      </p:sp>
    </p:spTree>
    <p:extLst>
      <p:ext uri="{BB962C8B-B14F-4D97-AF65-F5344CB8AC3E}">
        <p14:creationId xmlns:p14="http://schemas.microsoft.com/office/powerpoint/2010/main" val="7195379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Definition of a project</a:t>
            </a:r>
          </a:p>
          <a:p>
            <a:r>
              <a:rPr lang="en-GB" sz="1200" b="0" i="0" kern="1200" dirty="0">
                <a:solidFill>
                  <a:schemeClr val="tx1"/>
                </a:solidFill>
                <a:effectLst/>
                <a:latin typeface="+mn-lt"/>
                <a:ea typeface="+mn-ea"/>
                <a:cs typeface="+mn-cs"/>
              </a:rPr>
              <a:t>PRINCE2 defines a project as “a temporary organisation that is created for the purpose of delivering one or more business products according to a specified business case”.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Projects have an end and aren’t designed to last very long. The project manager ensures the project delivers the intended goal, within a defined timeframe and budget.</a:t>
            </a:r>
            <a:endParaRPr lang="en-US" dirty="0"/>
          </a:p>
          <a:p>
            <a:endParaRPr lang="en-US" dirty="0"/>
          </a:p>
          <a:p>
            <a:r>
              <a:rPr lang="en-GB" sz="1200" b="1" i="0" kern="1200" dirty="0">
                <a:solidFill>
                  <a:schemeClr val="tx1"/>
                </a:solidFill>
                <a:effectLst/>
                <a:latin typeface="+mn-lt"/>
                <a:ea typeface="+mn-ea"/>
                <a:cs typeface="+mn-cs"/>
              </a:rPr>
              <a:t>Project managers </a:t>
            </a:r>
          </a:p>
          <a:p>
            <a:r>
              <a:rPr lang="en-GB" sz="1200" b="0" i="0" kern="1200" dirty="0">
                <a:solidFill>
                  <a:schemeClr val="tx1"/>
                </a:solidFill>
                <a:effectLst/>
                <a:latin typeface="+mn-lt"/>
                <a:ea typeface="+mn-ea"/>
                <a:cs typeface="+mn-cs"/>
              </a:rPr>
              <a:t>Project managers focus on the project’s deliverables, making sure the project reaches its intended outcome on time and within the budget.</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10</a:t>
            </a:fld>
            <a:endParaRPr lang="en-US"/>
          </a:p>
        </p:txBody>
      </p:sp>
    </p:spTree>
    <p:extLst>
      <p:ext uri="{BB962C8B-B14F-4D97-AF65-F5344CB8AC3E}">
        <p14:creationId xmlns:p14="http://schemas.microsoft.com/office/powerpoint/2010/main" val="2020722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Project management is a formal discipline for managing projects that has been developed over the past hundred years or so as it has become apparent that without a structured approach people are not very good at completing projects successfully. The aim of project management is to ensure that projects are completed and that the endpoint, the new house, computer or product is achieved more than this project management is about reaching endpoint predictably which usually means to a given cost and within a planned amount of time</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Project managers must be capable of doing the following:</a:t>
            </a:r>
          </a:p>
          <a:p>
            <a:r>
              <a:rPr lang="en-GB" sz="1200" kern="1200" dirty="0">
                <a:solidFill>
                  <a:schemeClr val="tx1"/>
                </a:solidFill>
                <a:effectLst/>
                <a:latin typeface="+mn-lt"/>
                <a:ea typeface="+mn-ea"/>
                <a:cs typeface="+mn-cs"/>
              </a:rPr>
              <a:t>1 Ensure there is a clear understanding why a project is being done and water it will produce </a:t>
            </a:r>
          </a:p>
          <a:p>
            <a:r>
              <a:rPr lang="en-GB" sz="1200" kern="1200" dirty="0">
                <a:solidFill>
                  <a:schemeClr val="tx1"/>
                </a:solidFill>
                <a:effectLst/>
                <a:latin typeface="+mn-lt"/>
                <a:ea typeface="+mn-ea"/>
                <a:cs typeface="+mn-cs"/>
              </a:rPr>
              <a:t>2 plan the project to understand how long it will take and how much it will cost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3 manage the project to ensure that as the project progresses it achieves the objectives defined within the time and cost specified</a:t>
            </a:r>
          </a:p>
          <a:p>
            <a:r>
              <a:rPr lang="en-GB" sz="1200" kern="1200" dirty="0">
                <a:solidFill>
                  <a:schemeClr val="tx1"/>
                </a:solidFill>
                <a:effectLst/>
                <a:latin typeface="+mn-lt"/>
                <a:ea typeface="+mn-ea"/>
                <a:cs typeface="+mn-cs"/>
              </a:rPr>
              <a:t>4 complete the project properly to make sure everything produced by the project is a quality expected and works as required</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11</a:t>
            </a:fld>
            <a:endParaRPr lang="en-US"/>
          </a:p>
        </p:txBody>
      </p:sp>
    </p:spTree>
    <p:extLst>
      <p:ext uri="{BB962C8B-B14F-4D97-AF65-F5344CB8AC3E}">
        <p14:creationId xmlns:p14="http://schemas.microsoft.com/office/powerpoint/2010/main" val="17793138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Imagine a very simple project of redecorating rooms in a property. The decision is to decorate the front and back room and to use 3 coats of paint on every wall costing approximately £200 &amp; take four days using typical tools. A friend of yours has a machine that can spray walls which is much quicker however it does not always work and it is liable to spray paint everywhere including any uncovered furniture so you choose not to use it.</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1. You have defined the scope. </a:t>
            </a:r>
          </a:p>
          <a:p>
            <a:r>
              <a:rPr lang="en-GB" sz="1200" kern="1200" dirty="0">
                <a:solidFill>
                  <a:schemeClr val="tx1"/>
                </a:solidFill>
                <a:effectLst/>
                <a:latin typeface="+mn-lt"/>
                <a:ea typeface="+mn-ea"/>
                <a:cs typeface="+mn-cs"/>
              </a:rPr>
              <a:t>Scope is a project managers word for what a project encompasses. </a:t>
            </a:r>
          </a:p>
          <a:p>
            <a:r>
              <a:rPr lang="en-GB" sz="1200" kern="1200" dirty="0">
                <a:solidFill>
                  <a:schemeClr val="tx1"/>
                </a:solidFill>
                <a:effectLst/>
                <a:latin typeface="+mn-lt"/>
                <a:ea typeface="+mn-ea"/>
                <a:cs typeface="+mn-cs"/>
              </a:rPr>
              <a:t>In this case the scope is to paint the front and rear rooms.</a:t>
            </a:r>
          </a:p>
          <a:p>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2. Quality</a:t>
            </a:r>
          </a:p>
          <a:p>
            <a:r>
              <a:rPr lang="en-GB" sz="1200" kern="1200" dirty="0">
                <a:solidFill>
                  <a:schemeClr val="tx1"/>
                </a:solidFill>
                <a:effectLst/>
                <a:latin typeface="+mn-lt"/>
                <a:ea typeface="+mn-ea"/>
                <a:cs typeface="+mn-cs"/>
              </a:rPr>
              <a:t>You have decided to use three coats of paint on all walls and assess the quality which is relative to what a project produces. The way quality is measured varies. However most deliverables can be created in someway with different levels of quality. But change in quality you can make more or less work to produce deliverables</a:t>
            </a:r>
          </a:p>
          <a:p>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3. Time</a:t>
            </a:r>
          </a:p>
          <a:p>
            <a:r>
              <a:rPr lang="en-GB" sz="1200" kern="1200" dirty="0">
                <a:solidFill>
                  <a:schemeClr val="tx1"/>
                </a:solidFill>
                <a:effectLst/>
                <a:latin typeface="+mn-lt"/>
                <a:ea typeface="+mn-ea"/>
                <a:cs typeface="+mn-cs"/>
              </a:rPr>
              <a:t>You know the time the project will take i.e. 4 days</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4. Cost</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 cost will be £200</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5. Risk</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level of risk you want to take; you are choosing to paint and not use a machine which may or may not work properly.</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These </a:t>
            </a:r>
            <a:r>
              <a:rPr lang="en-GB" sz="1200" b="1" kern="1200" dirty="0">
                <a:solidFill>
                  <a:schemeClr val="tx1"/>
                </a:solidFill>
                <a:effectLst/>
                <a:latin typeface="+mn-lt"/>
                <a:ea typeface="+mn-ea"/>
                <a:cs typeface="+mn-cs"/>
              </a:rPr>
              <a:t>five parts of information </a:t>
            </a:r>
            <a:r>
              <a:rPr lang="en-GB" sz="1200" kern="1200" dirty="0">
                <a:solidFill>
                  <a:schemeClr val="tx1"/>
                </a:solidFill>
                <a:effectLst/>
                <a:latin typeface="+mn-lt"/>
                <a:ea typeface="+mn-ea"/>
                <a:cs typeface="+mn-cs"/>
              </a:rPr>
              <a:t>are not independent facts but </a:t>
            </a:r>
            <a:r>
              <a:rPr lang="en-GB" sz="1200" b="1" kern="1200" dirty="0">
                <a:solidFill>
                  <a:schemeClr val="tx1"/>
                </a:solidFill>
                <a:effectLst/>
                <a:latin typeface="+mn-lt"/>
                <a:ea typeface="+mn-ea"/>
                <a:cs typeface="+mn-cs"/>
              </a:rPr>
              <a:t>interdependent variables </a:t>
            </a:r>
            <a:r>
              <a:rPr lang="en-GB" sz="1200" kern="1200" dirty="0">
                <a:solidFill>
                  <a:schemeClr val="tx1"/>
                </a:solidFill>
                <a:effectLst/>
                <a:latin typeface="+mn-lt"/>
                <a:ea typeface="+mn-ea"/>
                <a:cs typeface="+mn-cs"/>
              </a:rPr>
              <a:t>so changing any one of these can impact the other. For example change of scope and add additional rooms to be painted will increase time and cost. But if you use less quality (</a:t>
            </a:r>
            <a:r>
              <a:rPr lang="en-GB" sz="1200" kern="1200" dirty="0" err="1">
                <a:solidFill>
                  <a:schemeClr val="tx1"/>
                </a:solidFill>
                <a:effectLst/>
                <a:latin typeface="+mn-lt"/>
                <a:ea typeface="+mn-ea"/>
                <a:cs typeface="+mn-cs"/>
              </a:rPr>
              <a:t>ie</a:t>
            </a:r>
            <a:r>
              <a:rPr lang="en-GB" sz="1200" kern="1200" dirty="0">
                <a:solidFill>
                  <a:schemeClr val="tx1"/>
                </a:solidFill>
                <a:effectLst/>
                <a:latin typeface="+mn-lt"/>
                <a:ea typeface="+mn-ea"/>
                <a:cs typeface="+mn-cs"/>
              </a:rPr>
              <a:t>, 2 coats of paint) you may be able to finish within the original time and cost but with increased scope.</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Business projects are more complex but the above principles still hold. Once you understand these 5 dimensions you can trade them off to get up to more results. For example often projects have conditional parameters, (</a:t>
            </a:r>
            <a:r>
              <a:rPr lang="en-GB" sz="1200" kern="1200" dirty="0" err="1">
                <a:solidFill>
                  <a:schemeClr val="tx1"/>
                </a:solidFill>
                <a:effectLst/>
                <a:latin typeface="+mn-lt"/>
                <a:ea typeface="+mn-ea"/>
                <a:cs typeface="+mn-cs"/>
              </a:rPr>
              <a:t>ie</a:t>
            </a:r>
            <a:r>
              <a:rPr lang="en-GB" sz="1200" kern="1200" dirty="0">
                <a:solidFill>
                  <a:schemeClr val="tx1"/>
                </a:solidFill>
                <a:effectLst/>
                <a:latin typeface="+mn-lt"/>
                <a:ea typeface="+mn-ea"/>
                <a:cs typeface="+mn-cs"/>
              </a:rPr>
              <a:t>, defined budget or timescale). This can result in amending the scope or quality or possibly a higher risk approach in order to meet those conditions.</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Risk is important in project management particularly as project become larger and more complex. If complexity increases uncertainties are introduced and things can turn out differently from initial predictions. This is not a result of poor production but a basic reality of life that </a:t>
            </a:r>
            <a:r>
              <a:rPr lang="en-GB" sz="1200" i="1" kern="1200" dirty="0">
                <a:solidFill>
                  <a:schemeClr val="tx1"/>
                </a:solidFill>
                <a:effectLst/>
                <a:latin typeface="+mn-lt"/>
                <a:ea typeface="+mn-ea"/>
                <a:cs typeface="+mn-cs"/>
              </a:rPr>
              <a:t>unknowns</a:t>
            </a:r>
            <a:r>
              <a:rPr lang="en-GB" sz="1200" kern="1200" dirty="0">
                <a:solidFill>
                  <a:schemeClr val="tx1"/>
                </a:solidFill>
                <a:effectLst/>
                <a:latin typeface="+mn-lt"/>
                <a:ea typeface="+mn-ea"/>
                <a:cs typeface="+mn-cs"/>
              </a:rPr>
              <a:t> and </a:t>
            </a:r>
            <a:r>
              <a:rPr lang="en-GB" sz="1200" i="1" kern="1200" dirty="0">
                <a:solidFill>
                  <a:schemeClr val="tx1"/>
                </a:solidFill>
                <a:effectLst/>
                <a:latin typeface="+mn-lt"/>
                <a:ea typeface="+mn-ea"/>
                <a:cs typeface="+mn-cs"/>
              </a:rPr>
              <a:t>risks</a:t>
            </a:r>
            <a:r>
              <a:rPr lang="en-GB" sz="1200" kern="1200" dirty="0">
                <a:solidFill>
                  <a:schemeClr val="tx1"/>
                </a:solidFill>
                <a:effectLst/>
                <a:latin typeface="+mn-lt"/>
                <a:ea typeface="+mn-ea"/>
                <a:cs typeface="+mn-cs"/>
              </a:rPr>
              <a:t> exist.</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Much of project management and a project managers work is spent identifying risk and determining what can be done to avoid and, more essentially, managing these risks</a:t>
            </a:r>
          </a:p>
          <a:p>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12</a:t>
            </a:fld>
            <a:endParaRPr lang="en-US"/>
          </a:p>
        </p:txBody>
      </p:sp>
    </p:spTree>
    <p:extLst>
      <p:ext uri="{BB962C8B-B14F-4D97-AF65-F5344CB8AC3E}">
        <p14:creationId xmlns:p14="http://schemas.microsoft.com/office/powerpoint/2010/main" val="26583906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14</a:t>
            </a:fld>
            <a:endParaRPr lang="en-US"/>
          </a:p>
        </p:txBody>
      </p:sp>
    </p:spTree>
    <p:extLst>
      <p:ext uri="{BB962C8B-B14F-4D97-AF65-F5344CB8AC3E}">
        <p14:creationId xmlns:p14="http://schemas.microsoft.com/office/powerpoint/2010/main" val="42841463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waterfall project requires processing through the life-cycle once, doing each step only one time. Applying the life-cycle shown above starts with </a:t>
            </a:r>
            <a:r>
              <a:rPr lang="en-GB" sz="1200" b="1" kern="1200" dirty="0">
                <a:solidFill>
                  <a:schemeClr val="tx1"/>
                </a:solidFill>
                <a:effectLst/>
                <a:latin typeface="+mn-lt"/>
                <a:ea typeface="+mn-ea"/>
                <a:cs typeface="+mn-cs"/>
              </a:rPr>
              <a:t>specifying</a:t>
            </a:r>
            <a:r>
              <a:rPr lang="en-GB" sz="1200" kern="1200" dirty="0">
                <a:solidFill>
                  <a:schemeClr val="tx1"/>
                </a:solidFill>
                <a:effectLst/>
                <a:latin typeface="+mn-lt"/>
                <a:ea typeface="+mn-ea"/>
                <a:cs typeface="+mn-cs"/>
              </a:rPr>
              <a:t> and ends with </a:t>
            </a:r>
            <a:r>
              <a:rPr lang="en-GB" sz="1200" b="1" kern="1200" dirty="0">
                <a:solidFill>
                  <a:schemeClr val="tx1"/>
                </a:solidFill>
                <a:effectLst/>
                <a:latin typeface="+mn-lt"/>
                <a:ea typeface="+mn-ea"/>
                <a:cs typeface="+mn-cs"/>
              </a:rPr>
              <a:t>closing down </a:t>
            </a:r>
            <a:r>
              <a:rPr lang="en-GB" sz="1200" kern="1200" dirty="0">
                <a:solidFill>
                  <a:schemeClr val="tx1"/>
                </a:solidFill>
                <a:effectLst/>
                <a:latin typeface="+mn-lt"/>
                <a:ea typeface="+mn-ea"/>
                <a:cs typeface="+mn-cs"/>
              </a:rPr>
              <a:t>at the project having done each step once in the order shown. (Waterfall)</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an iterative life-cycle, similar steps are processed but repeatedly going through several times.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are different reasons why a waterfall versus an extra shift life-cycle may be chosen but in simple terms iterative lifecycles enable quick progression with prototype‘s With relatively simple customer requirements incremental improving deliverables as the processes of development are learned</a:t>
            </a:r>
          </a:p>
          <a:p>
            <a:r>
              <a:rPr lang="en-GB" sz="1200" kern="1200" dirty="0">
                <a:solidFill>
                  <a:schemeClr val="tx1"/>
                </a:solidFill>
                <a:effectLst/>
                <a:latin typeface="+mn-lt"/>
                <a:ea typeface="+mn-ea"/>
                <a:cs typeface="+mn-cs"/>
              </a:rPr>
              <a:t>Projects have clearly defined objectives which must be achieved in a set amount of time and cost. At the end of the project we have produced predefined deliverables. These deliverables are for the project customer and are created by a project team on the guidance of the project manager.</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Projects have five dimensions that can be flexible</a:t>
            </a:r>
          </a:p>
          <a:p>
            <a:r>
              <a:rPr lang="en-GB" sz="1200" kern="1200" dirty="0">
                <a:solidFill>
                  <a:schemeClr val="tx1"/>
                </a:solidFill>
                <a:effectLst/>
                <a:latin typeface="+mn-lt"/>
                <a:ea typeface="+mn-ea"/>
                <a:cs typeface="+mn-cs"/>
              </a:rPr>
              <a:t>Scope</a:t>
            </a:r>
          </a:p>
          <a:p>
            <a:r>
              <a:rPr lang="en-GB" sz="1200" kern="1200" dirty="0">
                <a:solidFill>
                  <a:schemeClr val="tx1"/>
                </a:solidFill>
                <a:effectLst/>
                <a:latin typeface="+mn-lt"/>
                <a:ea typeface="+mn-ea"/>
                <a:cs typeface="+mn-cs"/>
              </a:rPr>
              <a:t>Quality</a:t>
            </a:r>
          </a:p>
          <a:p>
            <a:r>
              <a:rPr lang="en-GB" sz="1200" kern="1200" dirty="0">
                <a:solidFill>
                  <a:schemeClr val="tx1"/>
                </a:solidFill>
                <a:effectLst/>
                <a:latin typeface="+mn-lt"/>
                <a:ea typeface="+mn-ea"/>
                <a:cs typeface="+mn-cs"/>
              </a:rPr>
              <a:t>Time</a:t>
            </a:r>
          </a:p>
          <a:p>
            <a:r>
              <a:rPr lang="en-GB" sz="1200" kern="1200" dirty="0">
                <a:solidFill>
                  <a:schemeClr val="tx1"/>
                </a:solidFill>
                <a:effectLst/>
                <a:latin typeface="+mn-lt"/>
                <a:ea typeface="+mn-ea"/>
                <a:cs typeface="+mn-cs"/>
              </a:rPr>
              <a:t>Cost</a:t>
            </a:r>
          </a:p>
          <a:p>
            <a:r>
              <a:rPr lang="en-GB" sz="1200" kern="1200" dirty="0">
                <a:solidFill>
                  <a:schemeClr val="tx1"/>
                </a:solidFill>
                <a:effectLst/>
                <a:latin typeface="+mn-lt"/>
                <a:ea typeface="+mn-ea"/>
                <a:cs typeface="+mn-cs"/>
              </a:rPr>
              <a:t>Risk</a:t>
            </a:r>
          </a:p>
          <a:p>
            <a:r>
              <a:rPr lang="en-GB" sz="1200" kern="1200" dirty="0">
                <a:solidFill>
                  <a:schemeClr val="tx1"/>
                </a:solidFill>
                <a:effectLst/>
                <a:latin typeface="+mn-lt"/>
                <a:ea typeface="+mn-ea"/>
                <a:cs typeface="+mn-cs"/>
              </a:rPr>
              <a:t>Be prepared to think about the optimal balance between these dimensions before starting a project</a:t>
            </a:r>
          </a:p>
        </p:txBody>
      </p:sp>
      <p:sp>
        <p:nvSpPr>
          <p:cNvPr id="4" name="Slide Number Placeholder 3"/>
          <p:cNvSpPr>
            <a:spLocks noGrp="1"/>
          </p:cNvSpPr>
          <p:nvPr>
            <p:ph type="sldNum" sz="quarter" idx="5"/>
          </p:nvPr>
        </p:nvSpPr>
        <p:spPr/>
        <p:txBody>
          <a:bodyPr/>
          <a:lstStyle/>
          <a:p>
            <a:fld id="{166B352B-CE58-8244-A246-7FE01DB8FCC2}" type="slidenum">
              <a:rPr lang="en-US" smtClean="0"/>
              <a:t>15</a:t>
            </a:fld>
            <a:endParaRPr lang="en-US"/>
          </a:p>
        </p:txBody>
      </p:sp>
    </p:spTree>
    <p:extLst>
      <p:ext uri="{BB962C8B-B14F-4D97-AF65-F5344CB8AC3E}">
        <p14:creationId xmlns:p14="http://schemas.microsoft.com/office/powerpoint/2010/main" val="12492566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an iterative life-cycle, similar steps are processed but repeatedly going through several times.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are different reasons why a waterfall versus an extra shift life-cycle may be chosen but in simple terms iterative lifecycles enable quick progression with prototype‘s With relatively simple customer requirements incremental improving deliverables as the processes of development are learned</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Projects have clearly defined objectives which must be achieved in a set amount of time and cost. At the end of the project we have produced predefined deliverables. These deliverables are for the project customer and are created by a project team on the guidance of the project manager.</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Projects have five dimensions that can be flexible</a:t>
            </a:r>
          </a:p>
          <a:p>
            <a:r>
              <a:rPr lang="en-GB" sz="1200" kern="1200" dirty="0">
                <a:solidFill>
                  <a:schemeClr val="tx1"/>
                </a:solidFill>
                <a:effectLst/>
                <a:latin typeface="+mn-lt"/>
                <a:ea typeface="+mn-ea"/>
                <a:cs typeface="+mn-cs"/>
              </a:rPr>
              <a:t>Scope</a:t>
            </a:r>
          </a:p>
          <a:p>
            <a:r>
              <a:rPr lang="en-GB" sz="1200" kern="1200" dirty="0">
                <a:solidFill>
                  <a:schemeClr val="tx1"/>
                </a:solidFill>
                <a:effectLst/>
                <a:latin typeface="+mn-lt"/>
                <a:ea typeface="+mn-ea"/>
                <a:cs typeface="+mn-cs"/>
              </a:rPr>
              <a:t>Quality</a:t>
            </a:r>
          </a:p>
          <a:p>
            <a:r>
              <a:rPr lang="en-GB" sz="1200" kern="1200" dirty="0">
                <a:solidFill>
                  <a:schemeClr val="tx1"/>
                </a:solidFill>
                <a:effectLst/>
                <a:latin typeface="+mn-lt"/>
                <a:ea typeface="+mn-ea"/>
                <a:cs typeface="+mn-cs"/>
              </a:rPr>
              <a:t>Time</a:t>
            </a:r>
          </a:p>
          <a:p>
            <a:r>
              <a:rPr lang="en-GB" sz="1200" kern="1200" dirty="0">
                <a:solidFill>
                  <a:schemeClr val="tx1"/>
                </a:solidFill>
                <a:effectLst/>
                <a:latin typeface="+mn-lt"/>
                <a:ea typeface="+mn-ea"/>
                <a:cs typeface="+mn-cs"/>
              </a:rPr>
              <a:t>Cost</a:t>
            </a:r>
          </a:p>
          <a:p>
            <a:r>
              <a:rPr lang="en-GB" sz="1200" kern="1200" dirty="0">
                <a:solidFill>
                  <a:schemeClr val="tx1"/>
                </a:solidFill>
                <a:effectLst/>
                <a:latin typeface="+mn-lt"/>
                <a:ea typeface="+mn-ea"/>
                <a:cs typeface="+mn-cs"/>
              </a:rPr>
              <a:t>Risk</a:t>
            </a:r>
          </a:p>
          <a:p>
            <a:r>
              <a:rPr lang="en-GB" sz="1200" kern="1200" dirty="0">
                <a:solidFill>
                  <a:schemeClr val="tx1"/>
                </a:solidFill>
                <a:effectLst/>
                <a:latin typeface="+mn-lt"/>
                <a:ea typeface="+mn-ea"/>
                <a:cs typeface="+mn-cs"/>
              </a:rPr>
              <a:t>Be prepared to think about the optimal balance between these dimensions before starting a project:</a:t>
            </a:r>
            <a:endParaRPr lang="en-GB"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Reminder: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1. Scope  -</a:t>
            </a:r>
            <a:r>
              <a:rPr lang="en-GB" sz="1200" b="1" kern="1200" dirty="0">
                <a:solidFill>
                  <a:schemeClr val="tx1"/>
                </a:solidFill>
                <a:effectLst/>
                <a:latin typeface="Arial" panose="020B0604020202020204" pitchFamily="34" charset="0"/>
                <a:ea typeface="+mn-ea"/>
                <a:cs typeface="+mn-cs"/>
              </a:rPr>
              <a:t> </a:t>
            </a:r>
            <a:r>
              <a:rPr lang="en-GB" sz="1200" b="0" kern="1200" dirty="0">
                <a:solidFill>
                  <a:schemeClr val="tx1"/>
                </a:solidFill>
                <a:effectLst/>
                <a:latin typeface="Arial" panose="020B0604020202020204" pitchFamily="34" charset="0"/>
                <a:ea typeface="+mn-ea"/>
                <a:cs typeface="+mn-cs"/>
              </a:rPr>
              <a:t>A </a:t>
            </a:r>
            <a:r>
              <a:rPr lang="en-GB" altLang="en-US" sz="1200" dirty="0">
                <a:solidFill>
                  <a:schemeClr val="accent1">
                    <a:lumMod val="75000"/>
                  </a:schemeClr>
                </a:solidFill>
                <a:latin typeface="Arial" panose="020B0604020202020204" pitchFamily="34" charset="0"/>
              </a:rPr>
              <a:t>unique</a:t>
            </a:r>
            <a:r>
              <a:rPr lang="en-GB" altLang="en-US" sz="1200" dirty="0">
                <a:latin typeface="Arial" panose="020B0604020202020204" pitchFamily="34" charset="0"/>
              </a:rPr>
              <a:t> activity with a visible output - Set of complex activities (planning an controlling these activities)</a:t>
            </a:r>
            <a:br>
              <a:rPr lang="en-GB" sz="1200" b="1"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2. Quality</a:t>
            </a:r>
            <a:br>
              <a:rPr lang="en-GB" sz="1200" b="1"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3. Time - </a:t>
            </a:r>
            <a:r>
              <a:rPr lang="en-GB" altLang="en-US" sz="1200" dirty="0">
                <a:latin typeface="Arial" panose="020B0604020202020204" pitchFamily="34" charset="0"/>
              </a:rPr>
              <a:t>A </a:t>
            </a:r>
            <a:r>
              <a:rPr lang="en-GB" altLang="en-US" sz="1200" dirty="0">
                <a:solidFill>
                  <a:schemeClr val="accent1">
                    <a:lumMod val="75000"/>
                  </a:schemeClr>
                </a:solidFill>
                <a:latin typeface="Arial" panose="020B0604020202020204" pitchFamily="34" charset="0"/>
              </a:rPr>
              <a:t>start</a:t>
            </a:r>
            <a:r>
              <a:rPr lang="en-GB" altLang="en-US" sz="1200" dirty="0">
                <a:latin typeface="Arial" panose="020B0604020202020204" pitchFamily="34" charset="0"/>
              </a:rPr>
              <a:t> and a </a:t>
            </a:r>
            <a:r>
              <a:rPr lang="en-GB" altLang="en-US" sz="1200" dirty="0">
                <a:solidFill>
                  <a:schemeClr val="accent1">
                    <a:lumMod val="75000"/>
                  </a:schemeClr>
                </a:solidFill>
                <a:latin typeface="Arial" panose="020B0604020202020204" pitchFamily="34" charset="0"/>
              </a:rPr>
              <a:t>finish</a:t>
            </a:r>
            <a:r>
              <a:rPr lang="en-GB" altLang="en-US" sz="1200" dirty="0">
                <a:latin typeface="Arial" panose="020B0604020202020204" pitchFamily="34" charset="0"/>
              </a:rPr>
              <a:t> /Time Bound (Starting point and end point (planning and monitoring the progress)</a:t>
            </a:r>
            <a:endParaRPr lang="en-GB"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4. Cost - </a:t>
            </a:r>
            <a:r>
              <a:rPr lang="en-GB" altLang="en-US" sz="1200" dirty="0">
                <a:latin typeface="Arial" panose="020B0604020202020204" pitchFamily="34" charset="0"/>
              </a:rPr>
              <a:t>A </a:t>
            </a:r>
            <a:r>
              <a:rPr lang="en-GB" altLang="en-US" sz="1200" dirty="0">
                <a:solidFill>
                  <a:schemeClr val="accent1">
                    <a:lumMod val="75000"/>
                  </a:schemeClr>
                </a:solidFill>
                <a:latin typeface="Arial" panose="020B0604020202020204" pitchFamily="34" charset="0"/>
              </a:rPr>
              <a:t>budget</a:t>
            </a:r>
            <a:r>
              <a:rPr lang="en-GB" altLang="en-US" sz="1200" dirty="0">
                <a:latin typeface="Arial" panose="020B0604020202020204" pitchFamily="34" charset="0"/>
              </a:rPr>
              <a:t> - </a:t>
            </a:r>
            <a:r>
              <a:rPr lang="en-GB" altLang="en-US" sz="1200" dirty="0">
                <a:latin typeface="Arial" panose="020B0604020202020204" pitchFamily="34" charset="0"/>
                <a:cs typeface="Arial" panose="020B0604020202020204" pitchFamily="34" charset="0"/>
              </a:rPr>
              <a:t>Cost (planning resources, make money. Create and Manage budgets</a:t>
            </a:r>
            <a:r>
              <a:rPr lang="en-GB" altLang="en-US" sz="1200" dirty="0"/>
              <a:t>)</a:t>
            </a:r>
            <a:endParaRPr lang="en-GB"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5. Risk - </a:t>
            </a:r>
            <a:r>
              <a:rPr lang="en-GB" altLang="en-US" sz="1200" dirty="0">
                <a:latin typeface="Arial" panose="020B0604020202020204" pitchFamily="34" charset="0"/>
              </a:rPr>
              <a:t>May involve uncertainty and risk</a:t>
            </a:r>
            <a:endParaRPr lang="en-GB" sz="1200" b="1" kern="1200" dirty="0">
              <a:solidFill>
                <a:schemeClr val="tx1"/>
              </a:solidFill>
              <a:effectLst/>
              <a:latin typeface="+mn-lt"/>
              <a:ea typeface="+mn-ea"/>
              <a:cs typeface="+mn-cs"/>
            </a:endParaRPr>
          </a:p>
          <a:p>
            <a:endParaRPr lang="en-GB" sz="1200" b="1" kern="1200" dirty="0">
              <a:solidFill>
                <a:schemeClr val="tx1"/>
              </a:solidFill>
              <a:effectLst/>
              <a:latin typeface="+mn-lt"/>
              <a:ea typeface="+mn-ea"/>
              <a:cs typeface="+mn-cs"/>
            </a:endParaRPr>
          </a:p>
          <a:p>
            <a:pPr eaLnBrk="1" hangingPunct="1">
              <a:lnSpc>
                <a:spcPct val="90000"/>
              </a:lnSpc>
              <a:defRPr/>
            </a:pPr>
            <a:r>
              <a:rPr lang="en-GB" altLang="en-US" dirty="0">
                <a:latin typeface="Arial" panose="020B0604020202020204" pitchFamily="34" charset="0"/>
              </a:rPr>
              <a:t>Additional Features of a Project</a:t>
            </a:r>
          </a:p>
          <a:p>
            <a:pPr eaLnBrk="1" hangingPunct="1">
              <a:lnSpc>
                <a:spcPct val="90000"/>
              </a:lnSpc>
              <a:defRPr/>
            </a:pPr>
            <a:r>
              <a:rPr lang="en-GB" altLang="en-US" sz="1200" b="1" dirty="0">
                <a:solidFill>
                  <a:schemeClr val="accent1">
                    <a:lumMod val="75000"/>
                  </a:schemeClr>
                </a:solidFill>
                <a:latin typeface="Arial" panose="020B0604020202020204" pitchFamily="34" charset="0"/>
              </a:rPr>
              <a:t>Non repetitive </a:t>
            </a:r>
            <a:r>
              <a:rPr lang="en-GB" altLang="en-US" sz="1200" b="1" dirty="0">
                <a:latin typeface="Arial" panose="020B0604020202020204" pitchFamily="34" charset="0"/>
              </a:rPr>
              <a:t>tasks, </a:t>
            </a:r>
            <a:r>
              <a:rPr lang="en-GB" altLang="en-US" sz="1200" b="1" dirty="0">
                <a:solidFill>
                  <a:schemeClr val="accent1">
                    <a:lumMod val="75000"/>
                  </a:schemeClr>
                </a:solidFill>
                <a:latin typeface="Arial" panose="020B0604020202020204" pitchFamily="34" charset="0"/>
              </a:rPr>
              <a:t>sequential</a:t>
            </a:r>
            <a:r>
              <a:rPr lang="en-GB" altLang="en-US" sz="1200" b="1" dirty="0">
                <a:latin typeface="Arial" panose="020B0604020202020204" pitchFamily="34" charset="0"/>
              </a:rPr>
              <a:t> order</a:t>
            </a:r>
          </a:p>
          <a:p>
            <a:pPr eaLnBrk="1" hangingPunct="1">
              <a:lnSpc>
                <a:spcPct val="90000"/>
              </a:lnSpc>
              <a:defRPr/>
            </a:pPr>
            <a:r>
              <a:rPr lang="en-GB" altLang="en-US" sz="1200" dirty="0">
                <a:latin typeface="Arial" panose="020B0604020202020204" pitchFamily="34" charset="0"/>
              </a:rPr>
              <a:t>Use of other resources (including human resources)</a:t>
            </a:r>
          </a:p>
          <a:p>
            <a:pPr eaLnBrk="1" hangingPunct="1">
              <a:lnSpc>
                <a:spcPct val="90000"/>
              </a:lnSpc>
              <a:defRPr/>
            </a:pPr>
            <a:r>
              <a:rPr lang="en-GB" altLang="en-US" sz="1200" dirty="0">
                <a:latin typeface="Arial" panose="020B0604020202020204" pitchFamily="34" charset="0"/>
              </a:rPr>
              <a:t>A single point of ultimate </a:t>
            </a:r>
            <a:r>
              <a:rPr lang="en-GB" altLang="en-US" sz="1200" dirty="0">
                <a:solidFill>
                  <a:schemeClr val="accent1">
                    <a:lumMod val="75000"/>
                  </a:schemeClr>
                </a:solidFill>
                <a:latin typeface="Arial" panose="020B0604020202020204" pitchFamily="34" charset="0"/>
              </a:rPr>
              <a:t>responsibility  (PM)</a:t>
            </a:r>
          </a:p>
          <a:p>
            <a:pPr eaLnBrk="1" hangingPunct="1">
              <a:lnSpc>
                <a:spcPct val="90000"/>
              </a:lnSpc>
              <a:defRPr/>
            </a:pPr>
            <a:endParaRPr lang="en-GB" altLang="en-US" sz="1200" dirty="0">
              <a:solidFill>
                <a:schemeClr val="accent1">
                  <a:lumMod val="75000"/>
                </a:schemeClr>
              </a:solidFill>
              <a:latin typeface="Arial" panose="020B0604020202020204" pitchFamily="34" charset="0"/>
            </a:endParaRPr>
          </a:p>
          <a:p>
            <a:pPr eaLnBrk="1" hangingPunct="1">
              <a:spcBef>
                <a:spcPct val="0"/>
              </a:spcBef>
              <a:defRPr/>
            </a:pPr>
            <a:r>
              <a:rPr lang="en-GB" altLang="en-US" sz="1200" dirty="0">
                <a:latin typeface="Arial" panose="020B0604020202020204" pitchFamily="34" charset="0"/>
                <a:cs typeface="Arial" panose="020B0604020202020204" pitchFamily="34" charset="0"/>
              </a:rPr>
              <a:t>Clear </a:t>
            </a:r>
            <a:r>
              <a:rPr lang="en-GB" altLang="en-US" sz="1200" dirty="0">
                <a:solidFill>
                  <a:schemeClr val="accent1">
                    <a:lumMod val="75000"/>
                  </a:schemeClr>
                </a:solidFill>
                <a:latin typeface="Arial" panose="020B0604020202020204" pitchFamily="34" charset="0"/>
                <a:cs typeface="Arial" panose="020B0604020202020204" pitchFamily="34" charset="0"/>
              </a:rPr>
              <a:t>aims</a:t>
            </a:r>
            <a:r>
              <a:rPr lang="en-GB" altLang="en-US" sz="1200" dirty="0">
                <a:latin typeface="Arial" panose="020B0604020202020204" pitchFamily="34" charset="0"/>
                <a:cs typeface="Arial" panose="020B0604020202020204" pitchFamily="34" charset="0"/>
              </a:rPr>
              <a:t>, </a:t>
            </a:r>
            <a:r>
              <a:rPr lang="en-GB" altLang="en-US" sz="1200" dirty="0">
                <a:solidFill>
                  <a:schemeClr val="accent1">
                    <a:lumMod val="75000"/>
                  </a:schemeClr>
                </a:solidFill>
                <a:latin typeface="Arial" panose="020B0604020202020204" pitchFamily="34" charset="0"/>
                <a:cs typeface="Arial" panose="020B0604020202020204" pitchFamily="34" charset="0"/>
              </a:rPr>
              <a:t>objectives</a:t>
            </a:r>
            <a:r>
              <a:rPr lang="en-GB" altLang="en-US" sz="1200" dirty="0">
                <a:latin typeface="Arial" panose="020B0604020202020204" pitchFamily="34" charset="0"/>
                <a:cs typeface="Arial" panose="020B0604020202020204" pitchFamily="34" charset="0"/>
              </a:rPr>
              <a:t>, </a:t>
            </a:r>
            <a:r>
              <a:rPr lang="en-GB" altLang="en-US" sz="1200" dirty="0">
                <a:solidFill>
                  <a:schemeClr val="accent1">
                    <a:lumMod val="75000"/>
                  </a:schemeClr>
                </a:solidFill>
                <a:latin typeface="Arial" panose="020B0604020202020204" pitchFamily="34" charset="0"/>
                <a:cs typeface="Arial" panose="020B0604020202020204" pitchFamily="34" charset="0"/>
              </a:rPr>
              <a:t>goals</a:t>
            </a:r>
            <a:r>
              <a:rPr lang="en-GB" altLang="en-US" sz="1200" dirty="0">
                <a:latin typeface="Arial" panose="020B0604020202020204" pitchFamily="34" charset="0"/>
                <a:cs typeface="Arial" panose="020B0604020202020204" pitchFamily="34" charset="0"/>
              </a:rPr>
              <a:t> - Fixed set of </a:t>
            </a:r>
            <a:r>
              <a:rPr lang="en-GB" altLang="en-US" sz="1200" dirty="0">
                <a:solidFill>
                  <a:schemeClr val="accent1">
                    <a:lumMod val="75000"/>
                  </a:schemeClr>
                </a:solidFill>
                <a:latin typeface="Arial" panose="020B0604020202020204" pitchFamily="34" charset="0"/>
                <a:cs typeface="Arial" panose="020B0604020202020204" pitchFamily="34" charset="0"/>
              </a:rPr>
              <a:t>mission/objectives</a:t>
            </a:r>
            <a:r>
              <a:rPr lang="en-GB" altLang="en-US" sz="1200" dirty="0">
                <a:latin typeface="Arial" panose="020B0604020202020204" pitchFamily="34" charset="0"/>
                <a:cs typeface="Arial" panose="020B0604020202020204" pitchFamily="34" charset="0"/>
              </a:rPr>
              <a:t> and goals (keeping the </a:t>
            </a:r>
            <a:r>
              <a:rPr lang="en-GB" altLang="en-US" sz="1200" dirty="0">
                <a:solidFill>
                  <a:schemeClr val="accent1">
                    <a:lumMod val="75000"/>
                  </a:schemeClr>
                </a:solidFill>
                <a:latin typeface="Arial" panose="020B0604020202020204" pitchFamily="34" charset="0"/>
                <a:cs typeface="Arial" panose="020B0604020202020204" pitchFamily="34" charset="0"/>
              </a:rPr>
              <a:t>focus</a:t>
            </a:r>
            <a:r>
              <a:rPr lang="en-GB" altLang="en-US" sz="1200" dirty="0">
                <a:latin typeface="Arial" panose="020B0604020202020204" pitchFamily="34" charset="0"/>
                <a:cs typeface="Arial" panose="020B0604020202020204" pitchFamily="34" charset="0"/>
              </a:rPr>
              <a:t> on meeting those objective and avoid being misguided)</a:t>
            </a:r>
          </a:p>
          <a:p>
            <a:pPr eaLnBrk="1" hangingPunct="1">
              <a:spcBef>
                <a:spcPct val="0"/>
              </a:spcBef>
              <a:defRPr/>
            </a:pPr>
            <a:r>
              <a:rPr lang="en-GB" altLang="en-US" sz="1200" dirty="0">
                <a:solidFill>
                  <a:schemeClr val="accent1">
                    <a:lumMod val="75000"/>
                  </a:schemeClr>
                </a:solidFill>
                <a:latin typeface="Arial" panose="020B0604020202020204" pitchFamily="34" charset="0"/>
                <a:cs typeface="Arial" panose="020B0604020202020204" pitchFamily="34" charset="0"/>
              </a:rPr>
              <a:t>Stakeholders</a:t>
            </a:r>
            <a:r>
              <a:rPr lang="en-GB" altLang="en-US" sz="1200" dirty="0">
                <a:latin typeface="Arial" panose="020B0604020202020204" pitchFamily="34" charset="0"/>
                <a:cs typeface="Arial" panose="020B0604020202020204" pitchFamily="34" charset="0"/>
              </a:rPr>
              <a:t> (customers/ clients)</a:t>
            </a:r>
          </a:p>
          <a:p>
            <a:pPr eaLnBrk="1" hangingPunct="1">
              <a:spcBef>
                <a:spcPct val="0"/>
              </a:spcBef>
              <a:defRPr/>
            </a:pPr>
            <a:r>
              <a:rPr lang="en-GB" altLang="en-US" sz="1200" dirty="0">
                <a:latin typeface="Arial" panose="020B0604020202020204" pitchFamily="34" charset="0"/>
                <a:cs typeface="Arial" panose="020B0604020202020204" pitchFamily="34" charset="0"/>
              </a:rPr>
              <a:t>Clearly defined </a:t>
            </a:r>
            <a:r>
              <a:rPr lang="en-GB" altLang="en-US" sz="1200" dirty="0">
                <a:solidFill>
                  <a:schemeClr val="accent1">
                    <a:lumMod val="75000"/>
                  </a:schemeClr>
                </a:solidFill>
                <a:latin typeface="Arial" panose="020B0604020202020204" pitchFamily="34" charset="0"/>
                <a:cs typeface="Arial" panose="020B0604020202020204" pitchFamily="34" charset="0"/>
              </a:rPr>
              <a:t>team roles </a:t>
            </a:r>
            <a:r>
              <a:rPr lang="en-GB" altLang="en-US" sz="1200" dirty="0">
                <a:latin typeface="Arial" panose="020B0604020202020204" pitchFamily="34" charset="0"/>
                <a:cs typeface="Arial" panose="020B0604020202020204" pitchFamily="34" charset="0"/>
              </a:rPr>
              <a:t>- Involves a team coming together specifically for the project</a:t>
            </a:r>
          </a:p>
          <a:p>
            <a:pPr eaLnBrk="1" hangingPunct="1">
              <a:spcBef>
                <a:spcPct val="0"/>
              </a:spcBef>
              <a:defRPr/>
            </a:pPr>
            <a:r>
              <a:rPr lang="en-GB" altLang="en-US" sz="1200" dirty="0">
                <a:latin typeface="Arial" panose="020B0604020202020204" pitchFamily="34" charset="0"/>
                <a:cs typeface="Arial" panose="020B0604020202020204" pitchFamily="34" charset="0"/>
              </a:rPr>
              <a:t>Team (build, and lead teams to achieve objectives)</a:t>
            </a:r>
          </a:p>
          <a:p>
            <a:pPr eaLnBrk="1" hangingPunct="1">
              <a:spcBef>
                <a:spcPct val="0"/>
              </a:spcBef>
              <a:defRPr/>
            </a:pPr>
            <a:r>
              <a:rPr lang="en-GB" altLang="en-US" sz="1200" dirty="0">
                <a:latin typeface="Arial" panose="020B0604020202020204" pitchFamily="34" charset="0"/>
                <a:cs typeface="Arial" panose="020B0604020202020204" pitchFamily="34" charset="0"/>
              </a:rPr>
              <a:t>Bring a Change (manage  human change)</a:t>
            </a:r>
          </a:p>
          <a:p>
            <a:pPr eaLnBrk="1" hangingPunct="1">
              <a:lnSpc>
                <a:spcPct val="90000"/>
              </a:lnSpc>
              <a:defRPr/>
            </a:pPr>
            <a:endParaRPr lang="en-GB" altLang="en-US" sz="1200" dirty="0">
              <a:solidFill>
                <a:schemeClr val="accent1">
                  <a:lumMod val="75000"/>
                </a:schemeClr>
              </a:solidFill>
              <a:latin typeface="Arial" panose="020B0604020202020204" pitchFamily="34" charset="0"/>
            </a:endParaRPr>
          </a:p>
          <a:p>
            <a:endParaRPr lang="en-GB" sz="1200" b="1" kern="1200" dirty="0">
              <a:solidFill>
                <a:schemeClr val="tx1"/>
              </a:solidFill>
              <a:effectLst/>
              <a:latin typeface="+mn-lt"/>
              <a:ea typeface="+mn-ea"/>
              <a:cs typeface="+mn-cs"/>
            </a:endParaRPr>
          </a:p>
          <a:p>
            <a:endParaRPr lang="en-US" b="1" dirty="0"/>
          </a:p>
        </p:txBody>
      </p:sp>
      <p:sp>
        <p:nvSpPr>
          <p:cNvPr id="4" name="Slide Number Placeholder 3"/>
          <p:cNvSpPr>
            <a:spLocks noGrp="1"/>
          </p:cNvSpPr>
          <p:nvPr>
            <p:ph type="sldNum" sz="quarter" idx="5"/>
          </p:nvPr>
        </p:nvSpPr>
        <p:spPr/>
        <p:txBody>
          <a:bodyPr/>
          <a:lstStyle/>
          <a:p>
            <a:fld id="{166B352B-CE58-8244-A246-7FE01DB8FCC2}" type="slidenum">
              <a:rPr lang="en-US" smtClean="0"/>
              <a:t>16</a:t>
            </a:fld>
            <a:endParaRPr lang="en-US"/>
          </a:p>
        </p:txBody>
      </p:sp>
    </p:spTree>
    <p:extLst>
      <p:ext uri="{BB962C8B-B14F-4D97-AF65-F5344CB8AC3E}">
        <p14:creationId xmlns:p14="http://schemas.microsoft.com/office/powerpoint/2010/main" val="18314133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Prince 2 is an entire approach which starts by insuring that the project goals align with business objectives through to the complete handover of those deliverables. It is also certification program for project managers with there is levels of accreditation initially produced for the UK government.</a:t>
            </a:r>
          </a:p>
          <a:p>
            <a:endParaRPr lang="en-US" dirty="0"/>
          </a:p>
          <a:p>
            <a:r>
              <a:rPr lang="en-US" dirty="0"/>
              <a:t>The waterfall method is a project management methodology in which steps are performed in a logical sequence (one after the other), starting at the beginning and finishing at the end, otherwise known as an iterative process. </a:t>
            </a:r>
            <a:br>
              <a:rPr lang="en-US" dirty="0"/>
            </a:br>
            <a:br>
              <a:rPr lang="en-US" dirty="0"/>
            </a:br>
            <a:r>
              <a:rPr lang="en-US" dirty="0"/>
              <a:t>There are more complex waterfall methods which have more steps and sometimes gates between steps. A gate is a decision point in a project at which the status is reviewed and decision made whether to continue the project, stop the project, or do more work before proceeding. </a:t>
            </a:r>
            <a:br>
              <a:rPr lang="en-US" dirty="0"/>
            </a:br>
            <a:br>
              <a:rPr lang="en-US" dirty="0"/>
            </a:br>
            <a:r>
              <a:rPr lang="en-US" dirty="0"/>
              <a:t>For example common early stages in business projects ending in the gate are the </a:t>
            </a:r>
            <a:r>
              <a:rPr lang="en-US" b="1" dirty="0"/>
              <a:t>concept</a:t>
            </a:r>
            <a:r>
              <a:rPr lang="en-US" dirty="0"/>
              <a:t> and the </a:t>
            </a:r>
            <a:r>
              <a:rPr lang="en-US" b="1" dirty="0"/>
              <a:t>feasibility</a:t>
            </a:r>
            <a:r>
              <a:rPr lang="en-US" dirty="0"/>
              <a:t> steps. In the concept step the idea of a project is detailed sufficiently to develop an outline business case and a concept of the output for a customer to review. This is completed before continuing to the entire project to ensure that the project is worth pursuing, this is then followed by a feasibility step where the ideas behind the project are further refined to develop greater certainty to timescale cost and business case. Sometimes in a feasibility step a prototype model or simulation may be developed. Again this enables a business to reduce risk by checking a project is really going to be successful before investing it fully.</a:t>
            </a:r>
          </a:p>
          <a:p>
            <a:endParaRPr lang="en-US" dirty="0"/>
          </a:p>
          <a:p>
            <a:r>
              <a:rPr lang="en-US" dirty="0"/>
              <a:t>Alternative to waterfall are generally iterative message which break a project up into phases. In each phase project teams work through the entire project life-cycle or for just some of the subset of deliverables. Rather than producing the entire set of deliverables as one big delivery as done by waterfall, it’s incremental delivery allows the deliverables stage by stage.</a:t>
            </a:r>
          </a:p>
          <a:p>
            <a:endParaRPr lang="en-US" dirty="0"/>
          </a:p>
          <a:p>
            <a:r>
              <a:rPr lang="en-US" dirty="0"/>
              <a:t>There are several reasons why this may be chosen over a waterfall which comes down to risk change and speed to deliver benefits. One risk with waterfall project is they become too complex and then therefore unmanageable. Typical risks are that customers do not fully know what they need or want and the project then become riskier and subject to excessive change control.  This can lead to slowing the project down or even stopping delivery of the project.</a:t>
            </a:r>
          </a:p>
          <a:p>
            <a:endParaRPr lang="en-US" dirty="0"/>
          </a:p>
          <a:p>
            <a:r>
              <a:rPr lang="en-US" dirty="0"/>
              <a:t>A waterfall project delivers all these at the end when the full set of deliverables is complete. In an iterative project as soon as some deliverables are available these can be handed to customer to achieve some form of benefit. </a:t>
            </a:r>
          </a:p>
          <a:p>
            <a:endParaRPr lang="en-US" dirty="0"/>
          </a:p>
          <a:p>
            <a:r>
              <a:rPr lang="en-US" dirty="0"/>
              <a:t>If a project is small &amp; customer really knows what they want and business relatively stable then waterfall methods are ideal. This is also used when customers want absolute commitment time and cost for delivery and an </a:t>
            </a:r>
            <a:r>
              <a:rPr lang="en-US" dirty="0" err="1"/>
              <a:t>organisation</a:t>
            </a:r>
            <a:r>
              <a:rPr lang="en-US" dirty="0"/>
              <a:t> has the capability to manage the associated risks.</a:t>
            </a:r>
          </a:p>
          <a:p>
            <a:endParaRPr lang="en-US" dirty="0"/>
          </a:p>
          <a:p>
            <a:r>
              <a:rPr lang="en-US" dirty="0"/>
              <a:t>One approach a project that has become more and more important over the last few years is </a:t>
            </a:r>
            <a:r>
              <a:rPr lang="en-US" b="1" dirty="0"/>
              <a:t>Agile</a:t>
            </a:r>
            <a:r>
              <a:rPr lang="en-US" dirty="0"/>
              <a:t> which takes the iterative approach to extreme conclusions. </a:t>
            </a:r>
          </a:p>
          <a:p>
            <a:endParaRPr lang="en-US" b="1" dirty="0"/>
          </a:p>
          <a:p>
            <a:r>
              <a:rPr lang="en-US" b="1" dirty="0"/>
              <a:t>Agile</a:t>
            </a:r>
            <a:r>
              <a:rPr lang="en-US" dirty="0"/>
              <a:t> projects are undertaken in very short iterations called </a:t>
            </a:r>
            <a:r>
              <a:rPr lang="en-US" b="1" dirty="0"/>
              <a:t>sprints</a:t>
            </a:r>
            <a:r>
              <a:rPr lang="en-US" dirty="0"/>
              <a:t> which last typically for two weeks although sometimes these timescales vary. This is based on the idea that changes in requirements are inevitable and the aim is to add value quickly by delivering something useful to the customer on each and every sprint while allowing change to happen in between the sprints. Agile has proven valuable in software development where it is now the predominant Methodology.</a:t>
            </a:r>
          </a:p>
          <a:p>
            <a:endParaRPr lang="en-US" dirty="0"/>
          </a:p>
          <a:p>
            <a:r>
              <a:rPr lang="en-US" dirty="0"/>
              <a:t>There is a system methodology and certification program to Prince to called managing successful programs (</a:t>
            </a:r>
            <a:r>
              <a:rPr lang="en-US" b="1" dirty="0"/>
              <a:t>MSP</a:t>
            </a:r>
            <a:r>
              <a:rPr lang="en-US" dirty="0"/>
              <a:t>) which is a management methodology for program management</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17</a:t>
            </a:fld>
            <a:endParaRPr lang="en-US"/>
          </a:p>
        </p:txBody>
      </p:sp>
    </p:spTree>
    <p:extLst>
      <p:ext uri="{BB962C8B-B14F-4D97-AF65-F5344CB8AC3E}">
        <p14:creationId xmlns:p14="http://schemas.microsoft.com/office/powerpoint/2010/main" val="693900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Similarly when you look at why project management would fail, it would be down to:</a:t>
            </a:r>
          </a:p>
          <a:p>
            <a:r>
              <a:rPr lang="en-GB" altLang="en-US" dirty="0"/>
              <a:t>Inadequate support from top management (leadership issues)</a:t>
            </a:r>
          </a:p>
          <a:p>
            <a:r>
              <a:rPr lang="en-GB" altLang="en-US" dirty="0"/>
              <a:t>Wrong project manager</a:t>
            </a:r>
          </a:p>
          <a:p>
            <a:r>
              <a:rPr lang="en-GB" altLang="en-US" dirty="0"/>
              <a:t>Now a good strong basis for the project</a:t>
            </a:r>
          </a:p>
          <a:p>
            <a:r>
              <a:rPr lang="en-GB" altLang="en-US" dirty="0"/>
              <a:t>Tasks not clearly defined</a:t>
            </a:r>
          </a:p>
          <a:p>
            <a:r>
              <a:rPr lang="en-GB" altLang="en-US" dirty="0"/>
              <a:t>Lack of appropriate tools and techniques</a:t>
            </a:r>
          </a:p>
          <a:p>
            <a:r>
              <a:rPr lang="en-GB" altLang="en-US" dirty="0"/>
              <a:t>Lack of Planning and communication</a:t>
            </a:r>
          </a:p>
          <a:p>
            <a:r>
              <a:rPr lang="en-GB" altLang="en-US" dirty="0"/>
              <a:t> </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18</a:t>
            </a:fld>
            <a:endParaRPr lang="en-US"/>
          </a:p>
        </p:txBody>
      </p:sp>
    </p:spTree>
    <p:extLst>
      <p:ext uri="{BB962C8B-B14F-4D97-AF65-F5344CB8AC3E}">
        <p14:creationId xmlns:p14="http://schemas.microsoft.com/office/powerpoint/2010/main" val="33256179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a:p>
            <a:r>
              <a:rPr lang="en-GB" altLang="en-US" dirty="0"/>
              <a:t>New Coke - the greatest marketing mistakes in the mid 80’s Coca-Cola company announced it was scrapping its original soda formula for a newer, sweeter version. In blind taste tests, consumers generally preferred "new Coke" over the original drink and competitor Pepsi, but the company underestimated the nation's sentimental attachment to the iconic American brand. After being flooded with phone calls, 40,000 letters and reams of bad press, the company backtracked three months later, announcing the return of Coca-Cola "classic“.</a:t>
            </a:r>
          </a:p>
          <a:p>
            <a:endParaRPr lang="en-GB" altLang="en-US" dirty="0"/>
          </a:p>
          <a:p>
            <a:endParaRPr lang="en-GB" altLang="en-US" dirty="0"/>
          </a:p>
          <a:p>
            <a:r>
              <a:rPr lang="en-GB" altLang="en-US" dirty="0"/>
              <a:t>Based on a proposal first put forth in the 1990’s by actress Joanna Lumley (Patsy of ‘Absolutely Fabulous‘ fame), the Garden Bridge was to be a footbridge over the river Thames in central London. Linking Lambeth to the south with the Victoria Embankment on the north, the Bridge was to be a garden, a footbridge, a tourist attraction and a breath of fresh air in the midst of the hubbub that is London.</a:t>
            </a:r>
          </a:p>
          <a:p>
            <a:endParaRPr lang="en-GB" altLang="en-US" dirty="0"/>
          </a:p>
          <a:p>
            <a:endParaRPr lang="en-GB" altLang="en-US" dirty="0"/>
          </a:p>
          <a:p>
            <a:r>
              <a:rPr lang="en-GB" altLang="en-US" dirty="0"/>
              <a:t>Proposed bridge across the river Thames</a:t>
            </a:r>
          </a:p>
          <a:p>
            <a:endParaRPr lang="en-GB" altLang="en-US" dirty="0"/>
          </a:p>
          <a:p>
            <a:r>
              <a:rPr lang="en-GB" altLang="en-US" dirty="0"/>
              <a:t>Although the proposal struggled to gain traction when first proposed, the project received renewed interest in 2012/3 when Boris Johnson (then Mayor of London and now Prime Minister of the United Kingdom) picked up the idea. Despite there already being two bridges in the immediate vicinity, the Garden Bridge was a unique proposal and could well have been a vibrant contribution to the fabric of the city had things gone according to plan.</a:t>
            </a:r>
          </a:p>
          <a:p>
            <a:endParaRPr lang="en-GB" altLang="en-US" dirty="0"/>
          </a:p>
          <a:p>
            <a:r>
              <a:rPr lang="en-GB" altLang="en-US" dirty="0"/>
              <a:t>Unfortunately that is not what happened. A 2017 review commissioned by Boris Johnson’s successor (Sadiq Khan) revealed a shaky financial foundation and the project was cancelled before the first pilings were driven into the ground. Despite politics and finger pointing between Johnson and Khan, the seeds of the problems had reportedly been sown long before Khan took office. Perhaps the most significant issue from a Project Management perspective was the failure to establish a clear vision. Although it is a nice idea, ‘nice’ isn’t good enough when you are about to spend millions of pounds.</a:t>
            </a:r>
          </a:p>
          <a:p>
            <a:endParaRPr lang="en-GB" altLang="en-US" dirty="0"/>
          </a:p>
          <a:p>
            <a:r>
              <a:rPr lang="en-GB" altLang="en-US" dirty="0"/>
              <a:t>For success a project like this needs a strong vision that can easily be communicated and that can be used to get the buy-in needed. Typifying the problem was a comment from Boris Johnson made in a 2014 interview to the New Civil Engineer magazine. When asked about what the vision was he noted that he – “wasn’t really sure what it was for”, other than making a “wonderful environment for a crafty cigarette or a romantic assignation”. Hardly the lofty language of a project with a sound vision.</a:t>
            </a:r>
          </a:p>
          <a:p>
            <a:endParaRPr lang="en-GB" altLang="en-US" dirty="0"/>
          </a:p>
          <a:p>
            <a:r>
              <a:rPr lang="en-GB" altLang="en-US" dirty="0"/>
              <a:t>That lack of vision had knock on effects. Chiefly among those problems was the failure to engage effectively with the local communities or other key stakeholders. Furthermore that ‘nice’ idea lacked a clear business case or financial model for the bridge’s construction and subsequent maintenance. Although both government and private sector pledged money, the totals committed fell short of the estimated £200M construction cost and £3M per year to maintain. Hoping the shortfall could be made up as the project proceeded (the jump off the cliff and hope you pass by a parachute as you fall approach) engineering and design work started. The resulting designs were beautiful, but not beautiful enough to garner the support needed.</a:t>
            </a:r>
          </a:p>
          <a:p>
            <a:endParaRPr lang="en-GB" altLang="en-US" dirty="0"/>
          </a:p>
          <a:p>
            <a:r>
              <a:rPr lang="en-GB" altLang="en-US" dirty="0"/>
              <a:t>Costs mounted quickly with £1.7M going into remuneration for the non-profit board overseeing the project, £160K for a website and of course the design and engineering costs. Concerned at the state of the project Khan engaged Dame Margaret Hodge to conduct an independent review. The opening remarks of her summary concluded that “From its inception when there was confusion as to its purpose, through a weak business case that was constructed after contracts had been let and money had been spent, little regard has been had to value for money.”</a:t>
            </a:r>
          </a:p>
          <a:p>
            <a:endParaRPr lang="en-GB" altLang="en-US" dirty="0"/>
          </a:p>
          <a:p>
            <a:r>
              <a:rPr lang="en-GB" altLang="en-US" dirty="0"/>
              <a:t>Khan’s response was swift and decisive. The project was cancelled with a write-off in the range of £53M. Although it certainly was a nice idea, it was ultimately a bridge that went nowhere. While Patsy would likely have enjoyed the crafty cigarette, I think at the end of the day the project would have left her reaching for another drink.</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20</a:t>
            </a:fld>
            <a:endParaRPr lang="en-US"/>
          </a:p>
        </p:txBody>
      </p:sp>
    </p:spTree>
    <p:extLst>
      <p:ext uri="{BB962C8B-B14F-4D97-AF65-F5344CB8AC3E}">
        <p14:creationId xmlns:p14="http://schemas.microsoft.com/office/powerpoint/2010/main" val="28841244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Note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Not all tasks are best delivered as a project.  There are no absolute rules whether something is a project or not, but there are some criteria which indicate if a project is the best way to complete a task</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For example it is a project because the task:</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Is of sufficient complexity that the overhead of a project is justified</a:t>
            </a:r>
          </a:p>
          <a:p>
            <a:r>
              <a:rPr lang="en-GB" sz="1200" kern="1200" dirty="0">
                <a:solidFill>
                  <a:schemeClr val="tx1"/>
                </a:solidFill>
                <a:effectLst/>
                <a:latin typeface="+mn-lt"/>
                <a:ea typeface="+mn-ea"/>
                <a:cs typeface="+mn-cs"/>
              </a:rPr>
              <a:t>Can be defines in terms of an objective or outcome required</a:t>
            </a:r>
          </a:p>
          <a:p>
            <a:r>
              <a:rPr lang="en-GB" sz="1200" kern="1200" dirty="0">
                <a:solidFill>
                  <a:schemeClr val="tx1"/>
                </a:solidFill>
                <a:effectLst/>
                <a:latin typeface="+mn-lt"/>
                <a:ea typeface="+mn-ea"/>
                <a:cs typeface="+mn-cs"/>
              </a:rPr>
              <a:t>Has a clear beginning and end</a:t>
            </a:r>
          </a:p>
          <a:p>
            <a:r>
              <a:rPr lang="en-GB" sz="1200" kern="1200" dirty="0">
                <a:solidFill>
                  <a:schemeClr val="tx1"/>
                </a:solidFill>
                <a:effectLst/>
                <a:latin typeface="+mn-lt"/>
                <a:ea typeface="+mn-ea"/>
                <a:cs typeface="+mn-cs"/>
              </a:rPr>
              <a:t>Will take a finite amount of time</a:t>
            </a:r>
          </a:p>
          <a:p>
            <a:r>
              <a:rPr lang="en-GB" sz="1200" kern="1200" dirty="0">
                <a:solidFill>
                  <a:schemeClr val="tx1"/>
                </a:solidFill>
                <a:effectLst/>
                <a:latin typeface="+mn-lt"/>
                <a:ea typeface="+mn-ea"/>
                <a:cs typeface="+mn-cs"/>
              </a:rPr>
              <a:t>Has a degree of uniqueness and there is no existing process which will adequately deliver the required result.</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It is not a project because the task:</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Is too small to justify the overhead of project management</a:t>
            </a:r>
          </a:p>
          <a:p>
            <a:r>
              <a:rPr lang="en-GB" sz="1200" b="0" kern="1200" dirty="0">
                <a:solidFill>
                  <a:schemeClr val="tx1"/>
                </a:solidFill>
                <a:effectLst/>
                <a:latin typeface="+mn-lt"/>
                <a:ea typeface="+mn-ea"/>
                <a:cs typeface="+mn-cs"/>
              </a:rPr>
              <a:t>Is continuous and does not have an end goal or objective, </a:t>
            </a:r>
            <a:r>
              <a:rPr lang="en-GB" sz="1200" b="0" kern="1200" dirty="0" err="1">
                <a:solidFill>
                  <a:schemeClr val="tx1"/>
                </a:solidFill>
                <a:effectLst/>
                <a:latin typeface="+mn-lt"/>
                <a:ea typeface="+mn-ea"/>
                <a:cs typeface="+mn-cs"/>
              </a:rPr>
              <a:t>ie</a:t>
            </a:r>
            <a:r>
              <a:rPr lang="en-GB" sz="1200" b="0" kern="1200" dirty="0">
                <a:solidFill>
                  <a:schemeClr val="tx1"/>
                </a:solidFill>
                <a:effectLst/>
                <a:latin typeface="+mn-lt"/>
                <a:ea typeface="+mn-ea"/>
                <a:cs typeface="+mn-cs"/>
              </a:rPr>
              <a:t>, improving quality on an ongoing basis</a:t>
            </a:r>
          </a:p>
          <a:p>
            <a:r>
              <a:rPr lang="en-GB" sz="1200" b="0" kern="1200" dirty="0">
                <a:solidFill>
                  <a:schemeClr val="tx1"/>
                </a:solidFill>
                <a:effectLst/>
                <a:latin typeface="+mn-lt"/>
                <a:ea typeface="+mn-ea"/>
                <a:cs typeface="+mn-cs"/>
              </a:rPr>
              <a:t>Has an existing process which will do the same</a:t>
            </a:r>
          </a:p>
          <a:p>
            <a:r>
              <a:rPr lang="en-GB" sz="1200" b="0" kern="1200" dirty="0">
                <a:solidFill>
                  <a:schemeClr val="tx1"/>
                </a:solidFill>
                <a:effectLst/>
                <a:latin typeface="+mn-lt"/>
                <a:ea typeface="+mn-ea"/>
                <a:cs typeface="+mn-cs"/>
              </a:rPr>
              <a:t>Is better achieved via normal operations, </a:t>
            </a:r>
            <a:r>
              <a:rPr lang="en-GB" sz="1200" b="0" kern="1200" dirty="0" err="1">
                <a:solidFill>
                  <a:schemeClr val="tx1"/>
                </a:solidFill>
                <a:effectLst/>
                <a:latin typeface="+mn-lt"/>
                <a:ea typeface="+mn-ea"/>
                <a:cs typeface="+mn-cs"/>
              </a:rPr>
              <a:t>ie</a:t>
            </a:r>
            <a:r>
              <a:rPr lang="en-GB" sz="1200" b="0" kern="1200" dirty="0">
                <a:solidFill>
                  <a:schemeClr val="tx1"/>
                </a:solidFill>
                <a:effectLst/>
                <a:latin typeface="+mn-lt"/>
                <a:ea typeface="+mn-ea"/>
                <a:cs typeface="+mn-cs"/>
              </a:rPr>
              <a:t> continuous performance improvement</a:t>
            </a:r>
          </a:p>
          <a:p>
            <a:r>
              <a:rPr lang="en-GB" sz="1200" b="0" kern="1200" dirty="0">
                <a:solidFill>
                  <a:schemeClr val="tx1"/>
                </a:solidFill>
                <a:effectLst/>
                <a:latin typeface="+mn-lt"/>
                <a:ea typeface="+mn-ea"/>
                <a:cs typeface="+mn-cs"/>
              </a:rPr>
              <a:t>Fails to have even vague scope or objectives</a:t>
            </a:r>
          </a:p>
        </p:txBody>
      </p:sp>
      <p:sp>
        <p:nvSpPr>
          <p:cNvPr id="4" name="Slide Number Placeholder 3"/>
          <p:cNvSpPr>
            <a:spLocks noGrp="1"/>
          </p:cNvSpPr>
          <p:nvPr>
            <p:ph type="sldNum" sz="quarter" idx="5"/>
          </p:nvPr>
        </p:nvSpPr>
        <p:spPr/>
        <p:txBody>
          <a:bodyPr/>
          <a:lstStyle/>
          <a:p>
            <a:fld id="{166B352B-CE58-8244-A246-7FE01DB8FCC2}" type="slidenum">
              <a:rPr lang="en-US" smtClean="0"/>
              <a:t>21</a:t>
            </a:fld>
            <a:endParaRPr lang="en-US"/>
          </a:p>
        </p:txBody>
      </p:sp>
    </p:spTree>
    <p:extLst>
      <p:ext uri="{BB962C8B-B14F-4D97-AF65-F5344CB8AC3E}">
        <p14:creationId xmlns:p14="http://schemas.microsoft.com/office/powerpoint/2010/main" val="3654575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Say what the project is</a:t>
            </a:r>
          </a:p>
          <a:p>
            <a:r>
              <a:rPr lang="en-GB" altLang="en-US" dirty="0"/>
              <a:t>What it will do</a:t>
            </a:r>
          </a:p>
          <a:p>
            <a:r>
              <a:rPr lang="en-GB" altLang="en-US" dirty="0"/>
              <a:t>Why is it beneficial</a:t>
            </a:r>
          </a:p>
          <a:p>
            <a:r>
              <a:rPr lang="en-GB" altLang="en-US" dirty="0"/>
              <a:t>How will it make a difference</a:t>
            </a:r>
          </a:p>
          <a:p>
            <a:r>
              <a:rPr lang="en-GB" altLang="en-US" dirty="0"/>
              <a:t>How long and how much will it cost</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22</a:t>
            </a:fld>
            <a:endParaRPr lang="en-US"/>
          </a:p>
        </p:txBody>
      </p:sp>
    </p:spTree>
    <p:extLst>
      <p:ext uri="{BB962C8B-B14F-4D97-AF65-F5344CB8AC3E}">
        <p14:creationId xmlns:p14="http://schemas.microsoft.com/office/powerpoint/2010/main" val="428828642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a good business case will include</a:t>
            </a:r>
          </a:p>
        </p:txBody>
      </p:sp>
      <p:sp>
        <p:nvSpPr>
          <p:cNvPr id="4" name="Slide Number Placeholder 3"/>
          <p:cNvSpPr>
            <a:spLocks noGrp="1"/>
          </p:cNvSpPr>
          <p:nvPr>
            <p:ph type="sldNum" sz="quarter" idx="5"/>
          </p:nvPr>
        </p:nvSpPr>
        <p:spPr/>
        <p:txBody>
          <a:bodyPr/>
          <a:lstStyle/>
          <a:p>
            <a:fld id="{166B352B-CE58-8244-A246-7FE01DB8FCC2}" type="slidenum">
              <a:rPr lang="en-US" smtClean="0"/>
              <a:t>23</a:t>
            </a:fld>
            <a:endParaRPr lang="en-US"/>
          </a:p>
        </p:txBody>
      </p:sp>
    </p:spTree>
    <p:extLst>
      <p:ext uri="{BB962C8B-B14F-4D97-AF65-F5344CB8AC3E}">
        <p14:creationId xmlns:p14="http://schemas.microsoft.com/office/powerpoint/2010/main" val="16529302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So today we studied definitions of project management  and  Projects</a:t>
            </a:r>
          </a:p>
          <a:p>
            <a:r>
              <a:rPr lang="en-GB" altLang="en-US" dirty="0"/>
              <a:t>We considered features of success and failure</a:t>
            </a:r>
          </a:p>
          <a:p>
            <a:r>
              <a:rPr lang="en-GB" altLang="en-US" dirty="0"/>
              <a:t>We explored some examples</a:t>
            </a:r>
          </a:p>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24</a:t>
            </a:fld>
            <a:endParaRPr lang="en-US"/>
          </a:p>
        </p:txBody>
      </p:sp>
    </p:spTree>
    <p:extLst>
      <p:ext uri="{BB962C8B-B14F-4D97-AF65-F5344CB8AC3E}">
        <p14:creationId xmlns:p14="http://schemas.microsoft.com/office/powerpoint/2010/main" val="26752647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8952851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153693"/>
            <a:ext cx="10515600" cy="905324"/>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072027"/>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3098860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76F97E76-EFB2-4AF3-AA78-C4BDCD222E78}" type="datetime1">
              <a:rPr lang="en-GB" smtClean="0"/>
              <a:t>30/07/2021</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6663469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2A74A07F-3A93-4B0D-B98F-18F7D6B6F8F9}" type="datetime1">
              <a:rPr lang="en-GB" smtClean="0"/>
              <a:t>30/07/2021</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864978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ADC19E6F-DAA7-45F5-B261-DD074588C1C0}" type="datetime1">
              <a:rPr lang="en-GB" smtClean="0"/>
              <a:t>30/07/2021</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112752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7706A818-4D65-4773-95B1-ACD3D376FA51}" type="datetime1">
              <a:rPr lang="en-GB" smtClean="0"/>
              <a:t>30/07/2021</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45317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555BDFB3-B3CA-4774-A124-EED5487DA404}" type="datetime1">
              <a:rPr lang="en-GB" smtClean="0"/>
              <a:t>30/07/2021</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58232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407E4E5F-8B6A-428A-AFA4-33B6B75F534E}" type="datetime1">
              <a:rPr lang="en-GB" smtClean="0"/>
              <a:t>30/07/2021</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54233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3D4F45BF-86A6-4971-9911-E4ECF186F714}" type="datetime1">
              <a:rPr lang="en-GB" smtClean="0"/>
              <a:t>30/07/2021</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163037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D369EA52-3928-4B5E-A0EE-C76291E66012}" type="datetime1">
              <a:rPr lang="en-GB" smtClean="0"/>
              <a:t>30/07/2021</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69138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005ED639-EB68-42BD-BAA3-182B0CBB6A30}" type="datetime1">
              <a:rPr lang="en-GB" smtClean="0"/>
              <a:t>30/07/2021</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1881715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8263611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tiff"/></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5.tif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p:txBody>
          <a:bodyPr/>
          <a:lstStyle/>
          <a:p>
            <a:r>
              <a:rPr lang="en-US" dirty="0"/>
              <a:t>BA Management Skills for the Workplace</a:t>
            </a:r>
            <a:br>
              <a:rPr lang="en-US" dirty="0"/>
            </a:br>
            <a:r>
              <a:rPr lang="en-US" dirty="0"/>
              <a:t>BMSK5004</a:t>
            </a:r>
          </a:p>
        </p:txBody>
      </p:sp>
      <p:sp>
        <p:nvSpPr>
          <p:cNvPr id="3" name="Subtitle 2">
            <a:extLst>
              <a:ext uri="{FF2B5EF4-FFF2-40B4-BE49-F238E27FC236}">
                <a16:creationId xmlns:a16="http://schemas.microsoft.com/office/drawing/2014/main" id="{50F01303-D95B-654C-B7CE-C557920BD28C}"/>
              </a:ext>
            </a:extLst>
          </p:cNvPr>
          <p:cNvSpPr>
            <a:spLocks noGrp="1"/>
          </p:cNvSpPr>
          <p:nvPr>
            <p:ph type="subTitle" idx="1"/>
          </p:nvPr>
        </p:nvSpPr>
        <p:spPr>
          <a:xfrm>
            <a:off x="2371060" y="3744615"/>
            <a:ext cx="7989164" cy="1627485"/>
          </a:xfrm>
        </p:spPr>
        <p:txBody>
          <a:bodyPr>
            <a:normAutofit/>
          </a:bodyPr>
          <a:lstStyle/>
          <a:p>
            <a:r>
              <a:rPr lang="en-GB" b="1" dirty="0"/>
              <a:t>Managing Projects in the Organisation</a:t>
            </a:r>
          </a:p>
          <a:p>
            <a:r>
              <a:rPr lang="en-GB" b="1" dirty="0"/>
              <a:t>Online Session 1</a:t>
            </a:r>
          </a:p>
          <a:p>
            <a:endParaRPr lang="en-US" dirty="0">
              <a:solidFill>
                <a:schemeClr val="bg1"/>
              </a:solidFill>
            </a:endParaRPr>
          </a:p>
        </p:txBody>
      </p:sp>
    </p:spTree>
    <p:extLst>
      <p:ext uri="{BB962C8B-B14F-4D97-AF65-F5344CB8AC3E}">
        <p14:creationId xmlns:p14="http://schemas.microsoft.com/office/powerpoint/2010/main" val="23723733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a:t>
            </a:fld>
            <a:endParaRPr lang="en-GB"/>
          </a:p>
        </p:txBody>
      </p:sp>
      <p:sp>
        <p:nvSpPr>
          <p:cNvPr id="8" name="Title 1">
            <a:extLst>
              <a:ext uri="{FF2B5EF4-FFF2-40B4-BE49-F238E27FC236}">
                <a16:creationId xmlns:a16="http://schemas.microsoft.com/office/drawing/2014/main" id="{8EC9E1AB-77C6-AD4E-9722-2095CBBCD264}"/>
              </a:ext>
            </a:extLst>
          </p:cNvPr>
          <p:cNvSpPr>
            <a:spLocks noGrp="1"/>
          </p:cNvSpPr>
          <p:nvPr>
            <p:ph type="title"/>
          </p:nvPr>
        </p:nvSpPr>
        <p:spPr>
          <a:xfrm>
            <a:off x="2318658" y="119743"/>
            <a:ext cx="7772400" cy="1143000"/>
          </a:xfrm>
        </p:spPr>
        <p:txBody>
          <a:bodyPr/>
          <a:lstStyle/>
          <a:p>
            <a:r>
              <a:rPr lang="en-GB" altLang="en-US" dirty="0">
                <a:latin typeface="Arial" panose="020B0604020202020204" pitchFamily="34" charset="0"/>
                <a:cs typeface="Arial" panose="020B0604020202020204" pitchFamily="34" charset="0"/>
              </a:rPr>
              <a:t>Session 1</a:t>
            </a:r>
          </a:p>
        </p:txBody>
      </p:sp>
      <p:sp>
        <p:nvSpPr>
          <p:cNvPr id="9" name="Content Placeholder 2">
            <a:extLst>
              <a:ext uri="{FF2B5EF4-FFF2-40B4-BE49-F238E27FC236}">
                <a16:creationId xmlns:a16="http://schemas.microsoft.com/office/drawing/2014/main" id="{94A1FA51-585C-7E41-B375-9319551BAEE2}"/>
              </a:ext>
            </a:extLst>
          </p:cNvPr>
          <p:cNvSpPr>
            <a:spLocks noGrp="1"/>
          </p:cNvSpPr>
          <p:nvPr>
            <p:ph idx="1"/>
          </p:nvPr>
        </p:nvSpPr>
        <p:spPr>
          <a:xfrm>
            <a:off x="685800" y="1491343"/>
            <a:ext cx="10896600" cy="1627414"/>
          </a:xfrm>
        </p:spPr>
        <p:txBody>
          <a:bodyPr/>
          <a:lstStyle/>
          <a:p>
            <a:r>
              <a:rPr lang="en-GB" altLang="en-US" dirty="0">
                <a:latin typeface="Arial" panose="020B0604020202020204" pitchFamily="34" charset="0"/>
                <a:cs typeface="Arial" panose="020B0604020202020204" pitchFamily="34" charset="0"/>
              </a:rPr>
              <a:t>Introduction to Module</a:t>
            </a:r>
          </a:p>
          <a:p>
            <a:r>
              <a:rPr lang="en-GB" altLang="en-US" dirty="0">
                <a:latin typeface="Arial" panose="020B0604020202020204" pitchFamily="34" charset="0"/>
                <a:cs typeface="Arial" panose="020B0604020202020204" pitchFamily="34" charset="0"/>
              </a:rPr>
              <a:t>Definition of Project Management &amp; Projects</a:t>
            </a:r>
          </a:p>
          <a:p>
            <a:r>
              <a:rPr lang="en-GB" altLang="en-US" dirty="0">
                <a:latin typeface="Arial" panose="020B0604020202020204" pitchFamily="34" charset="0"/>
                <a:cs typeface="Arial" panose="020B0604020202020204" pitchFamily="34" charset="0"/>
              </a:rPr>
              <a:t>Factors important for the success &amp; failure of Projects</a:t>
            </a:r>
          </a:p>
        </p:txBody>
      </p:sp>
      <p:pic>
        <p:nvPicPr>
          <p:cNvPr id="3" name="Picture 2">
            <a:extLst>
              <a:ext uri="{FF2B5EF4-FFF2-40B4-BE49-F238E27FC236}">
                <a16:creationId xmlns:a16="http://schemas.microsoft.com/office/drawing/2014/main" id="{5C9DD064-E316-4644-8458-D9613E6F38C4}"/>
              </a:ext>
            </a:extLst>
          </p:cNvPr>
          <p:cNvPicPr>
            <a:picLocks noChangeAspect="1"/>
          </p:cNvPicPr>
          <p:nvPr/>
        </p:nvPicPr>
        <p:blipFill>
          <a:blip r:embed="rId2"/>
          <a:stretch>
            <a:fillRect/>
          </a:stretch>
        </p:blipFill>
        <p:spPr>
          <a:xfrm>
            <a:off x="7021286" y="3139414"/>
            <a:ext cx="4844517" cy="2468543"/>
          </a:xfrm>
          <a:prstGeom prst="rect">
            <a:avLst/>
          </a:prstGeom>
        </p:spPr>
      </p:pic>
    </p:spTree>
    <p:extLst>
      <p:ext uri="{BB962C8B-B14F-4D97-AF65-F5344CB8AC3E}">
        <p14:creationId xmlns:p14="http://schemas.microsoft.com/office/powerpoint/2010/main" val="8739841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4A973A9-78E8-E747-AF51-3035BE26A8F3}"/>
              </a:ext>
            </a:extLst>
          </p:cNvPr>
          <p:cNvSpPr>
            <a:spLocks noGrp="1"/>
          </p:cNvSpPr>
          <p:nvPr>
            <p:ph idx="1"/>
          </p:nvPr>
        </p:nvSpPr>
        <p:spPr>
          <a:xfrm>
            <a:off x="381000" y="1449002"/>
            <a:ext cx="5613400" cy="3917032"/>
          </a:xfrm>
        </p:spPr>
        <p:txBody>
          <a:bodyPr>
            <a:normAutofit/>
          </a:bodyPr>
          <a:lstStyle/>
          <a:p>
            <a:pPr marL="0" lvl="0" indent="0" hangingPunct="0">
              <a:buNone/>
            </a:pPr>
            <a:endParaRPr lang="en-GB" sz="2000" dirty="0"/>
          </a:p>
          <a:p>
            <a:pPr marL="457200" lvl="0" indent="-457200" hangingPunct="0">
              <a:buFont typeface="+mj-lt"/>
              <a:buAutoNum type="arabicPeriod"/>
            </a:pPr>
            <a:r>
              <a:rPr lang="en-GB" sz="2000" dirty="0"/>
              <a:t>Critically assess the usefulness of project management tools and techniques for managing a project within an organisation;</a:t>
            </a:r>
          </a:p>
          <a:p>
            <a:pPr marL="457200" lvl="0" indent="-457200" hangingPunct="0">
              <a:buFont typeface="+mj-lt"/>
              <a:buAutoNum type="arabicPeriod"/>
            </a:pPr>
            <a:endParaRPr lang="en-GB" sz="2000" dirty="0"/>
          </a:p>
          <a:p>
            <a:pPr marL="457200" lvl="0" indent="-457200" hangingPunct="0">
              <a:buFont typeface="+mj-lt"/>
              <a:buAutoNum type="arabicPeriod"/>
            </a:pPr>
            <a:r>
              <a:rPr lang="en-GB" sz="2000" dirty="0"/>
              <a:t>Plan the implementation of a project of appropriate complexity within a workplace; </a:t>
            </a:r>
          </a:p>
          <a:p>
            <a:pPr marL="457200" lvl="0" indent="-457200" hangingPunct="0">
              <a:buFont typeface="+mj-lt"/>
              <a:buAutoNum type="arabicPeriod"/>
            </a:pPr>
            <a:endParaRPr lang="en-GB" sz="2000" dirty="0"/>
          </a:p>
          <a:p>
            <a:pPr marL="457200" lvl="0" indent="-457200" hangingPunct="0">
              <a:buFont typeface="+mj-lt"/>
              <a:buAutoNum type="arabicPeriod"/>
            </a:pPr>
            <a:r>
              <a:rPr lang="en-GB" sz="2000" dirty="0"/>
              <a:t>Critically evaluate their ability to manage a project.</a:t>
            </a:r>
          </a:p>
          <a:p>
            <a:endParaRPr lang="en-GB" dirty="0"/>
          </a:p>
        </p:txBody>
      </p:sp>
      <p:sp>
        <p:nvSpPr>
          <p:cNvPr id="4" name="Slide Number Placeholder 3">
            <a:extLst>
              <a:ext uri="{FF2B5EF4-FFF2-40B4-BE49-F238E27FC236}">
                <a16:creationId xmlns:a16="http://schemas.microsoft.com/office/drawing/2014/main" id="{B05975D5-DCBF-9948-AB5D-E5910FA66EEA}"/>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3</a:t>
            </a:fld>
            <a:endParaRPr lang="en-GB"/>
          </a:p>
        </p:txBody>
      </p:sp>
      <p:sp>
        <p:nvSpPr>
          <p:cNvPr id="5" name="Title 1">
            <a:extLst>
              <a:ext uri="{FF2B5EF4-FFF2-40B4-BE49-F238E27FC236}">
                <a16:creationId xmlns:a16="http://schemas.microsoft.com/office/drawing/2014/main" id="{E03CD4F3-BEB3-4547-BACA-629A7C0937C1}"/>
              </a:ext>
            </a:extLst>
          </p:cNvPr>
          <p:cNvSpPr>
            <a:spLocks noGrp="1"/>
          </p:cNvSpPr>
          <p:nvPr>
            <p:ph type="title"/>
          </p:nvPr>
        </p:nvSpPr>
        <p:spPr>
          <a:xfrm>
            <a:off x="609600" y="306002"/>
            <a:ext cx="10972800" cy="1143000"/>
          </a:xfrm>
        </p:spPr>
        <p:txBody>
          <a:bodyPr/>
          <a:lstStyle/>
          <a:p>
            <a:r>
              <a:rPr lang="en-US" b="1" dirty="0"/>
              <a:t>BMSK5004 – Managing Projects in the Organisation</a:t>
            </a:r>
          </a:p>
        </p:txBody>
      </p:sp>
      <p:sp>
        <p:nvSpPr>
          <p:cNvPr id="6" name="TextBox 5">
            <a:extLst>
              <a:ext uri="{FF2B5EF4-FFF2-40B4-BE49-F238E27FC236}">
                <a16:creationId xmlns:a16="http://schemas.microsoft.com/office/drawing/2014/main" id="{889B092D-2163-6043-AB71-488A8A713124}"/>
              </a:ext>
            </a:extLst>
          </p:cNvPr>
          <p:cNvSpPr txBox="1"/>
          <p:nvPr/>
        </p:nvSpPr>
        <p:spPr>
          <a:xfrm>
            <a:off x="5994400" y="1588703"/>
            <a:ext cx="6115819" cy="3158878"/>
          </a:xfrm>
          <a:prstGeom prst="rect">
            <a:avLst/>
          </a:prstGeom>
          <a:noFill/>
        </p:spPr>
        <p:txBody>
          <a:bodyPr wrap="square" rtlCol="0">
            <a:spAutoFit/>
          </a:bodyPr>
          <a:lstStyle/>
          <a:p>
            <a:pPr>
              <a:lnSpc>
                <a:spcPct val="170000"/>
              </a:lnSpc>
            </a:pPr>
            <a:r>
              <a:rPr lang="en-GB" sz="2000" b="1" dirty="0"/>
              <a:t>Common Assessment Criteria</a:t>
            </a:r>
          </a:p>
          <a:p>
            <a:pPr>
              <a:lnSpc>
                <a:spcPct val="170000"/>
              </a:lnSpc>
            </a:pPr>
            <a:r>
              <a:rPr lang="en-GB" sz="2000" dirty="0"/>
              <a:t>Engagement with Literature Skills.		20</a:t>
            </a:r>
          </a:p>
          <a:p>
            <a:pPr>
              <a:lnSpc>
                <a:spcPct val="170000"/>
              </a:lnSpc>
            </a:pPr>
            <a:r>
              <a:rPr lang="en-GB" sz="2000" dirty="0"/>
              <a:t>Knowledge and Understanding Skills 	30</a:t>
            </a:r>
          </a:p>
          <a:p>
            <a:pPr>
              <a:lnSpc>
                <a:spcPct val="170000"/>
              </a:lnSpc>
            </a:pPr>
            <a:r>
              <a:rPr lang="en-GB" sz="2000" dirty="0"/>
              <a:t>Cognitive and Intellectual Skills		30</a:t>
            </a:r>
          </a:p>
          <a:p>
            <a:pPr>
              <a:lnSpc>
                <a:spcPct val="170000"/>
              </a:lnSpc>
            </a:pPr>
            <a:r>
              <a:rPr lang="en-GB" sz="2000" dirty="0"/>
              <a:t>Practical Application Skills 		        	10</a:t>
            </a:r>
          </a:p>
          <a:p>
            <a:pPr>
              <a:lnSpc>
                <a:spcPct val="170000"/>
              </a:lnSpc>
            </a:pPr>
            <a:r>
              <a:rPr lang="en-GB" sz="2000" dirty="0"/>
              <a:t>Transferable Skills and Professional Practice  10</a:t>
            </a:r>
          </a:p>
        </p:txBody>
      </p:sp>
      <p:cxnSp>
        <p:nvCxnSpPr>
          <p:cNvPr id="8" name="Straight Connector 7">
            <a:extLst>
              <a:ext uri="{FF2B5EF4-FFF2-40B4-BE49-F238E27FC236}">
                <a16:creationId xmlns:a16="http://schemas.microsoft.com/office/drawing/2014/main" id="{5D2D0976-E7FE-B244-AB03-0247B2252541}"/>
              </a:ext>
            </a:extLst>
          </p:cNvPr>
          <p:cNvCxnSpPr/>
          <p:nvPr/>
        </p:nvCxnSpPr>
        <p:spPr>
          <a:xfrm>
            <a:off x="5854700" y="1449002"/>
            <a:ext cx="0" cy="3948498"/>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5793623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4</a:t>
            </a:fld>
            <a:endParaRPr lang="en-GB"/>
          </a:p>
        </p:txBody>
      </p:sp>
      <p:sp>
        <p:nvSpPr>
          <p:cNvPr id="8" name="Title 1">
            <a:extLst>
              <a:ext uri="{FF2B5EF4-FFF2-40B4-BE49-F238E27FC236}">
                <a16:creationId xmlns:a16="http://schemas.microsoft.com/office/drawing/2014/main" id="{D3D77029-BA99-844B-8886-BD49F3013743}"/>
              </a:ext>
            </a:extLst>
          </p:cNvPr>
          <p:cNvSpPr>
            <a:spLocks noGrp="1"/>
          </p:cNvSpPr>
          <p:nvPr>
            <p:ph type="title"/>
          </p:nvPr>
        </p:nvSpPr>
        <p:spPr>
          <a:xfrm>
            <a:off x="1959429" y="0"/>
            <a:ext cx="7772400" cy="1143000"/>
          </a:xfrm>
        </p:spPr>
        <p:txBody>
          <a:bodyPr/>
          <a:lstStyle/>
          <a:p>
            <a:r>
              <a:rPr lang="en-GB" altLang="en-US"/>
              <a:t>Introduction to the module</a:t>
            </a:r>
          </a:p>
        </p:txBody>
      </p:sp>
      <p:sp>
        <p:nvSpPr>
          <p:cNvPr id="9" name="Content Placeholder 2">
            <a:extLst>
              <a:ext uri="{FF2B5EF4-FFF2-40B4-BE49-F238E27FC236}">
                <a16:creationId xmlns:a16="http://schemas.microsoft.com/office/drawing/2014/main" id="{95BA57BB-BB08-014B-82E5-A106B6A1597D}"/>
              </a:ext>
            </a:extLst>
          </p:cNvPr>
          <p:cNvSpPr>
            <a:spLocks noGrp="1"/>
          </p:cNvSpPr>
          <p:nvPr>
            <p:ph idx="1"/>
          </p:nvPr>
        </p:nvSpPr>
        <p:spPr>
          <a:xfrm>
            <a:off x="408214" y="1143000"/>
            <a:ext cx="11413671" cy="4114800"/>
          </a:xfrm>
        </p:spPr>
        <p:txBody>
          <a:bodyPr/>
          <a:lstStyle/>
          <a:p>
            <a:pPr marL="0" indent="0">
              <a:buFontTx/>
              <a:buNone/>
              <a:defRPr/>
            </a:pPr>
            <a:r>
              <a:rPr lang="en-GB" b="1" dirty="0">
                <a:latin typeface="Arial" panose="020B0604020202020204" pitchFamily="34" charset="0"/>
                <a:cs typeface="Arial" panose="020B0604020202020204" pitchFamily="34" charset="0"/>
              </a:rPr>
              <a:t>Aims</a:t>
            </a:r>
          </a:p>
          <a:p>
            <a:pPr>
              <a:defRPr/>
            </a:pPr>
            <a:r>
              <a:rPr lang="en-GB" dirty="0">
                <a:latin typeface="Arial" panose="020B0604020202020204" pitchFamily="34" charset="0"/>
                <a:cs typeface="Arial" panose="020B0604020202020204" pitchFamily="34" charset="0"/>
              </a:rPr>
              <a:t>Develop </a:t>
            </a:r>
            <a:r>
              <a:rPr lang="en-GB" dirty="0">
                <a:solidFill>
                  <a:srgbClr val="FF0000"/>
                </a:solidFill>
                <a:latin typeface="Arial" panose="020B0604020202020204" pitchFamily="34" charset="0"/>
                <a:cs typeface="Arial" panose="020B0604020202020204" pitchFamily="34" charset="0"/>
              </a:rPr>
              <a:t>understanding</a:t>
            </a:r>
            <a:r>
              <a:rPr lang="en-GB" dirty="0">
                <a:latin typeface="Arial" panose="020B0604020202020204" pitchFamily="34" charset="0"/>
                <a:cs typeface="Arial" panose="020B0604020202020204" pitchFamily="34" charset="0"/>
              </a:rPr>
              <a:t> and ability to </a:t>
            </a:r>
            <a:r>
              <a:rPr lang="en-GB" dirty="0">
                <a:solidFill>
                  <a:srgbClr val="FF0000"/>
                </a:solidFill>
                <a:latin typeface="Arial" panose="020B0604020202020204" pitchFamily="34" charset="0"/>
                <a:cs typeface="Arial" panose="020B0604020202020204" pitchFamily="34" charset="0"/>
              </a:rPr>
              <a:t>manage projects </a:t>
            </a:r>
            <a:r>
              <a:rPr lang="en-GB" dirty="0">
                <a:latin typeface="Arial" panose="020B0604020202020204" pitchFamily="34" charset="0"/>
                <a:cs typeface="Arial" panose="020B0604020202020204" pitchFamily="34" charset="0"/>
              </a:rPr>
              <a:t>within the </a:t>
            </a:r>
            <a:r>
              <a:rPr lang="en-GB" dirty="0">
                <a:solidFill>
                  <a:srgbClr val="FF0000"/>
                </a:solidFill>
                <a:latin typeface="Arial" panose="020B0604020202020204" pitchFamily="34" charset="0"/>
                <a:cs typeface="Arial" panose="020B0604020202020204" pitchFamily="34" charset="0"/>
              </a:rPr>
              <a:t>workplace</a:t>
            </a:r>
            <a:br>
              <a:rPr lang="en-GB" dirty="0">
                <a:solidFill>
                  <a:srgbClr val="FF0000"/>
                </a:solidFill>
                <a:latin typeface="Arial" panose="020B0604020202020204" pitchFamily="34" charset="0"/>
                <a:cs typeface="Arial" panose="020B0604020202020204" pitchFamily="34" charset="0"/>
              </a:rPr>
            </a:br>
            <a:endParaRPr lang="en-GB" dirty="0">
              <a:solidFill>
                <a:srgbClr val="FF0000"/>
              </a:solidFill>
              <a:latin typeface="Arial" panose="020B0604020202020204" pitchFamily="34" charset="0"/>
              <a:cs typeface="Arial" panose="020B0604020202020204" pitchFamily="34" charset="0"/>
            </a:endParaRPr>
          </a:p>
          <a:p>
            <a:pPr>
              <a:defRPr/>
            </a:pPr>
            <a:r>
              <a:rPr lang="en-GB" dirty="0">
                <a:latin typeface="Arial" panose="020B0604020202020204" pitchFamily="34" charset="0"/>
                <a:cs typeface="Arial" panose="020B0604020202020204" pitchFamily="34" charset="0"/>
              </a:rPr>
              <a:t>Develop knowledge and understanding of </a:t>
            </a:r>
            <a:r>
              <a:rPr lang="en-GB" dirty="0">
                <a:solidFill>
                  <a:srgbClr val="FF0000"/>
                </a:solidFill>
                <a:latin typeface="Arial" panose="020B0604020202020204" pitchFamily="34" charset="0"/>
                <a:cs typeface="Arial" panose="020B0604020202020204" pitchFamily="34" charset="0"/>
              </a:rPr>
              <a:t>projects management tools &amp; techniques</a:t>
            </a:r>
          </a:p>
        </p:txBody>
      </p:sp>
    </p:spTree>
    <p:extLst>
      <p:ext uri="{BB962C8B-B14F-4D97-AF65-F5344CB8AC3E}">
        <p14:creationId xmlns:p14="http://schemas.microsoft.com/office/powerpoint/2010/main" val="9418233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159D7D43-B149-674A-87DC-377FA7142EB4}"/>
              </a:ext>
            </a:extLst>
          </p:cNvPr>
          <p:cNvSpPr>
            <a:spLocks noGrp="1"/>
          </p:cNvSpPr>
          <p:nvPr>
            <p:ph type="title"/>
          </p:nvPr>
        </p:nvSpPr>
        <p:spPr/>
        <p:txBody>
          <a:bodyPr>
            <a:normAutofit/>
          </a:bodyPr>
          <a:lstStyle/>
          <a:p>
            <a:r>
              <a:rPr lang="en-GB" altLang="en-US" sz="3600" dirty="0"/>
              <a:t>What is a Project?</a:t>
            </a:r>
          </a:p>
        </p:txBody>
      </p:sp>
      <p:sp>
        <p:nvSpPr>
          <p:cNvPr id="3" name="Content Placeholder 2">
            <a:extLst>
              <a:ext uri="{FF2B5EF4-FFF2-40B4-BE49-F238E27FC236}">
                <a16:creationId xmlns:a16="http://schemas.microsoft.com/office/drawing/2014/main" id="{F6A3B79F-E701-3D41-890F-484E32D4149D}"/>
              </a:ext>
            </a:extLst>
          </p:cNvPr>
          <p:cNvSpPr>
            <a:spLocks noGrp="1"/>
          </p:cNvSpPr>
          <p:nvPr>
            <p:ph idx="1"/>
          </p:nvPr>
        </p:nvSpPr>
        <p:spPr>
          <a:xfrm>
            <a:off x="609600" y="985837"/>
            <a:ext cx="10972800" cy="4543425"/>
          </a:xfrm>
        </p:spPr>
        <p:txBody>
          <a:bodyPr>
            <a:normAutofit fontScale="85000" lnSpcReduction="20000"/>
          </a:bodyPr>
          <a:lstStyle/>
          <a:p>
            <a:pPr marL="0" indent="0">
              <a:buNone/>
              <a:defRPr/>
            </a:pPr>
            <a:endParaRPr lang="en-GB" altLang="en-US" dirty="0">
              <a:latin typeface="Arial" panose="020B0604020202020204" pitchFamily="34" charset="0"/>
              <a:cs typeface="Arial" panose="020B0604020202020204" pitchFamily="34" charset="0"/>
            </a:endParaRPr>
          </a:p>
          <a:p>
            <a:pPr marL="0" indent="0">
              <a:buNone/>
              <a:defRPr/>
            </a:pPr>
            <a:r>
              <a:rPr lang="en-GB" altLang="en-US" dirty="0">
                <a:latin typeface="Arial" panose="020B0604020202020204" pitchFamily="34" charset="0"/>
                <a:cs typeface="Arial" panose="020B0604020202020204" pitchFamily="34" charset="0"/>
              </a:rPr>
              <a:t>“A project is a sequence of unique, complex, and connected activities.  Having one goal or purpose that must be completed by a specific time, within budget, and according to specification”</a:t>
            </a:r>
          </a:p>
          <a:p>
            <a:pPr marL="0" indent="0" algn="r">
              <a:buNone/>
              <a:defRPr/>
            </a:pPr>
            <a:r>
              <a:rPr lang="en-GB" altLang="en-US" dirty="0">
                <a:latin typeface="Arial" panose="020B0604020202020204" pitchFamily="34" charset="0"/>
                <a:cs typeface="Arial" panose="020B0604020202020204" pitchFamily="34" charset="0"/>
              </a:rPr>
              <a:t>(Wysocki, 2019)</a:t>
            </a:r>
          </a:p>
          <a:p>
            <a:pPr marL="0" indent="0">
              <a:buNone/>
            </a:pPr>
            <a:endParaRPr lang="en-GB" dirty="0"/>
          </a:p>
          <a:p>
            <a:pPr marL="0" indent="0">
              <a:buNone/>
            </a:pPr>
            <a:r>
              <a:rPr lang="en-GB" dirty="0"/>
              <a:t>PRINCE2 defines a project as “a temporary organisation that is created for the purpose of delivering one or more business products according to a specified business case”.</a:t>
            </a:r>
          </a:p>
          <a:p>
            <a:pPr marL="0" indent="0" algn="r">
              <a:buNone/>
            </a:pPr>
            <a:r>
              <a:rPr lang="en-GB" dirty="0"/>
              <a:t>(AXELOS, 2020)</a:t>
            </a:r>
          </a:p>
          <a:p>
            <a:pPr marL="0" indent="0" algn="r">
              <a:buNone/>
              <a:defRPr/>
            </a:pPr>
            <a:endParaRPr lang="en-GB" altLang="en-US" dirty="0">
              <a:latin typeface="Arial" panose="020B0604020202020204" pitchFamily="34" charset="0"/>
              <a:cs typeface="Arial" panose="020B0604020202020204" pitchFamily="34" charset="0"/>
            </a:endParaRPr>
          </a:p>
          <a:p>
            <a:pPr marL="0" indent="0">
              <a:buNone/>
              <a:defRPr/>
            </a:pPr>
            <a:r>
              <a:rPr lang="en-GB" altLang="en-US" dirty="0">
                <a:latin typeface="Arial" panose="020B0604020202020204" pitchFamily="34" charset="0"/>
                <a:cs typeface="Arial" panose="020B0604020202020204" pitchFamily="34" charset="0"/>
              </a:rPr>
              <a:t>A temporary endeavour undertaken to create a unique product, service or result. </a:t>
            </a:r>
          </a:p>
          <a:p>
            <a:pPr marL="0" indent="0" algn="r">
              <a:buNone/>
              <a:defRPr/>
            </a:pPr>
            <a:r>
              <a:rPr lang="en-GB" dirty="0"/>
              <a:t>(PMI, 2009)</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814576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6</a:t>
            </a:fld>
            <a:endParaRPr lang="en-GB"/>
          </a:p>
        </p:txBody>
      </p:sp>
      <p:sp>
        <p:nvSpPr>
          <p:cNvPr id="3" name="Slide Number Placeholder 3">
            <a:extLst>
              <a:ext uri="{FF2B5EF4-FFF2-40B4-BE49-F238E27FC236}">
                <a16:creationId xmlns:a16="http://schemas.microsoft.com/office/drawing/2014/main" id="{08441506-BA6A-8548-9689-5D9EAB2BA8A3}"/>
              </a:ext>
            </a:extLst>
          </p:cNvPr>
          <p:cNvSpPr txBox="1">
            <a:spLocks/>
          </p:cNvSpPr>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6</a:t>
            </a:fld>
            <a:endParaRPr lang="en-GB"/>
          </a:p>
        </p:txBody>
      </p:sp>
      <p:sp>
        <p:nvSpPr>
          <p:cNvPr id="5" name="Rectangle 2">
            <a:extLst>
              <a:ext uri="{FF2B5EF4-FFF2-40B4-BE49-F238E27FC236}">
                <a16:creationId xmlns:a16="http://schemas.microsoft.com/office/drawing/2014/main" id="{E7B534D7-6372-D04B-9501-87477D31E021}"/>
              </a:ext>
            </a:extLst>
          </p:cNvPr>
          <p:cNvSpPr>
            <a:spLocks noGrp="1" noChangeArrowheads="1"/>
          </p:cNvSpPr>
          <p:nvPr>
            <p:ph type="title"/>
          </p:nvPr>
        </p:nvSpPr>
        <p:spPr>
          <a:xfrm>
            <a:off x="179614" y="136072"/>
            <a:ext cx="11772900" cy="821564"/>
          </a:xfrm>
        </p:spPr>
        <p:txBody>
          <a:bodyPr/>
          <a:lstStyle/>
          <a:p>
            <a:r>
              <a:rPr lang="en-GB" dirty="0"/>
              <a:t>Alternatives methods of Organisational change</a:t>
            </a:r>
          </a:p>
        </p:txBody>
      </p:sp>
      <p:sp>
        <p:nvSpPr>
          <p:cNvPr id="6" name="Rectangle 3">
            <a:extLst>
              <a:ext uri="{FF2B5EF4-FFF2-40B4-BE49-F238E27FC236}">
                <a16:creationId xmlns:a16="http://schemas.microsoft.com/office/drawing/2014/main" id="{B053EC59-091F-904B-9E1D-CC0396832740}"/>
              </a:ext>
            </a:extLst>
          </p:cNvPr>
          <p:cNvSpPr txBox="1">
            <a:spLocks noChangeArrowheads="1"/>
          </p:cNvSpPr>
          <p:nvPr/>
        </p:nvSpPr>
        <p:spPr>
          <a:xfrm>
            <a:off x="408214" y="1094014"/>
            <a:ext cx="11544300" cy="4299858"/>
          </a:xfrm>
          <a:prstGeom prst="rect">
            <a:avLst/>
          </a:prstGeom>
        </p:spPr>
        <p:txBody>
          <a:bodyPr vert="horz" lIns="91440" tIns="45720" rIns="91440" bIns="45720" rtlCol="0">
            <a:normAutofit fontScale="70000" lnSpcReduction="2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b="1" dirty="0"/>
              <a:t>Operational Task: </a:t>
            </a:r>
            <a:r>
              <a:rPr lang="en-GB" dirty="0"/>
              <a:t>Ongoing continuous, routine &amp; repetitive tasks.</a:t>
            </a:r>
            <a:br>
              <a:rPr lang="en-GB" dirty="0"/>
            </a:br>
            <a:endParaRPr lang="en-GB" dirty="0"/>
          </a:p>
          <a:p>
            <a:r>
              <a:rPr lang="en-GB" b="1" dirty="0"/>
              <a:t>Business as Usual change: </a:t>
            </a:r>
            <a:r>
              <a:rPr lang="en-GB" dirty="0"/>
              <a:t>Small improvements that are completed as part of day-to-day work, in which the overhead of a project is not justified.</a:t>
            </a:r>
            <a:br>
              <a:rPr lang="en-GB" dirty="0"/>
            </a:br>
            <a:endParaRPr lang="en-GB" dirty="0"/>
          </a:p>
          <a:p>
            <a:r>
              <a:rPr lang="en-GB" b="1" dirty="0"/>
              <a:t>Continuous improvement: </a:t>
            </a:r>
            <a:r>
              <a:rPr lang="en-GB" dirty="0"/>
              <a:t>Ongoing incremental enhancements and tweaking of operational processes in life. </a:t>
            </a:r>
          </a:p>
          <a:p>
            <a:endParaRPr lang="en-GB" b="1" dirty="0"/>
          </a:p>
          <a:p>
            <a:r>
              <a:rPr lang="en-GB" b="1" dirty="0"/>
              <a:t>Task force activities: </a:t>
            </a:r>
            <a:r>
              <a:rPr lang="en-GB" dirty="0"/>
              <a:t>A group asked to focus on improving an aspect of performance, also called hit squad or performance improvement teams. </a:t>
            </a:r>
            <a:br>
              <a:rPr lang="en-GB" dirty="0"/>
            </a:br>
            <a:endParaRPr lang="en-GB" dirty="0"/>
          </a:p>
          <a:p>
            <a:r>
              <a:rPr lang="en-GB" b="1" dirty="0"/>
              <a:t>Facilitated workshops: </a:t>
            </a:r>
            <a:r>
              <a:rPr lang="en-GB" dirty="0"/>
              <a:t>Workshops can be used to resolve problems and find novel and creative ways of solving issues.</a:t>
            </a:r>
            <a:br>
              <a:rPr lang="en-GB" dirty="0"/>
            </a:br>
            <a:br>
              <a:rPr lang="en-GB" dirty="0"/>
            </a:br>
            <a:r>
              <a:rPr lang="en-GB" dirty="0"/>
              <a:t>Note: There is no absolute boundary between a project and alternatives. The above give an idea.</a:t>
            </a:r>
          </a:p>
          <a:p>
            <a:pPr marL="0" indent="0">
              <a:buNone/>
            </a:pPr>
            <a:endParaRPr lang="en-GB" dirty="0"/>
          </a:p>
          <a:p>
            <a:endParaRPr lang="en-GB" b="1" dirty="0"/>
          </a:p>
        </p:txBody>
      </p:sp>
    </p:spTree>
    <p:extLst>
      <p:ext uri="{BB962C8B-B14F-4D97-AF65-F5344CB8AC3E}">
        <p14:creationId xmlns:p14="http://schemas.microsoft.com/office/powerpoint/2010/main" val="1064840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4" end="4"/>
                                            </p:txEl>
                                          </p:spTgt>
                                        </p:tgtEl>
                                        <p:attrNameLst>
                                          <p:attrName>style.visibility</p:attrName>
                                        </p:attrNameLst>
                                      </p:cBhvr>
                                      <p:to>
                                        <p:strVal val="visible"/>
                                      </p:to>
                                    </p:set>
                                    <p:anim calcmode="lin" valueType="num">
                                      <p:cBhvr additive="base">
                                        <p:cTn id="25"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5" end="5"/>
                                            </p:txEl>
                                          </p:spTgt>
                                        </p:tgtEl>
                                        <p:attrNameLst>
                                          <p:attrName>style.visibility</p:attrName>
                                        </p:attrNameLst>
                                      </p:cBhvr>
                                      <p:to>
                                        <p:strVal val="visible"/>
                                      </p:to>
                                    </p:set>
                                    <p:anim calcmode="lin" valueType="num">
                                      <p:cBhvr additive="base">
                                        <p:cTn id="31"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7</a:t>
            </a:fld>
            <a:endParaRPr lang="en-GB"/>
          </a:p>
        </p:txBody>
      </p:sp>
      <p:sp>
        <p:nvSpPr>
          <p:cNvPr id="5" name="Rectangle 2">
            <a:extLst>
              <a:ext uri="{FF2B5EF4-FFF2-40B4-BE49-F238E27FC236}">
                <a16:creationId xmlns:a16="http://schemas.microsoft.com/office/drawing/2014/main" id="{75E3A786-885C-6048-8E0E-B28333A7D999}"/>
              </a:ext>
            </a:extLst>
          </p:cNvPr>
          <p:cNvSpPr>
            <a:spLocks noGrp="1" noChangeArrowheads="1"/>
          </p:cNvSpPr>
          <p:nvPr>
            <p:ph type="title"/>
          </p:nvPr>
        </p:nvSpPr>
        <p:spPr>
          <a:xfrm>
            <a:off x="293914" y="0"/>
            <a:ext cx="11544299" cy="1143000"/>
          </a:xfrm>
        </p:spPr>
        <p:txBody>
          <a:bodyPr/>
          <a:lstStyle/>
          <a:p>
            <a:pPr eaLnBrk="1" hangingPunct="1"/>
            <a:r>
              <a:rPr lang="en-GB" altLang="en-US" dirty="0">
                <a:latin typeface="Arial" panose="020B0604020202020204" pitchFamily="34" charset="0"/>
              </a:rPr>
              <a:t>Examples of Types of Project and Their Size</a:t>
            </a:r>
          </a:p>
        </p:txBody>
      </p:sp>
      <p:sp>
        <p:nvSpPr>
          <p:cNvPr id="6" name="Rectangle 3">
            <a:extLst>
              <a:ext uri="{FF2B5EF4-FFF2-40B4-BE49-F238E27FC236}">
                <a16:creationId xmlns:a16="http://schemas.microsoft.com/office/drawing/2014/main" id="{5D02A53A-33C8-D943-B64B-42D96859C30D}"/>
              </a:ext>
            </a:extLst>
          </p:cNvPr>
          <p:cNvSpPr txBox="1">
            <a:spLocks noChangeArrowheads="1"/>
          </p:cNvSpPr>
          <p:nvPr/>
        </p:nvSpPr>
        <p:spPr>
          <a:xfrm>
            <a:off x="293914" y="1371600"/>
            <a:ext cx="11658600" cy="4114800"/>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90000"/>
              </a:lnSpc>
              <a:defRPr/>
            </a:pPr>
            <a:r>
              <a:rPr lang="en-GB" altLang="en-US" dirty="0">
                <a:solidFill>
                  <a:srgbClr val="FF0000"/>
                </a:solidFill>
                <a:latin typeface="Arial" panose="020B0604020202020204" pitchFamily="34" charset="0"/>
              </a:rPr>
              <a:t>Individual</a:t>
            </a:r>
            <a:r>
              <a:rPr lang="en-GB" altLang="en-US" dirty="0">
                <a:latin typeface="Arial" panose="020B0604020202020204" pitchFamily="34" charset="0"/>
              </a:rPr>
              <a:t> – decorating your bedroom</a:t>
            </a:r>
            <a:br>
              <a:rPr lang="en-GB" altLang="en-US" dirty="0">
                <a:latin typeface="Arial" panose="020B0604020202020204" pitchFamily="34" charset="0"/>
              </a:rPr>
            </a:br>
            <a:endParaRPr lang="en-GB" altLang="en-US" dirty="0">
              <a:latin typeface="Arial" panose="020B0604020202020204" pitchFamily="34" charset="0"/>
            </a:endParaRPr>
          </a:p>
          <a:p>
            <a:pPr>
              <a:lnSpc>
                <a:spcPct val="90000"/>
              </a:lnSpc>
              <a:defRPr/>
            </a:pPr>
            <a:r>
              <a:rPr lang="en-GB" altLang="en-US" dirty="0">
                <a:solidFill>
                  <a:srgbClr val="3333FF"/>
                </a:solidFill>
                <a:latin typeface="Arial" panose="020B0604020202020204" pitchFamily="34" charset="0"/>
              </a:rPr>
              <a:t>Group</a:t>
            </a:r>
            <a:r>
              <a:rPr lang="en-GB" altLang="en-US" dirty="0">
                <a:latin typeface="Arial" panose="020B0604020202020204" pitchFamily="34" charset="0"/>
              </a:rPr>
              <a:t> – organising a wedding/ charity event</a:t>
            </a:r>
            <a:br>
              <a:rPr lang="en-GB" altLang="en-US" dirty="0">
                <a:latin typeface="Arial" panose="020B0604020202020204" pitchFamily="34" charset="0"/>
              </a:rPr>
            </a:br>
            <a:endParaRPr lang="en-GB" altLang="en-US" dirty="0">
              <a:latin typeface="Arial" panose="020B0604020202020204" pitchFamily="34" charset="0"/>
            </a:endParaRPr>
          </a:p>
          <a:p>
            <a:pPr>
              <a:lnSpc>
                <a:spcPct val="90000"/>
              </a:lnSpc>
              <a:defRPr/>
            </a:pPr>
            <a:r>
              <a:rPr lang="en-GB" altLang="en-US" dirty="0">
                <a:solidFill>
                  <a:schemeClr val="accent1">
                    <a:lumMod val="75000"/>
                  </a:schemeClr>
                </a:solidFill>
                <a:latin typeface="Arial" panose="020B0604020202020204" pitchFamily="34" charset="0"/>
              </a:rPr>
              <a:t>Organisation</a:t>
            </a:r>
            <a:r>
              <a:rPr lang="en-GB" altLang="en-US" dirty="0">
                <a:latin typeface="Arial" panose="020B0604020202020204" pitchFamily="34" charset="0"/>
              </a:rPr>
              <a:t> – A construction company – building new houses</a:t>
            </a:r>
            <a:br>
              <a:rPr lang="en-GB" altLang="en-US" dirty="0">
                <a:latin typeface="Arial" panose="020B0604020202020204" pitchFamily="34" charset="0"/>
              </a:rPr>
            </a:br>
            <a:endParaRPr lang="en-GB" altLang="en-US" dirty="0">
              <a:latin typeface="Arial" panose="020B0604020202020204" pitchFamily="34" charset="0"/>
            </a:endParaRPr>
          </a:p>
          <a:p>
            <a:pPr>
              <a:lnSpc>
                <a:spcPct val="90000"/>
              </a:lnSpc>
              <a:defRPr/>
            </a:pPr>
            <a:r>
              <a:rPr lang="en-GB" altLang="en-US" dirty="0">
                <a:solidFill>
                  <a:schemeClr val="accent6">
                    <a:lumMod val="75000"/>
                  </a:schemeClr>
                </a:solidFill>
                <a:latin typeface="Arial" panose="020B0604020202020204" pitchFamily="34" charset="0"/>
              </a:rPr>
              <a:t>Project Organisation </a:t>
            </a:r>
            <a:r>
              <a:rPr lang="en-GB" altLang="en-US" dirty="0">
                <a:latin typeface="Arial" panose="020B0604020202020204" pitchFamily="34" charset="0"/>
              </a:rPr>
              <a:t>– creation of a separate independent organisation specifically for accomplishing a particular project, e.g. the Olympic games committee</a:t>
            </a:r>
            <a:br>
              <a:rPr lang="en-GB" altLang="en-US" dirty="0">
                <a:latin typeface="Arial" panose="020B0604020202020204" pitchFamily="34" charset="0"/>
              </a:rPr>
            </a:br>
            <a:endParaRPr lang="en-GB" altLang="en-US" dirty="0">
              <a:latin typeface="Arial" panose="020B0604020202020204" pitchFamily="34" charset="0"/>
            </a:endParaRPr>
          </a:p>
          <a:p>
            <a:pPr>
              <a:lnSpc>
                <a:spcPct val="90000"/>
              </a:lnSpc>
              <a:defRPr/>
            </a:pPr>
            <a:r>
              <a:rPr lang="en-GB" altLang="en-US" dirty="0">
                <a:solidFill>
                  <a:srgbClr val="00CC00"/>
                </a:solidFill>
                <a:latin typeface="Arial" panose="020B0604020202020204" pitchFamily="34" charset="0"/>
              </a:rPr>
              <a:t>Multinational</a:t>
            </a:r>
            <a:r>
              <a:rPr lang="en-GB" altLang="en-US" dirty="0">
                <a:latin typeface="Arial" panose="020B0604020202020204" pitchFamily="34" charset="0"/>
              </a:rPr>
              <a:t> – Several organisations internationally come together to design &amp; construct i.e. Manufacture of Concorde</a:t>
            </a:r>
          </a:p>
        </p:txBody>
      </p:sp>
    </p:spTree>
    <p:extLst>
      <p:ext uri="{BB962C8B-B14F-4D97-AF65-F5344CB8AC3E}">
        <p14:creationId xmlns:p14="http://schemas.microsoft.com/office/powerpoint/2010/main" val="33797275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8</a:t>
            </a:fld>
            <a:endParaRPr lang="en-GB"/>
          </a:p>
        </p:txBody>
      </p:sp>
      <p:sp>
        <p:nvSpPr>
          <p:cNvPr id="5" name="Title 1">
            <a:extLst>
              <a:ext uri="{FF2B5EF4-FFF2-40B4-BE49-F238E27FC236}">
                <a16:creationId xmlns:a16="http://schemas.microsoft.com/office/drawing/2014/main" id="{F459454A-E532-BC46-BAFE-0D6641011183}"/>
              </a:ext>
            </a:extLst>
          </p:cNvPr>
          <p:cNvSpPr>
            <a:spLocks noGrp="1"/>
          </p:cNvSpPr>
          <p:nvPr>
            <p:ph type="title"/>
          </p:nvPr>
        </p:nvSpPr>
        <p:spPr>
          <a:xfrm>
            <a:off x="293914" y="0"/>
            <a:ext cx="11658600" cy="1143000"/>
          </a:xfrm>
        </p:spPr>
        <p:txBody>
          <a:bodyPr/>
          <a:lstStyle/>
          <a:p>
            <a:r>
              <a:rPr lang="en-GB" altLang="en-US" dirty="0">
                <a:latin typeface="Arial" panose="020B0604020202020204" pitchFamily="34" charset="0"/>
                <a:cs typeface="Arial" panose="020B0604020202020204" pitchFamily="34" charset="0"/>
              </a:rPr>
              <a:t>Examples</a:t>
            </a:r>
          </a:p>
        </p:txBody>
      </p:sp>
      <p:pic>
        <p:nvPicPr>
          <p:cNvPr id="6" name="Picture 3">
            <a:extLst>
              <a:ext uri="{FF2B5EF4-FFF2-40B4-BE49-F238E27FC236}">
                <a16:creationId xmlns:a16="http://schemas.microsoft.com/office/drawing/2014/main" id="{6057FF92-BA96-AD46-93C7-EAC81B2004F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35202" y="801006"/>
            <a:ext cx="4038827" cy="35589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4">
            <a:extLst>
              <a:ext uri="{FF2B5EF4-FFF2-40B4-BE49-F238E27FC236}">
                <a16:creationId xmlns:a16="http://schemas.microsoft.com/office/drawing/2014/main" id="{A5B4370E-ACA8-BF46-B0CE-CC8069724727}"/>
              </a:ext>
            </a:extLst>
          </p:cNvPr>
          <p:cNvSpPr txBox="1">
            <a:spLocks noChangeArrowheads="1"/>
          </p:cNvSpPr>
          <p:nvPr/>
        </p:nvSpPr>
        <p:spPr bwMode="auto">
          <a:xfrm>
            <a:off x="435202" y="4297838"/>
            <a:ext cx="4882243"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GB" altLang="en-US" sz="2000" b="1" dirty="0">
                <a:latin typeface="Arial" panose="020B0604020202020204" pitchFamily="34" charset="0"/>
                <a:cs typeface="Arial" panose="020B0604020202020204" pitchFamily="34" charset="0"/>
              </a:rPr>
              <a:t>London Olympics 2012</a:t>
            </a:r>
          </a:p>
          <a:p>
            <a:pPr eaLnBrk="1" hangingPunct="1">
              <a:spcBef>
                <a:spcPct val="0"/>
              </a:spcBef>
              <a:buFontTx/>
              <a:buNone/>
            </a:pPr>
            <a:r>
              <a:rPr lang="en-GB" altLang="en-US" sz="2000" dirty="0">
                <a:latin typeface="Arial" panose="020B0604020202020204" pitchFamily="34" charset="0"/>
                <a:cs typeface="Arial" panose="020B0604020202020204" pitchFamily="34" charset="0"/>
              </a:rPr>
              <a:t>Bid project (2007) </a:t>
            </a:r>
          </a:p>
          <a:p>
            <a:pPr eaLnBrk="1" hangingPunct="1">
              <a:spcBef>
                <a:spcPct val="0"/>
              </a:spcBef>
              <a:buFontTx/>
              <a:buNone/>
            </a:pPr>
            <a:r>
              <a:rPr lang="en-GB" altLang="en-US" sz="2000" dirty="0">
                <a:latin typeface="Arial" panose="020B0604020202020204" pitchFamily="34" charset="0"/>
                <a:cs typeface="Arial" panose="020B0604020202020204" pitchFamily="34" charset="0"/>
              </a:rPr>
              <a:t>Construction project</a:t>
            </a:r>
          </a:p>
          <a:p>
            <a:pPr eaLnBrk="1" hangingPunct="1">
              <a:spcBef>
                <a:spcPct val="0"/>
              </a:spcBef>
              <a:buFontTx/>
              <a:buNone/>
            </a:pPr>
            <a:r>
              <a:rPr lang="en-GB" altLang="en-US" sz="2000" dirty="0">
                <a:latin typeface="Arial" panose="020B0604020202020204" pitchFamily="34" charset="0"/>
                <a:cs typeface="Arial" panose="020B0604020202020204" pitchFamily="34" charset="0"/>
              </a:rPr>
              <a:t>Event 2012</a:t>
            </a:r>
          </a:p>
        </p:txBody>
      </p:sp>
      <p:pic>
        <p:nvPicPr>
          <p:cNvPr id="8" name="Picture 1">
            <a:extLst>
              <a:ext uri="{FF2B5EF4-FFF2-40B4-BE49-F238E27FC236}">
                <a16:creationId xmlns:a16="http://schemas.microsoft.com/office/drawing/2014/main" id="{E673DBB7-0767-9644-80DF-C77DF9B61EFB}"/>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8270875" y="629849"/>
            <a:ext cx="3311525" cy="3132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Box 2">
            <a:extLst>
              <a:ext uri="{FF2B5EF4-FFF2-40B4-BE49-F238E27FC236}">
                <a16:creationId xmlns:a16="http://schemas.microsoft.com/office/drawing/2014/main" id="{DDC59781-7F0D-CD44-B4EE-95D26E7F3555}"/>
              </a:ext>
            </a:extLst>
          </p:cNvPr>
          <p:cNvSpPr txBox="1">
            <a:spLocks noChangeArrowheads="1"/>
          </p:cNvSpPr>
          <p:nvPr/>
        </p:nvSpPr>
        <p:spPr bwMode="auto">
          <a:xfrm>
            <a:off x="6867297" y="3761986"/>
            <a:ext cx="3292475" cy="1630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2000" dirty="0">
                <a:latin typeface="Arial" panose="020B0604020202020204" pitchFamily="34" charset="0"/>
                <a:cs typeface="Arial" panose="020B0604020202020204" pitchFamily="34" charset="0"/>
              </a:rPr>
              <a:t>Master Kong Noodle – Change of service delivery, introduce a new project to address demands of Pandemic</a:t>
            </a:r>
          </a:p>
        </p:txBody>
      </p:sp>
    </p:spTree>
    <p:extLst>
      <p:ext uri="{BB962C8B-B14F-4D97-AF65-F5344CB8AC3E}">
        <p14:creationId xmlns:p14="http://schemas.microsoft.com/office/powerpoint/2010/main" val="19086383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9</a:t>
            </a:fld>
            <a:endParaRPr lang="en-GB"/>
          </a:p>
        </p:txBody>
      </p:sp>
      <p:sp>
        <p:nvSpPr>
          <p:cNvPr id="3" name="Rectangle 2">
            <a:extLst>
              <a:ext uri="{FF2B5EF4-FFF2-40B4-BE49-F238E27FC236}">
                <a16:creationId xmlns:a16="http://schemas.microsoft.com/office/drawing/2014/main" id="{A7BBE7E4-20CD-D541-A2A7-1364DE09DE08}"/>
              </a:ext>
            </a:extLst>
          </p:cNvPr>
          <p:cNvSpPr>
            <a:spLocks noGrp="1" noChangeArrowheads="1"/>
          </p:cNvSpPr>
          <p:nvPr>
            <p:ph type="title"/>
          </p:nvPr>
        </p:nvSpPr>
        <p:spPr>
          <a:xfrm>
            <a:off x="179614" y="136072"/>
            <a:ext cx="11772900" cy="1143000"/>
          </a:xfrm>
        </p:spPr>
        <p:txBody>
          <a:bodyPr/>
          <a:lstStyle/>
          <a:p>
            <a:pPr eaLnBrk="1" hangingPunct="1"/>
            <a:r>
              <a:rPr lang="en-GB" altLang="en-US" dirty="0">
                <a:latin typeface="Arial" panose="020B0604020202020204" pitchFamily="34" charset="0"/>
              </a:rPr>
              <a:t>Terms often Confused with ‘Project’</a:t>
            </a:r>
          </a:p>
        </p:txBody>
      </p:sp>
      <p:sp>
        <p:nvSpPr>
          <p:cNvPr id="5" name="Rectangle 3">
            <a:extLst>
              <a:ext uri="{FF2B5EF4-FFF2-40B4-BE49-F238E27FC236}">
                <a16:creationId xmlns:a16="http://schemas.microsoft.com/office/drawing/2014/main" id="{BF9D6734-9CC3-E147-A208-A3517CA584ED}"/>
              </a:ext>
            </a:extLst>
          </p:cNvPr>
          <p:cNvSpPr txBox="1">
            <a:spLocks noChangeArrowheads="1"/>
          </p:cNvSpPr>
          <p:nvPr/>
        </p:nvSpPr>
        <p:spPr>
          <a:xfrm>
            <a:off x="587828" y="1649186"/>
            <a:ext cx="10994572" cy="374468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b="1" dirty="0">
                <a:latin typeface="Arial" panose="020B0604020202020204" pitchFamily="34" charset="0"/>
              </a:rPr>
              <a:t>Process – </a:t>
            </a:r>
            <a:r>
              <a:rPr lang="en-GB" altLang="en-US" dirty="0">
                <a:latin typeface="Arial" panose="020B0604020202020204" pitchFamily="34" charset="0"/>
              </a:rPr>
              <a:t>a series of steps needed to perform a routine activity (e.g. purchasing). A project may contain many processes.</a:t>
            </a:r>
            <a:br>
              <a:rPr lang="en-GB" altLang="en-US" dirty="0">
                <a:latin typeface="Arial" panose="020B0604020202020204" pitchFamily="34" charset="0"/>
              </a:rPr>
            </a:br>
            <a:endParaRPr lang="en-GB" altLang="en-US" dirty="0">
              <a:latin typeface="Arial" panose="020B0604020202020204" pitchFamily="34" charset="0"/>
            </a:endParaRPr>
          </a:p>
          <a:p>
            <a:r>
              <a:rPr lang="en-GB" altLang="en-US" b="1" dirty="0">
                <a:latin typeface="Arial" panose="020B0604020202020204" pitchFamily="34" charset="0"/>
              </a:rPr>
              <a:t>Programme – </a:t>
            </a:r>
            <a:r>
              <a:rPr lang="en-GB" altLang="en-US" dirty="0">
                <a:latin typeface="Arial" panose="020B0604020202020204" pitchFamily="34" charset="0"/>
              </a:rPr>
              <a:t>work performed towards achieving a long term goal (e.g. a health awareness programme). Programmes may never achieve all their goals, and may  comprise a series of projects.</a:t>
            </a:r>
          </a:p>
          <a:p>
            <a:endParaRPr lang="en-GB" altLang="en-US" b="1" dirty="0">
              <a:latin typeface="Arial" panose="020B0604020202020204" pitchFamily="34" charset="0"/>
            </a:endParaRPr>
          </a:p>
        </p:txBody>
      </p:sp>
    </p:spTree>
    <p:extLst>
      <p:ext uri="{BB962C8B-B14F-4D97-AF65-F5344CB8AC3E}">
        <p14:creationId xmlns:p14="http://schemas.microsoft.com/office/powerpoint/2010/main" val="710963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anim calcmode="lin" valueType="num">
                                      <p:cBhvr additive="base">
                                        <p:cTn id="11"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10</a:t>
            </a:fld>
            <a:endParaRPr lang="en-GB"/>
          </a:p>
        </p:txBody>
      </p:sp>
      <p:sp>
        <p:nvSpPr>
          <p:cNvPr id="5" name="TextBox 1">
            <a:extLst>
              <a:ext uri="{FF2B5EF4-FFF2-40B4-BE49-F238E27FC236}">
                <a16:creationId xmlns:a16="http://schemas.microsoft.com/office/drawing/2014/main" id="{52E305AB-E490-7243-8B62-A72F086CE72A}"/>
              </a:ext>
            </a:extLst>
          </p:cNvPr>
          <p:cNvSpPr txBox="1">
            <a:spLocks noChangeArrowheads="1"/>
          </p:cNvSpPr>
          <p:nvPr/>
        </p:nvSpPr>
        <p:spPr bwMode="auto">
          <a:xfrm>
            <a:off x="179614" y="0"/>
            <a:ext cx="11674929"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en-GB" altLang="en-US" sz="4800" dirty="0">
                <a:latin typeface="Arial" panose="020B0604020202020204" pitchFamily="34" charset="0"/>
                <a:cs typeface="Arial" panose="020B0604020202020204" pitchFamily="34" charset="0"/>
              </a:rPr>
              <a:t>Difference between a </a:t>
            </a:r>
            <a:r>
              <a:rPr lang="en-GB" altLang="en-US" sz="4800" dirty="0">
                <a:solidFill>
                  <a:srgbClr val="FF0000"/>
                </a:solidFill>
                <a:latin typeface="Arial" panose="020B0604020202020204" pitchFamily="34" charset="0"/>
                <a:cs typeface="Arial" panose="020B0604020202020204" pitchFamily="34" charset="0"/>
              </a:rPr>
              <a:t>Project</a:t>
            </a:r>
            <a:r>
              <a:rPr lang="en-GB" altLang="en-US" sz="4800" dirty="0">
                <a:latin typeface="Arial" panose="020B0604020202020204" pitchFamily="34" charset="0"/>
                <a:cs typeface="Arial" panose="020B0604020202020204" pitchFamily="34" charset="0"/>
              </a:rPr>
              <a:t> </a:t>
            </a:r>
          </a:p>
          <a:p>
            <a:pPr algn="ctr">
              <a:spcBef>
                <a:spcPct val="0"/>
              </a:spcBef>
              <a:buFontTx/>
              <a:buNone/>
            </a:pPr>
            <a:r>
              <a:rPr lang="en-GB" altLang="en-US" sz="4800" dirty="0">
                <a:latin typeface="Arial" panose="020B0604020202020204" pitchFamily="34" charset="0"/>
                <a:cs typeface="Arial" panose="020B0604020202020204" pitchFamily="34" charset="0"/>
              </a:rPr>
              <a:t>&amp; </a:t>
            </a:r>
            <a:r>
              <a:rPr lang="en-GB" altLang="en-US" sz="4800" dirty="0">
                <a:solidFill>
                  <a:srgbClr val="FF0000"/>
                </a:solidFill>
                <a:latin typeface="Arial" panose="020B0604020202020204" pitchFamily="34" charset="0"/>
                <a:cs typeface="Arial" panose="020B0604020202020204" pitchFamily="34" charset="0"/>
              </a:rPr>
              <a:t>Project Management</a:t>
            </a:r>
          </a:p>
        </p:txBody>
      </p:sp>
      <p:pic>
        <p:nvPicPr>
          <p:cNvPr id="6" name="Picture 5">
            <a:extLst>
              <a:ext uri="{FF2B5EF4-FFF2-40B4-BE49-F238E27FC236}">
                <a16:creationId xmlns:a16="http://schemas.microsoft.com/office/drawing/2014/main" id="{DB7EBA1E-D9A0-8E41-851C-E651DA545EB9}"/>
              </a:ext>
            </a:extLst>
          </p:cNvPr>
          <p:cNvPicPr>
            <a:picLocks noChangeAspect="1"/>
          </p:cNvPicPr>
          <p:nvPr/>
        </p:nvPicPr>
        <p:blipFill>
          <a:blip r:embed="rId3"/>
          <a:stretch>
            <a:fillRect/>
          </a:stretch>
        </p:blipFill>
        <p:spPr>
          <a:xfrm>
            <a:off x="7135586" y="2283100"/>
            <a:ext cx="4718957" cy="3340385"/>
          </a:xfrm>
          <a:prstGeom prst="rect">
            <a:avLst/>
          </a:prstGeom>
        </p:spPr>
      </p:pic>
      <p:pic>
        <p:nvPicPr>
          <p:cNvPr id="7" name="Picture 6">
            <a:extLst>
              <a:ext uri="{FF2B5EF4-FFF2-40B4-BE49-F238E27FC236}">
                <a16:creationId xmlns:a16="http://schemas.microsoft.com/office/drawing/2014/main" id="{1EB4483C-FCBA-9F4D-B492-73967BCFBEB4}"/>
              </a:ext>
            </a:extLst>
          </p:cNvPr>
          <p:cNvPicPr>
            <a:picLocks noChangeAspect="1"/>
          </p:cNvPicPr>
          <p:nvPr/>
        </p:nvPicPr>
        <p:blipFill>
          <a:blip r:embed="rId4"/>
          <a:stretch>
            <a:fillRect/>
          </a:stretch>
        </p:blipFill>
        <p:spPr>
          <a:xfrm>
            <a:off x="451757" y="1830917"/>
            <a:ext cx="4194994" cy="2349197"/>
          </a:xfrm>
          <a:prstGeom prst="rect">
            <a:avLst/>
          </a:prstGeom>
        </p:spPr>
      </p:pic>
      <p:pic>
        <p:nvPicPr>
          <p:cNvPr id="8" name="Picture 4" descr="Business people group and a confused man Vector Image">
            <a:extLst>
              <a:ext uri="{FF2B5EF4-FFF2-40B4-BE49-F238E27FC236}">
                <a16:creationId xmlns:a16="http://schemas.microsoft.com/office/drawing/2014/main" id="{B37DAEC6-D999-7E4E-85F2-EEE97187170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b="21365"/>
          <a:stretch>
            <a:fillRect/>
          </a:stretch>
        </p:blipFill>
        <p:spPr bwMode="auto">
          <a:xfrm>
            <a:off x="4892540" y="2283100"/>
            <a:ext cx="1997256" cy="267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277071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159D7D43-B149-674A-87DC-377FA7142EB4}"/>
              </a:ext>
            </a:extLst>
          </p:cNvPr>
          <p:cNvSpPr>
            <a:spLocks noGrp="1"/>
          </p:cNvSpPr>
          <p:nvPr>
            <p:ph type="title"/>
          </p:nvPr>
        </p:nvSpPr>
        <p:spPr/>
        <p:txBody>
          <a:bodyPr/>
          <a:lstStyle/>
          <a:p>
            <a:r>
              <a:rPr lang="en-GB" altLang="en-US" dirty="0"/>
              <a:t>What is Project Management?</a:t>
            </a:r>
          </a:p>
        </p:txBody>
      </p:sp>
      <p:sp>
        <p:nvSpPr>
          <p:cNvPr id="3" name="Content Placeholder 2">
            <a:extLst>
              <a:ext uri="{FF2B5EF4-FFF2-40B4-BE49-F238E27FC236}">
                <a16:creationId xmlns:a16="http://schemas.microsoft.com/office/drawing/2014/main" id="{F6A3B79F-E701-3D41-890F-484E32D4149D}"/>
              </a:ext>
            </a:extLst>
          </p:cNvPr>
          <p:cNvSpPr>
            <a:spLocks noGrp="1"/>
          </p:cNvSpPr>
          <p:nvPr>
            <p:ph idx="1"/>
          </p:nvPr>
        </p:nvSpPr>
        <p:spPr/>
        <p:txBody>
          <a:bodyPr/>
          <a:lstStyle/>
          <a:p>
            <a:pPr marL="0" indent="0">
              <a:buNone/>
            </a:pPr>
            <a:r>
              <a:rPr lang="en-GB" altLang="en-US" dirty="0">
                <a:latin typeface="Arial" panose="020B0604020202020204" pitchFamily="34" charset="0"/>
              </a:rPr>
              <a:t>Project Management might be defined as “the </a:t>
            </a:r>
            <a:r>
              <a:rPr lang="en-GB" altLang="en-US" dirty="0">
                <a:solidFill>
                  <a:srgbClr val="FF0000"/>
                </a:solidFill>
                <a:latin typeface="Arial" panose="020B0604020202020204" pitchFamily="34" charset="0"/>
              </a:rPr>
              <a:t>application</a:t>
            </a:r>
            <a:r>
              <a:rPr lang="en-GB" altLang="en-US" dirty="0">
                <a:latin typeface="Arial" panose="020B0604020202020204" pitchFamily="34" charset="0"/>
              </a:rPr>
              <a:t> of knowledge, </a:t>
            </a:r>
            <a:r>
              <a:rPr lang="en-GB" altLang="en-US" dirty="0">
                <a:solidFill>
                  <a:srgbClr val="FF0000"/>
                </a:solidFill>
                <a:latin typeface="Arial" panose="020B0604020202020204" pitchFamily="34" charset="0"/>
              </a:rPr>
              <a:t>skills</a:t>
            </a:r>
            <a:r>
              <a:rPr lang="en-GB" altLang="en-US" dirty="0">
                <a:latin typeface="Arial" panose="020B0604020202020204" pitchFamily="34" charset="0"/>
              </a:rPr>
              <a:t>, </a:t>
            </a:r>
            <a:r>
              <a:rPr lang="en-GB" altLang="en-US" dirty="0">
                <a:solidFill>
                  <a:srgbClr val="FF0000"/>
                </a:solidFill>
                <a:latin typeface="Arial" panose="020B0604020202020204" pitchFamily="34" charset="0"/>
              </a:rPr>
              <a:t>tools</a:t>
            </a:r>
            <a:r>
              <a:rPr lang="en-GB" altLang="en-US" dirty="0">
                <a:latin typeface="Arial" panose="020B0604020202020204" pitchFamily="34" charset="0"/>
              </a:rPr>
              <a:t> and </a:t>
            </a:r>
            <a:r>
              <a:rPr lang="en-GB" altLang="en-US" dirty="0">
                <a:solidFill>
                  <a:srgbClr val="FF0000"/>
                </a:solidFill>
                <a:latin typeface="Arial" panose="020B0604020202020204" pitchFamily="34" charset="0"/>
              </a:rPr>
              <a:t>techniques</a:t>
            </a:r>
            <a:r>
              <a:rPr lang="en-GB" altLang="en-US" dirty="0">
                <a:latin typeface="Arial" panose="020B0604020202020204" pitchFamily="34" charset="0"/>
              </a:rPr>
              <a:t> to </a:t>
            </a:r>
            <a:r>
              <a:rPr lang="en-GB" altLang="en-US" dirty="0">
                <a:solidFill>
                  <a:srgbClr val="FF0000"/>
                </a:solidFill>
                <a:latin typeface="Arial" panose="020B0604020202020204" pitchFamily="34" charset="0"/>
              </a:rPr>
              <a:t>project activities </a:t>
            </a:r>
            <a:r>
              <a:rPr lang="en-GB" altLang="en-US" dirty="0">
                <a:latin typeface="Arial" panose="020B0604020202020204" pitchFamily="34" charset="0"/>
              </a:rPr>
              <a:t>in order to </a:t>
            </a:r>
            <a:r>
              <a:rPr lang="en-GB" altLang="en-US" dirty="0">
                <a:solidFill>
                  <a:srgbClr val="FF0000"/>
                </a:solidFill>
                <a:latin typeface="Arial" panose="020B0604020202020204" pitchFamily="34" charset="0"/>
              </a:rPr>
              <a:t>meet</a:t>
            </a:r>
            <a:r>
              <a:rPr lang="en-GB" altLang="en-US" dirty="0">
                <a:latin typeface="Arial" panose="020B0604020202020204" pitchFamily="34" charset="0"/>
              </a:rPr>
              <a:t> (or exceed?) </a:t>
            </a:r>
            <a:r>
              <a:rPr lang="en-GB" altLang="en-US" dirty="0">
                <a:solidFill>
                  <a:srgbClr val="FF0000"/>
                </a:solidFill>
                <a:latin typeface="Arial" panose="020B0604020202020204" pitchFamily="34" charset="0"/>
              </a:rPr>
              <a:t>stakeholder needs </a:t>
            </a:r>
            <a:r>
              <a:rPr lang="en-GB" altLang="en-US" dirty="0">
                <a:latin typeface="Arial" panose="020B0604020202020204" pitchFamily="34" charset="0"/>
              </a:rPr>
              <a:t>and </a:t>
            </a:r>
            <a:r>
              <a:rPr lang="en-GB" altLang="en-US" dirty="0">
                <a:solidFill>
                  <a:srgbClr val="FF0000"/>
                </a:solidFill>
                <a:latin typeface="Arial" panose="020B0604020202020204" pitchFamily="34" charset="0"/>
              </a:rPr>
              <a:t>expectations</a:t>
            </a:r>
            <a:r>
              <a:rPr lang="en-GB" altLang="en-US" dirty="0">
                <a:latin typeface="Arial" panose="020B0604020202020204" pitchFamily="34" charset="0"/>
              </a:rPr>
              <a:t> from the project”</a:t>
            </a:r>
          </a:p>
        </p:txBody>
      </p:sp>
    </p:spTree>
    <p:extLst>
      <p:ext uri="{BB962C8B-B14F-4D97-AF65-F5344CB8AC3E}">
        <p14:creationId xmlns:p14="http://schemas.microsoft.com/office/powerpoint/2010/main" val="16832537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3618DCE-24D2-A448-A05A-ECDE545D24EF}"/>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12</a:t>
            </a:fld>
            <a:endParaRPr lang="en-GB"/>
          </a:p>
        </p:txBody>
      </p:sp>
      <p:sp>
        <p:nvSpPr>
          <p:cNvPr id="5" name="Rectangle 2">
            <a:extLst>
              <a:ext uri="{FF2B5EF4-FFF2-40B4-BE49-F238E27FC236}">
                <a16:creationId xmlns:a16="http://schemas.microsoft.com/office/drawing/2014/main" id="{A48B5887-1019-0448-B6F1-2E7B73D692B4}"/>
              </a:ext>
            </a:extLst>
          </p:cNvPr>
          <p:cNvSpPr>
            <a:spLocks noGrp="1" noChangeArrowheads="1"/>
          </p:cNvSpPr>
          <p:nvPr>
            <p:ph type="title"/>
          </p:nvPr>
        </p:nvSpPr>
        <p:spPr>
          <a:xfrm>
            <a:off x="261257" y="434198"/>
            <a:ext cx="11625943" cy="1143000"/>
          </a:xfrm>
        </p:spPr>
        <p:txBody>
          <a:bodyPr>
            <a:normAutofit fontScale="90000"/>
          </a:bodyPr>
          <a:lstStyle/>
          <a:p>
            <a:pPr eaLnBrk="1" hangingPunct="1"/>
            <a:r>
              <a:rPr lang="en-GB" altLang="en-US" sz="4000" dirty="0">
                <a:latin typeface="Arial" panose="020B0604020202020204" pitchFamily="34" charset="0"/>
              </a:rPr>
              <a:t>Why do we need Project Management Tools &amp; Techniques?</a:t>
            </a:r>
          </a:p>
        </p:txBody>
      </p:sp>
      <p:sp>
        <p:nvSpPr>
          <p:cNvPr id="6" name="Rectangle 3">
            <a:extLst>
              <a:ext uri="{FF2B5EF4-FFF2-40B4-BE49-F238E27FC236}">
                <a16:creationId xmlns:a16="http://schemas.microsoft.com/office/drawing/2014/main" id="{A60E96A5-C3F1-4E41-B06A-654C845C5356}"/>
              </a:ext>
            </a:extLst>
          </p:cNvPr>
          <p:cNvSpPr txBox="1">
            <a:spLocks noChangeArrowheads="1"/>
          </p:cNvSpPr>
          <p:nvPr/>
        </p:nvSpPr>
        <p:spPr>
          <a:xfrm>
            <a:off x="304800" y="1707373"/>
            <a:ext cx="6025243"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defRPr/>
            </a:pPr>
            <a:r>
              <a:rPr lang="en-GB" altLang="en-US" sz="2000" dirty="0">
                <a:latin typeface="Arial" panose="020B0604020202020204" pitchFamily="34" charset="0"/>
              </a:rPr>
              <a:t>Because we live in a world of </a:t>
            </a:r>
            <a:r>
              <a:rPr lang="en-GB" altLang="en-US" sz="2000" b="1" dirty="0">
                <a:latin typeface="Arial" panose="020B0604020202020204" pitchFamily="34" charset="0"/>
              </a:rPr>
              <a:t>limited resources </a:t>
            </a:r>
            <a:r>
              <a:rPr lang="en-GB" altLang="en-US" sz="2000" dirty="0">
                <a:latin typeface="Arial" panose="020B0604020202020204" pitchFamily="34" charset="0"/>
              </a:rPr>
              <a:t>of which one key resource is not having enough time.</a:t>
            </a:r>
          </a:p>
          <a:p>
            <a:pPr marL="0" indent="0">
              <a:buFontTx/>
              <a:buNone/>
              <a:defRPr/>
            </a:pPr>
            <a:endParaRPr lang="en-GB" altLang="en-US" sz="2000" dirty="0">
              <a:latin typeface="Arial" panose="020B0604020202020204" pitchFamily="34" charset="0"/>
            </a:endParaRPr>
          </a:p>
          <a:p>
            <a:pPr>
              <a:defRPr/>
            </a:pPr>
            <a:r>
              <a:rPr lang="en-GB" altLang="en-US" sz="2000" dirty="0">
                <a:latin typeface="Arial" panose="020B0604020202020204" pitchFamily="34" charset="0"/>
              </a:rPr>
              <a:t>There will always be </a:t>
            </a:r>
            <a:r>
              <a:rPr lang="en-GB" altLang="en-US" sz="2000" b="1" dirty="0">
                <a:latin typeface="Arial" panose="020B0604020202020204" pitchFamily="34" charset="0"/>
              </a:rPr>
              <a:t>more to do than time </a:t>
            </a:r>
            <a:r>
              <a:rPr lang="en-GB" altLang="en-US" sz="2000" dirty="0">
                <a:latin typeface="Arial" panose="020B0604020202020204" pitchFamily="34" charset="0"/>
              </a:rPr>
              <a:t>and other resources will allow.</a:t>
            </a:r>
          </a:p>
          <a:p>
            <a:pPr marL="0" indent="0">
              <a:buFontTx/>
              <a:buNone/>
              <a:defRPr/>
            </a:pPr>
            <a:endParaRPr lang="en-GB" altLang="en-US" sz="2000" dirty="0">
              <a:latin typeface="Arial" panose="020B0604020202020204" pitchFamily="34" charset="0"/>
            </a:endParaRPr>
          </a:p>
          <a:p>
            <a:pPr>
              <a:defRPr/>
            </a:pPr>
            <a:r>
              <a:rPr lang="en-GB" altLang="en-US" sz="2000" dirty="0">
                <a:latin typeface="Arial" panose="020B0604020202020204" pitchFamily="34" charset="0"/>
              </a:rPr>
              <a:t>Project Management tool &amp; techniques, if used regularly &amp; appropriately, will help us to make more </a:t>
            </a:r>
            <a:r>
              <a:rPr lang="en-GB" altLang="en-US" sz="2000" b="1" dirty="0">
                <a:latin typeface="Arial" panose="020B0604020202020204" pitchFamily="34" charset="0"/>
              </a:rPr>
              <a:t>effective use these allocated resources</a:t>
            </a:r>
            <a:r>
              <a:rPr lang="en-GB" altLang="en-US" sz="2000" dirty="0">
                <a:latin typeface="Arial" panose="020B0604020202020204" pitchFamily="34" charset="0"/>
              </a:rPr>
              <a:t>.</a:t>
            </a:r>
          </a:p>
        </p:txBody>
      </p:sp>
      <p:pic>
        <p:nvPicPr>
          <p:cNvPr id="10" name="Picture 9">
            <a:extLst>
              <a:ext uri="{FF2B5EF4-FFF2-40B4-BE49-F238E27FC236}">
                <a16:creationId xmlns:a16="http://schemas.microsoft.com/office/drawing/2014/main" id="{3072509E-C164-C045-99D8-0F1EA4DE3026}"/>
              </a:ext>
            </a:extLst>
          </p:cNvPr>
          <p:cNvPicPr>
            <a:picLocks noChangeAspect="1"/>
          </p:cNvPicPr>
          <p:nvPr/>
        </p:nvPicPr>
        <p:blipFill>
          <a:blip r:embed="rId3"/>
          <a:stretch>
            <a:fillRect/>
          </a:stretch>
        </p:blipFill>
        <p:spPr>
          <a:xfrm>
            <a:off x="7153859" y="2743199"/>
            <a:ext cx="4733341" cy="2650671"/>
          </a:xfrm>
          <a:prstGeom prst="rect">
            <a:avLst/>
          </a:prstGeom>
        </p:spPr>
      </p:pic>
    </p:spTree>
    <p:extLst>
      <p:ext uri="{BB962C8B-B14F-4D97-AF65-F5344CB8AC3E}">
        <p14:creationId xmlns:p14="http://schemas.microsoft.com/office/powerpoint/2010/main" val="13593841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13</a:t>
            </a:fld>
            <a:endParaRPr lang="en-GB"/>
          </a:p>
        </p:txBody>
      </p:sp>
      <p:sp>
        <p:nvSpPr>
          <p:cNvPr id="3" name="Slide Number Placeholder 3">
            <a:extLst>
              <a:ext uri="{FF2B5EF4-FFF2-40B4-BE49-F238E27FC236}">
                <a16:creationId xmlns:a16="http://schemas.microsoft.com/office/drawing/2014/main" id="{08441506-BA6A-8548-9689-5D9EAB2BA8A3}"/>
              </a:ext>
            </a:extLst>
          </p:cNvPr>
          <p:cNvSpPr txBox="1">
            <a:spLocks/>
          </p:cNvSpPr>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13</a:t>
            </a:fld>
            <a:endParaRPr lang="en-GB"/>
          </a:p>
        </p:txBody>
      </p:sp>
      <p:sp>
        <p:nvSpPr>
          <p:cNvPr id="5" name="Rectangle 2">
            <a:extLst>
              <a:ext uri="{FF2B5EF4-FFF2-40B4-BE49-F238E27FC236}">
                <a16:creationId xmlns:a16="http://schemas.microsoft.com/office/drawing/2014/main" id="{E7B534D7-6372-D04B-9501-87477D31E021}"/>
              </a:ext>
            </a:extLst>
          </p:cNvPr>
          <p:cNvSpPr>
            <a:spLocks noGrp="1" noChangeArrowheads="1"/>
          </p:cNvSpPr>
          <p:nvPr>
            <p:ph type="title"/>
          </p:nvPr>
        </p:nvSpPr>
        <p:spPr>
          <a:xfrm>
            <a:off x="179614" y="136072"/>
            <a:ext cx="11772900" cy="1143000"/>
          </a:xfrm>
        </p:spPr>
        <p:txBody>
          <a:bodyPr/>
          <a:lstStyle/>
          <a:p>
            <a:pPr eaLnBrk="1" hangingPunct="1"/>
            <a:r>
              <a:rPr lang="en-GB" altLang="en-US" dirty="0">
                <a:latin typeface="Arial" panose="020B0604020202020204" pitchFamily="34" charset="0"/>
              </a:rPr>
              <a:t>Key Tips</a:t>
            </a:r>
          </a:p>
        </p:txBody>
      </p:sp>
      <p:sp>
        <p:nvSpPr>
          <p:cNvPr id="6" name="Rectangle 3">
            <a:extLst>
              <a:ext uri="{FF2B5EF4-FFF2-40B4-BE49-F238E27FC236}">
                <a16:creationId xmlns:a16="http://schemas.microsoft.com/office/drawing/2014/main" id="{B053EC59-091F-904B-9E1D-CC0396832740}"/>
              </a:ext>
            </a:extLst>
          </p:cNvPr>
          <p:cNvSpPr txBox="1">
            <a:spLocks noChangeArrowheads="1"/>
          </p:cNvSpPr>
          <p:nvPr/>
        </p:nvSpPr>
        <p:spPr>
          <a:xfrm>
            <a:off x="522514" y="1301462"/>
            <a:ext cx="11544300" cy="3744686"/>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dirty="0">
                <a:latin typeface="Arial" panose="020B0604020202020204" pitchFamily="34" charset="0"/>
              </a:rPr>
              <a:t>Projects have clearly defined objectives which must be achieved in a set amount of time and cost.</a:t>
            </a:r>
            <a:br>
              <a:rPr lang="en-GB" altLang="en-US" dirty="0">
                <a:latin typeface="Arial" panose="020B0604020202020204" pitchFamily="34" charset="0"/>
              </a:rPr>
            </a:br>
            <a:endParaRPr lang="en-GB" altLang="en-US" dirty="0">
              <a:latin typeface="Arial" panose="020B0604020202020204" pitchFamily="34" charset="0"/>
            </a:endParaRPr>
          </a:p>
          <a:p>
            <a:r>
              <a:rPr lang="en-GB" altLang="en-US" dirty="0">
                <a:latin typeface="Arial" panose="020B0604020202020204" pitchFamily="34" charset="0"/>
              </a:rPr>
              <a:t>On completion a project will have produced pre-defined deliverables</a:t>
            </a:r>
            <a:br>
              <a:rPr lang="en-GB" altLang="en-US" dirty="0">
                <a:latin typeface="Arial" panose="020B0604020202020204" pitchFamily="34" charset="0"/>
              </a:rPr>
            </a:br>
            <a:endParaRPr lang="en-GB" altLang="en-US" dirty="0">
              <a:latin typeface="Arial" panose="020B0604020202020204" pitchFamily="34" charset="0"/>
            </a:endParaRPr>
          </a:p>
          <a:p>
            <a:r>
              <a:rPr lang="en-GB" altLang="en-US" dirty="0">
                <a:latin typeface="Arial" panose="020B0604020202020204" pitchFamily="34" charset="0"/>
              </a:rPr>
              <a:t>Deliverables are for the project customer, created by project team</a:t>
            </a:r>
            <a:br>
              <a:rPr lang="en-GB" altLang="en-US" dirty="0">
                <a:latin typeface="Arial" panose="020B0604020202020204" pitchFamily="34" charset="0"/>
              </a:rPr>
            </a:br>
            <a:endParaRPr lang="en-GB" altLang="en-US" dirty="0">
              <a:latin typeface="Arial" panose="020B0604020202020204" pitchFamily="34" charset="0"/>
            </a:endParaRPr>
          </a:p>
          <a:p>
            <a:r>
              <a:rPr lang="en-GB" altLang="en-US" dirty="0">
                <a:latin typeface="Arial" panose="020B0604020202020204" pitchFamily="34" charset="0"/>
              </a:rPr>
              <a:t>Deliverables are guided by the project manager</a:t>
            </a:r>
            <a:br>
              <a:rPr lang="en-GB" altLang="en-US" dirty="0">
                <a:latin typeface="Arial" panose="020B0604020202020204" pitchFamily="34" charset="0"/>
              </a:rPr>
            </a:br>
            <a:endParaRPr lang="en-GB" altLang="en-US" dirty="0">
              <a:latin typeface="Arial" panose="020B0604020202020204" pitchFamily="34" charset="0"/>
            </a:endParaRPr>
          </a:p>
          <a:p>
            <a:endParaRPr lang="en-GB" altLang="en-US" b="1" dirty="0">
              <a:latin typeface="Arial" panose="020B0604020202020204" pitchFamily="34" charset="0"/>
            </a:endParaRPr>
          </a:p>
        </p:txBody>
      </p:sp>
    </p:spTree>
    <p:extLst>
      <p:ext uri="{BB962C8B-B14F-4D97-AF65-F5344CB8AC3E}">
        <p14:creationId xmlns:p14="http://schemas.microsoft.com/office/powerpoint/2010/main" val="1350074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14</a:t>
            </a:fld>
            <a:endParaRPr lang="en-GB"/>
          </a:p>
        </p:txBody>
      </p:sp>
      <p:sp>
        <p:nvSpPr>
          <p:cNvPr id="3" name="Slide Number Placeholder 3">
            <a:extLst>
              <a:ext uri="{FF2B5EF4-FFF2-40B4-BE49-F238E27FC236}">
                <a16:creationId xmlns:a16="http://schemas.microsoft.com/office/drawing/2014/main" id="{08441506-BA6A-8548-9689-5D9EAB2BA8A3}"/>
              </a:ext>
            </a:extLst>
          </p:cNvPr>
          <p:cNvSpPr txBox="1">
            <a:spLocks/>
          </p:cNvSpPr>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14</a:t>
            </a:fld>
            <a:endParaRPr lang="en-GB"/>
          </a:p>
        </p:txBody>
      </p:sp>
      <p:sp>
        <p:nvSpPr>
          <p:cNvPr id="5" name="Rectangle 2">
            <a:extLst>
              <a:ext uri="{FF2B5EF4-FFF2-40B4-BE49-F238E27FC236}">
                <a16:creationId xmlns:a16="http://schemas.microsoft.com/office/drawing/2014/main" id="{E7B534D7-6372-D04B-9501-87477D31E021}"/>
              </a:ext>
            </a:extLst>
          </p:cNvPr>
          <p:cNvSpPr>
            <a:spLocks noGrp="1" noChangeArrowheads="1"/>
          </p:cNvSpPr>
          <p:nvPr>
            <p:ph type="title"/>
          </p:nvPr>
        </p:nvSpPr>
        <p:spPr>
          <a:xfrm>
            <a:off x="179614" y="136072"/>
            <a:ext cx="11772900" cy="821564"/>
          </a:xfrm>
        </p:spPr>
        <p:txBody>
          <a:bodyPr/>
          <a:lstStyle/>
          <a:p>
            <a:pPr eaLnBrk="1" hangingPunct="1"/>
            <a:r>
              <a:rPr lang="en-GB" altLang="en-US" dirty="0">
                <a:latin typeface="Arial" panose="020B0604020202020204" pitchFamily="34" charset="0"/>
              </a:rPr>
              <a:t>Key Tips</a:t>
            </a:r>
          </a:p>
        </p:txBody>
      </p:sp>
      <p:sp>
        <p:nvSpPr>
          <p:cNvPr id="6" name="Rectangle 3">
            <a:extLst>
              <a:ext uri="{FF2B5EF4-FFF2-40B4-BE49-F238E27FC236}">
                <a16:creationId xmlns:a16="http://schemas.microsoft.com/office/drawing/2014/main" id="{B053EC59-091F-904B-9E1D-CC0396832740}"/>
              </a:ext>
            </a:extLst>
          </p:cNvPr>
          <p:cNvSpPr txBox="1">
            <a:spLocks noChangeArrowheads="1"/>
          </p:cNvSpPr>
          <p:nvPr/>
        </p:nvSpPr>
        <p:spPr>
          <a:xfrm>
            <a:off x="408214" y="1649186"/>
            <a:ext cx="11544300" cy="3744686"/>
          </a:xfrm>
          <a:prstGeom prst="rect">
            <a:avLst/>
          </a:prstGeom>
        </p:spPr>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dirty="0">
                <a:latin typeface="Arial" panose="020B0604020202020204" pitchFamily="34" charset="0"/>
              </a:rPr>
              <a:t>Projects </a:t>
            </a:r>
            <a:r>
              <a:rPr lang="en-GB" altLang="en-US">
                <a:latin typeface="Arial" panose="020B0604020202020204" pitchFamily="34" charset="0"/>
              </a:rPr>
              <a:t>have 6 </a:t>
            </a:r>
            <a:r>
              <a:rPr lang="en-GB" altLang="en-US" dirty="0">
                <a:latin typeface="Arial" panose="020B0604020202020204" pitchFamily="34" charset="0"/>
              </a:rPr>
              <a:t>flexible dimensions:</a:t>
            </a:r>
          </a:p>
          <a:p>
            <a:pPr marL="0" indent="0">
              <a:buNone/>
            </a:pPr>
            <a:endParaRPr lang="en-GB" altLang="en-US" b="1" dirty="0">
              <a:latin typeface="Arial" panose="020B0604020202020204" pitchFamily="34" charset="0"/>
            </a:endParaRPr>
          </a:p>
          <a:p>
            <a:pPr marL="514350" indent="-514350">
              <a:buAutoNum type="arabicPeriod"/>
            </a:pPr>
            <a:r>
              <a:rPr lang="en-GB" altLang="en-US" b="1" dirty="0">
                <a:latin typeface="Arial" panose="020B0604020202020204" pitchFamily="34" charset="0"/>
              </a:rPr>
              <a:t>Scope</a:t>
            </a:r>
          </a:p>
          <a:p>
            <a:pPr marL="514350" indent="-514350">
              <a:buAutoNum type="arabicPeriod"/>
            </a:pPr>
            <a:r>
              <a:rPr lang="en-GB" altLang="en-US" b="1" dirty="0">
                <a:latin typeface="Arial" panose="020B0604020202020204" pitchFamily="34" charset="0"/>
              </a:rPr>
              <a:t>Time</a:t>
            </a:r>
          </a:p>
          <a:p>
            <a:pPr marL="514350" indent="-514350">
              <a:buAutoNum type="arabicPeriod"/>
            </a:pPr>
            <a:r>
              <a:rPr lang="en-GB" altLang="en-US" b="1" dirty="0">
                <a:latin typeface="Arial" panose="020B0604020202020204" pitchFamily="34" charset="0"/>
              </a:rPr>
              <a:t>Cost</a:t>
            </a:r>
          </a:p>
          <a:p>
            <a:pPr marL="514350" indent="-514350">
              <a:buFont typeface="Arial" pitchFamily="34" charset="0"/>
              <a:buAutoNum type="arabicPeriod"/>
            </a:pPr>
            <a:r>
              <a:rPr lang="en-GB" altLang="en-US" b="1" dirty="0">
                <a:latin typeface="Arial" panose="020B0604020202020204" pitchFamily="34" charset="0"/>
              </a:rPr>
              <a:t>Resources</a:t>
            </a:r>
          </a:p>
          <a:p>
            <a:pPr marL="514350" indent="-514350">
              <a:buFont typeface="Arial" pitchFamily="34" charset="0"/>
              <a:buAutoNum type="arabicPeriod"/>
            </a:pPr>
            <a:r>
              <a:rPr lang="en-GB" altLang="en-US" b="1" dirty="0">
                <a:latin typeface="Arial" panose="020B0604020202020204" pitchFamily="34" charset="0"/>
              </a:rPr>
              <a:t>Risk </a:t>
            </a:r>
          </a:p>
          <a:p>
            <a:pPr marL="514350" indent="-514350">
              <a:buFont typeface="Arial" pitchFamily="34" charset="0"/>
              <a:buAutoNum type="arabicPeriod"/>
            </a:pPr>
            <a:r>
              <a:rPr lang="en-GB" altLang="en-US" b="1" dirty="0">
                <a:latin typeface="Arial" panose="020B0604020202020204" pitchFamily="34" charset="0"/>
              </a:rPr>
              <a:t>Quality</a:t>
            </a:r>
          </a:p>
          <a:p>
            <a:pPr marL="514350" indent="-514350">
              <a:buAutoNum type="arabicPeriod"/>
            </a:pPr>
            <a:endParaRPr lang="en-GB" altLang="en-US" b="1" dirty="0">
              <a:latin typeface="Arial" panose="020B0604020202020204" pitchFamily="34" charset="0"/>
            </a:endParaRPr>
          </a:p>
          <a:p>
            <a:pPr marL="0" indent="0">
              <a:buNone/>
            </a:pPr>
            <a:br>
              <a:rPr lang="en-GB" altLang="en-US" dirty="0">
                <a:latin typeface="Arial" panose="020B0604020202020204" pitchFamily="34" charset="0"/>
              </a:rPr>
            </a:br>
            <a:r>
              <a:rPr lang="en-GB" altLang="en-US" dirty="0">
                <a:latin typeface="Arial" panose="020B0604020202020204" pitchFamily="34" charset="0"/>
              </a:rPr>
              <a:t>Before commencing consider the optimal balance between these dimensions.</a:t>
            </a:r>
          </a:p>
        </p:txBody>
      </p:sp>
      <p:pic>
        <p:nvPicPr>
          <p:cNvPr id="2" name="Picture 1">
            <a:extLst>
              <a:ext uri="{FF2B5EF4-FFF2-40B4-BE49-F238E27FC236}">
                <a16:creationId xmlns:a16="http://schemas.microsoft.com/office/drawing/2014/main" id="{343DDD25-2180-1D45-B586-B332ED00F9F0}"/>
              </a:ext>
            </a:extLst>
          </p:cNvPr>
          <p:cNvPicPr>
            <a:picLocks noChangeAspect="1"/>
          </p:cNvPicPr>
          <p:nvPr/>
        </p:nvPicPr>
        <p:blipFill>
          <a:blip r:embed="rId3"/>
          <a:stretch>
            <a:fillRect/>
          </a:stretch>
        </p:blipFill>
        <p:spPr>
          <a:xfrm>
            <a:off x="8447064" y="1944737"/>
            <a:ext cx="2648385" cy="2730680"/>
          </a:xfrm>
          <a:prstGeom prst="rect">
            <a:avLst/>
          </a:prstGeom>
        </p:spPr>
      </p:pic>
    </p:spTree>
    <p:extLst>
      <p:ext uri="{BB962C8B-B14F-4D97-AF65-F5344CB8AC3E}">
        <p14:creationId xmlns:p14="http://schemas.microsoft.com/office/powerpoint/2010/main" val="1023175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 calcmode="lin" valueType="num">
                                      <p:cBhvr additive="base">
                                        <p:cTn id="1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anim calcmode="lin" valueType="num">
                                      <p:cBhvr additive="base">
                                        <p:cTn id="19"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4" end="4"/>
                                            </p:txEl>
                                          </p:spTgt>
                                        </p:tgtEl>
                                        <p:attrNameLst>
                                          <p:attrName>style.visibility</p:attrName>
                                        </p:attrNameLst>
                                      </p:cBhvr>
                                      <p:to>
                                        <p:strVal val="visible"/>
                                      </p:to>
                                    </p:set>
                                    <p:anim calcmode="lin" valueType="num">
                                      <p:cBhvr additive="base">
                                        <p:cTn id="25"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5" end="5"/>
                                            </p:txEl>
                                          </p:spTgt>
                                        </p:tgtEl>
                                        <p:attrNameLst>
                                          <p:attrName>style.visibility</p:attrName>
                                        </p:attrNameLst>
                                      </p:cBhvr>
                                      <p:to>
                                        <p:strVal val="visible"/>
                                      </p:to>
                                    </p:set>
                                    <p:anim calcmode="lin" valueType="num">
                                      <p:cBhvr additive="base">
                                        <p:cTn id="31"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6" end="6"/>
                                            </p:txEl>
                                          </p:spTgt>
                                        </p:tgtEl>
                                        <p:attrNameLst>
                                          <p:attrName>style.visibility</p:attrName>
                                        </p:attrNameLst>
                                      </p:cBhvr>
                                      <p:to>
                                        <p:strVal val="visible"/>
                                      </p:to>
                                    </p:set>
                                    <p:anim calcmode="lin" valueType="num">
                                      <p:cBhvr additive="base">
                                        <p:cTn id="37"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7" end="7"/>
                                            </p:txEl>
                                          </p:spTgt>
                                        </p:tgtEl>
                                        <p:attrNameLst>
                                          <p:attrName>style.visibility</p:attrName>
                                        </p:attrNameLst>
                                      </p:cBhvr>
                                      <p:to>
                                        <p:strVal val="visible"/>
                                      </p:to>
                                    </p:set>
                                    <p:anim calcmode="lin" valueType="num">
                                      <p:cBhvr additive="base">
                                        <p:cTn id="43"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6">
                                            <p:txEl>
                                              <p:pRg st="9" end="9"/>
                                            </p:txEl>
                                          </p:spTgt>
                                        </p:tgtEl>
                                        <p:attrNameLst>
                                          <p:attrName>style.visibility</p:attrName>
                                        </p:attrNameLst>
                                      </p:cBhvr>
                                      <p:to>
                                        <p:strVal val="visible"/>
                                      </p:to>
                                    </p:set>
                                    <p:anim calcmode="lin" valueType="num">
                                      <p:cBhvr additive="base">
                                        <p:cTn id="49" dur="500" fill="hold"/>
                                        <p:tgtEl>
                                          <p:spTgt spid="6">
                                            <p:txEl>
                                              <p:pRg st="9" end="9"/>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15</a:t>
            </a:fld>
            <a:endParaRPr lang="en-GB"/>
          </a:p>
        </p:txBody>
      </p:sp>
      <p:sp>
        <p:nvSpPr>
          <p:cNvPr id="3" name="Title 1">
            <a:extLst>
              <a:ext uri="{FF2B5EF4-FFF2-40B4-BE49-F238E27FC236}">
                <a16:creationId xmlns:a16="http://schemas.microsoft.com/office/drawing/2014/main" id="{810EEFA0-3D2F-5047-A1FE-4442B86F98DC}"/>
              </a:ext>
            </a:extLst>
          </p:cNvPr>
          <p:cNvSpPr>
            <a:spLocks noGrp="1"/>
          </p:cNvSpPr>
          <p:nvPr>
            <p:ph type="title"/>
          </p:nvPr>
        </p:nvSpPr>
        <p:spPr>
          <a:xfrm>
            <a:off x="2106386" y="119743"/>
            <a:ext cx="7772400" cy="1143000"/>
          </a:xfrm>
        </p:spPr>
        <p:txBody>
          <a:bodyPr/>
          <a:lstStyle/>
          <a:p>
            <a:r>
              <a:rPr lang="en-GB" altLang="en-US" dirty="0">
                <a:latin typeface="Arial" panose="020B0604020202020204" pitchFamily="34" charset="0"/>
                <a:cs typeface="Arial" panose="020B0604020202020204" pitchFamily="34" charset="0"/>
              </a:rPr>
              <a:t>Project Lifecycle</a:t>
            </a:r>
            <a:endParaRPr lang="en-GB" altLang="en-US" dirty="0"/>
          </a:p>
        </p:txBody>
      </p:sp>
      <p:graphicFrame>
        <p:nvGraphicFramePr>
          <p:cNvPr id="5" name="Diagram 4">
            <a:extLst>
              <a:ext uri="{FF2B5EF4-FFF2-40B4-BE49-F238E27FC236}">
                <a16:creationId xmlns:a16="http://schemas.microsoft.com/office/drawing/2014/main" id="{DE8C9793-8485-474F-B977-F6101A01D929}"/>
              </a:ext>
            </a:extLst>
          </p:cNvPr>
          <p:cNvGraphicFramePr/>
          <p:nvPr/>
        </p:nvGraphicFramePr>
        <p:xfrm>
          <a:off x="302079" y="1458686"/>
          <a:ext cx="11732078" cy="14859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BA11D011-5A93-D34E-A4E9-F842927014E8}"/>
              </a:ext>
            </a:extLst>
          </p:cNvPr>
          <p:cNvSpPr txBox="1"/>
          <p:nvPr/>
        </p:nvSpPr>
        <p:spPr>
          <a:xfrm>
            <a:off x="8260672" y="3428612"/>
            <a:ext cx="3624710" cy="584775"/>
          </a:xfrm>
          <a:prstGeom prst="rect">
            <a:avLst/>
          </a:prstGeom>
          <a:noFill/>
        </p:spPr>
        <p:txBody>
          <a:bodyPr wrap="none" rtlCol="0">
            <a:spAutoFit/>
          </a:bodyPr>
          <a:lstStyle/>
          <a:p>
            <a:r>
              <a:rPr lang="en-US" sz="3200" b="1" dirty="0">
                <a:solidFill>
                  <a:srgbClr val="FF0000"/>
                </a:solidFill>
              </a:rPr>
              <a:t>Waterfall  Lifecycle</a:t>
            </a:r>
          </a:p>
        </p:txBody>
      </p:sp>
      <p:sp>
        <p:nvSpPr>
          <p:cNvPr id="7" name="TextBox 6">
            <a:extLst>
              <a:ext uri="{FF2B5EF4-FFF2-40B4-BE49-F238E27FC236}">
                <a16:creationId xmlns:a16="http://schemas.microsoft.com/office/drawing/2014/main" id="{E4DE5414-F64C-A04D-BB92-17D2E5DF8A84}"/>
              </a:ext>
            </a:extLst>
          </p:cNvPr>
          <p:cNvSpPr txBox="1"/>
          <p:nvPr/>
        </p:nvSpPr>
        <p:spPr>
          <a:xfrm>
            <a:off x="440871" y="3428612"/>
            <a:ext cx="7315200" cy="1754326"/>
          </a:xfrm>
          <a:prstGeom prst="rect">
            <a:avLst/>
          </a:prstGeom>
          <a:noFill/>
        </p:spPr>
        <p:txBody>
          <a:bodyPr wrap="square" rtlCol="0">
            <a:spAutoFit/>
          </a:bodyPr>
          <a:lstStyle/>
          <a:p>
            <a:r>
              <a:rPr lang="en-US" b="1" dirty="0"/>
              <a:t>Common Steps</a:t>
            </a:r>
          </a:p>
          <a:p>
            <a:pPr marL="285750" indent="-285750">
              <a:buFont typeface="Arial" panose="020B0604020202020204" pitchFamily="34" charset="0"/>
              <a:buChar char="•"/>
            </a:pPr>
            <a:r>
              <a:rPr lang="en-US" dirty="0"/>
              <a:t>Specifying the project</a:t>
            </a:r>
          </a:p>
          <a:p>
            <a:pPr marL="285750" indent="-285750">
              <a:buFont typeface="Arial" panose="020B0604020202020204" pitchFamily="34" charset="0"/>
              <a:buChar char="•"/>
            </a:pPr>
            <a:r>
              <a:rPr lang="en-US" dirty="0"/>
              <a:t>Planning the project &amp; how achieved</a:t>
            </a:r>
          </a:p>
          <a:p>
            <a:pPr marL="285750" indent="-285750">
              <a:buFont typeface="Arial" panose="020B0604020202020204" pitchFamily="34" charset="0"/>
              <a:buChar char="•"/>
            </a:pPr>
            <a:r>
              <a:rPr lang="en-US" dirty="0"/>
              <a:t>Doing the project &amp; creating the deliverables according to the plan</a:t>
            </a:r>
          </a:p>
          <a:p>
            <a:pPr marL="285750" indent="-285750">
              <a:buFont typeface="Arial" panose="020B0604020202020204" pitchFamily="34" charset="0"/>
              <a:buChar char="•"/>
            </a:pPr>
            <a:r>
              <a:rPr lang="en-US" dirty="0"/>
              <a:t>Checking deliverables as wanted &amp; meeting needs</a:t>
            </a:r>
          </a:p>
          <a:p>
            <a:pPr marL="285750" indent="-285750">
              <a:buFont typeface="Arial" panose="020B0604020202020204" pitchFamily="34" charset="0"/>
              <a:buChar char="•"/>
            </a:pPr>
            <a:r>
              <a:rPr lang="en-US" dirty="0"/>
              <a:t>Closing the project</a:t>
            </a:r>
          </a:p>
        </p:txBody>
      </p:sp>
    </p:spTree>
    <p:extLst>
      <p:ext uri="{BB962C8B-B14F-4D97-AF65-F5344CB8AC3E}">
        <p14:creationId xmlns:p14="http://schemas.microsoft.com/office/powerpoint/2010/main" val="33516019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16</a:t>
            </a:fld>
            <a:endParaRPr lang="en-GB"/>
          </a:p>
        </p:txBody>
      </p:sp>
      <p:sp>
        <p:nvSpPr>
          <p:cNvPr id="3" name="Title 1">
            <a:extLst>
              <a:ext uri="{FF2B5EF4-FFF2-40B4-BE49-F238E27FC236}">
                <a16:creationId xmlns:a16="http://schemas.microsoft.com/office/drawing/2014/main" id="{810EEFA0-3D2F-5047-A1FE-4442B86F98DC}"/>
              </a:ext>
            </a:extLst>
          </p:cNvPr>
          <p:cNvSpPr>
            <a:spLocks noGrp="1"/>
          </p:cNvSpPr>
          <p:nvPr>
            <p:ph type="title"/>
          </p:nvPr>
        </p:nvSpPr>
        <p:spPr>
          <a:xfrm>
            <a:off x="2106386" y="119743"/>
            <a:ext cx="7772400" cy="1143000"/>
          </a:xfrm>
        </p:spPr>
        <p:txBody>
          <a:bodyPr/>
          <a:lstStyle/>
          <a:p>
            <a:r>
              <a:rPr lang="en-GB" altLang="en-US" dirty="0">
                <a:latin typeface="Arial" panose="020B0604020202020204" pitchFamily="34" charset="0"/>
                <a:cs typeface="Arial" panose="020B0604020202020204" pitchFamily="34" charset="0"/>
              </a:rPr>
              <a:t>Project Lifecycle</a:t>
            </a:r>
            <a:endParaRPr lang="en-GB" altLang="en-US" dirty="0"/>
          </a:p>
        </p:txBody>
      </p:sp>
      <p:pic>
        <p:nvPicPr>
          <p:cNvPr id="8" name="Picture 7">
            <a:extLst>
              <a:ext uri="{FF2B5EF4-FFF2-40B4-BE49-F238E27FC236}">
                <a16:creationId xmlns:a16="http://schemas.microsoft.com/office/drawing/2014/main" id="{74D53E35-EB4D-514F-B9DD-0D33A8F9D4ED}"/>
              </a:ext>
            </a:extLst>
          </p:cNvPr>
          <p:cNvPicPr>
            <a:picLocks noChangeAspect="1"/>
          </p:cNvPicPr>
          <p:nvPr/>
        </p:nvPicPr>
        <p:blipFill>
          <a:blip r:embed="rId3"/>
          <a:stretch>
            <a:fillRect/>
          </a:stretch>
        </p:blipFill>
        <p:spPr>
          <a:xfrm>
            <a:off x="2106386" y="1029695"/>
            <a:ext cx="8139475" cy="4297868"/>
          </a:xfrm>
          <a:prstGeom prst="rect">
            <a:avLst/>
          </a:prstGeom>
        </p:spPr>
      </p:pic>
      <p:sp>
        <p:nvSpPr>
          <p:cNvPr id="9" name="TextBox 8">
            <a:extLst>
              <a:ext uri="{FF2B5EF4-FFF2-40B4-BE49-F238E27FC236}">
                <a16:creationId xmlns:a16="http://schemas.microsoft.com/office/drawing/2014/main" id="{43AE4540-4EA4-0C4B-9BE0-AAC26903F782}"/>
              </a:ext>
            </a:extLst>
          </p:cNvPr>
          <p:cNvSpPr txBox="1"/>
          <p:nvPr/>
        </p:nvSpPr>
        <p:spPr>
          <a:xfrm>
            <a:off x="8526608" y="5094514"/>
            <a:ext cx="4163785" cy="584775"/>
          </a:xfrm>
          <a:prstGeom prst="rect">
            <a:avLst/>
          </a:prstGeom>
          <a:noFill/>
        </p:spPr>
        <p:txBody>
          <a:bodyPr wrap="square" rtlCol="0">
            <a:spAutoFit/>
          </a:bodyPr>
          <a:lstStyle/>
          <a:p>
            <a:r>
              <a:rPr lang="en-US" sz="3200" b="1" dirty="0">
                <a:solidFill>
                  <a:srgbClr val="FF0000"/>
                </a:solidFill>
              </a:rPr>
              <a:t>Iterative  Lifecycle</a:t>
            </a:r>
          </a:p>
        </p:txBody>
      </p:sp>
    </p:spTree>
    <p:extLst>
      <p:ext uri="{BB962C8B-B14F-4D97-AF65-F5344CB8AC3E}">
        <p14:creationId xmlns:p14="http://schemas.microsoft.com/office/powerpoint/2010/main" val="29922000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17</a:t>
            </a:fld>
            <a:endParaRPr lang="en-GB"/>
          </a:p>
        </p:txBody>
      </p:sp>
      <p:sp>
        <p:nvSpPr>
          <p:cNvPr id="3" name="Slide Number Placeholder 3">
            <a:extLst>
              <a:ext uri="{FF2B5EF4-FFF2-40B4-BE49-F238E27FC236}">
                <a16:creationId xmlns:a16="http://schemas.microsoft.com/office/drawing/2014/main" id="{08441506-BA6A-8548-9689-5D9EAB2BA8A3}"/>
              </a:ext>
            </a:extLst>
          </p:cNvPr>
          <p:cNvSpPr txBox="1">
            <a:spLocks/>
          </p:cNvSpPr>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17</a:t>
            </a:fld>
            <a:endParaRPr lang="en-GB"/>
          </a:p>
        </p:txBody>
      </p:sp>
      <p:sp>
        <p:nvSpPr>
          <p:cNvPr id="5" name="Rectangle 2">
            <a:extLst>
              <a:ext uri="{FF2B5EF4-FFF2-40B4-BE49-F238E27FC236}">
                <a16:creationId xmlns:a16="http://schemas.microsoft.com/office/drawing/2014/main" id="{E7B534D7-6372-D04B-9501-87477D31E021}"/>
              </a:ext>
            </a:extLst>
          </p:cNvPr>
          <p:cNvSpPr>
            <a:spLocks noGrp="1" noChangeArrowheads="1"/>
          </p:cNvSpPr>
          <p:nvPr>
            <p:ph type="title"/>
          </p:nvPr>
        </p:nvSpPr>
        <p:spPr>
          <a:xfrm>
            <a:off x="179614" y="136072"/>
            <a:ext cx="11772900" cy="821564"/>
          </a:xfrm>
        </p:spPr>
        <p:txBody>
          <a:bodyPr/>
          <a:lstStyle/>
          <a:p>
            <a:pPr eaLnBrk="1" hangingPunct="1"/>
            <a:r>
              <a:rPr lang="en-GB" altLang="en-US" dirty="0">
                <a:latin typeface="Arial" panose="020B0604020202020204" pitchFamily="34" charset="0"/>
              </a:rPr>
              <a:t>Types of Project Management</a:t>
            </a:r>
          </a:p>
        </p:txBody>
      </p:sp>
      <p:sp>
        <p:nvSpPr>
          <p:cNvPr id="6" name="Rectangle 3">
            <a:extLst>
              <a:ext uri="{FF2B5EF4-FFF2-40B4-BE49-F238E27FC236}">
                <a16:creationId xmlns:a16="http://schemas.microsoft.com/office/drawing/2014/main" id="{B053EC59-091F-904B-9E1D-CC0396832740}"/>
              </a:ext>
            </a:extLst>
          </p:cNvPr>
          <p:cNvSpPr txBox="1">
            <a:spLocks noChangeArrowheads="1"/>
          </p:cNvSpPr>
          <p:nvPr/>
        </p:nvSpPr>
        <p:spPr>
          <a:xfrm>
            <a:off x="408214" y="1094014"/>
            <a:ext cx="11544300" cy="4299858"/>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b="1" dirty="0">
                <a:latin typeface="Arial" panose="020B0604020202020204" pitchFamily="34" charset="0"/>
              </a:rPr>
              <a:t>Prince 2 – </a:t>
            </a:r>
            <a:r>
              <a:rPr lang="en-GB" altLang="en-US" b="1" dirty="0">
                <a:solidFill>
                  <a:schemeClr val="accent6">
                    <a:lumMod val="75000"/>
                  </a:schemeClr>
                </a:solidFill>
                <a:latin typeface="Arial" panose="020B0604020202020204" pitchFamily="34" charset="0"/>
              </a:rPr>
              <a:t>Pr</a:t>
            </a:r>
            <a:r>
              <a:rPr lang="en-GB" altLang="en-US" b="1" dirty="0">
                <a:latin typeface="Arial" panose="020B0604020202020204" pitchFamily="34" charset="0"/>
              </a:rPr>
              <a:t>ojects </a:t>
            </a:r>
            <a:r>
              <a:rPr lang="en-GB" altLang="en-US" b="1" dirty="0">
                <a:solidFill>
                  <a:schemeClr val="accent6">
                    <a:lumMod val="75000"/>
                  </a:schemeClr>
                </a:solidFill>
                <a:latin typeface="Arial" panose="020B0604020202020204" pitchFamily="34" charset="0"/>
              </a:rPr>
              <a:t>in</a:t>
            </a:r>
            <a:r>
              <a:rPr lang="en-GB" altLang="en-US" b="1" dirty="0">
                <a:latin typeface="Arial" panose="020B0604020202020204" pitchFamily="34" charset="0"/>
              </a:rPr>
              <a:t> </a:t>
            </a:r>
            <a:r>
              <a:rPr lang="en-GB" altLang="en-US" b="1" dirty="0">
                <a:solidFill>
                  <a:schemeClr val="accent6">
                    <a:lumMod val="75000"/>
                  </a:schemeClr>
                </a:solidFill>
                <a:latin typeface="Arial" panose="020B0604020202020204" pitchFamily="34" charset="0"/>
              </a:rPr>
              <a:t>C</a:t>
            </a:r>
            <a:r>
              <a:rPr lang="en-GB" altLang="en-US" b="1" dirty="0">
                <a:latin typeface="Arial" panose="020B0604020202020204" pitchFamily="34" charset="0"/>
              </a:rPr>
              <a:t>ontrolled </a:t>
            </a:r>
            <a:r>
              <a:rPr lang="en-GB" altLang="en-US" b="1" dirty="0">
                <a:solidFill>
                  <a:schemeClr val="accent6">
                    <a:lumMod val="75000"/>
                  </a:schemeClr>
                </a:solidFill>
                <a:latin typeface="Arial" panose="020B0604020202020204" pitchFamily="34" charset="0"/>
              </a:rPr>
              <a:t>E</a:t>
            </a:r>
            <a:r>
              <a:rPr lang="en-GB" altLang="en-US" b="1" dirty="0">
                <a:latin typeface="Arial" panose="020B0604020202020204" pitchFamily="34" charset="0"/>
              </a:rPr>
              <a:t>nvironments Methodology</a:t>
            </a:r>
          </a:p>
          <a:p>
            <a:pPr marL="0" indent="0">
              <a:buNone/>
            </a:pPr>
            <a:r>
              <a:rPr lang="en-GB" altLang="en-US" dirty="0">
                <a:latin typeface="Arial" panose="020B0604020202020204" pitchFamily="34" charset="0"/>
              </a:rPr>
              <a:t>Process-based method for effective project management focusing on Deliverables</a:t>
            </a:r>
          </a:p>
          <a:p>
            <a:pPr marL="0" indent="0">
              <a:buNone/>
            </a:pPr>
            <a:br>
              <a:rPr lang="en-GB" altLang="en-US" b="1" dirty="0">
                <a:latin typeface="Arial" panose="020B0604020202020204" pitchFamily="34" charset="0"/>
              </a:rPr>
            </a:br>
            <a:r>
              <a:rPr lang="en-GB" altLang="en-US" b="1" dirty="0">
                <a:latin typeface="Arial" panose="020B0604020202020204" pitchFamily="34" charset="0"/>
              </a:rPr>
              <a:t>Agile</a:t>
            </a:r>
          </a:p>
          <a:p>
            <a:pPr marL="0" indent="0">
              <a:buNone/>
            </a:pPr>
            <a:r>
              <a:rPr lang="en-GB" altLang="en-US" dirty="0">
                <a:latin typeface="Arial" panose="020B0604020202020204" pitchFamily="34" charset="0"/>
              </a:rPr>
              <a:t>An iterative approach. Breaks large projects into more manageable tasks tackled in short iterations or sprints. Enables teams to adapt to change quickly and deliver work fast.</a:t>
            </a:r>
            <a:br>
              <a:rPr lang="en-GB" altLang="en-US" dirty="0">
                <a:latin typeface="Arial" panose="020B0604020202020204" pitchFamily="34" charset="0"/>
              </a:rPr>
            </a:br>
            <a:br>
              <a:rPr lang="en-GB" altLang="en-US" dirty="0">
                <a:latin typeface="Arial" panose="020B0604020202020204" pitchFamily="34" charset="0"/>
              </a:rPr>
            </a:br>
            <a:r>
              <a:rPr lang="en-GB" altLang="en-US" b="1" dirty="0">
                <a:latin typeface="Arial" panose="020B0604020202020204" pitchFamily="34" charset="0"/>
              </a:rPr>
              <a:t>MSP – Managing Successful Programmes</a:t>
            </a:r>
          </a:p>
          <a:p>
            <a:pPr marL="0" indent="0">
              <a:buNone/>
            </a:pPr>
            <a:r>
              <a:rPr lang="en-GB" altLang="en-US" dirty="0">
                <a:latin typeface="Arial" panose="020B0604020202020204" pitchFamily="34" charset="0"/>
              </a:rPr>
              <a:t>Provides a framework. Large/complex change can be broken down into manageable, inter-related projects. founded on best practise.</a:t>
            </a:r>
          </a:p>
        </p:txBody>
      </p:sp>
    </p:spTree>
    <p:extLst>
      <p:ext uri="{BB962C8B-B14F-4D97-AF65-F5344CB8AC3E}">
        <p14:creationId xmlns:p14="http://schemas.microsoft.com/office/powerpoint/2010/main" val="4002845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1">
            <a:extLst>
              <a:ext uri="{FF2B5EF4-FFF2-40B4-BE49-F238E27FC236}">
                <a16:creationId xmlns:a16="http://schemas.microsoft.com/office/drawing/2014/main" id="{90ADF806-B2B0-7D46-B806-68DA0CCC6589}"/>
              </a:ext>
            </a:extLst>
          </p:cNvPr>
          <p:cNvSpPr>
            <a:spLocks noGrp="1"/>
          </p:cNvSpPr>
          <p:nvPr>
            <p:ph type="title"/>
          </p:nvPr>
        </p:nvSpPr>
        <p:spPr>
          <a:xfrm>
            <a:off x="1762910" y="-191777"/>
            <a:ext cx="8229600" cy="1143000"/>
          </a:xfrm>
        </p:spPr>
        <p:txBody>
          <a:bodyPr>
            <a:normAutofit/>
          </a:bodyPr>
          <a:lstStyle/>
          <a:p>
            <a:r>
              <a:rPr lang="en-US" b="1" dirty="0"/>
              <a:t>Why projects fail – Project Level</a:t>
            </a:r>
          </a:p>
        </p:txBody>
      </p:sp>
      <p:sp>
        <p:nvSpPr>
          <p:cNvPr id="23" name="Slide Number Placeholder 3">
            <a:extLst>
              <a:ext uri="{FF2B5EF4-FFF2-40B4-BE49-F238E27FC236}">
                <a16:creationId xmlns:a16="http://schemas.microsoft.com/office/drawing/2014/main" id="{FD36B6E3-7A6A-1C4C-A1B8-38841152FC8E}"/>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18</a:t>
            </a:fld>
            <a:endParaRPr lang="en-GB">
              <a:solidFill>
                <a:prstClr val="black">
                  <a:tint val="75000"/>
                </a:prstClr>
              </a:solidFill>
            </a:endParaRPr>
          </a:p>
        </p:txBody>
      </p:sp>
      <p:sp>
        <p:nvSpPr>
          <p:cNvPr id="24" name="Rectangle 23">
            <a:extLst>
              <a:ext uri="{FF2B5EF4-FFF2-40B4-BE49-F238E27FC236}">
                <a16:creationId xmlns:a16="http://schemas.microsoft.com/office/drawing/2014/main" id="{939967FA-B745-AB43-BED8-EED6810AD865}"/>
              </a:ext>
            </a:extLst>
          </p:cNvPr>
          <p:cNvSpPr/>
          <p:nvPr/>
        </p:nvSpPr>
        <p:spPr>
          <a:xfrm>
            <a:off x="780982" y="823615"/>
            <a:ext cx="10862377" cy="3939540"/>
          </a:xfrm>
          <a:prstGeom prst="rect">
            <a:avLst/>
          </a:prstGeom>
        </p:spPr>
        <p:txBody>
          <a:bodyPr wrap="square">
            <a:spAutoFit/>
          </a:bodyPr>
          <a:lstStyle/>
          <a:p>
            <a:r>
              <a:rPr lang="en-US" sz="2500" dirty="0">
                <a:latin typeface="+mj-lt"/>
              </a:rPr>
              <a:t>Grouped as follows:</a:t>
            </a:r>
          </a:p>
          <a:p>
            <a:br>
              <a:rPr lang="en-US" sz="2500" dirty="0">
                <a:latin typeface="+mj-lt"/>
              </a:rPr>
            </a:br>
            <a:r>
              <a:rPr lang="en-US" sz="2500" dirty="0">
                <a:latin typeface="+mj-lt"/>
              </a:rPr>
              <a:t>1. Unclear objectives; Inadequate definition, Scope not fully defined</a:t>
            </a:r>
          </a:p>
          <a:p>
            <a:endParaRPr lang="en-US" sz="2500" dirty="0">
              <a:latin typeface="+mj-lt"/>
            </a:endParaRPr>
          </a:p>
          <a:p>
            <a:r>
              <a:rPr lang="en-US" sz="2500" dirty="0">
                <a:latin typeface="+mj-lt"/>
              </a:rPr>
              <a:t>2. Wrong leader; Inappropriate team, Inadequate training </a:t>
            </a:r>
            <a:br>
              <a:rPr lang="en-US" sz="2500" dirty="0">
                <a:latin typeface="+mj-lt"/>
              </a:rPr>
            </a:br>
            <a:r>
              <a:rPr lang="en-US" sz="2500" dirty="0">
                <a:latin typeface="+mj-lt"/>
              </a:rPr>
              <a:t> </a:t>
            </a:r>
          </a:p>
          <a:p>
            <a:r>
              <a:rPr lang="en-US" sz="2500" dirty="0">
                <a:latin typeface="+mj-lt"/>
              </a:rPr>
              <a:t>3. Poor or no planning;  Unrealistic timescales, Ineffective controls &amp; monitoring</a:t>
            </a:r>
            <a:br>
              <a:rPr lang="en-US" sz="2500" dirty="0">
                <a:latin typeface="+mj-lt"/>
              </a:rPr>
            </a:br>
            <a:endParaRPr lang="en-US" sz="2500" dirty="0">
              <a:latin typeface="+mj-lt"/>
            </a:endParaRPr>
          </a:p>
          <a:p>
            <a:r>
              <a:rPr lang="en-US" sz="2500" dirty="0">
                <a:latin typeface="+mj-lt"/>
              </a:rPr>
              <a:t>4. Poor communication ; Lack of stakeholder consultation; </a:t>
            </a:r>
          </a:p>
          <a:p>
            <a:endParaRPr lang="en-US" sz="2500" dirty="0">
              <a:latin typeface="+mj-lt"/>
            </a:endParaRPr>
          </a:p>
        </p:txBody>
      </p:sp>
      <p:sp>
        <p:nvSpPr>
          <p:cNvPr id="26" name="TextBox 25">
            <a:extLst>
              <a:ext uri="{FF2B5EF4-FFF2-40B4-BE49-F238E27FC236}">
                <a16:creationId xmlns:a16="http://schemas.microsoft.com/office/drawing/2014/main" id="{4C0AEF35-F75D-AD48-98D0-AF042217C1C6}"/>
              </a:ext>
            </a:extLst>
          </p:cNvPr>
          <p:cNvSpPr txBox="1"/>
          <p:nvPr/>
        </p:nvSpPr>
        <p:spPr>
          <a:xfrm>
            <a:off x="4524499" y="58189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2860504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1">
            <a:extLst>
              <a:ext uri="{FF2B5EF4-FFF2-40B4-BE49-F238E27FC236}">
                <a16:creationId xmlns:a16="http://schemas.microsoft.com/office/drawing/2014/main" id="{90ADF806-B2B0-7D46-B806-68DA0CCC6589}"/>
              </a:ext>
            </a:extLst>
          </p:cNvPr>
          <p:cNvSpPr>
            <a:spLocks noGrp="1"/>
          </p:cNvSpPr>
          <p:nvPr>
            <p:ph type="title"/>
          </p:nvPr>
        </p:nvSpPr>
        <p:spPr>
          <a:xfrm>
            <a:off x="1762910" y="-191777"/>
            <a:ext cx="8229600" cy="1143000"/>
          </a:xfrm>
        </p:spPr>
        <p:txBody>
          <a:bodyPr>
            <a:normAutofit/>
          </a:bodyPr>
          <a:lstStyle/>
          <a:p>
            <a:r>
              <a:rPr lang="en-US" sz="2800" b="1" dirty="0"/>
              <a:t>Why projects fail – </a:t>
            </a:r>
            <a:r>
              <a:rPr lang="en-US" sz="2800" b="1" dirty="0" err="1"/>
              <a:t>Organisational</a:t>
            </a:r>
            <a:r>
              <a:rPr lang="en-US" sz="2800" b="1" dirty="0"/>
              <a:t> Level</a:t>
            </a:r>
          </a:p>
        </p:txBody>
      </p:sp>
      <p:sp>
        <p:nvSpPr>
          <p:cNvPr id="23" name="Slide Number Placeholder 3">
            <a:extLst>
              <a:ext uri="{FF2B5EF4-FFF2-40B4-BE49-F238E27FC236}">
                <a16:creationId xmlns:a16="http://schemas.microsoft.com/office/drawing/2014/main" id="{FD36B6E3-7A6A-1C4C-A1B8-38841152FC8E}"/>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19</a:t>
            </a:fld>
            <a:endParaRPr lang="en-GB">
              <a:solidFill>
                <a:prstClr val="black">
                  <a:tint val="75000"/>
                </a:prstClr>
              </a:solidFill>
            </a:endParaRPr>
          </a:p>
        </p:txBody>
      </p:sp>
      <p:sp>
        <p:nvSpPr>
          <p:cNvPr id="26" name="TextBox 25">
            <a:extLst>
              <a:ext uri="{FF2B5EF4-FFF2-40B4-BE49-F238E27FC236}">
                <a16:creationId xmlns:a16="http://schemas.microsoft.com/office/drawing/2014/main" id="{4C0AEF35-F75D-AD48-98D0-AF042217C1C6}"/>
              </a:ext>
            </a:extLst>
          </p:cNvPr>
          <p:cNvSpPr txBox="1"/>
          <p:nvPr/>
        </p:nvSpPr>
        <p:spPr>
          <a:xfrm>
            <a:off x="4524499" y="581891"/>
            <a:ext cx="184731" cy="369332"/>
          </a:xfrm>
          <a:prstGeom prst="rect">
            <a:avLst/>
          </a:prstGeom>
          <a:noFill/>
        </p:spPr>
        <p:txBody>
          <a:bodyPr wrap="none" rtlCol="0">
            <a:spAutoFit/>
          </a:bodyPr>
          <a:lstStyle/>
          <a:p>
            <a:endParaRPr lang="en-US" dirty="0"/>
          </a:p>
        </p:txBody>
      </p:sp>
      <p:sp>
        <p:nvSpPr>
          <p:cNvPr id="10" name="Slide Number Placeholder 3">
            <a:extLst>
              <a:ext uri="{FF2B5EF4-FFF2-40B4-BE49-F238E27FC236}">
                <a16:creationId xmlns:a16="http://schemas.microsoft.com/office/drawing/2014/main" id="{A08CC0E6-6141-E443-A6D1-911CEB2048AD}"/>
              </a:ext>
            </a:extLst>
          </p:cNvPr>
          <p:cNvSpPr>
            <a:spLocks noGrp="1"/>
          </p:cNvSpPr>
          <p:nvPr/>
        </p:nvSpPr>
        <p:spPr>
          <a:xfrm>
            <a:off x="4080081" y="8015881"/>
            <a:ext cx="2133600" cy="365125"/>
          </a:xfrm>
          <a:prstGeom prst="rect">
            <a:avLst/>
          </a:prstGeom>
        </p:spPr>
        <p:style>
          <a:lnRef idx="0">
            <a:scrgbClr r="0" g="0" b="0"/>
          </a:lnRef>
          <a:fillRef idx="0">
            <a:scrgbClr r="0" g="0" b="0"/>
          </a:fillRef>
          <a:effectRef idx="0">
            <a:scrgbClr r="0" g="0" b="0"/>
          </a:effectRef>
          <a:fontRef idx="major"/>
        </p:style>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j-lt"/>
                <a:ea typeface="+mj-ea"/>
                <a:cs typeface="+mj-cs"/>
              </a:defRPr>
            </a:lvl1pPr>
            <a:lvl2pPr marL="457200" algn="l" defTabSz="914400" rtl="0" eaLnBrk="1" latinLnBrk="0" hangingPunct="1">
              <a:defRPr sz="1800" kern="1200">
                <a:solidFill>
                  <a:schemeClr val="tx1"/>
                </a:solidFill>
                <a:latin typeface="+mj-lt"/>
                <a:ea typeface="+mj-ea"/>
                <a:cs typeface="+mj-cs"/>
              </a:defRPr>
            </a:lvl2pPr>
            <a:lvl3pPr marL="914400" algn="l" defTabSz="914400" rtl="0" eaLnBrk="1" latinLnBrk="0" hangingPunct="1">
              <a:defRPr sz="1800" kern="1200">
                <a:solidFill>
                  <a:schemeClr val="tx1"/>
                </a:solidFill>
                <a:latin typeface="+mj-lt"/>
                <a:ea typeface="+mj-ea"/>
                <a:cs typeface="+mj-cs"/>
              </a:defRPr>
            </a:lvl3pPr>
            <a:lvl4pPr marL="1371600" algn="l" defTabSz="914400" rtl="0" eaLnBrk="1" latinLnBrk="0" hangingPunct="1">
              <a:defRPr sz="1800" kern="1200">
                <a:solidFill>
                  <a:schemeClr val="tx1"/>
                </a:solidFill>
                <a:latin typeface="+mj-lt"/>
                <a:ea typeface="+mj-ea"/>
                <a:cs typeface="+mj-cs"/>
              </a:defRPr>
            </a:lvl4pPr>
            <a:lvl5pPr marL="1828800" algn="l" defTabSz="914400" rtl="0" eaLnBrk="1" latinLnBrk="0" hangingPunct="1">
              <a:defRPr sz="1800" kern="1200">
                <a:solidFill>
                  <a:schemeClr val="tx1"/>
                </a:solidFill>
                <a:latin typeface="+mj-lt"/>
                <a:ea typeface="+mj-ea"/>
                <a:cs typeface="+mj-cs"/>
              </a:defRPr>
            </a:lvl5pPr>
            <a:lvl6pPr marL="2286000" algn="l" defTabSz="914400" rtl="0" eaLnBrk="1" latinLnBrk="0" hangingPunct="1">
              <a:defRPr sz="1800" kern="1200">
                <a:solidFill>
                  <a:schemeClr val="tx1"/>
                </a:solidFill>
                <a:latin typeface="+mj-lt"/>
                <a:ea typeface="+mj-ea"/>
                <a:cs typeface="+mj-cs"/>
              </a:defRPr>
            </a:lvl6pPr>
            <a:lvl7pPr marL="2743200" algn="l" defTabSz="914400" rtl="0" eaLnBrk="1" latinLnBrk="0" hangingPunct="1">
              <a:defRPr sz="1800" kern="1200">
                <a:solidFill>
                  <a:schemeClr val="tx1"/>
                </a:solidFill>
                <a:latin typeface="+mj-lt"/>
                <a:ea typeface="+mj-ea"/>
                <a:cs typeface="+mj-cs"/>
              </a:defRPr>
            </a:lvl7pPr>
            <a:lvl8pPr marL="3200400" algn="l" defTabSz="914400" rtl="0" eaLnBrk="1" latinLnBrk="0" hangingPunct="1">
              <a:defRPr sz="1800" kern="1200">
                <a:solidFill>
                  <a:schemeClr val="tx1"/>
                </a:solidFill>
                <a:latin typeface="+mj-lt"/>
                <a:ea typeface="+mj-ea"/>
                <a:cs typeface="+mj-cs"/>
              </a:defRPr>
            </a:lvl8pPr>
            <a:lvl9pPr marL="3657600" algn="l" defTabSz="914400" rtl="0" eaLnBrk="1" latinLnBrk="0" hangingPunct="1">
              <a:defRPr sz="1800" kern="1200">
                <a:solidFill>
                  <a:schemeClr val="tx1"/>
                </a:solidFill>
                <a:latin typeface="+mj-lt"/>
                <a:ea typeface="+mj-ea"/>
                <a:cs typeface="+mj-cs"/>
              </a:defRPr>
            </a:lvl9pPr>
          </a:lstStyle>
          <a:p>
            <a:pPr>
              <a:defRPr/>
            </a:pPr>
            <a:fld id="{6468FE38-CBFC-4D00-B9AF-AAB2761F8D7C}" type="slidenum">
              <a:rPr lang="en-GB" smtClean="0">
                <a:solidFill>
                  <a:prstClr val="black">
                    <a:tint val="75000"/>
                  </a:prstClr>
                </a:solidFill>
              </a:rPr>
              <a:pPr>
                <a:defRPr/>
              </a:pPr>
              <a:t>19</a:t>
            </a:fld>
            <a:endParaRPr lang="en-GB" dirty="0">
              <a:solidFill>
                <a:prstClr val="black">
                  <a:tint val="75000"/>
                </a:prstClr>
              </a:solidFill>
            </a:endParaRPr>
          </a:p>
        </p:txBody>
      </p:sp>
      <p:sp>
        <p:nvSpPr>
          <p:cNvPr id="12" name="TextBox 4">
            <a:extLst>
              <a:ext uri="{FF2B5EF4-FFF2-40B4-BE49-F238E27FC236}">
                <a16:creationId xmlns:a16="http://schemas.microsoft.com/office/drawing/2014/main" id="{580526B6-CA8B-4447-8928-01DCE38BE033}"/>
              </a:ext>
            </a:extLst>
          </p:cNvPr>
          <p:cNvSpPr txBox="1"/>
          <p:nvPr/>
        </p:nvSpPr>
        <p:spPr>
          <a:xfrm>
            <a:off x="2585762" y="7935599"/>
            <a:ext cx="640035" cy="261610"/>
          </a:xfrm>
          <a:prstGeom prst="rect">
            <a:avLst/>
          </a:prstGeom>
          <a:noFill/>
        </p:spPr>
        <p:style>
          <a:lnRef idx="0">
            <a:scrgbClr r="0" g="0" b="0"/>
          </a:lnRef>
          <a:fillRef idx="0">
            <a:scrgbClr r="0" g="0" b="0"/>
          </a:fillRef>
          <a:effectRef idx="0">
            <a:scrgbClr r="0" g="0" b="0"/>
          </a:effectRef>
          <a:fontRef idx="major"/>
        </p:style>
        <p:txBody>
          <a:bodyPr wrap="square" rtlCol="0">
            <a:spAutoFit/>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r>
              <a:rPr lang="en-GB" sz="1050" dirty="0">
                <a:solidFill>
                  <a:prstClr val="white"/>
                </a:solidFill>
              </a:rPr>
              <a:t> Bob</a:t>
            </a:r>
          </a:p>
        </p:txBody>
      </p:sp>
      <p:pic>
        <p:nvPicPr>
          <p:cNvPr id="14" name="Picture 13">
            <a:extLst>
              <a:ext uri="{FF2B5EF4-FFF2-40B4-BE49-F238E27FC236}">
                <a16:creationId xmlns:a16="http://schemas.microsoft.com/office/drawing/2014/main" id="{EFA34A97-3248-EB44-82D9-2E255D6E9790}"/>
              </a:ext>
            </a:extLst>
          </p:cNvPr>
          <p:cNvPicPr>
            <a:picLocks noChangeAspect="1"/>
          </p:cNvPicPr>
          <p:nvPr/>
        </p:nvPicPr>
        <p:blipFill>
          <a:blip r:embed="rId2"/>
          <a:stretch>
            <a:fillRect/>
          </a:stretch>
        </p:blipFill>
        <p:spPr>
          <a:xfrm>
            <a:off x="3225797" y="766557"/>
            <a:ext cx="6557719" cy="4869160"/>
          </a:xfrm>
          <a:prstGeom prst="rect">
            <a:avLst/>
          </a:prstGeom>
        </p:spPr>
      </p:pic>
    </p:spTree>
    <p:extLst>
      <p:ext uri="{BB962C8B-B14F-4D97-AF65-F5344CB8AC3E}">
        <p14:creationId xmlns:p14="http://schemas.microsoft.com/office/powerpoint/2010/main" val="17523012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65F652C9-67AD-8440-B4C3-01E23E4D5830}"/>
              </a:ext>
            </a:extLst>
          </p:cNvPr>
          <p:cNvSpPr>
            <a:spLocks noGrp="1"/>
          </p:cNvSpPr>
          <p:nvPr>
            <p:ph type="title"/>
          </p:nvPr>
        </p:nvSpPr>
        <p:spPr>
          <a:xfrm>
            <a:off x="2139043" y="152400"/>
            <a:ext cx="7772400" cy="1143000"/>
          </a:xfrm>
        </p:spPr>
        <p:txBody>
          <a:bodyPr/>
          <a:lstStyle/>
          <a:p>
            <a:r>
              <a:rPr lang="en-GB" altLang="en-US">
                <a:latin typeface="Arial" panose="020B0604020202020204" pitchFamily="34" charset="0"/>
                <a:cs typeface="Arial" panose="020B0604020202020204" pitchFamily="34" charset="0"/>
              </a:rPr>
              <a:t>Examples of failed projects</a:t>
            </a:r>
          </a:p>
        </p:txBody>
      </p:sp>
      <p:pic>
        <p:nvPicPr>
          <p:cNvPr id="16" name="Picture 1">
            <a:extLst>
              <a:ext uri="{FF2B5EF4-FFF2-40B4-BE49-F238E27FC236}">
                <a16:creationId xmlns:a16="http://schemas.microsoft.com/office/drawing/2014/main" id="{12DFDFCA-944D-B247-96FB-4F9E2EE2529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641771" y="1509366"/>
            <a:ext cx="3252335" cy="36255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 name="Picture 2">
            <a:extLst>
              <a:ext uri="{FF2B5EF4-FFF2-40B4-BE49-F238E27FC236}">
                <a16:creationId xmlns:a16="http://schemas.microsoft.com/office/drawing/2014/main" id="{000E3959-9B78-8043-9570-E2A2019B3FD9}"/>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858524" y="1453243"/>
            <a:ext cx="5173297" cy="36816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715232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21</a:t>
            </a:fld>
            <a:endParaRPr lang="en-GB"/>
          </a:p>
        </p:txBody>
      </p:sp>
      <p:sp>
        <p:nvSpPr>
          <p:cNvPr id="3" name="Slide Number Placeholder 3">
            <a:extLst>
              <a:ext uri="{FF2B5EF4-FFF2-40B4-BE49-F238E27FC236}">
                <a16:creationId xmlns:a16="http://schemas.microsoft.com/office/drawing/2014/main" id="{08441506-BA6A-8548-9689-5D9EAB2BA8A3}"/>
              </a:ext>
            </a:extLst>
          </p:cNvPr>
          <p:cNvSpPr txBox="1">
            <a:spLocks/>
          </p:cNvSpPr>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21</a:t>
            </a:fld>
            <a:endParaRPr lang="en-GB"/>
          </a:p>
        </p:txBody>
      </p:sp>
      <p:sp>
        <p:nvSpPr>
          <p:cNvPr id="5" name="Rectangle 2">
            <a:extLst>
              <a:ext uri="{FF2B5EF4-FFF2-40B4-BE49-F238E27FC236}">
                <a16:creationId xmlns:a16="http://schemas.microsoft.com/office/drawing/2014/main" id="{E7B534D7-6372-D04B-9501-87477D31E021}"/>
              </a:ext>
            </a:extLst>
          </p:cNvPr>
          <p:cNvSpPr>
            <a:spLocks noGrp="1" noChangeArrowheads="1"/>
          </p:cNvSpPr>
          <p:nvPr>
            <p:ph type="title"/>
          </p:nvPr>
        </p:nvSpPr>
        <p:spPr>
          <a:xfrm>
            <a:off x="179614" y="136072"/>
            <a:ext cx="11772900" cy="821564"/>
          </a:xfrm>
        </p:spPr>
        <p:txBody>
          <a:bodyPr/>
          <a:lstStyle/>
          <a:p>
            <a:r>
              <a:rPr lang="en-GB" dirty="0"/>
              <a:t>Critical success factors for projects.</a:t>
            </a:r>
          </a:p>
        </p:txBody>
      </p:sp>
      <p:sp>
        <p:nvSpPr>
          <p:cNvPr id="6" name="Rectangle 3">
            <a:extLst>
              <a:ext uri="{FF2B5EF4-FFF2-40B4-BE49-F238E27FC236}">
                <a16:creationId xmlns:a16="http://schemas.microsoft.com/office/drawing/2014/main" id="{B053EC59-091F-904B-9E1D-CC0396832740}"/>
              </a:ext>
            </a:extLst>
          </p:cNvPr>
          <p:cNvSpPr txBox="1">
            <a:spLocks noChangeArrowheads="1"/>
          </p:cNvSpPr>
          <p:nvPr/>
        </p:nvSpPr>
        <p:spPr>
          <a:xfrm>
            <a:off x="408214" y="1094014"/>
            <a:ext cx="11544300" cy="4299858"/>
          </a:xfrm>
          <a:prstGeom prst="rect">
            <a:avLst/>
          </a:prstGeom>
        </p:spPr>
        <p:txBody>
          <a:bodyPr vert="horz" lIns="91440" tIns="45720" rIns="91440" bIns="45720" rtlCol="0">
            <a:normAutofit fontScale="62500" lnSpcReduction="2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dirty="0"/>
              <a:t>A project is more likely to be successful if it has:</a:t>
            </a:r>
            <a:br>
              <a:rPr lang="en-GB" dirty="0"/>
            </a:br>
            <a:endParaRPr lang="en-GB" dirty="0"/>
          </a:p>
          <a:p>
            <a:r>
              <a:rPr lang="en-GB" dirty="0"/>
              <a:t>Clear project objectives and explicit success criteria</a:t>
            </a:r>
          </a:p>
          <a:p>
            <a:r>
              <a:rPr lang="en-GB" dirty="0"/>
              <a:t>Sufficient to senior management support including a project sponsor with sufficient time to allocate to the project</a:t>
            </a:r>
          </a:p>
          <a:p>
            <a:r>
              <a:rPr lang="en-GB" dirty="0"/>
              <a:t>A valid and robust business case with well understood sensitivities and risks</a:t>
            </a:r>
          </a:p>
          <a:p>
            <a:r>
              <a:rPr lang="en-GB" dirty="0"/>
              <a:t>Involved stakeholders and customers</a:t>
            </a:r>
          </a:p>
          <a:p>
            <a:r>
              <a:rPr lang="en-GB" dirty="0"/>
              <a:t>An able project manager capable of managing the type of project</a:t>
            </a:r>
          </a:p>
          <a:p>
            <a:r>
              <a:rPr lang="en-GB" dirty="0"/>
              <a:t>A project plan of sufficient detail</a:t>
            </a:r>
          </a:p>
          <a:p>
            <a:r>
              <a:rPr lang="en-GB" dirty="0"/>
              <a:t>The correct type and style of resources including the project team</a:t>
            </a:r>
          </a:p>
          <a:p>
            <a:r>
              <a:rPr lang="en-GB" dirty="0"/>
              <a:t>Clear roles and responsibilities for project team members including between project manager and project sponsor</a:t>
            </a:r>
          </a:p>
          <a:p>
            <a:r>
              <a:rPr lang="en-GB" dirty="0"/>
              <a:t>Ongoing communication by the project manager which keeps everyone informed</a:t>
            </a:r>
          </a:p>
          <a:p>
            <a:r>
              <a:rPr lang="en-GB" dirty="0"/>
              <a:t>Good progress monitoring</a:t>
            </a:r>
          </a:p>
          <a:p>
            <a:r>
              <a:rPr lang="en-GB" dirty="0"/>
              <a:t>Ongoing interaction and feedback to project team members</a:t>
            </a:r>
          </a:p>
          <a:p>
            <a:r>
              <a:rPr lang="en-GB" dirty="0"/>
              <a:t>Appropriate use of the correct project management processes for example issue management risk management change control.</a:t>
            </a:r>
          </a:p>
        </p:txBody>
      </p:sp>
    </p:spTree>
    <p:extLst>
      <p:ext uri="{BB962C8B-B14F-4D97-AF65-F5344CB8AC3E}">
        <p14:creationId xmlns:p14="http://schemas.microsoft.com/office/powerpoint/2010/main" val="2444149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 calcmode="lin" valueType="num">
                                      <p:cBhvr additive="base">
                                        <p:cTn id="3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6" end="6"/>
                                            </p:txEl>
                                          </p:spTgt>
                                        </p:tgtEl>
                                        <p:attrNameLst>
                                          <p:attrName>style.visibility</p:attrName>
                                        </p:attrNameLst>
                                      </p:cBhvr>
                                      <p:to>
                                        <p:strVal val="visible"/>
                                      </p:to>
                                    </p:set>
                                    <p:anim calcmode="lin" valueType="num">
                                      <p:cBhvr additive="base">
                                        <p:cTn id="43"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6">
                                            <p:txEl>
                                              <p:pRg st="7" end="7"/>
                                            </p:txEl>
                                          </p:spTgt>
                                        </p:tgtEl>
                                        <p:attrNameLst>
                                          <p:attrName>style.visibility</p:attrName>
                                        </p:attrNameLst>
                                      </p:cBhvr>
                                      <p:to>
                                        <p:strVal val="visible"/>
                                      </p:to>
                                    </p:set>
                                    <p:anim calcmode="lin" valueType="num">
                                      <p:cBhvr additive="base">
                                        <p:cTn id="49"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6">
                                            <p:txEl>
                                              <p:pRg st="8" end="8"/>
                                            </p:txEl>
                                          </p:spTgt>
                                        </p:tgtEl>
                                        <p:attrNameLst>
                                          <p:attrName>style.visibility</p:attrName>
                                        </p:attrNameLst>
                                      </p:cBhvr>
                                      <p:to>
                                        <p:strVal val="visible"/>
                                      </p:to>
                                    </p:set>
                                    <p:anim calcmode="lin" valueType="num">
                                      <p:cBhvr additive="base">
                                        <p:cTn id="55" dur="500" fill="hold"/>
                                        <p:tgtEl>
                                          <p:spTgt spid="6">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6">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6">
                                            <p:txEl>
                                              <p:pRg st="9" end="9"/>
                                            </p:txEl>
                                          </p:spTgt>
                                        </p:tgtEl>
                                        <p:attrNameLst>
                                          <p:attrName>style.visibility</p:attrName>
                                        </p:attrNameLst>
                                      </p:cBhvr>
                                      <p:to>
                                        <p:strVal val="visible"/>
                                      </p:to>
                                    </p:set>
                                    <p:anim calcmode="lin" valueType="num">
                                      <p:cBhvr additive="base">
                                        <p:cTn id="61" dur="500" fill="hold"/>
                                        <p:tgtEl>
                                          <p:spTgt spid="6">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6">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6">
                                            <p:txEl>
                                              <p:pRg st="10" end="10"/>
                                            </p:txEl>
                                          </p:spTgt>
                                        </p:tgtEl>
                                        <p:attrNameLst>
                                          <p:attrName>style.visibility</p:attrName>
                                        </p:attrNameLst>
                                      </p:cBhvr>
                                      <p:to>
                                        <p:strVal val="visible"/>
                                      </p:to>
                                    </p:set>
                                    <p:anim calcmode="lin" valueType="num">
                                      <p:cBhvr additive="base">
                                        <p:cTn id="67" dur="500" fill="hold"/>
                                        <p:tgtEl>
                                          <p:spTgt spid="6">
                                            <p:txEl>
                                              <p:pRg st="10" end="1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6">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6">
                                            <p:txEl>
                                              <p:pRg st="11" end="11"/>
                                            </p:txEl>
                                          </p:spTgt>
                                        </p:tgtEl>
                                        <p:attrNameLst>
                                          <p:attrName>style.visibility</p:attrName>
                                        </p:attrNameLst>
                                      </p:cBhvr>
                                      <p:to>
                                        <p:strVal val="visible"/>
                                      </p:to>
                                    </p:set>
                                    <p:anim calcmode="lin" valueType="num">
                                      <p:cBhvr additive="base">
                                        <p:cTn id="73" dur="500" fill="hold"/>
                                        <p:tgtEl>
                                          <p:spTgt spid="6">
                                            <p:txEl>
                                              <p:pRg st="11" end="11"/>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6">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nodeType="clickEffect">
                                  <p:stCondLst>
                                    <p:cond delay="0"/>
                                  </p:stCondLst>
                                  <p:childTnLst>
                                    <p:set>
                                      <p:cBhvr>
                                        <p:cTn id="78" dur="1" fill="hold">
                                          <p:stCondLst>
                                            <p:cond delay="0"/>
                                          </p:stCondLst>
                                        </p:cTn>
                                        <p:tgtEl>
                                          <p:spTgt spid="6">
                                            <p:txEl>
                                              <p:pRg st="12" end="12"/>
                                            </p:txEl>
                                          </p:spTgt>
                                        </p:tgtEl>
                                        <p:attrNameLst>
                                          <p:attrName>style.visibility</p:attrName>
                                        </p:attrNameLst>
                                      </p:cBhvr>
                                      <p:to>
                                        <p:strVal val="visible"/>
                                      </p:to>
                                    </p:set>
                                    <p:anim calcmode="lin" valueType="num">
                                      <p:cBhvr additive="base">
                                        <p:cTn id="79" dur="500" fill="hold"/>
                                        <p:tgtEl>
                                          <p:spTgt spid="6">
                                            <p:txEl>
                                              <p:pRg st="12" end="12"/>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6">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22</a:t>
            </a:fld>
            <a:endParaRPr lang="en-GB"/>
          </a:p>
        </p:txBody>
      </p:sp>
      <p:sp>
        <p:nvSpPr>
          <p:cNvPr id="5" name="Title 1">
            <a:extLst>
              <a:ext uri="{FF2B5EF4-FFF2-40B4-BE49-F238E27FC236}">
                <a16:creationId xmlns:a16="http://schemas.microsoft.com/office/drawing/2014/main" id="{A3ACE602-61A6-AD41-B7AC-E75B8A255BDB}"/>
              </a:ext>
            </a:extLst>
          </p:cNvPr>
          <p:cNvSpPr>
            <a:spLocks noGrp="1"/>
          </p:cNvSpPr>
          <p:nvPr>
            <p:ph type="title"/>
          </p:nvPr>
        </p:nvSpPr>
        <p:spPr>
          <a:xfrm>
            <a:off x="0" y="0"/>
            <a:ext cx="12192000" cy="914400"/>
          </a:xfrm>
        </p:spPr>
        <p:txBody>
          <a:bodyPr/>
          <a:lstStyle/>
          <a:p>
            <a:pPr eaLnBrk="1" hangingPunct="1"/>
            <a:r>
              <a:rPr lang="en-US" altLang="en-US" dirty="0">
                <a:latin typeface="Calibri" panose="020F0502020204030204" pitchFamily="34" charset="0"/>
                <a:cs typeface="Calibri" panose="020F0502020204030204" pitchFamily="34" charset="0"/>
              </a:rPr>
              <a:t>Business Case for the Project</a:t>
            </a:r>
          </a:p>
        </p:txBody>
      </p:sp>
      <p:sp>
        <p:nvSpPr>
          <p:cNvPr id="6" name="TextBox 5">
            <a:extLst>
              <a:ext uri="{FF2B5EF4-FFF2-40B4-BE49-F238E27FC236}">
                <a16:creationId xmlns:a16="http://schemas.microsoft.com/office/drawing/2014/main" id="{BE60AE3B-0024-684C-B600-E9B7E7D1AFB0}"/>
              </a:ext>
            </a:extLst>
          </p:cNvPr>
          <p:cNvSpPr txBox="1"/>
          <p:nvPr/>
        </p:nvSpPr>
        <p:spPr>
          <a:xfrm>
            <a:off x="1426250" y="1784046"/>
            <a:ext cx="990600" cy="338554"/>
          </a:xfrm>
          <a:prstGeom prst="rect">
            <a:avLst/>
          </a:prstGeom>
          <a:noFill/>
        </p:spPr>
        <p:txBody>
          <a:bodyPr wrap="square">
            <a:spAutoFit/>
          </a:bodyPr>
          <a:lstStyle/>
          <a:p>
            <a:pPr fontAlgn="auto">
              <a:spcBef>
                <a:spcPts val="0"/>
              </a:spcBef>
              <a:spcAft>
                <a:spcPts val="0"/>
              </a:spcAft>
              <a:defRPr/>
            </a:pPr>
            <a:r>
              <a:rPr lang="en-US" sz="1600" b="1" dirty="0">
                <a:latin typeface="Calibri" pitchFamily="34" charset="0"/>
                <a:cs typeface="Calibri" pitchFamily="34" charset="0"/>
              </a:rPr>
              <a:t>Sponsor</a:t>
            </a:r>
          </a:p>
        </p:txBody>
      </p:sp>
      <p:sp>
        <p:nvSpPr>
          <p:cNvPr id="7" name="TextBox 6">
            <a:extLst>
              <a:ext uri="{FF2B5EF4-FFF2-40B4-BE49-F238E27FC236}">
                <a16:creationId xmlns:a16="http://schemas.microsoft.com/office/drawing/2014/main" id="{9946A5C5-563A-854C-82D7-8D905F694DCC}"/>
              </a:ext>
            </a:extLst>
          </p:cNvPr>
          <p:cNvSpPr txBox="1"/>
          <p:nvPr/>
        </p:nvSpPr>
        <p:spPr>
          <a:xfrm>
            <a:off x="3585940" y="1784046"/>
            <a:ext cx="762000" cy="338554"/>
          </a:xfrm>
          <a:prstGeom prst="rect">
            <a:avLst/>
          </a:prstGeom>
          <a:noFill/>
        </p:spPr>
        <p:txBody>
          <a:bodyPr>
            <a:spAutoFit/>
          </a:bodyPr>
          <a:lstStyle/>
          <a:p>
            <a:pPr fontAlgn="auto">
              <a:spcBef>
                <a:spcPts val="0"/>
              </a:spcBef>
              <a:spcAft>
                <a:spcPts val="0"/>
              </a:spcAft>
              <a:defRPr/>
            </a:pPr>
            <a:r>
              <a:rPr lang="en-US" sz="1600" b="1" dirty="0">
                <a:latin typeface="Calibri" pitchFamily="34" charset="0"/>
                <a:cs typeface="Calibri" pitchFamily="34" charset="0"/>
              </a:rPr>
              <a:t>Client</a:t>
            </a:r>
          </a:p>
        </p:txBody>
      </p:sp>
      <p:sp>
        <p:nvSpPr>
          <p:cNvPr id="8" name="Rektangel 76">
            <a:extLst>
              <a:ext uri="{FF2B5EF4-FFF2-40B4-BE49-F238E27FC236}">
                <a16:creationId xmlns:a16="http://schemas.microsoft.com/office/drawing/2014/main" id="{87F54B31-D99E-294D-B4CD-E2F8E8BCD4DF}"/>
              </a:ext>
            </a:extLst>
          </p:cNvPr>
          <p:cNvSpPr>
            <a:spLocks noChangeArrowheads="1"/>
          </p:cNvSpPr>
          <p:nvPr/>
        </p:nvSpPr>
        <p:spPr bwMode="auto">
          <a:xfrm>
            <a:off x="6498772" y="1796028"/>
            <a:ext cx="5404757" cy="3477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defRPr/>
            </a:pPr>
            <a:r>
              <a:rPr lang="en-GB" altLang="en-US" sz="2000" b="1" noProof="1">
                <a:solidFill>
                  <a:srgbClr val="262626"/>
                </a:solidFill>
                <a:latin typeface="Arial" panose="020B0604020202020204" pitchFamily="34" charset="0"/>
                <a:cs typeface="Arial" panose="020B0604020202020204" pitchFamily="34" charset="0"/>
              </a:rPr>
              <a:t>Before embarking on a project it is clearly necessary to show that there </a:t>
            </a:r>
            <a:r>
              <a:rPr lang="en-GB" altLang="en-US" sz="2000" b="1" noProof="1">
                <a:solidFill>
                  <a:srgbClr val="FF0000"/>
                </a:solidFill>
                <a:latin typeface="Arial" panose="020B0604020202020204" pitchFamily="34" charset="0"/>
                <a:cs typeface="Arial" panose="020B0604020202020204" pitchFamily="34" charset="0"/>
              </a:rPr>
              <a:t>will be benefit either in terms of money or service or both</a:t>
            </a:r>
            <a:r>
              <a:rPr lang="en-GB" altLang="en-US" sz="2000" b="1" noProof="1">
                <a:solidFill>
                  <a:srgbClr val="262626"/>
                </a:solidFill>
                <a:latin typeface="Arial" panose="020B0604020202020204" pitchFamily="34" charset="0"/>
                <a:cs typeface="Arial" panose="020B0604020202020204" pitchFamily="34" charset="0"/>
              </a:rPr>
              <a:t>. </a:t>
            </a:r>
          </a:p>
          <a:p>
            <a:pPr>
              <a:spcBef>
                <a:spcPct val="0"/>
              </a:spcBef>
              <a:buFontTx/>
              <a:buNone/>
              <a:defRPr/>
            </a:pPr>
            <a:endParaRPr lang="en-GB" altLang="en-US" sz="2000" b="1" noProof="1">
              <a:solidFill>
                <a:srgbClr val="262626"/>
              </a:solidFill>
              <a:latin typeface="Arial" panose="020B0604020202020204" pitchFamily="34" charset="0"/>
              <a:cs typeface="Arial" panose="020B0604020202020204" pitchFamily="34" charset="0"/>
            </a:endParaRPr>
          </a:p>
          <a:p>
            <a:pPr>
              <a:spcBef>
                <a:spcPct val="0"/>
              </a:spcBef>
              <a:buFontTx/>
              <a:buNone/>
              <a:defRPr/>
            </a:pPr>
            <a:r>
              <a:rPr lang="en-GB" altLang="en-US" sz="2000" b="1" noProof="1">
                <a:solidFill>
                  <a:srgbClr val="262626"/>
                </a:solidFill>
                <a:latin typeface="Arial" panose="020B0604020202020204" pitchFamily="34" charset="0"/>
                <a:cs typeface="Arial" panose="020B0604020202020204" pitchFamily="34" charset="0"/>
              </a:rPr>
              <a:t>The document which sets out the </a:t>
            </a:r>
            <a:r>
              <a:rPr lang="en-GB" altLang="en-US" sz="2000" b="1" noProof="1">
                <a:solidFill>
                  <a:srgbClr val="FF0000"/>
                </a:solidFill>
                <a:latin typeface="Arial" panose="020B0604020202020204" pitchFamily="34" charset="0"/>
                <a:cs typeface="Arial" panose="020B0604020202020204" pitchFamily="34" charset="0"/>
              </a:rPr>
              <a:t>main advantages </a:t>
            </a:r>
            <a:r>
              <a:rPr lang="en-GB" altLang="en-US" sz="2000" b="1" noProof="1">
                <a:solidFill>
                  <a:srgbClr val="262626"/>
                </a:solidFill>
                <a:latin typeface="Arial" panose="020B0604020202020204" pitchFamily="34" charset="0"/>
                <a:cs typeface="Arial" panose="020B0604020202020204" pitchFamily="34" charset="0"/>
              </a:rPr>
              <a:t>and </a:t>
            </a:r>
            <a:r>
              <a:rPr lang="en-GB" altLang="en-US" sz="2000" b="1" noProof="1">
                <a:solidFill>
                  <a:srgbClr val="FF0000"/>
                </a:solidFill>
                <a:latin typeface="Arial" panose="020B0604020202020204" pitchFamily="34" charset="0"/>
                <a:cs typeface="Arial" panose="020B0604020202020204" pitchFamily="34" charset="0"/>
              </a:rPr>
              <a:t>parameters of the project </a:t>
            </a:r>
            <a:r>
              <a:rPr lang="en-GB" altLang="en-US" sz="2000" b="1" noProof="1">
                <a:solidFill>
                  <a:srgbClr val="262626"/>
                </a:solidFill>
                <a:latin typeface="Arial" panose="020B0604020202020204" pitchFamily="34" charset="0"/>
                <a:cs typeface="Arial" panose="020B0604020202020204" pitchFamily="34" charset="0"/>
              </a:rPr>
              <a:t>is called the business case and is (or should be) produced by either the client or the sponsor of the project who in effect becomes the owner of the document</a:t>
            </a:r>
            <a:endParaRPr lang="da-DK" altLang="en-US" sz="2000" dirty="0">
              <a:solidFill>
                <a:srgbClr val="262626"/>
              </a:solidFill>
              <a:latin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D13F1582-5084-9F40-910C-2EA3320363C0}"/>
              </a:ext>
            </a:extLst>
          </p:cNvPr>
          <p:cNvPicPr>
            <a:picLocks noChangeAspect="1"/>
          </p:cNvPicPr>
          <p:nvPr/>
        </p:nvPicPr>
        <p:blipFill>
          <a:blip r:embed="rId3"/>
          <a:stretch>
            <a:fillRect/>
          </a:stretch>
        </p:blipFill>
        <p:spPr>
          <a:xfrm>
            <a:off x="586722" y="2122600"/>
            <a:ext cx="4597391" cy="3559518"/>
          </a:xfrm>
          <a:prstGeom prst="rect">
            <a:avLst/>
          </a:prstGeom>
        </p:spPr>
      </p:pic>
    </p:spTree>
    <p:extLst>
      <p:ext uri="{BB962C8B-B14F-4D97-AF65-F5344CB8AC3E}">
        <p14:creationId xmlns:p14="http://schemas.microsoft.com/office/powerpoint/2010/main" val="15474210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23</a:t>
            </a:fld>
            <a:endParaRPr lang="en-GB"/>
          </a:p>
        </p:txBody>
      </p:sp>
      <p:sp>
        <p:nvSpPr>
          <p:cNvPr id="3" name="Title 1">
            <a:extLst>
              <a:ext uri="{FF2B5EF4-FFF2-40B4-BE49-F238E27FC236}">
                <a16:creationId xmlns:a16="http://schemas.microsoft.com/office/drawing/2014/main" id="{311ACD77-059D-2F49-A958-7558D6C9E86D}"/>
              </a:ext>
            </a:extLst>
          </p:cNvPr>
          <p:cNvSpPr>
            <a:spLocks noGrp="1"/>
          </p:cNvSpPr>
          <p:nvPr>
            <p:ph type="title"/>
          </p:nvPr>
        </p:nvSpPr>
        <p:spPr>
          <a:xfrm>
            <a:off x="1730829" y="-114300"/>
            <a:ext cx="7772400" cy="1143000"/>
          </a:xfrm>
        </p:spPr>
        <p:txBody>
          <a:bodyPr/>
          <a:lstStyle/>
          <a:p>
            <a:pPr eaLnBrk="1" hangingPunct="1"/>
            <a:r>
              <a:rPr lang="en-US" altLang="en-US" dirty="0">
                <a:latin typeface="Calibri" panose="020F0502020204030204" pitchFamily="34" charset="0"/>
                <a:cs typeface="Calibri" panose="020F0502020204030204" pitchFamily="34" charset="0"/>
              </a:rPr>
              <a:t>Business Case</a:t>
            </a:r>
          </a:p>
        </p:txBody>
      </p:sp>
      <p:sp>
        <p:nvSpPr>
          <p:cNvPr id="5" name="Rounded Rectangle 4">
            <a:extLst>
              <a:ext uri="{FF2B5EF4-FFF2-40B4-BE49-F238E27FC236}">
                <a16:creationId xmlns:a16="http://schemas.microsoft.com/office/drawing/2014/main" id="{DE249D3A-FADD-F948-8F94-2519D34EA03A}"/>
              </a:ext>
            </a:extLst>
          </p:cNvPr>
          <p:cNvSpPr/>
          <p:nvPr/>
        </p:nvSpPr>
        <p:spPr>
          <a:xfrm>
            <a:off x="440872" y="1077377"/>
            <a:ext cx="11397343" cy="1160463"/>
          </a:xfrm>
          <a:prstGeom prst="roundRect">
            <a:avLst/>
          </a:prstGeom>
          <a:solidFill>
            <a:schemeClr val="bg1">
              <a:lumMod val="95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sz="1600" dirty="0">
              <a:latin typeface="Calibri" pitchFamily="34" charset="0"/>
              <a:cs typeface="Calibri" pitchFamily="34" charset="0"/>
            </a:endParaRPr>
          </a:p>
        </p:txBody>
      </p:sp>
      <p:sp>
        <p:nvSpPr>
          <p:cNvPr id="6" name="TextBox 20">
            <a:extLst>
              <a:ext uri="{FF2B5EF4-FFF2-40B4-BE49-F238E27FC236}">
                <a16:creationId xmlns:a16="http://schemas.microsoft.com/office/drawing/2014/main" id="{2B24C8D9-D32D-8C48-BF6B-C4BA15AE2284}"/>
              </a:ext>
            </a:extLst>
          </p:cNvPr>
          <p:cNvSpPr txBox="1">
            <a:spLocks noChangeArrowheads="1"/>
          </p:cNvSpPr>
          <p:nvPr/>
        </p:nvSpPr>
        <p:spPr bwMode="auto">
          <a:xfrm>
            <a:off x="636818" y="1144503"/>
            <a:ext cx="11397343"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2400" dirty="0">
                <a:latin typeface="Calibri" panose="020F0502020204030204" pitchFamily="34" charset="0"/>
                <a:cs typeface="Calibri" panose="020F0502020204030204" pitchFamily="34" charset="0"/>
              </a:rPr>
              <a:t>As with all documents, a clear procedure for developing the business case is highly desirable and the following headings give some indication of the subjects to be included</a:t>
            </a:r>
          </a:p>
        </p:txBody>
      </p:sp>
      <p:grpSp>
        <p:nvGrpSpPr>
          <p:cNvPr id="7" name="Group 54">
            <a:extLst>
              <a:ext uri="{FF2B5EF4-FFF2-40B4-BE49-F238E27FC236}">
                <a16:creationId xmlns:a16="http://schemas.microsoft.com/office/drawing/2014/main" id="{391D6AFC-9B25-DE43-980D-C1D3AFD63D94}"/>
              </a:ext>
            </a:extLst>
          </p:cNvPr>
          <p:cNvGrpSpPr>
            <a:grpSpLocks/>
          </p:cNvGrpSpPr>
          <p:nvPr/>
        </p:nvGrpSpPr>
        <p:grpSpPr bwMode="auto">
          <a:xfrm>
            <a:off x="440872" y="2497220"/>
            <a:ext cx="3270250" cy="609600"/>
            <a:chOff x="1752600" y="2286000"/>
            <a:chExt cx="5715000" cy="609600"/>
          </a:xfrm>
        </p:grpSpPr>
        <p:sp>
          <p:nvSpPr>
            <p:cNvPr id="8" name="Afrundet rektangel 9">
              <a:extLst>
                <a:ext uri="{FF2B5EF4-FFF2-40B4-BE49-F238E27FC236}">
                  <a16:creationId xmlns:a16="http://schemas.microsoft.com/office/drawing/2014/main" id="{E78AB291-21EB-374D-8C25-C3DD67F25DB6}"/>
                </a:ext>
              </a:extLst>
            </p:cNvPr>
            <p:cNvSpPr/>
            <p:nvPr/>
          </p:nvSpPr>
          <p:spPr bwMode="auto">
            <a:xfrm>
              <a:off x="1752600" y="2286000"/>
              <a:ext cx="5715000" cy="609600"/>
            </a:xfrm>
            <a:prstGeom prst="roundRect">
              <a:avLst>
                <a:gd name="adj" fmla="val 8497"/>
              </a:avLst>
            </a:prstGeom>
            <a:gradFill>
              <a:gsLst>
                <a:gs pos="0">
                  <a:schemeClr val="tx1">
                    <a:lumMod val="95000"/>
                    <a:lumOff val="5000"/>
                  </a:schemeClr>
                </a:gs>
                <a:gs pos="5000">
                  <a:schemeClr val="tx1">
                    <a:lumMod val="85000"/>
                    <a:lumOff val="15000"/>
                  </a:schemeClr>
                </a:gs>
                <a:gs pos="100000">
                  <a:schemeClr val="tx1">
                    <a:lumMod val="85000"/>
                    <a:lumOff val="15000"/>
                  </a:schemeClr>
                </a:gs>
              </a:gsLst>
            </a:gradFill>
          </p:spPr>
          <p:style>
            <a:lnRef idx="0">
              <a:schemeClr val="accent3"/>
            </a:lnRef>
            <a:fillRef idx="3">
              <a:schemeClr val="accent3"/>
            </a:fillRef>
            <a:effectRef idx="3">
              <a:schemeClr val="accent3"/>
            </a:effectRef>
            <a:fontRef idx="minor">
              <a:schemeClr val="lt1"/>
            </a:fontRef>
          </p:style>
          <p:txBody>
            <a:bodyPr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fontAlgn="auto" hangingPunct="1">
                <a:spcBef>
                  <a:spcPts val="0"/>
                </a:spcBef>
                <a:spcAft>
                  <a:spcPts val="0"/>
                </a:spcAft>
                <a:defRPr/>
              </a:pPr>
              <a:endParaRPr lang="nb-NO" sz="1600">
                <a:solidFill>
                  <a:srgbClr val="FFFFFF"/>
                </a:solidFill>
                <a:latin typeface="Calibri" pitchFamily="34" charset="0"/>
                <a:ea typeface="ＭＳ Ｐゴシック" pitchFamily="-109" charset="-128"/>
                <a:cs typeface="Calibri" pitchFamily="34" charset="0"/>
              </a:endParaRPr>
            </a:p>
          </p:txBody>
        </p:sp>
        <p:sp>
          <p:nvSpPr>
            <p:cNvPr id="9" name="Rektangel 58">
              <a:extLst>
                <a:ext uri="{FF2B5EF4-FFF2-40B4-BE49-F238E27FC236}">
                  <a16:creationId xmlns:a16="http://schemas.microsoft.com/office/drawing/2014/main" id="{DF38A637-3BB8-DD4B-B892-5C5E140A6181}"/>
                </a:ext>
              </a:extLst>
            </p:cNvPr>
            <p:cNvSpPr>
              <a:spLocks noChangeArrowheads="1"/>
            </p:cNvSpPr>
            <p:nvPr/>
          </p:nvSpPr>
          <p:spPr bwMode="auto">
            <a:xfrm>
              <a:off x="1905000" y="2435225"/>
              <a:ext cx="48006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600" b="1" noProof="1">
                  <a:solidFill>
                    <a:srgbClr val="FFFFFF"/>
                  </a:solidFill>
                  <a:latin typeface="Calibri" panose="020F0502020204030204" pitchFamily="34" charset="0"/>
                  <a:ea typeface="ＭＳ Ｐゴシック" panose="020B0600070205080204" pitchFamily="34" charset="-128"/>
                  <a:cs typeface="Calibri" panose="020F0502020204030204" pitchFamily="34" charset="0"/>
                </a:rPr>
                <a:t>Why is Project required?</a:t>
              </a:r>
              <a:endParaRPr lang="da-DK" altLang="en-US" sz="1600" b="1" dirty="0">
                <a:solidFill>
                  <a:srgbClr val="FFFFFF"/>
                </a:solidFill>
                <a:latin typeface="Calibri" panose="020F0502020204030204" pitchFamily="34" charset="0"/>
                <a:ea typeface="ＭＳ Ｐゴシック" panose="020B0600070205080204" pitchFamily="34" charset="-128"/>
                <a:cs typeface="Calibri" panose="020F0502020204030204" pitchFamily="34" charset="0"/>
              </a:endParaRPr>
            </a:p>
          </p:txBody>
        </p:sp>
      </p:grpSp>
      <p:grpSp>
        <p:nvGrpSpPr>
          <p:cNvPr id="10" name="Group 54">
            <a:extLst>
              <a:ext uri="{FF2B5EF4-FFF2-40B4-BE49-F238E27FC236}">
                <a16:creationId xmlns:a16="http://schemas.microsoft.com/office/drawing/2014/main" id="{ABAC5C8F-92CD-DA4F-8152-1C55984222F4}"/>
              </a:ext>
            </a:extLst>
          </p:cNvPr>
          <p:cNvGrpSpPr>
            <a:grpSpLocks/>
          </p:cNvGrpSpPr>
          <p:nvPr/>
        </p:nvGrpSpPr>
        <p:grpSpPr bwMode="auto">
          <a:xfrm>
            <a:off x="4179719" y="2530881"/>
            <a:ext cx="3914481" cy="609600"/>
            <a:chOff x="1752600" y="2286000"/>
            <a:chExt cx="5715000" cy="609600"/>
          </a:xfrm>
        </p:grpSpPr>
        <p:sp>
          <p:nvSpPr>
            <p:cNvPr id="11" name="Afrundet rektangel 9">
              <a:extLst>
                <a:ext uri="{FF2B5EF4-FFF2-40B4-BE49-F238E27FC236}">
                  <a16:creationId xmlns:a16="http://schemas.microsoft.com/office/drawing/2014/main" id="{C961272B-9D6A-AC49-9A61-9206CB4976C8}"/>
                </a:ext>
              </a:extLst>
            </p:cNvPr>
            <p:cNvSpPr/>
            <p:nvPr/>
          </p:nvSpPr>
          <p:spPr bwMode="auto">
            <a:xfrm>
              <a:off x="1752600" y="2286000"/>
              <a:ext cx="5715000" cy="609600"/>
            </a:xfrm>
            <a:prstGeom prst="roundRect">
              <a:avLst>
                <a:gd name="adj" fmla="val 8497"/>
              </a:avLst>
            </a:prstGeom>
            <a:gradFill>
              <a:gsLst>
                <a:gs pos="0">
                  <a:schemeClr val="tx1">
                    <a:lumMod val="95000"/>
                    <a:lumOff val="5000"/>
                  </a:schemeClr>
                </a:gs>
                <a:gs pos="5000">
                  <a:schemeClr val="tx1">
                    <a:lumMod val="85000"/>
                    <a:lumOff val="15000"/>
                  </a:schemeClr>
                </a:gs>
                <a:gs pos="100000">
                  <a:schemeClr val="tx1">
                    <a:lumMod val="85000"/>
                    <a:lumOff val="15000"/>
                  </a:schemeClr>
                </a:gs>
              </a:gsLst>
            </a:gradFill>
          </p:spPr>
          <p:style>
            <a:lnRef idx="0">
              <a:schemeClr val="accent3"/>
            </a:lnRef>
            <a:fillRef idx="3">
              <a:schemeClr val="accent3"/>
            </a:fillRef>
            <a:effectRef idx="3">
              <a:schemeClr val="accent3"/>
            </a:effectRef>
            <a:fontRef idx="minor">
              <a:schemeClr val="lt1"/>
            </a:fontRef>
          </p:style>
          <p:txBody>
            <a:bodyPr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fontAlgn="auto" hangingPunct="1">
                <a:spcBef>
                  <a:spcPts val="0"/>
                </a:spcBef>
                <a:spcAft>
                  <a:spcPts val="0"/>
                </a:spcAft>
                <a:defRPr/>
              </a:pPr>
              <a:endParaRPr lang="nb-NO" sz="1600">
                <a:solidFill>
                  <a:srgbClr val="FFFFFF"/>
                </a:solidFill>
                <a:latin typeface="Calibri" pitchFamily="34" charset="0"/>
                <a:ea typeface="ＭＳ Ｐゴシック" pitchFamily="-109" charset="-128"/>
                <a:cs typeface="Calibri" pitchFamily="34" charset="0"/>
              </a:endParaRPr>
            </a:p>
          </p:txBody>
        </p:sp>
        <p:sp>
          <p:nvSpPr>
            <p:cNvPr id="12" name="Rektangel 58">
              <a:extLst>
                <a:ext uri="{FF2B5EF4-FFF2-40B4-BE49-F238E27FC236}">
                  <a16:creationId xmlns:a16="http://schemas.microsoft.com/office/drawing/2014/main" id="{BB4976C1-BBD7-A649-9A23-370815A126C8}"/>
                </a:ext>
              </a:extLst>
            </p:cNvPr>
            <p:cNvSpPr>
              <a:spLocks noChangeArrowheads="1"/>
            </p:cNvSpPr>
            <p:nvPr/>
          </p:nvSpPr>
          <p:spPr bwMode="auto">
            <a:xfrm>
              <a:off x="1905000" y="2435225"/>
              <a:ext cx="48006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600" b="1" noProof="1">
                  <a:solidFill>
                    <a:srgbClr val="FFFFFF"/>
                  </a:solidFill>
                  <a:latin typeface="Calibri" panose="020F0502020204030204" pitchFamily="34" charset="0"/>
                  <a:ea typeface="ＭＳ Ｐゴシック" panose="020B0600070205080204" pitchFamily="34" charset="-128"/>
                  <a:cs typeface="Calibri" panose="020F0502020204030204" pitchFamily="34" charset="0"/>
                </a:rPr>
                <a:t>What are we trying to achieve?</a:t>
              </a:r>
              <a:endParaRPr lang="da-DK" altLang="en-US" sz="1600" b="1" dirty="0">
                <a:solidFill>
                  <a:srgbClr val="FFFFFF"/>
                </a:solidFill>
                <a:latin typeface="Calibri" panose="020F0502020204030204" pitchFamily="34" charset="0"/>
                <a:ea typeface="ＭＳ Ｐゴシック" panose="020B0600070205080204" pitchFamily="34" charset="-128"/>
                <a:cs typeface="Calibri" panose="020F0502020204030204" pitchFamily="34" charset="0"/>
              </a:endParaRPr>
            </a:p>
          </p:txBody>
        </p:sp>
      </p:grpSp>
      <p:grpSp>
        <p:nvGrpSpPr>
          <p:cNvPr id="13" name="Group 54">
            <a:extLst>
              <a:ext uri="{FF2B5EF4-FFF2-40B4-BE49-F238E27FC236}">
                <a16:creationId xmlns:a16="http://schemas.microsoft.com/office/drawing/2014/main" id="{36F5AB9B-842F-0941-AE0B-57E086D3BF1A}"/>
              </a:ext>
            </a:extLst>
          </p:cNvPr>
          <p:cNvGrpSpPr>
            <a:grpSpLocks/>
          </p:cNvGrpSpPr>
          <p:nvPr/>
        </p:nvGrpSpPr>
        <p:grpSpPr bwMode="auto">
          <a:xfrm>
            <a:off x="440872" y="4003758"/>
            <a:ext cx="3270250" cy="609600"/>
            <a:chOff x="1752600" y="2286000"/>
            <a:chExt cx="5715000" cy="609600"/>
          </a:xfrm>
        </p:grpSpPr>
        <p:sp>
          <p:nvSpPr>
            <p:cNvPr id="14" name="Afrundet rektangel 9">
              <a:extLst>
                <a:ext uri="{FF2B5EF4-FFF2-40B4-BE49-F238E27FC236}">
                  <a16:creationId xmlns:a16="http://schemas.microsoft.com/office/drawing/2014/main" id="{E0E0F2F8-CD1A-8045-91C8-DDFB36961072}"/>
                </a:ext>
              </a:extLst>
            </p:cNvPr>
            <p:cNvSpPr/>
            <p:nvPr/>
          </p:nvSpPr>
          <p:spPr bwMode="auto">
            <a:xfrm>
              <a:off x="1752600" y="2286000"/>
              <a:ext cx="5715000" cy="609600"/>
            </a:xfrm>
            <a:prstGeom prst="roundRect">
              <a:avLst>
                <a:gd name="adj" fmla="val 8497"/>
              </a:avLst>
            </a:prstGeom>
            <a:gradFill>
              <a:gsLst>
                <a:gs pos="0">
                  <a:schemeClr val="tx1">
                    <a:lumMod val="95000"/>
                    <a:lumOff val="5000"/>
                  </a:schemeClr>
                </a:gs>
                <a:gs pos="5000">
                  <a:schemeClr val="tx1">
                    <a:lumMod val="85000"/>
                    <a:lumOff val="15000"/>
                  </a:schemeClr>
                </a:gs>
                <a:gs pos="100000">
                  <a:schemeClr val="tx1">
                    <a:lumMod val="85000"/>
                    <a:lumOff val="15000"/>
                  </a:schemeClr>
                </a:gs>
              </a:gsLst>
            </a:gradFill>
          </p:spPr>
          <p:style>
            <a:lnRef idx="0">
              <a:schemeClr val="accent3"/>
            </a:lnRef>
            <a:fillRef idx="3">
              <a:schemeClr val="accent3"/>
            </a:fillRef>
            <a:effectRef idx="3">
              <a:schemeClr val="accent3"/>
            </a:effectRef>
            <a:fontRef idx="minor">
              <a:schemeClr val="lt1"/>
            </a:fontRef>
          </p:style>
          <p:txBody>
            <a:bodyPr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fontAlgn="auto" hangingPunct="1">
                <a:spcBef>
                  <a:spcPts val="0"/>
                </a:spcBef>
                <a:spcAft>
                  <a:spcPts val="0"/>
                </a:spcAft>
                <a:defRPr/>
              </a:pPr>
              <a:endParaRPr lang="nb-NO" sz="1600">
                <a:solidFill>
                  <a:srgbClr val="FFFFFF"/>
                </a:solidFill>
                <a:latin typeface="Calibri" pitchFamily="34" charset="0"/>
                <a:ea typeface="ＭＳ Ｐゴシック" pitchFamily="-109" charset="-128"/>
                <a:cs typeface="Calibri" pitchFamily="34" charset="0"/>
              </a:endParaRPr>
            </a:p>
          </p:txBody>
        </p:sp>
        <p:sp>
          <p:nvSpPr>
            <p:cNvPr id="15" name="Rektangel 58">
              <a:extLst>
                <a:ext uri="{FF2B5EF4-FFF2-40B4-BE49-F238E27FC236}">
                  <a16:creationId xmlns:a16="http://schemas.microsoft.com/office/drawing/2014/main" id="{5301FA02-A2AB-3142-A809-F8AEA6BB40A8}"/>
                </a:ext>
              </a:extLst>
            </p:cNvPr>
            <p:cNvSpPr>
              <a:spLocks noChangeArrowheads="1"/>
            </p:cNvSpPr>
            <p:nvPr/>
          </p:nvSpPr>
          <p:spPr bwMode="auto">
            <a:xfrm>
              <a:off x="1905000" y="2435225"/>
              <a:ext cx="48006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600" b="1" noProof="1">
                  <a:solidFill>
                    <a:srgbClr val="FFFFFF"/>
                  </a:solidFill>
                  <a:latin typeface="Calibri" panose="020F0502020204030204" pitchFamily="34" charset="0"/>
                  <a:ea typeface="ＭＳ Ｐゴシック" panose="020B0600070205080204" pitchFamily="34" charset="-128"/>
                  <a:cs typeface="Calibri" panose="020F0502020204030204" pitchFamily="34" charset="0"/>
                </a:rPr>
                <a:t>What are the deliverables?</a:t>
              </a:r>
              <a:endParaRPr lang="da-DK" altLang="en-US" sz="1600" b="1" dirty="0">
                <a:solidFill>
                  <a:srgbClr val="FFFFFF"/>
                </a:solidFill>
                <a:latin typeface="Calibri" panose="020F0502020204030204" pitchFamily="34" charset="0"/>
                <a:ea typeface="ＭＳ Ｐゴシック" panose="020B0600070205080204" pitchFamily="34" charset="-128"/>
                <a:cs typeface="Calibri" panose="020F0502020204030204" pitchFamily="34" charset="0"/>
              </a:endParaRPr>
            </a:p>
          </p:txBody>
        </p:sp>
      </p:grpSp>
      <p:grpSp>
        <p:nvGrpSpPr>
          <p:cNvPr id="16" name="Group 54">
            <a:extLst>
              <a:ext uri="{FF2B5EF4-FFF2-40B4-BE49-F238E27FC236}">
                <a16:creationId xmlns:a16="http://schemas.microsoft.com/office/drawing/2014/main" id="{234FA29E-E2A0-DB4F-A679-FA3CE4811C9B}"/>
              </a:ext>
            </a:extLst>
          </p:cNvPr>
          <p:cNvGrpSpPr>
            <a:grpSpLocks/>
          </p:cNvGrpSpPr>
          <p:nvPr/>
        </p:nvGrpSpPr>
        <p:grpSpPr bwMode="auto">
          <a:xfrm>
            <a:off x="440872" y="4783220"/>
            <a:ext cx="3270250" cy="609600"/>
            <a:chOff x="1752600" y="2286000"/>
            <a:chExt cx="5715000" cy="609600"/>
          </a:xfrm>
        </p:grpSpPr>
        <p:sp>
          <p:nvSpPr>
            <p:cNvPr id="17" name="Afrundet rektangel 9">
              <a:extLst>
                <a:ext uri="{FF2B5EF4-FFF2-40B4-BE49-F238E27FC236}">
                  <a16:creationId xmlns:a16="http://schemas.microsoft.com/office/drawing/2014/main" id="{3E6D5602-DB0E-2F45-936E-08F1D7A2DED5}"/>
                </a:ext>
              </a:extLst>
            </p:cNvPr>
            <p:cNvSpPr/>
            <p:nvPr/>
          </p:nvSpPr>
          <p:spPr bwMode="auto">
            <a:xfrm>
              <a:off x="1752600" y="2286000"/>
              <a:ext cx="5715000" cy="609600"/>
            </a:xfrm>
            <a:prstGeom prst="roundRect">
              <a:avLst>
                <a:gd name="adj" fmla="val 8497"/>
              </a:avLst>
            </a:prstGeom>
            <a:gradFill>
              <a:gsLst>
                <a:gs pos="0">
                  <a:schemeClr val="tx1">
                    <a:lumMod val="95000"/>
                    <a:lumOff val="5000"/>
                  </a:schemeClr>
                </a:gs>
                <a:gs pos="5000">
                  <a:schemeClr val="tx1">
                    <a:lumMod val="85000"/>
                    <a:lumOff val="15000"/>
                  </a:schemeClr>
                </a:gs>
                <a:gs pos="100000">
                  <a:schemeClr val="tx1">
                    <a:lumMod val="85000"/>
                    <a:lumOff val="15000"/>
                  </a:schemeClr>
                </a:gs>
              </a:gsLst>
            </a:gradFill>
          </p:spPr>
          <p:style>
            <a:lnRef idx="0">
              <a:schemeClr val="accent3"/>
            </a:lnRef>
            <a:fillRef idx="3">
              <a:schemeClr val="accent3"/>
            </a:fillRef>
            <a:effectRef idx="3">
              <a:schemeClr val="accent3"/>
            </a:effectRef>
            <a:fontRef idx="minor">
              <a:schemeClr val="lt1"/>
            </a:fontRef>
          </p:style>
          <p:txBody>
            <a:bodyPr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fontAlgn="auto" hangingPunct="1">
                <a:spcBef>
                  <a:spcPts val="0"/>
                </a:spcBef>
                <a:spcAft>
                  <a:spcPts val="0"/>
                </a:spcAft>
                <a:defRPr/>
              </a:pPr>
              <a:endParaRPr lang="nb-NO" sz="1600">
                <a:solidFill>
                  <a:srgbClr val="FFFFFF"/>
                </a:solidFill>
                <a:latin typeface="Calibri" pitchFamily="34" charset="0"/>
                <a:ea typeface="ＭＳ Ｐゴシック" pitchFamily="-109" charset="-128"/>
                <a:cs typeface="Calibri" pitchFamily="34" charset="0"/>
              </a:endParaRPr>
            </a:p>
          </p:txBody>
        </p:sp>
        <p:sp>
          <p:nvSpPr>
            <p:cNvPr id="18" name="Rektangel 58">
              <a:extLst>
                <a:ext uri="{FF2B5EF4-FFF2-40B4-BE49-F238E27FC236}">
                  <a16:creationId xmlns:a16="http://schemas.microsoft.com/office/drawing/2014/main" id="{6446F717-0F53-874F-B752-9DF63466DD8F}"/>
                </a:ext>
              </a:extLst>
            </p:cNvPr>
            <p:cNvSpPr>
              <a:spLocks noChangeArrowheads="1"/>
            </p:cNvSpPr>
            <p:nvPr/>
          </p:nvSpPr>
          <p:spPr bwMode="auto">
            <a:xfrm>
              <a:off x="1905000" y="2435225"/>
              <a:ext cx="48006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600" b="1" noProof="1">
                  <a:solidFill>
                    <a:srgbClr val="FFFFFF"/>
                  </a:solidFill>
                  <a:latin typeface="Calibri" panose="020F0502020204030204" pitchFamily="34" charset="0"/>
                  <a:ea typeface="ＭＳ Ｐゴシック" panose="020B0600070205080204" pitchFamily="34" charset="-128"/>
                  <a:cs typeface="Calibri" panose="020F0502020204030204" pitchFamily="34" charset="0"/>
                </a:rPr>
                <a:t>What is the anticipated cost?</a:t>
              </a:r>
              <a:endParaRPr lang="da-DK" altLang="en-US" sz="1600" b="1" dirty="0">
                <a:solidFill>
                  <a:srgbClr val="FFFFFF"/>
                </a:solidFill>
                <a:latin typeface="Calibri" panose="020F0502020204030204" pitchFamily="34" charset="0"/>
                <a:ea typeface="ＭＳ Ｐゴシック" panose="020B0600070205080204" pitchFamily="34" charset="-128"/>
                <a:cs typeface="Calibri" panose="020F0502020204030204" pitchFamily="34" charset="0"/>
              </a:endParaRPr>
            </a:p>
          </p:txBody>
        </p:sp>
      </p:grpSp>
      <p:grpSp>
        <p:nvGrpSpPr>
          <p:cNvPr id="19" name="Group 54">
            <a:extLst>
              <a:ext uri="{FF2B5EF4-FFF2-40B4-BE49-F238E27FC236}">
                <a16:creationId xmlns:a16="http://schemas.microsoft.com/office/drawing/2014/main" id="{F64187B7-5C98-824B-9C05-CA155274CB81}"/>
              </a:ext>
            </a:extLst>
          </p:cNvPr>
          <p:cNvGrpSpPr>
            <a:grpSpLocks/>
          </p:cNvGrpSpPr>
          <p:nvPr/>
        </p:nvGrpSpPr>
        <p:grpSpPr bwMode="auto">
          <a:xfrm>
            <a:off x="421891" y="3249418"/>
            <a:ext cx="3289231" cy="609600"/>
            <a:chOff x="1752600" y="2286000"/>
            <a:chExt cx="5715000" cy="609600"/>
          </a:xfrm>
        </p:grpSpPr>
        <p:sp>
          <p:nvSpPr>
            <p:cNvPr id="20" name="Afrundet rektangel 9">
              <a:extLst>
                <a:ext uri="{FF2B5EF4-FFF2-40B4-BE49-F238E27FC236}">
                  <a16:creationId xmlns:a16="http://schemas.microsoft.com/office/drawing/2014/main" id="{80225E01-0F4F-9F4A-8D3C-A138B17C8D0B}"/>
                </a:ext>
              </a:extLst>
            </p:cNvPr>
            <p:cNvSpPr/>
            <p:nvPr/>
          </p:nvSpPr>
          <p:spPr bwMode="auto">
            <a:xfrm>
              <a:off x="1752600" y="2286000"/>
              <a:ext cx="5715000" cy="609600"/>
            </a:xfrm>
            <a:prstGeom prst="roundRect">
              <a:avLst>
                <a:gd name="adj" fmla="val 8497"/>
              </a:avLst>
            </a:prstGeom>
            <a:gradFill>
              <a:gsLst>
                <a:gs pos="0">
                  <a:schemeClr val="tx1">
                    <a:lumMod val="95000"/>
                    <a:lumOff val="5000"/>
                  </a:schemeClr>
                </a:gs>
                <a:gs pos="5000">
                  <a:schemeClr val="tx1">
                    <a:lumMod val="85000"/>
                    <a:lumOff val="15000"/>
                  </a:schemeClr>
                </a:gs>
                <a:gs pos="100000">
                  <a:schemeClr val="tx1">
                    <a:lumMod val="85000"/>
                    <a:lumOff val="15000"/>
                  </a:schemeClr>
                </a:gs>
              </a:gsLst>
            </a:gradFill>
          </p:spPr>
          <p:style>
            <a:lnRef idx="0">
              <a:schemeClr val="accent3"/>
            </a:lnRef>
            <a:fillRef idx="3">
              <a:schemeClr val="accent3"/>
            </a:fillRef>
            <a:effectRef idx="3">
              <a:schemeClr val="accent3"/>
            </a:effectRef>
            <a:fontRef idx="minor">
              <a:schemeClr val="lt1"/>
            </a:fontRef>
          </p:style>
          <p:txBody>
            <a:bodyPr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fontAlgn="auto" hangingPunct="1">
                <a:spcBef>
                  <a:spcPts val="0"/>
                </a:spcBef>
                <a:spcAft>
                  <a:spcPts val="0"/>
                </a:spcAft>
                <a:defRPr/>
              </a:pPr>
              <a:endParaRPr lang="nb-NO" sz="1600">
                <a:solidFill>
                  <a:srgbClr val="FFFFFF"/>
                </a:solidFill>
                <a:latin typeface="Calibri" pitchFamily="34" charset="0"/>
                <a:ea typeface="ＭＳ Ｐゴシック" pitchFamily="-109" charset="-128"/>
                <a:cs typeface="Calibri" pitchFamily="34" charset="0"/>
              </a:endParaRPr>
            </a:p>
          </p:txBody>
        </p:sp>
        <p:sp>
          <p:nvSpPr>
            <p:cNvPr id="21" name="Rektangel 58">
              <a:extLst>
                <a:ext uri="{FF2B5EF4-FFF2-40B4-BE49-F238E27FC236}">
                  <a16:creationId xmlns:a16="http://schemas.microsoft.com/office/drawing/2014/main" id="{DC9F6111-73B6-DC40-9BC0-BED94B6482EE}"/>
                </a:ext>
              </a:extLst>
            </p:cNvPr>
            <p:cNvSpPr>
              <a:spLocks noChangeArrowheads="1"/>
            </p:cNvSpPr>
            <p:nvPr/>
          </p:nvSpPr>
          <p:spPr bwMode="auto">
            <a:xfrm>
              <a:off x="1905000" y="2435225"/>
              <a:ext cx="55626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600" b="1" noProof="1">
                  <a:solidFill>
                    <a:srgbClr val="FFFFFF"/>
                  </a:solidFill>
                  <a:latin typeface="Calibri" panose="020F0502020204030204" pitchFamily="34" charset="0"/>
                  <a:ea typeface="ＭＳ Ｐゴシック" panose="020B0600070205080204" pitchFamily="34" charset="-128"/>
                  <a:cs typeface="Calibri" panose="020F0502020204030204" pitchFamily="34" charset="0"/>
                </a:rPr>
                <a:t>How long it will take to complete?</a:t>
              </a:r>
              <a:endParaRPr lang="da-DK" altLang="en-US" sz="1600" b="1" dirty="0">
                <a:solidFill>
                  <a:srgbClr val="FFFFFF"/>
                </a:solidFill>
                <a:latin typeface="Calibri" panose="020F0502020204030204" pitchFamily="34" charset="0"/>
                <a:ea typeface="ＭＳ Ｐゴシック" panose="020B0600070205080204" pitchFamily="34" charset="-128"/>
                <a:cs typeface="Calibri" panose="020F0502020204030204" pitchFamily="34" charset="0"/>
              </a:endParaRPr>
            </a:p>
          </p:txBody>
        </p:sp>
      </p:grpSp>
      <p:grpSp>
        <p:nvGrpSpPr>
          <p:cNvPr id="22" name="Group 54">
            <a:extLst>
              <a:ext uri="{FF2B5EF4-FFF2-40B4-BE49-F238E27FC236}">
                <a16:creationId xmlns:a16="http://schemas.microsoft.com/office/drawing/2014/main" id="{9C840BFD-EC3F-7045-A336-E1D57972E4B1}"/>
              </a:ext>
            </a:extLst>
          </p:cNvPr>
          <p:cNvGrpSpPr>
            <a:grpSpLocks/>
          </p:cNvGrpSpPr>
          <p:nvPr/>
        </p:nvGrpSpPr>
        <p:grpSpPr bwMode="auto">
          <a:xfrm>
            <a:off x="4179719" y="3249418"/>
            <a:ext cx="3914481" cy="609600"/>
            <a:chOff x="1752600" y="2286000"/>
            <a:chExt cx="5715000" cy="609600"/>
          </a:xfrm>
        </p:grpSpPr>
        <p:sp>
          <p:nvSpPr>
            <p:cNvPr id="23" name="Afrundet rektangel 9">
              <a:extLst>
                <a:ext uri="{FF2B5EF4-FFF2-40B4-BE49-F238E27FC236}">
                  <a16:creationId xmlns:a16="http://schemas.microsoft.com/office/drawing/2014/main" id="{11DD3A17-36CA-4B4F-9481-95234C68DD0D}"/>
                </a:ext>
              </a:extLst>
            </p:cNvPr>
            <p:cNvSpPr/>
            <p:nvPr/>
          </p:nvSpPr>
          <p:spPr bwMode="auto">
            <a:xfrm>
              <a:off x="1752600" y="2286000"/>
              <a:ext cx="5715000" cy="609600"/>
            </a:xfrm>
            <a:prstGeom prst="roundRect">
              <a:avLst>
                <a:gd name="adj" fmla="val 8497"/>
              </a:avLst>
            </a:prstGeom>
            <a:gradFill>
              <a:gsLst>
                <a:gs pos="0">
                  <a:schemeClr val="tx1">
                    <a:lumMod val="95000"/>
                    <a:lumOff val="5000"/>
                  </a:schemeClr>
                </a:gs>
                <a:gs pos="5000">
                  <a:schemeClr val="tx1">
                    <a:lumMod val="85000"/>
                    <a:lumOff val="15000"/>
                  </a:schemeClr>
                </a:gs>
                <a:gs pos="100000">
                  <a:schemeClr val="tx1">
                    <a:lumMod val="85000"/>
                    <a:lumOff val="15000"/>
                  </a:schemeClr>
                </a:gs>
              </a:gsLst>
            </a:gradFill>
          </p:spPr>
          <p:style>
            <a:lnRef idx="0">
              <a:schemeClr val="accent3"/>
            </a:lnRef>
            <a:fillRef idx="3">
              <a:schemeClr val="accent3"/>
            </a:fillRef>
            <a:effectRef idx="3">
              <a:schemeClr val="accent3"/>
            </a:effectRef>
            <a:fontRef idx="minor">
              <a:schemeClr val="lt1"/>
            </a:fontRef>
          </p:style>
          <p:txBody>
            <a:bodyPr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fontAlgn="auto" hangingPunct="1">
                <a:spcBef>
                  <a:spcPts val="0"/>
                </a:spcBef>
                <a:spcAft>
                  <a:spcPts val="0"/>
                </a:spcAft>
                <a:defRPr/>
              </a:pPr>
              <a:endParaRPr lang="nb-NO" sz="1600">
                <a:solidFill>
                  <a:srgbClr val="FFFFFF"/>
                </a:solidFill>
                <a:latin typeface="Calibri" pitchFamily="34" charset="0"/>
                <a:ea typeface="ＭＳ Ｐゴシック" pitchFamily="-109" charset="-128"/>
                <a:cs typeface="Calibri" pitchFamily="34" charset="0"/>
              </a:endParaRPr>
            </a:p>
          </p:txBody>
        </p:sp>
        <p:sp>
          <p:nvSpPr>
            <p:cNvPr id="24" name="Rektangel 58">
              <a:extLst>
                <a:ext uri="{FF2B5EF4-FFF2-40B4-BE49-F238E27FC236}">
                  <a16:creationId xmlns:a16="http://schemas.microsoft.com/office/drawing/2014/main" id="{489B6EBB-907F-BD48-8116-EB0761F7CBCF}"/>
                </a:ext>
              </a:extLst>
            </p:cNvPr>
            <p:cNvSpPr>
              <a:spLocks noChangeArrowheads="1"/>
            </p:cNvSpPr>
            <p:nvPr/>
          </p:nvSpPr>
          <p:spPr bwMode="auto">
            <a:xfrm>
              <a:off x="1752600" y="2435225"/>
              <a:ext cx="560294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600" b="1" noProof="1">
                  <a:solidFill>
                    <a:srgbClr val="FFFFFF"/>
                  </a:solidFill>
                  <a:latin typeface="Calibri" panose="020F0502020204030204" pitchFamily="34" charset="0"/>
                  <a:ea typeface="ＭＳ Ｐゴシック" panose="020B0600070205080204" pitchFamily="34" charset="-128"/>
                  <a:cs typeface="Calibri" panose="020F0502020204030204" pitchFamily="34" charset="0"/>
                </a:rPr>
                <a:t>What qualify standards must be achieved?</a:t>
              </a:r>
              <a:endParaRPr lang="da-DK" altLang="en-US" sz="1600" b="1" dirty="0">
                <a:solidFill>
                  <a:srgbClr val="FFFFFF"/>
                </a:solidFill>
                <a:latin typeface="Calibri" panose="020F0502020204030204" pitchFamily="34" charset="0"/>
                <a:ea typeface="ＭＳ Ｐゴシック" panose="020B0600070205080204" pitchFamily="34" charset="-128"/>
                <a:cs typeface="Calibri" panose="020F0502020204030204" pitchFamily="34" charset="0"/>
              </a:endParaRPr>
            </a:p>
          </p:txBody>
        </p:sp>
      </p:grpSp>
      <p:grpSp>
        <p:nvGrpSpPr>
          <p:cNvPr id="25" name="Group 54">
            <a:extLst>
              <a:ext uri="{FF2B5EF4-FFF2-40B4-BE49-F238E27FC236}">
                <a16:creationId xmlns:a16="http://schemas.microsoft.com/office/drawing/2014/main" id="{CE075B68-FA4B-6A43-9E07-219C12D7C7B2}"/>
              </a:ext>
            </a:extLst>
          </p:cNvPr>
          <p:cNvGrpSpPr>
            <a:grpSpLocks/>
          </p:cNvGrpSpPr>
          <p:nvPr/>
        </p:nvGrpSpPr>
        <p:grpSpPr bwMode="auto">
          <a:xfrm>
            <a:off x="4200949" y="4003758"/>
            <a:ext cx="3899654" cy="609600"/>
            <a:chOff x="1752600" y="2286000"/>
            <a:chExt cx="5715000" cy="609600"/>
          </a:xfrm>
        </p:grpSpPr>
        <p:sp>
          <p:nvSpPr>
            <p:cNvPr id="26" name="Afrundet rektangel 9">
              <a:extLst>
                <a:ext uri="{FF2B5EF4-FFF2-40B4-BE49-F238E27FC236}">
                  <a16:creationId xmlns:a16="http://schemas.microsoft.com/office/drawing/2014/main" id="{7E75CC48-F580-B94D-B229-91A776C04619}"/>
                </a:ext>
              </a:extLst>
            </p:cNvPr>
            <p:cNvSpPr/>
            <p:nvPr/>
          </p:nvSpPr>
          <p:spPr bwMode="auto">
            <a:xfrm>
              <a:off x="1752600" y="2286000"/>
              <a:ext cx="5715000" cy="609600"/>
            </a:xfrm>
            <a:prstGeom prst="roundRect">
              <a:avLst>
                <a:gd name="adj" fmla="val 8497"/>
              </a:avLst>
            </a:prstGeom>
            <a:gradFill>
              <a:gsLst>
                <a:gs pos="0">
                  <a:schemeClr val="tx1">
                    <a:lumMod val="95000"/>
                    <a:lumOff val="5000"/>
                  </a:schemeClr>
                </a:gs>
                <a:gs pos="5000">
                  <a:schemeClr val="tx1">
                    <a:lumMod val="85000"/>
                    <a:lumOff val="15000"/>
                  </a:schemeClr>
                </a:gs>
                <a:gs pos="100000">
                  <a:schemeClr val="tx1">
                    <a:lumMod val="85000"/>
                    <a:lumOff val="15000"/>
                  </a:schemeClr>
                </a:gs>
              </a:gsLst>
            </a:gradFill>
          </p:spPr>
          <p:style>
            <a:lnRef idx="0">
              <a:schemeClr val="accent3"/>
            </a:lnRef>
            <a:fillRef idx="3">
              <a:schemeClr val="accent3"/>
            </a:fillRef>
            <a:effectRef idx="3">
              <a:schemeClr val="accent3"/>
            </a:effectRef>
            <a:fontRef idx="minor">
              <a:schemeClr val="lt1"/>
            </a:fontRef>
          </p:style>
          <p:txBody>
            <a:bodyPr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fontAlgn="auto" hangingPunct="1">
                <a:spcBef>
                  <a:spcPts val="0"/>
                </a:spcBef>
                <a:spcAft>
                  <a:spcPts val="0"/>
                </a:spcAft>
                <a:defRPr/>
              </a:pPr>
              <a:endParaRPr lang="nb-NO" sz="1600">
                <a:solidFill>
                  <a:srgbClr val="FFFFFF"/>
                </a:solidFill>
                <a:latin typeface="Calibri" pitchFamily="34" charset="0"/>
                <a:ea typeface="ＭＳ Ｐゴシック" pitchFamily="-109" charset="-128"/>
                <a:cs typeface="Calibri" pitchFamily="34" charset="0"/>
              </a:endParaRPr>
            </a:p>
          </p:txBody>
        </p:sp>
        <p:sp>
          <p:nvSpPr>
            <p:cNvPr id="27" name="Rektangel 58">
              <a:extLst>
                <a:ext uri="{FF2B5EF4-FFF2-40B4-BE49-F238E27FC236}">
                  <a16:creationId xmlns:a16="http://schemas.microsoft.com/office/drawing/2014/main" id="{BB5EFF46-4069-4342-849D-699E3794E884}"/>
                </a:ext>
              </a:extLst>
            </p:cNvPr>
            <p:cNvSpPr>
              <a:spLocks noChangeArrowheads="1"/>
            </p:cNvSpPr>
            <p:nvPr/>
          </p:nvSpPr>
          <p:spPr bwMode="auto">
            <a:xfrm>
              <a:off x="1905000" y="2435225"/>
              <a:ext cx="48006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600" b="1" noProof="1">
                  <a:solidFill>
                    <a:srgbClr val="FFFFFF"/>
                  </a:solidFill>
                  <a:latin typeface="Calibri" panose="020F0502020204030204" pitchFamily="34" charset="0"/>
                  <a:ea typeface="ＭＳ Ｐゴシック" panose="020B0600070205080204" pitchFamily="34" charset="-128"/>
                  <a:cs typeface="Calibri" panose="020F0502020204030204" pitchFamily="34" charset="0"/>
                </a:rPr>
                <a:t>What are the performance criteria?</a:t>
              </a:r>
              <a:endParaRPr lang="da-DK" altLang="en-US" sz="1600" b="1" dirty="0">
                <a:solidFill>
                  <a:srgbClr val="FFFFFF"/>
                </a:solidFill>
                <a:latin typeface="Calibri" panose="020F0502020204030204" pitchFamily="34" charset="0"/>
                <a:ea typeface="ＭＳ Ｐゴシック" panose="020B0600070205080204" pitchFamily="34" charset="-128"/>
                <a:cs typeface="Calibri" panose="020F0502020204030204" pitchFamily="34" charset="0"/>
              </a:endParaRPr>
            </a:p>
          </p:txBody>
        </p:sp>
      </p:grpSp>
      <p:grpSp>
        <p:nvGrpSpPr>
          <p:cNvPr id="28" name="Group 54">
            <a:extLst>
              <a:ext uri="{FF2B5EF4-FFF2-40B4-BE49-F238E27FC236}">
                <a16:creationId xmlns:a16="http://schemas.microsoft.com/office/drawing/2014/main" id="{22724DD1-B213-3640-8943-192C5F6640A4}"/>
              </a:ext>
            </a:extLst>
          </p:cNvPr>
          <p:cNvGrpSpPr>
            <a:grpSpLocks/>
          </p:cNvGrpSpPr>
          <p:nvPr/>
        </p:nvGrpSpPr>
        <p:grpSpPr bwMode="auto">
          <a:xfrm>
            <a:off x="4194547" y="4783220"/>
            <a:ext cx="3899654" cy="609600"/>
            <a:chOff x="1752600" y="2286000"/>
            <a:chExt cx="5715000" cy="609600"/>
          </a:xfrm>
        </p:grpSpPr>
        <p:sp>
          <p:nvSpPr>
            <p:cNvPr id="29" name="Afrundet rektangel 9">
              <a:extLst>
                <a:ext uri="{FF2B5EF4-FFF2-40B4-BE49-F238E27FC236}">
                  <a16:creationId xmlns:a16="http://schemas.microsoft.com/office/drawing/2014/main" id="{6C1635C4-51C1-0E4E-8EA9-98B37A37CA3F}"/>
                </a:ext>
              </a:extLst>
            </p:cNvPr>
            <p:cNvSpPr/>
            <p:nvPr/>
          </p:nvSpPr>
          <p:spPr bwMode="auto">
            <a:xfrm>
              <a:off x="1752600" y="2286000"/>
              <a:ext cx="5715000" cy="609600"/>
            </a:xfrm>
            <a:prstGeom prst="roundRect">
              <a:avLst>
                <a:gd name="adj" fmla="val 8497"/>
              </a:avLst>
            </a:prstGeom>
            <a:gradFill>
              <a:gsLst>
                <a:gs pos="0">
                  <a:schemeClr val="tx1">
                    <a:lumMod val="95000"/>
                    <a:lumOff val="5000"/>
                  </a:schemeClr>
                </a:gs>
                <a:gs pos="5000">
                  <a:schemeClr val="tx1">
                    <a:lumMod val="85000"/>
                    <a:lumOff val="15000"/>
                  </a:schemeClr>
                </a:gs>
                <a:gs pos="100000">
                  <a:schemeClr val="tx1">
                    <a:lumMod val="85000"/>
                    <a:lumOff val="15000"/>
                  </a:schemeClr>
                </a:gs>
              </a:gsLst>
            </a:gradFill>
          </p:spPr>
          <p:style>
            <a:lnRef idx="0">
              <a:schemeClr val="accent3"/>
            </a:lnRef>
            <a:fillRef idx="3">
              <a:schemeClr val="accent3"/>
            </a:fillRef>
            <a:effectRef idx="3">
              <a:schemeClr val="accent3"/>
            </a:effectRef>
            <a:fontRef idx="minor">
              <a:schemeClr val="lt1"/>
            </a:fontRef>
          </p:style>
          <p:txBody>
            <a:bodyPr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fontAlgn="auto" hangingPunct="1">
                <a:spcBef>
                  <a:spcPts val="0"/>
                </a:spcBef>
                <a:spcAft>
                  <a:spcPts val="0"/>
                </a:spcAft>
                <a:defRPr/>
              </a:pPr>
              <a:endParaRPr lang="nb-NO" sz="1600">
                <a:solidFill>
                  <a:srgbClr val="FFFFFF"/>
                </a:solidFill>
                <a:latin typeface="Calibri" pitchFamily="34" charset="0"/>
                <a:ea typeface="ＭＳ Ｐゴシック" pitchFamily="-109" charset="-128"/>
                <a:cs typeface="Calibri" pitchFamily="34" charset="0"/>
              </a:endParaRPr>
            </a:p>
          </p:txBody>
        </p:sp>
        <p:sp>
          <p:nvSpPr>
            <p:cNvPr id="30" name="Rektangel 58">
              <a:extLst>
                <a:ext uri="{FF2B5EF4-FFF2-40B4-BE49-F238E27FC236}">
                  <a16:creationId xmlns:a16="http://schemas.microsoft.com/office/drawing/2014/main" id="{7FC11A17-0B89-5742-9082-B501FE53490D}"/>
                </a:ext>
              </a:extLst>
            </p:cNvPr>
            <p:cNvSpPr>
              <a:spLocks noChangeArrowheads="1"/>
            </p:cNvSpPr>
            <p:nvPr/>
          </p:nvSpPr>
          <p:spPr bwMode="auto">
            <a:xfrm>
              <a:off x="1905000" y="2435225"/>
              <a:ext cx="5329144"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600" b="1" noProof="1">
                  <a:solidFill>
                    <a:srgbClr val="FFFFFF"/>
                  </a:solidFill>
                  <a:latin typeface="Calibri" panose="020F0502020204030204" pitchFamily="34" charset="0"/>
                  <a:ea typeface="ＭＳ Ｐゴシック" panose="020B0600070205080204" pitchFamily="34" charset="-128"/>
                  <a:cs typeface="Calibri" panose="020F0502020204030204" pitchFamily="34" charset="0"/>
                </a:rPr>
                <a:t>What are Key Performance Indicators?</a:t>
              </a:r>
              <a:endParaRPr lang="da-DK" altLang="en-US" sz="1600" b="1" dirty="0">
                <a:solidFill>
                  <a:srgbClr val="FFFFFF"/>
                </a:solidFill>
                <a:latin typeface="Calibri" panose="020F0502020204030204" pitchFamily="34" charset="0"/>
                <a:ea typeface="ＭＳ Ｐゴシック" panose="020B0600070205080204" pitchFamily="34" charset="-128"/>
                <a:cs typeface="Calibri" panose="020F0502020204030204" pitchFamily="34" charset="0"/>
              </a:endParaRPr>
            </a:p>
          </p:txBody>
        </p:sp>
      </p:grpSp>
      <p:grpSp>
        <p:nvGrpSpPr>
          <p:cNvPr id="31" name="Group 54">
            <a:extLst>
              <a:ext uri="{FF2B5EF4-FFF2-40B4-BE49-F238E27FC236}">
                <a16:creationId xmlns:a16="http://schemas.microsoft.com/office/drawing/2014/main" id="{A9D763CC-F6F7-0947-8A16-35939AB3FB29}"/>
              </a:ext>
            </a:extLst>
          </p:cNvPr>
          <p:cNvGrpSpPr>
            <a:grpSpLocks/>
          </p:cNvGrpSpPr>
          <p:nvPr/>
        </p:nvGrpSpPr>
        <p:grpSpPr bwMode="auto">
          <a:xfrm>
            <a:off x="8410126" y="2533224"/>
            <a:ext cx="3428089" cy="609600"/>
            <a:chOff x="1752600" y="2286000"/>
            <a:chExt cx="5715000" cy="609600"/>
          </a:xfrm>
        </p:grpSpPr>
        <p:sp>
          <p:nvSpPr>
            <p:cNvPr id="32" name="Afrundet rektangel 9">
              <a:extLst>
                <a:ext uri="{FF2B5EF4-FFF2-40B4-BE49-F238E27FC236}">
                  <a16:creationId xmlns:a16="http://schemas.microsoft.com/office/drawing/2014/main" id="{E0B24F13-8DA3-D54C-B0F4-957EB534BC9F}"/>
                </a:ext>
              </a:extLst>
            </p:cNvPr>
            <p:cNvSpPr/>
            <p:nvPr/>
          </p:nvSpPr>
          <p:spPr bwMode="auto">
            <a:xfrm>
              <a:off x="1752600" y="2286000"/>
              <a:ext cx="5715000" cy="609600"/>
            </a:xfrm>
            <a:prstGeom prst="roundRect">
              <a:avLst>
                <a:gd name="adj" fmla="val 8497"/>
              </a:avLst>
            </a:prstGeom>
            <a:gradFill>
              <a:gsLst>
                <a:gs pos="0">
                  <a:schemeClr val="tx1">
                    <a:lumMod val="95000"/>
                    <a:lumOff val="5000"/>
                  </a:schemeClr>
                </a:gs>
                <a:gs pos="5000">
                  <a:schemeClr val="tx1">
                    <a:lumMod val="85000"/>
                    <a:lumOff val="15000"/>
                  </a:schemeClr>
                </a:gs>
                <a:gs pos="100000">
                  <a:schemeClr val="tx1">
                    <a:lumMod val="85000"/>
                    <a:lumOff val="15000"/>
                  </a:schemeClr>
                </a:gs>
              </a:gsLst>
            </a:gradFill>
          </p:spPr>
          <p:style>
            <a:lnRef idx="0">
              <a:schemeClr val="accent3"/>
            </a:lnRef>
            <a:fillRef idx="3">
              <a:schemeClr val="accent3"/>
            </a:fillRef>
            <a:effectRef idx="3">
              <a:schemeClr val="accent3"/>
            </a:effectRef>
            <a:fontRef idx="minor">
              <a:schemeClr val="lt1"/>
            </a:fontRef>
          </p:style>
          <p:txBody>
            <a:bodyPr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fontAlgn="auto" hangingPunct="1">
                <a:spcBef>
                  <a:spcPts val="0"/>
                </a:spcBef>
                <a:spcAft>
                  <a:spcPts val="0"/>
                </a:spcAft>
                <a:defRPr/>
              </a:pPr>
              <a:endParaRPr lang="nb-NO" sz="1600">
                <a:solidFill>
                  <a:srgbClr val="FFFFFF"/>
                </a:solidFill>
                <a:latin typeface="Calibri" pitchFamily="34" charset="0"/>
                <a:ea typeface="ＭＳ Ｐゴシック" pitchFamily="-109" charset="-128"/>
                <a:cs typeface="Calibri" pitchFamily="34" charset="0"/>
              </a:endParaRPr>
            </a:p>
          </p:txBody>
        </p:sp>
        <p:sp>
          <p:nvSpPr>
            <p:cNvPr id="33" name="Rektangel 58">
              <a:extLst>
                <a:ext uri="{FF2B5EF4-FFF2-40B4-BE49-F238E27FC236}">
                  <a16:creationId xmlns:a16="http://schemas.microsoft.com/office/drawing/2014/main" id="{E32AA8AA-08EE-0949-8AB7-41025FD809B9}"/>
                </a:ext>
              </a:extLst>
            </p:cNvPr>
            <p:cNvSpPr>
              <a:spLocks noChangeArrowheads="1"/>
            </p:cNvSpPr>
            <p:nvPr/>
          </p:nvSpPr>
          <p:spPr bwMode="auto">
            <a:xfrm>
              <a:off x="1905000" y="2435225"/>
              <a:ext cx="48006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600" b="1" noProof="1">
                  <a:solidFill>
                    <a:srgbClr val="FFFFFF"/>
                  </a:solidFill>
                  <a:latin typeface="Calibri" panose="020F0502020204030204" pitchFamily="34" charset="0"/>
                  <a:ea typeface="ＭＳ Ｐゴシック" panose="020B0600070205080204" pitchFamily="34" charset="-128"/>
                  <a:cs typeface="Calibri" panose="020F0502020204030204" pitchFamily="34" charset="0"/>
                </a:rPr>
                <a:t>What are the main risks?</a:t>
              </a:r>
              <a:endParaRPr lang="da-DK" altLang="en-US" sz="1600" b="1" dirty="0">
                <a:solidFill>
                  <a:srgbClr val="FFFFFF"/>
                </a:solidFill>
                <a:latin typeface="Calibri" panose="020F0502020204030204" pitchFamily="34" charset="0"/>
                <a:ea typeface="ＭＳ Ｐゴシック" panose="020B0600070205080204" pitchFamily="34" charset="-128"/>
                <a:cs typeface="Calibri" panose="020F0502020204030204" pitchFamily="34" charset="0"/>
              </a:endParaRPr>
            </a:p>
          </p:txBody>
        </p:sp>
      </p:grpSp>
      <p:grpSp>
        <p:nvGrpSpPr>
          <p:cNvPr id="34" name="Group 54">
            <a:extLst>
              <a:ext uri="{FF2B5EF4-FFF2-40B4-BE49-F238E27FC236}">
                <a16:creationId xmlns:a16="http://schemas.microsoft.com/office/drawing/2014/main" id="{0A625514-22AA-5D47-AF35-C5934E9B5BB5}"/>
              </a:ext>
            </a:extLst>
          </p:cNvPr>
          <p:cNvGrpSpPr>
            <a:grpSpLocks/>
          </p:cNvGrpSpPr>
          <p:nvPr/>
        </p:nvGrpSpPr>
        <p:grpSpPr bwMode="auto">
          <a:xfrm>
            <a:off x="8410126" y="3249418"/>
            <a:ext cx="3428089" cy="609600"/>
            <a:chOff x="1752600" y="2286000"/>
            <a:chExt cx="5715000" cy="609600"/>
          </a:xfrm>
        </p:grpSpPr>
        <p:sp>
          <p:nvSpPr>
            <p:cNvPr id="35" name="Afrundet rektangel 9">
              <a:extLst>
                <a:ext uri="{FF2B5EF4-FFF2-40B4-BE49-F238E27FC236}">
                  <a16:creationId xmlns:a16="http://schemas.microsoft.com/office/drawing/2014/main" id="{52930929-75B5-624C-AE69-04339BE62453}"/>
                </a:ext>
              </a:extLst>
            </p:cNvPr>
            <p:cNvSpPr/>
            <p:nvPr/>
          </p:nvSpPr>
          <p:spPr bwMode="auto">
            <a:xfrm>
              <a:off x="1752600" y="2286000"/>
              <a:ext cx="5715000" cy="609600"/>
            </a:xfrm>
            <a:prstGeom prst="roundRect">
              <a:avLst>
                <a:gd name="adj" fmla="val 8497"/>
              </a:avLst>
            </a:prstGeom>
            <a:gradFill>
              <a:gsLst>
                <a:gs pos="0">
                  <a:schemeClr val="tx1">
                    <a:lumMod val="95000"/>
                    <a:lumOff val="5000"/>
                  </a:schemeClr>
                </a:gs>
                <a:gs pos="5000">
                  <a:schemeClr val="tx1">
                    <a:lumMod val="85000"/>
                    <a:lumOff val="15000"/>
                  </a:schemeClr>
                </a:gs>
                <a:gs pos="100000">
                  <a:schemeClr val="tx1">
                    <a:lumMod val="85000"/>
                    <a:lumOff val="15000"/>
                  </a:schemeClr>
                </a:gs>
              </a:gsLst>
            </a:gradFill>
          </p:spPr>
          <p:style>
            <a:lnRef idx="0">
              <a:schemeClr val="accent3"/>
            </a:lnRef>
            <a:fillRef idx="3">
              <a:schemeClr val="accent3"/>
            </a:fillRef>
            <a:effectRef idx="3">
              <a:schemeClr val="accent3"/>
            </a:effectRef>
            <a:fontRef idx="minor">
              <a:schemeClr val="lt1"/>
            </a:fontRef>
          </p:style>
          <p:txBody>
            <a:bodyPr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fontAlgn="auto" hangingPunct="1">
                <a:spcBef>
                  <a:spcPts val="0"/>
                </a:spcBef>
                <a:spcAft>
                  <a:spcPts val="0"/>
                </a:spcAft>
                <a:defRPr/>
              </a:pPr>
              <a:endParaRPr lang="nb-NO" sz="1600">
                <a:solidFill>
                  <a:srgbClr val="FFFFFF"/>
                </a:solidFill>
                <a:latin typeface="Calibri" pitchFamily="34" charset="0"/>
                <a:ea typeface="ＭＳ Ｐゴシック" pitchFamily="-109" charset="-128"/>
                <a:cs typeface="Calibri" pitchFamily="34" charset="0"/>
              </a:endParaRPr>
            </a:p>
          </p:txBody>
        </p:sp>
        <p:sp>
          <p:nvSpPr>
            <p:cNvPr id="36" name="Rektangel 58">
              <a:extLst>
                <a:ext uri="{FF2B5EF4-FFF2-40B4-BE49-F238E27FC236}">
                  <a16:creationId xmlns:a16="http://schemas.microsoft.com/office/drawing/2014/main" id="{3E3C4F03-03D6-8842-B93D-7612E03747C7}"/>
                </a:ext>
              </a:extLst>
            </p:cNvPr>
            <p:cNvSpPr>
              <a:spLocks noChangeArrowheads="1"/>
            </p:cNvSpPr>
            <p:nvPr/>
          </p:nvSpPr>
          <p:spPr bwMode="auto">
            <a:xfrm>
              <a:off x="1905000" y="2435225"/>
              <a:ext cx="48006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600" b="1" noProof="1">
                  <a:solidFill>
                    <a:srgbClr val="FFFFFF"/>
                  </a:solidFill>
                  <a:latin typeface="Calibri" panose="020F0502020204030204" pitchFamily="34" charset="0"/>
                  <a:ea typeface="ＭＳ Ｐゴシック" panose="020B0600070205080204" pitchFamily="34" charset="-128"/>
                  <a:cs typeface="Calibri" panose="020F0502020204030204" pitchFamily="34" charset="0"/>
                </a:rPr>
                <a:t>What are success criteria?</a:t>
              </a:r>
              <a:endParaRPr lang="da-DK" altLang="en-US" sz="1600" b="1" dirty="0">
                <a:solidFill>
                  <a:srgbClr val="FFFFFF"/>
                </a:solidFill>
                <a:latin typeface="Calibri" panose="020F0502020204030204" pitchFamily="34" charset="0"/>
                <a:ea typeface="ＭＳ Ｐゴシック" panose="020B0600070205080204" pitchFamily="34" charset="-128"/>
                <a:cs typeface="Calibri" panose="020F0502020204030204" pitchFamily="34" charset="0"/>
              </a:endParaRPr>
            </a:p>
          </p:txBody>
        </p:sp>
      </p:grpSp>
      <p:grpSp>
        <p:nvGrpSpPr>
          <p:cNvPr id="37" name="Group 54">
            <a:extLst>
              <a:ext uri="{FF2B5EF4-FFF2-40B4-BE49-F238E27FC236}">
                <a16:creationId xmlns:a16="http://schemas.microsoft.com/office/drawing/2014/main" id="{39788670-FE69-7F45-BA32-0BDCF1F55E04}"/>
              </a:ext>
            </a:extLst>
          </p:cNvPr>
          <p:cNvGrpSpPr>
            <a:grpSpLocks/>
          </p:cNvGrpSpPr>
          <p:nvPr/>
        </p:nvGrpSpPr>
        <p:grpSpPr bwMode="auto">
          <a:xfrm>
            <a:off x="8410125" y="4008243"/>
            <a:ext cx="3428089" cy="609600"/>
            <a:chOff x="1752600" y="2286000"/>
            <a:chExt cx="5715000" cy="609600"/>
          </a:xfrm>
        </p:grpSpPr>
        <p:sp>
          <p:nvSpPr>
            <p:cNvPr id="38" name="Afrundet rektangel 9">
              <a:extLst>
                <a:ext uri="{FF2B5EF4-FFF2-40B4-BE49-F238E27FC236}">
                  <a16:creationId xmlns:a16="http://schemas.microsoft.com/office/drawing/2014/main" id="{D3A5B196-2DF4-C941-AC03-7564BBD6A811}"/>
                </a:ext>
              </a:extLst>
            </p:cNvPr>
            <p:cNvSpPr/>
            <p:nvPr/>
          </p:nvSpPr>
          <p:spPr bwMode="auto">
            <a:xfrm>
              <a:off x="1752600" y="2286000"/>
              <a:ext cx="5715000" cy="609600"/>
            </a:xfrm>
            <a:prstGeom prst="roundRect">
              <a:avLst>
                <a:gd name="adj" fmla="val 8497"/>
              </a:avLst>
            </a:prstGeom>
            <a:gradFill>
              <a:gsLst>
                <a:gs pos="0">
                  <a:schemeClr val="tx1">
                    <a:lumMod val="95000"/>
                    <a:lumOff val="5000"/>
                  </a:schemeClr>
                </a:gs>
                <a:gs pos="5000">
                  <a:schemeClr val="tx1">
                    <a:lumMod val="85000"/>
                    <a:lumOff val="15000"/>
                  </a:schemeClr>
                </a:gs>
                <a:gs pos="100000">
                  <a:schemeClr val="tx1">
                    <a:lumMod val="85000"/>
                    <a:lumOff val="15000"/>
                  </a:schemeClr>
                </a:gs>
              </a:gsLst>
            </a:gradFill>
          </p:spPr>
          <p:style>
            <a:lnRef idx="0">
              <a:schemeClr val="accent3"/>
            </a:lnRef>
            <a:fillRef idx="3">
              <a:schemeClr val="accent3"/>
            </a:fillRef>
            <a:effectRef idx="3">
              <a:schemeClr val="accent3"/>
            </a:effectRef>
            <a:fontRef idx="minor">
              <a:schemeClr val="lt1"/>
            </a:fontRef>
          </p:style>
          <p:txBody>
            <a:bodyPr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fontAlgn="auto" hangingPunct="1">
                <a:spcBef>
                  <a:spcPts val="0"/>
                </a:spcBef>
                <a:spcAft>
                  <a:spcPts val="0"/>
                </a:spcAft>
                <a:defRPr/>
              </a:pPr>
              <a:endParaRPr lang="nb-NO" sz="1600">
                <a:solidFill>
                  <a:srgbClr val="FFFFFF"/>
                </a:solidFill>
                <a:latin typeface="Calibri" pitchFamily="34" charset="0"/>
                <a:ea typeface="ＭＳ Ｐゴシック" pitchFamily="-109" charset="-128"/>
                <a:cs typeface="Calibri" pitchFamily="34" charset="0"/>
              </a:endParaRPr>
            </a:p>
          </p:txBody>
        </p:sp>
        <p:sp>
          <p:nvSpPr>
            <p:cNvPr id="39" name="Rektangel 58">
              <a:extLst>
                <a:ext uri="{FF2B5EF4-FFF2-40B4-BE49-F238E27FC236}">
                  <a16:creationId xmlns:a16="http://schemas.microsoft.com/office/drawing/2014/main" id="{55907420-C385-EA4E-86E1-8979C06B6C10}"/>
                </a:ext>
              </a:extLst>
            </p:cNvPr>
            <p:cNvSpPr>
              <a:spLocks noChangeArrowheads="1"/>
            </p:cNvSpPr>
            <p:nvPr/>
          </p:nvSpPr>
          <p:spPr bwMode="auto">
            <a:xfrm>
              <a:off x="1905000" y="2435225"/>
              <a:ext cx="55626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600" b="1" noProof="1">
                  <a:solidFill>
                    <a:srgbClr val="FFFFFF"/>
                  </a:solidFill>
                  <a:latin typeface="Calibri" panose="020F0502020204030204" pitchFamily="34" charset="0"/>
                  <a:ea typeface="ＭＳ Ｐゴシック" panose="020B0600070205080204" pitchFamily="34" charset="-128"/>
                  <a:cs typeface="Calibri" panose="020F0502020204030204" pitchFamily="34" charset="0"/>
                </a:rPr>
                <a:t>Who are the main stakeholders?</a:t>
              </a:r>
              <a:endParaRPr lang="da-DK" altLang="en-US" sz="1600" b="1" dirty="0">
                <a:solidFill>
                  <a:srgbClr val="FFFFFF"/>
                </a:solidFill>
                <a:latin typeface="Calibri" panose="020F0502020204030204" pitchFamily="34" charset="0"/>
                <a:ea typeface="ＭＳ Ｐゴシック" panose="020B0600070205080204" pitchFamily="34" charset="-128"/>
                <a:cs typeface="Calibri" panose="020F0502020204030204" pitchFamily="34" charset="0"/>
              </a:endParaRPr>
            </a:p>
          </p:txBody>
        </p:sp>
      </p:grpSp>
    </p:spTree>
    <p:extLst>
      <p:ext uri="{BB962C8B-B14F-4D97-AF65-F5344CB8AC3E}">
        <p14:creationId xmlns:p14="http://schemas.microsoft.com/office/powerpoint/2010/main" val="7179879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24</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157162" y="780138"/>
            <a:ext cx="2700338"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11" name="Title 1">
            <a:extLst>
              <a:ext uri="{FF2B5EF4-FFF2-40B4-BE49-F238E27FC236}">
                <a16:creationId xmlns:a16="http://schemas.microsoft.com/office/drawing/2014/main" id="{CC0F1F15-7F20-254C-B5DC-DD7C3BC45B35}"/>
              </a:ext>
            </a:extLst>
          </p:cNvPr>
          <p:cNvSpPr>
            <a:spLocks noGrp="1"/>
          </p:cNvSpPr>
          <p:nvPr>
            <p:ph type="title"/>
          </p:nvPr>
        </p:nvSpPr>
        <p:spPr>
          <a:xfrm>
            <a:off x="3002935" y="126752"/>
            <a:ext cx="6172200" cy="666754"/>
          </a:xfrm>
        </p:spPr>
        <p:txBody>
          <a:bodyPr>
            <a:normAutofit/>
          </a:bodyPr>
          <a:lstStyle/>
          <a:p>
            <a:r>
              <a:rPr lang="en-US" sz="2000" dirty="0"/>
              <a:t>Managing Projects in the </a:t>
            </a:r>
            <a:r>
              <a:rPr lang="en-US" sz="2000" dirty="0" err="1"/>
              <a:t>Organisation</a:t>
            </a:r>
            <a:endParaRPr lang="en-US" sz="2000" dirty="0"/>
          </a:p>
        </p:txBody>
      </p:sp>
    </p:spTree>
    <p:extLst>
      <p:ext uri="{BB962C8B-B14F-4D97-AF65-F5344CB8AC3E}">
        <p14:creationId xmlns:p14="http://schemas.microsoft.com/office/powerpoint/2010/main" val="1168782964"/>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3" ma:contentTypeDescription="Create a new document." ma:contentTypeScope="" ma:versionID="36503afdb0a31493edb607237a60e911">
  <xsd:schema xmlns:xsd="http://www.w3.org/2001/XMLSchema" xmlns:xs="http://www.w3.org/2001/XMLSchema" xmlns:p="http://schemas.microsoft.com/office/2006/metadata/properties" xmlns:ns3="f90edf9b-0f74-455c-b63c-928a27ec8b1c" xmlns:ns4="bc4c28ad-82b3-4539-a18c-a8c438c69a43" targetNamespace="http://schemas.microsoft.com/office/2006/metadata/properties" ma:root="true" ma:fieldsID="fec713ee433a82e6fdfed189b9c00616" ns3:_="" ns4:_="">
    <xsd:import namespace="f90edf9b-0f74-455c-b63c-928a27ec8b1c"/>
    <xsd:import namespace="bc4c28ad-82b3-4539-a18c-a8c438c69a43"/>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c4c28ad-82b3-4539-a18c-a8c438c69a4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AD73527-F7BC-4929-A5AB-45E17BAE4BE5}">
  <ds:schemaRefs>
    <ds:schemaRef ds:uri="http://schemas.microsoft.com/office/2006/documentManagement/types"/>
    <ds:schemaRef ds:uri="http://schemas.microsoft.com/office/infopath/2007/PartnerControls"/>
    <ds:schemaRef ds:uri="f90edf9b-0f74-455c-b63c-928a27ec8b1c"/>
    <ds:schemaRef ds:uri="http://purl.org/dc/elements/1.1/"/>
    <ds:schemaRef ds:uri="http://schemas.microsoft.com/office/2006/metadata/properties"/>
    <ds:schemaRef ds:uri="http://purl.org/dc/terms/"/>
    <ds:schemaRef ds:uri="bc4c28ad-82b3-4539-a18c-a8c438c69a43"/>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6403DBEF-8B56-4D12-9480-AAF44B825A9D}">
  <ds:schemaRefs>
    <ds:schemaRef ds:uri="http://schemas.microsoft.com/sharepoint/v3/contenttype/forms"/>
  </ds:schemaRefs>
</ds:datastoreItem>
</file>

<file path=customXml/itemProps3.xml><?xml version="1.0" encoding="utf-8"?>
<ds:datastoreItem xmlns:ds="http://schemas.openxmlformats.org/officeDocument/2006/customXml" ds:itemID="{0BC07283-09D0-4F41-BC0B-C0DC7D66D22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21788</TotalTime>
  <Words>4948</Words>
  <Application>Microsoft Macintosh PowerPoint</Application>
  <PresentationFormat>Widescreen</PresentationFormat>
  <Paragraphs>374</Paragraphs>
  <Slides>24</Slides>
  <Notes>18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Calibri Light</vt:lpstr>
      <vt:lpstr>Custom Design</vt:lpstr>
      <vt:lpstr>BA Management Skills for the Workplace BMSK5004</vt:lpstr>
      <vt:lpstr>Session 1</vt:lpstr>
      <vt:lpstr>BMSK5004 – Managing Projects in the Organisation</vt:lpstr>
      <vt:lpstr>Introduction to the module</vt:lpstr>
      <vt:lpstr>What is a Project?</vt:lpstr>
      <vt:lpstr>Alternatives methods of Organisational change</vt:lpstr>
      <vt:lpstr>Examples of Types of Project and Their Size</vt:lpstr>
      <vt:lpstr>Examples</vt:lpstr>
      <vt:lpstr>Terms often Confused with ‘Project’</vt:lpstr>
      <vt:lpstr>PowerPoint Presentation</vt:lpstr>
      <vt:lpstr>What is Project Management?</vt:lpstr>
      <vt:lpstr>Why do we need Project Management Tools &amp; Techniques?</vt:lpstr>
      <vt:lpstr>Key Tips</vt:lpstr>
      <vt:lpstr>Key Tips</vt:lpstr>
      <vt:lpstr>Project Lifecycle</vt:lpstr>
      <vt:lpstr>Project Lifecycle</vt:lpstr>
      <vt:lpstr>Types of Project Management</vt:lpstr>
      <vt:lpstr>Why projects fail – Project Level</vt:lpstr>
      <vt:lpstr>Why projects fail – Organisational Level</vt:lpstr>
      <vt:lpstr>Examples of failed projects</vt:lpstr>
      <vt:lpstr>Critical success factors for projects.</vt:lpstr>
      <vt:lpstr>Business Case for the Project</vt:lpstr>
      <vt:lpstr>Business Case</vt:lpstr>
      <vt:lpstr>Managing Projects in the Organisation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Bell-Davies</dc:creator>
  <cp:lastModifiedBy>Brian Taylor</cp:lastModifiedBy>
  <cp:revision>129</cp:revision>
  <dcterms:created xsi:type="dcterms:W3CDTF">2020-06-08T16:11:31Z</dcterms:created>
  <dcterms:modified xsi:type="dcterms:W3CDTF">2021-07-30T10:36:05Z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