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0"/>
  </p:notesMasterIdLst>
  <p:sldIdLst>
    <p:sldId id="256" r:id="rId2"/>
    <p:sldId id="324" r:id="rId3"/>
    <p:sldId id="325" r:id="rId4"/>
    <p:sldId id="317" r:id="rId5"/>
    <p:sldId id="318" r:id="rId6"/>
    <p:sldId id="319" r:id="rId7"/>
    <p:sldId id="320" r:id="rId8"/>
    <p:sldId id="321" r:id="rId9"/>
    <p:sldId id="323"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0" r:id="rId53"/>
    <p:sldId id="301" r:id="rId54"/>
    <p:sldId id="302" r:id="rId55"/>
    <p:sldId id="303" r:id="rId56"/>
    <p:sldId id="304" r:id="rId57"/>
    <p:sldId id="305" r:id="rId58"/>
    <p:sldId id="306" r:id="rId59"/>
    <p:sldId id="307" r:id="rId60"/>
    <p:sldId id="308" r:id="rId61"/>
    <p:sldId id="309" r:id="rId62"/>
    <p:sldId id="310" r:id="rId63"/>
    <p:sldId id="311" r:id="rId64"/>
    <p:sldId id="312" r:id="rId65"/>
    <p:sldId id="313" r:id="rId66"/>
    <p:sldId id="314" r:id="rId67"/>
    <p:sldId id="315" r:id="rId68"/>
    <p:sldId id="316"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43"/>
  </p:normalViewPr>
  <p:slideViewPr>
    <p:cSldViewPr snapToGrid="0" snapToObjects="1">
      <p:cViewPr varScale="1">
        <p:scale>
          <a:sx n="90" d="100"/>
          <a:sy n="90" d="100"/>
        </p:scale>
        <p:origin x="89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notesMaster" Target="notesMasters/notesMaster1.xml"/><Relationship Id="rId71" Type="http://schemas.openxmlformats.org/officeDocument/2006/relationships/presProps" Target="presProps.xml"/><Relationship Id="rId72" Type="http://schemas.openxmlformats.org/officeDocument/2006/relationships/viewProps" Target="view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theme" Target="theme/theme1.xml"/><Relationship Id="rId74"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_rels/data3.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image" Target="../media/image9.jpeg"/><Relationship Id="rId3" Type="http://schemas.openxmlformats.org/officeDocument/2006/relationships/image" Target="../media/image10.png"/></Relationships>
</file>

<file path=ppt/diagrams/_rels/drawing3.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image" Target="../media/image9.jpeg"/><Relationship Id="rId3"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757D64-90F7-4EC8-83EC-71622031FB7E}" type="doc">
      <dgm:prSet loTypeId="urn:microsoft.com/office/officeart/2005/8/layout/matrix3" loCatId="matrix" qsTypeId="urn:microsoft.com/office/officeart/2005/8/quickstyle/simple1" qsCatId="simple" csTypeId="urn:microsoft.com/office/officeart/2005/8/colors/colorful1#1" csCatId="colorful" phldr="1"/>
      <dgm:spPr/>
      <dgm:t>
        <a:bodyPr/>
        <a:lstStyle/>
        <a:p>
          <a:endParaRPr lang="en-US"/>
        </a:p>
      </dgm:t>
    </dgm:pt>
    <dgm:pt modelId="{19CC8811-5249-4D79-A2D2-E4E776DB7C07}">
      <dgm:prSet phldrT="[Text]" custT="1"/>
      <dgm:spPr/>
      <dgm:t>
        <a:bodyPr/>
        <a:lstStyle/>
        <a:p>
          <a:r>
            <a:rPr lang="en-US" sz="2000" dirty="0" smtClean="0"/>
            <a:t>Geo-graphic</a:t>
          </a:r>
          <a:endParaRPr lang="en-US" sz="2000" dirty="0"/>
        </a:p>
      </dgm:t>
    </dgm:pt>
    <dgm:pt modelId="{349BE555-DD3E-4DF7-A587-726BA7BD385F}" type="parTrans" cxnId="{AFC2A33F-90BB-4100-94BC-A9856FF0CC5E}">
      <dgm:prSet/>
      <dgm:spPr/>
      <dgm:t>
        <a:bodyPr/>
        <a:lstStyle/>
        <a:p>
          <a:endParaRPr lang="en-US" sz="4000"/>
        </a:p>
      </dgm:t>
    </dgm:pt>
    <dgm:pt modelId="{7E0D9962-D8F3-4076-93D4-DF00D6EBE06E}" type="sibTrans" cxnId="{AFC2A33F-90BB-4100-94BC-A9856FF0CC5E}">
      <dgm:prSet/>
      <dgm:spPr/>
      <dgm:t>
        <a:bodyPr/>
        <a:lstStyle/>
        <a:p>
          <a:endParaRPr lang="en-US" sz="4000"/>
        </a:p>
      </dgm:t>
    </dgm:pt>
    <dgm:pt modelId="{F982B9F6-E0B3-4354-B359-42538925A8B4}">
      <dgm:prSet phldrT="[Text]" custT="1"/>
      <dgm:spPr/>
      <dgm:t>
        <a:bodyPr/>
        <a:lstStyle/>
        <a:p>
          <a:r>
            <a:rPr lang="en-US" sz="2000" dirty="0" smtClean="0"/>
            <a:t>Demographic</a:t>
          </a:r>
          <a:endParaRPr lang="en-US" sz="2000" dirty="0"/>
        </a:p>
      </dgm:t>
    </dgm:pt>
    <dgm:pt modelId="{893E812E-3014-48BC-AB6A-6B6D23110363}" type="parTrans" cxnId="{A962EE31-1758-45B7-9099-660A6033ACC2}">
      <dgm:prSet/>
      <dgm:spPr/>
      <dgm:t>
        <a:bodyPr/>
        <a:lstStyle/>
        <a:p>
          <a:endParaRPr lang="en-US" sz="4000"/>
        </a:p>
      </dgm:t>
    </dgm:pt>
    <dgm:pt modelId="{DEE8C185-15EA-4AF6-9FF0-AE715A7F7379}" type="sibTrans" cxnId="{A962EE31-1758-45B7-9099-660A6033ACC2}">
      <dgm:prSet/>
      <dgm:spPr/>
      <dgm:t>
        <a:bodyPr/>
        <a:lstStyle/>
        <a:p>
          <a:endParaRPr lang="en-US" sz="4000"/>
        </a:p>
      </dgm:t>
    </dgm:pt>
    <dgm:pt modelId="{6963585E-DA3A-4598-B35E-E066EA8FD371}">
      <dgm:prSet phldrT="[Text]" custT="1"/>
      <dgm:spPr/>
      <dgm:t>
        <a:bodyPr/>
        <a:lstStyle/>
        <a:p>
          <a:r>
            <a:rPr lang="en-US" sz="2000" dirty="0" smtClean="0"/>
            <a:t>Psycho-graphic</a:t>
          </a:r>
          <a:endParaRPr lang="en-US" sz="2000" dirty="0"/>
        </a:p>
      </dgm:t>
    </dgm:pt>
    <dgm:pt modelId="{5D5E486A-76ED-48AB-BC25-31B871A52C6C}" type="parTrans" cxnId="{9DABE020-9598-4D08-96CC-B62FBEF620FF}">
      <dgm:prSet/>
      <dgm:spPr/>
      <dgm:t>
        <a:bodyPr/>
        <a:lstStyle/>
        <a:p>
          <a:endParaRPr lang="en-US" sz="4000"/>
        </a:p>
      </dgm:t>
    </dgm:pt>
    <dgm:pt modelId="{A66CE6FF-6D66-488B-A94B-2205E502BF1E}" type="sibTrans" cxnId="{9DABE020-9598-4D08-96CC-B62FBEF620FF}">
      <dgm:prSet/>
      <dgm:spPr/>
      <dgm:t>
        <a:bodyPr/>
        <a:lstStyle/>
        <a:p>
          <a:endParaRPr lang="en-US" sz="4000"/>
        </a:p>
      </dgm:t>
    </dgm:pt>
    <dgm:pt modelId="{94AA3C1C-0C05-44F1-95A7-2BA3149B0489}">
      <dgm:prSet phldrT="[Text]" custT="1"/>
      <dgm:spPr/>
      <dgm:t>
        <a:bodyPr/>
        <a:lstStyle/>
        <a:p>
          <a:r>
            <a:rPr lang="en-US" sz="2000" dirty="0" err="1" smtClean="0"/>
            <a:t>Behavioural</a:t>
          </a:r>
          <a:endParaRPr lang="en-US" sz="2000" dirty="0"/>
        </a:p>
      </dgm:t>
    </dgm:pt>
    <dgm:pt modelId="{438837E8-75BB-4A83-81C3-6072A5A3B1FD}" type="parTrans" cxnId="{7BFD675C-943F-4790-907B-5BE7EFA0C764}">
      <dgm:prSet/>
      <dgm:spPr/>
      <dgm:t>
        <a:bodyPr/>
        <a:lstStyle/>
        <a:p>
          <a:endParaRPr lang="en-US" sz="4000"/>
        </a:p>
      </dgm:t>
    </dgm:pt>
    <dgm:pt modelId="{0D743D4D-B2B9-414D-BCCA-438E7373011F}" type="sibTrans" cxnId="{7BFD675C-943F-4790-907B-5BE7EFA0C764}">
      <dgm:prSet/>
      <dgm:spPr/>
      <dgm:t>
        <a:bodyPr/>
        <a:lstStyle/>
        <a:p>
          <a:endParaRPr lang="en-US" sz="4000"/>
        </a:p>
      </dgm:t>
    </dgm:pt>
    <dgm:pt modelId="{8273EE68-527B-4A93-B44B-DDE6198E5CC3}" type="pres">
      <dgm:prSet presAssocID="{AC757D64-90F7-4EC8-83EC-71622031FB7E}" presName="matrix" presStyleCnt="0">
        <dgm:presLayoutVars>
          <dgm:chMax val="1"/>
          <dgm:dir/>
          <dgm:resizeHandles val="exact"/>
        </dgm:presLayoutVars>
      </dgm:prSet>
      <dgm:spPr/>
      <dgm:t>
        <a:bodyPr/>
        <a:lstStyle/>
        <a:p>
          <a:endParaRPr lang="en-US"/>
        </a:p>
      </dgm:t>
    </dgm:pt>
    <dgm:pt modelId="{CB25B20B-B58B-4E76-9F2C-4DA518516DDB}" type="pres">
      <dgm:prSet presAssocID="{AC757D64-90F7-4EC8-83EC-71622031FB7E}" presName="diamond" presStyleLbl="bgShp" presStyleIdx="0" presStyleCnt="1" custScaleX="112264" custLinFactNeighborX="4305" custLinFactNeighborY="-340"/>
      <dgm:spPr/>
      <dgm:t>
        <a:bodyPr/>
        <a:lstStyle/>
        <a:p>
          <a:endParaRPr lang="en-US"/>
        </a:p>
      </dgm:t>
    </dgm:pt>
    <dgm:pt modelId="{4A0DB3E8-3DE6-46E9-AD1E-C79C9BA187DD}" type="pres">
      <dgm:prSet presAssocID="{AC757D64-90F7-4EC8-83EC-71622031FB7E}" presName="quad1" presStyleLbl="node1" presStyleIdx="0" presStyleCnt="4" custScaleX="133253" custScaleY="102131" custLinFactNeighborX="-8100" custLinFactNeighborY="-581">
        <dgm:presLayoutVars>
          <dgm:chMax val="0"/>
          <dgm:chPref val="0"/>
          <dgm:bulletEnabled val="1"/>
        </dgm:presLayoutVars>
      </dgm:prSet>
      <dgm:spPr/>
      <dgm:t>
        <a:bodyPr/>
        <a:lstStyle/>
        <a:p>
          <a:endParaRPr lang="en-US"/>
        </a:p>
      </dgm:t>
    </dgm:pt>
    <dgm:pt modelId="{951D4227-941B-4728-B49E-48BFB00DAB0B}" type="pres">
      <dgm:prSet presAssocID="{AC757D64-90F7-4EC8-83EC-71622031FB7E}" presName="quad2" presStyleLbl="node1" presStyleIdx="1" presStyleCnt="4" custScaleX="129299" custScaleY="102131" custLinFactNeighborX="19414" custLinFactNeighborY="-581">
        <dgm:presLayoutVars>
          <dgm:chMax val="0"/>
          <dgm:chPref val="0"/>
          <dgm:bulletEnabled val="1"/>
        </dgm:presLayoutVars>
      </dgm:prSet>
      <dgm:spPr/>
      <dgm:t>
        <a:bodyPr/>
        <a:lstStyle/>
        <a:p>
          <a:endParaRPr lang="en-US"/>
        </a:p>
      </dgm:t>
    </dgm:pt>
    <dgm:pt modelId="{8F02885A-9EB6-4AEA-A147-DE74232E4437}" type="pres">
      <dgm:prSet presAssocID="{AC757D64-90F7-4EC8-83EC-71622031FB7E}" presName="quad3" presStyleLbl="node1" presStyleIdx="2" presStyleCnt="4" custScaleX="126165" custScaleY="102131">
        <dgm:presLayoutVars>
          <dgm:chMax val="0"/>
          <dgm:chPref val="0"/>
          <dgm:bulletEnabled val="1"/>
        </dgm:presLayoutVars>
      </dgm:prSet>
      <dgm:spPr/>
      <dgm:t>
        <a:bodyPr/>
        <a:lstStyle/>
        <a:p>
          <a:endParaRPr lang="en-US"/>
        </a:p>
      </dgm:t>
    </dgm:pt>
    <dgm:pt modelId="{F619D510-7652-4800-9C5B-93053B38B414}" type="pres">
      <dgm:prSet presAssocID="{AC757D64-90F7-4EC8-83EC-71622031FB7E}" presName="quad4" presStyleLbl="node1" presStyleIdx="3" presStyleCnt="4" custScaleX="130966" custScaleY="102131" custLinFactNeighborX="24178" custLinFactNeighborY="-2148">
        <dgm:presLayoutVars>
          <dgm:chMax val="0"/>
          <dgm:chPref val="0"/>
          <dgm:bulletEnabled val="1"/>
        </dgm:presLayoutVars>
      </dgm:prSet>
      <dgm:spPr/>
      <dgm:t>
        <a:bodyPr/>
        <a:lstStyle/>
        <a:p>
          <a:endParaRPr lang="en-US"/>
        </a:p>
      </dgm:t>
    </dgm:pt>
  </dgm:ptLst>
  <dgm:cxnLst>
    <dgm:cxn modelId="{AFC2A33F-90BB-4100-94BC-A9856FF0CC5E}" srcId="{AC757D64-90F7-4EC8-83EC-71622031FB7E}" destId="{19CC8811-5249-4D79-A2D2-E4E776DB7C07}" srcOrd="0" destOrd="0" parTransId="{349BE555-DD3E-4DF7-A587-726BA7BD385F}" sibTransId="{7E0D9962-D8F3-4076-93D4-DF00D6EBE06E}"/>
    <dgm:cxn modelId="{73979339-63BD-D242-A419-6AF9891CD3A5}" type="presOf" srcId="{AC757D64-90F7-4EC8-83EC-71622031FB7E}" destId="{8273EE68-527B-4A93-B44B-DDE6198E5CC3}" srcOrd="0" destOrd="0" presId="urn:microsoft.com/office/officeart/2005/8/layout/matrix3"/>
    <dgm:cxn modelId="{A0017A90-EFEF-1D44-90A5-F17F13E167DD}" type="presOf" srcId="{F982B9F6-E0B3-4354-B359-42538925A8B4}" destId="{951D4227-941B-4728-B49E-48BFB00DAB0B}" srcOrd="0" destOrd="0" presId="urn:microsoft.com/office/officeart/2005/8/layout/matrix3"/>
    <dgm:cxn modelId="{9DABE020-9598-4D08-96CC-B62FBEF620FF}" srcId="{AC757D64-90F7-4EC8-83EC-71622031FB7E}" destId="{6963585E-DA3A-4598-B35E-E066EA8FD371}" srcOrd="2" destOrd="0" parTransId="{5D5E486A-76ED-48AB-BC25-31B871A52C6C}" sibTransId="{A66CE6FF-6D66-488B-A94B-2205E502BF1E}"/>
    <dgm:cxn modelId="{BFBB8492-8293-544F-AA63-2B8C4748934F}" type="presOf" srcId="{19CC8811-5249-4D79-A2D2-E4E776DB7C07}" destId="{4A0DB3E8-3DE6-46E9-AD1E-C79C9BA187DD}" srcOrd="0" destOrd="0" presId="urn:microsoft.com/office/officeart/2005/8/layout/matrix3"/>
    <dgm:cxn modelId="{0A54BEA7-2981-A848-9668-B052EB62E437}" type="presOf" srcId="{94AA3C1C-0C05-44F1-95A7-2BA3149B0489}" destId="{F619D510-7652-4800-9C5B-93053B38B414}" srcOrd="0" destOrd="0" presId="urn:microsoft.com/office/officeart/2005/8/layout/matrix3"/>
    <dgm:cxn modelId="{7BFD675C-943F-4790-907B-5BE7EFA0C764}" srcId="{AC757D64-90F7-4EC8-83EC-71622031FB7E}" destId="{94AA3C1C-0C05-44F1-95A7-2BA3149B0489}" srcOrd="3" destOrd="0" parTransId="{438837E8-75BB-4A83-81C3-6072A5A3B1FD}" sibTransId="{0D743D4D-B2B9-414D-BCCA-438E7373011F}"/>
    <dgm:cxn modelId="{5345FB1B-9840-1C4E-9AB4-A4C64904A05D}" type="presOf" srcId="{6963585E-DA3A-4598-B35E-E066EA8FD371}" destId="{8F02885A-9EB6-4AEA-A147-DE74232E4437}" srcOrd="0" destOrd="0" presId="urn:microsoft.com/office/officeart/2005/8/layout/matrix3"/>
    <dgm:cxn modelId="{A962EE31-1758-45B7-9099-660A6033ACC2}" srcId="{AC757D64-90F7-4EC8-83EC-71622031FB7E}" destId="{F982B9F6-E0B3-4354-B359-42538925A8B4}" srcOrd="1" destOrd="0" parTransId="{893E812E-3014-48BC-AB6A-6B6D23110363}" sibTransId="{DEE8C185-15EA-4AF6-9FF0-AE715A7F7379}"/>
    <dgm:cxn modelId="{C61BD481-5BC4-8246-A8A1-6BD8D1EF89A5}" type="presParOf" srcId="{8273EE68-527B-4A93-B44B-DDE6198E5CC3}" destId="{CB25B20B-B58B-4E76-9F2C-4DA518516DDB}" srcOrd="0" destOrd="0" presId="urn:microsoft.com/office/officeart/2005/8/layout/matrix3"/>
    <dgm:cxn modelId="{AF8CA80D-4A09-CB42-A631-A97705937C9D}" type="presParOf" srcId="{8273EE68-527B-4A93-B44B-DDE6198E5CC3}" destId="{4A0DB3E8-3DE6-46E9-AD1E-C79C9BA187DD}" srcOrd="1" destOrd="0" presId="urn:microsoft.com/office/officeart/2005/8/layout/matrix3"/>
    <dgm:cxn modelId="{23A3B917-7DB9-DC4A-AE25-F2C319EF6FD4}" type="presParOf" srcId="{8273EE68-527B-4A93-B44B-DDE6198E5CC3}" destId="{951D4227-941B-4728-B49E-48BFB00DAB0B}" srcOrd="2" destOrd="0" presId="urn:microsoft.com/office/officeart/2005/8/layout/matrix3"/>
    <dgm:cxn modelId="{81599729-CF5A-5D42-96AD-12722A66AC35}" type="presParOf" srcId="{8273EE68-527B-4A93-B44B-DDE6198E5CC3}" destId="{8F02885A-9EB6-4AEA-A147-DE74232E4437}" srcOrd="3" destOrd="0" presId="urn:microsoft.com/office/officeart/2005/8/layout/matrix3"/>
    <dgm:cxn modelId="{6B11D5FA-EA44-094A-A30A-053A3C21CD8A}" type="presParOf" srcId="{8273EE68-527B-4A93-B44B-DDE6198E5CC3}" destId="{F619D510-7652-4800-9C5B-93053B38B414}"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8F7CF7-E336-423D-BD2B-63BCC625D320}" type="doc">
      <dgm:prSet loTypeId="urn:microsoft.com/office/officeart/2005/8/layout/default#1" loCatId="list" qsTypeId="urn:microsoft.com/office/officeart/2005/8/quickstyle/simple1" qsCatId="simple" csTypeId="urn:microsoft.com/office/officeart/2005/8/colors/colorful2" csCatId="colorful" phldr="1"/>
      <dgm:spPr/>
      <dgm:t>
        <a:bodyPr/>
        <a:lstStyle/>
        <a:p>
          <a:endParaRPr lang="en-US"/>
        </a:p>
      </dgm:t>
    </dgm:pt>
    <dgm:pt modelId="{A784C18F-32E2-4F5B-B042-0298C9C9C2DD}">
      <dgm:prSet custT="1"/>
      <dgm:spPr/>
      <dgm:t>
        <a:bodyPr/>
        <a:lstStyle/>
        <a:p>
          <a:pPr rtl="0"/>
          <a:r>
            <a:rPr lang="en-US" sz="1800" b="1" dirty="0" smtClean="0"/>
            <a:t>Age</a:t>
          </a:r>
          <a:endParaRPr lang="en-US" sz="1800" b="1" dirty="0"/>
        </a:p>
      </dgm:t>
    </dgm:pt>
    <dgm:pt modelId="{391A3914-647D-4093-950E-10101FF990E3}" type="parTrans" cxnId="{FC8EF1B6-8AC7-4C42-9BE9-445D3A30970F}">
      <dgm:prSet/>
      <dgm:spPr/>
      <dgm:t>
        <a:bodyPr/>
        <a:lstStyle/>
        <a:p>
          <a:endParaRPr lang="en-US" sz="2800" b="1"/>
        </a:p>
      </dgm:t>
    </dgm:pt>
    <dgm:pt modelId="{FA88DDC3-123F-4C9B-9948-44F4236525B2}" type="sibTrans" cxnId="{FC8EF1B6-8AC7-4C42-9BE9-445D3A30970F}">
      <dgm:prSet/>
      <dgm:spPr/>
      <dgm:t>
        <a:bodyPr/>
        <a:lstStyle/>
        <a:p>
          <a:endParaRPr lang="en-US" sz="2800" b="1"/>
        </a:p>
      </dgm:t>
    </dgm:pt>
    <dgm:pt modelId="{BC96357F-305A-4F43-A601-FF1730241C42}">
      <dgm:prSet custT="1"/>
      <dgm:spPr/>
      <dgm:t>
        <a:bodyPr/>
        <a:lstStyle/>
        <a:p>
          <a:pPr rtl="0"/>
          <a:r>
            <a:rPr lang="en-US" sz="1800" b="1" dirty="0" smtClean="0"/>
            <a:t>Gender</a:t>
          </a:r>
          <a:endParaRPr lang="en-US" sz="1800" b="1" dirty="0"/>
        </a:p>
      </dgm:t>
    </dgm:pt>
    <dgm:pt modelId="{3297BE77-F54A-4DA3-B947-A018A337D1AF}" type="parTrans" cxnId="{978E2386-BA63-4F11-9197-CE63495200D9}">
      <dgm:prSet/>
      <dgm:spPr/>
      <dgm:t>
        <a:bodyPr/>
        <a:lstStyle/>
        <a:p>
          <a:endParaRPr lang="en-US" sz="2800" b="1"/>
        </a:p>
      </dgm:t>
    </dgm:pt>
    <dgm:pt modelId="{1E8BBCC3-733C-47BD-AD34-2CDCDD03F583}" type="sibTrans" cxnId="{978E2386-BA63-4F11-9197-CE63495200D9}">
      <dgm:prSet/>
      <dgm:spPr/>
      <dgm:t>
        <a:bodyPr/>
        <a:lstStyle/>
        <a:p>
          <a:endParaRPr lang="en-US" sz="2800" b="1"/>
        </a:p>
      </dgm:t>
    </dgm:pt>
    <dgm:pt modelId="{3A2957AB-9B91-4690-9CE2-F315C4B1C7A2}">
      <dgm:prSet custT="1"/>
      <dgm:spPr/>
      <dgm:t>
        <a:bodyPr/>
        <a:lstStyle/>
        <a:p>
          <a:pPr rtl="0"/>
          <a:r>
            <a:rPr lang="en-US" sz="1800" b="1" dirty="0" smtClean="0"/>
            <a:t>Family Size</a:t>
          </a:r>
          <a:endParaRPr lang="en-US" sz="1800" b="1" dirty="0"/>
        </a:p>
      </dgm:t>
    </dgm:pt>
    <dgm:pt modelId="{607F986B-5F79-46C2-890A-FD1D82D42CE5}" type="parTrans" cxnId="{99FC2C16-C4A8-4F69-87B2-3E8EFC117D10}">
      <dgm:prSet/>
      <dgm:spPr/>
      <dgm:t>
        <a:bodyPr/>
        <a:lstStyle/>
        <a:p>
          <a:endParaRPr lang="en-US" sz="2800" b="1"/>
        </a:p>
      </dgm:t>
    </dgm:pt>
    <dgm:pt modelId="{1A59FAA1-E966-466C-8DE7-3E5EB056F039}" type="sibTrans" cxnId="{99FC2C16-C4A8-4F69-87B2-3E8EFC117D10}">
      <dgm:prSet/>
      <dgm:spPr/>
      <dgm:t>
        <a:bodyPr/>
        <a:lstStyle/>
        <a:p>
          <a:endParaRPr lang="en-US" sz="2800" b="1"/>
        </a:p>
      </dgm:t>
    </dgm:pt>
    <dgm:pt modelId="{8F5A4B18-55EB-41A6-BC38-85D8987A9F27}">
      <dgm:prSet custT="1"/>
      <dgm:spPr/>
      <dgm:t>
        <a:bodyPr/>
        <a:lstStyle/>
        <a:p>
          <a:pPr rtl="0"/>
          <a:r>
            <a:rPr lang="en-US" sz="1800" b="1" dirty="0" smtClean="0"/>
            <a:t>Family Life Cycle</a:t>
          </a:r>
          <a:endParaRPr lang="en-US" sz="1800" b="1" dirty="0"/>
        </a:p>
      </dgm:t>
    </dgm:pt>
    <dgm:pt modelId="{4CE49C65-B7FE-4F82-A67F-6CE95B901313}" type="parTrans" cxnId="{16CC500C-BD96-447B-93EB-03A04F8A2A04}">
      <dgm:prSet/>
      <dgm:spPr/>
      <dgm:t>
        <a:bodyPr/>
        <a:lstStyle/>
        <a:p>
          <a:endParaRPr lang="en-US" sz="2800" b="1"/>
        </a:p>
      </dgm:t>
    </dgm:pt>
    <dgm:pt modelId="{7E52AE74-37DF-408A-AC00-10458112C814}" type="sibTrans" cxnId="{16CC500C-BD96-447B-93EB-03A04F8A2A04}">
      <dgm:prSet/>
      <dgm:spPr/>
      <dgm:t>
        <a:bodyPr/>
        <a:lstStyle/>
        <a:p>
          <a:endParaRPr lang="en-US" sz="2800" b="1"/>
        </a:p>
      </dgm:t>
    </dgm:pt>
    <dgm:pt modelId="{24002E76-2553-4959-AC73-8D42D8495F97}">
      <dgm:prSet custT="1"/>
      <dgm:spPr/>
      <dgm:t>
        <a:bodyPr/>
        <a:lstStyle/>
        <a:p>
          <a:pPr rtl="0"/>
          <a:r>
            <a:rPr lang="en-US" sz="1800" b="1" dirty="0" smtClean="0"/>
            <a:t>Income</a:t>
          </a:r>
          <a:endParaRPr lang="en-US" sz="1800" b="1" dirty="0"/>
        </a:p>
      </dgm:t>
    </dgm:pt>
    <dgm:pt modelId="{51FA3C00-60F3-4FA2-9F2B-DD23EA3D0297}" type="parTrans" cxnId="{78206F7B-CFBA-4C80-B058-8B9243B25A68}">
      <dgm:prSet/>
      <dgm:spPr/>
      <dgm:t>
        <a:bodyPr/>
        <a:lstStyle/>
        <a:p>
          <a:endParaRPr lang="en-US" sz="2800" b="1"/>
        </a:p>
      </dgm:t>
    </dgm:pt>
    <dgm:pt modelId="{C51FAB6A-354F-43B0-B106-15FF126CF3F8}" type="sibTrans" cxnId="{78206F7B-CFBA-4C80-B058-8B9243B25A68}">
      <dgm:prSet/>
      <dgm:spPr/>
      <dgm:t>
        <a:bodyPr/>
        <a:lstStyle/>
        <a:p>
          <a:endParaRPr lang="en-US" sz="2800" b="1"/>
        </a:p>
      </dgm:t>
    </dgm:pt>
    <dgm:pt modelId="{8BCBA539-CE4F-4384-B82A-015E020BEF3B}">
      <dgm:prSet custT="1"/>
      <dgm:spPr/>
      <dgm:t>
        <a:bodyPr/>
        <a:lstStyle/>
        <a:p>
          <a:pPr rtl="0"/>
          <a:r>
            <a:rPr lang="en-US" sz="1800" b="1" dirty="0" smtClean="0"/>
            <a:t>Occupation</a:t>
          </a:r>
          <a:endParaRPr lang="en-US" sz="1800" b="1" dirty="0"/>
        </a:p>
      </dgm:t>
    </dgm:pt>
    <dgm:pt modelId="{929FB328-6766-4206-BF22-6715EC0CF797}" type="parTrans" cxnId="{EC4AF3BE-363D-4A5D-8307-CC4747B7DD60}">
      <dgm:prSet/>
      <dgm:spPr/>
      <dgm:t>
        <a:bodyPr/>
        <a:lstStyle/>
        <a:p>
          <a:endParaRPr lang="en-US" sz="2800" b="1"/>
        </a:p>
      </dgm:t>
    </dgm:pt>
    <dgm:pt modelId="{097C8E89-6675-4FF2-AFDE-37DB621D5338}" type="sibTrans" cxnId="{EC4AF3BE-363D-4A5D-8307-CC4747B7DD60}">
      <dgm:prSet/>
      <dgm:spPr/>
      <dgm:t>
        <a:bodyPr/>
        <a:lstStyle/>
        <a:p>
          <a:endParaRPr lang="en-US" sz="2800" b="1"/>
        </a:p>
      </dgm:t>
    </dgm:pt>
    <dgm:pt modelId="{13A03C9E-DA20-4696-A795-890B18FF5C29}">
      <dgm:prSet custT="1"/>
      <dgm:spPr/>
      <dgm:t>
        <a:bodyPr/>
        <a:lstStyle/>
        <a:p>
          <a:pPr rtl="0"/>
          <a:r>
            <a:rPr lang="en-US" sz="1800" b="1" dirty="0" smtClean="0"/>
            <a:t>Education</a:t>
          </a:r>
          <a:endParaRPr lang="en-US" sz="1800" b="1" dirty="0"/>
        </a:p>
      </dgm:t>
    </dgm:pt>
    <dgm:pt modelId="{4FF80882-DDBB-4EFC-9998-4366110D3D53}" type="parTrans" cxnId="{EC8C9376-379F-444B-BD5C-44D7841F7DDE}">
      <dgm:prSet/>
      <dgm:spPr/>
      <dgm:t>
        <a:bodyPr/>
        <a:lstStyle/>
        <a:p>
          <a:endParaRPr lang="en-US" sz="2800" b="1"/>
        </a:p>
      </dgm:t>
    </dgm:pt>
    <dgm:pt modelId="{A506E0EE-3B46-478B-85F7-C05613D40C9E}" type="sibTrans" cxnId="{EC8C9376-379F-444B-BD5C-44D7841F7DDE}">
      <dgm:prSet/>
      <dgm:spPr/>
      <dgm:t>
        <a:bodyPr/>
        <a:lstStyle/>
        <a:p>
          <a:endParaRPr lang="en-US" sz="2800" b="1"/>
        </a:p>
      </dgm:t>
    </dgm:pt>
    <dgm:pt modelId="{43BBB3A7-B827-4CB2-82D3-49C850560B78}">
      <dgm:prSet custT="1"/>
      <dgm:spPr/>
      <dgm:t>
        <a:bodyPr/>
        <a:lstStyle/>
        <a:p>
          <a:pPr rtl="0"/>
          <a:r>
            <a:rPr lang="en-US" sz="1800" b="1" dirty="0" smtClean="0"/>
            <a:t>Religion</a:t>
          </a:r>
          <a:endParaRPr lang="en-US" sz="1800" b="1" dirty="0"/>
        </a:p>
      </dgm:t>
    </dgm:pt>
    <dgm:pt modelId="{08065EB0-A255-41B8-9820-89A7FC78BE9F}" type="parTrans" cxnId="{424BDD16-BECE-4043-99D0-867192B0AF59}">
      <dgm:prSet/>
      <dgm:spPr/>
      <dgm:t>
        <a:bodyPr/>
        <a:lstStyle/>
        <a:p>
          <a:endParaRPr lang="en-US" sz="2800" b="1"/>
        </a:p>
      </dgm:t>
    </dgm:pt>
    <dgm:pt modelId="{272B5E9A-1937-4EB9-8C29-3C835C774134}" type="sibTrans" cxnId="{424BDD16-BECE-4043-99D0-867192B0AF59}">
      <dgm:prSet/>
      <dgm:spPr/>
      <dgm:t>
        <a:bodyPr/>
        <a:lstStyle/>
        <a:p>
          <a:endParaRPr lang="en-US" sz="2800" b="1"/>
        </a:p>
      </dgm:t>
    </dgm:pt>
    <dgm:pt modelId="{17326615-687F-48BF-8D9A-C8B40E1CCDE6}">
      <dgm:prSet custT="1"/>
      <dgm:spPr/>
      <dgm:t>
        <a:bodyPr/>
        <a:lstStyle/>
        <a:p>
          <a:pPr rtl="0"/>
          <a:r>
            <a:rPr lang="en-US" sz="1800" b="1" dirty="0" smtClean="0"/>
            <a:t>Race</a:t>
          </a:r>
          <a:endParaRPr lang="en-US" sz="1800" b="1" dirty="0"/>
        </a:p>
      </dgm:t>
    </dgm:pt>
    <dgm:pt modelId="{D6523FFF-5B69-4D53-BB1F-52508A534261}" type="parTrans" cxnId="{AE07ADB1-798E-48C3-88A1-B4B7691E882B}">
      <dgm:prSet/>
      <dgm:spPr/>
      <dgm:t>
        <a:bodyPr/>
        <a:lstStyle/>
        <a:p>
          <a:endParaRPr lang="en-US" sz="2800" b="1"/>
        </a:p>
      </dgm:t>
    </dgm:pt>
    <dgm:pt modelId="{F3A31327-6974-4092-A243-03481BF6DE7D}" type="sibTrans" cxnId="{AE07ADB1-798E-48C3-88A1-B4B7691E882B}">
      <dgm:prSet/>
      <dgm:spPr/>
      <dgm:t>
        <a:bodyPr/>
        <a:lstStyle/>
        <a:p>
          <a:endParaRPr lang="en-US" sz="2800" b="1"/>
        </a:p>
      </dgm:t>
    </dgm:pt>
    <dgm:pt modelId="{F4BD73A6-7F1E-4B55-A4C3-6E6BE96B3F39}">
      <dgm:prSet custT="1"/>
      <dgm:spPr/>
      <dgm:t>
        <a:bodyPr/>
        <a:lstStyle/>
        <a:p>
          <a:pPr rtl="0"/>
          <a:r>
            <a:rPr lang="en-US" sz="1800" b="1" dirty="0" smtClean="0"/>
            <a:t>Generation</a:t>
          </a:r>
          <a:endParaRPr lang="en-US" sz="1800" b="1" dirty="0"/>
        </a:p>
      </dgm:t>
    </dgm:pt>
    <dgm:pt modelId="{55CF7DFD-B0FB-4EE0-8DC6-8995B7510B49}" type="parTrans" cxnId="{CAD1FFB0-1345-49A1-A944-0B87838A7681}">
      <dgm:prSet/>
      <dgm:spPr/>
      <dgm:t>
        <a:bodyPr/>
        <a:lstStyle/>
        <a:p>
          <a:endParaRPr lang="en-US" sz="2800" b="1"/>
        </a:p>
      </dgm:t>
    </dgm:pt>
    <dgm:pt modelId="{5B7258D2-FDD0-416C-BC55-68D3F59CC631}" type="sibTrans" cxnId="{CAD1FFB0-1345-49A1-A944-0B87838A7681}">
      <dgm:prSet/>
      <dgm:spPr/>
      <dgm:t>
        <a:bodyPr/>
        <a:lstStyle/>
        <a:p>
          <a:endParaRPr lang="en-US" sz="2800" b="1"/>
        </a:p>
      </dgm:t>
    </dgm:pt>
    <dgm:pt modelId="{359129C5-72DF-488E-BBED-E75246EF0DBD}">
      <dgm:prSet custT="1"/>
      <dgm:spPr/>
      <dgm:t>
        <a:bodyPr/>
        <a:lstStyle/>
        <a:p>
          <a:pPr rtl="0"/>
          <a:r>
            <a:rPr lang="en-US" sz="1800" b="1" dirty="0" smtClean="0"/>
            <a:t>Nationality</a:t>
          </a:r>
          <a:endParaRPr lang="en-US" sz="1800" b="1" dirty="0"/>
        </a:p>
      </dgm:t>
    </dgm:pt>
    <dgm:pt modelId="{B0DBD75E-EA5B-4831-A722-771982DF1F50}" type="parTrans" cxnId="{6C9BBAA0-0AA2-45B1-A3D2-84FBE77C6725}">
      <dgm:prSet/>
      <dgm:spPr/>
      <dgm:t>
        <a:bodyPr/>
        <a:lstStyle/>
        <a:p>
          <a:endParaRPr lang="en-US" sz="2800" b="1"/>
        </a:p>
      </dgm:t>
    </dgm:pt>
    <dgm:pt modelId="{6F547EB8-093C-44AA-B848-B139DBAEC209}" type="sibTrans" cxnId="{6C9BBAA0-0AA2-45B1-A3D2-84FBE77C6725}">
      <dgm:prSet/>
      <dgm:spPr/>
      <dgm:t>
        <a:bodyPr/>
        <a:lstStyle/>
        <a:p>
          <a:endParaRPr lang="en-US" sz="2800" b="1"/>
        </a:p>
      </dgm:t>
    </dgm:pt>
    <dgm:pt modelId="{440A0BEC-2D4D-4CA7-9F84-966BBA4CA71A}" type="pres">
      <dgm:prSet presAssocID="{828F7CF7-E336-423D-BD2B-63BCC625D320}" presName="diagram" presStyleCnt="0">
        <dgm:presLayoutVars>
          <dgm:dir/>
          <dgm:resizeHandles val="exact"/>
        </dgm:presLayoutVars>
      </dgm:prSet>
      <dgm:spPr/>
      <dgm:t>
        <a:bodyPr/>
        <a:lstStyle/>
        <a:p>
          <a:endParaRPr lang="en-US"/>
        </a:p>
      </dgm:t>
    </dgm:pt>
    <dgm:pt modelId="{8A226D56-6DD3-4E37-B9B0-FA3720A22493}" type="pres">
      <dgm:prSet presAssocID="{A784C18F-32E2-4F5B-B042-0298C9C9C2DD}" presName="node" presStyleLbl="node1" presStyleIdx="0" presStyleCnt="11">
        <dgm:presLayoutVars>
          <dgm:bulletEnabled val="1"/>
        </dgm:presLayoutVars>
      </dgm:prSet>
      <dgm:spPr/>
      <dgm:t>
        <a:bodyPr/>
        <a:lstStyle/>
        <a:p>
          <a:endParaRPr lang="en-US"/>
        </a:p>
      </dgm:t>
    </dgm:pt>
    <dgm:pt modelId="{7C9E66FD-A0DC-4A36-B853-234E9C8AB15E}" type="pres">
      <dgm:prSet presAssocID="{FA88DDC3-123F-4C9B-9948-44F4236525B2}" presName="sibTrans" presStyleCnt="0"/>
      <dgm:spPr/>
      <dgm:t>
        <a:bodyPr/>
        <a:lstStyle/>
        <a:p>
          <a:endParaRPr lang="en-US"/>
        </a:p>
      </dgm:t>
    </dgm:pt>
    <dgm:pt modelId="{240A8C5B-D002-481A-A932-256C4A5CE900}" type="pres">
      <dgm:prSet presAssocID="{BC96357F-305A-4F43-A601-FF1730241C42}" presName="node" presStyleLbl="node1" presStyleIdx="1" presStyleCnt="11">
        <dgm:presLayoutVars>
          <dgm:bulletEnabled val="1"/>
        </dgm:presLayoutVars>
      </dgm:prSet>
      <dgm:spPr/>
      <dgm:t>
        <a:bodyPr/>
        <a:lstStyle/>
        <a:p>
          <a:endParaRPr lang="en-US"/>
        </a:p>
      </dgm:t>
    </dgm:pt>
    <dgm:pt modelId="{DB16C75F-98BE-4EFA-98D1-847F6885AB2D}" type="pres">
      <dgm:prSet presAssocID="{1E8BBCC3-733C-47BD-AD34-2CDCDD03F583}" presName="sibTrans" presStyleCnt="0"/>
      <dgm:spPr/>
      <dgm:t>
        <a:bodyPr/>
        <a:lstStyle/>
        <a:p>
          <a:endParaRPr lang="en-US"/>
        </a:p>
      </dgm:t>
    </dgm:pt>
    <dgm:pt modelId="{79B4E462-FE0C-48D4-9ECC-88BF7857DEE6}" type="pres">
      <dgm:prSet presAssocID="{3A2957AB-9B91-4690-9CE2-F315C4B1C7A2}" presName="node" presStyleLbl="node1" presStyleIdx="2" presStyleCnt="11">
        <dgm:presLayoutVars>
          <dgm:bulletEnabled val="1"/>
        </dgm:presLayoutVars>
      </dgm:prSet>
      <dgm:spPr/>
      <dgm:t>
        <a:bodyPr/>
        <a:lstStyle/>
        <a:p>
          <a:endParaRPr lang="en-US"/>
        </a:p>
      </dgm:t>
    </dgm:pt>
    <dgm:pt modelId="{155AB933-8691-44D0-83DF-8231F369C97D}" type="pres">
      <dgm:prSet presAssocID="{1A59FAA1-E966-466C-8DE7-3E5EB056F039}" presName="sibTrans" presStyleCnt="0"/>
      <dgm:spPr/>
      <dgm:t>
        <a:bodyPr/>
        <a:lstStyle/>
        <a:p>
          <a:endParaRPr lang="en-US"/>
        </a:p>
      </dgm:t>
    </dgm:pt>
    <dgm:pt modelId="{AF427F78-D746-4EC9-B3F1-E8B6B4FC8C28}" type="pres">
      <dgm:prSet presAssocID="{8F5A4B18-55EB-41A6-BC38-85D8987A9F27}" presName="node" presStyleLbl="node1" presStyleIdx="3" presStyleCnt="11">
        <dgm:presLayoutVars>
          <dgm:bulletEnabled val="1"/>
        </dgm:presLayoutVars>
      </dgm:prSet>
      <dgm:spPr/>
      <dgm:t>
        <a:bodyPr/>
        <a:lstStyle/>
        <a:p>
          <a:endParaRPr lang="en-US"/>
        </a:p>
      </dgm:t>
    </dgm:pt>
    <dgm:pt modelId="{3A2341C4-0DE6-4AF0-9C5B-4676D225F26D}" type="pres">
      <dgm:prSet presAssocID="{7E52AE74-37DF-408A-AC00-10458112C814}" presName="sibTrans" presStyleCnt="0"/>
      <dgm:spPr/>
      <dgm:t>
        <a:bodyPr/>
        <a:lstStyle/>
        <a:p>
          <a:endParaRPr lang="en-US"/>
        </a:p>
      </dgm:t>
    </dgm:pt>
    <dgm:pt modelId="{2CC79A64-7A24-4A0A-83C2-1CA8F35A803B}" type="pres">
      <dgm:prSet presAssocID="{24002E76-2553-4959-AC73-8D42D8495F97}" presName="node" presStyleLbl="node1" presStyleIdx="4" presStyleCnt="11">
        <dgm:presLayoutVars>
          <dgm:bulletEnabled val="1"/>
        </dgm:presLayoutVars>
      </dgm:prSet>
      <dgm:spPr/>
      <dgm:t>
        <a:bodyPr/>
        <a:lstStyle/>
        <a:p>
          <a:endParaRPr lang="en-US"/>
        </a:p>
      </dgm:t>
    </dgm:pt>
    <dgm:pt modelId="{DBC26896-8193-403C-B91B-D34B99A5E64D}" type="pres">
      <dgm:prSet presAssocID="{C51FAB6A-354F-43B0-B106-15FF126CF3F8}" presName="sibTrans" presStyleCnt="0"/>
      <dgm:spPr/>
      <dgm:t>
        <a:bodyPr/>
        <a:lstStyle/>
        <a:p>
          <a:endParaRPr lang="en-US"/>
        </a:p>
      </dgm:t>
    </dgm:pt>
    <dgm:pt modelId="{5A1027CA-2600-491A-87AB-6B11F46B99B7}" type="pres">
      <dgm:prSet presAssocID="{8BCBA539-CE4F-4384-B82A-015E020BEF3B}" presName="node" presStyleLbl="node1" presStyleIdx="5" presStyleCnt="11">
        <dgm:presLayoutVars>
          <dgm:bulletEnabled val="1"/>
        </dgm:presLayoutVars>
      </dgm:prSet>
      <dgm:spPr/>
      <dgm:t>
        <a:bodyPr/>
        <a:lstStyle/>
        <a:p>
          <a:endParaRPr lang="en-US"/>
        </a:p>
      </dgm:t>
    </dgm:pt>
    <dgm:pt modelId="{0527EE1F-0EAE-4728-8359-E51E2D3A03FA}" type="pres">
      <dgm:prSet presAssocID="{097C8E89-6675-4FF2-AFDE-37DB621D5338}" presName="sibTrans" presStyleCnt="0"/>
      <dgm:spPr/>
      <dgm:t>
        <a:bodyPr/>
        <a:lstStyle/>
        <a:p>
          <a:endParaRPr lang="en-US"/>
        </a:p>
      </dgm:t>
    </dgm:pt>
    <dgm:pt modelId="{EA945155-692F-48E0-AD14-1720F776CE7E}" type="pres">
      <dgm:prSet presAssocID="{13A03C9E-DA20-4696-A795-890B18FF5C29}" presName="node" presStyleLbl="node1" presStyleIdx="6" presStyleCnt="11">
        <dgm:presLayoutVars>
          <dgm:bulletEnabled val="1"/>
        </dgm:presLayoutVars>
      </dgm:prSet>
      <dgm:spPr/>
      <dgm:t>
        <a:bodyPr/>
        <a:lstStyle/>
        <a:p>
          <a:endParaRPr lang="en-US"/>
        </a:p>
      </dgm:t>
    </dgm:pt>
    <dgm:pt modelId="{81210846-E068-4898-AC3C-2F65D7565689}" type="pres">
      <dgm:prSet presAssocID="{A506E0EE-3B46-478B-85F7-C05613D40C9E}" presName="sibTrans" presStyleCnt="0"/>
      <dgm:spPr/>
      <dgm:t>
        <a:bodyPr/>
        <a:lstStyle/>
        <a:p>
          <a:endParaRPr lang="en-US"/>
        </a:p>
      </dgm:t>
    </dgm:pt>
    <dgm:pt modelId="{CCE203FE-766A-48CD-BF80-0A799330CB36}" type="pres">
      <dgm:prSet presAssocID="{43BBB3A7-B827-4CB2-82D3-49C850560B78}" presName="node" presStyleLbl="node1" presStyleIdx="7" presStyleCnt="11">
        <dgm:presLayoutVars>
          <dgm:bulletEnabled val="1"/>
        </dgm:presLayoutVars>
      </dgm:prSet>
      <dgm:spPr/>
      <dgm:t>
        <a:bodyPr/>
        <a:lstStyle/>
        <a:p>
          <a:endParaRPr lang="en-US"/>
        </a:p>
      </dgm:t>
    </dgm:pt>
    <dgm:pt modelId="{852D5411-B4D0-41EE-9328-CBF92166D55B}" type="pres">
      <dgm:prSet presAssocID="{272B5E9A-1937-4EB9-8C29-3C835C774134}" presName="sibTrans" presStyleCnt="0"/>
      <dgm:spPr/>
      <dgm:t>
        <a:bodyPr/>
        <a:lstStyle/>
        <a:p>
          <a:endParaRPr lang="en-US"/>
        </a:p>
      </dgm:t>
    </dgm:pt>
    <dgm:pt modelId="{1CF6FD96-103D-4DEB-8961-7DE8CCD07799}" type="pres">
      <dgm:prSet presAssocID="{17326615-687F-48BF-8D9A-C8B40E1CCDE6}" presName="node" presStyleLbl="node1" presStyleIdx="8" presStyleCnt="11">
        <dgm:presLayoutVars>
          <dgm:bulletEnabled val="1"/>
        </dgm:presLayoutVars>
      </dgm:prSet>
      <dgm:spPr/>
      <dgm:t>
        <a:bodyPr/>
        <a:lstStyle/>
        <a:p>
          <a:endParaRPr lang="en-US"/>
        </a:p>
      </dgm:t>
    </dgm:pt>
    <dgm:pt modelId="{401849E0-93C9-4505-82B5-A7064E78DC46}" type="pres">
      <dgm:prSet presAssocID="{F3A31327-6974-4092-A243-03481BF6DE7D}" presName="sibTrans" presStyleCnt="0"/>
      <dgm:spPr/>
      <dgm:t>
        <a:bodyPr/>
        <a:lstStyle/>
        <a:p>
          <a:endParaRPr lang="en-US"/>
        </a:p>
      </dgm:t>
    </dgm:pt>
    <dgm:pt modelId="{C50BB8DA-C313-45B4-9BB2-4E1F88782C5A}" type="pres">
      <dgm:prSet presAssocID="{F4BD73A6-7F1E-4B55-A4C3-6E6BE96B3F39}" presName="node" presStyleLbl="node1" presStyleIdx="9" presStyleCnt="11">
        <dgm:presLayoutVars>
          <dgm:bulletEnabled val="1"/>
        </dgm:presLayoutVars>
      </dgm:prSet>
      <dgm:spPr/>
      <dgm:t>
        <a:bodyPr/>
        <a:lstStyle/>
        <a:p>
          <a:endParaRPr lang="en-US"/>
        </a:p>
      </dgm:t>
    </dgm:pt>
    <dgm:pt modelId="{97BBB853-25ED-441D-B333-883464B5A508}" type="pres">
      <dgm:prSet presAssocID="{5B7258D2-FDD0-416C-BC55-68D3F59CC631}" presName="sibTrans" presStyleCnt="0"/>
      <dgm:spPr/>
      <dgm:t>
        <a:bodyPr/>
        <a:lstStyle/>
        <a:p>
          <a:endParaRPr lang="en-US"/>
        </a:p>
      </dgm:t>
    </dgm:pt>
    <dgm:pt modelId="{AD31B689-D4A9-4C0D-AF9C-9128E4592F60}" type="pres">
      <dgm:prSet presAssocID="{359129C5-72DF-488E-BBED-E75246EF0DBD}" presName="node" presStyleLbl="node1" presStyleIdx="10" presStyleCnt="11">
        <dgm:presLayoutVars>
          <dgm:bulletEnabled val="1"/>
        </dgm:presLayoutVars>
      </dgm:prSet>
      <dgm:spPr/>
      <dgm:t>
        <a:bodyPr/>
        <a:lstStyle/>
        <a:p>
          <a:endParaRPr lang="en-US"/>
        </a:p>
      </dgm:t>
    </dgm:pt>
  </dgm:ptLst>
  <dgm:cxnLst>
    <dgm:cxn modelId="{20D980E2-3F4A-3B46-B5DA-FE8C05520C60}" type="presOf" srcId="{828F7CF7-E336-423D-BD2B-63BCC625D320}" destId="{440A0BEC-2D4D-4CA7-9F84-966BBA4CA71A}" srcOrd="0" destOrd="0" presId="urn:microsoft.com/office/officeart/2005/8/layout/default#1"/>
    <dgm:cxn modelId="{F042673A-FDEC-F549-9A8A-8CCCE2D293C2}" type="presOf" srcId="{24002E76-2553-4959-AC73-8D42D8495F97}" destId="{2CC79A64-7A24-4A0A-83C2-1CA8F35A803B}" srcOrd="0" destOrd="0" presId="urn:microsoft.com/office/officeart/2005/8/layout/default#1"/>
    <dgm:cxn modelId="{5D44F34E-769F-244B-AC57-BE162621AFCC}" type="presOf" srcId="{17326615-687F-48BF-8D9A-C8B40E1CCDE6}" destId="{1CF6FD96-103D-4DEB-8961-7DE8CCD07799}" srcOrd="0" destOrd="0" presId="urn:microsoft.com/office/officeart/2005/8/layout/default#1"/>
    <dgm:cxn modelId="{3B1E4BE6-BDC6-6946-B615-0A87AC02729C}" type="presOf" srcId="{3A2957AB-9B91-4690-9CE2-F315C4B1C7A2}" destId="{79B4E462-FE0C-48D4-9ECC-88BF7857DEE6}" srcOrd="0" destOrd="0" presId="urn:microsoft.com/office/officeart/2005/8/layout/default#1"/>
    <dgm:cxn modelId="{16CC500C-BD96-447B-93EB-03A04F8A2A04}" srcId="{828F7CF7-E336-423D-BD2B-63BCC625D320}" destId="{8F5A4B18-55EB-41A6-BC38-85D8987A9F27}" srcOrd="3" destOrd="0" parTransId="{4CE49C65-B7FE-4F82-A67F-6CE95B901313}" sibTransId="{7E52AE74-37DF-408A-AC00-10458112C814}"/>
    <dgm:cxn modelId="{424BDD16-BECE-4043-99D0-867192B0AF59}" srcId="{828F7CF7-E336-423D-BD2B-63BCC625D320}" destId="{43BBB3A7-B827-4CB2-82D3-49C850560B78}" srcOrd="7" destOrd="0" parTransId="{08065EB0-A255-41B8-9820-89A7FC78BE9F}" sibTransId="{272B5E9A-1937-4EB9-8C29-3C835C774134}"/>
    <dgm:cxn modelId="{A5AA826F-2201-B346-BCC9-2E8466438C9D}" type="presOf" srcId="{A784C18F-32E2-4F5B-B042-0298C9C9C2DD}" destId="{8A226D56-6DD3-4E37-B9B0-FA3720A22493}" srcOrd="0" destOrd="0" presId="urn:microsoft.com/office/officeart/2005/8/layout/default#1"/>
    <dgm:cxn modelId="{78206F7B-CFBA-4C80-B058-8B9243B25A68}" srcId="{828F7CF7-E336-423D-BD2B-63BCC625D320}" destId="{24002E76-2553-4959-AC73-8D42D8495F97}" srcOrd="4" destOrd="0" parTransId="{51FA3C00-60F3-4FA2-9F2B-DD23EA3D0297}" sibTransId="{C51FAB6A-354F-43B0-B106-15FF126CF3F8}"/>
    <dgm:cxn modelId="{FC8EF1B6-8AC7-4C42-9BE9-445D3A30970F}" srcId="{828F7CF7-E336-423D-BD2B-63BCC625D320}" destId="{A784C18F-32E2-4F5B-B042-0298C9C9C2DD}" srcOrd="0" destOrd="0" parTransId="{391A3914-647D-4093-950E-10101FF990E3}" sibTransId="{FA88DDC3-123F-4C9B-9948-44F4236525B2}"/>
    <dgm:cxn modelId="{EC8C9376-379F-444B-BD5C-44D7841F7DDE}" srcId="{828F7CF7-E336-423D-BD2B-63BCC625D320}" destId="{13A03C9E-DA20-4696-A795-890B18FF5C29}" srcOrd="6" destOrd="0" parTransId="{4FF80882-DDBB-4EFC-9998-4366110D3D53}" sibTransId="{A506E0EE-3B46-478B-85F7-C05613D40C9E}"/>
    <dgm:cxn modelId="{978E2386-BA63-4F11-9197-CE63495200D9}" srcId="{828F7CF7-E336-423D-BD2B-63BCC625D320}" destId="{BC96357F-305A-4F43-A601-FF1730241C42}" srcOrd="1" destOrd="0" parTransId="{3297BE77-F54A-4DA3-B947-A018A337D1AF}" sibTransId="{1E8BBCC3-733C-47BD-AD34-2CDCDD03F583}"/>
    <dgm:cxn modelId="{B2DFC989-8C08-1C45-831C-E374BC7E1EA1}" type="presOf" srcId="{43BBB3A7-B827-4CB2-82D3-49C850560B78}" destId="{CCE203FE-766A-48CD-BF80-0A799330CB36}" srcOrd="0" destOrd="0" presId="urn:microsoft.com/office/officeart/2005/8/layout/default#1"/>
    <dgm:cxn modelId="{EFD5744A-154C-E540-BA72-029689093964}" type="presOf" srcId="{BC96357F-305A-4F43-A601-FF1730241C42}" destId="{240A8C5B-D002-481A-A932-256C4A5CE900}" srcOrd="0" destOrd="0" presId="urn:microsoft.com/office/officeart/2005/8/layout/default#1"/>
    <dgm:cxn modelId="{034533EB-C92A-1F4B-915D-3EADFA834273}" type="presOf" srcId="{8BCBA539-CE4F-4384-B82A-015E020BEF3B}" destId="{5A1027CA-2600-491A-87AB-6B11F46B99B7}" srcOrd="0" destOrd="0" presId="urn:microsoft.com/office/officeart/2005/8/layout/default#1"/>
    <dgm:cxn modelId="{99FC2C16-C4A8-4F69-87B2-3E8EFC117D10}" srcId="{828F7CF7-E336-423D-BD2B-63BCC625D320}" destId="{3A2957AB-9B91-4690-9CE2-F315C4B1C7A2}" srcOrd="2" destOrd="0" parTransId="{607F986B-5F79-46C2-890A-FD1D82D42CE5}" sibTransId="{1A59FAA1-E966-466C-8DE7-3E5EB056F039}"/>
    <dgm:cxn modelId="{6C9BBAA0-0AA2-45B1-A3D2-84FBE77C6725}" srcId="{828F7CF7-E336-423D-BD2B-63BCC625D320}" destId="{359129C5-72DF-488E-BBED-E75246EF0DBD}" srcOrd="10" destOrd="0" parTransId="{B0DBD75E-EA5B-4831-A722-771982DF1F50}" sibTransId="{6F547EB8-093C-44AA-B848-B139DBAEC209}"/>
    <dgm:cxn modelId="{04F73307-CC70-D140-96E0-4E63F234ECB8}" type="presOf" srcId="{F4BD73A6-7F1E-4B55-A4C3-6E6BE96B3F39}" destId="{C50BB8DA-C313-45B4-9BB2-4E1F88782C5A}" srcOrd="0" destOrd="0" presId="urn:microsoft.com/office/officeart/2005/8/layout/default#1"/>
    <dgm:cxn modelId="{AE07ADB1-798E-48C3-88A1-B4B7691E882B}" srcId="{828F7CF7-E336-423D-BD2B-63BCC625D320}" destId="{17326615-687F-48BF-8D9A-C8B40E1CCDE6}" srcOrd="8" destOrd="0" parTransId="{D6523FFF-5B69-4D53-BB1F-52508A534261}" sibTransId="{F3A31327-6974-4092-A243-03481BF6DE7D}"/>
    <dgm:cxn modelId="{E1C2B096-6241-F84F-B07A-00384359E8FB}" type="presOf" srcId="{13A03C9E-DA20-4696-A795-890B18FF5C29}" destId="{EA945155-692F-48E0-AD14-1720F776CE7E}" srcOrd="0" destOrd="0" presId="urn:microsoft.com/office/officeart/2005/8/layout/default#1"/>
    <dgm:cxn modelId="{EC4AF3BE-363D-4A5D-8307-CC4747B7DD60}" srcId="{828F7CF7-E336-423D-BD2B-63BCC625D320}" destId="{8BCBA539-CE4F-4384-B82A-015E020BEF3B}" srcOrd="5" destOrd="0" parTransId="{929FB328-6766-4206-BF22-6715EC0CF797}" sibTransId="{097C8E89-6675-4FF2-AFDE-37DB621D5338}"/>
    <dgm:cxn modelId="{CAD1FFB0-1345-49A1-A944-0B87838A7681}" srcId="{828F7CF7-E336-423D-BD2B-63BCC625D320}" destId="{F4BD73A6-7F1E-4B55-A4C3-6E6BE96B3F39}" srcOrd="9" destOrd="0" parTransId="{55CF7DFD-B0FB-4EE0-8DC6-8995B7510B49}" sibTransId="{5B7258D2-FDD0-416C-BC55-68D3F59CC631}"/>
    <dgm:cxn modelId="{F34AC469-04A5-5542-A220-D6C1ACE2EA06}" type="presOf" srcId="{8F5A4B18-55EB-41A6-BC38-85D8987A9F27}" destId="{AF427F78-D746-4EC9-B3F1-E8B6B4FC8C28}" srcOrd="0" destOrd="0" presId="urn:microsoft.com/office/officeart/2005/8/layout/default#1"/>
    <dgm:cxn modelId="{38E93DF0-5162-324E-9A56-0CE3DEB89CED}" type="presOf" srcId="{359129C5-72DF-488E-BBED-E75246EF0DBD}" destId="{AD31B689-D4A9-4C0D-AF9C-9128E4592F60}" srcOrd="0" destOrd="0" presId="urn:microsoft.com/office/officeart/2005/8/layout/default#1"/>
    <dgm:cxn modelId="{4F09DB5E-C85F-EC4D-B5B4-EB96A384B311}" type="presParOf" srcId="{440A0BEC-2D4D-4CA7-9F84-966BBA4CA71A}" destId="{8A226D56-6DD3-4E37-B9B0-FA3720A22493}" srcOrd="0" destOrd="0" presId="urn:microsoft.com/office/officeart/2005/8/layout/default#1"/>
    <dgm:cxn modelId="{A55D81A6-0812-5E47-B44F-34521A0B6410}" type="presParOf" srcId="{440A0BEC-2D4D-4CA7-9F84-966BBA4CA71A}" destId="{7C9E66FD-A0DC-4A36-B853-234E9C8AB15E}" srcOrd="1" destOrd="0" presId="urn:microsoft.com/office/officeart/2005/8/layout/default#1"/>
    <dgm:cxn modelId="{F3BE0FAC-BDE3-774D-84AC-2299107F3DD3}" type="presParOf" srcId="{440A0BEC-2D4D-4CA7-9F84-966BBA4CA71A}" destId="{240A8C5B-D002-481A-A932-256C4A5CE900}" srcOrd="2" destOrd="0" presId="urn:microsoft.com/office/officeart/2005/8/layout/default#1"/>
    <dgm:cxn modelId="{04234A7B-C69E-D348-ACAB-0B6CD6127116}" type="presParOf" srcId="{440A0BEC-2D4D-4CA7-9F84-966BBA4CA71A}" destId="{DB16C75F-98BE-4EFA-98D1-847F6885AB2D}" srcOrd="3" destOrd="0" presId="urn:microsoft.com/office/officeart/2005/8/layout/default#1"/>
    <dgm:cxn modelId="{ADA08B91-1934-4B4B-B56F-B6708F3FA198}" type="presParOf" srcId="{440A0BEC-2D4D-4CA7-9F84-966BBA4CA71A}" destId="{79B4E462-FE0C-48D4-9ECC-88BF7857DEE6}" srcOrd="4" destOrd="0" presId="urn:microsoft.com/office/officeart/2005/8/layout/default#1"/>
    <dgm:cxn modelId="{E9EA047D-0F08-3048-8E43-ED494B6B3749}" type="presParOf" srcId="{440A0BEC-2D4D-4CA7-9F84-966BBA4CA71A}" destId="{155AB933-8691-44D0-83DF-8231F369C97D}" srcOrd="5" destOrd="0" presId="urn:microsoft.com/office/officeart/2005/8/layout/default#1"/>
    <dgm:cxn modelId="{ECB636D9-5F5A-004C-B444-5A724100FA38}" type="presParOf" srcId="{440A0BEC-2D4D-4CA7-9F84-966BBA4CA71A}" destId="{AF427F78-D746-4EC9-B3F1-E8B6B4FC8C28}" srcOrd="6" destOrd="0" presId="urn:microsoft.com/office/officeart/2005/8/layout/default#1"/>
    <dgm:cxn modelId="{E1928BAA-4DA8-E44A-9A97-12E4A11D79D2}" type="presParOf" srcId="{440A0BEC-2D4D-4CA7-9F84-966BBA4CA71A}" destId="{3A2341C4-0DE6-4AF0-9C5B-4676D225F26D}" srcOrd="7" destOrd="0" presId="urn:microsoft.com/office/officeart/2005/8/layout/default#1"/>
    <dgm:cxn modelId="{CBCE2421-4738-8746-8BEA-B11E9859C689}" type="presParOf" srcId="{440A0BEC-2D4D-4CA7-9F84-966BBA4CA71A}" destId="{2CC79A64-7A24-4A0A-83C2-1CA8F35A803B}" srcOrd="8" destOrd="0" presId="urn:microsoft.com/office/officeart/2005/8/layout/default#1"/>
    <dgm:cxn modelId="{0E9A3250-6999-8742-AB0F-26CB1B09D636}" type="presParOf" srcId="{440A0BEC-2D4D-4CA7-9F84-966BBA4CA71A}" destId="{DBC26896-8193-403C-B91B-D34B99A5E64D}" srcOrd="9" destOrd="0" presId="urn:microsoft.com/office/officeart/2005/8/layout/default#1"/>
    <dgm:cxn modelId="{44E521A9-E5D6-D140-9CE2-DFB96DA18FB7}" type="presParOf" srcId="{440A0BEC-2D4D-4CA7-9F84-966BBA4CA71A}" destId="{5A1027CA-2600-491A-87AB-6B11F46B99B7}" srcOrd="10" destOrd="0" presId="urn:microsoft.com/office/officeart/2005/8/layout/default#1"/>
    <dgm:cxn modelId="{7198DC52-7627-A947-B79C-F5C495189896}" type="presParOf" srcId="{440A0BEC-2D4D-4CA7-9F84-966BBA4CA71A}" destId="{0527EE1F-0EAE-4728-8359-E51E2D3A03FA}" srcOrd="11" destOrd="0" presId="urn:microsoft.com/office/officeart/2005/8/layout/default#1"/>
    <dgm:cxn modelId="{2F2591DC-B890-8E4D-9FE4-3E267E977606}" type="presParOf" srcId="{440A0BEC-2D4D-4CA7-9F84-966BBA4CA71A}" destId="{EA945155-692F-48E0-AD14-1720F776CE7E}" srcOrd="12" destOrd="0" presId="urn:microsoft.com/office/officeart/2005/8/layout/default#1"/>
    <dgm:cxn modelId="{2D2B2D78-13B8-4243-B8F0-6030E0AAE439}" type="presParOf" srcId="{440A0BEC-2D4D-4CA7-9F84-966BBA4CA71A}" destId="{81210846-E068-4898-AC3C-2F65D7565689}" srcOrd="13" destOrd="0" presId="urn:microsoft.com/office/officeart/2005/8/layout/default#1"/>
    <dgm:cxn modelId="{C004C2DD-84CF-424A-8434-2557397FC8F5}" type="presParOf" srcId="{440A0BEC-2D4D-4CA7-9F84-966BBA4CA71A}" destId="{CCE203FE-766A-48CD-BF80-0A799330CB36}" srcOrd="14" destOrd="0" presId="urn:microsoft.com/office/officeart/2005/8/layout/default#1"/>
    <dgm:cxn modelId="{77FDF423-DADA-8249-AFC4-40695A53CBD4}" type="presParOf" srcId="{440A0BEC-2D4D-4CA7-9F84-966BBA4CA71A}" destId="{852D5411-B4D0-41EE-9328-CBF92166D55B}" srcOrd="15" destOrd="0" presId="urn:microsoft.com/office/officeart/2005/8/layout/default#1"/>
    <dgm:cxn modelId="{9DD8097C-113E-7941-BA65-4E0CB9A8CA1E}" type="presParOf" srcId="{440A0BEC-2D4D-4CA7-9F84-966BBA4CA71A}" destId="{1CF6FD96-103D-4DEB-8961-7DE8CCD07799}" srcOrd="16" destOrd="0" presId="urn:microsoft.com/office/officeart/2005/8/layout/default#1"/>
    <dgm:cxn modelId="{E1D6C51D-3CB5-4247-9DBA-773C7767CC26}" type="presParOf" srcId="{440A0BEC-2D4D-4CA7-9F84-966BBA4CA71A}" destId="{401849E0-93C9-4505-82B5-A7064E78DC46}" srcOrd="17" destOrd="0" presId="urn:microsoft.com/office/officeart/2005/8/layout/default#1"/>
    <dgm:cxn modelId="{DE4CE937-9496-8B43-8996-33BE53389F03}" type="presParOf" srcId="{440A0BEC-2D4D-4CA7-9F84-966BBA4CA71A}" destId="{C50BB8DA-C313-45B4-9BB2-4E1F88782C5A}" srcOrd="18" destOrd="0" presId="urn:microsoft.com/office/officeart/2005/8/layout/default#1"/>
    <dgm:cxn modelId="{2837CB56-4E02-8047-8BD1-B3E7444B5C28}" type="presParOf" srcId="{440A0BEC-2D4D-4CA7-9F84-966BBA4CA71A}" destId="{97BBB853-25ED-441D-B333-883464B5A508}" srcOrd="19" destOrd="0" presId="urn:microsoft.com/office/officeart/2005/8/layout/default#1"/>
    <dgm:cxn modelId="{19152BCD-F2FD-2142-BC3F-3D1EF1E3C3AF}" type="presParOf" srcId="{440A0BEC-2D4D-4CA7-9F84-966BBA4CA71A}" destId="{AD31B689-D4A9-4C0D-AF9C-9128E4592F60}" srcOrd="2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4E049C3-8788-4CBF-85F6-5C58D038D698}" type="doc">
      <dgm:prSet loTypeId="urn:microsoft.com/office/officeart/2005/8/layout/pList1#1" loCatId="list" qsTypeId="urn:microsoft.com/office/officeart/2005/8/quickstyle/simple1" qsCatId="simple" csTypeId="urn:microsoft.com/office/officeart/2005/8/colors/accent1_2" csCatId="accent1" phldr="1"/>
      <dgm:spPr/>
      <dgm:t>
        <a:bodyPr/>
        <a:lstStyle/>
        <a:p>
          <a:endParaRPr lang="en-US"/>
        </a:p>
      </dgm:t>
    </dgm:pt>
    <dgm:pt modelId="{1CE77915-D588-4E14-8D5B-F0D9FB968F7E}">
      <dgm:prSet phldrT="[Text]"/>
      <dgm:spPr/>
      <dgm:t>
        <a:bodyPr/>
        <a:lstStyle/>
        <a:p>
          <a:r>
            <a:rPr lang="en-US" dirty="0" smtClean="0">
              <a:solidFill>
                <a:schemeClr val="bg1"/>
              </a:solidFill>
            </a:rPr>
            <a:t>Social Class</a:t>
          </a:r>
          <a:endParaRPr lang="en-US" dirty="0">
            <a:solidFill>
              <a:schemeClr val="bg1"/>
            </a:solidFill>
          </a:endParaRPr>
        </a:p>
      </dgm:t>
    </dgm:pt>
    <dgm:pt modelId="{E24E5E37-6402-4272-9761-44FA588E31F0}" type="parTrans" cxnId="{686417FB-3480-468C-BCFC-08FDC04F3098}">
      <dgm:prSet/>
      <dgm:spPr/>
      <dgm:t>
        <a:bodyPr/>
        <a:lstStyle/>
        <a:p>
          <a:endParaRPr lang="en-US">
            <a:solidFill>
              <a:schemeClr val="bg1"/>
            </a:solidFill>
          </a:endParaRPr>
        </a:p>
      </dgm:t>
    </dgm:pt>
    <dgm:pt modelId="{29AFFD63-0E9C-4ED6-BC52-3D7E57F64A69}" type="sibTrans" cxnId="{686417FB-3480-468C-BCFC-08FDC04F3098}">
      <dgm:prSet/>
      <dgm:spPr/>
      <dgm:t>
        <a:bodyPr/>
        <a:lstStyle/>
        <a:p>
          <a:endParaRPr lang="en-US">
            <a:solidFill>
              <a:schemeClr val="bg1"/>
            </a:solidFill>
          </a:endParaRPr>
        </a:p>
      </dgm:t>
    </dgm:pt>
    <dgm:pt modelId="{3AE6F96B-73F5-4A41-B2B1-4C25A82E65D6}">
      <dgm:prSet phldrT="[Text]"/>
      <dgm:spPr/>
      <dgm:t>
        <a:bodyPr/>
        <a:lstStyle/>
        <a:p>
          <a:r>
            <a:rPr lang="en-US" dirty="0" smtClean="0">
              <a:solidFill>
                <a:schemeClr val="bg1"/>
              </a:solidFill>
            </a:rPr>
            <a:t>Lifestyle</a:t>
          </a:r>
          <a:endParaRPr lang="en-US" dirty="0">
            <a:solidFill>
              <a:schemeClr val="bg1"/>
            </a:solidFill>
          </a:endParaRPr>
        </a:p>
      </dgm:t>
    </dgm:pt>
    <dgm:pt modelId="{327CC6C4-402A-4D3F-9486-9E0BFD7F75DC}" type="parTrans" cxnId="{4E99BA4A-18C3-42D6-A202-0E5D9D0BD02E}">
      <dgm:prSet/>
      <dgm:spPr/>
      <dgm:t>
        <a:bodyPr/>
        <a:lstStyle/>
        <a:p>
          <a:endParaRPr lang="en-US">
            <a:solidFill>
              <a:schemeClr val="bg1"/>
            </a:solidFill>
          </a:endParaRPr>
        </a:p>
      </dgm:t>
    </dgm:pt>
    <dgm:pt modelId="{273C89AA-2E9F-42DE-B540-CCC504DB7533}" type="sibTrans" cxnId="{4E99BA4A-18C3-42D6-A202-0E5D9D0BD02E}">
      <dgm:prSet/>
      <dgm:spPr/>
      <dgm:t>
        <a:bodyPr/>
        <a:lstStyle/>
        <a:p>
          <a:endParaRPr lang="en-US">
            <a:solidFill>
              <a:schemeClr val="bg1"/>
            </a:solidFill>
          </a:endParaRPr>
        </a:p>
      </dgm:t>
    </dgm:pt>
    <dgm:pt modelId="{4ACD7698-9512-42DF-9C40-3D7DC59A9F64}">
      <dgm:prSet phldrT="[Text]"/>
      <dgm:spPr/>
      <dgm:t>
        <a:bodyPr/>
        <a:lstStyle/>
        <a:p>
          <a:r>
            <a:rPr lang="en-US" dirty="0" smtClean="0">
              <a:solidFill>
                <a:schemeClr val="bg1"/>
              </a:solidFill>
            </a:rPr>
            <a:t>Personality</a:t>
          </a:r>
          <a:endParaRPr lang="en-US" dirty="0">
            <a:solidFill>
              <a:schemeClr val="bg1"/>
            </a:solidFill>
          </a:endParaRPr>
        </a:p>
      </dgm:t>
    </dgm:pt>
    <dgm:pt modelId="{8A19529A-AD0A-489A-BE7C-90B5719CD23A}" type="parTrans" cxnId="{88F359FC-EBCB-4671-A72B-ED7D2B1F834F}">
      <dgm:prSet/>
      <dgm:spPr/>
      <dgm:t>
        <a:bodyPr/>
        <a:lstStyle/>
        <a:p>
          <a:endParaRPr lang="en-US">
            <a:solidFill>
              <a:schemeClr val="bg1"/>
            </a:solidFill>
          </a:endParaRPr>
        </a:p>
      </dgm:t>
    </dgm:pt>
    <dgm:pt modelId="{2A9F1F35-4744-4F64-AC27-861BB9ECB642}" type="sibTrans" cxnId="{88F359FC-EBCB-4671-A72B-ED7D2B1F834F}">
      <dgm:prSet/>
      <dgm:spPr/>
      <dgm:t>
        <a:bodyPr/>
        <a:lstStyle/>
        <a:p>
          <a:endParaRPr lang="en-US">
            <a:solidFill>
              <a:schemeClr val="bg1"/>
            </a:solidFill>
          </a:endParaRPr>
        </a:p>
      </dgm:t>
    </dgm:pt>
    <dgm:pt modelId="{DD30E9E5-ECC6-407C-935D-601DB6EF5CF5}" type="pres">
      <dgm:prSet presAssocID="{04E049C3-8788-4CBF-85F6-5C58D038D698}" presName="Name0" presStyleCnt="0">
        <dgm:presLayoutVars>
          <dgm:dir/>
          <dgm:resizeHandles val="exact"/>
        </dgm:presLayoutVars>
      </dgm:prSet>
      <dgm:spPr/>
      <dgm:t>
        <a:bodyPr/>
        <a:lstStyle/>
        <a:p>
          <a:endParaRPr lang="en-US"/>
        </a:p>
      </dgm:t>
    </dgm:pt>
    <dgm:pt modelId="{55B7E7D8-C757-4E15-AD61-202938451EC9}" type="pres">
      <dgm:prSet presAssocID="{1CE77915-D588-4E14-8D5B-F0D9FB968F7E}" presName="compNode" presStyleCnt="0"/>
      <dgm:spPr/>
    </dgm:pt>
    <dgm:pt modelId="{A6A09F62-FDC3-4C47-88FB-D90E29A6EE7F}" type="pres">
      <dgm:prSet presAssocID="{1CE77915-D588-4E14-8D5B-F0D9FB968F7E}" presName="pictRect" presStyleLbl="node1" presStyleIdx="0" presStyleCnt="3" custScaleX="70164"/>
      <dgm:spPr>
        <a:prstGeom prst="rect">
          <a:avLst/>
        </a:prstGeom>
        <a:blipFill rotWithShape="0">
          <a:blip xmlns:r="http://schemas.openxmlformats.org/officeDocument/2006/relationships" r:embed="rId1"/>
          <a:stretch>
            <a:fillRect/>
          </a:stretch>
        </a:blipFill>
      </dgm:spPr>
      <dgm:t>
        <a:bodyPr/>
        <a:lstStyle/>
        <a:p>
          <a:endParaRPr lang="en-US"/>
        </a:p>
      </dgm:t>
    </dgm:pt>
    <dgm:pt modelId="{CD3800B5-C6A4-419C-9082-D7B6AD41AD51}" type="pres">
      <dgm:prSet presAssocID="{1CE77915-D588-4E14-8D5B-F0D9FB968F7E}" presName="textRect" presStyleLbl="revTx" presStyleIdx="0" presStyleCnt="3">
        <dgm:presLayoutVars>
          <dgm:bulletEnabled val="1"/>
        </dgm:presLayoutVars>
      </dgm:prSet>
      <dgm:spPr/>
      <dgm:t>
        <a:bodyPr/>
        <a:lstStyle/>
        <a:p>
          <a:endParaRPr lang="en-US"/>
        </a:p>
      </dgm:t>
    </dgm:pt>
    <dgm:pt modelId="{C39CE7A0-D5EC-4592-B325-E4F450EAA631}" type="pres">
      <dgm:prSet presAssocID="{29AFFD63-0E9C-4ED6-BC52-3D7E57F64A69}" presName="sibTrans" presStyleLbl="sibTrans2D1" presStyleIdx="0" presStyleCnt="0"/>
      <dgm:spPr/>
      <dgm:t>
        <a:bodyPr/>
        <a:lstStyle/>
        <a:p>
          <a:endParaRPr lang="en-US"/>
        </a:p>
      </dgm:t>
    </dgm:pt>
    <dgm:pt modelId="{435074E9-8503-45F6-9CA0-848ACD73E9DB}" type="pres">
      <dgm:prSet presAssocID="{3AE6F96B-73F5-4A41-B2B1-4C25A82E65D6}" presName="compNode" presStyleCnt="0"/>
      <dgm:spPr/>
    </dgm:pt>
    <dgm:pt modelId="{0AAC20D1-4DFC-4BCE-AEF2-2AB1E3E029CB}" type="pres">
      <dgm:prSet presAssocID="{3AE6F96B-73F5-4A41-B2B1-4C25A82E65D6}" presName="pictRect" presStyleLbl="node1" presStyleIdx="1" presStyleCnt="3" custScaleX="70164"/>
      <dgm:spPr>
        <a:prstGeom prst="rect">
          <a:avLst/>
        </a:prstGeom>
        <a:blipFill rotWithShape="0">
          <a:blip xmlns:r="http://schemas.openxmlformats.org/officeDocument/2006/relationships" r:embed="rId2"/>
          <a:stretch>
            <a:fillRect/>
          </a:stretch>
        </a:blipFill>
      </dgm:spPr>
      <dgm:t>
        <a:bodyPr/>
        <a:lstStyle/>
        <a:p>
          <a:endParaRPr lang="en-US"/>
        </a:p>
      </dgm:t>
    </dgm:pt>
    <dgm:pt modelId="{88ECBE14-0564-4B8F-978F-943FB300FAB7}" type="pres">
      <dgm:prSet presAssocID="{3AE6F96B-73F5-4A41-B2B1-4C25A82E65D6}" presName="textRect" presStyleLbl="revTx" presStyleIdx="1" presStyleCnt="3">
        <dgm:presLayoutVars>
          <dgm:bulletEnabled val="1"/>
        </dgm:presLayoutVars>
      </dgm:prSet>
      <dgm:spPr/>
      <dgm:t>
        <a:bodyPr/>
        <a:lstStyle/>
        <a:p>
          <a:endParaRPr lang="en-US"/>
        </a:p>
      </dgm:t>
    </dgm:pt>
    <dgm:pt modelId="{0F069CA0-94AF-48F0-A8B4-6FF72D0F854D}" type="pres">
      <dgm:prSet presAssocID="{273C89AA-2E9F-42DE-B540-CCC504DB7533}" presName="sibTrans" presStyleLbl="sibTrans2D1" presStyleIdx="0" presStyleCnt="0"/>
      <dgm:spPr/>
      <dgm:t>
        <a:bodyPr/>
        <a:lstStyle/>
        <a:p>
          <a:endParaRPr lang="en-US"/>
        </a:p>
      </dgm:t>
    </dgm:pt>
    <dgm:pt modelId="{086EE17C-E998-49BC-B17E-87A46360BBC5}" type="pres">
      <dgm:prSet presAssocID="{4ACD7698-9512-42DF-9C40-3D7DC59A9F64}" presName="compNode" presStyleCnt="0"/>
      <dgm:spPr/>
    </dgm:pt>
    <dgm:pt modelId="{19D7A8FC-9029-4107-BF29-3661354C0AB1}" type="pres">
      <dgm:prSet presAssocID="{4ACD7698-9512-42DF-9C40-3D7DC59A9F64}" presName="pictRect" presStyleLbl="node1" presStyleIdx="2" presStyleCnt="3" custScaleX="62315"/>
      <dgm:spPr>
        <a:prstGeom prst="rect">
          <a:avLst/>
        </a:prstGeom>
        <a:blipFill rotWithShape="0">
          <a:blip xmlns:r="http://schemas.openxmlformats.org/officeDocument/2006/relationships" r:embed="rId3"/>
          <a:stretch>
            <a:fillRect/>
          </a:stretch>
        </a:blipFill>
      </dgm:spPr>
      <dgm:t>
        <a:bodyPr/>
        <a:lstStyle/>
        <a:p>
          <a:endParaRPr lang="en-US"/>
        </a:p>
      </dgm:t>
    </dgm:pt>
    <dgm:pt modelId="{11A4958F-7A3E-44A1-8231-E9B7CE2A145E}" type="pres">
      <dgm:prSet presAssocID="{4ACD7698-9512-42DF-9C40-3D7DC59A9F64}" presName="textRect" presStyleLbl="revTx" presStyleIdx="2" presStyleCnt="3">
        <dgm:presLayoutVars>
          <dgm:bulletEnabled val="1"/>
        </dgm:presLayoutVars>
      </dgm:prSet>
      <dgm:spPr/>
      <dgm:t>
        <a:bodyPr/>
        <a:lstStyle/>
        <a:p>
          <a:endParaRPr lang="en-US"/>
        </a:p>
      </dgm:t>
    </dgm:pt>
  </dgm:ptLst>
  <dgm:cxnLst>
    <dgm:cxn modelId="{38551192-3F51-5F48-BBF0-B9724EFEA8D0}" type="presOf" srcId="{1CE77915-D588-4E14-8D5B-F0D9FB968F7E}" destId="{CD3800B5-C6A4-419C-9082-D7B6AD41AD51}" srcOrd="0" destOrd="0" presId="urn:microsoft.com/office/officeart/2005/8/layout/pList1#1"/>
    <dgm:cxn modelId="{E9CFF335-8E46-D245-B3D1-4F7698473C68}" type="presOf" srcId="{273C89AA-2E9F-42DE-B540-CCC504DB7533}" destId="{0F069CA0-94AF-48F0-A8B4-6FF72D0F854D}" srcOrd="0" destOrd="0" presId="urn:microsoft.com/office/officeart/2005/8/layout/pList1#1"/>
    <dgm:cxn modelId="{4E99BA4A-18C3-42D6-A202-0E5D9D0BD02E}" srcId="{04E049C3-8788-4CBF-85F6-5C58D038D698}" destId="{3AE6F96B-73F5-4A41-B2B1-4C25A82E65D6}" srcOrd="1" destOrd="0" parTransId="{327CC6C4-402A-4D3F-9486-9E0BFD7F75DC}" sibTransId="{273C89AA-2E9F-42DE-B540-CCC504DB7533}"/>
    <dgm:cxn modelId="{750D47F7-4E7F-3144-8074-AB64C384F9D3}" type="presOf" srcId="{04E049C3-8788-4CBF-85F6-5C58D038D698}" destId="{DD30E9E5-ECC6-407C-935D-601DB6EF5CF5}" srcOrd="0" destOrd="0" presId="urn:microsoft.com/office/officeart/2005/8/layout/pList1#1"/>
    <dgm:cxn modelId="{686417FB-3480-468C-BCFC-08FDC04F3098}" srcId="{04E049C3-8788-4CBF-85F6-5C58D038D698}" destId="{1CE77915-D588-4E14-8D5B-F0D9FB968F7E}" srcOrd="0" destOrd="0" parTransId="{E24E5E37-6402-4272-9761-44FA588E31F0}" sibTransId="{29AFFD63-0E9C-4ED6-BC52-3D7E57F64A69}"/>
    <dgm:cxn modelId="{88F359FC-EBCB-4671-A72B-ED7D2B1F834F}" srcId="{04E049C3-8788-4CBF-85F6-5C58D038D698}" destId="{4ACD7698-9512-42DF-9C40-3D7DC59A9F64}" srcOrd="2" destOrd="0" parTransId="{8A19529A-AD0A-489A-BE7C-90B5719CD23A}" sibTransId="{2A9F1F35-4744-4F64-AC27-861BB9ECB642}"/>
    <dgm:cxn modelId="{0D8CC3A3-B58D-CE40-8E88-A129512BD941}" type="presOf" srcId="{4ACD7698-9512-42DF-9C40-3D7DC59A9F64}" destId="{11A4958F-7A3E-44A1-8231-E9B7CE2A145E}" srcOrd="0" destOrd="0" presId="urn:microsoft.com/office/officeart/2005/8/layout/pList1#1"/>
    <dgm:cxn modelId="{3B5DAF93-AB48-0048-8532-F7B6F35E1906}" type="presOf" srcId="{29AFFD63-0E9C-4ED6-BC52-3D7E57F64A69}" destId="{C39CE7A0-D5EC-4592-B325-E4F450EAA631}" srcOrd="0" destOrd="0" presId="urn:microsoft.com/office/officeart/2005/8/layout/pList1#1"/>
    <dgm:cxn modelId="{648262C3-E729-6740-8463-1A2C49989C16}" type="presOf" srcId="{3AE6F96B-73F5-4A41-B2B1-4C25A82E65D6}" destId="{88ECBE14-0564-4B8F-978F-943FB300FAB7}" srcOrd="0" destOrd="0" presId="urn:microsoft.com/office/officeart/2005/8/layout/pList1#1"/>
    <dgm:cxn modelId="{A982D413-066B-8041-B02D-BEF7A853A6AD}" type="presParOf" srcId="{DD30E9E5-ECC6-407C-935D-601DB6EF5CF5}" destId="{55B7E7D8-C757-4E15-AD61-202938451EC9}" srcOrd="0" destOrd="0" presId="urn:microsoft.com/office/officeart/2005/8/layout/pList1#1"/>
    <dgm:cxn modelId="{C2C3B5B0-4A0A-A14C-BF24-5A6FF6DEE62D}" type="presParOf" srcId="{55B7E7D8-C757-4E15-AD61-202938451EC9}" destId="{A6A09F62-FDC3-4C47-88FB-D90E29A6EE7F}" srcOrd="0" destOrd="0" presId="urn:microsoft.com/office/officeart/2005/8/layout/pList1#1"/>
    <dgm:cxn modelId="{D42AFE67-C7E1-D143-B941-D2C14537A8F5}" type="presParOf" srcId="{55B7E7D8-C757-4E15-AD61-202938451EC9}" destId="{CD3800B5-C6A4-419C-9082-D7B6AD41AD51}" srcOrd="1" destOrd="0" presId="urn:microsoft.com/office/officeart/2005/8/layout/pList1#1"/>
    <dgm:cxn modelId="{E91B10F9-2770-A747-8CCE-D1E3F27AFD84}" type="presParOf" srcId="{DD30E9E5-ECC6-407C-935D-601DB6EF5CF5}" destId="{C39CE7A0-D5EC-4592-B325-E4F450EAA631}" srcOrd="1" destOrd="0" presId="urn:microsoft.com/office/officeart/2005/8/layout/pList1#1"/>
    <dgm:cxn modelId="{A29A078D-4B77-1A40-B1F6-F28A404C26AD}" type="presParOf" srcId="{DD30E9E5-ECC6-407C-935D-601DB6EF5CF5}" destId="{435074E9-8503-45F6-9CA0-848ACD73E9DB}" srcOrd="2" destOrd="0" presId="urn:microsoft.com/office/officeart/2005/8/layout/pList1#1"/>
    <dgm:cxn modelId="{687D901F-D29C-3141-BF51-ED16CFD6E25B}" type="presParOf" srcId="{435074E9-8503-45F6-9CA0-848ACD73E9DB}" destId="{0AAC20D1-4DFC-4BCE-AEF2-2AB1E3E029CB}" srcOrd="0" destOrd="0" presId="urn:microsoft.com/office/officeart/2005/8/layout/pList1#1"/>
    <dgm:cxn modelId="{2F6277AF-D019-6048-8751-6DCAD9AB4242}" type="presParOf" srcId="{435074E9-8503-45F6-9CA0-848ACD73E9DB}" destId="{88ECBE14-0564-4B8F-978F-943FB300FAB7}" srcOrd="1" destOrd="0" presId="urn:microsoft.com/office/officeart/2005/8/layout/pList1#1"/>
    <dgm:cxn modelId="{A2ED7019-2352-1E43-86EC-08BD7BCB7761}" type="presParOf" srcId="{DD30E9E5-ECC6-407C-935D-601DB6EF5CF5}" destId="{0F069CA0-94AF-48F0-A8B4-6FF72D0F854D}" srcOrd="3" destOrd="0" presId="urn:microsoft.com/office/officeart/2005/8/layout/pList1#1"/>
    <dgm:cxn modelId="{6DFC5A9D-0560-9E4D-8A19-27DBEADB909C}" type="presParOf" srcId="{DD30E9E5-ECC6-407C-935D-601DB6EF5CF5}" destId="{086EE17C-E998-49BC-B17E-87A46360BBC5}" srcOrd="4" destOrd="0" presId="urn:microsoft.com/office/officeart/2005/8/layout/pList1#1"/>
    <dgm:cxn modelId="{51B1489C-8ED1-2249-ABB0-982BA81AE37C}" type="presParOf" srcId="{086EE17C-E998-49BC-B17E-87A46360BBC5}" destId="{19D7A8FC-9029-4107-BF29-3661354C0AB1}" srcOrd="0" destOrd="0" presId="urn:microsoft.com/office/officeart/2005/8/layout/pList1#1"/>
    <dgm:cxn modelId="{080A8F55-5C3C-A14B-9B1E-BD038669F19B}" type="presParOf" srcId="{086EE17C-E998-49BC-B17E-87A46360BBC5}" destId="{11A4958F-7A3E-44A1-8231-E9B7CE2A145E}" srcOrd="1" destOrd="0" presId="urn:microsoft.com/office/officeart/2005/8/layout/p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EC4D796-6EB6-4209-B481-98CCCE53C354}"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1694524C-D600-445F-B663-BB9F4DB896DD}">
      <dgm:prSet phldrT="[Text]"/>
      <dgm:spPr/>
      <dgm:t>
        <a:bodyPr/>
        <a:lstStyle/>
        <a:p>
          <a:r>
            <a:rPr lang="en-US" dirty="0" smtClean="0"/>
            <a:t>Identifying a set of differentiating competitive advantages</a:t>
          </a:r>
          <a:endParaRPr lang="en-US" dirty="0"/>
        </a:p>
      </dgm:t>
    </dgm:pt>
    <dgm:pt modelId="{4BC2EBB5-C0EE-4507-AF03-D4D473F0A9E1}" type="parTrans" cxnId="{0395D90A-6A9A-4E1F-B334-180C687CBA07}">
      <dgm:prSet/>
      <dgm:spPr/>
      <dgm:t>
        <a:bodyPr/>
        <a:lstStyle/>
        <a:p>
          <a:endParaRPr lang="en-US"/>
        </a:p>
      </dgm:t>
    </dgm:pt>
    <dgm:pt modelId="{F16810CD-EA43-496A-B50F-156F7187FDC7}" type="sibTrans" cxnId="{0395D90A-6A9A-4E1F-B334-180C687CBA07}">
      <dgm:prSet/>
      <dgm:spPr/>
      <dgm:t>
        <a:bodyPr/>
        <a:lstStyle/>
        <a:p>
          <a:endParaRPr lang="en-US"/>
        </a:p>
      </dgm:t>
    </dgm:pt>
    <dgm:pt modelId="{C8271097-7C7A-4E3F-8432-1EEB44C1CE80}">
      <dgm:prSet phldrT="[Text]"/>
      <dgm:spPr/>
      <dgm:t>
        <a:bodyPr/>
        <a:lstStyle/>
        <a:p>
          <a:r>
            <a:rPr lang="en-US" dirty="0" smtClean="0"/>
            <a:t>Choosing the right competitive advantages</a:t>
          </a:r>
          <a:endParaRPr lang="en-US" dirty="0"/>
        </a:p>
      </dgm:t>
    </dgm:pt>
    <dgm:pt modelId="{22B08996-C1AA-4016-8F29-86BCB3181377}" type="parTrans" cxnId="{4E80A113-FC70-45EF-A858-62E076816E37}">
      <dgm:prSet/>
      <dgm:spPr/>
      <dgm:t>
        <a:bodyPr/>
        <a:lstStyle/>
        <a:p>
          <a:endParaRPr lang="en-US"/>
        </a:p>
      </dgm:t>
    </dgm:pt>
    <dgm:pt modelId="{DD4D139B-C0C3-45DB-BF1A-A25DB2D0A0F3}" type="sibTrans" cxnId="{4E80A113-FC70-45EF-A858-62E076816E37}">
      <dgm:prSet/>
      <dgm:spPr/>
      <dgm:t>
        <a:bodyPr/>
        <a:lstStyle/>
        <a:p>
          <a:endParaRPr lang="en-US"/>
        </a:p>
      </dgm:t>
    </dgm:pt>
    <dgm:pt modelId="{B0CA767E-363E-4DA0-A7D2-7F8DFF447734}">
      <dgm:prSet phldrT="[Text]"/>
      <dgm:spPr/>
      <dgm:t>
        <a:bodyPr/>
        <a:lstStyle/>
        <a:p>
          <a:r>
            <a:rPr lang="en-US" dirty="0" smtClean="0"/>
            <a:t>Selecting an overall positioning strategy</a:t>
          </a:r>
          <a:endParaRPr lang="en-US" dirty="0"/>
        </a:p>
      </dgm:t>
    </dgm:pt>
    <dgm:pt modelId="{1AF72C8F-DFAE-45F0-A9D3-4A8989BB8E8E}" type="parTrans" cxnId="{DBBB3B4C-1CA0-40B2-9B1E-CD0CBCA6210C}">
      <dgm:prSet/>
      <dgm:spPr/>
      <dgm:t>
        <a:bodyPr/>
        <a:lstStyle/>
        <a:p>
          <a:endParaRPr lang="en-US"/>
        </a:p>
      </dgm:t>
    </dgm:pt>
    <dgm:pt modelId="{094BE826-518A-44D1-8DA6-EB7650661414}" type="sibTrans" cxnId="{DBBB3B4C-1CA0-40B2-9B1E-CD0CBCA6210C}">
      <dgm:prSet/>
      <dgm:spPr/>
      <dgm:t>
        <a:bodyPr/>
        <a:lstStyle/>
        <a:p>
          <a:endParaRPr lang="en-US"/>
        </a:p>
      </dgm:t>
    </dgm:pt>
    <dgm:pt modelId="{019A3D9E-C2DD-491F-B695-C7F65C75F913}" type="pres">
      <dgm:prSet presAssocID="{FEC4D796-6EB6-4209-B481-98CCCE53C354}" presName="outerComposite" presStyleCnt="0">
        <dgm:presLayoutVars>
          <dgm:chMax val="5"/>
          <dgm:dir/>
          <dgm:resizeHandles val="exact"/>
        </dgm:presLayoutVars>
      </dgm:prSet>
      <dgm:spPr/>
      <dgm:t>
        <a:bodyPr/>
        <a:lstStyle/>
        <a:p>
          <a:endParaRPr lang="en-US"/>
        </a:p>
      </dgm:t>
    </dgm:pt>
    <dgm:pt modelId="{8CB4AAAE-2BEB-4E36-A189-AC964AF7DF71}" type="pres">
      <dgm:prSet presAssocID="{FEC4D796-6EB6-4209-B481-98CCCE53C354}" presName="dummyMaxCanvas" presStyleCnt="0">
        <dgm:presLayoutVars/>
      </dgm:prSet>
      <dgm:spPr/>
      <dgm:t>
        <a:bodyPr/>
        <a:lstStyle/>
        <a:p>
          <a:endParaRPr lang="en-US"/>
        </a:p>
      </dgm:t>
    </dgm:pt>
    <dgm:pt modelId="{8C033AF2-3558-44F6-BBD3-8A2C3FF9DC81}" type="pres">
      <dgm:prSet presAssocID="{FEC4D796-6EB6-4209-B481-98CCCE53C354}" presName="ThreeNodes_1" presStyleLbl="node1" presStyleIdx="0" presStyleCnt="3">
        <dgm:presLayoutVars>
          <dgm:bulletEnabled val="1"/>
        </dgm:presLayoutVars>
      </dgm:prSet>
      <dgm:spPr/>
      <dgm:t>
        <a:bodyPr/>
        <a:lstStyle/>
        <a:p>
          <a:endParaRPr lang="en-US"/>
        </a:p>
      </dgm:t>
    </dgm:pt>
    <dgm:pt modelId="{759A5BF4-091E-44EC-B2C4-DFE08641E0B1}" type="pres">
      <dgm:prSet presAssocID="{FEC4D796-6EB6-4209-B481-98CCCE53C354}" presName="ThreeNodes_2" presStyleLbl="node1" presStyleIdx="1" presStyleCnt="3">
        <dgm:presLayoutVars>
          <dgm:bulletEnabled val="1"/>
        </dgm:presLayoutVars>
      </dgm:prSet>
      <dgm:spPr/>
      <dgm:t>
        <a:bodyPr/>
        <a:lstStyle/>
        <a:p>
          <a:endParaRPr lang="en-US"/>
        </a:p>
      </dgm:t>
    </dgm:pt>
    <dgm:pt modelId="{FC398F3F-BBB0-4568-8478-4E5631687BC0}" type="pres">
      <dgm:prSet presAssocID="{FEC4D796-6EB6-4209-B481-98CCCE53C354}" presName="ThreeNodes_3" presStyleLbl="node1" presStyleIdx="2" presStyleCnt="3">
        <dgm:presLayoutVars>
          <dgm:bulletEnabled val="1"/>
        </dgm:presLayoutVars>
      </dgm:prSet>
      <dgm:spPr/>
      <dgm:t>
        <a:bodyPr/>
        <a:lstStyle/>
        <a:p>
          <a:endParaRPr lang="en-US"/>
        </a:p>
      </dgm:t>
    </dgm:pt>
    <dgm:pt modelId="{14A98278-39FD-4156-920A-CE2BCC8F56A5}" type="pres">
      <dgm:prSet presAssocID="{FEC4D796-6EB6-4209-B481-98CCCE53C354}" presName="ThreeConn_1-2" presStyleLbl="fgAccFollowNode1" presStyleIdx="0" presStyleCnt="2">
        <dgm:presLayoutVars>
          <dgm:bulletEnabled val="1"/>
        </dgm:presLayoutVars>
      </dgm:prSet>
      <dgm:spPr/>
      <dgm:t>
        <a:bodyPr/>
        <a:lstStyle/>
        <a:p>
          <a:endParaRPr lang="en-US"/>
        </a:p>
      </dgm:t>
    </dgm:pt>
    <dgm:pt modelId="{A69BD1E1-DF9B-4F0F-8BCE-E2AAC872A7D5}" type="pres">
      <dgm:prSet presAssocID="{FEC4D796-6EB6-4209-B481-98CCCE53C354}" presName="ThreeConn_2-3" presStyleLbl="fgAccFollowNode1" presStyleIdx="1" presStyleCnt="2">
        <dgm:presLayoutVars>
          <dgm:bulletEnabled val="1"/>
        </dgm:presLayoutVars>
      </dgm:prSet>
      <dgm:spPr/>
      <dgm:t>
        <a:bodyPr/>
        <a:lstStyle/>
        <a:p>
          <a:endParaRPr lang="en-US"/>
        </a:p>
      </dgm:t>
    </dgm:pt>
    <dgm:pt modelId="{9CB2172C-002B-4C94-86B4-6A2B3571FDC4}" type="pres">
      <dgm:prSet presAssocID="{FEC4D796-6EB6-4209-B481-98CCCE53C354}" presName="ThreeNodes_1_text" presStyleLbl="node1" presStyleIdx="2" presStyleCnt="3">
        <dgm:presLayoutVars>
          <dgm:bulletEnabled val="1"/>
        </dgm:presLayoutVars>
      </dgm:prSet>
      <dgm:spPr/>
      <dgm:t>
        <a:bodyPr/>
        <a:lstStyle/>
        <a:p>
          <a:endParaRPr lang="en-US"/>
        </a:p>
      </dgm:t>
    </dgm:pt>
    <dgm:pt modelId="{ED1938B7-F04E-4AFB-A9B2-7A598034D065}" type="pres">
      <dgm:prSet presAssocID="{FEC4D796-6EB6-4209-B481-98CCCE53C354}" presName="ThreeNodes_2_text" presStyleLbl="node1" presStyleIdx="2" presStyleCnt="3">
        <dgm:presLayoutVars>
          <dgm:bulletEnabled val="1"/>
        </dgm:presLayoutVars>
      </dgm:prSet>
      <dgm:spPr/>
      <dgm:t>
        <a:bodyPr/>
        <a:lstStyle/>
        <a:p>
          <a:endParaRPr lang="en-US"/>
        </a:p>
      </dgm:t>
    </dgm:pt>
    <dgm:pt modelId="{CB44E97C-7A58-4B4B-BB93-2FF935E8FDDE}" type="pres">
      <dgm:prSet presAssocID="{FEC4D796-6EB6-4209-B481-98CCCE53C354}" presName="ThreeNodes_3_text" presStyleLbl="node1" presStyleIdx="2" presStyleCnt="3">
        <dgm:presLayoutVars>
          <dgm:bulletEnabled val="1"/>
        </dgm:presLayoutVars>
      </dgm:prSet>
      <dgm:spPr/>
      <dgm:t>
        <a:bodyPr/>
        <a:lstStyle/>
        <a:p>
          <a:endParaRPr lang="en-US"/>
        </a:p>
      </dgm:t>
    </dgm:pt>
  </dgm:ptLst>
  <dgm:cxnLst>
    <dgm:cxn modelId="{3A6D42CE-8C05-8444-9EA0-86502BCD30F3}" type="presOf" srcId="{DD4D139B-C0C3-45DB-BF1A-A25DB2D0A0F3}" destId="{A69BD1E1-DF9B-4F0F-8BCE-E2AAC872A7D5}" srcOrd="0" destOrd="0" presId="urn:microsoft.com/office/officeart/2005/8/layout/vProcess5"/>
    <dgm:cxn modelId="{1158E74F-F64D-4648-9CFE-FC0B45568C98}" type="presOf" srcId="{1694524C-D600-445F-B663-BB9F4DB896DD}" destId="{9CB2172C-002B-4C94-86B4-6A2B3571FDC4}" srcOrd="1" destOrd="0" presId="urn:microsoft.com/office/officeart/2005/8/layout/vProcess5"/>
    <dgm:cxn modelId="{16257739-34A0-9E44-98D7-7D46B17FCD45}" type="presOf" srcId="{C8271097-7C7A-4E3F-8432-1EEB44C1CE80}" destId="{ED1938B7-F04E-4AFB-A9B2-7A598034D065}" srcOrd="1" destOrd="0" presId="urn:microsoft.com/office/officeart/2005/8/layout/vProcess5"/>
    <dgm:cxn modelId="{ACC2F36F-E657-6641-8357-426B924BC347}" type="presOf" srcId="{B0CA767E-363E-4DA0-A7D2-7F8DFF447734}" destId="{FC398F3F-BBB0-4568-8478-4E5631687BC0}" srcOrd="0" destOrd="0" presId="urn:microsoft.com/office/officeart/2005/8/layout/vProcess5"/>
    <dgm:cxn modelId="{4E80A113-FC70-45EF-A858-62E076816E37}" srcId="{FEC4D796-6EB6-4209-B481-98CCCE53C354}" destId="{C8271097-7C7A-4E3F-8432-1EEB44C1CE80}" srcOrd="1" destOrd="0" parTransId="{22B08996-C1AA-4016-8F29-86BCB3181377}" sibTransId="{DD4D139B-C0C3-45DB-BF1A-A25DB2D0A0F3}"/>
    <dgm:cxn modelId="{12E00E6F-A9F9-BE40-B154-977C6CBBD2DD}" type="presOf" srcId="{C8271097-7C7A-4E3F-8432-1EEB44C1CE80}" destId="{759A5BF4-091E-44EC-B2C4-DFE08641E0B1}" srcOrd="0" destOrd="0" presId="urn:microsoft.com/office/officeart/2005/8/layout/vProcess5"/>
    <dgm:cxn modelId="{0395D90A-6A9A-4E1F-B334-180C687CBA07}" srcId="{FEC4D796-6EB6-4209-B481-98CCCE53C354}" destId="{1694524C-D600-445F-B663-BB9F4DB896DD}" srcOrd="0" destOrd="0" parTransId="{4BC2EBB5-C0EE-4507-AF03-D4D473F0A9E1}" sibTransId="{F16810CD-EA43-496A-B50F-156F7187FDC7}"/>
    <dgm:cxn modelId="{309E82A4-FB10-A94F-A287-92ED0E21DBB3}" type="presOf" srcId="{F16810CD-EA43-496A-B50F-156F7187FDC7}" destId="{14A98278-39FD-4156-920A-CE2BCC8F56A5}" srcOrd="0" destOrd="0" presId="urn:microsoft.com/office/officeart/2005/8/layout/vProcess5"/>
    <dgm:cxn modelId="{945273A8-E69F-C34F-BFF4-01A40216E262}" type="presOf" srcId="{B0CA767E-363E-4DA0-A7D2-7F8DFF447734}" destId="{CB44E97C-7A58-4B4B-BB93-2FF935E8FDDE}" srcOrd="1" destOrd="0" presId="urn:microsoft.com/office/officeart/2005/8/layout/vProcess5"/>
    <dgm:cxn modelId="{DBBB3B4C-1CA0-40B2-9B1E-CD0CBCA6210C}" srcId="{FEC4D796-6EB6-4209-B481-98CCCE53C354}" destId="{B0CA767E-363E-4DA0-A7D2-7F8DFF447734}" srcOrd="2" destOrd="0" parTransId="{1AF72C8F-DFAE-45F0-A9D3-4A8989BB8E8E}" sibTransId="{094BE826-518A-44D1-8DA6-EB7650661414}"/>
    <dgm:cxn modelId="{74BE05FF-7B6E-AC47-BBE3-0842A2DA15B3}" type="presOf" srcId="{1694524C-D600-445F-B663-BB9F4DB896DD}" destId="{8C033AF2-3558-44F6-BBD3-8A2C3FF9DC81}" srcOrd="0" destOrd="0" presId="urn:microsoft.com/office/officeart/2005/8/layout/vProcess5"/>
    <dgm:cxn modelId="{BC9518DB-6B12-5544-A02B-067C2D00835C}" type="presOf" srcId="{FEC4D796-6EB6-4209-B481-98CCCE53C354}" destId="{019A3D9E-C2DD-491F-B695-C7F65C75F913}" srcOrd="0" destOrd="0" presId="urn:microsoft.com/office/officeart/2005/8/layout/vProcess5"/>
    <dgm:cxn modelId="{ED1ED97F-DA7B-B241-A634-C041E3A8E2D3}" type="presParOf" srcId="{019A3D9E-C2DD-491F-B695-C7F65C75F913}" destId="{8CB4AAAE-2BEB-4E36-A189-AC964AF7DF71}" srcOrd="0" destOrd="0" presId="urn:microsoft.com/office/officeart/2005/8/layout/vProcess5"/>
    <dgm:cxn modelId="{0E5C9130-B11B-184A-B345-5DD14401B9FC}" type="presParOf" srcId="{019A3D9E-C2DD-491F-B695-C7F65C75F913}" destId="{8C033AF2-3558-44F6-BBD3-8A2C3FF9DC81}" srcOrd="1" destOrd="0" presId="urn:microsoft.com/office/officeart/2005/8/layout/vProcess5"/>
    <dgm:cxn modelId="{A427BF60-45ED-4D42-8F1A-C36B1DD478FB}" type="presParOf" srcId="{019A3D9E-C2DD-491F-B695-C7F65C75F913}" destId="{759A5BF4-091E-44EC-B2C4-DFE08641E0B1}" srcOrd="2" destOrd="0" presId="urn:microsoft.com/office/officeart/2005/8/layout/vProcess5"/>
    <dgm:cxn modelId="{8948DDBD-21B9-DF41-828F-EDC18E26092C}" type="presParOf" srcId="{019A3D9E-C2DD-491F-B695-C7F65C75F913}" destId="{FC398F3F-BBB0-4568-8478-4E5631687BC0}" srcOrd="3" destOrd="0" presId="urn:microsoft.com/office/officeart/2005/8/layout/vProcess5"/>
    <dgm:cxn modelId="{1B0C4707-4B6D-9346-ACD1-BD50698F119C}" type="presParOf" srcId="{019A3D9E-C2DD-491F-B695-C7F65C75F913}" destId="{14A98278-39FD-4156-920A-CE2BCC8F56A5}" srcOrd="4" destOrd="0" presId="urn:microsoft.com/office/officeart/2005/8/layout/vProcess5"/>
    <dgm:cxn modelId="{14EAA731-15A7-3A4B-B98F-E8E496AA5856}" type="presParOf" srcId="{019A3D9E-C2DD-491F-B695-C7F65C75F913}" destId="{A69BD1E1-DF9B-4F0F-8BCE-E2AAC872A7D5}" srcOrd="5" destOrd="0" presId="urn:microsoft.com/office/officeart/2005/8/layout/vProcess5"/>
    <dgm:cxn modelId="{A0C9B5ED-81D9-9943-B313-EDDD1FC56338}" type="presParOf" srcId="{019A3D9E-C2DD-491F-B695-C7F65C75F913}" destId="{9CB2172C-002B-4C94-86B4-6A2B3571FDC4}" srcOrd="6" destOrd="0" presId="urn:microsoft.com/office/officeart/2005/8/layout/vProcess5"/>
    <dgm:cxn modelId="{10BC8254-2127-F946-BC5B-5FD8E2FC0F75}" type="presParOf" srcId="{019A3D9E-C2DD-491F-B695-C7F65C75F913}" destId="{ED1938B7-F04E-4AFB-A9B2-7A598034D065}" srcOrd="7" destOrd="0" presId="urn:microsoft.com/office/officeart/2005/8/layout/vProcess5"/>
    <dgm:cxn modelId="{E618A670-DCAA-1549-B279-07A27E113D70}" type="presParOf" srcId="{019A3D9E-C2DD-491F-B695-C7F65C75F913}" destId="{CB44E97C-7A58-4B4B-BB93-2FF935E8FDDE}"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5B20B-B58B-4E76-9F2C-4DA518516DDB}">
      <dsp:nvSpPr>
        <dsp:cNvPr id="0" name=""/>
        <dsp:cNvSpPr/>
      </dsp:nvSpPr>
      <dsp:spPr>
        <a:xfrm>
          <a:off x="1766004" y="0"/>
          <a:ext cx="5273519" cy="4697427"/>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0DB3E8-3DE6-46E9-AD1E-C79C9BA187DD}">
      <dsp:nvSpPr>
        <dsp:cNvPr id="0" name=""/>
        <dsp:cNvSpPr/>
      </dsp:nvSpPr>
      <dsp:spPr>
        <a:xfrm>
          <a:off x="1845093" y="416091"/>
          <a:ext cx="2441190" cy="187103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Geo-graphic</a:t>
          </a:r>
          <a:endParaRPr lang="en-US" sz="2000" kern="1200" dirty="0"/>
        </a:p>
      </dsp:txBody>
      <dsp:txXfrm>
        <a:off x="1936429" y="507427"/>
        <a:ext cx="2258518" cy="1688364"/>
      </dsp:txXfrm>
    </dsp:sp>
    <dsp:sp modelId="{951D4227-941B-4728-B49E-48BFB00DAB0B}">
      <dsp:nvSpPr>
        <dsp:cNvPr id="0" name=""/>
        <dsp:cNvSpPr/>
      </dsp:nvSpPr>
      <dsp:spPr>
        <a:xfrm>
          <a:off x="4358286" y="416091"/>
          <a:ext cx="2368753" cy="187103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Demographic</a:t>
          </a:r>
          <a:endParaRPr lang="en-US" sz="2000" kern="1200" dirty="0"/>
        </a:p>
      </dsp:txBody>
      <dsp:txXfrm>
        <a:off x="4449622" y="507427"/>
        <a:ext cx="2186081" cy="1688364"/>
      </dsp:txXfrm>
    </dsp:sp>
    <dsp:sp modelId="{8F02885A-9EB6-4AEA-A147-DE74232E4437}">
      <dsp:nvSpPr>
        <dsp:cNvPr id="0" name=""/>
        <dsp:cNvSpPr/>
      </dsp:nvSpPr>
      <dsp:spPr>
        <a:xfrm>
          <a:off x="2058411" y="2399654"/>
          <a:ext cx="2311338" cy="187103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Psycho-graphic</a:t>
          </a:r>
          <a:endParaRPr lang="en-US" sz="2000" kern="1200" dirty="0"/>
        </a:p>
      </dsp:txBody>
      <dsp:txXfrm>
        <a:off x="2149747" y="2490990"/>
        <a:ext cx="2128666" cy="1688364"/>
      </dsp:txXfrm>
    </dsp:sp>
    <dsp:sp modelId="{F619D510-7652-4800-9C5B-93053B38B414}">
      <dsp:nvSpPr>
        <dsp:cNvPr id="0" name=""/>
        <dsp:cNvSpPr/>
      </dsp:nvSpPr>
      <dsp:spPr>
        <a:xfrm>
          <a:off x="4430293" y="2360303"/>
          <a:ext cx="2399292" cy="187103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smtClean="0"/>
            <a:t>Behavioural</a:t>
          </a:r>
          <a:endParaRPr lang="en-US" sz="2000" kern="1200" dirty="0"/>
        </a:p>
      </dsp:txBody>
      <dsp:txXfrm>
        <a:off x="4521629" y="2451639"/>
        <a:ext cx="2216620" cy="16883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226D56-6DD3-4E37-B9B0-FA3720A22493}">
      <dsp:nvSpPr>
        <dsp:cNvPr id="0" name=""/>
        <dsp:cNvSpPr/>
      </dsp:nvSpPr>
      <dsp:spPr>
        <a:xfrm>
          <a:off x="0" y="680560"/>
          <a:ext cx="1443214" cy="86592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Age</a:t>
          </a:r>
          <a:endParaRPr lang="en-US" sz="1800" b="1" kern="1200" dirty="0"/>
        </a:p>
      </dsp:txBody>
      <dsp:txXfrm>
        <a:off x="0" y="680560"/>
        <a:ext cx="1443214" cy="865928"/>
      </dsp:txXfrm>
    </dsp:sp>
    <dsp:sp modelId="{240A8C5B-D002-481A-A932-256C4A5CE900}">
      <dsp:nvSpPr>
        <dsp:cNvPr id="0" name=""/>
        <dsp:cNvSpPr/>
      </dsp:nvSpPr>
      <dsp:spPr>
        <a:xfrm>
          <a:off x="1587535" y="680560"/>
          <a:ext cx="1443214" cy="865928"/>
        </a:xfrm>
        <a:prstGeom prst="rect">
          <a:avLst/>
        </a:prstGeom>
        <a:solidFill>
          <a:schemeClr val="accent2">
            <a:hueOff val="-145536"/>
            <a:satOff val="-8393"/>
            <a:lumOff val="8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Gender</a:t>
          </a:r>
          <a:endParaRPr lang="en-US" sz="1800" b="1" kern="1200" dirty="0"/>
        </a:p>
      </dsp:txBody>
      <dsp:txXfrm>
        <a:off x="1587535" y="680560"/>
        <a:ext cx="1443214" cy="865928"/>
      </dsp:txXfrm>
    </dsp:sp>
    <dsp:sp modelId="{79B4E462-FE0C-48D4-9ECC-88BF7857DEE6}">
      <dsp:nvSpPr>
        <dsp:cNvPr id="0" name=""/>
        <dsp:cNvSpPr/>
      </dsp:nvSpPr>
      <dsp:spPr>
        <a:xfrm>
          <a:off x="3175071" y="680560"/>
          <a:ext cx="1443214" cy="865928"/>
        </a:xfrm>
        <a:prstGeom prst="rect">
          <a:avLst/>
        </a:prstGeom>
        <a:solidFill>
          <a:schemeClr val="accent2">
            <a:hueOff val="-291073"/>
            <a:satOff val="-16786"/>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Family Size</a:t>
          </a:r>
          <a:endParaRPr lang="en-US" sz="1800" b="1" kern="1200" dirty="0"/>
        </a:p>
      </dsp:txBody>
      <dsp:txXfrm>
        <a:off x="3175071" y="680560"/>
        <a:ext cx="1443214" cy="865928"/>
      </dsp:txXfrm>
    </dsp:sp>
    <dsp:sp modelId="{AF427F78-D746-4EC9-B3F1-E8B6B4FC8C28}">
      <dsp:nvSpPr>
        <dsp:cNvPr id="0" name=""/>
        <dsp:cNvSpPr/>
      </dsp:nvSpPr>
      <dsp:spPr>
        <a:xfrm>
          <a:off x="0" y="1690810"/>
          <a:ext cx="1443214" cy="865928"/>
        </a:xfrm>
        <a:prstGeom prst="rect">
          <a:avLst/>
        </a:prstGeom>
        <a:solidFill>
          <a:schemeClr val="accent2">
            <a:hueOff val="-436609"/>
            <a:satOff val="-25178"/>
            <a:lumOff val="2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Family Life Cycle</a:t>
          </a:r>
          <a:endParaRPr lang="en-US" sz="1800" b="1" kern="1200" dirty="0"/>
        </a:p>
      </dsp:txBody>
      <dsp:txXfrm>
        <a:off x="0" y="1690810"/>
        <a:ext cx="1443214" cy="865928"/>
      </dsp:txXfrm>
    </dsp:sp>
    <dsp:sp modelId="{2CC79A64-7A24-4A0A-83C2-1CA8F35A803B}">
      <dsp:nvSpPr>
        <dsp:cNvPr id="0" name=""/>
        <dsp:cNvSpPr/>
      </dsp:nvSpPr>
      <dsp:spPr>
        <a:xfrm>
          <a:off x="1587535" y="1690810"/>
          <a:ext cx="1443214" cy="865928"/>
        </a:xfrm>
        <a:prstGeom prst="rect">
          <a:avLst/>
        </a:prstGeom>
        <a:solidFill>
          <a:schemeClr val="accent2">
            <a:hueOff val="-582145"/>
            <a:satOff val="-33571"/>
            <a:lumOff val="3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Income</a:t>
          </a:r>
          <a:endParaRPr lang="en-US" sz="1800" b="1" kern="1200" dirty="0"/>
        </a:p>
      </dsp:txBody>
      <dsp:txXfrm>
        <a:off x="1587535" y="1690810"/>
        <a:ext cx="1443214" cy="865928"/>
      </dsp:txXfrm>
    </dsp:sp>
    <dsp:sp modelId="{5A1027CA-2600-491A-87AB-6B11F46B99B7}">
      <dsp:nvSpPr>
        <dsp:cNvPr id="0" name=""/>
        <dsp:cNvSpPr/>
      </dsp:nvSpPr>
      <dsp:spPr>
        <a:xfrm>
          <a:off x="3175071" y="1690810"/>
          <a:ext cx="1443214" cy="865928"/>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Occupation</a:t>
          </a:r>
          <a:endParaRPr lang="en-US" sz="1800" b="1" kern="1200" dirty="0"/>
        </a:p>
      </dsp:txBody>
      <dsp:txXfrm>
        <a:off x="3175071" y="1690810"/>
        <a:ext cx="1443214" cy="865928"/>
      </dsp:txXfrm>
    </dsp:sp>
    <dsp:sp modelId="{EA945155-692F-48E0-AD14-1720F776CE7E}">
      <dsp:nvSpPr>
        <dsp:cNvPr id="0" name=""/>
        <dsp:cNvSpPr/>
      </dsp:nvSpPr>
      <dsp:spPr>
        <a:xfrm>
          <a:off x="0" y="2701060"/>
          <a:ext cx="1443214" cy="865928"/>
        </a:xfrm>
        <a:prstGeom prst="rect">
          <a:avLst/>
        </a:prstGeom>
        <a:solidFill>
          <a:schemeClr val="accent2">
            <a:hueOff val="-873218"/>
            <a:satOff val="-50357"/>
            <a:lumOff val="5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Education</a:t>
          </a:r>
          <a:endParaRPr lang="en-US" sz="1800" b="1" kern="1200" dirty="0"/>
        </a:p>
      </dsp:txBody>
      <dsp:txXfrm>
        <a:off x="0" y="2701060"/>
        <a:ext cx="1443214" cy="865928"/>
      </dsp:txXfrm>
    </dsp:sp>
    <dsp:sp modelId="{CCE203FE-766A-48CD-BF80-0A799330CB36}">
      <dsp:nvSpPr>
        <dsp:cNvPr id="0" name=""/>
        <dsp:cNvSpPr/>
      </dsp:nvSpPr>
      <dsp:spPr>
        <a:xfrm>
          <a:off x="1587535" y="2701060"/>
          <a:ext cx="1443214" cy="865928"/>
        </a:xfrm>
        <a:prstGeom prst="rect">
          <a:avLst/>
        </a:prstGeom>
        <a:solidFill>
          <a:schemeClr val="accent2">
            <a:hueOff val="-1018754"/>
            <a:satOff val="-58750"/>
            <a:lumOff val="6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Religion</a:t>
          </a:r>
          <a:endParaRPr lang="en-US" sz="1800" b="1" kern="1200" dirty="0"/>
        </a:p>
      </dsp:txBody>
      <dsp:txXfrm>
        <a:off x="1587535" y="2701060"/>
        <a:ext cx="1443214" cy="865928"/>
      </dsp:txXfrm>
    </dsp:sp>
    <dsp:sp modelId="{1CF6FD96-103D-4DEB-8961-7DE8CCD07799}">
      <dsp:nvSpPr>
        <dsp:cNvPr id="0" name=""/>
        <dsp:cNvSpPr/>
      </dsp:nvSpPr>
      <dsp:spPr>
        <a:xfrm>
          <a:off x="3175071" y="2701060"/>
          <a:ext cx="1443214" cy="865928"/>
        </a:xfrm>
        <a:prstGeom prst="rect">
          <a:avLst/>
        </a:prstGeom>
        <a:solidFill>
          <a:schemeClr val="accent2">
            <a:hueOff val="-1164290"/>
            <a:satOff val="-67142"/>
            <a:lumOff val="6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Race</a:t>
          </a:r>
          <a:endParaRPr lang="en-US" sz="1800" b="1" kern="1200" dirty="0"/>
        </a:p>
      </dsp:txBody>
      <dsp:txXfrm>
        <a:off x="3175071" y="2701060"/>
        <a:ext cx="1443214" cy="865928"/>
      </dsp:txXfrm>
    </dsp:sp>
    <dsp:sp modelId="{C50BB8DA-C313-45B4-9BB2-4E1F88782C5A}">
      <dsp:nvSpPr>
        <dsp:cNvPr id="0" name=""/>
        <dsp:cNvSpPr/>
      </dsp:nvSpPr>
      <dsp:spPr>
        <a:xfrm>
          <a:off x="793767" y="3711310"/>
          <a:ext cx="1443214" cy="865928"/>
        </a:xfrm>
        <a:prstGeom prst="rect">
          <a:avLst/>
        </a:prstGeom>
        <a:solidFill>
          <a:schemeClr val="accent2">
            <a:hueOff val="-1309827"/>
            <a:satOff val="-75535"/>
            <a:lumOff val="7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Generation</a:t>
          </a:r>
          <a:endParaRPr lang="en-US" sz="1800" b="1" kern="1200" dirty="0"/>
        </a:p>
      </dsp:txBody>
      <dsp:txXfrm>
        <a:off x="793767" y="3711310"/>
        <a:ext cx="1443214" cy="865928"/>
      </dsp:txXfrm>
    </dsp:sp>
    <dsp:sp modelId="{AD31B689-D4A9-4C0D-AF9C-9128E4592F60}">
      <dsp:nvSpPr>
        <dsp:cNvPr id="0" name=""/>
        <dsp:cNvSpPr/>
      </dsp:nvSpPr>
      <dsp:spPr>
        <a:xfrm>
          <a:off x="2381303" y="3711310"/>
          <a:ext cx="1443214" cy="865928"/>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b="1" kern="1200" dirty="0" smtClean="0"/>
            <a:t>Nationality</a:t>
          </a:r>
          <a:endParaRPr lang="en-US" sz="1800" b="1" kern="1200" dirty="0"/>
        </a:p>
      </dsp:txBody>
      <dsp:txXfrm>
        <a:off x="2381303" y="3711310"/>
        <a:ext cx="1443214" cy="8659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A09F62-FDC3-4C47-88FB-D90E29A6EE7F}">
      <dsp:nvSpPr>
        <dsp:cNvPr id="0" name=""/>
        <dsp:cNvSpPr/>
      </dsp:nvSpPr>
      <dsp:spPr>
        <a:xfrm>
          <a:off x="369526" y="835827"/>
          <a:ext cx="1730684" cy="1699506"/>
        </a:xfrm>
        <a:prstGeom prst="rect">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3800B5-C6A4-419C-9082-D7B6AD41AD51}">
      <dsp:nvSpPr>
        <dsp:cNvPr id="0" name=""/>
        <dsp:cNvSpPr/>
      </dsp:nvSpPr>
      <dsp:spPr>
        <a:xfrm>
          <a:off x="1554" y="2535333"/>
          <a:ext cx="2466627" cy="915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696" tIns="234696" rIns="234696" bIns="0" numCol="1" spcCol="1270" anchor="t" anchorCtr="0">
          <a:noAutofit/>
        </a:bodyPr>
        <a:lstStyle/>
        <a:p>
          <a:pPr lvl="0" algn="ctr" defTabSz="1466850">
            <a:lnSpc>
              <a:spcPct val="90000"/>
            </a:lnSpc>
            <a:spcBef>
              <a:spcPct val="0"/>
            </a:spcBef>
            <a:spcAft>
              <a:spcPct val="35000"/>
            </a:spcAft>
          </a:pPr>
          <a:r>
            <a:rPr lang="en-US" sz="3300" kern="1200" dirty="0" smtClean="0">
              <a:solidFill>
                <a:schemeClr val="bg1"/>
              </a:solidFill>
            </a:rPr>
            <a:t>Social Class</a:t>
          </a:r>
          <a:endParaRPr lang="en-US" sz="3300" kern="1200" dirty="0">
            <a:solidFill>
              <a:schemeClr val="bg1"/>
            </a:solidFill>
          </a:endParaRPr>
        </a:p>
      </dsp:txBody>
      <dsp:txXfrm>
        <a:off x="1554" y="2535333"/>
        <a:ext cx="2466627" cy="915118"/>
      </dsp:txXfrm>
    </dsp:sp>
    <dsp:sp modelId="{0AAC20D1-4DFC-4BCE-AEF2-2AB1E3E029CB}">
      <dsp:nvSpPr>
        <dsp:cNvPr id="0" name=""/>
        <dsp:cNvSpPr/>
      </dsp:nvSpPr>
      <dsp:spPr>
        <a:xfrm>
          <a:off x="3082919" y="835827"/>
          <a:ext cx="1730684" cy="1699506"/>
        </a:xfrm>
        <a:prstGeom prst="rect">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ECBE14-0564-4B8F-978F-943FB300FAB7}">
      <dsp:nvSpPr>
        <dsp:cNvPr id="0" name=""/>
        <dsp:cNvSpPr/>
      </dsp:nvSpPr>
      <dsp:spPr>
        <a:xfrm>
          <a:off x="2714948" y="2535333"/>
          <a:ext cx="2466627" cy="915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696" tIns="234696" rIns="234696" bIns="0" numCol="1" spcCol="1270" anchor="t" anchorCtr="0">
          <a:noAutofit/>
        </a:bodyPr>
        <a:lstStyle/>
        <a:p>
          <a:pPr lvl="0" algn="ctr" defTabSz="1466850">
            <a:lnSpc>
              <a:spcPct val="90000"/>
            </a:lnSpc>
            <a:spcBef>
              <a:spcPct val="0"/>
            </a:spcBef>
            <a:spcAft>
              <a:spcPct val="35000"/>
            </a:spcAft>
          </a:pPr>
          <a:r>
            <a:rPr lang="en-US" sz="3300" kern="1200" dirty="0" smtClean="0">
              <a:solidFill>
                <a:schemeClr val="bg1"/>
              </a:solidFill>
            </a:rPr>
            <a:t>Lifestyle</a:t>
          </a:r>
          <a:endParaRPr lang="en-US" sz="3300" kern="1200" dirty="0">
            <a:solidFill>
              <a:schemeClr val="bg1"/>
            </a:solidFill>
          </a:endParaRPr>
        </a:p>
      </dsp:txBody>
      <dsp:txXfrm>
        <a:off x="2714948" y="2535333"/>
        <a:ext cx="2466627" cy="915118"/>
      </dsp:txXfrm>
    </dsp:sp>
    <dsp:sp modelId="{19D7A8FC-9029-4107-BF29-3661354C0AB1}">
      <dsp:nvSpPr>
        <dsp:cNvPr id="0" name=""/>
        <dsp:cNvSpPr/>
      </dsp:nvSpPr>
      <dsp:spPr>
        <a:xfrm>
          <a:off x="5893116" y="835827"/>
          <a:ext cx="1537078" cy="1699506"/>
        </a:xfrm>
        <a:prstGeom prst="rect">
          <a:avLst/>
        </a:prstGeom>
        <a:blipFill rotWithShape="0">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A4958F-7A3E-44A1-8231-E9B7CE2A145E}">
      <dsp:nvSpPr>
        <dsp:cNvPr id="0" name=""/>
        <dsp:cNvSpPr/>
      </dsp:nvSpPr>
      <dsp:spPr>
        <a:xfrm>
          <a:off x="5428342" y="2535333"/>
          <a:ext cx="2466627" cy="915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696" tIns="234696" rIns="234696" bIns="0" numCol="1" spcCol="1270" anchor="t" anchorCtr="0">
          <a:noAutofit/>
        </a:bodyPr>
        <a:lstStyle/>
        <a:p>
          <a:pPr lvl="0" algn="ctr" defTabSz="1466850">
            <a:lnSpc>
              <a:spcPct val="90000"/>
            </a:lnSpc>
            <a:spcBef>
              <a:spcPct val="0"/>
            </a:spcBef>
            <a:spcAft>
              <a:spcPct val="35000"/>
            </a:spcAft>
          </a:pPr>
          <a:r>
            <a:rPr lang="en-US" sz="3300" kern="1200" dirty="0" smtClean="0">
              <a:solidFill>
                <a:schemeClr val="bg1"/>
              </a:solidFill>
            </a:rPr>
            <a:t>Personality</a:t>
          </a:r>
          <a:endParaRPr lang="en-US" sz="3300" kern="1200" dirty="0">
            <a:solidFill>
              <a:schemeClr val="bg1"/>
            </a:solidFill>
          </a:endParaRPr>
        </a:p>
      </dsp:txBody>
      <dsp:txXfrm>
        <a:off x="5428342" y="2535333"/>
        <a:ext cx="2466627" cy="9151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033AF2-3558-44F6-BBD3-8A2C3FF9DC81}">
      <dsp:nvSpPr>
        <dsp:cNvPr id="0" name=""/>
        <dsp:cNvSpPr/>
      </dsp:nvSpPr>
      <dsp:spPr>
        <a:xfrm>
          <a:off x="0" y="0"/>
          <a:ext cx="5950785" cy="107490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Identifying a set of differentiating competitive advantages</a:t>
          </a:r>
          <a:endParaRPr lang="en-US" sz="2600" kern="1200" dirty="0"/>
        </a:p>
      </dsp:txBody>
      <dsp:txXfrm>
        <a:off x="31483" y="31483"/>
        <a:ext cx="4790882" cy="1011935"/>
      </dsp:txXfrm>
    </dsp:sp>
    <dsp:sp modelId="{759A5BF4-091E-44EC-B2C4-DFE08641E0B1}">
      <dsp:nvSpPr>
        <dsp:cNvPr id="0" name=""/>
        <dsp:cNvSpPr/>
      </dsp:nvSpPr>
      <dsp:spPr>
        <a:xfrm>
          <a:off x="525069" y="1254052"/>
          <a:ext cx="5950785" cy="1074901"/>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Choosing the right competitive advantages</a:t>
          </a:r>
          <a:endParaRPr lang="en-US" sz="2600" kern="1200" dirty="0"/>
        </a:p>
      </dsp:txBody>
      <dsp:txXfrm>
        <a:off x="556552" y="1285535"/>
        <a:ext cx="4664063" cy="1011935"/>
      </dsp:txXfrm>
    </dsp:sp>
    <dsp:sp modelId="{FC398F3F-BBB0-4568-8478-4E5631687BC0}">
      <dsp:nvSpPr>
        <dsp:cNvPr id="0" name=""/>
        <dsp:cNvSpPr/>
      </dsp:nvSpPr>
      <dsp:spPr>
        <a:xfrm>
          <a:off x="1050138" y="2508104"/>
          <a:ext cx="5950785" cy="1074901"/>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kern="1200" dirty="0" smtClean="0"/>
            <a:t>Selecting an overall positioning strategy</a:t>
          </a:r>
          <a:endParaRPr lang="en-US" sz="2600" kern="1200" dirty="0"/>
        </a:p>
      </dsp:txBody>
      <dsp:txXfrm>
        <a:off x="1081621" y="2539587"/>
        <a:ext cx="4664063" cy="1011935"/>
      </dsp:txXfrm>
    </dsp:sp>
    <dsp:sp modelId="{14A98278-39FD-4156-920A-CE2BCC8F56A5}">
      <dsp:nvSpPr>
        <dsp:cNvPr id="0" name=""/>
        <dsp:cNvSpPr/>
      </dsp:nvSpPr>
      <dsp:spPr>
        <a:xfrm>
          <a:off x="5252099" y="815133"/>
          <a:ext cx="698686" cy="69868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5409303" y="815133"/>
        <a:ext cx="384278" cy="525761"/>
      </dsp:txXfrm>
    </dsp:sp>
    <dsp:sp modelId="{A69BD1E1-DF9B-4F0F-8BCE-E2AAC872A7D5}">
      <dsp:nvSpPr>
        <dsp:cNvPr id="0" name=""/>
        <dsp:cNvSpPr/>
      </dsp:nvSpPr>
      <dsp:spPr>
        <a:xfrm>
          <a:off x="5777168" y="2062019"/>
          <a:ext cx="698686" cy="698686"/>
        </a:xfrm>
        <a:prstGeom prst="downArrow">
          <a:avLst>
            <a:gd name="adj1" fmla="val 55000"/>
            <a:gd name="adj2" fmla="val 45000"/>
          </a:avLst>
        </a:prstGeom>
        <a:solidFill>
          <a:schemeClr val="accent2">
            <a:tint val="40000"/>
            <a:alpha val="90000"/>
            <a:hueOff val="-849227"/>
            <a:satOff val="-75346"/>
            <a:lumOff val="-769"/>
            <a:alphaOff val="0"/>
          </a:schemeClr>
        </a:solidFill>
        <a:ln w="12700" cap="flat" cmpd="sng" algn="ctr">
          <a:solidFill>
            <a:schemeClr val="accent2">
              <a:tint val="40000"/>
              <a:alpha val="90000"/>
              <a:hueOff val="-849227"/>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5934372" y="2062019"/>
        <a:ext cx="384278" cy="525761"/>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List1#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CA0E16-F26D-D241-ABB5-03B81A44D276}" type="datetimeFigureOut">
              <a:rPr lang="en-US" smtClean="0"/>
              <a:t>11/28/17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44E438-AC48-E047-8268-73F8A82B949A}" type="slidenum">
              <a:rPr lang="en-US" smtClean="0"/>
              <a:t>‹#›</a:t>
            </a:fld>
            <a:endParaRPr lang="en-US"/>
          </a:p>
        </p:txBody>
      </p:sp>
    </p:spTree>
    <p:extLst>
      <p:ext uri="{BB962C8B-B14F-4D97-AF65-F5344CB8AC3E}">
        <p14:creationId xmlns:p14="http://schemas.microsoft.com/office/powerpoint/2010/main" val="1641860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44E438-AC48-E047-8268-73F8A82B949A}" type="slidenum">
              <a:rPr lang="en-US" smtClean="0"/>
              <a:t>4</a:t>
            </a:fld>
            <a:endParaRPr lang="en-US"/>
          </a:p>
        </p:txBody>
      </p:sp>
    </p:spTree>
    <p:extLst>
      <p:ext uri="{BB962C8B-B14F-4D97-AF65-F5344CB8AC3E}">
        <p14:creationId xmlns:p14="http://schemas.microsoft.com/office/powerpoint/2010/main" val="1244933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Notes to Accompany Slide:</a:t>
            </a:r>
            <a:endParaRPr lang="en-US" altLang="en-US"/>
          </a:p>
          <a:p>
            <a:pPr eaLnBrk="1" hangingPunct="1">
              <a:spcBef>
                <a:spcPct val="0"/>
              </a:spcBef>
            </a:pPr>
            <a:r>
              <a:rPr lang="en-US" altLang="en-US"/>
              <a:t>Each of the terms on this figure will be explained on the next few slides.</a:t>
            </a:r>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C3EFC8CF-C5CA-AF43-B104-004BB51F2B9D}" type="slidenum">
              <a:rPr lang="en-US" altLang="en-US">
                <a:latin typeface="Arial" charset="0"/>
                <a:ea typeface="Arial" charset="0"/>
                <a:cs typeface="Arial" charset="0"/>
              </a:rPr>
              <a:pPr>
                <a:spcBef>
                  <a:spcPct val="0"/>
                </a:spcBef>
              </a:pPr>
              <a:t>10</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1218854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lnSpc>
                <a:spcPct val="90000"/>
              </a:lnSpc>
              <a:spcBef>
                <a:spcPct val="0"/>
              </a:spcBef>
            </a:pPr>
            <a:endParaRPr lang="en-US" altLang="en-US"/>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E1F8E8B4-C9AA-AC45-BFF3-8B7C9692E0C8}" type="slidenum">
              <a:rPr lang="en-US" altLang="en-US">
                <a:latin typeface="Arial" charset="0"/>
                <a:ea typeface="Arial" charset="0"/>
                <a:cs typeface="Arial" charset="0"/>
              </a:rPr>
              <a:pPr>
                <a:spcBef>
                  <a:spcPct val="0"/>
                </a:spcBef>
              </a:pPr>
              <a:t>14</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248562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Notes to Accompany Slide:</a:t>
            </a:r>
            <a:endParaRPr lang="en-US" altLang="en-US"/>
          </a:p>
          <a:p>
            <a:pPr eaLnBrk="1" hangingPunct="1">
              <a:spcBef>
                <a:spcPct val="0"/>
              </a:spcBef>
            </a:pPr>
            <a:r>
              <a:rPr lang="en-US" altLang="en-US"/>
              <a:t>Geographic can include world region, country, county, city, neighborhood.</a:t>
            </a:r>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FAF9BF5F-2E75-2B4F-B8A8-52AB9D5569A8}" type="slidenum">
              <a:rPr lang="en-US" altLang="en-US">
                <a:latin typeface="Arial" charset="0"/>
                <a:ea typeface="Arial" charset="0"/>
                <a:cs typeface="Arial" charset="0"/>
              </a:rPr>
              <a:pPr>
                <a:spcBef>
                  <a:spcPct val="0"/>
                </a:spcBef>
              </a:pPr>
              <a:t>15</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1546718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Notes to Accompany Slide:</a:t>
            </a:r>
            <a:endParaRPr lang="en-US" altLang="en-US"/>
          </a:p>
          <a:p>
            <a:pPr eaLnBrk="1" hangingPunct="1">
              <a:spcBef>
                <a:spcPct val="0"/>
              </a:spcBef>
            </a:pPr>
            <a:r>
              <a:rPr lang="en-US" altLang="en-US"/>
              <a:t>Demographic factors are the most popular bases for segmetation.  </a:t>
            </a: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8E8084B8-43C0-2F47-AA02-8F4B119D43EF}" type="slidenum">
              <a:rPr lang="en-US" altLang="en-US">
                <a:latin typeface="Arial" charset="0"/>
                <a:ea typeface="Arial" charset="0"/>
                <a:cs typeface="Arial" charset="0"/>
              </a:rPr>
              <a:pPr>
                <a:spcBef>
                  <a:spcPct val="0"/>
                </a:spcBef>
              </a:pPr>
              <a:t>16</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147777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Dividing your market based on different personality traits, values, attitudes, interests and lifestyle. </a:t>
            </a:r>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647C7D4C-B921-094E-878E-CA0818DFFFEA}" type="slidenum">
              <a:rPr lang="en-US" altLang="en-US">
                <a:latin typeface="Arial" charset="0"/>
                <a:ea typeface="Arial" charset="0"/>
                <a:cs typeface="Arial" charset="0"/>
              </a:rPr>
              <a:pPr>
                <a:spcBef>
                  <a:spcPct val="0"/>
                </a:spcBef>
              </a:pPr>
              <a:t>17</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1349893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Notes to Accompany Slide:</a:t>
            </a:r>
            <a:endParaRPr lang="en-US" altLang="en-US"/>
          </a:p>
          <a:p>
            <a:pPr eaLnBrk="1" hangingPunct="1">
              <a:spcBef>
                <a:spcPct val="0"/>
              </a:spcBef>
            </a:pPr>
            <a:r>
              <a:rPr lang="en-US" altLang="en-US" b="1"/>
              <a:t>Benefit segmentation </a:t>
            </a:r>
            <a:r>
              <a:rPr lang="en-US" altLang="en-US"/>
              <a:t>requires finding the major benefits people look for in the product class, the kinds of people who look for each benefit, and the major brands that deliver each benefit.</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823581FC-0B2A-BE4B-904F-CD97E860A4BC}" type="slidenum">
              <a:rPr lang="en-US" altLang="en-US">
                <a:latin typeface="Arial" charset="0"/>
                <a:ea typeface="Arial" charset="0"/>
                <a:cs typeface="Arial" charset="0"/>
              </a:rPr>
              <a:pPr>
                <a:spcBef>
                  <a:spcPct val="0"/>
                </a:spcBef>
              </a:pPr>
              <a:t>18</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354272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Owned by Experian this is a classification system used to understand groups of customers. It classifies the uk population into socio-economic groups </a:t>
            </a: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1C94E05B-6BF5-A644-8517-FFA126ED8B9A}" type="slidenum">
              <a:rPr lang="en-GB" altLang="en-US"/>
              <a:pPr/>
              <a:t>19</a:t>
            </a:fld>
            <a:endParaRPr lang="en-GB" altLang="en-US"/>
          </a:p>
        </p:txBody>
      </p:sp>
    </p:spTree>
    <p:extLst>
      <p:ext uri="{BB962C8B-B14F-4D97-AF65-F5344CB8AC3E}">
        <p14:creationId xmlns:p14="http://schemas.microsoft.com/office/powerpoint/2010/main" val="13252350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2DB9B923-2A1C-734B-A781-5F309D802680}" type="slidenum">
              <a:rPr lang="en-GB" altLang="en-US">
                <a:latin typeface="Arial" charset="0"/>
                <a:ea typeface="ＭＳ Ｐゴシック" charset="-128"/>
                <a:cs typeface="Arial" charset="0"/>
              </a:rPr>
              <a:pPr>
                <a:spcBef>
                  <a:spcPct val="0"/>
                </a:spcBef>
              </a:pPr>
              <a:t>25</a:t>
            </a:fld>
            <a:endParaRPr lang="en-GB" altLang="en-US">
              <a:latin typeface="Arial" charset="0"/>
              <a:ea typeface="ＭＳ Ｐゴシック" charset="-128"/>
              <a:cs typeface="Arial" charset="0"/>
            </a:endParaRPr>
          </a:p>
        </p:txBody>
      </p:sp>
      <p:sp>
        <p:nvSpPr>
          <p:cNvPr id="31747" name="Rectangle 2"/>
          <p:cNvSpPr>
            <a:spLocks noGrp="1" noChangeArrowheads="1"/>
          </p:cNvSpPr>
          <p:nvPr>
            <p:ph type="body" idx="1"/>
          </p:nvPr>
        </p:nvSpPr>
        <p:spPr bwMode="auto">
          <a:xfrm>
            <a:off x="938213" y="4735513"/>
            <a:ext cx="4918075" cy="44243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lIns="90488" tIns="46038" rIns="90488" bIns="46038" numCol="1" anchor="t" anchorCtr="0" compatLnSpc="1">
            <a:prstTxWarp prst="textNoShape">
              <a:avLst/>
            </a:prstTxWarp>
          </a:bodyPr>
          <a:lstStyle/>
          <a:p>
            <a:pPr eaLnBrk="1" hangingPunct="1"/>
            <a:endParaRPr lang="en-US" altLang="en-US"/>
          </a:p>
        </p:txBody>
      </p:sp>
      <p:sp>
        <p:nvSpPr>
          <p:cNvPr id="31748" name="Rectangle 3"/>
          <p:cNvSpPr>
            <a:spLocks noGrp="1" noRot="1" noChangeAspect="1" noChangeArrowheads="1" noTextEdit="1"/>
          </p:cNvSpPr>
          <p:nvPr>
            <p:ph type="sldImg"/>
          </p:nvPr>
        </p:nvSpPr>
        <p:spPr bwMode="auto">
          <a:xfrm>
            <a:off x="101600" y="750888"/>
            <a:ext cx="6594475"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Tree>
    <p:extLst>
      <p:ext uri="{BB962C8B-B14F-4D97-AF65-F5344CB8AC3E}">
        <p14:creationId xmlns:p14="http://schemas.microsoft.com/office/powerpoint/2010/main" val="311642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First launched its not for girls positioning in 2002 </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5EB196E6-FF35-6745-AD3C-DCB0F68F8E04}" type="slidenum">
              <a:rPr lang="en-GB" altLang="en-US"/>
              <a:pPr/>
              <a:t>27</a:t>
            </a:fld>
            <a:endParaRPr lang="en-GB" altLang="en-US"/>
          </a:p>
        </p:txBody>
      </p:sp>
    </p:spTree>
    <p:extLst>
      <p:ext uri="{BB962C8B-B14F-4D97-AF65-F5344CB8AC3E}">
        <p14:creationId xmlns:p14="http://schemas.microsoft.com/office/powerpoint/2010/main" val="686046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Notes to Accompany Slide:</a:t>
            </a:r>
            <a:endParaRPr lang="en-US" altLang="en-US"/>
          </a:p>
          <a:p>
            <a:pPr eaLnBrk="1" hangingPunct="1">
              <a:spcBef>
                <a:spcPct val="0"/>
              </a:spcBef>
            </a:pPr>
            <a:r>
              <a:rPr lang="en-US" altLang="en-US" b="1"/>
              <a:t>Undifferentiated (mass) marketing:  </a:t>
            </a:r>
            <a:r>
              <a:rPr lang="en-US" altLang="en-US"/>
              <a:t>A market-coverage strategy in which a firm decides to ignore market segment differences and go after the whole market with one offer.</a:t>
            </a:r>
          </a:p>
          <a:p>
            <a:pPr eaLnBrk="1" hangingPunct="1">
              <a:spcBef>
                <a:spcPct val="0"/>
              </a:spcBef>
            </a:pPr>
            <a:r>
              <a:rPr lang="en-US" altLang="en-US" b="1"/>
              <a:t>Differentiated (segmented) marketing: </a:t>
            </a:r>
            <a:r>
              <a:rPr lang="en-US" altLang="en-US"/>
              <a:t>A market-coverage strategy in which a firm decides to target several market segments and designs separate offers</a:t>
            </a:r>
          </a:p>
          <a:p>
            <a:pPr eaLnBrk="1" hangingPunct="1">
              <a:spcBef>
                <a:spcPct val="0"/>
              </a:spcBef>
            </a:pPr>
            <a:r>
              <a:rPr lang="en-US" altLang="en-US"/>
              <a:t>for each.</a:t>
            </a:r>
          </a:p>
          <a:p>
            <a:pPr eaLnBrk="1" hangingPunct="1">
              <a:spcBef>
                <a:spcPct val="0"/>
              </a:spcBef>
            </a:pPr>
            <a:r>
              <a:rPr lang="en-US" altLang="en-US" b="1"/>
              <a:t>Concentrated (niche) marketing: </a:t>
            </a:r>
            <a:r>
              <a:rPr lang="en-US" altLang="en-US"/>
              <a:t>A market-coverage strategy in which a firm goes after a large share of one or a few segments or niches.</a:t>
            </a:r>
          </a:p>
          <a:p>
            <a:pPr eaLnBrk="1" hangingPunct="1">
              <a:spcBef>
                <a:spcPct val="0"/>
              </a:spcBef>
            </a:pPr>
            <a:endParaRPr lang="en-US" altLang="en-US"/>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CD598779-5AEC-D040-A97E-04A08B043572}" type="slidenum">
              <a:rPr lang="en-US" altLang="en-US">
                <a:latin typeface="Arial" charset="0"/>
                <a:ea typeface="Arial" charset="0"/>
                <a:cs typeface="Arial" charset="0"/>
              </a:rPr>
              <a:pPr>
                <a:spcBef>
                  <a:spcPct val="0"/>
                </a:spcBef>
              </a:pPr>
              <a:t>29</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492534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C821A9EA-8B4E-104A-A346-59117CDAA57B}" type="slidenum">
              <a:rPr lang="en-GB" altLang="en-US"/>
              <a:pPr/>
              <a:t>30</a:t>
            </a:fld>
            <a:endParaRPr lang="en-GB" altLang="en-US"/>
          </a:p>
        </p:txBody>
      </p:sp>
    </p:spTree>
    <p:extLst>
      <p:ext uri="{BB962C8B-B14F-4D97-AF65-F5344CB8AC3E}">
        <p14:creationId xmlns:p14="http://schemas.microsoft.com/office/powerpoint/2010/main" val="547119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71550">
              <a:spcBef>
                <a:spcPct val="30000"/>
              </a:spcBef>
              <a:defRPr sz="1200">
                <a:solidFill>
                  <a:schemeClr val="tx1"/>
                </a:solidFill>
                <a:latin typeface="Calibri" charset="0"/>
              </a:defRPr>
            </a:lvl1pPr>
            <a:lvl2pPr marL="742950" indent="-285750" defTabSz="971550">
              <a:spcBef>
                <a:spcPct val="30000"/>
              </a:spcBef>
              <a:defRPr sz="1200">
                <a:solidFill>
                  <a:schemeClr val="tx1"/>
                </a:solidFill>
                <a:latin typeface="Calibri" charset="0"/>
              </a:defRPr>
            </a:lvl2pPr>
            <a:lvl3pPr marL="1143000" indent="-228600" defTabSz="971550">
              <a:spcBef>
                <a:spcPct val="30000"/>
              </a:spcBef>
              <a:defRPr sz="1200">
                <a:solidFill>
                  <a:schemeClr val="tx1"/>
                </a:solidFill>
                <a:latin typeface="Calibri" charset="0"/>
              </a:defRPr>
            </a:lvl3pPr>
            <a:lvl4pPr marL="1600200" indent="-228600" defTabSz="971550">
              <a:spcBef>
                <a:spcPct val="30000"/>
              </a:spcBef>
              <a:defRPr sz="1200">
                <a:solidFill>
                  <a:schemeClr val="tx1"/>
                </a:solidFill>
                <a:latin typeface="Calibri" charset="0"/>
              </a:defRPr>
            </a:lvl4pPr>
            <a:lvl5pPr marL="2057400" indent="-228600" defTabSz="971550">
              <a:spcBef>
                <a:spcPct val="30000"/>
              </a:spcBef>
              <a:defRPr sz="1200">
                <a:solidFill>
                  <a:schemeClr val="tx1"/>
                </a:solidFill>
                <a:latin typeface="Calibri" charset="0"/>
              </a:defRPr>
            </a:lvl5pPr>
            <a:lvl6pPr marL="2514600" indent="-228600" defTabSz="971550" eaLnBrk="0" fontAlgn="base" hangingPunct="0">
              <a:spcBef>
                <a:spcPct val="30000"/>
              </a:spcBef>
              <a:spcAft>
                <a:spcPct val="0"/>
              </a:spcAft>
              <a:defRPr sz="1200">
                <a:solidFill>
                  <a:schemeClr val="tx1"/>
                </a:solidFill>
                <a:latin typeface="Calibri" charset="0"/>
              </a:defRPr>
            </a:lvl6pPr>
            <a:lvl7pPr marL="2971800" indent="-228600" defTabSz="971550" eaLnBrk="0" fontAlgn="base" hangingPunct="0">
              <a:spcBef>
                <a:spcPct val="30000"/>
              </a:spcBef>
              <a:spcAft>
                <a:spcPct val="0"/>
              </a:spcAft>
              <a:defRPr sz="1200">
                <a:solidFill>
                  <a:schemeClr val="tx1"/>
                </a:solidFill>
                <a:latin typeface="Calibri" charset="0"/>
              </a:defRPr>
            </a:lvl7pPr>
            <a:lvl8pPr marL="3429000" indent="-228600" defTabSz="971550" eaLnBrk="0" fontAlgn="base" hangingPunct="0">
              <a:spcBef>
                <a:spcPct val="30000"/>
              </a:spcBef>
              <a:spcAft>
                <a:spcPct val="0"/>
              </a:spcAft>
              <a:defRPr sz="1200">
                <a:solidFill>
                  <a:schemeClr val="tx1"/>
                </a:solidFill>
                <a:latin typeface="Calibri" charset="0"/>
              </a:defRPr>
            </a:lvl8pPr>
            <a:lvl9pPr marL="3886200" indent="-228600" defTabSz="971550" eaLnBrk="0" fontAlgn="base" hangingPunct="0">
              <a:spcBef>
                <a:spcPct val="30000"/>
              </a:spcBef>
              <a:spcAft>
                <a:spcPct val="0"/>
              </a:spcAft>
              <a:defRPr sz="1200">
                <a:solidFill>
                  <a:schemeClr val="tx1"/>
                </a:solidFill>
                <a:latin typeface="Calibri" charset="0"/>
              </a:defRPr>
            </a:lvl9pPr>
          </a:lstStyle>
          <a:p>
            <a:pPr>
              <a:spcBef>
                <a:spcPct val="0"/>
              </a:spcBef>
            </a:pPr>
            <a:fld id="{653BD06D-3514-1848-98DD-FFD0404467EF}" type="slidenum">
              <a:rPr lang="en-GB" altLang="en-US">
                <a:latin typeface="Arial" charset="0"/>
                <a:ea typeface="ＭＳ Ｐゴシック" charset="-128"/>
                <a:cs typeface="Arial" charset="0"/>
              </a:rPr>
              <a:pPr>
                <a:spcBef>
                  <a:spcPct val="0"/>
                </a:spcBef>
              </a:pPr>
              <a:t>31</a:t>
            </a:fld>
            <a:endParaRPr lang="en-GB" altLang="en-US">
              <a:latin typeface="Arial" charset="0"/>
              <a:ea typeface="ＭＳ Ｐゴシック" charset="-128"/>
              <a:cs typeface="Arial" charset="0"/>
            </a:endParaRPr>
          </a:p>
        </p:txBody>
      </p:sp>
      <p:sp>
        <p:nvSpPr>
          <p:cNvPr id="41987" name="Rectangle 2"/>
          <p:cNvSpPr>
            <a:spLocks noChangeArrowheads="1"/>
          </p:cNvSpPr>
          <p:nvPr/>
        </p:nvSpPr>
        <p:spPr bwMode="auto">
          <a:xfrm>
            <a:off x="410845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88" name="Rectangle 3"/>
          <p:cNvSpPr>
            <a:spLocks noChangeArrowheads="1"/>
          </p:cNvSpPr>
          <p:nvPr/>
        </p:nvSpPr>
        <p:spPr bwMode="auto">
          <a:xfrm>
            <a:off x="410845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8</a:t>
            </a:r>
          </a:p>
        </p:txBody>
      </p:sp>
      <p:sp>
        <p:nvSpPr>
          <p:cNvPr id="41989" name="Rectangle 4"/>
          <p:cNvSpPr>
            <a:spLocks noChangeArrowheads="1"/>
          </p:cNvSpPr>
          <p:nvPr/>
        </p:nvSpPr>
        <p:spPr bwMode="auto">
          <a:xfrm>
            <a:off x="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0" name="Rectangle 5"/>
          <p:cNvSpPr>
            <a:spLocks noChangeArrowheads="1"/>
          </p:cNvSpPr>
          <p:nvPr/>
        </p:nvSpPr>
        <p:spPr bwMode="auto">
          <a:xfrm>
            <a:off x="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1" name="Rectangle 6"/>
          <p:cNvSpPr>
            <a:spLocks noChangeArrowheads="1"/>
          </p:cNvSpPr>
          <p:nvPr/>
        </p:nvSpPr>
        <p:spPr bwMode="auto">
          <a:xfrm>
            <a:off x="410845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2" name="Rectangle 7"/>
          <p:cNvSpPr>
            <a:spLocks noChangeArrowheads="1"/>
          </p:cNvSpPr>
          <p:nvPr/>
        </p:nvSpPr>
        <p:spPr bwMode="auto">
          <a:xfrm>
            <a:off x="410845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7</a:t>
            </a:r>
          </a:p>
        </p:txBody>
      </p:sp>
      <p:sp>
        <p:nvSpPr>
          <p:cNvPr id="41993" name="Rectangle 8"/>
          <p:cNvSpPr>
            <a:spLocks noChangeArrowheads="1"/>
          </p:cNvSpPr>
          <p:nvPr/>
        </p:nvSpPr>
        <p:spPr bwMode="auto">
          <a:xfrm>
            <a:off x="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4" name="Rectangle 9"/>
          <p:cNvSpPr>
            <a:spLocks noChangeArrowheads="1"/>
          </p:cNvSpPr>
          <p:nvPr/>
        </p:nvSpPr>
        <p:spPr bwMode="auto">
          <a:xfrm>
            <a:off x="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5" name="Rectangle 10"/>
          <p:cNvSpPr>
            <a:spLocks noChangeArrowheads="1"/>
          </p:cNvSpPr>
          <p:nvPr/>
        </p:nvSpPr>
        <p:spPr bwMode="auto">
          <a:xfrm>
            <a:off x="410845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6" name="Rectangle 11"/>
          <p:cNvSpPr>
            <a:spLocks noChangeArrowheads="1"/>
          </p:cNvSpPr>
          <p:nvPr/>
        </p:nvSpPr>
        <p:spPr bwMode="auto">
          <a:xfrm>
            <a:off x="410845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8</a:t>
            </a:r>
          </a:p>
        </p:txBody>
      </p:sp>
      <p:sp>
        <p:nvSpPr>
          <p:cNvPr id="41997" name="Rectangle 12"/>
          <p:cNvSpPr>
            <a:spLocks noChangeArrowheads="1"/>
          </p:cNvSpPr>
          <p:nvPr/>
        </p:nvSpPr>
        <p:spPr bwMode="auto">
          <a:xfrm>
            <a:off x="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8" name="Rectangle 13"/>
          <p:cNvSpPr>
            <a:spLocks noChangeArrowheads="1"/>
          </p:cNvSpPr>
          <p:nvPr/>
        </p:nvSpPr>
        <p:spPr bwMode="auto">
          <a:xfrm>
            <a:off x="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1999" name="Rectangle 14"/>
          <p:cNvSpPr>
            <a:spLocks noChangeArrowheads="1"/>
          </p:cNvSpPr>
          <p:nvPr/>
        </p:nvSpPr>
        <p:spPr bwMode="auto">
          <a:xfrm>
            <a:off x="410845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00" name="Rectangle 15"/>
          <p:cNvSpPr>
            <a:spLocks noChangeArrowheads="1"/>
          </p:cNvSpPr>
          <p:nvPr/>
        </p:nvSpPr>
        <p:spPr bwMode="auto">
          <a:xfrm>
            <a:off x="410845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8</a:t>
            </a:r>
          </a:p>
        </p:txBody>
      </p:sp>
      <p:sp>
        <p:nvSpPr>
          <p:cNvPr id="42001" name="Rectangle 16"/>
          <p:cNvSpPr>
            <a:spLocks noChangeArrowheads="1"/>
          </p:cNvSpPr>
          <p:nvPr/>
        </p:nvSpPr>
        <p:spPr bwMode="auto">
          <a:xfrm>
            <a:off x="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02" name="Rectangle 17"/>
          <p:cNvSpPr>
            <a:spLocks noChangeArrowheads="1"/>
          </p:cNvSpPr>
          <p:nvPr/>
        </p:nvSpPr>
        <p:spPr bwMode="auto">
          <a:xfrm>
            <a:off x="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03" name="Rectangle 18"/>
          <p:cNvSpPr>
            <a:spLocks noChangeArrowheads="1"/>
          </p:cNvSpPr>
          <p:nvPr/>
        </p:nvSpPr>
        <p:spPr bwMode="auto">
          <a:xfrm>
            <a:off x="410845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04" name="Rectangle 19"/>
          <p:cNvSpPr>
            <a:spLocks noChangeArrowheads="1"/>
          </p:cNvSpPr>
          <p:nvPr/>
        </p:nvSpPr>
        <p:spPr bwMode="auto">
          <a:xfrm>
            <a:off x="410845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8</a:t>
            </a:r>
          </a:p>
        </p:txBody>
      </p:sp>
      <p:sp>
        <p:nvSpPr>
          <p:cNvPr id="42005" name="Rectangle 20"/>
          <p:cNvSpPr>
            <a:spLocks noChangeArrowheads="1"/>
          </p:cNvSpPr>
          <p:nvPr/>
        </p:nvSpPr>
        <p:spPr bwMode="auto">
          <a:xfrm>
            <a:off x="0" y="9901238"/>
            <a:ext cx="31416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06" name="Rectangle 21"/>
          <p:cNvSpPr>
            <a:spLocks noChangeArrowheads="1"/>
          </p:cNvSpPr>
          <p:nvPr/>
        </p:nvSpPr>
        <p:spPr bwMode="auto">
          <a:xfrm>
            <a:off x="0" y="0"/>
            <a:ext cx="31416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07" name="Rectangle 22"/>
          <p:cNvSpPr>
            <a:spLocks noChangeArrowheads="1"/>
          </p:cNvSpPr>
          <p:nvPr/>
        </p:nvSpPr>
        <p:spPr bwMode="auto">
          <a:xfrm>
            <a:off x="4132263" y="0"/>
            <a:ext cx="3111500"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08" name="Rectangle 23"/>
          <p:cNvSpPr>
            <a:spLocks noChangeArrowheads="1"/>
          </p:cNvSpPr>
          <p:nvPr/>
        </p:nvSpPr>
        <p:spPr bwMode="auto">
          <a:xfrm>
            <a:off x="4132263" y="9844088"/>
            <a:ext cx="31115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8</a:t>
            </a:r>
          </a:p>
        </p:txBody>
      </p:sp>
      <p:sp>
        <p:nvSpPr>
          <p:cNvPr id="42009" name="Rectangle 24"/>
          <p:cNvSpPr>
            <a:spLocks noChangeArrowheads="1"/>
          </p:cNvSpPr>
          <p:nvPr/>
        </p:nvSpPr>
        <p:spPr bwMode="auto">
          <a:xfrm>
            <a:off x="6350" y="9844088"/>
            <a:ext cx="310991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10" name="Rectangle 25"/>
          <p:cNvSpPr>
            <a:spLocks noChangeArrowheads="1"/>
          </p:cNvSpPr>
          <p:nvPr/>
        </p:nvSpPr>
        <p:spPr bwMode="auto">
          <a:xfrm>
            <a:off x="6350" y="0"/>
            <a:ext cx="310991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2011" name="Rectangle 26"/>
          <p:cNvSpPr>
            <a:spLocks noGrp="1" noRot="1" noChangeAspect="1" noChangeArrowheads="1" noTextEdit="1"/>
          </p:cNvSpPr>
          <p:nvPr>
            <p:ph type="sldImg"/>
          </p:nvPr>
        </p:nvSpPr>
        <p:spPr bwMode="auto">
          <a:xfrm>
            <a:off x="161925" y="787400"/>
            <a:ext cx="6926263" cy="3897313"/>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2012" name="Rectangle 27"/>
          <p:cNvSpPr>
            <a:spLocks noGrp="1" noChangeArrowheads="1"/>
          </p:cNvSpPr>
          <p:nvPr>
            <p:ph type="body" idx="1"/>
          </p:nvPr>
        </p:nvSpPr>
        <p:spPr bwMode="auto">
          <a:xfrm>
            <a:off x="965200" y="4951413"/>
            <a:ext cx="5316538" cy="4689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numCol="1" anchor="t" anchorCtr="0" compatLnSpc="1">
            <a:prstTxWarp prst="textNoShape">
              <a:avLst/>
            </a:prstTxWarp>
          </a:bodyPr>
          <a:lstStyle/>
          <a:p>
            <a:pPr eaLnBrk="1" hangingPunct="1"/>
            <a:r>
              <a:rPr lang="en-US" altLang="en-US">
                <a:latin typeface="Times New Roman" charset="0"/>
                <a:ea typeface="ＭＳ Ｐゴシック" charset="-128"/>
              </a:rPr>
              <a:t>Rare in today’s competitive environment. Ford “any colour you want as long as it’s black! </a:t>
            </a:r>
          </a:p>
          <a:p>
            <a:pPr eaLnBrk="1" hangingPunct="1"/>
            <a:endParaRPr lang="en-US" altLang="en-US">
              <a:latin typeface="Times New Roman" charset="0"/>
              <a:ea typeface="ＭＳ Ｐゴシック" charset="-128"/>
            </a:endParaRPr>
          </a:p>
        </p:txBody>
      </p:sp>
    </p:spTree>
    <p:extLst>
      <p:ext uri="{BB962C8B-B14F-4D97-AF65-F5344CB8AC3E}">
        <p14:creationId xmlns:p14="http://schemas.microsoft.com/office/powerpoint/2010/main" val="1688649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71550">
              <a:spcBef>
                <a:spcPct val="30000"/>
              </a:spcBef>
              <a:defRPr sz="1200">
                <a:solidFill>
                  <a:schemeClr val="tx1"/>
                </a:solidFill>
                <a:latin typeface="Calibri" charset="0"/>
              </a:defRPr>
            </a:lvl1pPr>
            <a:lvl2pPr marL="742950" indent="-285750" defTabSz="971550">
              <a:spcBef>
                <a:spcPct val="30000"/>
              </a:spcBef>
              <a:defRPr sz="1200">
                <a:solidFill>
                  <a:schemeClr val="tx1"/>
                </a:solidFill>
                <a:latin typeface="Calibri" charset="0"/>
              </a:defRPr>
            </a:lvl2pPr>
            <a:lvl3pPr marL="1143000" indent="-228600" defTabSz="971550">
              <a:spcBef>
                <a:spcPct val="30000"/>
              </a:spcBef>
              <a:defRPr sz="1200">
                <a:solidFill>
                  <a:schemeClr val="tx1"/>
                </a:solidFill>
                <a:latin typeface="Calibri" charset="0"/>
              </a:defRPr>
            </a:lvl3pPr>
            <a:lvl4pPr marL="1600200" indent="-228600" defTabSz="971550">
              <a:spcBef>
                <a:spcPct val="30000"/>
              </a:spcBef>
              <a:defRPr sz="1200">
                <a:solidFill>
                  <a:schemeClr val="tx1"/>
                </a:solidFill>
                <a:latin typeface="Calibri" charset="0"/>
              </a:defRPr>
            </a:lvl4pPr>
            <a:lvl5pPr marL="2057400" indent="-228600" defTabSz="971550">
              <a:spcBef>
                <a:spcPct val="30000"/>
              </a:spcBef>
              <a:defRPr sz="1200">
                <a:solidFill>
                  <a:schemeClr val="tx1"/>
                </a:solidFill>
                <a:latin typeface="Calibri" charset="0"/>
              </a:defRPr>
            </a:lvl5pPr>
            <a:lvl6pPr marL="2514600" indent="-228600" defTabSz="971550" eaLnBrk="0" fontAlgn="base" hangingPunct="0">
              <a:spcBef>
                <a:spcPct val="30000"/>
              </a:spcBef>
              <a:spcAft>
                <a:spcPct val="0"/>
              </a:spcAft>
              <a:defRPr sz="1200">
                <a:solidFill>
                  <a:schemeClr val="tx1"/>
                </a:solidFill>
                <a:latin typeface="Calibri" charset="0"/>
              </a:defRPr>
            </a:lvl6pPr>
            <a:lvl7pPr marL="2971800" indent="-228600" defTabSz="971550" eaLnBrk="0" fontAlgn="base" hangingPunct="0">
              <a:spcBef>
                <a:spcPct val="30000"/>
              </a:spcBef>
              <a:spcAft>
                <a:spcPct val="0"/>
              </a:spcAft>
              <a:defRPr sz="1200">
                <a:solidFill>
                  <a:schemeClr val="tx1"/>
                </a:solidFill>
                <a:latin typeface="Calibri" charset="0"/>
              </a:defRPr>
            </a:lvl7pPr>
            <a:lvl8pPr marL="3429000" indent="-228600" defTabSz="971550" eaLnBrk="0" fontAlgn="base" hangingPunct="0">
              <a:spcBef>
                <a:spcPct val="30000"/>
              </a:spcBef>
              <a:spcAft>
                <a:spcPct val="0"/>
              </a:spcAft>
              <a:defRPr sz="1200">
                <a:solidFill>
                  <a:schemeClr val="tx1"/>
                </a:solidFill>
                <a:latin typeface="Calibri" charset="0"/>
              </a:defRPr>
            </a:lvl8pPr>
            <a:lvl9pPr marL="3886200" indent="-228600" defTabSz="971550" eaLnBrk="0" fontAlgn="base" hangingPunct="0">
              <a:spcBef>
                <a:spcPct val="30000"/>
              </a:spcBef>
              <a:spcAft>
                <a:spcPct val="0"/>
              </a:spcAft>
              <a:defRPr sz="1200">
                <a:solidFill>
                  <a:schemeClr val="tx1"/>
                </a:solidFill>
                <a:latin typeface="Calibri" charset="0"/>
              </a:defRPr>
            </a:lvl9pPr>
          </a:lstStyle>
          <a:p>
            <a:pPr>
              <a:spcBef>
                <a:spcPct val="0"/>
              </a:spcBef>
            </a:pPr>
            <a:fld id="{07B845D3-C8F4-5B48-8B3F-DB48487587E9}" type="slidenum">
              <a:rPr lang="en-GB" altLang="en-US">
                <a:latin typeface="Arial" charset="0"/>
                <a:ea typeface="ＭＳ Ｐゴシック" charset="-128"/>
                <a:cs typeface="Arial" charset="0"/>
              </a:rPr>
              <a:pPr>
                <a:spcBef>
                  <a:spcPct val="0"/>
                </a:spcBef>
              </a:pPr>
              <a:t>32</a:t>
            </a:fld>
            <a:endParaRPr lang="en-GB" altLang="en-US">
              <a:latin typeface="Arial" charset="0"/>
              <a:ea typeface="ＭＳ Ｐゴシック" charset="-128"/>
              <a:cs typeface="Arial" charset="0"/>
            </a:endParaRPr>
          </a:p>
        </p:txBody>
      </p:sp>
      <p:sp>
        <p:nvSpPr>
          <p:cNvPr id="44035" name="Rectangle 2"/>
          <p:cNvSpPr>
            <a:spLocks noGrp="1" noRot="1" noChangeAspect="1" noChangeArrowheads="1" noTextEdit="1"/>
          </p:cNvSpPr>
          <p:nvPr>
            <p:ph type="sldImg"/>
          </p:nvPr>
        </p:nvSpPr>
        <p:spPr bwMode="auto">
          <a:xfrm>
            <a:off x="161925" y="787400"/>
            <a:ext cx="6926263" cy="3897313"/>
          </a:xfrm>
          <a:solidFill>
            <a:srgbClr val="FFFFFF"/>
          </a:solidFill>
          <a:ln>
            <a:solidFill>
              <a:srgbClr val="000000"/>
            </a:solidFill>
            <a:miter lim="800000"/>
            <a:headEnd/>
            <a:tailEnd/>
          </a:ln>
        </p:spPr>
      </p:sp>
      <p:sp>
        <p:nvSpPr>
          <p:cNvPr id="44036" name="Rectangle 3"/>
          <p:cNvSpPr>
            <a:spLocks noGrp="1" noChangeArrowheads="1"/>
          </p:cNvSpPr>
          <p:nvPr>
            <p:ph type="body" idx="1"/>
          </p:nvPr>
        </p:nvSpPr>
        <p:spPr bwMode="auto">
          <a:xfrm>
            <a:off x="1000125" y="4972050"/>
            <a:ext cx="5246688" cy="4646613"/>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US" altLang="en-US">
              <a:latin typeface="Times New Roman" charset="0"/>
              <a:ea typeface="ＭＳ Ｐゴシック" charset="-128"/>
            </a:endParaRPr>
          </a:p>
        </p:txBody>
      </p:sp>
    </p:spTree>
    <p:extLst>
      <p:ext uri="{BB962C8B-B14F-4D97-AF65-F5344CB8AC3E}">
        <p14:creationId xmlns:p14="http://schemas.microsoft.com/office/powerpoint/2010/main" val="1102849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DED847B9-DA3A-F34C-9E17-FB75B8BC17A2}" type="slidenum">
              <a:rPr lang="en-GB" altLang="en-US">
                <a:latin typeface="Arial" charset="0"/>
                <a:ea typeface="ＭＳ Ｐゴシック" charset="-128"/>
                <a:cs typeface="Arial" charset="0"/>
              </a:rPr>
              <a:pPr>
                <a:spcBef>
                  <a:spcPct val="0"/>
                </a:spcBef>
              </a:pPr>
              <a:t>33</a:t>
            </a:fld>
            <a:endParaRPr lang="en-GB" altLang="en-US">
              <a:latin typeface="Arial" charset="0"/>
              <a:ea typeface="ＭＳ Ｐゴシック" charset="-128"/>
              <a:cs typeface="Arial" charset="0"/>
            </a:endParaRPr>
          </a:p>
        </p:txBody>
      </p:sp>
      <p:sp>
        <p:nvSpPr>
          <p:cNvPr id="46083" name="Rectangle 2"/>
          <p:cNvSpPr>
            <a:spLocks noChangeArrowheads="1"/>
          </p:cNvSpPr>
          <p:nvPr/>
        </p:nvSpPr>
        <p:spPr bwMode="auto">
          <a:xfrm>
            <a:off x="3851275"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84" name="Rectangle 3"/>
          <p:cNvSpPr>
            <a:spLocks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10</a:t>
            </a:r>
          </a:p>
        </p:txBody>
      </p:sp>
      <p:sp>
        <p:nvSpPr>
          <p:cNvPr id="46085" name="Rectangle 4"/>
          <p:cNvSpPr>
            <a:spLocks noChangeArrowheads="1"/>
          </p:cNvSpPr>
          <p:nvPr/>
        </p:nvSpPr>
        <p:spPr bwMode="auto">
          <a:xfrm>
            <a:off x="0"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86" name="Rectangle 5"/>
          <p:cNvSpPr>
            <a:spLocks noChangeArrowheads="1"/>
          </p:cNvSpPr>
          <p:nvPr/>
        </p:nvSpPr>
        <p:spPr bwMode="auto">
          <a:xfrm>
            <a:off x="0"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87" name="Rectangle 6"/>
          <p:cNvSpPr>
            <a:spLocks noChangeArrowheads="1"/>
          </p:cNvSpPr>
          <p:nvPr/>
        </p:nvSpPr>
        <p:spPr bwMode="auto">
          <a:xfrm>
            <a:off x="3851275"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88" name="Rectangle 7"/>
          <p:cNvSpPr>
            <a:spLocks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9</a:t>
            </a:r>
          </a:p>
        </p:txBody>
      </p:sp>
      <p:sp>
        <p:nvSpPr>
          <p:cNvPr id="46089" name="Rectangle 8"/>
          <p:cNvSpPr>
            <a:spLocks noChangeArrowheads="1"/>
          </p:cNvSpPr>
          <p:nvPr/>
        </p:nvSpPr>
        <p:spPr bwMode="auto">
          <a:xfrm>
            <a:off x="0"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0" name="Rectangle 9"/>
          <p:cNvSpPr>
            <a:spLocks noChangeArrowheads="1"/>
          </p:cNvSpPr>
          <p:nvPr/>
        </p:nvSpPr>
        <p:spPr bwMode="auto">
          <a:xfrm>
            <a:off x="0"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1" name="Rectangle 10"/>
          <p:cNvSpPr>
            <a:spLocks noChangeArrowheads="1"/>
          </p:cNvSpPr>
          <p:nvPr/>
        </p:nvSpPr>
        <p:spPr bwMode="auto">
          <a:xfrm>
            <a:off x="3851275"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2" name="Rectangle 11"/>
          <p:cNvSpPr>
            <a:spLocks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10</a:t>
            </a:r>
          </a:p>
        </p:txBody>
      </p:sp>
      <p:sp>
        <p:nvSpPr>
          <p:cNvPr id="46093" name="Rectangle 12"/>
          <p:cNvSpPr>
            <a:spLocks noChangeArrowheads="1"/>
          </p:cNvSpPr>
          <p:nvPr/>
        </p:nvSpPr>
        <p:spPr bwMode="auto">
          <a:xfrm>
            <a:off x="0"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4" name="Rectangle 13"/>
          <p:cNvSpPr>
            <a:spLocks noChangeArrowheads="1"/>
          </p:cNvSpPr>
          <p:nvPr/>
        </p:nvSpPr>
        <p:spPr bwMode="auto">
          <a:xfrm>
            <a:off x="0"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5" name="Rectangle 14"/>
          <p:cNvSpPr>
            <a:spLocks noChangeArrowheads="1"/>
          </p:cNvSpPr>
          <p:nvPr/>
        </p:nvSpPr>
        <p:spPr bwMode="auto">
          <a:xfrm>
            <a:off x="3851275"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6" name="Rectangle 15"/>
          <p:cNvSpPr>
            <a:spLocks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10</a:t>
            </a:r>
          </a:p>
        </p:txBody>
      </p:sp>
      <p:sp>
        <p:nvSpPr>
          <p:cNvPr id="46097" name="Rectangle 16"/>
          <p:cNvSpPr>
            <a:spLocks noChangeArrowheads="1"/>
          </p:cNvSpPr>
          <p:nvPr/>
        </p:nvSpPr>
        <p:spPr bwMode="auto">
          <a:xfrm>
            <a:off x="0"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8" name="Rectangle 17"/>
          <p:cNvSpPr>
            <a:spLocks noChangeArrowheads="1"/>
          </p:cNvSpPr>
          <p:nvPr/>
        </p:nvSpPr>
        <p:spPr bwMode="auto">
          <a:xfrm>
            <a:off x="0"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099" name="Rectangle 18"/>
          <p:cNvSpPr>
            <a:spLocks noChangeArrowheads="1"/>
          </p:cNvSpPr>
          <p:nvPr/>
        </p:nvSpPr>
        <p:spPr bwMode="auto">
          <a:xfrm>
            <a:off x="3851275"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100" name="Rectangle 19"/>
          <p:cNvSpPr>
            <a:spLocks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defTabSz="762000">
              <a:spcBef>
                <a:spcPct val="30000"/>
              </a:spcBef>
              <a:defRPr sz="1200">
                <a:solidFill>
                  <a:schemeClr val="tx1"/>
                </a:solidFill>
                <a:latin typeface="Calibri" charset="0"/>
              </a:defRPr>
            </a:lvl1pPr>
            <a:lvl2pPr marL="742950" indent="-285750" defTabSz="762000">
              <a:spcBef>
                <a:spcPct val="30000"/>
              </a:spcBef>
              <a:defRPr sz="1200">
                <a:solidFill>
                  <a:schemeClr val="tx1"/>
                </a:solidFill>
                <a:latin typeface="Calibri" charset="0"/>
              </a:defRPr>
            </a:lvl2pPr>
            <a:lvl3pPr marL="1143000" indent="-228600" defTabSz="762000">
              <a:spcBef>
                <a:spcPct val="30000"/>
              </a:spcBef>
              <a:defRPr sz="1200">
                <a:solidFill>
                  <a:schemeClr val="tx1"/>
                </a:solidFill>
                <a:latin typeface="Calibri" charset="0"/>
              </a:defRPr>
            </a:lvl3pPr>
            <a:lvl4pPr marL="1600200" indent="-228600" defTabSz="762000">
              <a:spcBef>
                <a:spcPct val="30000"/>
              </a:spcBef>
              <a:defRPr sz="1200">
                <a:solidFill>
                  <a:schemeClr val="tx1"/>
                </a:solidFill>
                <a:latin typeface="Calibri" charset="0"/>
              </a:defRPr>
            </a:lvl4pPr>
            <a:lvl5pPr marL="2057400" indent="-228600" defTabSz="762000">
              <a:spcBef>
                <a:spcPct val="30000"/>
              </a:spcBef>
              <a:defRPr sz="1200">
                <a:solidFill>
                  <a:schemeClr val="tx1"/>
                </a:solidFill>
                <a:latin typeface="Calibri" charset="0"/>
              </a:defRPr>
            </a:lvl5pPr>
            <a:lvl6pPr marL="2514600" indent="-228600" defTabSz="762000" eaLnBrk="0" fontAlgn="base" hangingPunct="0">
              <a:spcBef>
                <a:spcPct val="30000"/>
              </a:spcBef>
              <a:spcAft>
                <a:spcPct val="0"/>
              </a:spcAft>
              <a:defRPr sz="1200">
                <a:solidFill>
                  <a:schemeClr val="tx1"/>
                </a:solidFill>
                <a:latin typeface="Calibri" charset="0"/>
              </a:defRPr>
            </a:lvl6pPr>
            <a:lvl7pPr marL="2971800" indent="-228600" defTabSz="762000" eaLnBrk="0" fontAlgn="base" hangingPunct="0">
              <a:spcBef>
                <a:spcPct val="30000"/>
              </a:spcBef>
              <a:spcAft>
                <a:spcPct val="0"/>
              </a:spcAft>
              <a:defRPr sz="1200">
                <a:solidFill>
                  <a:schemeClr val="tx1"/>
                </a:solidFill>
                <a:latin typeface="Calibri" charset="0"/>
              </a:defRPr>
            </a:lvl7pPr>
            <a:lvl8pPr marL="3429000" indent="-228600" defTabSz="762000" eaLnBrk="0" fontAlgn="base" hangingPunct="0">
              <a:spcBef>
                <a:spcPct val="30000"/>
              </a:spcBef>
              <a:spcAft>
                <a:spcPct val="0"/>
              </a:spcAft>
              <a:defRPr sz="1200">
                <a:solidFill>
                  <a:schemeClr val="tx1"/>
                </a:solidFill>
                <a:latin typeface="Calibri" charset="0"/>
              </a:defRPr>
            </a:lvl8pPr>
            <a:lvl9pPr marL="3886200" indent="-228600" defTabSz="7620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10</a:t>
            </a:r>
          </a:p>
        </p:txBody>
      </p:sp>
      <p:sp>
        <p:nvSpPr>
          <p:cNvPr id="46101" name="Rectangle 20"/>
          <p:cNvSpPr>
            <a:spLocks noChangeArrowheads="1"/>
          </p:cNvSpPr>
          <p:nvPr/>
        </p:nvSpPr>
        <p:spPr bwMode="auto">
          <a:xfrm>
            <a:off x="0"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102" name="Rectangle 21"/>
          <p:cNvSpPr>
            <a:spLocks noChangeArrowheads="1"/>
          </p:cNvSpPr>
          <p:nvPr/>
        </p:nvSpPr>
        <p:spPr bwMode="auto">
          <a:xfrm>
            <a:off x="0"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103" name="Rectangle 22"/>
          <p:cNvSpPr>
            <a:spLocks noChangeArrowheads="1"/>
          </p:cNvSpPr>
          <p:nvPr/>
        </p:nvSpPr>
        <p:spPr bwMode="auto">
          <a:xfrm>
            <a:off x="3873500" y="0"/>
            <a:ext cx="2916238"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104" name="Rectangle 23"/>
          <p:cNvSpPr>
            <a:spLocks noChangeArrowheads="1"/>
          </p:cNvSpPr>
          <p:nvPr/>
        </p:nvSpPr>
        <p:spPr bwMode="auto">
          <a:xfrm>
            <a:off x="3873500" y="9375775"/>
            <a:ext cx="2916238"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lgn="r" eaLnBrk="1" hangingPunct="1">
              <a:spcBef>
                <a:spcPct val="0"/>
              </a:spcBef>
            </a:pPr>
            <a:r>
              <a:rPr lang="en-GB" altLang="en-US" sz="1000" i="1">
                <a:latin typeface="Arial" charset="0"/>
                <a:ea typeface="ＭＳ Ｐゴシック" charset="-128"/>
              </a:rPr>
              <a:t>9</a:t>
            </a:r>
          </a:p>
        </p:txBody>
      </p:sp>
      <p:sp>
        <p:nvSpPr>
          <p:cNvPr id="46105" name="Rectangle 24"/>
          <p:cNvSpPr>
            <a:spLocks noChangeArrowheads="1"/>
          </p:cNvSpPr>
          <p:nvPr/>
        </p:nvSpPr>
        <p:spPr bwMode="auto">
          <a:xfrm>
            <a:off x="6350" y="9375775"/>
            <a:ext cx="2914650"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106" name="Rectangle 25"/>
          <p:cNvSpPr>
            <a:spLocks noChangeArrowheads="1"/>
          </p:cNvSpPr>
          <p:nvPr/>
        </p:nvSpPr>
        <p:spPr bwMode="auto">
          <a:xfrm>
            <a:off x="6350" y="0"/>
            <a:ext cx="291465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endParaRPr lang="en-US" altLang="en-US" sz="1800">
              <a:latin typeface="Arial" charset="0"/>
              <a:ea typeface="ＭＳ Ｐゴシック" charset="-128"/>
            </a:endParaRPr>
          </a:p>
        </p:txBody>
      </p:sp>
      <p:sp>
        <p:nvSpPr>
          <p:cNvPr id="46107" name="Rectangle 26"/>
          <p:cNvSpPr>
            <a:spLocks noGrp="1" noRot="1" noChangeAspect="1" noChangeArrowheads="1" noTextEdit="1"/>
          </p:cNvSpPr>
          <p:nvPr>
            <p:ph type="sldImg"/>
          </p:nvPr>
        </p:nvSpPr>
        <p:spPr bwMode="auto">
          <a:xfrm>
            <a:off x="101600" y="750888"/>
            <a:ext cx="6594475"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6108" name="Rectangle 27"/>
          <p:cNvSpPr>
            <a:spLocks noGrp="1" noChangeArrowheads="1"/>
          </p:cNvSpPr>
          <p:nvPr>
            <p:ph type="body" idx="1"/>
          </p:nvPr>
        </p:nvSpPr>
        <p:spPr bwMode="auto">
          <a:xfrm>
            <a:off x="904875" y="4714875"/>
            <a:ext cx="4984750" cy="446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lIns="92075" tIns="46038" rIns="92075" bIns="46038" numCol="1" anchor="t" anchorCtr="0" compatLnSpc="1">
            <a:prstTxWarp prst="textNoShape">
              <a:avLst/>
            </a:prstTxWarp>
          </a:bodyPr>
          <a:lstStyle/>
          <a:p>
            <a:pPr eaLnBrk="1" hangingPunct="1"/>
            <a:endParaRPr lang="en-US" altLang="en-US"/>
          </a:p>
        </p:txBody>
      </p:sp>
    </p:spTree>
    <p:extLst>
      <p:ext uri="{BB962C8B-B14F-4D97-AF65-F5344CB8AC3E}">
        <p14:creationId xmlns:p14="http://schemas.microsoft.com/office/powerpoint/2010/main" val="17131359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9C535039-4CB3-9644-AE48-A70C1A871180}" type="slidenum">
              <a:rPr lang="en-GB" altLang="en-US"/>
              <a:pPr/>
              <a:t>34</a:t>
            </a:fld>
            <a:endParaRPr lang="en-GB" altLang="en-US"/>
          </a:p>
        </p:txBody>
      </p:sp>
    </p:spTree>
    <p:extLst>
      <p:ext uri="{BB962C8B-B14F-4D97-AF65-F5344CB8AC3E}">
        <p14:creationId xmlns:p14="http://schemas.microsoft.com/office/powerpoint/2010/main" val="446377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222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649004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A84E8C38-C135-934B-BAD6-0A8631D3267B}" type="slidenum">
              <a:rPr lang="en-US" altLang="en-US">
                <a:latin typeface="Arial" charset="0"/>
                <a:ea typeface="Arial" charset="0"/>
                <a:cs typeface="Arial" charset="0"/>
              </a:rPr>
              <a:pPr>
                <a:spcBef>
                  <a:spcPct val="0"/>
                </a:spcBef>
              </a:pPr>
              <a:t>42</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1331142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Chocolate bars! </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9F6C2B63-BAD1-4A41-9FE9-BA40B5A4C5BA}" type="slidenum">
              <a:rPr lang="en-GB" altLang="en-US"/>
              <a:pPr/>
              <a:t>44</a:t>
            </a:fld>
            <a:endParaRPr lang="en-GB" altLang="en-US"/>
          </a:p>
        </p:txBody>
      </p:sp>
    </p:spTree>
    <p:extLst>
      <p:ext uri="{BB962C8B-B14F-4D97-AF65-F5344CB8AC3E}">
        <p14:creationId xmlns:p14="http://schemas.microsoft.com/office/powerpoint/2010/main" val="18711525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0592285A-E78E-4B44-89EF-E1050E0F4916}" type="slidenum">
              <a:rPr lang="en-US" altLang="en-US">
                <a:latin typeface="Arial" charset="0"/>
                <a:ea typeface="Arial" charset="0"/>
                <a:cs typeface="Arial" charset="0"/>
              </a:rPr>
              <a:pPr>
                <a:spcBef>
                  <a:spcPct val="0"/>
                </a:spcBef>
              </a:pPr>
              <a:t>45</a:t>
            </a:fld>
            <a:endParaRPr lang="en-US" altLang="en-US">
              <a:latin typeface="Arial" charset="0"/>
              <a:ea typeface="Arial" charset="0"/>
              <a:cs typeface="Arial" charset="0"/>
            </a:endParaRPr>
          </a:p>
        </p:txBody>
      </p:sp>
    </p:spTree>
    <p:extLst>
      <p:ext uri="{BB962C8B-B14F-4D97-AF65-F5344CB8AC3E}">
        <p14:creationId xmlns:p14="http://schemas.microsoft.com/office/powerpoint/2010/main" val="5585468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4E983591-5162-8D42-843E-237C233B18FD}" type="slidenum">
              <a:rPr lang="en-GB" altLang="en-US">
                <a:latin typeface="Arial" charset="0"/>
                <a:ea typeface="ＭＳ Ｐゴシック" charset="-128"/>
                <a:cs typeface="Arial" charset="0"/>
              </a:rPr>
              <a:pPr>
                <a:spcBef>
                  <a:spcPct val="0"/>
                </a:spcBef>
              </a:pPr>
              <a:t>46</a:t>
            </a:fld>
            <a:endParaRPr lang="en-GB" altLang="en-US">
              <a:latin typeface="Arial" charset="0"/>
              <a:ea typeface="ＭＳ Ｐゴシック" charset="-128"/>
              <a:cs typeface="Arial" charset="0"/>
            </a:endParaRPr>
          </a:p>
        </p:txBody>
      </p:sp>
      <p:sp>
        <p:nvSpPr>
          <p:cNvPr id="65539" name="Rectangle 2"/>
          <p:cNvSpPr>
            <a:spLocks noGrp="1" noChangeArrowheads="1"/>
          </p:cNvSpPr>
          <p:nvPr>
            <p:ph type="body" idx="1"/>
          </p:nvPr>
        </p:nvSpPr>
        <p:spPr bwMode="auto">
          <a:xfrm>
            <a:off x="938213" y="4735513"/>
            <a:ext cx="4918075" cy="44243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lIns="90488" tIns="46038" rIns="90488" bIns="46038" numCol="1" anchor="t" anchorCtr="0" compatLnSpc="1">
            <a:prstTxWarp prst="textNoShape">
              <a:avLst/>
            </a:prstTxWarp>
          </a:bodyPr>
          <a:lstStyle/>
          <a:p>
            <a:pPr eaLnBrk="1" hangingPunct="1"/>
            <a:endParaRPr lang="en-US" altLang="en-US"/>
          </a:p>
        </p:txBody>
      </p:sp>
      <p:sp>
        <p:nvSpPr>
          <p:cNvPr id="65540" name="Rectangle 3"/>
          <p:cNvSpPr>
            <a:spLocks noGrp="1" noRot="1" noChangeAspect="1" noChangeArrowheads="1" noTextEdit="1"/>
          </p:cNvSpPr>
          <p:nvPr>
            <p:ph type="sldImg"/>
          </p:nvPr>
        </p:nvSpPr>
        <p:spPr bwMode="auto">
          <a:xfrm>
            <a:off x="101600" y="750888"/>
            <a:ext cx="6594475"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Tree>
    <p:extLst>
      <p:ext uri="{BB962C8B-B14F-4D97-AF65-F5344CB8AC3E}">
        <p14:creationId xmlns:p14="http://schemas.microsoft.com/office/powerpoint/2010/main" val="9288770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3FC1939D-4AF9-F240-843C-5821ABC15491}" type="slidenum">
              <a:rPr lang="en-GB" altLang="en-US">
                <a:latin typeface="Arial" charset="0"/>
                <a:ea typeface="ＭＳ Ｐゴシック" charset="-128"/>
                <a:cs typeface="Arial" charset="0"/>
              </a:rPr>
              <a:pPr>
                <a:spcBef>
                  <a:spcPct val="0"/>
                </a:spcBef>
              </a:pPr>
              <a:t>47</a:t>
            </a:fld>
            <a:endParaRPr lang="en-GB" altLang="en-US">
              <a:latin typeface="Arial" charset="0"/>
              <a:ea typeface="ＭＳ Ｐゴシック" charset="-128"/>
              <a:cs typeface="Arial" charset="0"/>
            </a:endParaRPr>
          </a:p>
        </p:txBody>
      </p:sp>
      <p:sp>
        <p:nvSpPr>
          <p:cNvPr id="67587"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67588"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r>
              <a:rPr lang="en-IE" altLang="en-US"/>
              <a:t>Note: New Slide</a:t>
            </a:r>
            <a:endParaRPr lang="en-GB" altLang="en-US"/>
          </a:p>
        </p:txBody>
      </p:sp>
    </p:spTree>
    <p:extLst>
      <p:ext uri="{BB962C8B-B14F-4D97-AF65-F5344CB8AC3E}">
        <p14:creationId xmlns:p14="http://schemas.microsoft.com/office/powerpoint/2010/main" val="2463835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96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1506433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charset="0"/>
              </a:defRPr>
            </a:lvl1pPr>
            <a:lvl2pPr marL="742950" indent="-285750">
              <a:spcBef>
                <a:spcPct val="30000"/>
              </a:spcBef>
              <a:defRPr sz="1200">
                <a:solidFill>
                  <a:schemeClr val="tx1"/>
                </a:solidFill>
                <a:latin typeface="Calibri" charset="0"/>
              </a:defRPr>
            </a:lvl2pPr>
            <a:lvl3pPr marL="1143000" indent="-228600">
              <a:spcBef>
                <a:spcPct val="30000"/>
              </a:spcBef>
              <a:defRPr sz="1200">
                <a:solidFill>
                  <a:schemeClr val="tx1"/>
                </a:solidFill>
                <a:latin typeface="Calibri" charset="0"/>
              </a:defRPr>
            </a:lvl3pPr>
            <a:lvl4pPr marL="1600200" indent="-228600">
              <a:spcBef>
                <a:spcPct val="30000"/>
              </a:spcBef>
              <a:defRPr sz="1200">
                <a:solidFill>
                  <a:schemeClr val="tx1"/>
                </a:solidFill>
                <a:latin typeface="Calibri" charset="0"/>
              </a:defRPr>
            </a:lvl4pPr>
            <a:lvl5pPr marL="2057400" indent="-22860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a:spcBef>
                <a:spcPct val="0"/>
              </a:spcBef>
            </a:pPr>
            <a:fld id="{DF184CD8-D86A-E041-B197-DB683BFF674F}" type="slidenum">
              <a:rPr lang="en-GB" altLang="en-US">
                <a:latin typeface="Arial" charset="0"/>
                <a:ea typeface="ＭＳ Ｐゴシック" charset="-128"/>
                <a:cs typeface="Arial" charset="0"/>
              </a:rPr>
              <a:pPr>
                <a:spcBef>
                  <a:spcPct val="0"/>
                </a:spcBef>
              </a:pPr>
              <a:t>58</a:t>
            </a:fld>
            <a:endParaRPr lang="en-GB" altLang="en-US">
              <a:latin typeface="Arial" charset="0"/>
              <a:ea typeface="ＭＳ Ｐゴシック" charset="-128"/>
              <a:cs typeface="Arial" charset="0"/>
            </a:endParaRPr>
          </a:p>
        </p:txBody>
      </p:sp>
      <p:sp>
        <p:nvSpPr>
          <p:cNvPr id="80899" name="Rectangle 2"/>
          <p:cNvSpPr>
            <a:spLocks noGrp="1" noChangeArrowheads="1"/>
          </p:cNvSpPr>
          <p:nvPr>
            <p:ph type="body" idx="1"/>
          </p:nvPr>
        </p:nvSpPr>
        <p:spPr bwMode="auto">
          <a:xfrm>
            <a:off x="938213" y="4735513"/>
            <a:ext cx="4918075" cy="44243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lIns="90488" tIns="46038" rIns="90488" bIns="46038" numCol="1" anchor="t" anchorCtr="0" compatLnSpc="1">
            <a:prstTxWarp prst="textNoShape">
              <a:avLst/>
            </a:prstTxWarp>
          </a:bodyPr>
          <a:lstStyle/>
          <a:p>
            <a:pPr eaLnBrk="1" hangingPunct="1"/>
            <a:endParaRPr lang="en-US" altLang="en-US"/>
          </a:p>
        </p:txBody>
      </p:sp>
      <p:sp>
        <p:nvSpPr>
          <p:cNvPr id="80900" name="Rectangle 3"/>
          <p:cNvSpPr>
            <a:spLocks noGrp="1" noRot="1" noChangeAspect="1" noChangeArrowheads="1" noTextEdit="1"/>
          </p:cNvSpPr>
          <p:nvPr>
            <p:ph type="sldImg"/>
          </p:nvPr>
        </p:nvSpPr>
        <p:spPr bwMode="auto">
          <a:xfrm>
            <a:off x="101600" y="750888"/>
            <a:ext cx="6594475" cy="3709987"/>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Tree>
    <p:extLst>
      <p:ext uri="{BB962C8B-B14F-4D97-AF65-F5344CB8AC3E}">
        <p14:creationId xmlns:p14="http://schemas.microsoft.com/office/powerpoint/2010/main" val="19440993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704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62780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2BDC9C-A3F7-6E46-ACD5-7761BA42CB7C}" type="datetimeFigureOut">
              <a:rPr lang="en-US" smtClean="0"/>
              <a:t>11/28/17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1138520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2BDC9C-A3F7-6E46-ACD5-7761BA42CB7C}" type="datetimeFigureOut">
              <a:rPr lang="en-US" smtClean="0"/>
              <a:t>11/28/17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589377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22BDC9C-A3F7-6E46-ACD5-7761BA42CB7C}" type="datetimeFigureOut">
              <a:rPr lang="en-US" smtClean="0"/>
              <a:t>11/28/17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146874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22BDC9C-A3F7-6E46-ACD5-7761BA42CB7C}" type="datetimeFigureOut">
              <a:rPr lang="en-US" smtClean="0"/>
              <a:t>11/28/17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1988864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22BDC9C-A3F7-6E46-ACD5-7761BA42CB7C}" type="datetimeFigureOut">
              <a:rPr lang="en-US" smtClean="0"/>
              <a:t>11/28/17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1270097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2BDC9C-A3F7-6E46-ACD5-7761BA42CB7C}" type="datetimeFigureOut">
              <a:rPr lang="en-US" smtClean="0"/>
              <a:t>11/28/17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546811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2BDC9C-A3F7-6E46-ACD5-7761BA42CB7C}" type="datetimeFigureOut">
              <a:rPr lang="en-US" smtClean="0"/>
              <a:t>11/28/17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619164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2BDC9C-A3F7-6E46-ACD5-7761BA42CB7C}" type="datetimeFigureOut">
              <a:rPr lang="en-US" smtClean="0"/>
              <a:t>11/28/17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265897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2BDC9C-A3F7-6E46-ACD5-7761BA42CB7C}" type="datetimeFigureOut">
              <a:rPr lang="en-US" smtClean="0"/>
              <a:t>11/28/17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28636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2BDC9C-A3F7-6E46-ACD5-7761BA42CB7C}" type="datetimeFigureOut">
              <a:rPr lang="en-US" smtClean="0"/>
              <a:t>11/28/17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260158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2BDC9C-A3F7-6E46-ACD5-7761BA42CB7C}" type="datetimeFigureOut">
              <a:rPr lang="en-US" smtClean="0"/>
              <a:t>11/28/17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E8EC5E-8199-9040-961D-395C73B8BD81}" type="slidenum">
              <a:rPr lang="en-US" smtClean="0"/>
              <a:t>‹#›</a:t>
            </a:fld>
            <a:endParaRPr lang="en-US"/>
          </a:p>
        </p:txBody>
      </p:sp>
    </p:spTree>
    <p:extLst>
      <p:ext uri="{BB962C8B-B14F-4D97-AF65-F5344CB8AC3E}">
        <p14:creationId xmlns:p14="http://schemas.microsoft.com/office/powerpoint/2010/main" val="21485139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2BDC9C-A3F7-6E46-ACD5-7761BA42CB7C}" type="datetimeFigureOut">
              <a:rPr lang="en-US" smtClean="0"/>
              <a:t>11/28/17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E8EC5E-8199-9040-961D-395C73B8BD81}" type="slidenum">
              <a:rPr lang="en-US" smtClean="0"/>
              <a:t>‹#›</a:t>
            </a:fld>
            <a:endParaRPr lang="en-US"/>
          </a:p>
        </p:txBody>
      </p:sp>
    </p:spTree>
    <p:extLst>
      <p:ext uri="{BB962C8B-B14F-4D97-AF65-F5344CB8AC3E}">
        <p14:creationId xmlns:p14="http://schemas.microsoft.com/office/powerpoint/2010/main" val="6763711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tif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8" Type="http://schemas.openxmlformats.org/officeDocument/2006/relationships/image" Target="../media/image7.jpe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9.xml.rels><?xml version="1.0" encoding="UTF-8" standalone="yes"?>
<Relationships xmlns="http://schemas.openxmlformats.org/package/2006/relationships"><Relationship Id="rId3" Type="http://schemas.openxmlformats.org/officeDocument/2006/relationships/hyperlink" Target="http://www.youtube.com/watch?v=7UCxzYpXhpI" TargetMode="External"/><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acorn.caci.co.uk/downloads/Acorn-Infographic.pdf"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experian.co.uk/marketing-services/about/news/mosaic-launch.html"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 Id="rId3" Type="http://schemas.openxmlformats.org/officeDocument/2006/relationships/image" Target="../media/image1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7.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1.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2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www.youtube.com/watch?v=RcRFBVIvJHw" TargetMode="External"/><Relationship Id="rId3" Type="http://schemas.openxmlformats.org/officeDocument/2006/relationships/image" Target="../media/image2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6.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cim.co.uk/" TargetMode="External"/><Relationship Id="rId3" Type="http://schemas.openxmlformats.org/officeDocument/2006/relationships/hyperlink" Target="http://www.youtalkmarketing.co.uk/" TargetMode="Externa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Social Trends &amp; Consumerism</a:t>
            </a:r>
            <a:endParaRPr lang="en-US" b="1" dirty="0"/>
          </a:p>
        </p:txBody>
      </p:sp>
      <p:sp>
        <p:nvSpPr>
          <p:cNvPr id="3" name="Subtitle 2"/>
          <p:cNvSpPr>
            <a:spLocks noGrp="1"/>
          </p:cNvSpPr>
          <p:nvPr>
            <p:ph type="subTitle" idx="1"/>
          </p:nvPr>
        </p:nvSpPr>
        <p:spPr/>
        <p:txBody>
          <a:bodyPr/>
          <a:lstStyle/>
          <a:p>
            <a:pPr algn="l"/>
            <a:r>
              <a:rPr lang="en-US" b="1" dirty="0" smtClean="0"/>
              <a:t>Lecture 8</a:t>
            </a:r>
          </a:p>
          <a:p>
            <a:pPr algn="l"/>
            <a:r>
              <a:rPr lang="en-US" dirty="0" smtClean="0"/>
              <a:t>Part 1 – Marketing Strategy (Continued)</a:t>
            </a:r>
          </a:p>
          <a:p>
            <a:pPr algn="l"/>
            <a:r>
              <a:rPr lang="en-US" dirty="0" smtClean="0"/>
              <a:t>Part 2 – Segmentation, Targeting &amp; Position</a:t>
            </a:r>
            <a:endParaRPr lang="en-US" dirty="0"/>
          </a:p>
        </p:txBody>
      </p:sp>
    </p:spTree>
    <p:extLst>
      <p:ext uri="{BB962C8B-B14F-4D97-AF65-F5344CB8AC3E}">
        <p14:creationId xmlns:p14="http://schemas.microsoft.com/office/powerpoint/2010/main" val="1037942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1600"/>
            <a:ext cx="10515600" cy="1325563"/>
          </a:xfrm>
        </p:spPr>
        <p:txBody>
          <a:bodyPr/>
          <a:lstStyle/>
          <a:p>
            <a:r>
              <a:rPr lang="en-US" b="1" dirty="0" smtClean="0"/>
              <a:t>Strategic Marketing</a:t>
            </a:r>
            <a:endParaRPr lang="en-US" b="1" dirty="0"/>
          </a:p>
        </p:txBody>
      </p:sp>
      <p:sp>
        <p:nvSpPr>
          <p:cNvPr id="3" name="Content Placeholder 2"/>
          <p:cNvSpPr>
            <a:spLocks noGrp="1"/>
          </p:cNvSpPr>
          <p:nvPr>
            <p:ph idx="1"/>
          </p:nvPr>
        </p:nvSpPr>
        <p:spPr>
          <a:xfrm>
            <a:off x="838200" y="1405467"/>
            <a:ext cx="10515600" cy="4771496"/>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t>The </a:t>
            </a:r>
            <a:r>
              <a:rPr lang="en-US" dirty="0" err="1" smtClean="0"/>
              <a:t>Ansoff</a:t>
            </a:r>
            <a:r>
              <a:rPr lang="en-US" dirty="0" smtClean="0"/>
              <a:t> Matrix</a:t>
            </a:r>
            <a:endParaRPr lang="en-US" dirty="0"/>
          </a:p>
        </p:txBody>
      </p:sp>
      <p:pic>
        <p:nvPicPr>
          <p:cNvPr id="4" name="Picture 3"/>
          <p:cNvPicPr>
            <a:picLocks noChangeAspect="1"/>
          </p:cNvPicPr>
          <p:nvPr/>
        </p:nvPicPr>
        <p:blipFill>
          <a:blip r:embed="rId2"/>
          <a:stretch>
            <a:fillRect/>
          </a:stretch>
        </p:blipFill>
        <p:spPr>
          <a:xfrm>
            <a:off x="3505200" y="1951566"/>
            <a:ext cx="5181600" cy="4749800"/>
          </a:xfrm>
          <a:prstGeom prst="rect">
            <a:avLst/>
          </a:prstGeom>
        </p:spPr>
      </p:pic>
    </p:spTree>
    <p:extLst>
      <p:ext uri="{BB962C8B-B14F-4D97-AF65-F5344CB8AC3E}">
        <p14:creationId xmlns:p14="http://schemas.microsoft.com/office/powerpoint/2010/main" val="162292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Strategic Marketing</a:t>
            </a:r>
            <a:endParaRPr lang="en-US" b="1" dirty="0"/>
          </a:p>
        </p:txBody>
      </p:sp>
      <p:sp>
        <p:nvSpPr>
          <p:cNvPr id="3" name="Content Placeholder 2"/>
          <p:cNvSpPr>
            <a:spLocks noGrp="1"/>
          </p:cNvSpPr>
          <p:nvPr>
            <p:ph idx="1"/>
          </p:nvPr>
        </p:nvSpPr>
        <p:spPr>
          <a:xfrm>
            <a:off x="838200" y="1543050"/>
            <a:ext cx="10515600" cy="4633913"/>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t>For and </a:t>
            </a:r>
            <a:r>
              <a:rPr lang="en-US" dirty="0" err="1" smtClean="0"/>
              <a:t>organisation</a:t>
            </a:r>
            <a:r>
              <a:rPr lang="en-US" dirty="0" smtClean="0"/>
              <a:t> of your choice, apply the </a:t>
            </a:r>
            <a:r>
              <a:rPr lang="en-US" dirty="0" err="1" smtClean="0"/>
              <a:t>Ansoff</a:t>
            </a:r>
            <a:r>
              <a:rPr lang="en-US" dirty="0" smtClean="0"/>
              <a:t> Matrix to its portfolio of products or services</a:t>
            </a:r>
            <a:endParaRPr lang="en-US" dirty="0"/>
          </a:p>
        </p:txBody>
      </p:sp>
    </p:spTree>
    <p:extLst>
      <p:ext uri="{BB962C8B-B14F-4D97-AF65-F5344CB8AC3E}">
        <p14:creationId xmlns:p14="http://schemas.microsoft.com/office/powerpoint/2010/main" val="1272340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0194"/>
            <a:ext cx="10515600" cy="1325563"/>
          </a:xfrm>
        </p:spPr>
        <p:txBody>
          <a:bodyPr/>
          <a:lstStyle/>
          <a:p>
            <a:r>
              <a:rPr lang="en-GB" b="1" dirty="0" smtClean="0"/>
              <a:t>Strategic Marketing</a:t>
            </a:r>
            <a:endParaRPr lang="en-GB" b="1" dirty="0"/>
          </a:p>
        </p:txBody>
      </p:sp>
      <p:sp>
        <p:nvSpPr>
          <p:cNvPr id="3" name="Content Placeholder 2"/>
          <p:cNvSpPr>
            <a:spLocks noGrp="1"/>
          </p:cNvSpPr>
          <p:nvPr>
            <p:ph idx="1"/>
          </p:nvPr>
        </p:nvSpPr>
        <p:spPr>
          <a:xfrm>
            <a:off x="838200" y="1469036"/>
            <a:ext cx="10515600" cy="4707927"/>
          </a:xfrm>
        </p:spPr>
        <p:txBody>
          <a:bodyPr>
            <a:normAutofit/>
          </a:bodyPr>
          <a:lstStyle/>
          <a:p>
            <a:pPr marL="0" indent="0">
              <a:buNone/>
            </a:pPr>
            <a:r>
              <a:rPr lang="en-GB" dirty="0" smtClean="0"/>
              <a:t>Product/Portfolio Strategy – Boston Consulting Group Matrix</a:t>
            </a:r>
          </a:p>
        </p:txBody>
      </p:sp>
      <p:pic>
        <p:nvPicPr>
          <p:cNvPr id="7" name="Picture 6"/>
          <p:cNvPicPr>
            <a:picLocks noChangeAspect="1"/>
          </p:cNvPicPr>
          <p:nvPr/>
        </p:nvPicPr>
        <p:blipFill>
          <a:blip r:embed="rId3"/>
          <a:stretch>
            <a:fillRect/>
          </a:stretch>
        </p:blipFill>
        <p:spPr>
          <a:xfrm>
            <a:off x="3503822" y="2199744"/>
            <a:ext cx="4397166" cy="3634809"/>
          </a:xfrm>
          <a:prstGeom prst="rect">
            <a:avLst/>
          </a:prstGeom>
        </p:spPr>
      </p:pic>
      <p:sp>
        <p:nvSpPr>
          <p:cNvPr id="5" name="TextBox 4"/>
          <p:cNvSpPr txBox="1"/>
          <p:nvPr/>
        </p:nvSpPr>
        <p:spPr>
          <a:xfrm>
            <a:off x="1085850" y="6072188"/>
            <a:ext cx="8921417" cy="369332"/>
          </a:xfrm>
          <a:prstGeom prst="rect">
            <a:avLst/>
          </a:prstGeom>
          <a:noFill/>
        </p:spPr>
        <p:txBody>
          <a:bodyPr wrap="none" rtlCol="0">
            <a:spAutoFit/>
          </a:bodyPr>
          <a:lstStyle/>
          <a:p>
            <a:r>
              <a:rPr lang="en-US" dirty="0" smtClean="0"/>
              <a:t>Developed by BCG to help General Electric manage each of the businesses within its portfolio</a:t>
            </a:r>
            <a:endParaRPr lang="en-US" dirty="0"/>
          </a:p>
        </p:txBody>
      </p:sp>
    </p:spTree>
    <p:extLst>
      <p:ext uri="{BB962C8B-B14F-4D97-AF65-F5344CB8AC3E}">
        <p14:creationId xmlns:p14="http://schemas.microsoft.com/office/powerpoint/2010/main" val="281777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925" y="0"/>
            <a:ext cx="10710862" cy="911381"/>
          </a:xfrm>
        </p:spPr>
        <p:txBody>
          <a:bodyPr/>
          <a:lstStyle/>
          <a:p>
            <a:r>
              <a:rPr lang="en-GB" b="1" dirty="0" smtClean="0"/>
              <a:t>Strategic Models</a:t>
            </a:r>
            <a:endParaRPr lang="en-GB" b="1" dirty="0"/>
          </a:p>
        </p:txBody>
      </p:sp>
      <p:sp>
        <p:nvSpPr>
          <p:cNvPr id="3" name="Content Placeholder 2"/>
          <p:cNvSpPr>
            <a:spLocks noGrp="1"/>
          </p:cNvSpPr>
          <p:nvPr>
            <p:ph idx="1"/>
          </p:nvPr>
        </p:nvSpPr>
        <p:spPr>
          <a:xfrm>
            <a:off x="542925" y="1254282"/>
            <a:ext cx="11315699" cy="4922682"/>
          </a:xfrm>
        </p:spPr>
        <p:txBody>
          <a:bodyPr>
            <a:normAutofit lnSpcReduction="10000"/>
          </a:bodyPr>
          <a:lstStyle/>
          <a:p>
            <a:pPr marL="0" indent="0">
              <a:buNone/>
            </a:pPr>
            <a:r>
              <a:rPr lang="en-GB" dirty="0" smtClean="0"/>
              <a:t>Product/Portfolio Strategy – Boston Consulting Group Matrix</a:t>
            </a:r>
          </a:p>
          <a:p>
            <a:pPr marL="0" indent="0">
              <a:buNone/>
            </a:pPr>
            <a:endParaRPr lang="en-GB" dirty="0"/>
          </a:p>
          <a:p>
            <a:pPr>
              <a:buFont typeface="Wingdings" charset="2"/>
              <a:buChar char="Ø"/>
            </a:pPr>
            <a:r>
              <a:rPr lang="en-GB" sz="2400" b="1" dirty="0" smtClean="0"/>
              <a:t>Star:	</a:t>
            </a:r>
            <a:r>
              <a:rPr lang="en-GB" sz="2400" dirty="0" smtClean="0"/>
              <a:t>	Business unit or product which has high market share in a 					growing market.  Needs investment to support growth but 					good profits</a:t>
            </a:r>
          </a:p>
          <a:p>
            <a:endParaRPr lang="en-GB" sz="2400" dirty="0"/>
          </a:p>
          <a:p>
            <a:pPr>
              <a:buFont typeface="Wingdings" charset="2"/>
              <a:buChar char="Ø"/>
            </a:pPr>
            <a:r>
              <a:rPr lang="en-GB" sz="2400" b="1" dirty="0" smtClean="0"/>
              <a:t>?		</a:t>
            </a:r>
            <a:r>
              <a:rPr lang="en-GB" sz="2400" dirty="0" smtClean="0"/>
              <a:t>Low market share in growing market.  Could become star with investment</a:t>
            </a:r>
          </a:p>
          <a:p>
            <a:pPr>
              <a:buFont typeface="Wingdings" charset="2"/>
              <a:buChar char="Ø"/>
            </a:pPr>
            <a:endParaRPr lang="en-GB" sz="2400" dirty="0"/>
          </a:p>
          <a:p>
            <a:pPr>
              <a:buFont typeface="Wingdings" charset="2"/>
              <a:buChar char="Ø"/>
            </a:pPr>
            <a:r>
              <a:rPr lang="en-GB" sz="2400" b="1" dirty="0" smtClean="0"/>
              <a:t>Cash Cow:	</a:t>
            </a:r>
            <a:r>
              <a:rPr lang="en-GB" sz="2400" dirty="0" smtClean="0"/>
              <a:t>High market share in a mature market.  Growth is low but investment 			needs are less.  Profits should fund investment in question marks</a:t>
            </a:r>
          </a:p>
          <a:p>
            <a:pPr>
              <a:buFont typeface="Wingdings" charset="2"/>
              <a:buChar char="Ø"/>
            </a:pPr>
            <a:endParaRPr lang="en-GB" sz="2400" b="1" dirty="0"/>
          </a:p>
          <a:p>
            <a:pPr>
              <a:buFont typeface="Wingdings" charset="2"/>
              <a:buChar char="Ø"/>
            </a:pPr>
            <a:r>
              <a:rPr lang="en-GB" sz="2400" b="1" dirty="0" smtClean="0"/>
              <a:t>Dogs:	</a:t>
            </a:r>
            <a:r>
              <a:rPr lang="en-GB" sz="2400" dirty="0" smtClean="0"/>
              <a:t>Low share in declining markets.  Consider divestment or closure</a:t>
            </a:r>
            <a:endParaRPr lang="en-GB" sz="2400" b="1" dirty="0" smtClean="0"/>
          </a:p>
          <a:p>
            <a:endParaRPr lang="en-GB" sz="2400" b="1" dirty="0"/>
          </a:p>
          <a:p>
            <a:endParaRPr lang="en-GB" sz="2400" b="1" dirty="0" smtClean="0"/>
          </a:p>
        </p:txBody>
      </p:sp>
    </p:spTree>
    <p:extLst>
      <p:ext uri="{BB962C8B-B14F-4D97-AF65-F5344CB8AC3E}">
        <p14:creationId xmlns:p14="http://schemas.microsoft.com/office/powerpoint/2010/main" val="633051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Activity</a:t>
            </a:r>
            <a:endParaRPr lang="en-US" b="1" dirty="0"/>
          </a:p>
        </p:txBody>
      </p:sp>
      <p:sp>
        <p:nvSpPr>
          <p:cNvPr id="3" name="Content Placeholder 2"/>
          <p:cNvSpPr>
            <a:spLocks noGrp="1"/>
          </p:cNvSpPr>
          <p:nvPr>
            <p:ph idx="1"/>
          </p:nvPr>
        </p:nvSpPr>
        <p:spPr>
          <a:xfrm>
            <a:off x="838200" y="1528763"/>
            <a:ext cx="10515600" cy="4648200"/>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t>Apply the BCG to an </a:t>
            </a:r>
            <a:r>
              <a:rPr lang="en-US" dirty="0" err="1" smtClean="0"/>
              <a:t>organisation</a:t>
            </a:r>
            <a:r>
              <a:rPr lang="en-US" dirty="0" smtClean="0"/>
              <a:t> of your choice.</a:t>
            </a:r>
            <a:endParaRPr lang="en-US" dirty="0"/>
          </a:p>
        </p:txBody>
      </p:sp>
    </p:spTree>
    <p:extLst>
      <p:ext uri="{BB962C8B-B14F-4D97-AF65-F5344CB8AC3E}">
        <p14:creationId xmlns:p14="http://schemas.microsoft.com/office/powerpoint/2010/main" val="10589765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447"/>
            <a:ext cx="10515600" cy="1062753"/>
          </a:xfrm>
        </p:spPr>
        <p:txBody>
          <a:bodyPr/>
          <a:lstStyle/>
          <a:p>
            <a:r>
              <a:rPr lang="en-US" b="1" dirty="0" smtClean="0"/>
              <a:t>Activity</a:t>
            </a:r>
            <a:endParaRPr lang="en-US" b="1" dirty="0"/>
          </a:p>
        </p:txBody>
      </p:sp>
      <p:sp>
        <p:nvSpPr>
          <p:cNvPr id="3" name="Content Placeholder 2"/>
          <p:cNvSpPr>
            <a:spLocks noGrp="1"/>
          </p:cNvSpPr>
          <p:nvPr>
            <p:ph idx="1"/>
          </p:nvPr>
        </p:nvSpPr>
        <p:spPr>
          <a:xfrm>
            <a:off x="838200" y="1219200"/>
            <a:ext cx="10515600" cy="4957763"/>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t>Example - Volkswagen</a:t>
            </a:r>
            <a:endParaRPr lang="en-US" dirty="0"/>
          </a:p>
        </p:txBody>
      </p:sp>
      <p:graphicFrame>
        <p:nvGraphicFramePr>
          <p:cNvPr id="6" name="Table 5"/>
          <p:cNvGraphicFramePr>
            <a:graphicFrameLocks noGrp="1"/>
          </p:cNvGraphicFramePr>
          <p:nvPr>
            <p:extLst/>
          </p:nvPr>
        </p:nvGraphicFramePr>
        <p:xfrm>
          <a:off x="2031996" y="1964267"/>
          <a:ext cx="8974670" cy="3840321"/>
        </p:xfrm>
        <a:graphic>
          <a:graphicData uri="http://schemas.openxmlformats.org/drawingml/2006/table">
            <a:tbl>
              <a:tblPr firstRow="1" bandRow="1">
                <a:tableStyleId>{5C22544A-7EE6-4342-B048-85BDC9FD1C3A}</a:tableStyleId>
              </a:tblPr>
              <a:tblGrid>
                <a:gridCol w="4487335"/>
                <a:gridCol w="4487335"/>
              </a:tblGrid>
              <a:tr h="1920081">
                <a:tc>
                  <a:txBody>
                    <a:bodyPr/>
                    <a:lstStyle/>
                    <a:p>
                      <a:pPr algn="ctr"/>
                      <a:r>
                        <a:rPr lang="en-US" sz="2400" dirty="0" smtClean="0">
                          <a:solidFill>
                            <a:schemeClr val="tx1"/>
                          </a:solidFill>
                        </a:rPr>
                        <a:t>Star</a:t>
                      </a:r>
                    </a:p>
                    <a:p>
                      <a:pPr algn="ctr"/>
                      <a:endParaRPr lang="en-US" sz="2400" dirty="0" smtClean="0">
                        <a:solidFill>
                          <a:schemeClr val="tx1"/>
                        </a:solidFill>
                      </a:endParaRPr>
                    </a:p>
                    <a:p>
                      <a:pPr algn="ctr"/>
                      <a:r>
                        <a:rPr lang="en-US" sz="2400" b="0" dirty="0" smtClean="0">
                          <a:solidFill>
                            <a:schemeClr val="tx1"/>
                          </a:solidFill>
                        </a:rPr>
                        <a:t>Tiguan</a:t>
                      </a:r>
                      <a:endParaRPr lang="en-US" sz="2400" b="0" dirty="0">
                        <a:solidFill>
                          <a:schemeClr val="tx1"/>
                        </a:solidFill>
                      </a:endParaRPr>
                    </a:p>
                  </a:txBody>
                  <a:tcPr/>
                </a:tc>
                <a:tc>
                  <a:txBody>
                    <a:bodyPr/>
                    <a:lstStyle/>
                    <a:p>
                      <a:pPr algn="ctr"/>
                      <a:r>
                        <a:rPr lang="en-US" sz="2400" dirty="0" smtClean="0">
                          <a:solidFill>
                            <a:schemeClr val="tx1"/>
                          </a:solidFill>
                        </a:rPr>
                        <a:t>Question</a:t>
                      </a:r>
                      <a:r>
                        <a:rPr lang="en-US" sz="2400" baseline="0" dirty="0" smtClean="0">
                          <a:solidFill>
                            <a:schemeClr val="tx1"/>
                          </a:solidFill>
                        </a:rPr>
                        <a:t> Mark</a:t>
                      </a:r>
                      <a:endParaRPr lang="en-US" sz="2400" dirty="0" smtClean="0">
                        <a:solidFill>
                          <a:schemeClr val="tx1"/>
                        </a:solidFill>
                      </a:endParaRPr>
                    </a:p>
                    <a:p>
                      <a:pPr algn="ctr"/>
                      <a:endParaRPr lang="en-US" sz="2400" dirty="0" smtClean="0">
                        <a:solidFill>
                          <a:schemeClr val="tx1"/>
                        </a:solidFill>
                      </a:endParaRPr>
                    </a:p>
                    <a:p>
                      <a:pPr algn="ctr"/>
                      <a:r>
                        <a:rPr lang="en-US" sz="2400" b="0" dirty="0" smtClean="0">
                          <a:solidFill>
                            <a:schemeClr val="tx1"/>
                          </a:solidFill>
                        </a:rPr>
                        <a:t>Golf GTE</a:t>
                      </a:r>
                      <a:endParaRPr lang="en-US" sz="2400" b="0" dirty="0">
                        <a:solidFill>
                          <a:schemeClr val="tx1"/>
                        </a:solidFill>
                      </a:endParaRPr>
                    </a:p>
                  </a:txBody>
                  <a:tcPr/>
                </a:tc>
              </a:tr>
              <a:tr h="1920081">
                <a:tc>
                  <a:txBody>
                    <a:bodyPr/>
                    <a:lstStyle/>
                    <a:p>
                      <a:pPr algn="ctr"/>
                      <a:r>
                        <a:rPr lang="en-US" sz="2400" b="1" dirty="0" smtClean="0">
                          <a:solidFill>
                            <a:schemeClr val="tx1"/>
                          </a:solidFill>
                        </a:rPr>
                        <a:t>Cash</a:t>
                      </a:r>
                      <a:r>
                        <a:rPr lang="en-US" sz="2400" b="1" baseline="0" dirty="0" smtClean="0">
                          <a:solidFill>
                            <a:schemeClr val="tx1"/>
                          </a:solidFill>
                        </a:rPr>
                        <a:t> Cow</a:t>
                      </a:r>
                    </a:p>
                    <a:p>
                      <a:pPr algn="ctr"/>
                      <a:endParaRPr lang="en-US" sz="2400" b="1" baseline="0" dirty="0" smtClean="0">
                        <a:solidFill>
                          <a:schemeClr val="tx1"/>
                        </a:solidFill>
                      </a:endParaRPr>
                    </a:p>
                    <a:p>
                      <a:pPr algn="ctr"/>
                      <a:r>
                        <a:rPr lang="en-US" sz="2400" b="0" baseline="0" dirty="0" smtClean="0">
                          <a:solidFill>
                            <a:schemeClr val="tx1"/>
                          </a:solidFill>
                        </a:rPr>
                        <a:t>Golf</a:t>
                      </a:r>
                    </a:p>
                    <a:p>
                      <a:pPr algn="ctr"/>
                      <a:r>
                        <a:rPr lang="en-US" sz="2400" b="0" baseline="0" dirty="0" smtClean="0">
                          <a:solidFill>
                            <a:schemeClr val="tx1"/>
                          </a:solidFill>
                        </a:rPr>
                        <a:t>Passat</a:t>
                      </a:r>
                    </a:p>
                    <a:p>
                      <a:pPr algn="ctr"/>
                      <a:r>
                        <a:rPr lang="en-US" sz="2400" b="0" baseline="0" dirty="0" smtClean="0">
                          <a:solidFill>
                            <a:schemeClr val="tx1"/>
                          </a:solidFill>
                        </a:rPr>
                        <a:t>Polo</a:t>
                      </a:r>
                      <a:endParaRPr lang="en-US" sz="2400" b="0" dirty="0">
                        <a:solidFill>
                          <a:schemeClr val="tx1"/>
                        </a:solidFill>
                      </a:endParaRPr>
                    </a:p>
                  </a:txBody>
                  <a:tcPr/>
                </a:tc>
                <a:tc>
                  <a:txBody>
                    <a:bodyPr/>
                    <a:lstStyle/>
                    <a:p>
                      <a:pPr algn="ctr"/>
                      <a:r>
                        <a:rPr lang="en-US" sz="2400" b="1" dirty="0" smtClean="0">
                          <a:solidFill>
                            <a:schemeClr val="tx1"/>
                          </a:solidFill>
                        </a:rPr>
                        <a:t>Dog</a:t>
                      </a:r>
                    </a:p>
                    <a:p>
                      <a:pPr algn="ctr"/>
                      <a:endParaRPr lang="en-US" sz="2400" b="1" dirty="0" smtClean="0">
                        <a:solidFill>
                          <a:schemeClr val="tx1"/>
                        </a:solidFill>
                      </a:endParaRPr>
                    </a:p>
                    <a:p>
                      <a:pPr algn="ctr"/>
                      <a:r>
                        <a:rPr lang="en-US" sz="2400" b="0" dirty="0" smtClean="0">
                          <a:solidFill>
                            <a:schemeClr val="tx1"/>
                          </a:solidFill>
                        </a:rPr>
                        <a:t>Sharan</a:t>
                      </a:r>
                    </a:p>
                    <a:p>
                      <a:pPr algn="ctr"/>
                      <a:r>
                        <a:rPr lang="en-US" sz="2400" b="0" dirty="0" smtClean="0">
                          <a:solidFill>
                            <a:schemeClr val="tx1"/>
                          </a:solidFill>
                        </a:rPr>
                        <a:t>(collaboration</a:t>
                      </a:r>
                      <a:r>
                        <a:rPr lang="en-US" sz="2400" b="0" baseline="0" dirty="0" smtClean="0">
                          <a:solidFill>
                            <a:schemeClr val="tx1"/>
                          </a:solidFill>
                        </a:rPr>
                        <a:t> with Seat and Ford)</a:t>
                      </a:r>
                      <a:endParaRPr lang="en-US" sz="2400" b="0" dirty="0">
                        <a:solidFill>
                          <a:schemeClr val="tx1"/>
                        </a:solidFill>
                      </a:endParaRPr>
                    </a:p>
                  </a:txBody>
                  <a:tcPr/>
                </a:tc>
              </a:tr>
            </a:tbl>
          </a:graphicData>
        </a:graphic>
      </p:graphicFrame>
      <p:cxnSp>
        <p:nvCxnSpPr>
          <p:cNvPr id="8" name="Straight Arrow Connector 7"/>
          <p:cNvCxnSpPr/>
          <p:nvPr/>
        </p:nvCxnSpPr>
        <p:spPr>
          <a:xfrm>
            <a:off x="1625599" y="1964267"/>
            <a:ext cx="16934" cy="3840163"/>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2032000" y="5977467"/>
            <a:ext cx="8974666" cy="16933"/>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0" y="3513085"/>
            <a:ext cx="1658852" cy="369332"/>
          </a:xfrm>
          <a:prstGeom prst="rect">
            <a:avLst/>
          </a:prstGeom>
          <a:noFill/>
        </p:spPr>
        <p:txBody>
          <a:bodyPr wrap="none" rtlCol="0">
            <a:spAutoFit/>
          </a:bodyPr>
          <a:lstStyle/>
          <a:p>
            <a:r>
              <a:rPr lang="en-US" b="1" dirty="0" smtClean="0"/>
              <a:t>Market Growth</a:t>
            </a:r>
            <a:endParaRPr lang="en-US" b="1" dirty="0"/>
          </a:p>
        </p:txBody>
      </p:sp>
      <p:sp>
        <p:nvSpPr>
          <p:cNvPr id="14" name="TextBox 13"/>
          <p:cNvSpPr txBox="1"/>
          <p:nvPr/>
        </p:nvSpPr>
        <p:spPr>
          <a:xfrm>
            <a:off x="5782078" y="6032264"/>
            <a:ext cx="1474506" cy="369332"/>
          </a:xfrm>
          <a:prstGeom prst="rect">
            <a:avLst/>
          </a:prstGeom>
          <a:noFill/>
        </p:spPr>
        <p:txBody>
          <a:bodyPr wrap="none" rtlCol="0">
            <a:spAutoFit/>
          </a:bodyPr>
          <a:lstStyle/>
          <a:p>
            <a:r>
              <a:rPr lang="en-US" b="1" smtClean="0"/>
              <a:t>Market Share</a:t>
            </a:r>
            <a:endParaRPr lang="en-US" b="1" dirty="0"/>
          </a:p>
        </p:txBody>
      </p:sp>
      <p:sp>
        <p:nvSpPr>
          <p:cNvPr id="15" name="TextBox 14"/>
          <p:cNvSpPr txBox="1"/>
          <p:nvPr/>
        </p:nvSpPr>
        <p:spPr>
          <a:xfrm>
            <a:off x="829426" y="1964267"/>
            <a:ext cx="612668" cy="369332"/>
          </a:xfrm>
          <a:prstGeom prst="rect">
            <a:avLst/>
          </a:prstGeom>
          <a:noFill/>
        </p:spPr>
        <p:txBody>
          <a:bodyPr wrap="none" rtlCol="0">
            <a:spAutoFit/>
          </a:bodyPr>
          <a:lstStyle/>
          <a:p>
            <a:r>
              <a:rPr lang="en-US" smtClean="0"/>
              <a:t>High</a:t>
            </a:r>
            <a:endParaRPr lang="en-US"/>
          </a:p>
        </p:txBody>
      </p:sp>
      <p:sp>
        <p:nvSpPr>
          <p:cNvPr id="16" name="TextBox 15"/>
          <p:cNvSpPr txBox="1"/>
          <p:nvPr/>
        </p:nvSpPr>
        <p:spPr>
          <a:xfrm>
            <a:off x="2051690" y="6109996"/>
            <a:ext cx="612668" cy="369332"/>
          </a:xfrm>
          <a:prstGeom prst="rect">
            <a:avLst/>
          </a:prstGeom>
          <a:noFill/>
        </p:spPr>
        <p:txBody>
          <a:bodyPr wrap="none" rtlCol="0">
            <a:spAutoFit/>
          </a:bodyPr>
          <a:lstStyle/>
          <a:p>
            <a:r>
              <a:rPr lang="en-US" smtClean="0"/>
              <a:t>High</a:t>
            </a:r>
            <a:endParaRPr lang="en-US"/>
          </a:p>
        </p:txBody>
      </p:sp>
      <p:sp>
        <p:nvSpPr>
          <p:cNvPr id="17" name="TextBox 16"/>
          <p:cNvSpPr txBox="1"/>
          <p:nvPr/>
        </p:nvSpPr>
        <p:spPr>
          <a:xfrm>
            <a:off x="10617200" y="6109996"/>
            <a:ext cx="568682" cy="369332"/>
          </a:xfrm>
          <a:prstGeom prst="rect">
            <a:avLst/>
          </a:prstGeom>
          <a:noFill/>
        </p:spPr>
        <p:txBody>
          <a:bodyPr wrap="none" rtlCol="0">
            <a:spAutoFit/>
          </a:bodyPr>
          <a:lstStyle/>
          <a:p>
            <a:r>
              <a:rPr lang="en-US" smtClean="0"/>
              <a:t>Low</a:t>
            </a:r>
            <a:endParaRPr lang="en-US"/>
          </a:p>
        </p:txBody>
      </p:sp>
      <p:sp>
        <p:nvSpPr>
          <p:cNvPr id="18" name="TextBox 17"/>
          <p:cNvSpPr txBox="1"/>
          <p:nvPr/>
        </p:nvSpPr>
        <p:spPr>
          <a:xfrm>
            <a:off x="822375" y="5608135"/>
            <a:ext cx="568682" cy="369332"/>
          </a:xfrm>
          <a:prstGeom prst="rect">
            <a:avLst/>
          </a:prstGeom>
          <a:noFill/>
        </p:spPr>
        <p:txBody>
          <a:bodyPr wrap="none" rtlCol="0">
            <a:spAutoFit/>
          </a:bodyPr>
          <a:lstStyle/>
          <a:p>
            <a:r>
              <a:rPr lang="en-US" smtClean="0"/>
              <a:t>Low</a:t>
            </a:r>
            <a:endParaRPr lang="en-US"/>
          </a:p>
        </p:txBody>
      </p:sp>
    </p:spTree>
    <p:extLst>
      <p:ext uri="{BB962C8B-B14F-4D97-AF65-F5344CB8AC3E}">
        <p14:creationId xmlns:p14="http://schemas.microsoft.com/office/powerpoint/2010/main" val="2022128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t>BCG &amp; Marketing</a:t>
            </a:r>
            <a:endParaRPr lang="en-US" sz="5400" b="1" dirty="0"/>
          </a:p>
        </p:txBody>
      </p:sp>
      <p:sp>
        <p:nvSpPr>
          <p:cNvPr id="3" name="Content Placeholder 2"/>
          <p:cNvSpPr>
            <a:spLocks noGrp="1"/>
          </p:cNvSpPr>
          <p:nvPr>
            <p:ph idx="1"/>
          </p:nvPr>
        </p:nvSpPr>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4400" dirty="0" smtClean="0"/>
              <a:t>Once the BCG has been applied to a product portfolio, the appropriate marketing strategies can be applied to each product</a:t>
            </a:r>
            <a:endParaRPr lang="en-US" sz="4400" dirty="0"/>
          </a:p>
        </p:txBody>
      </p:sp>
    </p:spTree>
    <p:extLst>
      <p:ext uri="{BB962C8B-B14F-4D97-AF65-F5344CB8AC3E}">
        <p14:creationId xmlns:p14="http://schemas.microsoft.com/office/powerpoint/2010/main" val="667187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Segmenting, Targeting</a:t>
            </a:r>
            <a:r>
              <a:rPr lang="en-US" b="1" dirty="0"/>
              <a:t> </a:t>
            </a:r>
            <a:r>
              <a:rPr lang="en-US" b="1" dirty="0" smtClean="0"/>
              <a:t>&amp; Positioning</a:t>
            </a:r>
            <a:endParaRPr lang="en-US" b="1" dirty="0"/>
          </a:p>
        </p:txBody>
      </p:sp>
    </p:spTree>
    <p:extLst>
      <p:ext uri="{BB962C8B-B14F-4D97-AF65-F5344CB8AC3E}">
        <p14:creationId xmlns:p14="http://schemas.microsoft.com/office/powerpoint/2010/main" val="985304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827213" y="260350"/>
            <a:ext cx="8501062" cy="1487488"/>
          </a:xfrm>
        </p:spPr>
        <p:txBody>
          <a:bodyPr/>
          <a:lstStyle/>
          <a:p>
            <a:pPr eaLnBrk="1" hangingPunct="1"/>
            <a:r>
              <a:rPr lang="en-US" altLang="en-US">
                <a:latin typeface="Arial" charset="0"/>
                <a:cs typeface="Arial" charset="0"/>
              </a:rPr>
              <a:t>Designing a Customer-Driven Marketing Strategy </a:t>
            </a:r>
          </a:p>
        </p:txBody>
      </p:sp>
      <p:pic>
        <p:nvPicPr>
          <p:cNvPr id="8195" name="Picture 4" descr="fig06_01.jpg"/>
          <p:cNvPicPr>
            <a:picLocks noChangeAspect="1"/>
          </p:cNvPicPr>
          <p:nvPr/>
        </p:nvPicPr>
        <p:blipFill>
          <a:blip r:embed="rId3">
            <a:extLst>
              <a:ext uri="{28A0092B-C50C-407E-A947-70E740481C1C}">
                <a14:useLocalDpi xmlns:a14="http://schemas.microsoft.com/office/drawing/2010/main" val="0"/>
              </a:ext>
            </a:extLst>
          </a:blip>
          <a:srcRect l="23148" b="15343"/>
          <a:stretch>
            <a:fillRect/>
          </a:stretch>
        </p:blipFill>
        <p:spPr bwMode="auto">
          <a:xfrm>
            <a:off x="1944688" y="2109788"/>
            <a:ext cx="8266112"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3"/>
          <p:cNvSpPr txBox="1">
            <a:spLocks noChangeArrowheads="1"/>
          </p:cNvSpPr>
          <p:nvPr/>
        </p:nvSpPr>
        <p:spPr bwMode="auto">
          <a:xfrm>
            <a:off x="8239126" y="5357814"/>
            <a:ext cx="22145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eaLnBrk="1" hangingPunct="1">
              <a:spcBef>
                <a:spcPct val="0"/>
              </a:spcBef>
              <a:buFontTx/>
              <a:buNone/>
            </a:pPr>
            <a:r>
              <a:rPr lang="en-GB" altLang="en-US" sz="1200"/>
              <a:t>Kotler and Armstrong (2010)</a:t>
            </a:r>
          </a:p>
        </p:txBody>
      </p:sp>
    </p:spTree>
    <p:extLst>
      <p:ext uri="{BB962C8B-B14F-4D97-AF65-F5344CB8AC3E}">
        <p14:creationId xmlns:p14="http://schemas.microsoft.com/office/powerpoint/2010/main" val="1174052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38376" y="285750"/>
            <a:ext cx="8429625" cy="928688"/>
          </a:xfrm>
        </p:spPr>
        <p:txBody>
          <a:bodyPr/>
          <a:lstStyle/>
          <a:p>
            <a:pPr eaLnBrk="1" hangingPunct="1"/>
            <a:r>
              <a:rPr lang="en-US" altLang="en-US">
                <a:latin typeface="Arial" charset="0"/>
                <a:cs typeface="Arial" charset="0"/>
              </a:rPr>
              <a:t>Market Segmentation</a:t>
            </a:r>
          </a:p>
        </p:txBody>
      </p:sp>
      <p:sp>
        <p:nvSpPr>
          <p:cNvPr id="10243" name="Content Placeholder 2"/>
          <p:cNvSpPr>
            <a:spLocks noGrp="1"/>
          </p:cNvSpPr>
          <p:nvPr>
            <p:ph idx="1"/>
          </p:nvPr>
        </p:nvSpPr>
        <p:spPr>
          <a:xfrm>
            <a:off x="2166938" y="1428751"/>
            <a:ext cx="5429250" cy="4525963"/>
          </a:xfrm>
        </p:spPr>
        <p:txBody>
          <a:bodyPr/>
          <a:lstStyle/>
          <a:p>
            <a:pPr indent="20638">
              <a:spcBef>
                <a:spcPct val="0"/>
              </a:spcBef>
              <a:buNone/>
            </a:pPr>
            <a:r>
              <a:rPr lang="en-US" altLang="en-US" b="1">
                <a:latin typeface="Arial" charset="0"/>
                <a:cs typeface="Arial" charset="0"/>
              </a:rPr>
              <a:t>Market segmentation </a:t>
            </a:r>
            <a:r>
              <a:rPr lang="en-US" altLang="en-US">
                <a:latin typeface="Arial" charset="0"/>
                <a:cs typeface="Arial" charset="0"/>
              </a:rPr>
              <a:t>involves dividing a market into smaller segments of buyers with distinct needs, characteristics, or behaviours that might require separate marketing strategies or mixes.  </a:t>
            </a:r>
          </a:p>
        </p:txBody>
      </p:sp>
      <p:sp>
        <p:nvSpPr>
          <p:cNvPr id="10244" name="Content Placeholder 2"/>
          <p:cNvSpPr txBox="1">
            <a:spLocks/>
          </p:cNvSpPr>
          <p:nvPr/>
        </p:nvSpPr>
        <p:spPr bwMode="auto">
          <a:xfrm>
            <a:off x="1905000" y="1524001"/>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lnSpc>
                <a:spcPct val="150000"/>
              </a:lnSpc>
              <a:spcBef>
                <a:spcPct val="0"/>
              </a:spcBef>
              <a:buFont typeface="Arial" charset="0"/>
              <a:buNone/>
            </a:pPr>
            <a:endParaRPr lang="en-US" altLang="en-US" sz="3600">
              <a:latin typeface="Calibri" charset="0"/>
            </a:endParaRPr>
          </a:p>
        </p:txBody>
      </p:sp>
      <p:pic>
        <p:nvPicPr>
          <p:cNvPr id="1024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189" y="1714500"/>
            <a:ext cx="23145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48373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1"/>
          </p:nvPr>
        </p:nvSpPr>
        <p:spPr>
          <a:xfrm>
            <a:off x="2135188" y="1223963"/>
            <a:ext cx="7772400" cy="4495800"/>
          </a:xfrm>
        </p:spPr>
        <p:txBody>
          <a:bodyPr/>
          <a:lstStyle/>
          <a:p>
            <a:r>
              <a:rPr lang="en-US" altLang="en-US" sz="2400" b="1">
                <a:latin typeface="Calibri" charset="0"/>
                <a:ea typeface="ＭＳ Ｐゴシック" charset="-128"/>
              </a:rPr>
              <a:t>Enhancing a company’s competitive position</a:t>
            </a:r>
            <a:r>
              <a:rPr lang="en-US" altLang="en-US" sz="2400">
                <a:latin typeface="Calibri" charset="0"/>
                <a:ea typeface="ＭＳ Ｐゴシック" charset="-128"/>
              </a:rPr>
              <a:t>, providing direction and focus for marketing strategies, including targeted advertising, new proposition development, and brand differentiation, e.g. Coke Zero.</a:t>
            </a:r>
            <a:endParaRPr lang="en-GB" altLang="en-US" sz="2400">
              <a:latin typeface="Calibri" charset="0"/>
              <a:ea typeface="ＭＳ Ｐゴシック" charset="-128"/>
            </a:endParaRPr>
          </a:p>
          <a:p>
            <a:r>
              <a:rPr lang="en-US" altLang="en-US" sz="2400" b="1">
                <a:latin typeface="Calibri" charset="0"/>
                <a:ea typeface="ＭＳ Ｐゴシック" charset="-128"/>
              </a:rPr>
              <a:t>Examining and identifying market growth opportunities</a:t>
            </a:r>
            <a:r>
              <a:rPr lang="en-US" altLang="en-US" sz="2400">
                <a:latin typeface="Calibri" charset="0"/>
                <a:ea typeface="ＭＳ Ｐゴシック" charset="-128"/>
              </a:rPr>
              <a:t> through identification of new customers, growth segments, or proposition uses, e.g. Lucozade.</a:t>
            </a:r>
            <a:endParaRPr lang="en-GB" altLang="en-US" sz="2400">
              <a:latin typeface="Calibri" charset="0"/>
              <a:ea typeface="ＭＳ Ｐゴシック" charset="-128"/>
            </a:endParaRPr>
          </a:p>
          <a:p>
            <a:r>
              <a:rPr lang="en-US" altLang="en-US" sz="2400" b="1">
                <a:latin typeface="Calibri" charset="0"/>
                <a:ea typeface="ＭＳ Ｐゴシック" charset="-128"/>
              </a:rPr>
              <a:t>Effective and efficient matching of company resources </a:t>
            </a:r>
            <a:r>
              <a:rPr lang="en-US" altLang="en-US" sz="2400">
                <a:latin typeface="Calibri" charset="0"/>
                <a:ea typeface="ＭＳ Ｐゴシック" charset="-128"/>
              </a:rPr>
              <a:t>to targeted market segments, promising greater return on marketing investment (ROMI). For example, ASDA Wal-Mart.</a:t>
            </a:r>
            <a:endParaRPr lang="en-GB" altLang="en-US" sz="2400">
              <a:latin typeface="Calibri" charset="0"/>
              <a:ea typeface="ＭＳ Ｐゴシック" charset="-128"/>
            </a:endParaRPr>
          </a:p>
        </p:txBody>
      </p:sp>
      <p:sp>
        <p:nvSpPr>
          <p:cNvPr id="14339" name="Rectangle 2"/>
          <p:cNvSpPr>
            <a:spLocks noGrp="1" noChangeArrowheads="1"/>
          </p:cNvSpPr>
          <p:nvPr>
            <p:ph type="title"/>
          </p:nvPr>
        </p:nvSpPr>
        <p:spPr>
          <a:xfrm>
            <a:off x="2135188" y="279400"/>
            <a:ext cx="7772400" cy="838200"/>
          </a:xfrm>
          <a:solidFill>
            <a:schemeClr val="bg1">
              <a:lumMod val="85000"/>
            </a:schemeClr>
          </a:solidFill>
        </p:spPr>
        <p:txBody>
          <a:bodyPr anchor="t"/>
          <a:lstStyle/>
          <a:p>
            <a:pPr>
              <a:defRPr/>
            </a:pPr>
            <a:r>
              <a:rPr lang="en-GB" altLang="en-US" b="1" dirty="0" smtClean="0">
                <a:latin typeface="Calibri" panose="020F0502020204030204" pitchFamily="34" charset="0"/>
                <a:ea typeface="ＭＳ Ｐゴシック" pitchFamily="34" charset="-128"/>
              </a:rPr>
              <a:t>Benefits of STP Process</a:t>
            </a:r>
            <a:endParaRPr lang="en-US" altLang="en-US" b="1" dirty="0" smtClean="0">
              <a:latin typeface="Calibri" panose="020F0502020204030204" pitchFamily="34" charset="0"/>
              <a:ea typeface="ＭＳ Ｐゴシック" pitchFamily="34" charset="-128"/>
            </a:endParaRPr>
          </a:p>
        </p:txBody>
      </p:sp>
      <p:sp>
        <p:nvSpPr>
          <p:cNvPr id="11268" name="TextBox 1"/>
          <p:cNvSpPr txBox="1">
            <a:spLocks noChangeArrowheads="1"/>
          </p:cNvSpPr>
          <p:nvPr/>
        </p:nvSpPr>
        <p:spPr bwMode="auto">
          <a:xfrm>
            <a:off x="2208214" y="5876926"/>
            <a:ext cx="16335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1400">
                <a:latin typeface="Calibri" charset="0"/>
              </a:rPr>
              <a:t>(Baines &amp; Fill, 2014)</a:t>
            </a:r>
          </a:p>
        </p:txBody>
      </p:sp>
    </p:spTree>
    <p:extLst>
      <p:ext uri="{BB962C8B-B14F-4D97-AF65-F5344CB8AC3E}">
        <p14:creationId xmlns:p14="http://schemas.microsoft.com/office/powerpoint/2010/main" val="4248268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181225" y="233363"/>
            <a:ext cx="7772400" cy="838200"/>
          </a:xfrm>
          <a:solidFill>
            <a:schemeClr val="bg1">
              <a:lumMod val="85000"/>
            </a:schemeClr>
          </a:solidFill>
        </p:spPr>
        <p:txBody>
          <a:bodyPr anchor="t"/>
          <a:lstStyle/>
          <a:p>
            <a:pPr>
              <a:defRPr/>
            </a:pPr>
            <a:r>
              <a:rPr lang="en-GB" altLang="en-US" b="1" dirty="0" smtClean="0">
                <a:latin typeface="Calibri" panose="020F0502020204030204" pitchFamily="34" charset="0"/>
                <a:ea typeface="ＭＳ Ｐゴシック" pitchFamily="34" charset="-128"/>
              </a:rPr>
              <a:t>STP Process</a:t>
            </a:r>
            <a:endParaRPr lang="en-US" altLang="en-US" b="1" dirty="0" smtClean="0">
              <a:latin typeface="Calibri" panose="020F0502020204030204" pitchFamily="34" charset="0"/>
              <a:ea typeface="ＭＳ Ｐゴシック" pitchFamily="34" charset="-128"/>
            </a:endParaRPr>
          </a:p>
        </p:txBody>
      </p:sp>
      <p:pic>
        <p:nvPicPr>
          <p:cNvPr id="1229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5676" y="1403351"/>
            <a:ext cx="7273925" cy="469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4"/>
          <p:cNvSpPr txBox="1">
            <a:spLocks noChangeArrowheads="1"/>
          </p:cNvSpPr>
          <p:nvPr/>
        </p:nvSpPr>
        <p:spPr bwMode="auto">
          <a:xfrm>
            <a:off x="2208214" y="6332539"/>
            <a:ext cx="20462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1800">
                <a:latin typeface="Calibri" charset="0"/>
              </a:rPr>
              <a:t>(Baines &amp; Fill, 2014)</a:t>
            </a:r>
          </a:p>
        </p:txBody>
      </p:sp>
    </p:spTree>
    <p:extLst>
      <p:ext uri="{BB962C8B-B14F-4D97-AF65-F5344CB8AC3E}">
        <p14:creationId xmlns:p14="http://schemas.microsoft.com/office/powerpoint/2010/main" val="18292085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2238376" y="285750"/>
            <a:ext cx="8429625" cy="928688"/>
          </a:xfrm>
        </p:spPr>
        <p:txBody>
          <a:bodyPr/>
          <a:lstStyle/>
          <a:p>
            <a:pPr eaLnBrk="1" hangingPunct="1"/>
            <a:r>
              <a:rPr lang="en-US" altLang="en-US">
                <a:latin typeface="Arial" charset="0"/>
                <a:cs typeface="Arial" charset="0"/>
              </a:rPr>
              <a:t>Major Segmentation Variables</a:t>
            </a:r>
          </a:p>
        </p:txBody>
      </p:sp>
      <p:graphicFrame>
        <p:nvGraphicFramePr>
          <p:cNvPr id="4" name="Content Placeholder 3"/>
          <p:cNvGraphicFramePr>
            <a:graphicFrameLocks noGrp="1"/>
          </p:cNvGraphicFramePr>
          <p:nvPr>
            <p:ph idx="1"/>
          </p:nvPr>
        </p:nvGraphicFramePr>
        <p:xfrm>
          <a:off x="1809720" y="1428737"/>
          <a:ext cx="8401080" cy="4697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6211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2238376" y="285750"/>
            <a:ext cx="8429625" cy="928688"/>
          </a:xfrm>
        </p:spPr>
        <p:txBody>
          <a:bodyPr/>
          <a:lstStyle/>
          <a:p>
            <a:pPr eaLnBrk="1" hangingPunct="1"/>
            <a:r>
              <a:rPr lang="en-US" altLang="en-US">
                <a:latin typeface="Arial" charset="0"/>
                <a:cs typeface="Arial" charset="0"/>
              </a:rPr>
              <a:t>Geographic Segmentation</a:t>
            </a:r>
          </a:p>
        </p:txBody>
      </p:sp>
      <p:sp>
        <p:nvSpPr>
          <p:cNvPr id="15363" name="Content Placeholder 2"/>
          <p:cNvSpPr>
            <a:spLocks noGrp="1"/>
          </p:cNvSpPr>
          <p:nvPr>
            <p:ph idx="1"/>
          </p:nvPr>
        </p:nvSpPr>
        <p:spPr>
          <a:xfrm>
            <a:off x="2238375" y="1600200"/>
            <a:ext cx="8072438" cy="4114800"/>
          </a:xfrm>
        </p:spPr>
        <p:txBody>
          <a:bodyPr/>
          <a:lstStyle/>
          <a:p>
            <a:pPr eaLnBrk="1" hangingPunct="1">
              <a:spcBef>
                <a:spcPct val="0"/>
              </a:spcBef>
              <a:buFont typeface="Arial" charset="0"/>
              <a:buNone/>
            </a:pPr>
            <a:r>
              <a:rPr lang="en-US" altLang="en-US" b="1">
                <a:latin typeface="Arial" charset="0"/>
                <a:cs typeface="Arial" charset="0"/>
              </a:rPr>
              <a:t>Geographic segmentation </a:t>
            </a:r>
            <a:r>
              <a:rPr lang="en-US" altLang="en-US">
                <a:latin typeface="Arial" charset="0"/>
                <a:cs typeface="Arial" charset="0"/>
              </a:rPr>
              <a:t>calls for</a:t>
            </a:r>
          </a:p>
          <a:p>
            <a:pPr eaLnBrk="1" hangingPunct="1">
              <a:spcBef>
                <a:spcPct val="0"/>
              </a:spcBef>
              <a:buFont typeface="Arial" charset="0"/>
              <a:buNone/>
            </a:pPr>
            <a:r>
              <a:rPr lang="en-US" altLang="en-US">
                <a:latin typeface="Arial" charset="0"/>
                <a:cs typeface="Arial" charset="0"/>
              </a:rPr>
              <a:t>dividing the market into different </a:t>
            </a:r>
          </a:p>
          <a:p>
            <a:pPr eaLnBrk="1" hangingPunct="1">
              <a:spcBef>
                <a:spcPct val="0"/>
              </a:spcBef>
              <a:buFont typeface="Arial" charset="0"/>
              <a:buNone/>
            </a:pPr>
            <a:r>
              <a:rPr lang="en-US" altLang="en-US">
                <a:latin typeface="Arial" charset="0"/>
                <a:cs typeface="Arial" charset="0"/>
              </a:rPr>
              <a:t>geographical units </a:t>
            </a:r>
          </a:p>
          <a:p>
            <a:pPr eaLnBrk="1" hangingPunct="1">
              <a:spcBef>
                <a:spcPct val="0"/>
              </a:spcBef>
              <a:buFont typeface="Arial" charset="0"/>
              <a:buNone/>
            </a:pPr>
            <a:r>
              <a:rPr lang="en-US" altLang="en-US">
                <a:latin typeface="Arial" charset="0"/>
                <a:cs typeface="Arial" charset="0"/>
              </a:rPr>
              <a:t>such as nations,</a:t>
            </a:r>
          </a:p>
          <a:p>
            <a:pPr eaLnBrk="1" hangingPunct="1">
              <a:spcBef>
                <a:spcPct val="0"/>
              </a:spcBef>
              <a:buFont typeface="Arial" charset="0"/>
              <a:buNone/>
            </a:pPr>
            <a:r>
              <a:rPr lang="en-US" altLang="en-US">
                <a:latin typeface="Arial" charset="0"/>
                <a:cs typeface="Arial" charset="0"/>
              </a:rPr>
              <a:t>regions, states, </a:t>
            </a:r>
          </a:p>
          <a:p>
            <a:pPr eaLnBrk="1" hangingPunct="1">
              <a:spcBef>
                <a:spcPct val="0"/>
              </a:spcBef>
              <a:buFont typeface="Arial" charset="0"/>
              <a:buNone/>
            </a:pPr>
            <a:r>
              <a:rPr lang="en-US" altLang="en-US">
                <a:latin typeface="Arial" charset="0"/>
                <a:cs typeface="Arial" charset="0"/>
              </a:rPr>
              <a:t>counties, cities, or </a:t>
            </a:r>
          </a:p>
          <a:p>
            <a:pPr eaLnBrk="1" hangingPunct="1">
              <a:spcBef>
                <a:spcPct val="0"/>
              </a:spcBef>
              <a:buFont typeface="Arial" charset="0"/>
              <a:buNone/>
            </a:pPr>
            <a:r>
              <a:rPr lang="en-US" altLang="en-US">
                <a:latin typeface="Arial" charset="0"/>
                <a:cs typeface="Arial" charset="0"/>
              </a:rPr>
              <a:t>even neighbourhoods.</a:t>
            </a:r>
          </a:p>
        </p:txBody>
      </p:sp>
      <p:pic>
        <p:nvPicPr>
          <p:cNvPr id="1536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8938" y="278130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68658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38376" y="285750"/>
            <a:ext cx="8429625" cy="928688"/>
          </a:xfrm>
        </p:spPr>
        <p:txBody>
          <a:bodyPr/>
          <a:lstStyle/>
          <a:p>
            <a:pPr eaLnBrk="1" hangingPunct="1"/>
            <a:r>
              <a:rPr lang="en-US" altLang="en-US">
                <a:latin typeface="Arial" charset="0"/>
                <a:cs typeface="Arial" charset="0"/>
              </a:rPr>
              <a:t>Demographic Segmentation</a:t>
            </a:r>
          </a:p>
        </p:txBody>
      </p:sp>
      <p:graphicFrame>
        <p:nvGraphicFramePr>
          <p:cNvPr id="4" name="Content Placeholder 3"/>
          <p:cNvGraphicFramePr>
            <a:graphicFrameLocks noGrp="1"/>
          </p:cNvGraphicFramePr>
          <p:nvPr>
            <p:ph idx="1"/>
          </p:nvPr>
        </p:nvGraphicFramePr>
        <p:xfrm>
          <a:off x="5663952" y="1285861"/>
          <a:ext cx="4618286" cy="5257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7412" name="Picture 5" descr="Coins.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881188" y="1571625"/>
            <a:ext cx="3905250" cy="407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3665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66910" y="1714489"/>
            <a:ext cx="8048380" cy="3827913"/>
          </a:xfrm>
          <a:prstGeom prst="rect">
            <a:avLst/>
          </a:prstGeom>
          <a:ln>
            <a:noFill/>
          </a:ln>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GB">
              <a:solidFill>
                <a:srgbClr val="FFFFFF"/>
              </a:solidFill>
              <a:ea typeface="ＭＳ Ｐゴシック" pitchFamily="-112" charset="-128"/>
            </a:endParaRPr>
          </a:p>
        </p:txBody>
      </p:sp>
      <p:sp>
        <p:nvSpPr>
          <p:cNvPr id="19461" name="Title 1"/>
          <p:cNvSpPr>
            <a:spLocks noGrp="1"/>
          </p:cNvSpPr>
          <p:nvPr>
            <p:ph type="title"/>
          </p:nvPr>
        </p:nvSpPr>
        <p:spPr>
          <a:xfrm>
            <a:off x="2238376" y="285750"/>
            <a:ext cx="8429625" cy="928688"/>
          </a:xfrm>
        </p:spPr>
        <p:txBody>
          <a:bodyPr/>
          <a:lstStyle/>
          <a:p>
            <a:pPr eaLnBrk="1" hangingPunct="1"/>
            <a:r>
              <a:rPr lang="en-US" altLang="en-US">
                <a:latin typeface="Arial" charset="0"/>
                <a:cs typeface="Arial" charset="0"/>
              </a:rPr>
              <a:t>Psychographic Segmentation</a:t>
            </a:r>
          </a:p>
        </p:txBody>
      </p:sp>
      <p:graphicFrame>
        <p:nvGraphicFramePr>
          <p:cNvPr id="4" name="Content Placeholder 3"/>
          <p:cNvGraphicFramePr>
            <a:graphicFrameLocks noGrp="1"/>
          </p:cNvGraphicFramePr>
          <p:nvPr>
            <p:ph idx="1"/>
          </p:nvPr>
        </p:nvGraphicFramePr>
        <p:xfrm>
          <a:off x="2309786" y="1714488"/>
          <a:ext cx="7896524" cy="4286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21365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2238376" y="285750"/>
            <a:ext cx="8429625" cy="928688"/>
          </a:xfrm>
        </p:spPr>
        <p:txBody>
          <a:bodyPr/>
          <a:lstStyle/>
          <a:p>
            <a:pPr eaLnBrk="1" hangingPunct="1"/>
            <a:r>
              <a:rPr lang="en-US" altLang="en-US">
                <a:latin typeface="Arial" charset="0"/>
                <a:cs typeface="Arial" charset="0"/>
              </a:rPr>
              <a:t>Behavioural Segmentation</a:t>
            </a:r>
          </a:p>
        </p:txBody>
      </p:sp>
      <p:sp>
        <p:nvSpPr>
          <p:cNvPr id="21507" name="Content Placeholder 2"/>
          <p:cNvSpPr>
            <a:spLocks noGrp="1"/>
          </p:cNvSpPr>
          <p:nvPr>
            <p:ph idx="1"/>
          </p:nvPr>
        </p:nvSpPr>
        <p:spPr>
          <a:xfrm>
            <a:off x="2209800" y="1600201"/>
            <a:ext cx="3581400" cy="4525963"/>
          </a:xfrm>
        </p:spPr>
        <p:txBody>
          <a:bodyPr/>
          <a:lstStyle/>
          <a:p>
            <a:pPr eaLnBrk="1" hangingPunct="1">
              <a:spcBef>
                <a:spcPct val="0"/>
              </a:spcBef>
            </a:pPr>
            <a:r>
              <a:rPr lang="en-US" altLang="en-US" b="1">
                <a:latin typeface="Arial" charset="0"/>
                <a:cs typeface="Arial" charset="0"/>
              </a:rPr>
              <a:t>Behavioural segmentation </a:t>
            </a:r>
            <a:r>
              <a:rPr lang="en-US" altLang="en-US">
                <a:latin typeface="Arial" charset="0"/>
                <a:cs typeface="Arial" charset="0"/>
              </a:rPr>
              <a:t>divides a market into segments based on consumer knowledge, attitudes, uses, or responses to a product.</a:t>
            </a:r>
          </a:p>
        </p:txBody>
      </p:sp>
      <p:grpSp>
        <p:nvGrpSpPr>
          <p:cNvPr id="21508" name="Group 20"/>
          <p:cNvGrpSpPr>
            <a:grpSpLocks/>
          </p:cNvGrpSpPr>
          <p:nvPr/>
        </p:nvGrpSpPr>
        <p:grpSpPr bwMode="auto">
          <a:xfrm>
            <a:off x="6096000" y="1428751"/>
            <a:ext cx="3665538" cy="4410075"/>
            <a:chOff x="2739390" y="1224141"/>
            <a:chExt cx="3665220" cy="4409717"/>
          </a:xfrm>
        </p:grpSpPr>
        <p:grpSp>
          <p:nvGrpSpPr>
            <p:cNvPr id="21509" name="Group 5"/>
            <p:cNvGrpSpPr>
              <a:grpSpLocks/>
            </p:cNvGrpSpPr>
            <p:nvPr/>
          </p:nvGrpSpPr>
          <p:grpSpPr bwMode="auto">
            <a:xfrm>
              <a:off x="2739390" y="1224141"/>
              <a:ext cx="3665220" cy="801766"/>
              <a:chOff x="3310890" y="564430"/>
              <a:chExt cx="3665220" cy="801766"/>
            </a:xfrm>
          </p:grpSpPr>
          <p:sp>
            <p:nvSpPr>
              <p:cNvPr id="19" name="Rounded Rectangle 18"/>
              <p:cNvSpPr/>
              <p:nvPr/>
            </p:nvSpPr>
            <p:spPr>
              <a:xfrm>
                <a:off x="3310890" y="564430"/>
                <a:ext cx="3665220" cy="801623"/>
              </a:xfrm>
              <a:prstGeom prst="roundRect">
                <a:avLst/>
              </a:prstGeom>
              <a:ln/>
            </p:spPr>
            <p:style>
              <a:lnRef idx="0">
                <a:schemeClr val="accent4"/>
              </a:lnRef>
              <a:fillRef idx="3">
                <a:schemeClr val="accent4"/>
              </a:fillRef>
              <a:effectRef idx="3">
                <a:schemeClr val="accent4"/>
              </a:effectRef>
              <a:fontRef idx="minor">
                <a:schemeClr val="lt1"/>
              </a:fontRef>
            </p:style>
          </p:sp>
          <p:sp>
            <p:nvSpPr>
              <p:cNvPr id="20" name="Rounded Rectangle 4"/>
              <p:cNvSpPr/>
              <p:nvPr/>
            </p:nvSpPr>
            <p:spPr>
              <a:xfrm>
                <a:off x="3350575" y="604115"/>
                <a:ext cx="3585851" cy="722253"/>
              </a:xfrm>
              <a:prstGeom prst="rect">
                <a:avLst/>
              </a:prstGeom>
              <a:ln/>
            </p:spPr>
            <p:style>
              <a:lnRef idx="0">
                <a:schemeClr val="accent4"/>
              </a:lnRef>
              <a:fillRef idx="3">
                <a:schemeClr val="accent4"/>
              </a:fillRef>
              <a:effectRef idx="3">
                <a:schemeClr val="accent4"/>
              </a:effectRef>
              <a:fontRef idx="minor">
                <a:schemeClr val="lt1"/>
              </a:fontRef>
            </p:style>
            <p:txBody>
              <a:bodyPr lIns="76200" tIns="76200" rIns="76200" bIns="76200" anchor="ctr"/>
              <a:lstStyle/>
              <a:p>
                <a:pPr algn="ctr" defTabSz="889000">
                  <a:lnSpc>
                    <a:spcPct val="90000"/>
                  </a:lnSpc>
                  <a:spcAft>
                    <a:spcPct val="35000"/>
                  </a:spcAft>
                  <a:defRPr/>
                </a:pPr>
                <a:r>
                  <a:rPr lang="en-US" b="1">
                    <a:solidFill>
                      <a:schemeClr val="bg1"/>
                    </a:solidFill>
                    <a:ea typeface="ＭＳ Ｐゴシック" pitchFamily="-112" charset="-128"/>
                  </a:rPr>
                  <a:t>Occasions</a:t>
                </a:r>
              </a:p>
            </p:txBody>
          </p:sp>
        </p:grpSp>
        <p:grpSp>
          <p:nvGrpSpPr>
            <p:cNvPr id="21510" name="Group 6"/>
            <p:cNvGrpSpPr>
              <a:grpSpLocks/>
            </p:cNvGrpSpPr>
            <p:nvPr/>
          </p:nvGrpSpPr>
          <p:grpSpPr bwMode="auto">
            <a:xfrm>
              <a:off x="2739390" y="2126129"/>
              <a:ext cx="3665220" cy="801766"/>
              <a:chOff x="3310890" y="1466418"/>
              <a:chExt cx="3665220" cy="801766"/>
            </a:xfrm>
          </p:grpSpPr>
          <p:sp>
            <p:nvSpPr>
              <p:cNvPr id="17" name="Rounded Rectangle 16"/>
              <p:cNvSpPr/>
              <p:nvPr/>
            </p:nvSpPr>
            <p:spPr>
              <a:xfrm>
                <a:off x="3310890" y="1466057"/>
                <a:ext cx="3665220" cy="801623"/>
              </a:xfrm>
              <a:prstGeom prst="roundRect">
                <a:avLst/>
              </a:prstGeom>
              <a:ln/>
            </p:spPr>
            <p:style>
              <a:lnRef idx="0">
                <a:schemeClr val="accent4"/>
              </a:lnRef>
              <a:fillRef idx="3">
                <a:schemeClr val="accent4"/>
              </a:fillRef>
              <a:effectRef idx="3">
                <a:schemeClr val="accent4"/>
              </a:effectRef>
              <a:fontRef idx="minor">
                <a:schemeClr val="lt1"/>
              </a:fontRef>
            </p:style>
          </p:sp>
          <p:sp>
            <p:nvSpPr>
              <p:cNvPr id="18" name="Rounded Rectangle 6"/>
              <p:cNvSpPr/>
              <p:nvPr/>
            </p:nvSpPr>
            <p:spPr>
              <a:xfrm>
                <a:off x="3350575" y="1505742"/>
                <a:ext cx="3585851" cy="722253"/>
              </a:xfrm>
              <a:prstGeom prst="rect">
                <a:avLst/>
              </a:prstGeom>
              <a:ln/>
            </p:spPr>
            <p:style>
              <a:lnRef idx="0">
                <a:schemeClr val="accent4"/>
              </a:lnRef>
              <a:fillRef idx="3">
                <a:schemeClr val="accent4"/>
              </a:fillRef>
              <a:effectRef idx="3">
                <a:schemeClr val="accent4"/>
              </a:effectRef>
              <a:fontRef idx="minor">
                <a:schemeClr val="lt1"/>
              </a:fontRef>
            </p:style>
            <p:txBody>
              <a:bodyPr lIns="76200" tIns="76200" rIns="76200" bIns="76200" anchor="ctr"/>
              <a:lstStyle/>
              <a:p>
                <a:pPr algn="ctr" defTabSz="889000">
                  <a:lnSpc>
                    <a:spcPct val="90000"/>
                  </a:lnSpc>
                  <a:spcAft>
                    <a:spcPct val="35000"/>
                  </a:spcAft>
                  <a:defRPr/>
                </a:pPr>
                <a:r>
                  <a:rPr lang="en-US" b="1">
                    <a:solidFill>
                      <a:schemeClr val="bg1"/>
                    </a:solidFill>
                    <a:ea typeface="ＭＳ Ｐゴシック" pitchFamily="-112" charset="-128"/>
                  </a:rPr>
                  <a:t>Benefits sought</a:t>
                </a:r>
              </a:p>
            </p:txBody>
          </p:sp>
        </p:grpSp>
        <p:grpSp>
          <p:nvGrpSpPr>
            <p:cNvPr id="21511" name="Group 7"/>
            <p:cNvGrpSpPr>
              <a:grpSpLocks/>
            </p:cNvGrpSpPr>
            <p:nvPr/>
          </p:nvGrpSpPr>
          <p:grpSpPr bwMode="auto">
            <a:xfrm>
              <a:off x="2739390" y="3028117"/>
              <a:ext cx="3665220" cy="801766"/>
              <a:chOff x="3310890" y="2368406"/>
              <a:chExt cx="3665220" cy="801766"/>
            </a:xfrm>
          </p:grpSpPr>
          <p:sp>
            <p:nvSpPr>
              <p:cNvPr id="15" name="Rounded Rectangle 14"/>
              <p:cNvSpPr/>
              <p:nvPr/>
            </p:nvSpPr>
            <p:spPr>
              <a:xfrm>
                <a:off x="3310890" y="2367684"/>
                <a:ext cx="3665220" cy="803210"/>
              </a:xfrm>
              <a:prstGeom prst="roundRect">
                <a:avLst/>
              </a:prstGeom>
              <a:ln/>
            </p:spPr>
            <p:style>
              <a:lnRef idx="0">
                <a:schemeClr val="accent4"/>
              </a:lnRef>
              <a:fillRef idx="3">
                <a:schemeClr val="accent4"/>
              </a:fillRef>
              <a:effectRef idx="3">
                <a:schemeClr val="accent4"/>
              </a:effectRef>
              <a:fontRef idx="minor">
                <a:schemeClr val="lt1"/>
              </a:fontRef>
            </p:style>
          </p:sp>
          <p:sp>
            <p:nvSpPr>
              <p:cNvPr id="16" name="Rounded Rectangle 8"/>
              <p:cNvSpPr/>
              <p:nvPr/>
            </p:nvSpPr>
            <p:spPr>
              <a:xfrm>
                <a:off x="3350575" y="2407369"/>
                <a:ext cx="3585851" cy="723841"/>
              </a:xfrm>
              <a:prstGeom prst="rect">
                <a:avLst/>
              </a:prstGeom>
              <a:ln/>
            </p:spPr>
            <p:style>
              <a:lnRef idx="0">
                <a:schemeClr val="accent4"/>
              </a:lnRef>
              <a:fillRef idx="3">
                <a:schemeClr val="accent4"/>
              </a:fillRef>
              <a:effectRef idx="3">
                <a:schemeClr val="accent4"/>
              </a:effectRef>
              <a:fontRef idx="minor">
                <a:schemeClr val="lt1"/>
              </a:fontRef>
            </p:style>
            <p:txBody>
              <a:bodyPr lIns="76200" tIns="76200" rIns="76200" bIns="76200" anchor="ctr"/>
              <a:lstStyle/>
              <a:p>
                <a:pPr algn="ctr" defTabSz="889000">
                  <a:lnSpc>
                    <a:spcPct val="90000"/>
                  </a:lnSpc>
                  <a:spcAft>
                    <a:spcPct val="35000"/>
                  </a:spcAft>
                  <a:defRPr/>
                </a:pPr>
                <a:r>
                  <a:rPr lang="en-US" b="1">
                    <a:solidFill>
                      <a:schemeClr val="bg1"/>
                    </a:solidFill>
                    <a:ea typeface="ＭＳ Ｐゴシック" pitchFamily="-112" charset="-128"/>
                  </a:rPr>
                  <a:t>User Status</a:t>
                </a:r>
              </a:p>
            </p:txBody>
          </p:sp>
        </p:grpSp>
        <p:grpSp>
          <p:nvGrpSpPr>
            <p:cNvPr id="21512" name="Group 8"/>
            <p:cNvGrpSpPr>
              <a:grpSpLocks/>
            </p:cNvGrpSpPr>
            <p:nvPr/>
          </p:nvGrpSpPr>
          <p:grpSpPr bwMode="auto">
            <a:xfrm>
              <a:off x="2739390" y="3930104"/>
              <a:ext cx="3665220" cy="801766"/>
              <a:chOff x="3310890" y="3270393"/>
              <a:chExt cx="3665220" cy="801766"/>
            </a:xfrm>
          </p:grpSpPr>
          <p:sp>
            <p:nvSpPr>
              <p:cNvPr id="13" name="Rounded Rectangle 12"/>
              <p:cNvSpPr/>
              <p:nvPr/>
            </p:nvSpPr>
            <p:spPr>
              <a:xfrm>
                <a:off x="3310890" y="3270898"/>
                <a:ext cx="3665220" cy="801622"/>
              </a:xfrm>
              <a:prstGeom prst="roundRect">
                <a:avLst/>
              </a:prstGeom>
              <a:ln/>
            </p:spPr>
            <p:style>
              <a:lnRef idx="0">
                <a:schemeClr val="accent4"/>
              </a:lnRef>
              <a:fillRef idx="3">
                <a:schemeClr val="accent4"/>
              </a:fillRef>
              <a:effectRef idx="3">
                <a:schemeClr val="accent4"/>
              </a:effectRef>
              <a:fontRef idx="minor">
                <a:schemeClr val="lt1"/>
              </a:fontRef>
            </p:style>
          </p:sp>
          <p:sp>
            <p:nvSpPr>
              <p:cNvPr id="14" name="Rounded Rectangle 10"/>
              <p:cNvSpPr/>
              <p:nvPr/>
            </p:nvSpPr>
            <p:spPr>
              <a:xfrm>
                <a:off x="3350575" y="3310582"/>
                <a:ext cx="3585851" cy="722254"/>
              </a:xfrm>
              <a:prstGeom prst="rect">
                <a:avLst/>
              </a:prstGeom>
              <a:ln/>
            </p:spPr>
            <p:style>
              <a:lnRef idx="0">
                <a:schemeClr val="accent4"/>
              </a:lnRef>
              <a:fillRef idx="3">
                <a:schemeClr val="accent4"/>
              </a:fillRef>
              <a:effectRef idx="3">
                <a:schemeClr val="accent4"/>
              </a:effectRef>
              <a:fontRef idx="minor">
                <a:schemeClr val="lt1"/>
              </a:fontRef>
            </p:style>
            <p:txBody>
              <a:bodyPr lIns="76200" tIns="76200" rIns="76200" bIns="76200" anchor="ctr"/>
              <a:lstStyle/>
              <a:p>
                <a:pPr algn="ctr" defTabSz="889000">
                  <a:lnSpc>
                    <a:spcPct val="90000"/>
                  </a:lnSpc>
                  <a:spcAft>
                    <a:spcPct val="35000"/>
                  </a:spcAft>
                  <a:defRPr/>
                </a:pPr>
                <a:r>
                  <a:rPr lang="en-US" b="1">
                    <a:solidFill>
                      <a:schemeClr val="bg1"/>
                    </a:solidFill>
                    <a:ea typeface="ＭＳ Ｐゴシック" pitchFamily="-112" charset="-128"/>
                  </a:rPr>
                  <a:t>Usage Rate</a:t>
                </a:r>
              </a:p>
            </p:txBody>
          </p:sp>
        </p:grpSp>
        <p:grpSp>
          <p:nvGrpSpPr>
            <p:cNvPr id="21513" name="Group 9"/>
            <p:cNvGrpSpPr>
              <a:grpSpLocks/>
            </p:cNvGrpSpPr>
            <p:nvPr/>
          </p:nvGrpSpPr>
          <p:grpSpPr bwMode="auto">
            <a:xfrm>
              <a:off x="2739390" y="4832092"/>
              <a:ext cx="3665220" cy="801766"/>
              <a:chOff x="3310890" y="4172381"/>
              <a:chExt cx="3665220" cy="801766"/>
            </a:xfrm>
          </p:grpSpPr>
          <p:sp>
            <p:nvSpPr>
              <p:cNvPr id="11" name="Rounded Rectangle 10"/>
              <p:cNvSpPr/>
              <p:nvPr/>
            </p:nvSpPr>
            <p:spPr>
              <a:xfrm>
                <a:off x="3310890" y="4172525"/>
                <a:ext cx="3665220" cy="801622"/>
              </a:xfrm>
              <a:prstGeom prst="roundRect">
                <a:avLst/>
              </a:prstGeom>
              <a:ln/>
            </p:spPr>
            <p:style>
              <a:lnRef idx="0">
                <a:schemeClr val="accent4"/>
              </a:lnRef>
              <a:fillRef idx="3">
                <a:schemeClr val="accent4"/>
              </a:fillRef>
              <a:effectRef idx="3">
                <a:schemeClr val="accent4"/>
              </a:effectRef>
              <a:fontRef idx="minor">
                <a:schemeClr val="lt1"/>
              </a:fontRef>
            </p:style>
          </p:sp>
          <p:sp>
            <p:nvSpPr>
              <p:cNvPr id="12" name="Rounded Rectangle 12"/>
              <p:cNvSpPr/>
              <p:nvPr/>
            </p:nvSpPr>
            <p:spPr>
              <a:xfrm>
                <a:off x="3350575" y="4212209"/>
                <a:ext cx="3585851" cy="722254"/>
              </a:xfrm>
              <a:prstGeom prst="rect">
                <a:avLst/>
              </a:prstGeom>
              <a:ln/>
            </p:spPr>
            <p:style>
              <a:lnRef idx="0">
                <a:schemeClr val="accent4"/>
              </a:lnRef>
              <a:fillRef idx="3">
                <a:schemeClr val="accent4"/>
              </a:fillRef>
              <a:effectRef idx="3">
                <a:schemeClr val="accent4"/>
              </a:effectRef>
              <a:fontRef idx="minor">
                <a:schemeClr val="lt1"/>
              </a:fontRef>
            </p:style>
            <p:txBody>
              <a:bodyPr lIns="76200" tIns="76200" rIns="76200" bIns="76200" anchor="ctr"/>
              <a:lstStyle/>
              <a:p>
                <a:pPr algn="ctr" defTabSz="889000">
                  <a:lnSpc>
                    <a:spcPct val="90000"/>
                  </a:lnSpc>
                  <a:spcAft>
                    <a:spcPct val="35000"/>
                  </a:spcAft>
                  <a:defRPr/>
                </a:pPr>
                <a:r>
                  <a:rPr lang="en-US" b="1">
                    <a:solidFill>
                      <a:schemeClr val="bg1"/>
                    </a:solidFill>
                    <a:ea typeface="ＭＳ Ｐゴシック" pitchFamily="-112" charset="-128"/>
                  </a:rPr>
                  <a:t>Loyalty Status</a:t>
                </a:r>
              </a:p>
            </p:txBody>
          </p:sp>
        </p:grpSp>
      </p:grpSp>
    </p:spTree>
    <p:extLst>
      <p:ext uri="{BB962C8B-B14F-4D97-AF65-F5344CB8AC3E}">
        <p14:creationId xmlns:p14="http://schemas.microsoft.com/office/powerpoint/2010/main" val="16433118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997075" y="257175"/>
            <a:ext cx="8229600" cy="1143000"/>
          </a:xfrm>
        </p:spPr>
        <p:txBody>
          <a:bodyPr/>
          <a:lstStyle/>
          <a:p>
            <a:r>
              <a:rPr lang="en-GB" altLang="en-US">
                <a:latin typeface="Arial" charset="0"/>
                <a:cs typeface="Arial" charset="0"/>
              </a:rPr>
              <a:t>Mosaic </a:t>
            </a:r>
          </a:p>
        </p:txBody>
      </p:sp>
      <p:pic>
        <p:nvPicPr>
          <p:cNvPr id="23555" name="Picture 1">
            <a:hlinkClick r:id="rId3"/>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74825" y="3381375"/>
            <a:ext cx="9144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Rectangle 2"/>
          <p:cNvSpPr>
            <a:spLocks noChangeArrowheads="1"/>
          </p:cNvSpPr>
          <p:nvPr/>
        </p:nvSpPr>
        <p:spPr bwMode="auto">
          <a:xfrm>
            <a:off x="1992313" y="1931988"/>
            <a:ext cx="780415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r>
              <a:rPr lang="en-GB" altLang="en-US" sz="3200"/>
              <a:t>Mosaic</a:t>
            </a:r>
          </a:p>
          <a:p>
            <a:endParaRPr lang="en-GB" altLang="en-US" sz="3200"/>
          </a:p>
          <a:p>
            <a:r>
              <a:rPr lang="en-GB" altLang="en-US" sz="3200"/>
              <a:t>Consumer classification for consistent cross-channel marketing</a:t>
            </a:r>
          </a:p>
        </p:txBody>
      </p:sp>
    </p:spTree>
    <p:extLst>
      <p:ext uri="{BB962C8B-B14F-4D97-AF65-F5344CB8AC3E}">
        <p14:creationId xmlns:p14="http://schemas.microsoft.com/office/powerpoint/2010/main" val="14273051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992313" y="260350"/>
            <a:ext cx="8229600" cy="1143000"/>
          </a:xfrm>
        </p:spPr>
        <p:txBody>
          <a:bodyPr/>
          <a:lstStyle/>
          <a:p>
            <a:r>
              <a:rPr lang="en-GB" altLang="en-US">
                <a:latin typeface="Arial" charset="0"/>
                <a:cs typeface="Arial" charset="0"/>
              </a:rPr>
              <a:t>Acorn Classification </a:t>
            </a:r>
          </a:p>
        </p:txBody>
      </p:sp>
      <p:sp>
        <p:nvSpPr>
          <p:cNvPr id="25603" name="Content Placeholder 2"/>
          <p:cNvSpPr>
            <a:spLocks noGrp="1"/>
          </p:cNvSpPr>
          <p:nvPr>
            <p:ph idx="1"/>
          </p:nvPr>
        </p:nvSpPr>
        <p:spPr/>
        <p:txBody>
          <a:bodyPr/>
          <a:lstStyle/>
          <a:p>
            <a:pPr marL="0" indent="0">
              <a:buNone/>
            </a:pPr>
            <a:endParaRPr lang="en-GB" altLang="en-US">
              <a:latin typeface="Arial" charset="0"/>
              <a:cs typeface="Arial" charset="0"/>
            </a:endParaRPr>
          </a:p>
          <a:p>
            <a:pPr marL="0" indent="0">
              <a:buNone/>
            </a:pPr>
            <a:endParaRPr lang="en-GB" altLang="en-US">
              <a:latin typeface="Arial" charset="0"/>
              <a:cs typeface="Arial" charset="0"/>
            </a:endParaRPr>
          </a:p>
          <a:p>
            <a:pPr marL="0" indent="0">
              <a:buNone/>
            </a:pPr>
            <a:r>
              <a:rPr lang="en-GB" altLang="en-US">
                <a:latin typeface="Arial" charset="0"/>
                <a:cs typeface="Arial" charset="0"/>
                <a:hlinkClick r:id="rId2"/>
              </a:rPr>
              <a:t>http://acorn.caci.co.uk/downloads/Acorn-Infographic.pdf</a:t>
            </a:r>
            <a:r>
              <a:rPr lang="en-GB" altLang="en-US">
                <a:latin typeface="Arial" charset="0"/>
                <a:cs typeface="Arial" charset="0"/>
              </a:rPr>
              <a:t> </a:t>
            </a:r>
          </a:p>
        </p:txBody>
      </p:sp>
    </p:spTree>
    <p:extLst>
      <p:ext uri="{BB962C8B-B14F-4D97-AF65-F5344CB8AC3E}">
        <p14:creationId xmlns:p14="http://schemas.microsoft.com/office/powerpoint/2010/main" val="1672162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992313" y="260350"/>
            <a:ext cx="8229600" cy="1143000"/>
          </a:xfrm>
          <a:solidFill>
            <a:schemeClr val="bg1">
              <a:lumMod val="85000"/>
            </a:schemeClr>
          </a:solidFill>
        </p:spPr>
        <p:txBody>
          <a:bodyPr anchor="t"/>
          <a:lstStyle/>
          <a:p>
            <a:pPr algn="l">
              <a:defRPr/>
            </a:pPr>
            <a:r>
              <a:rPr lang="en-GB" altLang="en-US" dirty="0" smtClean="0">
                <a:latin typeface="Calibri" panose="020F0502020204030204" pitchFamily="34" charset="0"/>
                <a:ea typeface="+mj-ea"/>
              </a:rPr>
              <a:t>Activity: Internet research</a:t>
            </a:r>
          </a:p>
        </p:txBody>
      </p:sp>
      <p:sp>
        <p:nvSpPr>
          <p:cNvPr id="28675" name="Content Placeholder 2"/>
          <p:cNvSpPr>
            <a:spLocks noGrp="1"/>
          </p:cNvSpPr>
          <p:nvPr>
            <p:ph idx="1"/>
          </p:nvPr>
        </p:nvSpPr>
        <p:spPr>
          <a:xfrm>
            <a:off x="2135188" y="1706563"/>
            <a:ext cx="7772400" cy="4114800"/>
          </a:xfrm>
        </p:spPr>
        <p:txBody>
          <a:bodyPr/>
          <a:lstStyle/>
          <a:p>
            <a:pPr>
              <a:buFont typeface="Arial" panose="020B0604020202020204" pitchFamily="34" charset="0"/>
              <a:buChar char="•"/>
              <a:defRPr/>
            </a:pPr>
            <a:r>
              <a:rPr lang="en-GB" altLang="en-US" dirty="0"/>
              <a:t>Mosaic – research the website below to find out how useful this website might be for a marketer</a:t>
            </a:r>
          </a:p>
          <a:p>
            <a:pPr marL="0" indent="0">
              <a:buNone/>
              <a:defRPr/>
            </a:pPr>
            <a:r>
              <a:rPr lang="en-GB" altLang="en-US" dirty="0">
                <a:hlinkClick r:id="rId2"/>
              </a:rPr>
              <a:t>http://www.experian.co.uk/marketing-services/about/news/mosaic-launch.html</a:t>
            </a:r>
            <a:r>
              <a:rPr lang="en-GB" altLang="en-US" dirty="0"/>
              <a:t> </a:t>
            </a:r>
          </a:p>
          <a:p>
            <a:pPr>
              <a:buFont typeface="Arial" panose="020B0604020202020204" pitchFamily="34" charset="0"/>
              <a:buChar char="•"/>
              <a:defRPr/>
            </a:pPr>
            <a:endParaRPr lang="en-GB" altLang="en-US" dirty="0"/>
          </a:p>
          <a:p>
            <a:pPr>
              <a:buFont typeface="Arial" panose="020B0604020202020204" pitchFamily="34" charset="0"/>
              <a:buChar char="•"/>
              <a:defRPr/>
            </a:pPr>
            <a:r>
              <a:rPr lang="en-GB" altLang="en-US" dirty="0"/>
              <a:t>Feedback your findings to the group giving examples of how you might use this service for segmenting a target population</a:t>
            </a:r>
          </a:p>
        </p:txBody>
      </p:sp>
    </p:spTree>
    <p:extLst>
      <p:ext uri="{BB962C8B-B14F-4D97-AF65-F5344CB8AC3E}">
        <p14:creationId xmlns:p14="http://schemas.microsoft.com/office/powerpoint/2010/main" val="20580487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1"/>
          </p:nvPr>
        </p:nvSpPr>
        <p:spPr/>
        <p:txBody>
          <a:bodyPr/>
          <a:lstStyle/>
          <a:p>
            <a:pPr marL="0" indent="0">
              <a:buNone/>
            </a:pPr>
            <a:r>
              <a:rPr lang="en-GB" altLang="en-US">
                <a:latin typeface="Arial" charset="0"/>
                <a:cs typeface="Arial" charset="0"/>
              </a:rPr>
              <a:t>Arts Council in England and their use of Audience Spectrum. </a:t>
            </a:r>
          </a:p>
          <a:p>
            <a:pPr marL="0" indent="0">
              <a:buNone/>
            </a:pPr>
            <a:endParaRPr lang="en-GB" altLang="en-US">
              <a:latin typeface="Arial" charset="0"/>
              <a:cs typeface="Arial" charset="0"/>
            </a:endParaRPr>
          </a:p>
          <a:p>
            <a:pPr marL="0" indent="0">
              <a:buNone/>
            </a:pPr>
            <a:r>
              <a:rPr lang="en-GB" altLang="en-US">
                <a:latin typeface="Arial" charset="0"/>
                <a:cs typeface="Arial" charset="0"/>
              </a:rPr>
              <a:t>Metroculturals 				     Heydays</a:t>
            </a:r>
          </a:p>
          <a:p>
            <a:pPr marL="0" indent="0">
              <a:buNone/>
            </a:pPr>
            <a:endParaRPr lang="en-GB" altLang="en-US">
              <a:latin typeface="Arial" charset="0"/>
              <a:cs typeface="Arial" charset="0"/>
            </a:endParaRPr>
          </a:p>
          <a:p>
            <a:pPr marL="0" indent="0">
              <a:buNone/>
            </a:pPr>
            <a:r>
              <a:rPr lang="en-GB" altLang="en-US">
                <a:latin typeface="Arial" charset="0"/>
                <a:cs typeface="Arial" charset="0"/>
              </a:rPr>
              <a:t>https://www.theaudienceagency.org/audience-spectrum </a:t>
            </a:r>
          </a:p>
          <a:p>
            <a:pPr marL="0" indent="0">
              <a:buNone/>
            </a:pPr>
            <a:endParaRPr lang="en-GB" altLang="en-US">
              <a:latin typeface="Arial" charset="0"/>
              <a:cs typeface="Arial" charset="0"/>
            </a:endParaRPr>
          </a:p>
        </p:txBody>
      </p:sp>
      <p:sp>
        <p:nvSpPr>
          <p:cNvPr id="4" name="Notched Right Arrow 3"/>
          <p:cNvSpPr/>
          <p:nvPr/>
        </p:nvSpPr>
        <p:spPr>
          <a:xfrm>
            <a:off x="5159376" y="3414713"/>
            <a:ext cx="2665413" cy="36036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itle 1"/>
          <p:cNvSpPr>
            <a:spLocks noGrp="1"/>
          </p:cNvSpPr>
          <p:nvPr>
            <p:ph type="title"/>
          </p:nvPr>
        </p:nvSpPr>
        <p:spPr>
          <a:xfrm>
            <a:off x="1992313" y="260350"/>
            <a:ext cx="8229600" cy="1143000"/>
          </a:xfrm>
          <a:solidFill>
            <a:schemeClr val="accent4">
              <a:lumMod val="20000"/>
              <a:lumOff val="80000"/>
            </a:schemeClr>
          </a:solidFill>
        </p:spPr>
        <p:txBody>
          <a:bodyPr/>
          <a:lstStyle/>
          <a:p>
            <a:pPr>
              <a:defRPr/>
            </a:pPr>
            <a:r>
              <a:rPr lang="en-GB" dirty="0" smtClean="0">
                <a:ea typeface="+mj-ea"/>
              </a:rPr>
              <a:t>Practical Insight </a:t>
            </a:r>
            <a:endParaRPr lang="en-GB" dirty="0">
              <a:ea typeface="+mj-ea"/>
            </a:endParaRPr>
          </a:p>
        </p:txBody>
      </p:sp>
    </p:spTree>
    <p:extLst>
      <p:ext uri="{BB962C8B-B14F-4D97-AF65-F5344CB8AC3E}">
        <p14:creationId xmlns:p14="http://schemas.microsoft.com/office/powerpoint/2010/main" val="1058020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2313" y="1430338"/>
            <a:ext cx="8229600" cy="4525962"/>
          </a:xfrm>
        </p:spPr>
        <p:txBody>
          <a:bodyPr/>
          <a:lstStyle/>
          <a:p>
            <a:pPr marL="0" indent="0">
              <a:buNone/>
              <a:defRPr/>
            </a:pPr>
            <a:r>
              <a:rPr lang="en-GB" dirty="0" smtClean="0">
                <a:ea typeface="+mn-ea"/>
              </a:rPr>
              <a:t>“Think about the vast differences between people who look to be the same on paper based on their demographic profile. One famously cited example of this would be Prince Charles and </a:t>
            </a:r>
            <a:r>
              <a:rPr lang="en-GB" dirty="0" err="1" smtClean="0">
                <a:ea typeface="+mn-ea"/>
              </a:rPr>
              <a:t>Ozzy</a:t>
            </a:r>
            <a:r>
              <a:rPr lang="en-GB" dirty="0" smtClean="0">
                <a:ea typeface="+mn-ea"/>
              </a:rPr>
              <a:t> </a:t>
            </a:r>
            <a:r>
              <a:rPr lang="en-GB" dirty="0" err="1" smtClean="0">
                <a:ea typeface="+mn-ea"/>
              </a:rPr>
              <a:t>Osbourne</a:t>
            </a:r>
            <a:r>
              <a:rPr lang="en-GB" dirty="0" smtClean="0">
                <a:ea typeface="+mn-ea"/>
              </a:rPr>
              <a:t>, who were both born in 1948, grew up in England, married twice, have two children, are both wealthy and both like dogs,” </a:t>
            </a:r>
            <a:r>
              <a:rPr lang="en-GB" sz="800" dirty="0"/>
              <a:t>Marketing week Jan 2015</a:t>
            </a:r>
          </a:p>
        </p:txBody>
      </p:sp>
      <p:sp>
        <p:nvSpPr>
          <p:cNvPr id="28675" name="Title 1"/>
          <p:cNvSpPr>
            <a:spLocks noGrp="1"/>
          </p:cNvSpPr>
          <p:nvPr>
            <p:ph type="title"/>
          </p:nvPr>
        </p:nvSpPr>
        <p:spPr>
          <a:xfrm>
            <a:off x="1992313" y="260350"/>
            <a:ext cx="8229600" cy="1143000"/>
          </a:xfrm>
        </p:spPr>
        <p:txBody>
          <a:bodyPr/>
          <a:lstStyle/>
          <a:p>
            <a:r>
              <a:rPr lang="en-GB" altLang="en-US">
                <a:latin typeface="Arial" charset="0"/>
                <a:cs typeface="Arial" charset="0"/>
              </a:rPr>
              <a:t>Is it easy to classify people?</a:t>
            </a:r>
          </a:p>
        </p:txBody>
      </p:sp>
    </p:spTree>
    <p:extLst>
      <p:ext uri="{BB962C8B-B14F-4D97-AF65-F5344CB8AC3E}">
        <p14:creationId xmlns:p14="http://schemas.microsoft.com/office/powerpoint/2010/main" val="984097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992313" y="260350"/>
            <a:ext cx="8229600" cy="1143000"/>
          </a:xfrm>
        </p:spPr>
        <p:txBody>
          <a:bodyPr/>
          <a:lstStyle/>
          <a:p>
            <a:r>
              <a:rPr lang="en-GB" altLang="en-US">
                <a:latin typeface="Arial" charset="0"/>
                <a:cs typeface="Arial" charset="0"/>
              </a:rPr>
              <a:t>Segmenting business markets</a:t>
            </a:r>
            <a:endParaRPr lang="en-US" altLang="en-US">
              <a:latin typeface="Arial" charset="0"/>
              <a:cs typeface="Arial" charset="0"/>
            </a:endParaRPr>
          </a:p>
        </p:txBody>
      </p:sp>
      <p:sp>
        <p:nvSpPr>
          <p:cNvPr id="3" name="Content Placeholder 2"/>
          <p:cNvSpPr>
            <a:spLocks noGrp="1"/>
          </p:cNvSpPr>
          <p:nvPr>
            <p:ph idx="1"/>
          </p:nvPr>
        </p:nvSpPr>
        <p:spPr/>
        <p:txBody>
          <a:bodyPr>
            <a:normAutofit/>
          </a:bodyPr>
          <a:lstStyle/>
          <a:p>
            <a:pPr>
              <a:buFont typeface="Arial" panose="020B0604020202020204" pitchFamily="34" charset="0"/>
              <a:buChar char="•"/>
              <a:defRPr/>
            </a:pPr>
            <a:r>
              <a:rPr lang="en-GB" dirty="0" smtClean="0">
                <a:ea typeface="+mn-ea"/>
              </a:rPr>
              <a:t>Business </a:t>
            </a:r>
            <a:r>
              <a:rPr lang="en-GB" dirty="0">
                <a:ea typeface="+mn-ea"/>
              </a:rPr>
              <a:t>markets are characterised by buyers who do not themselves use the product. </a:t>
            </a:r>
            <a:endParaRPr lang="en-US" dirty="0">
              <a:ea typeface="+mn-ea"/>
            </a:endParaRPr>
          </a:p>
          <a:p>
            <a:pPr>
              <a:buFont typeface="Arial" panose="020B0604020202020204" pitchFamily="34" charset="0"/>
              <a:buChar char="•"/>
              <a:defRPr/>
            </a:pPr>
            <a:r>
              <a:rPr lang="en-GB" dirty="0">
                <a:ea typeface="+mn-ea"/>
              </a:rPr>
              <a:t>The number of potential customers in business markets is almost always smaller, so there is likely to be a greater degree of customisation necessary.</a:t>
            </a:r>
            <a:endParaRPr lang="en-US" dirty="0">
              <a:ea typeface="+mn-ea"/>
            </a:endParaRPr>
          </a:p>
          <a:p>
            <a:pPr>
              <a:buFont typeface="Arial" panose="020B0604020202020204" pitchFamily="34" charset="0"/>
              <a:buChar char="•"/>
              <a:defRPr/>
            </a:pPr>
            <a:r>
              <a:rPr lang="en-GB" dirty="0">
                <a:ea typeface="+mn-ea"/>
              </a:rPr>
              <a:t>Psychographic and demographic variables are almost entirely inappropriate.</a:t>
            </a:r>
            <a:endParaRPr lang="en-US" dirty="0">
              <a:ea typeface="+mn-ea"/>
            </a:endParaRPr>
          </a:p>
          <a:p>
            <a:pPr>
              <a:buFont typeface="Arial" panose="020B0604020202020204" pitchFamily="34" charset="0"/>
              <a:buChar char="•"/>
              <a:defRPr/>
            </a:pPr>
            <a:endParaRPr lang="en-US" dirty="0">
              <a:ea typeface="+mn-ea"/>
            </a:endParaRPr>
          </a:p>
        </p:txBody>
      </p:sp>
      <p:sp>
        <p:nvSpPr>
          <p:cNvPr id="29700" name="Rectangle 3"/>
          <p:cNvSpPr>
            <a:spLocks noChangeArrowheads="1"/>
          </p:cNvSpPr>
          <p:nvPr/>
        </p:nvSpPr>
        <p:spPr bwMode="auto">
          <a:xfrm>
            <a:off x="1992314" y="6165850"/>
            <a:ext cx="20601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1800"/>
              <a:t>© Jim Blythe 2014</a:t>
            </a:r>
            <a:endParaRPr lang="en-US" altLang="en-US" sz="1800"/>
          </a:p>
        </p:txBody>
      </p:sp>
    </p:spTree>
    <p:extLst>
      <p:ext uri="{BB962C8B-B14F-4D97-AF65-F5344CB8AC3E}">
        <p14:creationId xmlns:p14="http://schemas.microsoft.com/office/powerpoint/2010/main" val="4103777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1"/>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fld id="{77B86518-2376-4445-A845-B6ADABB65AE4}" type="slidenum">
              <a:rPr lang="en-GB" altLang="en-US" sz="1200">
                <a:solidFill>
                  <a:srgbClr val="898989"/>
                </a:solidFill>
                <a:latin typeface="Calibri" charset="0"/>
                <a:ea typeface="ＭＳ Ｐゴシック" charset="-128"/>
              </a:rPr>
              <a:pPr>
                <a:spcBef>
                  <a:spcPct val="0"/>
                </a:spcBef>
                <a:buFontTx/>
                <a:buNone/>
              </a:pPr>
              <a:t>25</a:t>
            </a:fld>
            <a:endParaRPr lang="en-GB" altLang="en-US" sz="1200">
              <a:solidFill>
                <a:srgbClr val="898989"/>
              </a:solidFill>
              <a:latin typeface="Calibri" charset="0"/>
              <a:ea typeface="ＭＳ Ｐゴシック" charset="-128"/>
            </a:endParaRPr>
          </a:p>
        </p:txBody>
      </p:sp>
      <p:sp>
        <p:nvSpPr>
          <p:cNvPr id="30723" name="Rectangle 2"/>
          <p:cNvSpPr>
            <a:spLocks noChangeArrowheads="1"/>
          </p:cNvSpPr>
          <p:nvPr/>
        </p:nvSpPr>
        <p:spPr bwMode="auto">
          <a:xfrm>
            <a:off x="87249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eaLnBrk="1" hangingPunct="1">
              <a:spcBef>
                <a:spcPct val="0"/>
              </a:spcBef>
              <a:buFontTx/>
              <a:buNone/>
            </a:pPr>
            <a:endParaRPr lang="en-US" altLang="en-US" sz="1000" b="1">
              <a:ea typeface="ＭＳ Ｐゴシック" charset="-128"/>
            </a:endParaRPr>
          </a:p>
        </p:txBody>
      </p:sp>
      <p:sp>
        <p:nvSpPr>
          <p:cNvPr id="30724" name="Rectangle 3"/>
          <p:cNvSpPr>
            <a:spLocks noChangeArrowheads="1"/>
          </p:cNvSpPr>
          <p:nvPr/>
        </p:nvSpPr>
        <p:spPr bwMode="auto">
          <a:xfrm>
            <a:off x="1524001" y="6629401"/>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endParaRPr lang="en-US" altLang="en-US" sz="1000" b="1">
              <a:ea typeface="ＭＳ Ｐゴシック" charset="-128"/>
            </a:endParaRPr>
          </a:p>
        </p:txBody>
      </p:sp>
      <p:sp>
        <p:nvSpPr>
          <p:cNvPr id="30725" name="Rectangle 4"/>
          <p:cNvSpPr>
            <a:spLocks noGrp="1" noChangeArrowheads="1"/>
          </p:cNvSpPr>
          <p:nvPr>
            <p:ph type="title"/>
          </p:nvPr>
        </p:nvSpPr>
        <p:spPr>
          <a:xfrm>
            <a:off x="2835276" y="333375"/>
            <a:ext cx="6911975" cy="8699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0488" tIns="44450" rIns="90488" bIns="44450" rtlCol="0" anchor="t">
            <a:normAutofit/>
          </a:bodyPr>
          <a:lstStyle/>
          <a:p>
            <a:r>
              <a:rPr lang="en-US" altLang="en-US" sz="3600">
                <a:solidFill>
                  <a:srgbClr val="000000"/>
                </a:solidFill>
                <a:latin typeface="Calibri" charset="0"/>
                <a:cs typeface="Arial" charset="0"/>
              </a:rPr>
              <a:t>Segmenting Organisational Markets</a:t>
            </a:r>
          </a:p>
        </p:txBody>
      </p:sp>
      <p:sp>
        <p:nvSpPr>
          <p:cNvPr id="30726" name="Rectangle 15"/>
          <p:cNvSpPr>
            <a:spLocks noChangeArrowheads="1"/>
          </p:cNvSpPr>
          <p:nvPr/>
        </p:nvSpPr>
        <p:spPr bwMode="auto">
          <a:xfrm>
            <a:off x="7739063" y="3252788"/>
            <a:ext cx="203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30727" name="Rectangle 16"/>
          <p:cNvSpPr>
            <a:spLocks noChangeArrowheads="1"/>
          </p:cNvSpPr>
          <p:nvPr/>
        </p:nvSpPr>
        <p:spPr bwMode="auto">
          <a:xfrm>
            <a:off x="7891463" y="2490788"/>
            <a:ext cx="203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30728" name="Line 20"/>
          <p:cNvSpPr>
            <a:spLocks noChangeShapeType="1"/>
          </p:cNvSpPr>
          <p:nvPr/>
        </p:nvSpPr>
        <p:spPr bwMode="auto">
          <a:xfrm>
            <a:off x="6291263" y="2185988"/>
            <a:ext cx="0" cy="6858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0729" name="Line 21"/>
          <p:cNvSpPr>
            <a:spLocks noChangeShapeType="1"/>
          </p:cNvSpPr>
          <p:nvPr/>
        </p:nvSpPr>
        <p:spPr bwMode="auto">
          <a:xfrm>
            <a:off x="2776538" y="2876550"/>
            <a:ext cx="6629400" cy="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0730" name="Line 22"/>
          <p:cNvSpPr>
            <a:spLocks noChangeShapeType="1"/>
          </p:cNvSpPr>
          <p:nvPr/>
        </p:nvSpPr>
        <p:spPr bwMode="auto">
          <a:xfrm>
            <a:off x="2786063" y="2871788"/>
            <a:ext cx="0" cy="914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0731" name="Line 23"/>
          <p:cNvSpPr>
            <a:spLocks noChangeShapeType="1"/>
          </p:cNvSpPr>
          <p:nvPr/>
        </p:nvSpPr>
        <p:spPr bwMode="auto">
          <a:xfrm>
            <a:off x="4691063" y="2871788"/>
            <a:ext cx="0" cy="914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0732" name="Line 24"/>
          <p:cNvSpPr>
            <a:spLocks noChangeShapeType="1"/>
          </p:cNvSpPr>
          <p:nvPr/>
        </p:nvSpPr>
        <p:spPr bwMode="auto">
          <a:xfrm>
            <a:off x="6291263" y="2871788"/>
            <a:ext cx="0" cy="914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0733" name="Line 25"/>
          <p:cNvSpPr>
            <a:spLocks noChangeShapeType="1"/>
          </p:cNvSpPr>
          <p:nvPr/>
        </p:nvSpPr>
        <p:spPr bwMode="auto">
          <a:xfrm>
            <a:off x="7815263" y="2871788"/>
            <a:ext cx="0" cy="914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0734" name="Line 26"/>
          <p:cNvSpPr>
            <a:spLocks noChangeShapeType="1"/>
          </p:cNvSpPr>
          <p:nvPr/>
        </p:nvSpPr>
        <p:spPr bwMode="auto">
          <a:xfrm>
            <a:off x="9415463" y="2871788"/>
            <a:ext cx="0" cy="914400"/>
          </a:xfrm>
          <a:prstGeom prst="line">
            <a:avLst/>
          </a:prstGeom>
          <a:noFill/>
          <a:ln w="28575">
            <a:solidFill>
              <a:srgbClr val="732888"/>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9" name="Rectangle 28"/>
          <p:cNvSpPr/>
          <p:nvPr/>
        </p:nvSpPr>
        <p:spPr>
          <a:xfrm>
            <a:off x="8544272" y="3789040"/>
            <a:ext cx="1692696" cy="720080"/>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1" name="Rectangle 30"/>
          <p:cNvSpPr/>
          <p:nvPr/>
        </p:nvSpPr>
        <p:spPr>
          <a:xfrm>
            <a:off x="4655840" y="1628800"/>
            <a:ext cx="3240360" cy="576064"/>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p:cNvSpPr/>
          <p:nvPr/>
        </p:nvSpPr>
        <p:spPr>
          <a:xfrm>
            <a:off x="7176120" y="3789040"/>
            <a:ext cx="1152128" cy="720080"/>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124992"/>
              </a:solidFill>
            </a:endParaRPr>
          </a:p>
        </p:txBody>
      </p:sp>
      <p:sp>
        <p:nvSpPr>
          <p:cNvPr id="33" name="Rectangle 32"/>
          <p:cNvSpPr/>
          <p:nvPr/>
        </p:nvSpPr>
        <p:spPr>
          <a:xfrm>
            <a:off x="5303912" y="3789040"/>
            <a:ext cx="1728192" cy="720080"/>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4" name="Rectangle 33"/>
          <p:cNvSpPr/>
          <p:nvPr/>
        </p:nvSpPr>
        <p:spPr>
          <a:xfrm>
            <a:off x="1775520" y="3789040"/>
            <a:ext cx="2088232" cy="720080"/>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4007768" y="3789040"/>
            <a:ext cx="1152128" cy="720080"/>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5"/>
          <p:cNvGrpSpPr>
            <a:grpSpLocks/>
          </p:cNvGrpSpPr>
          <p:nvPr/>
        </p:nvGrpSpPr>
        <p:grpSpPr bwMode="auto">
          <a:xfrm>
            <a:off x="4656138" y="1628776"/>
            <a:ext cx="3255374" cy="512763"/>
            <a:chOff x="1879" y="730"/>
            <a:chExt cx="1948" cy="323"/>
          </a:xfrm>
          <a:noFill/>
        </p:grpSpPr>
        <p:sp>
          <p:nvSpPr>
            <p:cNvPr id="31771" name="Rectangle 6"/>
            <p:cNvSpPr>
              <a:spLocks noChangeArrowheads="1"/>
            </p:cNvSpPr>
            <p:nvPr/>
          </p:nvSpPr>
          <p:spPr bwMode="auto">
            <a:xfrm>
              <a:off x="1885" y="730"/>
              <a:ext cx="1942" cy="323"/>
            </a:xfrm>
            <a:prstGeom prst="rect">
              <a:avLst/>
            </a:prstGeom>
            <a:grpFill/>
            <a:ln w="25400">
              <a:noFill/>
              <a:miter lim="800000"/>
              <a:headEnd/>
              <a:tailEnd/>
            </a:ln>
          </p:spPr>
          <p:txBody>
            <a:bodyPr wrap="none" anchor="ctr"/>
            <a:lstStyle/>
            <a:p>
              <a:pPr>
                <a:defRPr/>
              </a:pPr>
              <a:endParaRPr lang="en-US">
                <a:solidFill>
                  <a:srgbClr val="124992"/>
                </a:solidFill>
                <a:latin typeface="Arial" panose="020B0604020202020204" pitchFamily="34" charset="0"/>
                <a:cs typeface="Arial" panose="020B0604020202020204" pitchFamily="34" charset="0"/>
              </a:endParaRPr>
            </a:p>
          </p:txBody>
        </p:sp>
        <p:sp>
          <p:nvSpPr>
            <p:cNvPr id="31772" name="Rectangle 7"/>
            <p:cNvSpPr>
              <a:spLocks noChangeArrowheads="1"/>
            </p:cNvSpPr>
            <p:nvPr/>
          </p:nvSpPr>
          <p:spPr bwMode="auto">
            <a:xfrm>
              <a:off x="1879" y="773"/>
              <a:ext cx="1947" cy="250"/>
            </a:xfrm>
            <a:prstGeom prst="rect">
              <a:avLst/>
            </a:prstGeom>
            <a:grpFill/>
            <a:ln w="12700">
              <a:noFill/>
              <a:miter lim="800000"/>
              <a:headEnd/>
              <a:tailEnd/>
            </a:ln>
          </p:spPr>
          <p:txBody>
            <a:bodyPr wrap="none" lIns="90488" tIns="44450" rIns="90488" bIns="44450">
              <a:spAutoFit/>
            </a:bodyPr>
            <a:lstStyle/>
            <a:p>
              <a:pPr defTabSz="762000">
                <a:defRPr/>
              </a:pPr>
              <a:r>
                <a:rPr lang="en-US" sz="2000" dirty="0" err="1">
                  <a:solidFill>
                    <a:srgbClr val="124992"/>
                  </a:solidFill>
                  <a:latin typeface="Calibri" panose="020F0502020204030204" pitchFamily="34" charset="0"/>
                  <a:cs typeface="Arial" panose="020B0604020202020204" pitchFamily="34" charset="0"/>
                </a:rPr>
                <a:t>Organisational</a:t>
              </a:r>
              <a:r>
                <a:rPr lang="en-US" sz="2000" dirty="0">
                  <a:solidFill>
                    <a:srgbClr val="124992"/>
                  </a:solidFill>
                  <a:latin typeface="Calibri" panose="020F0502020204030204" pitchFamily="34" charset="0"/>
                  <a:cs typeface="Arial" panose="020B0604020202020204" pitchFamily="34" charset="0"/>
                </a:rPr>
                <a:t> segmentation</a:t>
              </a:r>
            </a:p>
          </p:txBody>
        </p:sp>
      </p:grpSp>
      <p:grpSp>
        <p:nvGrpSpPr>
          <p:cNvPr id="3" name="Group 8"/>
          <p:cNvGrpSpPr>
            <a:grpSpLocks/>
          </p:cNvGrpSpPr>
          <p:nvPr/>
        </p:nvGrpSpPr>
        <p:grpSpPr bwMode="auto">
          <a:xfrm>
            <a:off x="8491279" y="3668492"/>
            <a:ext cx="1809785" cy="878351"/>
            <a:chOff x="3599" y="3277"/>
            <a:chExt cx="1618" cy="333"/>
          </a:xfrm>
          <a:noFill/>
        </p:grpSpPr>
        <p:sp>
          <p:nvSpPr>
            <p:cNvPr id="31769" name="Rectangle 9"/>
            <p:cNvSpPr>
              <a:spLocks noChangeArrowheads="1"/>
            </p:cNvSpPr>
            <p:nvPr/>
          </p:nvSpPr>
          <p:spPr bwMode="auto">
            <a:xfrm>
              <a:off x="3599" y="3350"/>
              <a:ext cx="1618" cy="260"/>
            </a:xfrm>
            <a:prstGeom prst="rect">
              <a:avLst/>
            </a:prstGeom>
            <a:grpFill/>
            <a:ln w="25400">
              <a:noFill/>
              <a:miter lim="800000"/>
              <a:headEnd/>
              <a:tailEnd/>
            </a:ln>
          </p:spPr>
          <p:txBody>
            <a:bodyPr wrap="none" anchor="ctr"/>
            <a:lstStyle/>
            <a:p>
              <a:pPr>
                <a:defRPr/>
              </a:pPr>
              <a:endParaRPr lang="en-US">
                <a:solidFill>
                  <a:srgbClr val="124992"/>
                </a:solidFill>
                <a:latin typeface="Arial" panose="020B0604020202020204" pitchFamily="34" charset="0"/>
                <a:cs typeface="Arial" panose="020B0604020202020204" pitchFamily="34" charset="0"/>
              </a:endParaRPr>
            </a:p>
          </p:txBody>
        </p:sp>
        <p:sp>
          <p:nvSpPr>
            <p:cNvPr id="31770" name="Rectangle 10"/>
            <p:cNvSpPr>
              <a:spLocks noChangeArrowheads="1"/>
            </p:cNvSpPr>
            <p:nvPr/>
          </p:nvSpPr>
          <p:spPr bwMode="auto">
            <a:xfrm>
              <a:off x="3599" y="3277"/>
              <a:ext cx="1524" cy="267"/>
            </a:xfrm>
            <a:prstGeom prst="rect">
              <a:avLst/>
            </a:prstGeom>
            <a:grpFill/>
            <a:ln w="12700">
              <a:noFill/>
              <a:miter lim="800000"/>
              <a:headEnd/>
              <a:tailEnd/>
            </a:ln>
          </p:spPr>
          <p:txBody>
            <a:bodyPr wrap="none" lIns="90488" tIns="44450" rIns="90488" bIns="44450">
              <a:spAutoFit/>
            </a:bodyPr>
            <a:lstStyle/>
            <a:p>
              <a:pPr defTabSz="762000">
                <a:defRPr/>
              </a:pPr>
              <a:r>
                <a:rPr lang="en-US" dirty="0">
                  <a:solidFill>
                    <a:srgbClr val="124992"/>
                  </a:solidFill>
                  <a:latin typeface="Arial" panose="020B0604020202020204" pitchFamily="34" charset="0"/>
                  <a:cs typeface="Arial" panose="020B0604020202020204" pitchFamily="34" charset="0"/>
                </a:rPr>
                <a:t> </a:t>
              </a:r>
              <a:r>
                <a:rPr lang="en-US" sz="2000" dirty="0">
                  <a:solidFill>
                    <a:srgbClr val="124992"/>
                  </a:solidFill>
                  <a:latin typeface="Calibri" panose="020F0502020204030204" pitchFamily="34" charset="0"/>
                  <a:cs typeface="Arial" panose="020B0604020202020204" pitchFamily="34" charset="0"/>
                </a:rPr>
                <a:t>Purchasing </a:t>
              </a:r>
            </a:p>
            <a:p>
              <a:pPr defTabSz="762000">
                <a:defRPr/>
              </a:pPr>
              <a:r>
                <a:rPr lang="en-US" sz="2000" dirty="0">
                  <a:solidFill>
                    <a:srgbClr val="124992"/>
                  </a:solidFill>
                  <a:latin typeface="Calibri" panose="020F0502020204030204" pitchFamily="34" charset="0"/>
                  <a:cs typeface="Arial" panose="020B0604020202020204" pitchFamily="34" charset="0"/>
                </a:rPr>
                <a:t>    </a:t>
              </a:r>
              <a:r>
                <a:rPr lang="en-US" sz="2000" dirty="0" err="1">
                  <a:solidFill>
                    <a:srgbClr val="124992"/>
                  </a:solidFill>
                  <a:latin typeface="Calibri" panose="020F0502020204030204" pitchFamily="34" charset="0"/>
                  <a:cs typeface="Arial" panose="020B0604020202020204" pitchFamily="34" charset="0"/>
                </a:rPr>
                <a:t>organisation</a:t>
              </a:r>
              <a:endParaRPr lang="en-US" sz="2000" dirty="0">
                <a:solidFill>
                  <a:srgbClr val="124992"/>
                </a:solidFill>
                <a:latin typeface="Calibri" panose="020F0502020204030204" pitchFamily="34" charset="0"/>
                <a:cs typeface="Arial" panose="020B0604020202020204" pitchFamily="34" charset="0"/>
              </a:endParaRPr>
            </a:p>
          </p:txBody>
        </p:sp>
      </p:grpSp>
      <p:grpSp>
        <p:nvGrpSpPr>
          <p:cNvPr id="4" name="Group 17"/>
          <p:cNvGrpSpPr>
            <a:grpSpLocks/>
          </p:cNvGrpSpPr>
          <p:nvPr/>
        </p:nvGrpSpPr>
        <p:grpSpPr bwMode="auto">
          <a:xfrm>
            <a:off x="7205663" y="3786186"/>
            <a:ext cx="1135062" cy="736917"/>
            <a:chOff x="3571" y="1852"/>
            <a:chExt cx="527" cy="286"/>
          </a:xfrm>
          <a:noFill/>
        </p:grpSpPr>
        <p:sp>
          <p:nvSpPr>
            <p:cNvPr id="31767" name="Rectangle 18"/>
            <p:cNvSpPr>
              <a:spLocks noChangeArrowheads="1"/>
            </p:cNvSpPr>
            <p:nvPr/>
          </p:nvSpPr>
          <p:spPr bwMode="auto">
            <a:xfrm>
              <a:off x="3571" y="1852"/>
              <a:ext cx="527" cy="260"/>
            </a:xfrm>
            <a:prstGeom prst="rect">
              <a:avLst/>
            </a:prstGeom>
            <a:grpFill/>
            <a:ln w="25400">
              <a:noFill/>
              <a:miter lim="800000"/>
              <a:headEnd/>
              <a:tailEnd/>
            </a:ln>
          </p:spPr>
          <p:txBody>
            <a:bodyPr wrap="none" anchor="ctr"/>
            <a:lstStyle/>
            <a:p>
              <a:pPr>
                <a:defRPr/>
              </a:pPr>
              <a:endParaRPr lang="en-US">
                <a:latin typeface="Arial" panose="020B0604020202020204" pitchFamily="34" charset="0"/>
                <a:cs typeface="Arial" panose="020B0604020202020204" pitchFamily="34" charset="0"/>
              </a:endParaRPr>
            </a:p>
          </p:txBody>
        </p:sp>
        <p:sp>
          <p:nvSpPr>
            <p:cNvPr id="31768" name="Rectangle 19"/>
            <p:cNvSpPr>
              <a:spLocks noChangeArrowheads="1"/>
            </p:cNvSpPr>
            <p:nvPr/>
          </p:nvSpPr>
          <p:spPr bwMode="auto">
            <a:xfrm>
              <a:off x="3608" y="1864"/>
              <a:ext cx="450" cy="274"/>
            </a:xfrm>
            <a:prstGeom prst="rect">
              <a:avLst/>
            </a:prstGeom>
            <a:grpFill/>
            <a:ln w="12700">
              <a:noFill/>
              <a:miter lim="800000"/>
              <a:headEnd/>
              <a:tailEnd/>
            </a:ln>
          </p:spPr>
          <p:txBody>
            <a:bodyPr wrap="none" lIns="90488" tIns="44450" rIns="90488" bIns="44450">
              <a:spAutoFit/>
            </a:bodyPr>
            <a:lstStyle/>
            <a:p>
              <a:pPr algn="ctr" defTabSz="762000">
                <a:defRPr/>
              </a:pPr>
              <a:r>
                <a:rPr lang="en-US" sz="2000" dirty="0">
                  <a:solidFill>
                    <a:srgbClr val="124992"/>
                  </a:solidFill>
                  <a:latin typeface="Calibri" panose="020F0502020204030204" pitchFamily="34" charset="0"/>
                  <a:cs typeface="Arial" panose="020B0604020202020204" pitchFamily="34" charset="0"/>
                </a:rPr>
                <a:t>Choice</a:t>
              </a:r>
            </a:p>
            <a:p>
              <a:pPr algn="ctr" defTabSz="762000">
                <a:defRPr/>
              </a:pPr>
              <a:r>
                <a:rPr lang="en-US" sz="2000" dirty="0">
                  <a:solidFill>
                    <a:srgbClr val="124992"/>
                  </a:solidFill>
                  <a:latin typeface="Calibri" panose="020F0502020204030204" pitchFamily="34" charset="0"/>
                  <a:cs typeface="Arial" panose="020B0604020202020204" pitchFamily="34" charset="0"/>
                </a:rPr>
                <a:t>Criteria</a:t>
              </a:r>
            </a:p>
          </p:txBody>
        </p:sp>
      </p:grpSp>
      <p:grpSp>
        <p:nvGrpSpPr>
          <p:cNvPr id="5" name="Group 8"/>
          <p:cNvGrpSpPr>
            <a:grpSpLocks/>
          </p:cNvGrpSpPr>
          <p:nvPr/>
        </p:nvGrpSpPr>
        <p:grpSpPr bwMode="auto">
          <a:xfrm>
            <a:off x="5210031" y="3770900"/>
            <a:ext cx="1809785" cy="762293"/>
            <a:chOff x="3562" y="3343"/>
            <a:chExt cx="1618" cy="289"/>
          </a:xfrm>
          <a:noFill/>
        </p:grpSpPr>
        <p:sp>
          <p:nvSpPr>
            <p:cNvPr id="31765" name="Rectangle 9"/>
            <p:cNvSpPr>
              <a:spLocks noChangeArrowheads="1"/>
            </p:cNvSpPr>
            <p:nvPr/>
          </p:nvSpPr>
          <p:spPr bwMode="auto">
            <a:xfrm>
              <a:off x="3562" y="3343"/>
              <a:ext cx="1618" cy="260"/>
            </a:xfrm>
            <a:prstGeom prst="rect">
              <a:avLst/>
            </a:prstGeom>
            <a:grpFill/>
            <a:ln w="25400">
              <a:noFill/>
              <a:miter lim="800000"/>
              <a:headEnd/>
              <a:tailEnd/>
            </a:ln>
          </p:spPr>
          <p:txBody>
            <a:bodyPr wrap="none" anchor="ctr"/>
            <a:lstStyle/>
            <a:p>
              <a:pPr>
                <a:defRPr/>
              </a:pPr>
              <a:endParaRPr lang="en-US">
                <a:solidFill>
                  <a:srgbClr val="124992"/>
                </a:solidFill>
                <a:latin typeface="Arial" panose="020B0604020202020204" pitchFamily="34" charset="0"/>
                <a:cs typeface="Arial" panose="020B0604020202020204" pitchFamily="34" charset="0"/>
              </a:endParaRPr>
            </a:p>
          </p:txBody>
        </p:sp>
        <p:sp>
          <p:nvSpPr>
            <p:cNvPr id="31766" name="Rectangle 10"/>
            <p:cNvSpPr>
              <a:spLocks noChangeArrowheads="1"/>
            </p:cNvSpPr>
            <p:nvPr/>
          </p:nvSpPr>
          <p:spPr bwMode="auto">
            <a:xfrm>
              <a:off x="3719" y="3365"/>
              <a:ext cx="1246" cy="267"/>
            </a:xfrm>
            <a:prstGeom prst="rect">
              <a:avLst/>
            </a:prstGeom>
            <a:grpFill/>
            <a:ln w="12700">
              <a:noFill/>
              <a:miter lim="800000"/>
              <a:headEnd/>
              <a:tailEnd/>
            </a:ln>
          </p:spPr>
          <p:txBody>
            <a:bodyPr wrap="none" lIns="90488" tIns="44450" rIns="90488" bIns="44450">
              <a:spAutoFit/>
            </a:bodyPr>
            <a:lstStyle/>
            <a:p>
              <a:pPr algn="ctr" defTabSz="762000">
                <a:defRPr/>
              </a:pPr>
              <a:r>
                <a:rPr lang="en-US" sz="2000" dirty="0">
                  <a:solidFill>
                    <a:srgbClr val="124992"/>
                  </a:solidFill>
                  <a:latin typeface="Calibri" panose="020F0502020204030204" pitchFamily="34" charset="0"/>
                  <a:cs typeface="Arial" panose="020B0604020202020204" pitchFamily="34" charset="0"/>
                </a:rPr>
                <a:t>Geographic</a:t>
              </a:r>
            </a:p>
            <a:p>
              <a:pPr algn="ctr" defTabSz="762000">
                <a:defRPr/>
              </a:pPr>
              <a:r>
                <a:rPr lang="en-GB" sz="2000" dirty="0">
                  <a:solidFill>
                    <a:srgbClr val="124992"/>
                  </a:solidFill>
                  <a:latin typeface="Calibri" panose="020F0502020204030204" pitchFamily="34" charset="0"/>
                  <a:cs typeface="Arial" panose="020B0604020202020204" pitchFamily="34" charset="0"/>
                </a:rPr>
                <a:t>location</a:t>
              </a:r>
              <a:endParaRPr lang="en-US" sz="2000" dirty="0">
                <a:solidFill>
                  <a:srgbClr val="124992"/>
                </a:solidFill>
                <a:latin typeface="Calibri" panose="020F0502020204030204" pitchFamily="34" charset="0"/>
                <a:cs typeface="Arial" panose="020B0604020202020204" pitchFamily="34" charset="0"/>
              </a:endParaRPr>
            </a:p>
          </p:txBody>
        </p:sp>
      </p:grpSp>
      <p:sp>
        <p:nvSpPr>
          <p:cNvPr id="30757" name="Rectangle 12"/>
          <p:cNvSpPr>
            <a:spLocks noChangeArrowheads="1"/>
          </p:cNvSpPr>
          <p:nvPr/>
        </p:nvSpPr>
        <p:spPr bwMode="auto">
          <a:xfrm>
            <a:off x="4005263" y="3786188"/>
            <a:ext cx="1173162"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800" b="1">
                <a:solidFill>
                  <a:srgbClr val="124992"/>
                </a:solidFill>
                <a:ea typeface="ＭＳ Ｐゴシック" charset="-128"/>
              </a:rPr>
              <a:t>Industry</a:t>
            </a:r>
          </a:p>
        </p:txBody>
      </p:sp>
      <p:sp>
        <p:nvSpPr>
          <p:cNvPr id="30758" name="Rectangle 11"/>
          <p:cNvSpPr>
            <a:spLocks noChangeArrowheads="1"/>
          </p:cNvSpPr>
          <p:nvPr/>
        </p:nvSpPr>
        <p:spPr bwMode="auto">
          <a:xfrm>
            <a:off x="1719263" y="3786188"/>
            <a:ext cx="2157412"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US" altLang="en-US" sz="1800" b="1">
                <a:solidFill>
                  <a:srgbClr val="124992"/>
                </a:solidFill>
                <a:ea typeface="ＭＳ Ｐゴシック" charset="-128"/>
              </a:rPr>
              <a:t>Organisational </a:t>
            </a:r>
          </a:p>
          <a:p>
            <a:pPr algn="ctr" eaLnBrk="1" hangingPunct="1">
              <a:spcBef>
                <a:spcPct val="0"/>
              </a:spcBef>
              <a:buFontTx/>
              <a:buNone/>
            </a:pPr>
            <a:r>
              <a:rPr lang="en-US" altLang="en-US" sz="1800" b="1">
                <a:solidFill>
                  <a:srgbClr val="124992"/>
                </a:solidFill>
                <a:ea typeface="ＭＳ Ｐゴシック" charset="-128"/>
              </a:rPr>
              <a:t>size</a:t>
            </a:r>
            <a:endParaRPr lang="en-GB" altLang="en-US" sz="1800" b="1">
              <a:solidFill>
                <a:srgbClr val="124992"/>
              </a:solidFill>
              <a:ea typeface="ＭＳ Ｐゴシック" charset="-128"/>
            </a:endParaRPr>
          </a:p>
        </p:txBody>
      </p:sp>
    </p:spTree>
    <p:extLst>
      <p:ext uri="{BB962C8B-B14F-4D97-AF65-F5344CB8AC3E}">
        <p14:creationId xmlns:p14="http://schemas.microsoft.com/office/powerpoint/2010/main" val="1648164646"/>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933576" y="260351"/>
            <a:ext cx="8429625" cy="1127125"/>
          </a:xfrm>
        </p:spPr>
        <p:txBody>
          <a:bodyPr/>
          <a:lstStyle/>
          <a:p>
            <a:pPr eaLnBrk="1" hangingPunct="1"/>
            <a:r>
              <a:rPr lang="en-US" altLang="en-US" sz="4000">
                <a:latin typeface="Arial" charset="0"/>
                <a:cs typeface="Arial" charset="0"/>
              </a:rPr>
              <a:t>Selecting Target Market Segments</a:t>
            </a:r>
          </a:p>
        </p:txBody>
      </p:sp>
      <p:sp>
        <p:nvSpPr>
          <p:cNvPr id="32771" name="Content Placeholder 2"/>
          <p:cNvSpPr>
            <a:spLocks noGrp="1"/>
          </p:cNvSpPr>
          <p:nvPr>
            <p:ph idx="1"/>
          </p:nvPr>
        </p:nvSpPr>
        <p:spPr>
          <a:xfrm>
            <a:off x="1703389" y="1628775"/>
            <a:ext cx="8537575" cy="4114800"/>
          </a:xfrm>
        </p:spPr>
        <p:txBody>
          <a:bodyPr/>
          <a:lstStyle/>
          <a:p>
            <a:pPr eaLnBrk="1" hangingPunct="1">
              <a:spcBef>
                <a:spcPct val="0"/>
              </a:spcBef>
            </a:pPr>
            <a:r>
              <a:rPr lang="en-US" altLang="en-US">
                <a:latin typeface="Arial" charset="0"/>
                <a:cs typeface="Arial" charset="0"/>
              </a:rPr>
              <a:t>A </a:t>
            </a:r>
            <a:r>
              <a:rPr lang="en-US" altLang="en-US" b="1">
                <a:latin typeface="Arial" charset="0"/>
                <a:cs typeface="Arial" charset="0"/>
              </a:rPr>
              <a:t>target market </a:t>
            </a:r>
            <a:r>
              <a:rPr lang="en-US" altLang="en-US">
                <a:latin typeface="Arial" charset="0"/>
                <a:cs typeface="Arial" charset="0"/>
              </a:rPr>
              <a:t>consists of a set of buyers</a:t>
            </a:r>
          </a:p>
        </p:txBody>
      </p:sp>
      <p:sp>
        <p:nvSpPr>
          <p:cNvPr id="32772" name="Content Placeholder 2"/>
          <p:cNvSpPr txBox="1">
            <a:spLocks/>
          </p:cNvSpPr>
          <p:nvPr/>
        </p:nvSpPr>
        <p:spPr bwMode="auto">
          <a:xfrm>
            <a:off x="6477000" y="2057401"/>
            <a:ext cx="3886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nSpc>
                <a:spcPts val="4100"/>
              </a:lnSpc>
              <a:spcBef>
                <a:spcPct val="0"/>
              </a:spcBef>
              <a:buNone/>
            </a:pPr>
            <a:r>
              <a:rPr lang="en-US" altLang="en-US" sz="3600">
                <a:latin typeface="Calibri" charset="0"/>
              </a:rPr>
              <a:t>who share common needs or characteristics that the company decides to serve.</a:t>
            </a:r>
          </a:p>
        </p:txBody>
      </p:sp>
      <p:pic>
        <p:nvPicPr>
          <p:cNvPr id="3277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9" y="2276475"/>
            <a:ext cx="4086225"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7228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1992313" y="260350"/>
            <a:ext cx="8229600" cy="1143000"/>
          </a:xfrm>
          <a:solidFill>
            <a:srgbClr val="C4FCDD"/>
          </a:solidFill>
        </p:spPr>
        <p:txBody>
          <a:bodyPr/>
          <a:lstStyle/>
          <a:p>
            <a:r>
              <a:rPr lang="en-GB" altLang="en-US">
                <a:latin typeface="Arial" charset="0"/>
                <a:cs typeface="Arial" charset="0"/>
              </a:rPr>
              <a:t>Question?</a:t>
            </a:r>
          </a:p>
        </p:txBody>
      </p:sp>
      <p:sp>
        <p:nvSpPr>
          <p:cNvPr id="33795" name="Content Placeholder 2"/>
          <p:cNvSpPr>
            <a:spLocks noGrp="1"/>
          </p:cNvSpPr>
          <p:nvPr>
            <p:ph idx="1"/>
          </p:nvPr>
        </p:nvSpPr>
        <p:spPr/>
        <p:txBody>
          <a:bodyPr/>
          <a:lstStyle/>
          <a:p>
            <a:pPr marL="0" indent="0">
              <a:buNone/>
            </a:pPr>
            <a:endParaRPr lang="en-GB" altLang="en-US">
              <a:latin typeface="Arial" charset="0"/>
              <a:cs typeface="Arial" charset="0"/>
            </a:endParaRPr>
          </a:p>
          <a:p>
            <a:pPr marL="0" indent="0">
              <a:buNone/>
            </a:pPr>
            <a:r>
              <a:rPr lang="en-GB" altLang="en-US">
                <a:latin typeface="Arial" charset="0"/>
                <a:cs typeface="Arial" charset="0"/>
              </a:rPr>
              <a:t>What’s our thoughts on Yorkie “Not for Girls” Campaign </a:t>
            </a:r>
          </a:p>
        </p:txBody>
      </p:sp>
      <p:pic>
        <p:nvPicPr>
          <p:cNvPr id="3379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55914" y="3644900"/>
            <a:ext cx="631507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73453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24000" y="2420938"/>
            <a:ext cx="9144000" cy="4437062"/>
          </a:xfrm>
        </p:spPr>
      </p:pic>
      <p:pic>
        <p:nvPicPr>
          <p:cNvPr id="3584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0725" y="188913"/>
            <a:ext cx="8231188" cy="123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Box 5"/>
          <p:cNvSpPr txBox="1">
            <a:spLocks noChangeArrowheads="1"/>
          </p:cNvSpPr>
          <p:nvPr/>
        </p:nvSpPr>
        <p:spPr bwMode="auto">
          <a:xfrm>
            <a:off x="1990725" y="1517651"/>
            <a:ext cx="82311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3600"/>
              <a:t>Kinder accused of gender bias?</a:t>
            </a:r>
          </a:p>
        </p:txBody>
      </p:sp>
    </p:spTree>
    <p:extLst>
      <p:ext uri="{BB962C8B-B14F-4D97-AF65-F5344CB8AC3E}">
        <p14:creationId xmlns:p14="http://schemas.microsoft.com/office/powerpoint/2010/main" val="5364969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1631951" y="260351"/>
            <a:ext cx="8429625" cy="1127125"/>
          </a:xfrm>
        </p:spPr>
        <p:txBody>
          <a:bodyPr>
            <a:normAutofit fontScale="90000"/>
          </a:bodyPr>
          <a:lstStyle/>
          <a:p>
            <a:pPr eaLnBrk="1" hangingPunct="1"/>
            <a:r>
              <a:rPr lang="en-US" altLang="en-US" sz="4000">
                <a:latin typeface="Arial" charset="0"/>
                <a:cs typeface="Arial" charset="0"/>
              </a:rPr>
              <a:t>Market Targeting</a:t>
            </a:r>
            <a:br>
              <a:rPr lang="en-US" altLang="en-US" sz="4000">
                <a:latin typeface="Arial" charset="0"/>
                <a:cs typeface="Arial" charset="0"/>
              </a:rPr>
            </a:br>
            <a:r>
              <a:rPr lang="en-US" altLang="en-US" sz="4000">
                <a:latin typeface="Arial" charset="0"/>
                <a:cs typeface="Arial" charset="0"/>
              </a:rPr>
              <a:t>Selecting Target Segments</a:t>
            </a:r>
          </a:p>
        </p:txBody>
      </p:sp>
      <p:pic>
        <p:nvPicPr>
          <p:cNvPr id="36867" name="Picture 5" descr="fig06_02.jpg"/>
          <p:cNvPicPr>
            <a:picLocks noChangeAspect="1"/>
          </p:cNvPicPr>
          <p:nvPr/>
        </p:nvPicPr>
        <p:blipFill>
          <a:blip r:embed="rId3">
            <a:extLst>
              <a:ext uri="{28A0092B-C50C-407E-A947-70E740481C1C}">
                <a14:useLocalDpi xmlns:a14="http://schemas.microsoft.com/office/drawing/2010/main" val="0"/>
              </a:ext>
            </a:extLst>
          </a:blip>
          <a:srcRect l="25926" b="43846"/>
          <a:stretch>
            <a:fillRect/>
          </a:stretch>
        </p:blipFill>
        <p:spPr bwMode="auto">
          <a:xfrm>
            <a:off x="1752600" y="2590800"/>
            <a:ext cx="8434388"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Box 3"/>
          <p:cNvSpPr txBox="1">
            <a:spLocks noChangeArrowheads="1"/>
          </p:cNvSpPr>
          <p:nvPr/>
        </p:nvSpPr>
        <p:spPr bwMode="auto">
          <a:xfrm>
            <a:off x="8239126" y="5357814"/>
            <a:ext cx="22145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eaLnBrk="1" hangingPunct="1">
              <a:spcBef>
                <a:spcPct val="0"/>
              </a:spcBef>
              <a:buFontTx/>
              <a:buNone/>
            </a:pPr>
            <a:r>
              <a:rPr lang="en-GB" altLang="en-US" sz="1200"/>
              <a:t>Kotler and Armstrong (2010)</a:t>
            </a:r>
          </a:p>
        </p:txBody>
      </p:sp>
    </p:spTree>
    <p:extLst>
      <p:ext uri="{BB962C8B-B14F-4D97-AF65-F5344CB8AC3E}">
        <p14:creationId xmlns:p14="http://schemas.microsoft.com/office/powerpoint/2010/main" val="17671322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992313" y="260350"/>
            <a:ext cx="8229600" cy="1143000"/>
          </a:xfrm>
        </p:spPr>
        <p:txBody>
          <a:bodyPr/>
          <a:lstStyle/>
          <a:p>
            <a:r>
              <a:rPr lang="en-GB" altLang="en-US">
                <a:latin typeface="Arial" charset="0"/>
                <a:cs typeface="Arial" charset="0"/>
              </a:rPr>
              <a:t>Segmentation trade-offs</a:t>
            </a:r>
            <a:endParaRPr lang="en-US" altLang="en-US">
              <a:latin typeface="Arial" charset="0"/>
              <a:cs typeface="Arial" charset="0"/>
            </a:endParaRPr>
          </a:p>
        </p:txBody>
      </p:sp>
      <p:pic>
        <p:nvPicPr>
          <p:cNvPr id="38915" name="Picture 2" descr="C:\Users\William\AppData\Local\Temp\WLMDSS.tmp\WLM808C.tmp\Blythe_3e_Figure 6.3.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640013" y="1606550"/>
            <a:ext cx="6985000" cy="3767138"/>
          </a:xfrm>
        </p:spPr>
      </p:pic>
      <p:sp>
        <p:nvSpPr>
          <p:cNvPr id="38916" name="Rectangle 3"/>
          <p:cNvSpPr>
            <a:spLocks noChangeArrowheads="1"/>
          </p:cNvSpPr>
          <p:nvPr/>
        </p:nvSpPr>
        <p:spPr bwMode="auto">
          <a:xfrm>
            <a:off x="1992314" y="6165850"/>
            <a:ext cx="20601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1800"/>
              <a:t>© Jim Blythe 2014</a:t>
            </a:r>
            <a:endParaRPr lang="en-US" altLang="en-US" sz="1800"/>
          </a:p>
        </p:txBody>
      </p:sp>
    </p:spTree>
    <p:extLst>
      <p:ext uri="{BB962C8B-B14F-4D97-AF65-F5344CB8AC3E}">
        <p14:creationId xmlns:p14="http://schemas.microsoft.com/office/powerpoint/2010/main" val="16302904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0"/>
          <p:cNvSpPr>
            <a:spLocks noGrp="1" noChangeArrowheads="1"/>
          </p:cNvSpPr>
          <p:nvPr>
            <p:ph type="ftr" sz="quarter" idx="11"/>
          </p:nvPr>
        </p:nvSpPr>
        <p:spPr bwMode="auto">
          <a:xfrm>
            <a:off x="8077200" y="6356351"/>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fontAlgn="base">
              <a:spcBef>
                <a:spcPct val="0"/>
              </a:spcBef>
              <a:spcAft>
                <a:spcPct val="0"/>
              </a:spcAft>
              <a:buFontTx/>
              <a:buNone/>
            </a:pPr>
            <a:r>
              <a:rPr lang="en-US" altLang="en-US" sz="1200">
                <a:solidFill>
                  <a:srgbClr val="898989"/>
                </a:solidFill>
              </a:rPr>
              <a:t>© The McGraw-Hill Companies, 2009</a:t>
            </a:r>
            <a:endParaRPr lang="en-GB" altLang="en-US" sz="1200">
              <a:solidFill>
                <a:srgbClr val="898989"/>
              </a:solidFill>
            </a:endParaRPr>
          </a:p>
        </p:txBody>
      </p:sp>
      <p:sp>
        <p:nvSpPr>
          <p:cNvPr id="40963" name="Rectangle 11"/>
          <p:cNvSpPr>
            <a:spLocks noGrp="1" noChangeArrowheads="1"/>
          </p:cNvSpPr>
          <p:nvPr>
            <p:ph type="sldNum" sz="quarter" idx="12"/>
          </p:nvPr>
        </p:nvSpPr>
        <p:spPr bwMode="auto">
          <a:xfrm>
            <a:off x="9753601" y="6473825"/>
            <a:ext cx="758825" cy="247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a:spcBef>
                <a:spcPct val="0"/>
              </a:spcBef>
              <a:buFontTx/>
              <a:buNone/>
            </a:pPr>
            <a:fld id="{A361F016-370F-8149-92EF-4144E145CD26}" type="slidenum">
              <a:rPr lang="en-GB" altLang="en-US" sz="1200">
                <a:solidFill>
                  <a:srgbClr val="898989"/>
                </a:solidFill>
                <a:latin typeface="Calibri" charset="0"/>
                <a:ea typeface="ＭＳ Ｐゴシック" charset="-128"/>
              </a:rPr>
              <a:pPr algn="ctr">
                <a:spcBef>
                  <a:spcPct val="0"/>
                </a:spcBef>
                <a:buFontTx/>
                <a:buNone/>
              </a:pPr>
              <a:t>31</a:t>
            </a:fld>
            <a:endParaRPr lang="en-GB" altLang="en-US" sz="1200">
              <a:solidFill>
                <a:srgbClr val="898989"/>
              </a:solidFill>
              <a:latin typeface="Calibri" charset="0"/>
              <a:ea typeface="ＭＳ Ｐゴシック" charset="-128"/>
            </a:endParaRPr>
          </a:p>
        </p:txBody>
      </p:sp>
      <p:sp>
        <p:nvSpPr>
          <p:cNvPr id="40964" name="Rectangle 2"/>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65" name="Rectangle 3"/>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66" name="Rectangle 4"/>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67" name="Rectangle 5"/>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68" name="Rectangle 6"/>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69" name="Rectangle 7"/>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0" name="Rectangle 8"/>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1" name="Rectangle 9"/>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2" name="Rectangle 10"/>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3" name="Rectangle 11"/>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4" name="Rectangle 12"/>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5" name="Rectangle 13"/>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6" name="Rectangle 14"/>
          <p:cNvSpPr>
            <a:spLocks noGrp="1" noChangeArrowheads="1"/>
          </p:cNvSpPr>
          <p:nvPr>
            <p:ph type="title"/>
          </p:nvPr>
        </p:nvSpPr>
        <p:spPr>
          <a:xfrm>
            <a:off x="1546226" y="285750"/>
            <a:ext cx="9121775" cy="1143000"/>
          </a:xfrm>
        </p:spPr>
        <p:txBody>
          <a:bodyPr/>
          <a:lstStyle/>
          <a:p>
            <a:r>
              <a:rPr lang="en-GB" altLang="en-US" sz="4000">
                <a:solidFill>
                  <a:srgbClr val="000000"/>
                </a:solidFill>
                <a:latin typeface="Arial" charset="0"/>
                <a:cs typeface="Arial" charset="0"/>
              </a:rPr>
              <a:t>Mass Marketing</a:t>
            </a:r>
          </a:p>
        </p:txBody>
      </p:sp>
      <p:sp>
        <p:nvSpPr>
          <p:cNvPr id="40977" name="AutoShape 21"/>
          <p:cNvSpPr>
            <a:spLocks noChangeArrowheads="1"/>
          </p:cNvSpPr>
          <p:nvPr/>
        </p:nvSpPr>
        <p:spPr bwMode="auto">
          <a:xfrm>
            <a:off x="3863976" y="3860801"/>
            <a:ext cx="1357313" cy="214313"/>
          </a:xfrm>
          <a:prstGeom prst="rightArrow">
            <a:avLst>
              <a:gd name="adj1" fmla="val 50000"/>
              <a:gd name="adj2" fmla="val 85588"/>
            </a:avLst>
          </a:prstGeom>
          <a:solidFill>
            <a:srgbClr val="732888"/>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8" name="AutoShape 22"/>
          <p:cNvSpPr>
            <a:spLocks noChangeArrowheads="1"/>
          </p:cNvSpPr>
          <p:nvPr/>
        </p:nvSpPr>
        <p:spPr bwMode="auto">
          <a:xfrm>
            <a:off x="7175501" y="3860801"/>
            <a:ext cx="1357313" cy="214313"/>
          </a:xfrm>
          <a:prstGeom prst="rightArrow">
            <a:avLst>
              <a:gd name="adj1" fmla="val 50000"/>
              <a:gd name="adj2" fmla="val 85588"/>
            </a:avLst>
          </a:prstGeom>
          <a:solidFill>
            <a:srgbClr val="732888"/>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0979" name="Rectangle 23"/>
          <p:cNvSpPr>
            <a:spLocks noChangeArrowheads="1"/>
          </p:cNvSpPr>
          <p:nvPr/>
        </p:nvSpPr>
        <p:spPr bwMode="auto">
          <a:xfrm>
            <a:off x="1881188" y="2243138"/>
            <a:ext cx="2133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2000">
                <a:solidFill>
                  <a:srgbClr val="732888"/>
                </a:solidFill>
                <a:ea typeface="ＭＳ Ｐゴシック" charset="-128"/>
              </a:rPr>
              <a:t>ORGANISATION</a:t>
            </a:r>
          </a:p>
        </p:txBody>
      </p:sp>
      <p:sp>
        <p:nvSpPr>
          <p:cNvPr id="40980" name="Rectangle 24"/>
          <p:cNvSpPr>
            <a:spLocks noChangeArrowheads="1"/>
          </p:cNvSpPr>
          <p:nvPr/>
        </p:nvSpPr>
        <p:spPr bwMode="auto">
          <a:xfrm>
            <a:off x="5024439" y="2243138"/>
            <a:ext cx="2238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2000">
                <a:solidFill>
                  <a:srgbClr val="732888"/>
                </a:solidFill>
                <a:ea typeface="ＭＳ Ｐゴシック" charset="-128"/>
              </a:rPr>
              <a:t>MARKETING MIX</a:t>
            </a:r>
          </a:p>
        </p:txBody>
      </p:sp>
      <p:sp>
        <p:nvSpPr>
          <p:cNvPr id="40981" name="Rectangle 25"/>
          <p:cNvSpPr>
            <a:spLocks noChangeArrowheads="1"/>
          </p:cNvSpPr>
          <p:nvPr/>
        </p:nvSpPr>
        <p:spPr bwMode="auto">
          <a:xfrm>
            <a:off x="8096251" y="2214563"/>
            <a:ext cx="2346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2000">
                <a:solidFill>
                  <a:srgbClr val="732888"/>
                </a:solidFill>
                <a:ea typeface="ＭＳ Ｐゴシック" charset="-128"/>
              </a:rPr>
              <a:t>TARGET MARKET</a:t>
            </a:r>
          </a:p>
        </p:txBody>
      </p:sp>
      <p:sp>
        <p:nvSpPr>
          <p:cNvPr id="40982" name="Rectangle 27"/>
          <p:cNvSpPr>
            <a:spLocks noChangeArrowheads="1"/>
          </p:cNvSpPr>
          <p:nvPr/>
        </p:nvSpPr>
        <p:spPr bwMode="auto">
          <a:xfrm>
            <a:off x="1524001" y="6629401"/>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endParaRPr lang="en-US" altLang="en-US" sz="1000">
              <a:ea typeface="ＭＳ Ｐゴシック" charset="-128"/>
            </a:endParaRPr>
          </a:p>
        </p:txBody>
      </p:sp>
      <p:sp>
        <p:nvSpPr>
          <p:cNvPr id="29" name="Rectangle 28"/>
          <p:cNvSpPr/>
          <p:nvPr/>
        </p:nvSpPr>
        <p:spPr>
          <a:xfrm>
            <a:off x="5231904" y="3068960"/>
            <a:ext cx="2016224" cy="1584176"/>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30" name="Oval 29"/>
          <p:cNvSpPr/>
          <p:nvPr/>
        </p:nvSpPr>
        <p:spPr>
          <a:xfrm>
            <a:off x="8543925" y="3068638"/>
            <a:ext cx="1728788" cy="1655762"/>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31" name="Rectangle 30"/>
          <p:cNvSpPr/>
          <p:nvPr/>
        </p:nvSpPr>
        <p:spPr>
          <a:xfrm>
            <a:off x="1991544" y="3140968"/>
            <a:ext cx="2016224" cy="1584176"/>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0990" name="Rectangle 20"/>
          <p:cNvSpPr>
            <a:spLocks noChangeArrowheads="1"/>
          </p:cNvSpPr>
          <p:nvPr/>
        </p:nvSpPr>
        <p:spPr bwMode="auto">
          <a:xfrm>
            <a:off x="8616951" y="3644901"/>
            <a:ext cx="1641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2400">
                <a:solidFill>
                  <a:srgbClr val="124992"/>
                </a:solidFill>
                <a:ea typeface="ＭＳ Ｐゴシック" charset="-128"/>
              </a:rPr>
              <a:t>Everybody</a:t>
            </a:r>
          </a:p>
        </p:txBody>
      </p:sp>
      <p:sp>
        <p:nvSpPr>
          <p:cNvPr id="40991" name="Rectangle 19"/>
          <p:cNvSpPr>
            <a:spLocks noChangeArrowheads="1"/>
          </p:cNvSpPr>
          <p:nvPr/>
        </p:nvSpPr>
        <p:spPr bwMode="auto">
          <a:xfrm>
            <a:off x="5303839" y="3141663"/>
            <a:ext cx="1944687" cy="202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Char char="•"/>
            </a:pPr>
            <a:r>
              <a:rPr lang="en-GB" altLang="en-US" sz="2300">
                <a:solidFill>
                  <a:srgbClr val="124992"/>
                </a:solidFill>
                <a:ea typeface="ＭＳ Ｐゴシック" charset="-128"/>
              </a:rPr>
              <a:t> Price</a:t>
            </a:r>
          </a:p>
          <a:p>
            <a:pPr eaLnBrk="1" hangingPunct="1">
              <a:spcBef>
                <a:spcPct val="0"/>
              </a:spcBef>
              <a:buFontTx/>
              <a:buChar char="•"/>
            </a:pPr>
            <a:r>
              <a:rPr lang="en-GB" altLang="en-US" sz="2300">
                <a:solidFill>
                  <a:srgbClr val="124992"/>
                </a:solidFill>
                <a:ea typeface="ＭＳ Ｐゴシック" charset="-128"/>
              </a:rPr>
              <a:t> Promotion</a:t>
            </a:r>
          </a:p>
          <a:p>
            <a:pPr eaLnBrk="1" hangingPunct="1">
              <a:spcBef>
                <a:spcPct val="0"/>
              </a:spcBef>
              <a:buFontTx/>
              <a:buChar char="•"/>
            </a:pPr>
            <a:r>
              <a:rPr lang="en-GB" altLang="en-US" sz="2300">
                <a:solidFill>
                  <a:srgbClr val="124992"/>
                </a:solidFill>
                <a:ea typeface="ＭＳ Ｐゴシック" charset="-128"/>
              </a:rPr>
              <a:t> Product</a:t>
            </a:r>
          </a:p>
          <a:p>
            <a:pPr eaLnBrk="1" hangingPunct="1">
              <a:spcBef>
                <a:spcPct val="0"/>
              </a:spcBef>
              <a:buFontTx/>
              <a:buChar char="•"/>
            </a:pPr>
            <a:r>
              <a:rPr lang="en-GB" altLang="en-US" sz="2300">
                <a:solidFill>
                  <a:srgbClr val="124992"/>
                </a:solidFill>
                <a:ea typeface="ＭＳ Ｐゴシック" charset="-128"/>
              </a:rPr>
              <a:t> Distribution</a:t>
            </a:r>
          </a:p>
        </p:txBody>
      </p:sp>
      <p:sp>
        <p:nvSpPr>
          <p:cNvPr id="40992" name="Rectangle 18"/>
          <p:cNvSpPr>
            <a:spLocks noChangeArrowheads="1"/>
          </p:cNvSpPr>
          <p:nvPr/>
        </p:nvSpPr>
        <p:spPr bwMode="auto">
          <a:xfrm>
            <a:off x="2524125" y="3500438"/>
            <a:ext cx="97948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2400">
                <a:solidFill>
                  <a:srgbClr val="124992"/>
                </a:solidFill>
                <a:ea typeface="ＭＳ Ｐゴシック" charset="-128"/>
              </a:rPr>
              <a:t>Post</a:t>
            </a:r>
          </a:p>
          <a:p>
            <a:pPr algn="ctr" eaLnBrk="1" hangingPunct="1">
              <a:spcBef>
                <a:spcPct val="0"/>
              </a:spcBef>
              <a:buFontTx/>
              <a:buNone/>
            </a:pPr>
            <a:r>
              <a:rPr lang="en-GB" altLang="en-US" sz="2400">
                <a:solidFill>
                  <a:srgbClr val="124992"/>
                </a:solidFill>
                <a:ea typeface="ＭＳ Ｐゴシック" charset="-128"/>
              </a:rPr>
              <a:t>Office</a:t>
            </a:r>
          </a:p>
        </p:txBody>
      </p:sp>
    </p:spTree>
    <p:extLst>
      <p:ext uri="{BB962C8B-B14F-4D97-AF65-F5344CB8AC3E}">
        <p14:creationId xmlns:p14="http://schemas.microsoft.com/office/powerpoint/2010/main" val="2055204119"/>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1"/>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fld id="{0E52F522-D4A0-6941-89A9-D133C57EF4C1}" type="slidenum">
              <a:rPr lang="en-GB" altLang="en-US" sz="1200">
                <a:solidFill>
                  <a:srgbClr val="898989"/>
                </a:solidFill>
                <a:latin typeface="Calibri" charset="0"/>
                <a:ea typeface="ＭＳ Ｐゴシック" charset="-128"/>
              </a:rPr>
              <a:pPr>
                <a:spcBef>
                  <a:spcPct val="0"/>
                </a:spcBef>
                <a:buFontTx/>
                <a:buNone/>
              </a:pPr>
              <a:t>32</a:t>
            </a:fld>
            <a:endParaRPr lang="en-GB" altLang="en-US" sz="1200">
              <a:solidFill>
                <a:srgbClr val="898989"/>
              </a:solidFill>
              <a:latin typeface="Calibri" charset="0"/>
              <a:ea typeface="ＭＳ Ｐゴシック" charset="-128"/>
            </a:endParaRPr>
          </a:p>
        </p:txBody>
      </p:sp>
      <p:sp>
        <p:nvSpPr>
          <p:cNvPr id="43011" name="Rectangle 21"/>
          <p:cNvSpPr>
            <a:spLocks noChangeArrowheads="1"/>
          </p:cNvSpPr>
          <p:nvPr/>
        </p:nvSpPr>
        <p:spPr bwMode="auto">
          <a:xfrm>
            <a:off x="2201863" y="1714500"/>
            <a:ext cx="256480" cy="770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buFontTx/>
              <a:buNone/>
            </a:pPr>
            <a:r>
              <a:rPr lang="en-GB" altLang="en-US" sz="2000">
                <a:solidFill>
                  <a:schemeClr val="bg2"/>
                </a:solidFill>
                <a:ea typeface="ＭＳ Ｐゴシック" charset="-128"/>
              </a:rPr>
              <a:t> </a:t>
            </a:r>
          </a:p>
          <a:p>
            <a:pPr eaLnBrk="1" hangingPunct="1">
              <a:buFontTx/>
              <a:buNone/>
            </a:pPr>
            <a:r>
              <a:rPr lang="en-GB" altLang="en-US" sz="2000">
                <a:solidFill>
                  <a:schemeClr val="bg2"/>
                </a:solidFill>
                <a:ea typeface="ＭＳ Ｐゴシック" charset="-128"/>
              </a:rPr>
              <a:t> </a:t>
            </a:r>
          </a:p>
        </p:txBody>
      </p:sp>
      <p:sp>
        <p:nvSpPr>
          <p:cNvPr id="43012" name="Rectangle 33"/>
          <p:cNvSpPr>
            <a:spLocks noChangeArrowheads="1"/>
          </p:cNvSpPr>
          <p:nvPr/>
        </p:nvSpPr>
        <p:spPr bwMode="auto">
          <a:xfrm>
            <a:off x="5241925" y="2392364"/>
            <a:ext cx="749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13" name="Rectangle 35"/>
          <p:cNvSpPr>
            <a:spLocks noChangeArrowheads="1"/>
          </p:cNvSpPr>
          <p:nvPr/>
        </p:nvSpPr>
        <p:spPr bwMode="auto">
          <a:xfrm>
            <a:off x="4872038" y="4222751"/>
            <a:ext cx="11795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14" name="Rectangle 40"/>
          <p:cNvSpPr>
            <a:spLocks noGrp="1" noChangeArrowheads="1"/>
          </p:cNvSpPr>
          <p:nvPr>
            <p:ph type="title"/>
          </p:nvPr>
        </p:nvSpPr>
        <p:spPr>
          <a:xfrm>
            <a:off x="1801814" y="260350"/>
            <a:ext cx="8499475" cy="928688"/>
          </a:xfrm>
        </p:spPr>
        <p:txBody>
          <a:bodyPr/>
          <a:lstStyle/>
          <a:p>
            <a:r>
              <a:rPr lang="en-GB" altLang="en-US" sz="4000">
                <a:solidFill>
                  <a:srgbClr val="000000"/>
                </a:solidFill>
                <a:latin typeface="Arial" charset="0"/>
                <a:cs typeface="Arial" charset="0"/>
              </a:rPr>
              <a:t>Segmented Markets </a:t>
            </a:r>
          </a:p>
        </p:txBody>
      </p:sp>
      <p:sp>
        <p:nvSpPr>
          <p:cNvPr id="43015" name="Rectangle 41"/>
          <p:cNvSpPr>
            <a:spLocks noChangeArrowheads="1"/>
          </p:cNvSpPr>
          <p:nvPr/>
        </p:nvSpPr>
        <p:spPr bwMode="auto">
          <a:xfrm>
            <a:off x="87249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eaLnBrk="1" hangingPunct="1">
              <a:spcBef>
                <a:spcPct val="0"/>
              </a:spcBef>
              <a:buFontTx/>
              <a:buNone/>
            </a:pPr>
            <a:endParaRPr lang="en-US" altLang="en-US" sz="1000">
              <a:ea typeface="ＭＳ Ｐゴシック" charset="-128"/>
            </a:endParaRPr>
          </a:p>
        </p:txBody>
      </p:sp>
      <p:sp>
        <p:nvSpPr>
          <p:cNvPr id="43016" name="Rectangle 42"/>
          <p:cNvSpPr>
            <a:spLocks noChangeArrowheads="1"/>
          </p:cNvSpPr>
          <p:nvPr/>
        </p:nvSpPr>
        <p:spPr bwMode="auto">
          <a:xfrm>
            <a:off x="1524001" y="6629401"/>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endParaRPr lang="en-US" altLang="en-US" sz="1000">
              <a:ea typeface="ＭＳ Ｐゴシック" charset="-128"/>
            </a:endParaRPr>
          </a:p>
        </p:txBody>
      </p:sp>
      <p:sp>
        <p:nvSpPr>
          <p:cNvPr id="41" name="Rectangle 40"/>
          <p:cNvSpPr/>
          <p:nvPr/>
        </p:nvSpPr>
        <p:spPr>
          <a:xfrm>
            <a:off x="2279576" y="1484784"/>
            <a:ext cx="1584176" cy="4176464"/>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2" name="Rectangle 41"/>
          <p:cNvSpPr/>
          <p:nvPr/>
        </p:nvSpPr>
        <p:spPr>
          <a:xfrm>
            <a:off x="4943872" y="3284984"/>
            <a:ext cx="1440160" cy="648072"/>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3" name="Rectangle 42"/>
          <p:cNvSpPr/>
          <p:nvPr/>
        </p:nvSpPr>
        <p:spPr>
          <a:xfrm>
            <a:off x="4943872" y="1412776"/>
            <a:ext cx="1440160" cy="648072"/>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4" name="Rectangle 43"/>
          <p:cNvSpPr/>
          <p:nvPr/>
        </p:nvSpPr>
        <p:spPr>
          <a:xfrm>
            <a:off x="4943872" y="2348880"/>
            <a:ext cx="1440160" cy="648072"/>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5" name="Rectangle 44"/>
          <p:cNvSpPr/>
          <p:nvPr/>
        </p:nvSpPr>
        <p:spPr>
          <a:xfrm>
            <a:off x="4943872" y="4293096"/>
            <a:ext cx="1440160" cy="648072"/>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6" name="Rectangle 45"/>
          <p:cNvSpPr/>
          <p:nvPr/>
        </p:nvSpPr>
        <p:spPr>
          <a:xfrm>
            <a:off x="4943872" y="5229200"/>
            <a:ext cx="1440160" cy="648072"/>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3035" name="Right Arrow 24"/>
          <p:cNvSpPr>
            <a:spLocks noChangeArrowheads="1"/>
          </p:cNvSpPr>
          <p:nvPr/>
        </p:nvSpPr>
        <p:spPr bwMode="auto">
          <a:xfrm>
            <a:off x="3863975" y="1700213"/>
            <a:ext cx="1079500" cy="215900"/>
          </a:xfrm>
          <a:prstGeom prst="rightArrow">
            <a:avLst>
              <a:gd name="adj1" fmla="val 50000"/>
              <a:gd name="adj2" fmla="val 50162"/>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9" name="Oval 48"/>
          <p:cNvSpPr/>
          <p:nvPr/>
        </p:nvSpPr>
        <p:spPr>
          <a:xfrm>
            <a:off x="8975725" y="1196975"/>
            <a:ext cx="1296988" cy="1295400"/>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3037" name="Rectangle 32"/>
          <p:cNvSpPr>
            <a:spLocks noChangeArrowheads="1"/>
          </p:cNvSpPr>
          <p:nvPr/>
        </p:nvSpPr>
        <p:spPr bwMode="auto">
          <a:xfrm>
            <a:off x="5024439" y="1428751"/>
            <a:ext cx="1214437"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a:solidFill>
                  <a:srgbClr val="002368"/>
                </a:solidFill>
                <a:ea typeface="ＭＳ Ｐゴシック" charset="-128"/>
              </a:rPr>
              <a:t>Marketing Mix 1</a:t>
            </a:r>
          </a:p>
        </p:txBody>
      </p:sp>
      <p:sp>
        <p:nvSpPr>
          <p:cNvPr id="43038" name="Rectangle 36"/>
          <p:cNvSpPr>
            <a:spLocks noChangeArrowheads="1"/>
          </p:cNvSpPr>
          <p:nvPr/>
        </p:nvSpPr>
        <p:spPr bwMode="auto">
          <a:xfrm>
            <a:off x="5051726" y="2343150"/>
            <a:ext cx="1086836" cy="585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a:solidFill>
                  <a:srgbClr val="002368"/>
                </a:solidFill>
                <a:ea typeface="ＭＳ Ｐゴシック" charset="-128"/>
              </a:rPr>
              <a:t>Marketing</a:t>
            </a:r>
          </a:p>
          <a:p>
            <a:pPr algn="ctr" eaLnBrk="1" hangingPunct="1">
              <a:spcBef>
                <a:spcPct val="0"/>
              </a:spcBef>
              <a:buFontTx/>
              <a:buNone/>
            </a:pPr>
            <a:r>
              <a:rPr lang="en-GB" altLang="en-US" sz="1600">
                <a:solidFill>
                  <a:srgbClr val="002368"/>
                </a:solidFill>
                <a:ea typeface="ＭＳ Ｐゴシック" charset="-128"/>
              </a:rPr>
              <a:t> Mix 2</a:t>
            </a:r>
          </a:p>
        </p:txBody>
      </p:sp>
      <p:sp>
        <p:nvSpPr>
          <p:cNvPr id="43039" name="Rectangle 39"/>
          <p:cNvSpPr>
            <a:spLocks noChangeArrowheads="1"/>
          </p:cNvSpPr>
          <p:nvPr/>
        </p:nvSpPr>
        <p:spPr bwMode="auto">
          <a:xfrm>
            <a:off x="5044818" y="5229225"/>
            <a:ext cx="1202252" cy="585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a:solidFill>
                  <a:srgbClr val="002368"/>
                </a:solidFill>
                <a:ea typeface="ＭＳ Ｐゴシック" charset="-128"/>
              </a:rPr>
              <a:t> Marketing </a:t>
            </a:r>
          </a:p>
          <a:p>
            <a:pPr algn="ctr" eaLnBrk="1" hangingPunct="1">
              <a:spcBef>
                <a:spcPct val="0"/>
              </a:spcBef>
              <a:buFontTx/>
              <a:buNone/>
            </a:pPr>
            <a:r>
              <a:rPr lang="en-GB" altLang="en-US" sz="1600">
                <a:solidFill>
                  <a:srgbClr val="002368"/>
                </a:solidFill>
                <a:ea typeface="ＭＳ Ｐゴシック" charset="-128"/>
              </a:rPr>
              <a:t>Mix 5</a:t>
            </a:r>
          </a:p>
        </p:txBody>
      </p:sp>
      <p:sp>
        <p:nvSpPr>
          <p:cNvPr id="43040" name="Rectangle 37"/>
          <p:cNvSpPr>
            <a:spLocks noChangeArrowheads="1"/>
          </p:cNvSpPr>
          <p:nvPr/>
        </p:nvSpPr>
        <p:spPr bwMode="auto">
          <a:xfrm>
            <a:off x="5045097" y="3286125"/>
            <a:ext cx="1144544" cy="585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a:solidFill>
                  <a:srgbClr val="002368"/>
                </a:solidFill>
                <a:ea typeface="ＭＳ Ｐゴシック" charset="-128"/>
              </a:rPr>
              <a:t>Marketing </a:t>
            </a:r>
          </a:p>
          <a:p>
            <a:pPr algn="ctr" eaLnBrk="1" hangingPunct="1">
              <a:spcBef>
                <a:spcPct val="0"/>
              </a:spcBef>
              <a:buFontTx/>
              <a:buNone/>
            </a:pPr>
            <a:r>
              <a:rPr lang="en-GB" altLang="en-US" sz="1600">
                <a:solidFill>
                  <a:srgbClr val="002368"/>
                </a:solidFill>
                <a:ea typeface="ＭＳ Ｐゴシック" charset="-128"/>
              </a:rPr>
              <a:t>Mix 3</a:t>
            </a:r>
          </a:p>
        </p:txBody>
      </p:sp>
      <p:sp>
        <p:nvSpPr>
          <p:cNvPr id="43041" name="Rectangle 38"/>
          <p:cNvSpPr>
            <a:spLocks noChangeArrowheads="1"/>
          </p:cNvSpPr>
          <p:nvPr/>
        </p:nvSpPr>
        <p:spPr bwMode="auto">
          <a:xfrm>
            <a:off x="5059663" y="4286250"/>
            <a:ext cx="1086836" cy="585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a:solidFill>
                  <a:srgbClr val="002368"/>
                </a:solidFill>
                <a:ea typeface="ＭＳ Ｐゴシック" charset="-128"/>
              </a:rPr>
              <a:t>Marketing</a:t>
            </a:r>
          </a:p>
          <a:p>
            <a:pPr algn="ctr" eaLnBrk="1" hangingPunct="1">
              <a:spcBef>
                <a:spcPct val="0"/>
              </a:spcBef>
              <a:buFontTx/>
              <a:buNone/>
            </a:pPr>
            <a:r>
              <a:rPr lang="en-GB" altLang="en-US" sz="1600">
                <a:solidFill>
                  <a:srgbClr val="002368"/>
                </a:solidFill>
                <a:ea typeface="ＭＳ Ｐゴシック" charset="-128"/>
              </a:rPr>
              <a:t> Mix 4</a:t>
            </a:r>
          </a:p>
        </p:txBody>
      </p:sp>
      <p:sp>
        <p:nvSpPr>
          <p:cNvPr id="43042" name="Rectangle 31"/>
          <p:cNvSpPr>
            <a:spLocks noChangeArrowheads="1"/>
          </p:cNvSpPr>
          <p:nvPr/>
        </p:nvSpPr>
        <p:spPr bwMode="auto">
          <a:xfrm>
            <a:off x="2351088" y="3141663"/>
            <a:ext cx="144621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2800">
                <a:solidFill>
                  <a:srgbClr val="124992"/>
                </a:solidFill>
                <a:ea typeface="ＭＳ Ｐゴシック" charset="-128"/>
              </a:rPr>
              <a:t>Arcadia Group</a:t>
            </a:r>
          </a:p>
        </p:txBody>
      </p:sp>
      <p:sp>
        <p:nvSpPr>
          <p:cNvPr id="43043" name="Rectangle 22"/>
          <p:cNvSpPr>
            <a:spLocks noChangeArrowheads="1"/>
          </p:cNvSpPr>
          <p:nvPr/>
        </p:nvSpPr>
        <p:spPr bwMode="auto">
          <a:xfrm>
            <a:off x="9046103" y="1428751"/>
            <a:ext cx="1203856" cy="83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000">
                <a:solidFill>
                  <a:srgbClr val="F8F8F8"/>
                </a:solidFill>
                <a:ea typeface="ＭＳ Ｐゴシック" charset="-128"/>
              </a:rPr>
              <a:t>Miss </a:t>
            </a:r>
          </a:p>
          <a:p>
            <a:pPr algn="ctr" eaLnBrk="1" hangingPunct="1">
              <a:spcBef>
                <a:spcPct val="0"/>
              </a:spcBef>
              <a:buFontTx/>
              <a:buNone/>
            </a:pPr>
            <a:r>
              <a:rPr lang="en-GB" altLang="en-US" sz="1000">
                <a:solidFill>
                  <a:srgbClr val="F8F8F8"/>
                </a:solidFill>
                <a:ea typeface="ＭＳ Ｐゴシック" charset="-128"/>
              </a:rPr>
              <a:t>Selfridges </a:t>
            </a:r>
          </a:p>
          <a:p>
            <a:pPr algn="ctr" eaLnBrk="1" hangingPunct="1">
              <a:spcBef>
                <a:spcPct val="0"/>
              </a:spcBef>
              <a:buFontTx/>
              <a:buNone/>
            </a:pPr>
            <a:r>
              <a:rPr lang="en-GB" altLang="en-US" sz="1000">
                <a:solidFill>
                  <a:srgbClr val="F8F8F8"/>
                </a:solidFill>
                <a:ea typeface="ＭＳ Ｐゴシック" charset="-128"/>
              </a:rPr>
              <a:t>18- 24 age group</a:t>
            </a:r>
            <a:r>
              <a:rPr lang="en-GB" altLang="en-US" sz="1400">
                <a:solidFill>
                  <a:srgbClr val="F8F8F8"/>
                </a:solidFill>
                <a:ea typeface="ＭＳ Ｐゴシック" charset="-128"/>
              </a:rPr>
              <a:t> </a:t>
            </a:r>
          </a:p>
          <a:p>
            <a:pPr algn="ctr" eaLnBrk="1" hangingPunct="1">
              <a:spcBef>
                <a:spcPct val="0"/>
              </a:spcBef>
              <a:buFontTx/>
              <a:buNone/>
            </a:pPr>
            <a:endParaRPr lang="en-GB" altLang="en-US" sz="1400">
              <a:solidFill>
                <a:srgbClr val="F8F8F8"/>
              </a:solidFill>
              <a:ea typeface="ＭＳ Ｐゴシック" charset="-128"/>
            </a:endParaRPr>
          </a:p>
        </p:txBody>
      </p:sp>
      <p:sp>
        <p:nvSpPr>
          <p:cNvPr id="50" name="Oval 49"/>
          <p:cNvSpPr/>
          <p:nvPr/>
        </p:nvSpPr>
        <p:spPr>
          <a:xfrm>
            <a:off x="7535864" y="2060575"/>
            <a:ext cx="1296987" cy="1296988"/>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3045" name="Rectangle 27"/>
          <p:cNvSpPr>
            <a:spLocks noChangeArrowheads="1"/>
          </p:cNvSpPr>
          <p:nvPr/>
        </p:nvSpPr>
        <p:spPr bwMode="auto">
          <a:xfrm>
            <a:off x="7596189" y="2300288"/>
            <a:ext cx="112077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a:solidFill>
                  <a:srgbClr val="F8F8F8"/>
                </a:solidFill>
                <a:ea typeface="ＭＳ Ｐゴシック" charset="-128"/>
              </a:rPr>
              <a:t>Dorothy </a:t>
            </a:r>
          </a:p>
          <a:p>
            <a:pPr algn="ctr" eaLnBrk="1" hangingPunct="1">
              <a:spcBef>
                <a:spcPct val="0"/>
              </a:spcBef>
              <a:buFontTx/>
              <a:buNone/>
            </a:pPr>
            <a:r>
              <a:rPr lang="en-GB" altLang="en-US" sz="1600">
                <a:solidFill>
                  <a:srgbClr val="F8F8F8"/>
                </a:solidFill>
                <a:ea typeface="ＭＳ Ｐゴシック" charset="-128"/>
              </a:rPr>
              <a:t>Perkins</a:t>
            </a:r>
          </a:p>
          <a:p>
            <a:pPr algn="ctr" eaLnBrk="1" hangingPunct="1">
              <a:spcBef>
                <a:spcPct val="0"/>
              </a:spcBef>
              <a:buFontTx/>
              <a:buNone/>
            </a:pPr>
            <a:r>
              <a:rPr lang="en-GB" altLang="en-US" sz="1600">
                <a:solidFill>
                  <a:srgbClr val="F8F8F8"/>
                </a:solidFill>
                <a:ea typeface="ＭＳ Ｐゴシック" charset="-128"/>
              </a:rPr>
              <a:t>20s &amp; 30s</a:t>
            </a:r>
          </a:p>
        </p:txBody>
      </p:sp>
      <p:sp>
        <p:nvSpPr>
          <p:cNvPr id="51" name="Oval 50"/>
          <p:cNvSpPr/>
          <p:nvPr/>
        </p:nvSpPr>
        <p:spPr>
          <a:xfrm>
            <a:off x="9120189" y="2924175"/>
            <a:ext cx="1296987" cy="1296988"/>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3047" name="Rectangle 28"/>
          <p:cNvSpPr>
            <a:spLocks noChangeArrowheads="1"/>
          </p:cNvSpPr>
          <p:nvPr/>
        </p:nvSpPr>
        <p:spPr bwMode="auto">
          <a:xfrm>
            <a:off x="9180514" y="3311526"/>
            <a:ext cx="1246187"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a:solidFill>
                  <a:srgbClr val="F8F8F8"/>
                </a:solidFill>
                <a:ea typeface="ＭＳ Ｐゴシック" charset="-128"/>
              </a:rPr>
              <a:t>Evans</a:t>
            </a:r>
          </a:p>
          <a:p>
            <a:pPr algn="ctr" eaLnBrk="1" hangingPunct="1">
              <a:spcBef>
                <a:spcPct val="0"/>
              </a:spcBef>
              <a:buFontTx/>
              <a:buNone/>
            </a:pPr>
            <a:r>
              <a:rPr lang="en-GB" altLang="en-US" sz="1600">
                <a:solidFill>
                  <a:srgbClr val="F8F8F8"/>
                </a:solidFill>
                <a:ea typeface="ＭＳ Ｐゴシック" charset="-128"/>
              </a:rPr>
              <a:t>Size 16+</a:t>
            </a:r>
          </a:p>
        </p:txBody>
      </p:sp>
      <p:sp>
        <p:nvSpPr>
          <p:cNvPr id="52" name="Oval 51"/>
          <p:cNvSpPr/>
          <p:nvPr/>
        </p:nvSpPr>
        <p:spPr>
          <a:xfrm>
            <a:off x="7535864" y="3933825"/>
            <a:ext cx="1296987" cy="1295400"/>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3049" name="Rectangle 29"/>
          <p:cNvSpPr>
            <a:spLocks noChangeArrowheads="1"/>
          </p:cNvSpPr>
          <p:nvPr/>
        </p:nvSpPr>
        <p:spPr bwMode="auto">
          <a:xfrm>
            <a:off x="7351714" y="4183063"/>
            <a:ext cx="1692275" cy="95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400">
                <a:solidFill>
                  <a:srgbClr val="F8F8F8"/>
                </a:solidFill>
                <a:ea typeface="ＭＳ Ｐゴシック" charset="-128"/>
              </a:rPr>
              <a:t>Outfit</a:t>
            </a:r>
          </a:p>
          <a:p>
            <a:pPr algn="ctr" eaLnBrk="1" hangingPunct="1">
              <a:spcBef>
                <a:spcPct val="0"/>
              </a:spcBef>
              <a:buFontTx/>
              <a:buNone/>
            </a:pPr>
            <a:r>
              <a:rPr lang="en-GB" altLang="en-US" sz="1400">
                <a:solidFill>
                  <a:srgbClr val="F8F8F8"/>
                </a:solidFill>
                <a:ea typeface="ＭＳ Ｐゴシック" charset="-128"/>
              </a:rPr>
              <a:t>Out of town convenience</a:t>
            </a:r>
          </a:p>
          <a:p>
            <a:pPr algn="ctr" eaLnBrk="1" hangingPunct="1">
              <a:spcBef>
                <a:spcPct val="0"/>
              </a:spcBef>
              <a:buFontTx/>
              <a:buNone/>
            </a:pPr>
            <a:endParaRPr lang="en-GB" altLang="en-US" sz="1400">
              <a:solidFill>
                <a:srgbClr val="F8F8F8"/>
              </a:solidFill>
              <a:ea typeface="ＭＳ Ｐゴシック" charset="-128"/>
            </a:endParaRPr>
          </a:p>
        </p:txBody>
      </p:sp>
      <p:sp>
        <p:nvSpPr>
          <p:cNvPr id="53" name="Oval 52"/>
          <p:cNvSpPr/>
          <p:nvPr/>
        </p:nvSpPr>
        <p:spPr>
          <a:xfrm>
            <a:off x="9120189" y="4797425"/>
            <a:ext cx="1296987" cy="1295400"/>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3051" name="Rectangle 30"/>
          <p:cNvSpPr>
            <a:spLocks noChangeArrowheads="1"/>
          </p:cNvSpPr>
          <p:nvPr/>
        </p:nvSpPr>
        <p:spPr bwMode="auto">
          <a:xfrm>
            <a:off x="9338999" y="5143501"/>
            <a:ext cx="875240" cy="646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200">
                <a:solidFill>
                  <a:srgbClr val="F8F8F8"/>
                </a:solidFill>
                <a:ea typeface="ＭＳ Ｐゴシック" charset="-128"/>
              </a:rPr>
              <a:t>Wallis</a:t>
            </a:r>
          </a:p>
          <a:p>
            <a:pPr algn="ctr" eaLnBrk="1" hangingPunct="1">
              <a:spcBef>
                <a:spcPct val="0"/>
              </a:spcBef>
              <a:buFontTx/>
              <a:buNone/>
            </a:pPr>
            <a:r>
              <a:rPr lang="en-GB" altLang="en-US" sz="1200">
                <a:solidFill>
                  <a:srgbClr val="F8F8F8"/>
                </a:solidFill>
                <a:ea typeface="ＭＳ Ｐゴシック" charset="-128"/>
              </a:rPr>
              <a:t>30 plus </a:t>
            </a:r>
          </a:p>
          <a:p>
            <a:pPr algn="ctr" eaLnBrk="1" hangingPunct="1">
              <a:spcBef>
                <a:spcPct val="0"/>
              </a:spcBef>
              <a:buFontTx/>
              <a:buNone/>
            </a:pPr>
            <a:r>
              <a:rPr lang="en-GB" altLang="en-US" sz="1200">
                <a:solidFill>
                  <a:srgbClr val="F8F8F8"/>
                </a:solidFill>
                <a:ea typeface="ＭＳ Ｐゴシック" charset="-128"/>
              </a:rPr>
              <a:t>age group</a:t>
            </a:r>
          </a:p>
        </p:txBody>
      </p:sp>
      <p:sp>
        <p:nvSpPr>
          <p:cNvPr id="43052" name="Right Arrow 24"/>
          <p:cNvSpPr>
            <a:spLocks noChangeArrowheads="1"/>
          </p:cNvSpPr>
          <p:nvPr/>
        </p:nvSpPr>
        <p:spPr bwMode="auto">
          <a:xfrm>
            <a:off x="3863975" y="2492375"/>
            <a:ext cx="1079500" cy="215900"/>
          </a:xfrm>
          <a:prstGeom prst="rightArrow">
            <a:avLst>
              <a:gd name="adj1" fmla="val 50000"/>
              <a:gd name="adj2" fmla="val 50162"/>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53" name="Right Arrow 24"/>
          <p:cNvSpPr>
            <a:spLocks noChangeArrowheads="1"/>
          </p:cNvSpPr>
          <p:nvPr/>
        </p:nvSpPr>
        <p:spPr bwMode="auto">
          <a:xfrm>
            <a:off x="3863975" y="3429000"/>
            <a:ext cx="1079500" cy="215900"/>
          </a:xfrm>
          <a:prstGeom prst="rightArrow">
            <a:avLst>
              <a:gd name="adj1" fmla="val 50000"/>
              <a:gd name="adj2" fmla="val 50162"/>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54" name="Right Arrow 24"/>
          <p:cNvSpPr>
            <a:spLocks noChangeArrowheads="1"/>
          </p:cNvSpPr>
          <p:nvPr/>
        </p:nvSpPr>
        <p:spPr bwMode="auto">
          <a:xfrm>
            <a:off x="3863975" y="4437063"/>
            <a:ext cx="1079500" cy="215900"/>
          </a:xfrm>
          <a:prstGeom prst="rightArrow">
            <a:avLst>
              <a:gd name="adj1" fmla="val 50000"/>
              <a:gd name="adj2" fmla="val 50162"/>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55" name="Right Arrow 24"/>
          <p:cNvSpPr>
            <a:spLocks noChangeArrowheads="1"/>
          </p:cNvSpPr>
          <p:nvPr/>
        </p:nvSpPr>
        <p:spPr bwMode="auto">
          <a:xfrm>
            <a:off x="3863975" y="5300663"/>
            <a:ext cx="1079500" cy="215900"/>
          </a:xfrm>
          <a:prstGeom prst="rightArrow">
            <a:avLst>
              <a:gd name="adj1" fmla="val 50000"/>
              <a:gd name="adj2" fmla="val 50162"/>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56" name="Right Arrow 24"/>
          <p:cNvSpPr>
            <a:spLocks noChangeArrowheads="1"/>
          </p:cNvSpPr>
          <p:nvPr/>
        </p:nvSpPr>
        <p:spPr bwMode="auto">
          <a:xfrm>
            <a:off x="6383339" y="1557339"/>
            <a:ext cx="2592387" cy="287337"/>
          </a:xfrm>
          <a:prstGeom prst="rightArrow">
            <a:avLst>
              <a:gd name="adj1" fmla="val 50000"/>
              <a:gd name="adj2" fmla="val 50290"/>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57" name="Right Arrow 24"/>
          <p:cNvSpPr>
            <a:spLocks noChangeArrowheads="1"/>
          </p:cNvSpPr>
          <p:nvPr/>
        </p:nvSpPr>
        <p:spPr bwMode="auto">
          <a:xfrm>
            <a:off x="6383338" y="3429000"/>
            <a:ext cx="2736850" cy="287338"/>
          </a:xfrm>
          <a:prstGeom prst="rightArrow">
            <a:avLst>
              <a:gd name="adj1" fmla="val 50000"/>
              <a:gd name="adj2" fmla="val 50314"/>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58" name="Right Arrow 24"/>
          <p:cNvSpPr>
            <a:spLocks noChangeArrowheads="1"/>
          </p:cNvSpPr>
          <p:nvPr/>
        </p:nvSpPr>
        <p:spPr bwMode="auto">
          <a:xfrm>
            <a:off x="6383338" y="5445125"/>
            <a:ext cx="2736850" cy="287338"/>
          </a:xfrm>
          <a:prstGeom prst="rightArrow">
            <a:avLst>
              <a:gd name="adj1" fmla="val 50000"/>
              <a:gd name="adj2" fmla="val 50314"/>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59" name="Right Arrow 24"/>
          <p:cNvSpPr>
            <a:spLocks noChangeArrowheads="1"/>
          </p:cNvSpPr>
          <p:nvPr/>
        </p:nvSpPr>
        <p:spPr bwMode="auto">
          <a:xfrm>
            <a:off x="6383339" y="2492376"/>
            <a:ext cx="1152525" cy="288925"/>
          </a:xfrm>
          <a:prstGeom prst="rightArrow">
            <a:avLst>
              <a:gd name="adj1" fmla="val 50000"/>
              <a:gd name="adj2" fmla="val 50029"/>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
        <p:nvSpPr>
          <p:cNvPr id="43060" name="Right Arrow 24"/>
          <p:cNvSpPr>
            <a:spLocks noChangeArrowheads="1"/>
          </p:cNvSpPr>
          <p:nvPr/>
        </p:nvSpPr>
        <p:spPr bwMode="auto">
          <a:xfrm>
            <a:off x="6383339" y="4508501"/>
            <a:ext cx="1152525" cy="288925"/>
          </a:xfrm>
          <a:prstGeom prst="rightArrow">
            <a:avLst>
              <a:gd name="adj1" fmla="val 50000"/>
              <a:gd name="adj2" fmla="val 50029"/>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a:ea typeface="ＭＳ Ｐゴシック" charset="-128"/>
            </a:endParaRPr>
          </a:p>
        </p:txBody>
      </p:sp>
    </p:spTree>
    <p:extLst>
      <p:ext uri="{BB962C8B-B14F-4D97-AF65-F5344CB8AC3E}">
        <p14:creationId xmlns:p14="http://schemas.microsoft.com/office/powerpoint/2010/main" val="21388606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59" name="Rectangle 3"/>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0" name="Rectangle 4"/>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1" name="Rectangle 5"/>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2" name="Rectangle 6"/>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3" name="Rectangle 7"/>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4" name="Rectangle 8"/>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5" name="Rectangle 9"/>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6" name="Rectangle 10"/>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7" name="Rectangle 11"/>
          <p:cNvSpPr>
            <a:spLocks noChangeArrowheads="1"/>
          </p:cNvSpPr>
          <p:nvPr/>
        </p:nvSpPr>
        <p:spPr bwMode="auto">
          <a:xfrm>
            <a:off x="4648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8" name="Rectangle 12"/>
          <p:cNvSpPr>
            <a:spLocks noChangeArrowheads="1"/>
          </p:cNvSpPr>
          <p:nvPr/>
        </p:nvSpPr>
        <p:spPr bwMode="auto">
          <a:xfrm>
            <a:off x="2209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45069" name="Rectangle 13"/>
          <p:cNvSpPr>
            <a:spLocks noGrp="1" noChangeArrowheads="1"/>
          </p:cNvSpPr>
          <p:nvPr>
            <p:ph type="title"/>
          </p:nvPr>
        </p:nvSpPr>
        <p:spPr>
          <a:xfrm>
            <a:off x="2500313" y="260350"/>
            <a:ext cx="7772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p>
            <a:r>
              <a:rPr lang="en-GB" altLang="en-US" sz="4000">
                <a:solidFill>
                  <a:srgbClr val="000000"/>
                </a:solidFill>
                <a:latin typeface="Calibri" charset="0"/>
                <a:cs typeface="Arial" charset="0"/>
              </a:rPr>
              <a:t>Example of Focused Strategy</a:t>
            </a:r>
          </a:p>
        </p:txBody>
      </p:sp>
      <p:sp>
        <p:nvSpPr>
          <p:cNvPr id="1721368" name="AutoShape 24"/>
          <p:cNvSpPr>
            <a:spLocks noChangeArrowheads="1"/>
          </p:cNvSpPr>
          <p:nvPr/>
        </p:nvSpPr>
        <p:spPr bwMode="auto">
          <a:xfrm>
            <a:off x="3738563" y="3286125"/>
            <a:ext cx="1060450" cy="374650"/>
          </a:xfrm>
          <a:prstGeom prst="rightArrow">
            <a:avLst>
              <a:gd name="adj1" fmla="val 50000"/>
              <a:gd name="adj2" fmla="val 78782"/>
            </a:avLst>
          </a:prstGeom>
          <a:solidFill>
            <a:srgbClr val="124992"/>
          </a:solidFill>
          <a:ln w="12700">
            <a:solidFill>
              <a:srgbClr val="124992"/>
            </a:solidFill>
            <a:miter lim="800000"/>
            <a:headEnd/>
            <a:tailEnd/>
          </a:ln>
        </p:spPr>
        <p:txBody>
          <a:bodyPr wrap="none" anchor="ctr"/>
          <a:lstStyle/>
          <a:p>
            <a:pPr>
              <a:defRPr/>
            </a:pPr>
            <a:endParaRPr lang="en-US">
              <a:ln>
                <a:solidFill>
                  <a:srgbClr val="FC205F"/>
                </a:solidFill>
              </a:ln>
              <a:latin typeface="Times New Roman" pitchFamily="18" charset="0"/>
              <a:ea typeface="Arial" pitchFamily="-1" charset="0"/>
              <a:cs typeface="Arial" pitchFamily="-1" charset="0"/>
            </a:endParaRPr>
          </a:p>
        </p:txBody>
      </p:sp>
      <p:sp>
        <p:nvSpPr>
          <p:cNvPr id="45071" name="Line 26"/>
          <p:cNvSpPr>
            <a:spLocks noChangeShapeType="1"/>
          </p:cNvSpPr>
          <p:nvPr/>
        </p:nvSpPr>
        <p:spPr bwMode="auto">
          <a:xfrm flipV="1">
            <a:off x="7010400" y="2057400"/>
            <a:ext cx="1600200" cy="990600"/>
          </a:xfrm>
          <a:prstGeom prst="line">
            <a:avLst/>
          </a:prstGeom>
          <a:noFill/>
          <a:ln w="76200">
            <a:solidFill>
              <a:srgbClr val="732888"/>
            </a:solidFill>
            <a:prstDash val="sysDot"/>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45072" name="Line 27"/>
          <p:cNvSpPr>
            <a:spLocks noChangeShapeType="1"/>
          </p:cNvSpPr>
          <p:nvPr/>
        </p:nvSpPr>
        <p:spPr bwMode="auto">
          <a:xfrm>
            <a:off x="7086600" y="4114800"/>
            <a:ext cx="1524000" cy="990600"/>
          </a:xfrm>
          <a:prstGeom prst="line">
            <a:avLst/>
          </a:prstGeom>
          <a:noFill/>
          <a:ln w="76200">
            <a:solidFill>
              <a:srgbClr val="732888"/>
            </a:solidFill>
            <a:prstDash val="sysDot"/>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45073" name="Rectangle 28"/>
          <p:cNvSpPr>
            <a:spLocks noChangeArrowheads="1"/>
          </p:cNvSpPr>
          <p:nvPr/>
        </p:nvSpPr>
        <p:spPr bwMode="auto">
          <a:xfrm rot="-1860000">
            <a:off x="6888163" y="2174875"/>
            <a:ext cx="13525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2000" b="1">
                <a:ea typeface="ＭＳ Ｐゴシック" charset="-128"/>
              </a:rPr>
              <a:t>Unserved</a:t>
            </a:r>
          </a:p>
        </p:txBody>
      </p:sp>
      <p:sp>
        <p:nvSpPr>
          <p:cNvPr id="45074" name="Rectangle 29"/>
          <p:cNvSpPr>
            <a:spLocks noChangeArrowheads="1"/>
          </p:cNvSpPr>
          <p:nvPr/>
        </p:nvSpPr>
        <p:spPr bwMode="auto">
          <a:xfrm rot="1920000">
            <a:off x="7164388" y="4137025"/>
            <a:ext cx="1447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2000" b="1">
                <a:ea typeface="ＭＳ Ｐゴシック" charset="-128"/>
              </a:rPr>
              <a:t>Unserved</a:t>
            </a:r>
          </a:p>
        </p:txBody>
      </p:sp>
      <p:sp>
        <p:nvSpPr>
          <p:cNvPr id="45075" name="Rectangle 30"/>
          <p:cNvSpPr>
            <a:spLocks noChangeArrowheads="1"/>
          </p:cNvSpPr>
          <p:nvPr/>
        </p:nvSpPr>
        <p:spPr bwMode="auto">
          <a:xfrm>
            <a:off x="1897064" y="2095500"/>
            <a:ext cx="2162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2000" b="1">
                <a:solidFill>
                  <a:srgbClr val="732888"/>
                </a:solidFill>
                <a:ea typeface="ＭＳ Ｐゴシック" charset="-128"/>
              </a:rPr>
              <a:t>ORGANISATION</a:t>
            </a:r>
          </a:p>
        </p:txBody>
      </p:sp>
      <p:sp>
        <p:nvSpPr>
          <p:cNvPr id="45076" name="Rectangle 31"/>
          <p:cNvSpPr>
            <a:spLocks noChangeArrowheads="1"/>
          </p:cNvSpPr>
          <p:nvPr/>
        </p:nvSpPr>
        <p:spPr bwMode="auto">
          <a:xfrm>
            <a:off x="4876800" y="1905001"/>
            <a:ext cx="198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2000" b="1">
                <a:ea typeface="ＭＳ Ｐゴシック" charset="-128"/>
              </a:rPr>
              <a:t>MARKETING</a:t>
            </a:r>
          </a:p>
          <a:p>
            <a:pPr algn="ctr" eaLnBrk="1" hangingPunct="1">
              <a:spcBef>
                <a:spcPct val="0"/>
              </a:spcBef>
              <a:buFontTx/>
              <a:buNone/>
            </a:pPr>
            <a:r>
              <a:rPr lang="en-GB" altLang="en-US" sz="2000" b="1">
                <a:ea typeface="ＭＳ Ｐゴシック" charset="-128"/>
              </a:rPr>
              <a:t>MIX</a:t>
            </a:r>
          </a:p>
        </p:txBody>
      </p:sp>
      <p:sp>
        <p:nvSpPr>
          <p:cNvPr id="45077" name="Rectangle 33"/>
          <p:cNvSpPr>
            <a:spLocks noChangeArrowheads="1"/>
          </p:cNvSpPr>
          <p:nvPr/>
        </p:nvSpPr>
        <p:spPr bwMode="auto">
          <a:xfrm>
            <a:off x="1524001" y="6629401"/>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endParaRPr lang="en-US" altLang="en-US" sz="1000" b="1">
              <a:ea typeface="ＭＳ Ｐゴシック" charset="-128"/>
            </a:endParaRPr>
          </a:p>
        </p:txBody>
      </p:sp>
      <p:sp>
        <p:nvSpPr>
          <p:cNvPr id="36" name="AutoShape 24"/>
          <p:cNvSpPr>
            <a:spLocks noChangeArrowheads="1"/>
          </p:cNvSpPr>
          <p:nvPr/>
        </p:nvSpPr>
        <p:spPr bwMode="auto">
          <a:xfrm>
            <a:off x="6881814" y="3214688"/>
            <a:ext cx="1857375" cy="374650"/>
          </a:xfrm>
          <a:prstGeom prst="rightArrow">
            <a:avLst>
              <a:gd name="adj1" fmla="val 50000"/>
              <a:gd name="adj2" fmla="val 78771"/>
            </a:avLst>
          </a:prstGeom>
          <a:solidFill>
            <a:srgbClr val="124992"/>
          </a:solidFill>
          <a:ln w="12700">
            <a:solidFill>
              <a:srgbClr val="124992"/>
            </a:solidFill>
            <a:miter lim="800000"/>
            <a:headEnd/>
            <a:tailEnd/>
          </a:ln>
        </p:spPr>
        <p:txBody>
          <a:bodyPr wrap="none" anchor="ctr"/>
          <a:lstStyle/>
          <a:p>
            <a:pPr>
              <a:defRPr/>
            </a:pPr>
            <a:endParaRPr lang="en-US">
              <a:ln>
                <a:solidFill>
                  <a:srgbClr val="FC205F"/>
                </a:solidFill>
              </a:ln>
              <a:latin typeface="Times New Roman" pitchFamily="18" charset="0"/>
              <a:ea typeface="Arial" pitchFamily="-1" charset="0"/>
              <a:cs typeface="Arial" pitchFamily="-1" charset="0"/>
            </a:endParaRPr>
          </a:p>
        </p:txBody>
      </p:sp>
      <p:sp>
        <p:nvSpPr>
          <p:cNvPr id="34" name="Oval 33"/>
          <p:cNvSpPr/>
          <p:nvPr/>
        </p:nvSpPr>
        <p:spPr>
          <a:xfrm>
            <a:off x="8543926" y="1196976"/>
            <a:ext cx="1584325" cy="1368425"/>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Oval 34"/>
          <p:cNvSpPr/>
          <p:nvPr/>
        </p:nvSpPr>
        <p:spPr>
          <a:xfrm>
            <a:off x="8759825" y="2781300"/>
            <a:ext cx="1512888" cy="1295400"/>
          </a:xfrm>
          <a:prstGeom prst="ellipse">
            <a:avLst/>
          </a:prstGeom>
          <a:gradFill>
            <a:gsLst>
              <a:gs pos="0">
                <a:srgbClr val="9232AC"/>
              </a:gs>
              <a:gs pos="50000">
                <a:srgbClr val="DDB1E9"/>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081" name="Rectangle 21"/>
          <p:cNvSpPr>
            <a:spLocks noChangeArrowheads="1"/>
          </p:cNvSpPr>
          <p:nvPr/>
        </p:nvSpPr>
        <p:spPr bwMode="auto">
          <a:xfrm>
            <a:off x="8828088" y="3068639"/>
            <a:ext cx="13716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b="1">
                <a:solidFill>
                  <a:srgbClr val="732888"/>
                </a:solidFill>
                <a:ea typeface="ＭＳ Ｐゴシック" charset="-128"/>
              </a:rPr>
              <a:t>Upmarket consumers</a:t>
            </a:r>
          </a:p>
        </p:txBody>
      </p:sp>
      <p:sp>
        <p:nvSpPr>
          <p:cNvPr id="45082" name="Rectangle 34"/>
          <p:cNvSpPr>
            <a:spLocks noChangeArrowheads="1"/>
          </p:cNvSpPr>
          <p:nvPr/>
        </p:nvSpPr>
        <p:spPr bwMode="auto">
          <a:xfrm>
            <a:off x="8616950" y="1341438"/>
            <a:ext cx="1371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b="1">
                <a:solidFill>
                  <a:srgbClr val="124992"/>
                </a:solidFill>
                <a:ea typeface="ＭＳ Ｐゴシック" charset="-128"/>
              </a:rPr>
              <a:t>Price conscious consumers</a:t>
            </a:r>
          </a:p>
        </p:txBody>
      </p:sp>
      <p:sp>
        <p:nvSpPr>
          <p:cNvPr id="37" name="Oval 36"/>
          <p:cNvSpPr/>
          <p:nvPr/>
        </p:nvSpPr>
        <p:spPr>
          <a:xfrm>
            <a:off x="8616950" y="4581526"/>
            <a:ext cx="1582738" cy="1368425"/>
          </a:xfrm>
          <a:prstGeom prst="ellipse">
            <a:avLst/>
          </a:prstGeom>
          <a:gradFill>
            <a:gsLst>
              <a:gs pos="0">
                <a:srgbClr val="124992"/>
              </a:gs>
              <a:gs pos="50000">
                <a:srgbClr val="72A7EE"/>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084" name="Rectangle 35"/>
          <p:cNvSpPr>
            <a:spLocks noChangeArrowheads="1"/>
          </p:cNvSpPr>
          <p:nvPr/>
        </p:nvSpPr>
        <p:spPr bwMode="auto">
          <a:xfrm>
            <a:off x="8688388" y="4941889"/>
            <a:ext cx="13716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600" b="1">
                <a:solidFill>
                  <a:srgbClr val="124992"/>
                </a:solidFill>
                <a:ea typeface="ＭＳ Ｐゴシック" charset="-128"/>
              </a:rPr>
              <a:t>Value seekers</a:t>
            </a:r>
          </a:p>
        </p:txBody>
      </p:sp>
      <p:sp>
        <p:nvSpPr>
          <p:cNvPr id="38" name="Rectangle 37"/>
          <p:cNvSpPr/>
          <p:nvPr/>
        </p:nvSpPr>
        <p:spPr>
          <a:xfrm>
            <a:off x="1975644" y="2636912"/>
            <a:ext cx="1728192" cy="1872208"/>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088" name="Rectangle 20"/>
          <p:cNvSpPr>
            <a:spLocks noChangeArrowheads="1"/>
          </p:cNvSpPr>
          <p:nvPr/>
        </p:nvSpPr>
        <p:spPr bwMode="auto">
          <a:xfrm>
            <a:off x="1903413" y="2924176"/>
            <a:ext cx="1816100" cy="1324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2000" b="1">
                <a:solidFill>
                  <a:srgbClr val="002368"/>
                </a:solidFill>
                <a:ea typeface="ＭＳ Ｐゴシック" charset="-128"/>
              </a:rPr>
              <a:t>Bang &amp; Olufsen</a:t>
            </a:r>
          </a:p>
          <a:p>
            <a:pPr algn="ctr" eaLnBrk="1" hangingPunct="1">
              <a:spcBef>
                <a:spcPct val="0"/>
              </a:spcBef>
              <a:buFontTx/>
              <a:buNone/>
            </a:pPr>
            <a:r>
              <a:rPr lang="en-GB" altLang="en-US" sz="2000" b="1">
                <a:solidFill>
                  <a:srgbClr val="002368"/>
                </a:solidFill>
                <a:ea typeface="ＭＳ Ｐゴシック" charset="-128"/>
              </a:rPr>
              <a:t>Music systems</a:t>
            </a:r>
          </a:p>
        </p:txBody>
      </p:sp>
      <p:sp>
        <p:nvSpPr>
          <p:cNvPr id="39" name="Rectangle 38"/>
          <p:cNvSpPr/>
          <p:nvPr/>
        </p:nvSpPr>
        <p:spPr>
          <a:xfrm>
            <a:off x="4871938" y="2636217"/>
            <a:ext cx="2016224" cy="1584176"/>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092" name="Rectangle 19"/>
          <p:cNvSpPr>
            <a:spLocks noChangeArrowheads="1"/>
          </p:cNvSpPr>
          <p:nvPr/>
        </p:nvSpPr>
        <p:spPr bwMode="auto">
          <a:xfrm>
            <a:off x="4943475" y="2708276"/>
            <a:ext cx="1944688"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Char char="•"/>
            </a:pPr>
            <a:r>
              <a:rPr lang="en-GB" altLang="en-US" sz="2300" b="1">
                <a:solidFill>
                  <a:srgbClr val="124992"/>
                </a:solidFill>
                <a:ea typeface="ＭＳ Ｐゴシック" charset="-128"/>
              </a:rPr>
              <a:t> Price</a:t>
            </a:r>
          </a:p>
          <a:p>
            <a:pPr eaLnBrk="1" hangingPunct="1">
              <a:spcBef>
                <a:spcPct val="0"/>
              </a:spcBef>
              <a:buFontTx/>
              <a:buChar char="•"/>
            </a:pPr>
            <a:r>
              <a:rPr lang="en-GB" altLang="en-US" sz="2300" b="1">
                <a:solidFill>
                  <a:srgbClr val="124992"/>
                </a:solidFill>
                <a:ea typeface="ＭＳ Ｐゴシック" charset="-128"/>
              </a:rPr>
              <a:t> Promotion</a:t>
            </a:r>
          </a:p>
          <a:p>
            <a:pPr eaLnBrk="1" hangingPunct="1">
              <a:spcBef>
                <a:spcPct val="0"/>
              </a:spcBef>
              <a:buFontTx/>
              <a:buChar char="•"/>
            </a:pPr>
            <a:r>
              <a:rPr lang="en-GB" altLang="en-US" sz="2300" b="1">
                <a:solidFill>
                  <a:srgbClr val="124992"/>
                </a:solidFill>
                <a:ea typeface="ＭＳ Ｐゴシック" charset="-128"/>
              </a:rPr>
              <a:t> Product</a:t>
            </a:r>
          </a:p>
          <a:p>
            <a:pPr eaLnBrk="1" hangingPunct="1">
              <a:spcBef>
                <a:spcPct val="0"/>
              </a:spcBef>
              <a:buFontTx/>
              <a:buChar char="•"/>
            </a:pPr>
            <a:r>
              <a:rPr lang="en-GB" altLang="en-US" sz="2300" b="1">
                <a:solidFill>
                  <a:srgbClr val="124992"/>
                </a:solidFill>
                <a:ea typeface="ＭＳ Ｐゴシック" charset="-128"/>
              </a:rPr>
              <a:t>Distribution</a:t>
            </a:r>
          </a:p>
        </p:txBody>
      </p:sp>
    </p:spTree>
    <p:extLst>
      <p:ext uri="{BB962C8B-B14F-4D97-AF65-F5344CB8AC3E}">
        <p14:creationId xmlns:p14="http://schemas.microsoft.com/office/powerpoint/2010/main" val="663500222"/>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1992313" y="260350"/>
            <a:ext cx="8229600" cy="1143000"/>
          </a:xfrm>
        </p:spPr>
        <p:txBody>
          <a:bodyPr/>
          <a:lstStyle/>
          <a:p>
            <a:r>
              <a:rPr lang="en-GB" altLang="en-US">
                <a:latin typeface="Arial" charset="0"/>
                <a:cs typeface="Arial" charset="0"/>
              </a:rPr>
              <a:t>Niche &amp; Micromarketing </a:t>
            </a:r>
          </a:p>
        </p:txBody>
      </p:sp>
      <p:sp>
        <p:nvSpPr>
          <p:cNvPr id="38915" name="Content Placeholder 2"/>
          <p:cNvSpPr>
            <a:spLocks noGrp="1"/>
          </p:cNvSpPr>
          <p:nvPr>
            <p:ph idx="1"/>
          </p:nvPr>
        </p:nvSpPr>
        <p:spPr/>
        <p:txBody>
          <a:bodyPr/>
          <a:lstStyle/>
          <a:p>
            <a:pPr marL="0" indent="0">
              <a:buNone/>
              <a:defRPr/>
            </a:pPr>
            <a:endParaRPr lang="en-GB" altLang="en-US" sz="4400" dirty="0"/>
          </a:p>
          <a:p>
            <a:pPr>
              <a:buFont typeface="Arial" panose="020B0604020202020204" pitchFamily="34" charset="0"/>
              <a:buChar char="•"/>
              <a:defRPr/>
            </a:pPr>
            <a:r>
              <a:rPr lang="en-GB" altLang="en-US" sz="4400" dirty="0"/>
              <a:t>Very focused, smaller sub groups within the larger segments = Niche</a:t>
            </a:r>
          </a:p>
          <a:p>
            <a:pPr>
              <a:buFont typeface="Arial" panose="020B0604020202020204" pitchFamily="34" charset="0"/>
              <a:buChar char="•"/>
              <a:defRPr/>
            </a:pPr>
            <a:r>
              <a:rPr lang="en-GB" altLang="en-US" sz="4400" dirty="0"/>
              <a:t>Customised </a:t>
            </a:r>
          </a:p>
        </p:txBody>
      </p:sp>
    </p:spTree>
    <p:extLst>
      <p:ext uri="{BB962C8B-B14F-4D97-AF65-F5344CB8AC3E}">
        <p14:creationId xmlns:p14="http://schemas.microsoft.com/office/powerpoint/2010/main" val="13623201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a:xfrm>
            <a:off x="1847851" y="188913"/>
            <a:ext cx="8640763" cy="1143000"/>
          </a:xfrm>
        </p:spPr>
        <p:txBody>
          <a:bodyPr/>
          <a:lstStyle/>
          <a:p>
            <a:pPr eaLnBrk="1" hangingPunct="1"/>
            <a:r>
              <a:rPr lang="en-GB" altLang="en-US" sz="4000">
                <a:latin typeface="Arial" charset="0"/>
                <a:cs typeface="Arial" charset="0"/>
              </a:rPr>
              <a:t>Evaluating a segment for targeting</a:t>
            </a:r>
          </a:p>
        </p:txBody>
      </p:sp>
      <p:sp>
        <p:nvSpPr>
          <p:cNvPr id="40963" name="Content Placeholder 3"/>
          <p:cNvSpPr>
            <a:spLocks noGrp="1"/>
          </p:cNvSpPr>
          <p:nvPr>
            <p:ph idx="1"/>
          </p:nvPr>
        </p:nvSpPr>
        <p:spPr>
          <a:xfrm>
            <a:off x="1876425" y="1484313"/>
            <a:ext cx="8612188" cy="3776662"/>
          </a:xfrm>
        </p:spPr>
        <p:txBody>
          <a:bodyPr/>
          <a:lstStyle/>
          <a:p>
            <a:pPr eaLnBrk="1" hangingPunct="1">
              <a:buFont typeface="Arial" panose="020B0604020202020204" pitchFamily="34" charset="0"/>
              <a:buChar char="•"/>
              <a:defRPr/>
            </a:pPr>
            <a:r>
              <a:rPr lang="en-GB" altLang="en-US" dirty="0" smtClean="0">
                <a:ea typeface="+mn-ea"/>
              </a:rPr>
              <a:t>Sufficient current and potential sales/profits?</a:t>
            </a:r>
          </a:p>
          <a:p>
            <a:pPr marL="0" indent="0">
              <a:buNone/>
              <a:defRPr/>
            </a:pPr>
            <a:endParaRPr lang="en-GB" altLang="en-US" sz="1000" dirty="0"/>
          </a:p>
          <a:p>
            <a:pPr eaLnBrk="1" hangingPunct="1">
              <a:buFont typeface="Arial" panose="020B0604020202020204" pitchFamily="34" charset="0"/>
              <a:buChar char="•"/>
              <a:defRPr/>
            </a:pPr>
            <a:r>
              <a:rPr lang="en-GB" altLang="en-US" dirty="0" smtClean="0">
                <a:ea typeface="+mn-ea"/>
              </a:rPr>
              <a:t>Potential for sufficient future growth?</a:t>
            </a:r>
          </a:p>
          <a:p>
            <a:pPr marL="0" indent="0">
              <a:buNone/>
              <a:defRPr/>
            </a:pPr>
            <a:endParaRPr lang="en-GB" altLang="en-US" sz="1000" dirty="0"/>
          </a:p>
          <a:p>
            <a:pPr eaLnBrk="1" hangingPunct="1">
              <a:buFont typeface="Arial" panose="020B0604020202020204" pitchFamily="34" charset="0"/>
              <a:buChar char="•"/>
              <a:defRPr/>
            </a:pPr>
            <a:r>
              <a:rPr lang="en-GB" altLang="en-US" dirty="0" smtClean="0">
                <a:ea typeface="+mn-ea"/>
              </a:rPr>
              <a:t>Not over-competitive?</a:t>
            </a:r>
          </a:p>
          <a:p>
            <a:pPr marL="0" indent="0">
              <a:buNone/>
              <a:defRPr/>
            </a:pPr>
            <a:endParaRPr lang="en-GB" altLang="en-US" sz="1000" dirty="0"/>
          </a:p>
          <a:p>
            <a:pPr eaLnBrk="1" hangingPunct="1">
              <a:buFont typeface="Arial" panose="020B0604020202020204" pitchFamily="34" charset="0"/>
              <a:buChar char="•"/>
              <a:defRPr/>
            </a:pPr>
            <a:r>
              <a:rPr lang="en-GB" altLang="en-US" dirty="0" smtClean="0">
                <a:ea typeface="+mn-ea"/>
              </a:rPr>
              <a:t>No excessive barriers to entry or exit?</a:t>
            </a:r>
          </a:p>
          <a:p>
            <a:pPr marL="0" indent="0">
              <a:buNone/>
              <a:defRPr/>
            </a:pPr>
            <a:endParaRPr lang="en-GB" altLang="en-US" sz="1000" dirty="0"/>
          </a:p>
          <a:p>
            <a:pPr eaLnBrk="1" hangingPunct="1">
              <a:buFont typeface="Arial" panose="020B0604020202020204" pitchFamily="34" charset="0"/>
              <a:buChar char="•"/>
              <a:defRPr/>
            </a:pPr>
            <a:r>
              <a:rPr lang="en-GB" altLang="en-US" dirty="0" smtClean="0">
                <a:ea typeface="+mn-ea"/>
              </a:rPr>
              <a:t>Unsatisfied needs that the company can serve well?</a:t>
            </a:r>
          </a:p>
          <a:p>
            <a:pPr eaLnBrk="1" hangingPunct="1">
              <a:buFont typeface="Arial" panose="020B0604020202020204" pitchFamily="34" charset="0"/>
              <a:buChar char="•"/>
              <a:defRPr/>
            </a:pPr>
            <a:endParaRPr lang="en-GB" altLang="en-US" dirty="0"/>
          </a:p>
        </p:txBody>
      </p:sp>
    </p:spTree>
    <p:extLst>
      <p:ext uri="{BB962C8B-B14F-4D97-AF65-F5344CB8AC3E}">
        <p14:creationId xmlns:p14="http://schemas.microsoft.com/office/powerpoint/2010/main" val="7549218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1992313" y="260350"/>
            <a:ext cx="8229600" cy="1143000"/>
          </a:xfrm>
          <a:solidFill>
            <a:srgbClr val="C4FCDD"/>
          </a:solidFill>
        </p:spPr>
        <p:txBody>
          <a:bodyPr/>
          <a:lstStyle/>
          <a:p>
            <a:r>
              <a:rPr lang="en-GB" altLang="en-US">
                <a:latin typeface="Arial" charset="0"/>
                <a:cs typeface="Arial" charset="0"/>
              </a:rPr>
              <a:t>Question?</a:t>
            </a:r>
          </a:p>
        </p:txBody>
      </p:sp>
      <p:sp>
        <p:nvSpPr>
          <p:cNvPr id="50179" name="Content Placeholder 2"/>
          <p:cNvSpPr>
            <a:spLocks noGrp="1"/>
          </p:cNvSpPr>
          <p:nvPr>
            <p:ph idx="1"/>
          </p:nvPr>
        </p:nvSpPr>
        <p:spPr/>
        <p:txBody>
          <a:bodyPr/>
          <a:lstStyle/>
          <a:p>
            <a:pPr marL="0" indent="0">
              <a:buNone/>
            </a:pPr>
            <a:endParaRPr lang="en-GB" altLang="en-US">
              <a:latin typeface="Arial" charset="0"/>
              <a:cs typeface="Arial" charset="0"/>
            </a:endParaRPr>
          </a:p>
          <a:p>
            <a:pPr marL="0" indent="0">
              <a:buNone/>
            </a:pPr>
            <a:r>
              <a:rPr lang="en-GB" altLang="en-US">
                <a:latin typeface="Arial" charset="0"/>
                <a:cs typeface="Arial" charset="0"/>
              </a:rPr>
              <a:t>Should companies be allowed to target children with advertising? Should marketing activity be allowed in schools?</a:t>
            </a:r>
          </a:p>
          <a:p>
            <a:pPr marL="0" indent="0">
              <a:buNone/>
            </a:pPr>
            <a:endParaRPr lang="en-GB" altLang="en-US">
              <a:latin typeface="Arial" charset="0"/>
              <a:cs typeface="Arial" charset="0"/>
            </a:endParaRPr>
          </a:p>
        </p:txBody>
      </p:sp>
    </p:spTree>
    <p:extLst>
      <p:ext uri="{BB962C8B-B14F-4D97-AF65-F5344CB8AC3E}">
        <p14:creationId xmlns:p14="http://schemas.microsoft.com/office/powerpoint/2010/main" val="63844900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3648075" y="1989138"/>
            <a:ext cx="1727200" cy="1655762"/>
          </a:xfrm>
          <a:prstGeom prst="ellipse">
            <a:avLst/>
          </a:prstGeom>
          <a:gradFill>
            <a:gsLst>
              <a:gs pos="0">
                <a:srgbClr val="9232AC"/>
              </a:gs>
              <a:gs pos="50000">
                <a:srgbClr val="DDB1E9"/>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Oval 5"/>
          <p:cNvSpPr/>
          <p:nvPr/>
        </p:nvSpPr>
        <p:spPr>
          <a:xfrm>
            <a:off x="3648075" y="3716338"/>
            <a:ext cx="1727200" cy="1657350"/>
          </a:xfrm>
          <a:prstGeom prst="ellipse">
            <a:avLst/>
          </a:prstGeom>
          <a:gradFill>
            <a:gsLst>
              <a:gs pos="0">
                <a:srgbClr val="9232AC"/>
              </a:gs>
              <a:gs pos="50000">
                <a:srgbClr val="DDB1E9"/>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Oval 6"/>
          <p:cNvSpPr/>
          <p:nvPr/>
        </p:nvSpPr>
        <p:spPr>
          <a:xfrm>
            <a:off x="5664200" y="1052513"/>
            <a:ext cx="1727200" cy="1655762"/>
          </a:xfrm>
          <a:prstGeom prst="ellipse">
            <a:avLst/>
          </a:prstGeom>
          <a:gradFill>
            <a:gsLst>
              <a:gs pos="0">
                <a:srgbClr val="9232AC"/>
              </a:gs>
              <a:gs pos="50000">
                <a:srgbClr val="DDB1E9"/>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Oval 7"/>
          <p:cNvSpPr/>
          <p:nvPr/>
        </p:nvSpPr>
        <p:spPr>
          <a:xfrm>
            <a:off x="7751764" y="1989138"/>
            <a:ext cx="1728787" cy="1655762"/>
          </a:xfrm>
          <a:prstGeom prst="ellipse">
            <a:avLst/>
          </a:prstGeom>
          <a:gradFill>
            <a:gsLst>
              <a:gs pos="0">
                <a:srgbClr val="9232AC"/>
              </a:gs>
              <a:gs pos="50000">
                <a:srgbClr val="DDB1E9"/>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Oval 8"/>
          <p:cNvSpPr/>
          <p:nvPr/>
        </p:nvSpPr>
        <p:spPr>
          <a:xfrm>
            <a:off x="7751764" y="3789363"/>
            <a:ext cx="1728787" cy="1655762"/>
          </a:xfrm>
          <a:prstGeom prst="ellipse">
            <a:avLst/>
          </a:prstGeom>
          <a:gradFill>
            <a:gsLst>
              <a:gs pos="0">
                <a:srgbClr val="9232AC"/>
              </a:gs>
              <a:gs pos="50000">
                <a:srgbClr val="DDB1E9"/>
              </a:gs>
            </a:gsLst>
            <a:lin ang="5400000" scaled="0"/>
          </a:gradFill>
          <a:ln>
            <a:solidFill>
              <a:srgbClr val="DDB1E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p:cNvSpPr/>
          <p:nvPr/>
        </p:nvSpPr>
        <p:spPr>
          <a:xfrm>
            <a:off x="5735960" y="3068960"/>
            <a:ext cx="1728192" cy="1224136"/>
          </a:xfrm>
          <a:prstGeom prst="rect">
            <a:avLst/>
          </a:prstGeom>
          <a:gradFill>
            <a:gsLst>
              <a:gs pos="0">
                <a:srgbClr val="1966CD"/>
              </a:gs>
              <a:gs pos="50000">
                <a:schemeClr val="tx2">
                  <a:lumMod val="40000"/>
                  <a:lumOff val="60000"/>
                </a:schemeClr>
              </a:gs>
            </a:gsLst>
            <a:lin ang="5400000" scaled="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1210" name="Rectangle 11"/>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fld id="{07A91D4C-A73B-3F47-9258-4AE098BD9924}" type="slidenum">
              <a:rPr lang="en-GB" altLang="en-US" sz="1200">
                <a:solidFill>
                  <a:srgbClr val="898989"/>
                </a:solidFill>
                <a:latin typeface="Calibri" charset="0"/>
                <a:ea typeface="ＭＳ Ｐゴシック" charset="-128"/>
              </a:rPr>
              <a:pPr>
                <a:spcBef>
                  <a:spcPct val="0"/>
                </a:spcBef>
                <a:buFontTx/>
                <a:buNone/>
              </a:pPr>
              <a:t>37</a:t>
            </a:fld>
            <a:endParaRPr lang="en-GB" altLang="en-US" sz="1200">
              <a:solidFill>
                <a:srgbClr val="898989"/>
              </a:solidFill>
              <a:latin typeface="Calibri" charset="0"/>
              <a:ea typeface="ＭＳ Ｐゴシック" charset="-128"/>
            </a:endParaRPr>
          </a:p>
        </p:txBody>
      </p:sp>
      <p:sp>
        <p:nvSpPr>
          <p:cNvPr id="51211" name="Rectangle 2"/>
          <p:cNvSpPr>
            <a:spLocks noGrp="1" noChangeArrowheads="1"/>
          </p:cNvSpPr>
          <p:nvPr>
            <p:ph type="title"/>
          </p:nvPr>
        </p:nvSpPr>
        <p:spPr>
          <a:xfrm>
            <a:off x="2279650" y="260350"/>
            <a:ext cx="7772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p>
            <a:r>
              <a:rPr lang="en-GB" altLang="en-US" sz="3200">
                <a:solidFill>
                  <a:srgbClr val="000000"/>
                </a:solidFill>
                <a:latin typeface="Calibri" charset="0"/>
                <a:cs typeface="Arial" charset="0"/>
              </a:rPr>
              <a:t>The Benefits of Market Segmentation</a:t>
            </a:r>
          </a:p>
        </p:txBody>
      </p:sp>
      <p:sp>
        <p:nvSpPr>
          <p:cNvPr id="51212" name="TextBox 10"/>
          <p:cNvSpPr txBox="1">
            <a:spLocks noChangeArrowheads="1"/>
          </p:cNvSpPr>
          <p:nvPr/>
        </p:nvSpPr>
        <p:spPr bwMode="auto">
          <a:xfrm>
            <a:off x="5808663" y="1557338"/>
            <a:ext cx="1511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GB" altLang="en-US" sz="1800" b="1">
                <a:solidFill>
                  <a:srgbClr val="124992"/>
                </a:solidFill>
                <a:ea typeface="ＭＳ Ｐゴシック" charset="-128"/>
              </a:rPr>
              <a:t>Enhanced Profitability</a:t>
            </a:r>
          </a:p>
        </p:txBody>
      </p:sp>
      <p:sp>
        <p:nvSpPr>
          <p:cNvPr id="51213" name="TextBox 11"/>
          <p:cNvSpPr txBox="1">
            <a:spLocks noChangeArrowheads="1"/>
          </p:cNvSpPr>
          <p:nvPr/>
        </p:nvSpPr>
        <p:spPr bwMode="auto">
          <a:xfrm>
            <a:off x="3648075" y="2420939"/>
            <a:ext cx="1727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800" b="1">
                <a:solidFill>
                  <a:srgbClr val="124992"/>
                </a:solidFill>
                <a:ea typeface="ＭＳ Ｐゴシック" charset="-128"/>
              </a:rPr>
              <a:t>Enhanced Opportunities for Growth</a:t>
            </a:r>
          </a:p>
        </p:txBody>
      </p:sp>
      <p:sp>
        <p:nvSpPr>
          <p:cNvPr id="51214" name="TextBox 12"/>
          <p:cNvSpPr txBox="1">
            <a:spLocks noChangeArrowheads="1"/>
          </p:cNvSpPr>
          <p:nvPr/>
        </p:nvSpPr>
        <p:spPr bwMode="auto">
          <a:xfrm>
            <a:off x="3648075" y="4076701"/>
            <a:ext cx="1727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800" b="1">
                <a:solidFill>
                  <a:srgbClr val="124992"/>
                </a:solidFill>
                <a:ea typeface="ＭＳ Ｐゴシック" charset="-128"/>
              </a:rPr>
              <a:t>Improved Customer</a:t>
            </a:r>
            <a:br>
              <a:rPr lang="en-GB" altLang="en-US" sz="1800" b="1">
                <a:solidFill>
                  <a:srgbClr val="124992"/>
                </a:solidFill>
                <a:ea typeface="ＭＳ Ｐゴシック" charset="-128"/>
              </a:rPr>
            </a:br>
            <a:r>
              <a:rPr lang="en-GB" altLang="en-US" sz="1800" b="1">
                <a:solidFill>
                  <a:srgbClr val="124992"/>
                </a:solidFill>
                <a:ea typeface="ＭＳ Ｐゴシック" charset="-128"/>
              </a:rPr>
              <a:t>Retention</a:t>
            </a:r>
          </a:p>
        </p:txBody>
      </p:sp>
      <p:sp>
        <p:nvSpPr>
          <p:cNvPr id="51215" name="TextBox 13"/>
          <p:cNvSpPr txBox="1">
            <a:spLocks noChangeArrowheads="1"/>
          </p:cNvSpPr>
          <p:nvPr/>
        </p:nvSpPr>
        <p:spPr bwMode="auto">
          <a:xfrm>
            <a:off x="7680326" y="2362201"/>
            <a:ext cx="18716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800" b="1">
                <a:solidFill>
                  <a:srgbClr val="124992"/>
                </a:solidFill>
                <a:ea typeface="ＭＳ Ｐゴシック" charset="-128"/>
              </a:rPr>
              <a:t>More effective targeting of communications</a:t>
            </a:r>
          </a:p>
        </p:txBody>
      </p:sp>
      <p:sp>
        <p:nvSpPr>
          <p:cNvPr id="51216" name="TextBox 14"/>
          <p:cNvSpPr txBox="1">
            <a:spLocks noChangeArrowheads="1"/>
          </p:cNvSpPr>
          <p:nvPr/>
        </p:nvSpPr>
        <p:spPr bwMode="auto">
          <a:xfrm>
            <a:off x="7680326" y="4149725"/>
            <a:ext cx="18716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800" b="1">
                <a:solidFill>
                  <a:srgbClr val="124992"/>
                </a:solidFill>
                <a:ea typeface="ＭＳ Ｐゴシック" charset="-128"/>
              </a:rPr>
              <a:t>Opportunities</a:t>
            </a:r>
            <a:br>
              <a:rPr lang="en-GB" altLang="en-US" sz="1800" b="1">
                <a:solidFill>
                  <a:srgbClr val="124992"/>
                </a:solidFill>
                <a:ea typeface="ＭＳ Ｐゴシック" charset="-128"/>
              </a:rPr>
            </a:br>
            <a:r>
              <a:rPr lang="en-GB" altLang="en-US" sz="1800" b="1">
                <a:solidFill>
                  <a:srgbClr val="124992"/>
                </a:solidFill>
                <a:ea typeface="ＭＳ Ｐゴシック" charset="-128"/>
              </a:rPr>
              <a:t> of segment dominance</a:t>
            </a:r>
          </a:p>
        </p:txBody>
      </p:sp>
      <p:sp>
        <p:nvSpPr>
          <p:cNvPr id="51217" name="TextBox 15"/>
          <p:cNvSpPr txBox="1">
            <a:spLocks noChangeArrowheads="1"/>
          </p:cNvSpPr>
          <p:nvPr/>
        </p:nvSpPr>
        <p:spPr bwMode="auto">
          <a:xfrm>
            <a:off x="5664201" y="3152776"/>
            <a:ext cx="18716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GB" altLang="en-US" sz="1800" b="1">
                <a:solidFill>
                  <a:srgbClr val="124992"/>
                </a:solidFill>
                <a:ea typeface="ＭＳ Ｐゴシック" charset="-128"/>
              </a:rPr>
              <a:t>Better matching of customer needs</a:t>
            </a:r>
          </a:p>
        </p:txBody>
      </p:sp>
      <p:sp>
        <p:nvSpPr>
          <p:cNvPr id="51218" name="Right Arrow 24"/>
          <p:cNvSpPr>
            <a:spLocks noChangeArrowheads="1"/>
          </p:cNvSpPr>
          <p:nvPr/>
        </p:nvSpPr>
        <p:spPr bwMode="auto">
          <a:xfrm rot="9208254">
            <a:off x="7405689" y="3230563"/>
            <a:ext cx="477837" cy="169862"/>
          </a:xfrm>
          <a:prstGeom prst="rightArrow">
            <a:avLst>
              <a:gd name="adj1" fmla="val 50000"/>
              <a:gd name="adj2" fmla="val 50336"/>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51219" name="Right Arrow 24"/>
          <p:cNvSpPr>
            <a:spLocks noChangeArrowheads="1"/>
          </p:cNvSpPr>
          <p:nvPr/>
        </p:nvSpPr>
        <p:spPr bwMode="auto">
          <a:xfrm rot="5400000">
            <a:off x="6230144" y="2718594"/>
            <a:ext cx="477838" cy="171450"/>
          </a:xfrm>
          <a:prstGeom prst="rightArrow">
            <a:avLst>
              <a:gd name="adj1" fmla="val 50000"/>
              <a:gd name="adj2" fmla="val 49870"/>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51220" name="Right Arrow 24"/>
          <p:cNvSpPr>
            <a:spLocks noChangeArrowheads="1"/>
          </p:cNvSpPr>
          <p:nvPr/>
        </p:nvSpPr>
        <p:spPr bwMode="auto">
          <a:xfrm rot="2572251">
            <a:off x="5297489" y="3208338"/>
            <a:ext cx="479425" cy="171450"/>
          </a:xfrm>
          <a:prstGeom prst="rightArrow">
            <a:avLst>
              <a:gd name="adj1" fmla="val 50000"/>
              <a:gd name="adj2" fmla="val 50036"/>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51221" name="Right Arrow 24"/>
          <p:cNvSpPr>
            <a:spLocks noChangeArrowheads="1"/>
          </p:cNvSpPr>
          <p:nvPr/>
        </p:nvSpPr>
        <p:spPr bwMode="auto">
          <a:xfrm rot="-8106492">
            <a:off x="7381876" y="4365626"/>
            <a:ext cx="479425" cy="169863"/>
          </a:xfrm>
          <a:prstGeom prst="rightArrow">
            <a:avLst>
              <a:gd name="adj1" fmla="val 50000"/>
              <a:gd name="adj2" fmla="val 50503"/>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51222" name="Right Arrow 24"/>
          <p:cNvSpPr>
            <a:spLocks noChangeArrowheads="1"/>
          </p:cNvSpPr>
          <p:nvPr/>
        </p:nvSpPr>
        <p:spPr bwMode="auto">
          <a:xfrm rot="-1818956">
            <a:off x="5319714" y="4257675"/>
            <a:ext cx="477837" cy="171450"/>
          </a:xfrm>
          <a:prstGeom prst="rightArrow">
            <a:avLst>
              <a:gd name="adj1" fmla="val 50000"/>
              <a:gd name="adj2" fmla="val 49870"/>
            </a:avLst>
          </a:prstGeom>
          <a:solidFill>
            <a:srgbClr val="732888"/>
          </a:solidFill>
          <a:ln w="12700">
            <a:solidFill>
              <a:srgbClr val="732888"/>
            </a:solidFill>
            <a:round/>
            <a:headEnd type="none" w="sm" len="sm"/>
            <a:tailEnd type="none" w="sm" len="sm"/>
          </a:ln>
        </p:spPr>
        <p:txBody>
          <a:bodyPr rot="10800000" vert="eaVert"/>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51223" name="TextBox 1"/>
          <p:cNvSpPr txBox="1">
            <a:spLocks noChangeArrowheads="1"/>
          </p:cNvSpPr>
          <p:nvPr/>
        </p:nvSpPr>
        <p:spPr bwMode="auto">
          <a:xfrm>
            <a:off x="2063750" y="6237289"/>
            <a:ext cx="2159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1600">
                <a:latin typeface="Calibri" charset="0"/>
              </a:rPr>
              <a:t>(Fahy and Jobber, 2012)</a:t>
            </a:r>
          </a:p>
        </p:txBody>
      </p:sp>
    </p:spTree>
    <p:extLst>
      <p:ext uri="{BB962C8B-B14F-4D97-AF65-F5344CB8AC3E}">
        <p14:creationId xmlns:p14="http://schemas.microsoft.com/office/powerpoint/2010/main" val="15840425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1992313" y="260350"/>
            <a:ext cx="8229600" cy="1143000"/>
          </a:xfrm>
        </p:spPr>
        <p:txBody>
          <a:bodyPr/>
          <a:lstStyle/>
          <a:p>
            <a:r>
              <a:rPr lang="en-GB" altLang="en-US">
                <a:latin typeface="Arial" charset="0"/>
                <a:cs typeface="Arial" charset="0"/>
              </a:rPr>
              <a:t>Activity </a:t>
            </a:r>
          </a:p>
        </p:txBody>
      </p:sp>
      <p:sp>
        <p:nvSpPr>
          <p:cNvPr id="53251" name="Content Placeholder 2"/>
          <p:cNvSpPr>
            <a:spLocks noGrp="1"/>
          </p:cNvSpPr>
          <p:nvPr>
            <p:ph idx="1"/>
          </p:nvPr>
        </p:nvSpPr>
        <p:spPr>
          <a:xfrm>
            <a:off x="1992313" y="1436688"/>
            <a:ext cx="8229600" cy="4525962"/>
          </a:xfrm>
        </p:spPr>
        <p:txBody>
          <a:bodyPr/>
          <a:lstStyle/>
          <a:p>
            <a:pPr marL="0" indent="0">
              <a:buNone/>
            </a:pPr>
            <a:r>
              <a:rPr lang="en-GB" altLang="en-US">
                <a:latin typeface="Arial" charset="0"/>
                <a:cs typeface="Arial" charset="0"/>
              </a:rPr>
              <a:t>Read the articles</a:t>
            </a:r>
          </a:p>
          <a:p>
            <a:pPr marL="0" indent="0">
              <a:buNone/>
            </a:pPr>
            <a:r>
              <a:rPr lang="en-GB" altLang="en-US" b="1">
                <a:latin typeface="Arial" charset="0"/>
                <a:cs typeface="Arial" charset="0"/>
              </a:rPr>
              <a:t>Let Toys Be Toys: Increased targeting has led to a lazy, stereotype-driven approach</a:t>
            </a:r>
          </a:p>
          <a:p>
            <a:pPr marL="0" indent="0">
              <a:buNone/>
            </a:pPr>
            <a:r>
              <a:rPr lang="en-GB" altLang="en-US" b="1">
                <a:latin typeface="Arial" charset="0"/>
                <a:cs typeface="Arial" charset="0"/>
              </a:rPr>
              <a:t>And </a:t>
            </a:r>
          </a:p>
          <a:p>
            <a:pPr marL="0" indent="0">
              <a:buNone/>
            </a:pPr>
            <a:r>
              <a:rPr lang="en-GB" altLang="en-US" b="1">
                <a:latin typeface="Arial" charset="0"/>
                <a:cs typeface="Arial" charset="0"/>
              </a:rPr>
              <a:t>Mark Ritson: Only crap marketers mistake stereotypes for segments</a:t>
            </a:r>
          </a:p>
          <a:p>
            <a:pPr marL="0" indent="0">
              <a:buNone/>
            </a:pPr>
            <a:endParaRPr lang="en-GB" altLang="en-US">
              <a:latin typeface="Arial" charset="0"/>
              <a:cs typeface="Arial" charset="0"/>
            </a:endParaRPr>
          </a:p>
          <a:p>
            <a:pPr marL="0" indent="0">
              <a:buNone/>
            </a:pPr>
            <a:r>
              <a:rPr lang="en-GB" altLang="en-US">
                <a:latin typeface="Arial" charset="0"/>
                <a:cs typeface="Arial" charset="0"/>
              </a:rPr>
              <a:t>Make notes and be prepared to discuss </a:t>
            </a:r>
          </a:p>
        </p:txBody>
      </p:sp>
    </p:spTree>
    <p:extLst>
      <p:ext uri="{BB962C8B-B14F-4D97-AF65-F5344CB8AC3E}">
        <p14:creationId xmlns:p14="http://schemas.microsoft.com/office/powerpoint/2010/main" val="7518270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2238376" y="285750"/>
            <a:ext cx="8429625" cy="928688"/>
          </a:xfrm>
        </p:spPr>
        <p:txBody>
          <a:bodyPr/>
          <a:lstStyle/>
          <a:p>
            <a:r>
              <a:rPr lang="en-GB" altLang="en-US">
                <a:latin typeface="Arial" charset="0"/>
                <a:cs typeface="Arial" charset="0"/>
              </a:rPr>
              <a:t>Positioning - definitions</a:t>
            </a:r>
          </a:p>
        </p:txBody>
      </p:sp>
      <p:sp>
        <p:nvSpPr>
          <p:cNvPr id="4" name="Rounded Rectangular Callout 3"/>
          <p:cNvSpPr/>
          <p:nvPr/>
        </p:nvSpPr>
        <p:spPr>
          <a:xfrm>
            <a:off x="6524626" y="1857375"/>
            <a:ext cx="3929063" cy="2643188"/>
          </a:xfrm>
          <a:prstGeom prst="wedgeRoundRectCallout">
            <a:avLst>
              <a:gd name="adj1" fmla="val 50243"/>
              <a:gd name="adj2" fmla="val 78862"/>
              <a:gd name="adj3" fmla="val 16667"/>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eaLnBrk="1" hangingPunct="1">
              <a:defRPr/>
            </a:pPr>
            <a:r>
              <a:rPr lang="en-GB" dirty="0"/>
              <a:t>Positioning is the act of designing the company’s offering and image so that they occupy a meaningful and distinct competitive position in the target customer’s minds.</a:t>
            </a:r>
          </a:p>
          <a:p>
            <a:pPr algn="ctr" eaLnBrk="1" hangingPunct="1">
              <a:defRPr/>
            </a:pPr>
            <a:r>
              <a:rPr lang="en-GB" dirty="0" err="1"/>
              <a:t>Kotler</a:t>
            </a:r>
            <a:r>
              <a:rPr lang="en-GB" dirty="0"/>
              <a:t> (2003)</a:t>
            </a:r>
          </a:p>
        </p:txBody>
      </p:sp>
      <p:sp>
        <p:nvSpPr>
          <p:cNvPr id="5" name="Rounded Rectangular Callout 4"/>
          <p:cNvSpPr/>
          <p:nvPr/>
        </p:nvSpPr>
        <p:spPr>
          <a:xfrm>
            <a:off x="2024063" y="1643064"/>
            <a:ext cx="4286250" cy="3571875"/>
          </a:xfrm>
          <a:prstGeom prst="wedgeRoundRectCallout">
            <a:avLst>
              <a:gd name="adj1" fmla="val -57734"/>
              <a:gd name="adj2" fmla="val 68035"/>
              <a:gd name="adj3" fmla="val 16667"/>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eaLnBrk="1" hangingPunct="1">
              <a:defRPr/>
            </a:pPr>
            <a:r>
              <a:rPr lang="en-GB" dirty="0"/>
              <a:t>Positioning is the process whereby information about the organisation and its product is communicate in such a way that the object is perceived by the consumer/stakeholder to be differentiated from the competition, to occupy a particular space in the market.</a:t>
            </a:r>
          </a:p>
          <a:p>
            <a:pPr algn="ctr" eaLnBrk="1" hangingPunct="1">
              <a:defRPr/>
            </a:pPr>
            <a:r>
              <a:rPr lang="en-GB" dirty="0"/>
              <a:t>Fill (2009)</a:t>
            </a:r>
          </a:p>
        </p:txBody>
      </p:sp>
    </p:spTree>
    <p:extLst>
      <p:ext uri="{BB962C8B-B14F-4D97-AF65-F5344CB8AC3E}">
        <p14:creationId xmlns:p14="http://schemas.microsoft.com/office/powerpoint/2010/main" val="16405545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2238376" y="285750"/>
            <a:ext cx="8429625" cy="928688"/>
          </a:xfrm>
        </p:spPr>
        <p:txBody>
          <a:bodyPr/>
          <a:lstStyle/>
          <a:p>
            <a:pPr eaLnBrk="1" hangingPunct="1"/>
            <a:r>
              <a:rPr lang="en-US" altLang="en-US">
                <a:latin typeface="Arial" charset="0"/>
                <a:cs typeface="Arial" charset="0"/>
              </a:rPr>
              <a:t>Differentiation and Positioning</a:t>
            </a:r>
          </a:p>
        </p:txBody>
      </p:sp>
      <p:sp>
        <p:nvSpPr>
          <p:cNvPr id="55299" name="Content Placeholder 2"/>
          <p:cNvSpPr>
            <a:spLocks noGrp="1"/>
          </p:cNvSpPr>
          <p:nvPr>
            <p:ph idx="1"/>
          </p:nvPr>
        </p:nvSpPr>
        <p:spPr>
          <a:xfrm>
            <a:off x="1981200" y="1600201"/>
            <a:ext cx="4724400" cy="4525963"/>
          </a:xfrm>
        </p:spPr>
        <p:txBody>
          <a:bodyPr/>
          <a:lstStyle/>
          <a:p>
            <a:pPr eaLnBrk="1" hangingPunct="1">
              <a:spcBef>
                <a:spcPct val="0"/>
              </a:spcBef>
            </a:pPr>
            <a:r>
              <a:rPr lang="en-US" altLang="en-US">
                <a:latin typeface="Arial" charset="0"/>
                <a:cs typeface="Arial" charset="0"/>
              </a:rPr>
              <a:t>A </a:t>
            </a:r>
            <a:r>
              <a:rPr lang="en-US" altLang="en-US" b="1">
                <a:latin typeface="Arial" charset="0"/>
                <a:cs typeface="Arial" charset="0"/>
              </a:rPr>
              <a:t>product’s position </a:t>
            </a:r>
            <a:r>
              <a:rPr lang="en-US" altLang="en-US">
                <a:latin typeface="Arial" charset="0"/>
                <a:cs typeface="Arial" charset="0"/>
              </a:rPr>
              <a:t>is the way the product is defined by consumers on important attributes – the place the product occupies in the consumer’s mind relative to competing products</a:t>
            </a:r>
          </a:p>
        </p:txBody>
      </p:sp>
      <p:pic>
        <p:nvPicPr>
          <p:cNvPr id="5530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751" y="2071688"/>
            <a:ext cx="2555875"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84962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8376" y="285750"/>
            <a:ext cx="8429625" cy="928688"/>
          </a:xfrm>
        </p:spPr>
        <p:txBody>
          <a:bodyPr>
            <a:normAutofit fontScale="90000"/>
          </a:bodyPr>
          <a:lstStyle/>
          <a:p>
            <a:pPr eaLnBrk="1" hangingPunct="1">
              <a:defRPr/>
            </a:pPr>
            <a:r>
              <a:rPr lang="en-US" sz="3600"/>
              <a:t>Differentiation and Positioning</a:t>
            </a:r>
            <a:br>
              <a:rPr lang="en-US" sz="3600"/>
            </a:br>
            <a:r>
              <a:rPr lang="en-US" sz="3600"/>
              <a:t>Positioning Map</a:t>
            </a:r>
          </a:p>
        </p:txBody>
      </p:sp>
      <p:pic>
        <p:nvPicPr>
          <p:cNvPr id="56323" name="Picture 4" descr="fig06_03.jpg"/>
          <p:cNvPicPr>
            <a:picLocks noChangeAspect="1"/>
          </p:cNvPicPr>
          <p:nvPr/>
        </p:nvPicPr>
        <p:blipFill>
          <a:blip r:embed="rId2">
            <a:extLst>
              <a:ext uri="{28A0092B-C50C-407E-A947-70E740481C1C}">
                <a14:useLocalDpi xmlns:a14="http://schemas.microsoft.com/office/drawing/2010/main" val="0"/>
              </a:ext>
            </a:extLst>
          </a:blip>
          <a:srcRect l="31496" b="5428"/>
          <a:stretch>
            <a:fillRect/>
          </a:stretch>
        </p:blipFill>
        <p:spPr bwMode="auto">
          <a:xfrm>
            <a:off x="2524126" y="1643063"/>
            <a:ext cx="6829425"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TextBox 3"/>
          <p:cNvSpPr txBox="1">
            <a:spLocks noChangeArrowheads="1"/>
          </p:cNvSpPr>
          <p:nvPr/>
        </p:nvSpPr>
        <p:spPr bwMode="auto">
          <a:xfrm>
            <a:off x="8239126" y="5357814"/>
            <a:ext cx="22145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eaLnBrk="1" hangingPunct="1">
              <a:spcBef>
                <a:spcPct val="0"/>
              </a:spcBef>
              <a:buFontTx/>
              <a:buNone/>
            </a:pPr>
            <a:r>
              <a:rPr lang="en-GB" altLang="en-US" sz="1200"/>
              <a:t>Kotler and Armstrong (2010)</a:t>
            </a:r>
          </a:p>
        </p:txBody>
      </p:sp>
    </p:spTree>
    <p:extLst>
      <p:ext uri="{BB962C8B-B14F-4D97-AF65-F5344CB8AC3E}">
        <p14:creationId xmlns:p14="http://schemas.microsoft.com/office/powerpoint/2010/main" val="118537436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1703388" y="285750"/>
            <a:ext cx="8964612" cy="928688"/>
          </a:xfrm>
        </p:spPr>
        <p:txBody>
          <a:bodyPr>
            <a:normAutofit fontScale="90000"/>
          </a:bodyPr>
          <a:lstStyle/>
          <a:p>
            <a:pPr eaLnBrk="1" hangingPunct="1"/>
            <a:r>
              <a:rPr lang="en-US" altLang="en-US" sz="3600">
                <a:latin typeface="Arial" charset="0"/>
                <a:cs typeface="Arial" charset="0"/>
              </a:rPr>
              <a:t>Differentiation and Positioning Choosing a Strategy</a:t>
            </a:r>
          </a:p>
        </p:txBody>
      </p:sp>
      <p:graphicFrame>
        <p:nvGraphicFramePr>
          <p:cNvPr id="4" name="Content Placeholder 3"/>
          <p:cNvGraphicFramePr>
            <a:graphicFrameLocks noGrp="1"/>
          </p:cNvGraphicFramePr>
          <p:nvPr>
            <p:ph idx="1"/>
          </p:nvPr>
        </p:nvGraphicFramePr>
        <p:xfrm>
          <a:off x="2595538" y="1643050"/>
          <a:ext cx="7000924" cy="35830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122656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8376" y="285750"/>
            <a:ext cx="8429625" cy="928688"/>
          </a:xfrm>
        </p:spPr>
        <p:txBody>
          <a:bodyPr>
            <a:normAutofit fontScale="90000"/>
          </a:bodyPr>
          <a:lstStyle/>
          <a:p>
            <a:pPr eaLnBrk="1" hangingPunct="1">
              <a:defRPr/>
            </a:pPr>
            <a:r>
              <a:rPr lang="en-US" sz="3600" b="1"/>
              <a:t>Identifying Possible Value Differences</a:t>
            </a:r>
            <a:br>
              <a:rPr lang="en-US" sz="3600" b="1"/>
            </a:br>
            <a:r>
              <a:rPr lang="en-US" sz="3600" b="1"/>
              <a:t>and Competitive Advantages</a:t>
            </a:r>
            <a:endParaRPr lang="en-US" sz="3600"/>
          </a:p>
        </p:txBody>
      </p:sp>
      <p:sp>
        <p:nvSpPr>
          <p:cNvPr id="59395" name="Content Placeholder 2"/>
          <p:cNvSpPr>
            <a:spLocks noGrp="1"/>
          </p:cNvSpPr>
          <p:nvPr>
            <p:ph idx="1"/>
          </p:nvPr>
        </p:nvSpPr>
        <p:spPr>
          <a:xfrm>
            <a:off x="2309813" y="1571625"/>
            <a:ext cx="4786312" cy="3786188"/>
          </a:xfrm>
        </p:spPr>
        <p:txBody>
          <a:bodyPr/>
          <a:lstStyle/>
          <a:p>
            <a:pPr marL="185738" indent="17463">
              <a:spcBef>
                <a:spcPct val="0"/>
              </a:spcBef>
              <a:buNone/>
            </a:pPr>
            <a:r>
              <a:rPr lang="en-US" altLang="en-US" b="1">
                <a:latin typeface="Arial" charset="0"/>
                <a:cs typeface="Arial" charset="0"/>
              </a:rPr>
              <a:t>Competitive advantage is </a:t>
            </a:r>
            <a:r>
              <a:rPr lang="en-US" altLang="en-US">
                <a:latin typeface="Arial" charset="0"/>
                <a:cs typeface="Arial" charset="0"/>
              </a:rPr>
              <a:t>an advantage over competitors gained </a:t>
            </a:r>
          </a:p>
          <a:p>
            <a:pPr marL="185738" indent="17463">
              <a:spcBef>
                <a:spcPct val="0"/>
              </a:spcBef>
              <a:buNone/>
            </a:pPr>
            <a:r>
              <a:rPr lang="en-US" altLang="en-US">
                <a:latin typeface="Arial" charset="0"/>
                <a:cs typeface="Arial" charset="0"/>
              </a:rPr>
              <a:t>by offering greater </a:t>
            </a:r>
          </a:p>
          <a:p>
            <a:pPr marL="185738" indent="17463">
              <a:spcBef>
                <a:spcPct val="0"/>
              </a:spcBef>
              <a:buNone/>
            </a:pPr>
            <a:r>
              <a:rPr lang="en-US" altLang="en-US">
                <a:latin typeface="Arial" charset="0"/>
                <a:cs typeface="Arial" charset="0"/>
              </a:rPr>
              <a:t>customer value, </a:t>
            </a:r>
          </a:p>
          <a:p>
            <a:pPr marL="185738" indent="17463">
              <a:spcBef>
                <a:spcPct val="0"/>
              </a:spcBef>
              <a:buNone/>
            </a:pPr>
            <a:r>
              <a:rPr lang="en-US" altLang="en-US">
                <a:latin typeface="Arial" charset="0"/>
                <a:cs typeface="Arial" charset="0"/>
              </a:rPr>
              <a:t>either through lower </a:t>
            </a:r>
          </a:p>
          <a:p>
            <a:pPr marL="185738" indent="17463">
              <a:spcBef>
                <a:spcPct val="0"/>
              </a:spcBef>
              <a:buNone/>
            </a:pPr>
            <a:r>
              <a:rPr lang="en-US" altLang="en-US">
                <a:latin typeface="Arial" charset="0"/>
                <a:cs typeface="Arial" charset="0"/>
              </a:rPr>
              <a:t>prices or by providing </a:t>
            </a:r>
          </a:p>
          <a:p>
            <a:pPr marL="185738" indent="17463">
              <a:spcBef>
                <a:spcPct val="0"/>
              </a:spcBef>
              <a:buNone/>
            </a:pPr>
            <a:r>
              <a:rPr lang="en-US" altLang="en-US">
                <a:latin typeface="Arial" charset="0"/>
                <a:cs typeface="Arial" charset="0"/>
              </a:rPr>
              <a:t>more benefits that justify</a:t>
            </a:r>
          </a:p>
          <a:p>
            <a:pPr marL="185738" indent="17463">
              <a:spcBef>
                <a:spcPct val="0"/>
              </a:spcBef>
              <a:buNone/>
            </a:pPr>
            <a:r>
              <a:rPr lang="en-US" altLang="en-US">
                <a:latin typeface="Arial" charset="0"/>
                <a:cs typeface="Arial" charset="0"/>
              </a:rPr>
              <a:t>higher prices.</a:t>
            </a:r>
          </a:p>
        </p:txBody>
      </p:sp>
      <p:pic>
        <p:nvPicPr>
          <p:cNvPr id="5939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250" y="1785938"/>
            <a:ext cx="28575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3018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4" descr="fig06_04.jpg"/>
          <p:cNvPicPr>
            <a:picLocks noChangeAspect="1"/>
          </p:cNvPicPr>
          <p:nvPr/>
        </p:nvPicPr>
        <p:blipFill>
          <a:blip r:embed="rId3">
            <a:extLst>
              <a:ext uri="{28A0092B-C50C-407E-A947-70E740481C1C}">
                <a14:useLocalDpi xmlns:a14="http://schemas.microsoft.com/office/drawing/2010/main" val="0"/>
              </a:ext>
            </a:extLst>
          </a:blip>
          <a:srcRect r="25050" b="12158"/>
          <a:stretch>
            <a:fillRect/>
          </a:stretch>
        </p:blipFill>
        <p:spPr bwMode="auto">
          <a:xfrm>
            <a:off x="5381626" y="1571626"/>
            <a:ext cx="5064125" cy="364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Title 1"/>
          <p:cNvSpPr>
            <a:spLocks noGrp="1"/>
          </p:cNvSpPr>
          <p:nvPr>
            <p:ph type="title"/>
          </p:nvPr>
        </p:nvSpPr>
        <p:spPr>
          <a:xfrm>
            <a:off x="2238376" y="285750"/>
            <a:ext cx="8429625" cy="928688"/>
          </a:xfrm>
        </p:spPr>
        <p:txBody>
          <a:bodyPr/>
          <a:lstStyle/>
          <a:p>
            <a:pPr eaLnBrk="1" hangingPunct="1"/>
            <a:r>
              <a:rPr lang="en-US" altLang="en-US" sz="3200" b="1">
                <a:latin typeface="Arial" charset="0"/>
                <a:cs typeface="Arial" charset="0"/>
              </a:rPr>
              <a:t>Selecting an Overall Positioning Strategy</a:t>
            </a:r>
            <a:endParaRPr lang="en-US" altLang="en-US" sz="3200">
              <a:latin typeface="Arial" charset="0"/>
              <a:cs typeface="Arial" charset="0"/>
            </a:endParaRPr>
          </a:p>
        </p:txBody>
      </p:sp>
      <p:sp>
        <p:nvSpPr>
          <p:cNvPr id="60420" name="Content Placeholder 2"/>
          <p:cNvSpPr>
            <a:spLocks noGrp="1"/>
          </p:cNvSpPr>
          <p:nvPr>
            <p:ph idx="1"/>
          </p:nvPr>
        </p:nvSpPr>
        <p:spPr>
          <a:xfrm>
            <a:off x="2095501" y="1285876"/>
            <a:ext cx="3857625" cy="4525963"/>
          </a:xfrm>
        </p:spPr>
        <p:txBody>
          <a:bodyPr/>
          <a:lstStyle/>
          <a:p>
            <a:pPr eaLnBrk="1" hangingPunct="1">
              <a:spcBef>
                <a:spcPct val="0"/>
              </a:spcBef>
            </a:pPr>
            <a:r>
              <a:rPr lang="en-US" altLang="en-US" b="1">
                <a:latin typeface="Arial" charset="0"/>
                <a:cs typeface="Arial" charset="0"/>
              </a:rPr>
              <a:t>The value proposition </a:t>
            </a:r>
            <a:r>
              <a:rPr lang="en-US" altLang="en-US">
                <a:latin typeface="Arial" charset="0"/>
                <a:cs typeface="Arial" charset="0"/>
              </a:rPr>
              <a:t>is the full positioning of a brand—the full mix of benefits upon which it is positioned.</a:t>
            </a:r>
          </a:p>
        </p:txBody>
      </p:sp>
      <p:sp>
        <p:nvSpPr>
          <p:cNvPr id="60421" name="Slide Number Placeholder 5"/>
          <p:cNvSpPr txBox="1">
            <a:spLocks/>
          </p:cNvSpPr>
          <p:nvPr/>
        </p:nvSpPr>
        <p:spPr bwMode="auto">
          <a:xfrm>
            <a:off x="9906000" y="6297613"/>
            <a:ext cx="5334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eaLnBrk="1" hangingPunct="1">
              <a:spcBef>
                <a:spcPct val="0"/>
              </a:spcBef>
              <a:buFontTx/>
              <a:buNone/>
            </a:pPr>
            <a:r>
              <a:rPr lang="en-US" altLang="en-US" sz="1200">
                <a:solidFill>
                  <a:schemeClr val="bg1"/>
                </a:solidFill>
                <a:latin typeface="Calibri" charset="0"/>
              </a:rPr>
              <a:t>6 -</a:t>
            </a:r>
          </a:p>
        </p:txBody>
      </p:sp>
      <p:sp>
        <p:nvSpPr>
          <p:cNvPr id="60422" name="Slide Number Placeholder 5"/>
          <p:cNvSpPr txBox="1">
            <a:spLocks/>
          </p:cNvSpPr>
          <p:nvPr/>
        </p:nvSpPr>
        <p:spPr bwMode="auto">
          <a:xfrm>
            <a:off x="10287000" y="6297613"/>
            <a:ext cx="381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fld id="{5C289DF4-AA71-364C-ADA8-710A0A4F7247}" type="slidenum">
              <a:rPr lang="en-US" altLang="en-US" sz="1200">
                <a:solidFill>
                  <a:schemeClr val="bg1"/>
                </a:solidFill>
                <a:latin typeface="Calibri" charset="0"/>
              </a:rPr>
              <a:pPr eaLnBrk="1" hangingPunct="1">
                <a:spcBef>
                  <a:spcPct val="0"/>
                </a:spcBef>
                <a:buFontTx/>
                <a:buNone/>
              </a:pPr>
              <a:t>44</a:t>
            </a:fld>
            <a:endParaRPr lang="en-US" altLang="en-US" sz="1200">
              <a:solidFill>
                <a:schemeClr val="bg1"/>
              </a:solidFill>
              <a:latin typeface="Calibri" charset="0"/>
            </a:endParaRPr>
          </a:p>
        </p:txBody>
      </p:sp>
    </p:spTree>
    <p:extLst>
      <p:ext uri="{BB962C8B-B14F-4D97-AF65-F5344CB8AC3E}">
        <p14:creationId xmlns:p14="http://schemas.microsoft.com/office/powerpoint/2010/main" val="154731663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1847851" y="260351"/>
            <a:ext cx="8429625" cy="1198563"/>
          </a:xfrm>
        </p:spPr>
        <p:txBody>
          <a:bodyPr>
            <a:normAutofit fontScale="90000"/>
          </a:bodyPr>
          <a:lstStyle/>
          <a:p>
            <a:pPr eaLnBrk="1" hangingPunct="1"/>
            <a:r>
              <a:rPr lang="en-US" altLang="en-US" b="1">
                <a:latin typeface="Arial" charset="0"/>
                <a:cs typeface="Arial" charset="0"/>
              </a:rPr>
              <a:t>Developing a Positioning Statement</a:t>
            </a:r>
            <a:endParaRPr lang="en-US" altLang="en-US">
              <a:latin typeface="Arial" charset="0"/>
              <a:cs typeface="Arial" charset="0"/>
            </a:endParaRPr>
          </a:p>
        </p:txBody>
      </p:sp>
      <p:sp>
        <p:nvSpPr>
          <p:cNvPr id="62467" name="Content Placeholder 2"/>
          <p:cNvSpPr>
            <a:spLocks noGrp="1"/>
          </p:cNvSpPr>
          <p:nvPr>
            <p:ph idx="1"/>
          </p:nvPr>
        </p:nvSpPr>
        <p:spPr>
          <a:xfrm>
            <a:off x="1981201" y="1600201"/>
            <a:ext cx="4614863" cy="4525963"/>
          </a:xfrm>
        </p:spPr>
        <p:txBody>
          <a:bodyPr/>
          <a:lstStyle/>
          <a:p>
            <a:pPr eaLnBrk="1" hangingPunct="1">
              <a:spcBef>
                <a:spcPct val="0"/>
              </a:spcBef>
            </a:pPr>
            <a:r>
              <a:rPr lang="en-US" altLang="en-US" sz="2400">
                <a:latin typeface="Arial" charset="0"/>
                <a:cs typeface="Arial" charset="0"/>
              </a:rPr>
              <a:t>To (target segment and need) our (brand) is (concept) that (point of difference)</a:t>
            </a:r>
          </a:p>
          <a:p>
            <a:pPr eaLnBrk="1" hangingPunct="1">
              <a:spcBef>
                <a:spcPct val="0"/>
              </a:spcBef>
            </a:pPr>
            <a:r>
              <a:rPr lang="en-US" altLang="en-US" sz="2400">
                <a:latin typeface="Arial" charset="0"/>
                <a:cs typeface="Arial" charset="0"/>
              </a:rPr>
              <a:t>E.g. “To </a:t>
            </a:r>
            <a:r>
              <a:rPr lang="en-US" altLang="en-US" sz="2400" i="1">
                <a:latin typeface="Arial" charset="0"/>
                <a:cs typeface="Arial" charset="0"/>
              </a:rPr>
              <a:t>busy, mobile professionals who need to always be in the loop, BlackBerry is a wireless connectivity solution that gives you an easier, more reliable way to stay connected to data, people, and resources while on the go.”</a:t>
            </a:r>
            <a:endParaRPr lang="en-US" altLang="en-US" sz="2400" b="1">
              <a:latin typeface="Arial" charset="0"/>
              <a:cs typeface="Arial" charset="0"/>
            </a:endParaRPr>
          </a:p>
          <a:p>
            <a:pPr algn="ctr" eaLnBrk="1" hangingPunct="1">
              <a:spcBef>
                <a:spcPct val="0"/>
              </a:spcBef>
            </a:pPr>
            <a:endParaRPr lang="en-US" altLang="en-US">
              <a:latin typeface="Arial" charset="0"/>
              <a:cs typeface="Arial" charset="0"/>
            </a:endParaRPr>
          </a:p>
        </p:txBody>
      </p:sp>
      <p:pic>
        <p:nvPicPr>
          <p:cNvPr id="6246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7801" y="1571625"/>
            <a:ext cx="3444875" cy="358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5576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p:cNvSpPr>
            <a:spLocks noChangeArrowheads="1"/>
          </p:cNvSpPr>
          <p:nvPr/>
        </p:nvSpPr>
        <p:spPr bwMode="auto">
          <a:xfrm>
            <a:off x="2424113" y="4437064"/>
            <a:ext cx="1871662" cy="1584325"/>
          </a:xfrm>
          <a:prstGeom prst="ellipse">
            <a:avLst/>
          </a:prstGeom>
          <a:gradFill rotWithShape="0">
            <a:gsLst>
              <a:gs pos="0">
                <a:srgbClr val="9232AC"/>
              </a:gs>
              <a:gs pos="50000">
                <a:srgbClr val="DDB1E9"/>
              </a:gs>
              <a:gs pos="100000">
                <a:srgbClr val="DDB1E9"/>
              </a:gs>
            </a:gsLst>
            <a:lin ang="5400000"/>
          </a:gradFill>
          <a:ln w="25400">
            <a:solidFill>
              <a:srgbClr val="DDB1E9"/>
            </a:solidFill>
            <a:round/>
            <a:headEnd/>
            <a:tailEnd/>
          </a:ln>
          <a:effectLst>
            <a:outerShdw blurRad="50800" dist="38100" dir="2700000" algn="tl" rotWithShape="0">
              <a:srgbClr val="000000">
                <a:alpha val="39999"/>
              </a:srgbClr>
            </a:outerShdw>
          </a:effectLst>
        </p:spPr>
        <p:txBody>
          <a:bodyPr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endParaRPr lang="en-GB" altLang="en-US">
              <a:solidFill>
                <a:srgbClr val="FFFFFF"/>
              </a:solidFill>
            </a:endParaRPr>
          </a:p>
        </p:txBody>
      </p:sp>
      <p:sp>
        <p:nvSpPr>
          <p:cNvPr id="64515" name="Line 5"/>
          <p:cNvSpPr>
            <a:spLocks noChangeShapeType="1"/>
          </p:cNvSpPr>
          <p:nvPr/>
        </p:nvSpPr>
        <p:spPr bwMode="auto">
          <a:xfrm>
            <a:off x="4024313" y="2571750"/>
            <a:ext cx="785812" cy="571500"/>
          </a:xfrm>
          <a:prstGeom prst="line">
            <a:avLst/>
          </a:prstGeom>
          <a:noFill/>
          <a:ln w="38100">
            <a:solidFill>
              <a:srgbClr val="73288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4516" name="Line 6"/>
          <p:cNvSpPr>
            <a:spLocks noChangeShapeType="1"/>
          </p:cNvSpPr>
          <p:nvPr/>
        </p:nvSpPr>
        <p:spPr bwMode="auto">
          <a:xfrm flipH="1">
            <a:off x="7453313" y="2571750"/>
            <a:ext cx="785812" cy="571500"/>
          </a:xfrm>
          <a:prstGeom prst="line">
            <a:avLst/>
          </a:prstGeom>
          <a:noFill/>
          <a:ln w="38100">
            <a:solidFill>
              <a:srgbClr val="73288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4517" name="Line 8"/>
          <p:cNvSpPr>
            <a:spLocks noChangeShapeType="1"/>
          </p:cNvSpPr>
          <p:nvPr/>
        </p:nvSpPr>
        <p:spPr bwMode="auto">
          <a:xfrm flipV="1">
            <a:off x="4167189" y="3860800"/>
            <a:ext cx="992187" cy="1068388"/>
          </a:xfrm>
          <a:prstGeom prst="line">
            <a:avLst/>
          </a:prstGeom>
          <a:noFill/>
          <a:ln w="38100">
            <a:solidFill>
              <a:srgbClr val="73288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4518" name="Line 9"/>
          <p:cNvSpPr>
            <a:spLocks noChangeShapeType="1"/>
          </p:cNvSpPr>
          <p:nvPr/>
        </p:nvSpPr>
        <p:spPr bwMode="auto">
          <a:xfrm flipH="1" flipV="1">
            <a:off x="7104063" y="3860801"/>
            <a:ext cx="1206500" cy="925513"/>
          </a:xfrm>
          <a:prstGeom prst="line">
            <a:avLst/>
          </a:prstGeom>
          <a:noFill/>
          <a:ln w="38100">
            <a:solidFill>
              <a:srgbClr val="73288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4519" name="Rectangle 10"/>
          <p:cNvSpPr>
            <a:spLocks noGrp="1" noChangeArrowheads="1"/>
          </p:cNvSpPr>
          <p:nvPr>
            <p:ph type="title"/>
          </p:nvPr>
        </p:nvSpPr>
        <p:spPr>
          <a:xfrm>
            <a:off x="2765426" y="188913"/>
            <a:ext cx="6911975" cy="8699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0488" tIns="44450" rIns="90488" bIns="44450" rtlCol="0" anchor="t">
            <a:normAutofit/>
          </a:bodyPr>
          <a:lstStyle/>
          <a:p>
            <a:r>
              <a:rPr lang="en-US" altLang="en-US" sz="4000">
                <a:solidFill>
                  <a:srgbClr val="000000"/>
                </a:solidFill>
                <a:latin typeface="Calibri" charset="0"/>
                <a:cs typeface="Arial" charset="0"/>
              </a:rPr>
              <a:t>Keys to Successful Positioning</a:t>
            </a:r>
          </a:p>
        </p:txBody>
      </p:sp>
      <p:sp>
        <p:nvSpPr>
          <p:cNvPr id="64520" name="Rectangle 21"/>
          <p:cNvSpPr>
            <a:spLocks noChangeArrowheads="1"/>
          </p:cNvSpPr>
          <p:nvPr/>
        </p:nvSpPr>
        <p:spPr bwMode="auto">
          <a:xfrm>
            <a:off x="2341563" y="5000625"/>
            <a:ext cx="1809750"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50000"/>
              </a:spcBef>
              <a:buFontTx/>
              <a:buNone/>
            </a:pPr>
            <a:r>
              <a:rPr lang="en-US" altLang="en-US" sz="1800" b="1">
                <a:solidFill>
                  <a:srgbClr val="732888"/>
                </a:solidFill>
                <a:ea typeface="ＭＳ Ｐゴシック" charset="-128"/>
              </a:rPr>
              <a:t>Credibility</a:t>
            </a:r>
          </a:p>
        </p:txBody>
      </p:sp>
      <p:sp>
        <p:nvSpPr>
          <p:cNvPr id="20" name="Oval 19"/>
          <p:cNvSpPr>
            <a:spLocks noChangeArrowheads="1"/>
          </p:cNvSpPr>
          <p:nvPr/>
        </p:nvSpPr>
        <p:spPr bwMode="auto">
          <a:xfrm>
            <a:off x="8183563" y="4508501"/>
            <a:ext cx="1873250" cy="1584325"/>
          </a:xfrm>
          <a:prstGeom prst="ellipse">
            <a:avLst/>
          </a:prstGeom>
          <a:gradFill rotWithShape="0">
            <a:gsLst>
              <a:gs pos="0">
                <a:srgbClr val="9232AC"/>
              </a:gs>
              <a:gs pos="50000">
                <a:srgbClr val="DDB1E9"/>
              </a:gs>
              <a:gs pos="100000">
                <a:srgbClr val="DDB1E9"/>
              </a:gs>
            </a:gsLst>
            <a:lin ang="5400000"/>
          </a:gradFill>
          <a:ln w="25400">
            <a:solidFill>
              <a:srgbClr val="DDB1E9"/>
            </a:solidFill>
            <a:round/>
            <a:headEnd/>
            <a:tailEnd/>
          </a:ln>
          <a:effectLst>
            <a:outerShdw blurRad="50800" dist="38100" dir="2700000" algn="tl" rotWithShape="0">
              <a:srgbClr val="000000">
                <a:alpha val="39999"/>
              </a:srgbClr>
            </a:outerShdw>
          </a:effectLst>
        </p:spPr>
        <p:txBody>
          <a:bodyPr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endParaRPr lang="en-GB" altLang="en-US">
              <a:solidFill>
                <a:srgbClr val="FFFFFF"/>
              </a:solidFill>
            </a:endParaRPr>
          </a:p>
        </p:txBody>
      </p:sp>
      <p:sp>
        <p:nvSpPr>
          <p:cNvPr id="21" name="Oval 20"/>
          <p:cNvSpPr>
            <a:spLocks noChangeArrowheads="1"/>
          </p:cNvSpPr>
          <p:nvPr/>
        </p:nvSpPr>
        <p:spPr bwMode="auto">
          <a:xfrm>
            <a:off x="2279651" y="1341439"/>
            <a:ext cx="1871663" cy="1582737"/>
          </a:xfrm>
          <a:prstGeom prst="ellipse">
            <a:avLst/>
          </a:prstGeom>
          <a:gradFill rotWithShape="0">
            <a:gsLst>
              <a:gs pos="0">
                <a:srgbClr val="9232AC"/>
              </a:gs>
              <a:gs pos="50000">
                <a:srgbClr val="DDB1E9"/>
              </a:gs>
              <a:gs pos="100000">
                <a:srgbClr val="DDB1E9"/>
              </a:gs>
            </a:gsLst>
            <a:lin ang="5400000"/>
          </a:gradFill>
          <a:ln w="25400">
            <a:solidFill>
              <a:srgbClr val="DDB1E9"/>
            </a:solidFill>
            <a:round/>
            <a:headEnd/>
            <a:tailEnd/>
          </a:ln>
          <a:effectLst>
            <a:outerShdw blurRad="50800" dist="38100" dir="2700000" algn="tl" rotWithShape="0">
              <a:srgbClr val="000000">
                <a:alpha val="39999"/>
              </a:srgbClr>
            </a:outerShdw>
          </a:effectLst>
        </p:spPr>
        <p:txBody>
          <a:bodyPr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endParaRPr lang="en-GB" altLang="en-US">
              <a:solidFill>
                <a:srgbClr val="FFFFFF"/>
              </a:solidFill>
            </a:endParaRPr>
          </a:p>
        </p:txBody>
      </p:sp>
      <p:sp>
        <p:nvSpPr>
          <p:cNvPr id="22" name="Oval 21"/>
          <p:cNvSpPr>
            <a:spLocks noChangeArrowheads="1"/>
          </p:cNvSpPr>
          <p:nvPr/>
        </p:nvSpPr>
        <p:spPr bwMode="auto">
          <a:xfrm>
            <a:off x="8112126" y="1341439"/>
            <a:ext cx="1871663" cy="1582737"/>
          </a:xfrm>
          <a:prstGeom prst="ellipse">
            <a:avLst/>
          </a:prstGeom>
          <a:gradFill rotWithShape="0">
            <a:gsLst>
              <a:gs pos="0">
                <a:srgbClr val="9232AC"/>
              </a:gs>
              <a:gs pos="50000">
                <a:srgbClr val="DDB1E9"/>
              </a:gs>
              <a:gs pos="100000">
                <a:srgbClr val="DDB1E9"/>
              </a:gs>
            </a:gsLst>
            <a:lin ang="5400000"/>
          </a:gradFill>
          <a:ln w="25400">
            <a:solidFill>
              <a:srgbClr val="DDB1E9"/>
            </a:solidFill>
            <a:round/>
            <a:headEnd/>
            <a:tailEnd/>
          </a:ln>
          <a:effectLst>
            <a:outerShdw blurRad="50800" dist="38100" dir="2700000" algn="tl" rotWithShape="0">
              <a:srgbClr val="000000">
                <a:alpha val="39999"/>
              </a:srgbClr>
            </a:outerShdw>
          </a:effectLst>
        </p:spPr>
        <p:txBody>
          <a:bodyPr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endParaRPr lang="en-GB" altLang="en-US">
              <a:solidFill>
                <a:srgbClr val="FFFFFF"/>
              </a:solidFill>
            </a:endParaRPr>
          </a:p>
        </p:txBody>
      </p:sp>
      <p:sp>
        <p:nvSpPr>
          <p:cNvPr id="64524" name="Rectangle 15"/>
          <p:cNvSpPr>
            <a:spLocks noChangeArrowheads="1"/>
          </p:cNvSpPr>
          <p:nvPr/>
        </p:nvSpPr>
        <p:spPr bwMode="auto">
          <a:xfrm>
            <a:off x="2279651" y="1916114"/>
            <a:ext cx="2036763" cy="36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50000"/>
              </a:spcBef>
              <a:buFontTx/>
              <a:buNone/>
            </a:pPr>
            <a:r>
              <a:rPr lang="en-US" altLang="en-US" sz="1800" b="1">
                <a:solidFill>
                  <a:srgbClr val="732888"/>
                </a:solidFill>
                <a:ea typeface="ＭＳ Ｐゴシック" charset="-128"/>
              </a:rPr>
              <a:t>Clarity</a:t>
            </a:r>
          </a:p>
        </p:txBody>
      </p:sp>
      <p:sp>
        <p:nvSpPr>
          <p:cNvPr id="64525" name="Rectangle 18"/>
          <p:cNvSpPr>
            <a:spLocks noChangeArrowheads="1"/>
          </p:cNvSpPr>
          <p:nvPr/>
        </p:nvSpPr>
        <p:spPr bwMode="auto">
          <a:xfrm>
            <a:off x="8096250" y="1901825"/>
            <a:ext cx="2014538"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50000"/>
              </a:spcBef>
              <a:buFontTx/>
              <a:buNone/>
            </a:pPr>
            <a:r>
              <a:rPr lang="en-US" altLang="en-US" sz="1800" b="1">
                <a:solidFill>
                  <a:srgbClr val="732888"/>
                </a:solidFill>
                <a:ea typeface="ＭＳ Ｐゴシック" charset="-128"/>
              </a:rPr>
              <a:t>Consistency</a:t>
            </a:r>
          </a:p>
        </p:txBody>
      </p:sp>
      <p:sp>
        <p:nvSpPr>
          <p:cNvPr id="64526" name="Rectangle 24"/>
          <p:cNvSpPr>
            <a:spLocks noChangeArrowheads="1"/>
          </p:cNvSpPr>
          <p:nvPr/>
        </p:nvSpPr>
        <p:spPr bwMode="auto">
          <a:xfrm>
            <a:off x="8024814" y="5143500"/>
            <a:ext cx="2185987"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50000"/>
              </a:spcBef>
              <a:buFontTx/>
              <a:buNone/>
            </a:pPr>
            <a:r>
              <a:rPr lang="en-US" altLang="en-US" sz="1800" b="1">
                <a:solidFill>
                  <a:srgbClr val="732888"/>
                </a:solidFill>
                <a:ea typeface="ＭＳ Ｐゴシック" charset="-128"/>
              </a:rPr>
              <a:t>Competitiveness</a:t>
            </a:r>
          </a:p>
        </p:txBody>
      </p:sp>
      <p:sp>
        <p:nvSpPr>
          <p:cNvPr id="24" name="Rectangle 23"/>
          <p:cNvSpPr/>
          <p:nvPr/>
        </p:nvSpPr>
        <p:spPr>
          <a:xfrm>
            <a:off x="4799856" y="3068960"/>
            <a:ext cx="2736304" cy="792088"/>
          </a:xfrm>
          <a:prstGeom prst="rect">
            <a:avLst/>
          </a:prstGeom>
          <a:gradFill>
            <a:gsLst>
              <a:gs pos="0">
                <a:srgbClr val="1966CD"/>
              </a:gs>
              <a:gs pos="50000">
                <a:schemeClr val="tx2">
                  <a:lumMod val="40000"/>
                  <a:lumOff val="60000"/>
                </a:schemeClr>
              </a:gs>
            </a:gsLst>
            <a:lin ang="5400000" scaled="0"/>
          </a:grad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530" name="Rectangle 26"/>
          <p:cNvSpPr>
            <a:spLocks noChangeArrowheads="1"/>
          </p:cNvSpPr>
          <p:nvPr/>
        </p:nvSpPr>
        <p:spPr bwMode="auto">
          <a:xfrm>
            <a:off x="4872038" y="3284539"/>
            <a:ext cx="2709076"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124992"/>
                </a:solidFill>
                <a:ea typeface="ＭＳ Ｐゴシック" charset="-128"/>
              </a:rPr>
              <a:t>Successful positioning</a:t>
            </a:r>
          </a:p>
        </p:txBody>
      </p:sp>
    </p:spTree>
    <p:extLst>
      <p:ext uri="{BB962C8B-B14F-4D97-AF65-F5344CB8AC3E}">
        <p14:creationId xmlns:p14="http://schemas.microsoft.com/office/powerpoint/2010/main" val="846424737"/>
      </p:ext>
    </p:extLst>
  </p:cSld>
  <p:clrMapOvr>
    <a:masterClrMapping/>
  </p:clrMapOvr>
  <p:transition>
    <p:wip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2855914" y="188913"/>
            <a:ext cx="6911975" cy="8699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p>
            <a:r>
              <a:rPr lang="en-IE" altLang="en-US" sz="3200">
                <a:solidFill>
                  <a:srgbClr val="000000"/>
                </a:solidFill>
                <a:latin typeface="Calibri" charset="0"/>
                <a:cs typeface="Arial" charset="0"/>
              </a:rPr>
              <a:t>Five Criteria for Successful Segmentation</a:t>
            </a:r>
            <a:endParaRPr lang="en-GB" altLang="en-US" sz="3200">
              <a:solidFill>
                <a:srgbClr val="000000"/>
              </a:solidFill>
              <a:latin typeface="Calibri" charset="0"/>
              <a:cs typeface="Arial" charset="0"/>
            </a:endParaRPr>
          </a:p>
        </p:txBody>
      </p:sp>
      <p:sp>
        <p:nvSpPr>
          <p:cNvPr id="66563" name="Rectangle 3"/>
          <p:cNvSpPr txBox="1">
            <a:spLocks noChangeArrowheads="1"/>
          </p:cNvSpPr>
          <p:nvPr/>
        </p:nvSpPr>
        <p:spPr bwMode="auto">
          <a:xfrm>
            <a:off x="4583113" y="1484313"/>
            <a:ext cx="3529012"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514350" indent="-514350"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lnSpc>
                <a:spcPct val="90000"/>
              </a:lnSpc>
              <a:buSzPct val="60000"/>
              <a:buFontTx/>
              <a:buNone/>
            </a:pPr>
            <a:r>
              <a:rPr lang="en-GB" altLang="en-US" sz="2800" b="1">
                <a:solidFill>
                  <a:srgbClr val="124992"/>
                </a:solidFill>
                <a:ea typeface="ＭＳ Ｐゴシック" charset="-128"/>
              </a:rPr>
              <a:t>1. </a:t>
            </a:r>
            <a:r>
              <a:rPr lang="en-GB" altLang="en-US" sz="2800" b="1">
                <a:solidFill>
                  <a:srgbClr val="732888"/>
                </a:solidFill>
                <a:ea typeface="ＭＳ Ｐゴシック" charset="-128"/>
              </a:rPr>
              <a:t>Effective</a:t>
            </a:r>
          </a:p>
          <a:p>
            <a:pPr eaLnBrk="1" hangingPunct="1">
              <a:lnSpc>
                <a:spcPct val="90000"/>
              </a:lnSpc>
              <a:buSzPct val="60000"/>
              <a:buFontTx/>
              <a:buNone/>
            </a:pPr>
            <a:endParaRPr lang="en-GB" altLang="en-US" sz="2800" b="1">
              <a:solidFill>
                <a:srgbClr val="FC205F"/>
              </a:solidFill>
              <a:ea typeface="ＭＳ Ｐゴシック" charset="-128"/>
            </a:endParaRPr>
          </a:p>
          <a:p>
            <a:pPr eaLnBrk="1" hangingPunct="1">
              <a:lnSpc>
                <a:spcPct val="90000"/>
              </a:lnSpc>
              <a:buSzPct val="60000"/>
              <a:buFontTx/>
              <a:buNone/>
            </a:pPr>
            <a:r>
              <a:rPr lang="en-GB" altLang="en-US" sz="2800" b="1">
                <a:solidFill>
                  <a:srgbClr val="124992"/>
                </a:solidFill>
                <a:ea typeface="ＭＳ Ｐゴシック" charset="-128"/>
              </a:rPr>
              <a:t>2. </a:t>
            </a:r>
            <a:r>
              <a:rPr lang="en-GB" altLang="en-US" sz="2800" b="1">
                <a:solidFill>
                  <a:srgbClr val="732888"/>
                </a:solidFill>
                <a:ea typeface="ＭＳ Ｐゴシック" charset="-128"/>
              </a:rPr>
              <a:t>Measurable</a:t>
            </a:r>
          </a:p>
          <a:p>
            <a:pPr eaLnBrk="1" hangingPunct="1">
              <a:lnSpc>
                <a:spcPct val="90000"/>
              </a:lnSpc>
              <a:buSzPct val="60000"/>
              <a:buFontTx/>
              <a:buNone/>
            </a:pPr>
            <a:endParaRPr lang="en-GB" altLang="en-US" sz="2800" b="1">
              <a:solidFill>
                <a:srgbClr val="FC205F"/>
              </a:solidFill>
              <a:ea typeface="ＭＳ Ｐゴシック" charset="-128"/>
            </a:endParaRPr>
          </a:p>
          <a:p>
            <a:pPr eaLnBrk="1" hangingPunct="1">
              <a:lnSpc>
                <a:spcPct val="90000"/>
              </a:lnSpc>
              <a:buSzPct val="60000"/>
              <a:buFontTx/>
              <a:buNone/>
            </a:pPr>
            <a:r>
              <a:rPr lang="en-GB" altLang="en-US" sz="2800" b="1">
                <a:solidFill>
                  <a:srgbClr val="124992"/>
                </a:solidFill>
                <a:ea typeface="ＭＳ Ｐゴシック" charset="-128"/>
              </a:rPr>
              <a:t>3. </a:t>
            </a:r>
            <a:r>
              <a:rPr lang="en-GB" altLang="en-US" sz="2800" b="1">
                <a:solidFill>
                  <a:srgbClr val="732888"/>
                </a:solidFill>
                <a:ea typeface="ＭＳ Ｐゴシック" charset="-128"/>
              </a:rPr>
              <a:t>Accessible</a:t>
            </a:r>
          </a:p>
          <a:p>
            <a:pPr eaLnBrk="1" hangingPunct="1">
              <a:lnSpc>
                <a:spcPct val="90000"/>
              </a:lnSpc>
              <a:buSzPct val="60000"/>
              <a:buFontTx/>
              <a:buNone/>
            </a:pPr>
            <a:endParaRPr lang="en-GB" altLang="en-US" sz="2800" b="1">
              <a:solidFill>
                <a:srgbClr val="FC205F"/>
              </a:solidFill>
              <a:ea typeface="ＭＳ Ｐゴシック" charset="-128"/>
            </a:endParaRPr>
          </a:p>
          <a:p>
            <a:pPr eaLnBrk="1" hangingPunct="1">
              <a:lnSpc>
                <a:spcPct val="90000"/>
              </a:lnSpc>
              <a:buSzPct val="60000"/>
              <a:buFontTx/>
              <a:buNone/>
            </a:pPr>
            <a:r>
              <a:rPr lang="en-GB" altLang="en-US" sz="2800" b="1">
                <a:solidFill>
                  <a:srgbClr val="124992"/>
                </a:solidFill>
                <a:ea typeface="ＭＳ Ｐゴシック" charset="-128"/>
              </a:rPr>
              <a:t>4. </a:t>
            </a:r>
            <a:r>
              <a:rPr lang="en-GB" altLang="en-US" sz="2800" b="1">
                <a:solidFill>
                  <a:srgbClr val="732888"/>
                </a:solidFill>
                <a:ea typeface="ＭＳ Ｐゴシック" charset="-128"/>
              </a:rPr>
              <a:t>Actionable</a:t>
            </a:r>
          </a:p>
          <a:p>
            <a:pPr eaLnBrk="1" hangingPunct="1">
              <a:lnSpc>
                <a:spcPct val="90000"/>
              </a:lnSpc>
              <a:buSzPct val="60000"/>
              <a:buFontTx/>
              <a:buNone/>
            </a:pPr>
            <a:endParaRPr lang="en-GB" altLang="en-US" sz="2800" b="1">
              <a:solidFill>
                <a:srgbClr val="FC205F"/>
              </a:solidFill>
              <a:ea typeface="ＭＳ Ｐゴシック" charset="-128"/>
            </a:endParaRPr>
          </a:p>
          <a:p>
            <a:pPr eaLnBrk="1" hangingPunct="1">
              <a:lnSpc>
                <a:spcPct val="90000"/>
              </a:lnSpc>
              <a:buSzPct val="60000"/>
              <a:buFontTx/>
              <a:buNone/>
            </a:pPr>
            <a:r>
              <a:rPr lang="en-GB" altLang="en-US" sz="2800" b="1">
                <a:solidFill>
                  <a:srgbClr val="124992"/>
                </a:solidFill>
                <a:ea typeface="ＭＳ Ｐゴシック" charset="-128"/>
              </a:rPr>
              <a:t>5. </a:t>
            </a:r>
            <a:r>
              <a:rPr lang="en-GB" altLang="en-US" sz="2800" b="1">
                <a:solidFill>
                  <a:srgbClr val="732888"/>
                </a:solidFill>
                <a:ea typeface="ＭＳ Ｐゴシック" charset="-128"/>
              </a:rPr>
              <a:t>Profitable</a:t>
            </a:r>
          </a:p>
        </p:txBody>
      </p:sp>
    </p:spTree>
    <p:extLst>
      <p:ext uri="{BB962C8B-B14F-4D97-AF65-F5344CB8AC3E}">
        <p14:creationId xmlns:p14="http://schemas.microsoft.com/office/powerpoint/2010/main" val="157762997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2166938" y="0"/>
            <a:ext cx="7772400" cy="1143000"/>
          </a:xfrm>
          <a:prstGeom prst="rect">
            <a:avLst/>
          </a:prstGeom>
          <a:noFill/>
          <a:ln w="9525">
            <a:noFill/>
            <a:miter lim="800000"/>
            <a:headEnd/>
            <a:tailEnd/>
          </a:ln>
          <a:effectLst/>
        </p:spPr>
        <p:txBody>
          <a:bodyPr lIns="92075" tIns="46038" rIns="92075" bIns="46038" anchor="ctr"/>
          <a:lstStyle/>
          <a:p>
            <a:pPr algn="ctr" defTabSz="762000">
              <a:defRPr/>
            </a:pPr>
            <a:r>
              <a:rPr lang="en-GB" sz="3600" kern="0" dirty="0">
                <a:solidFill>
                  <a:srgbClr val="124992"/>
                </a:solidFill>
                <a:latin typeface="Calibri" panose="020F0502020204030204" pitchFamily="34" charset="0"/>
                <a:ea typeface="+mj-ea"/>
                <a:cs typeface="+mj-cs"/>
              </a:rPr>
              <a:t>Coke Zero</a:t>
            </a:r>
          </a:p>
        </p:txBody>
      </p:sp>
      <p:sp>
        <p:nvSpPr>
          <p:cNvPr id="68611" name="AutoShape 4"/>
          <p:cNvSpPr>
            <a:spLocks noChangeArrowheads="1"/>
          </p:cNvSpPr>
          <p:nvPr/>
        </p:nvSpPr>
        <p:spPr bwMode="auto">
          <a:xfrm rot="5400000" flipV="1">
            <a:off x="5518945" y="3104357"/>
            <a:ext cx="4537075" cy="72231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4726 w 21600"/>
              <a:gd name="T13" fmla="*/ 4726 h 21600"/>
              <a:gd name="T14" fmla="*/ 16874 w 21600"/>
              <a:gd name="T15" fmla="*/ 16874 h 21600"/>
            </a:gdLst>
            <a:ahLst/>
            <a:cxnLst>
              <a:cxn ang="T8">
                <a:pos x="T0" y="T1"/>
              </a:cxn>
              <a:cxn ang="T9">
                <a:pos x="T2" y="T3"/>
              </a:cxn>
              <a:cxn ang="T10">
                <a:pos x="T4" y="T5"/>
              </a:cxn>
              <a:cxn ang="T11">
                <a:pos x="T6" y="T7"/>
              </a:cxn>
            </a:cxnLst>
            <a:rect l="T12" t="T13" r="T14" b="T15"/>
            <a:pathLst>
              <a:path w="21600" h="21600">
                <a:moveTo>
                  <a:pt x="0" y="0"/>
                </a:moveTo>
                <a:lnTo>
                  <a:pt x="5852" y="21600"/>
                </a:lnTo>
                <a:lnTo>
                  <a:pt x="15748" y="21600"/>
                </a:lnTo>
                <a:lnTo>
                  <a:pt x="21600" y="0"/>
                </a:lnTo>
                <a:lnTo>
                  <a:pt x="0" y="0"/>
                </a:lnTo>
                <a:close/>
              </a:path>
            </a:pathLst>
          </a:custGeom>
          <a:solidFill>
            <a:srgbClr val="DDDDDD"/>
          </a:solidFill>
          <a:ln w="25400">
            <a:solidFill>
              <a:schemeClr val="folHlink"/>
            </a:solidFill>
            <a:miter lim="800000"/>
            <a:headEnd/>
            <a:tailEnd/>
          </a:ln>
        </p:spPr>
        <p:txBody>
          <a:bodyPr vert="eaVert" wrap="none" anchor="ctr"/>
          <a:lstStyle/>
          <a:p>
            <a:endParaRPr lang="en-US"/>
          </a:p>
        </p:txBody>
      </p:sp>
      <p:sp>
        <p:nvSpPr>
          <p:cNvPr id="68612" name="Rectangle 5"/>
          <p:cNvSpPr>
            <a:spLocks noChangeArrowheads="1"/>
          </p:cNvSpPr>
          <p:nvPr/>
        </p:nvSpPr>
        <p:spPr bwMode="auto">
          <a:xfrm>
            <a:off x="8112126" y="2420939"/>
            <a:ext cx="2447925" cy="2071687"/>
          </a:xfrm>
          <a:prstGeom prst="rect">
            <a:avLst/>
          </a:prstGeom>
          <a:noFill/>
          <a:ln w="2857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lIns="92075" tIns="46038" rIns="92075" bIns="46038"/>
          <a:lstStyle>
            <a:lvl1pPr marL="342900" indent="-342900"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10000"/>
              </a:spcBef>
              <a:buClr>
                <a:schemeClr val="accent2"/>
              </a:buClr>
              <a:buSzPct val="60000"/>
              <a:buFontTx/>
              <a:buNone/>
            </a:pPr>
            <a:r>
              <a:rPr lang="en-US" altLang="en-US" sz="1800" b="1">
                <a:ea typeface="ＭＳ Ｐゴシック" charset="-128"/>
              </a:rPr>
              <a:t> </a:t>
            </a:r>
            <a:r>
              <a:rPr lang="en-US" altLang="en-US" sz="1800" b="1">
                <a:solidFill>
                  <a:srgbClr val="124992"/>
                </a:solidFill>
                <a:ea typeface="ＭＳ Ｐゴシック" charset="-128"/>
              </a:rPr>
              <a:t>Diet Coke and </a:t>
            </a:r>
          </a:p>
          <a:p>
            <a:pPr eaLnBrk="1" hangingPunct="1">
              <a:spcBef>
                <a:spcPct val="10000"/>
              </a:spcBef>
              <a:buClr>
                <a:schemeClr val="accent2"/>
              </a:buClr>
              <a:buSzPct val="60000"/>
              <a:buFontTx/>
              <a:buNone/>
            </a:pPr>
            <a:r>
              <a:rPr lang="en-US" altLang="en-US" sz="1800" b="1">
                <a:solidFill>
                  <a:srgbClr val="124992"/>
                </a:solidFill>
                <a:ea typeface="ＭＳ Ｐゴシック" charset="-128"/>
              </a:rPr>
              <a:t> Coke Zero: virtually</a:t>
            </a:r>
          </a:p>
          <a:p>
            <a:pPr eaLnBrk="1" hangingPunct="1">
              <a:spcBef>
                <a:spcPct val="10000"/>
              </a:spcBef>
              <a:buClr>
                <a:schemeClr val="accent2"/>
              </a:buClr>
              <a:buSzPct val="60000"/>
              <a:buFontTx/>
              <a:buNone/>
            </a:pPr>
            <a:r>
              <a:rPr lang="en-US" altLang="en-US" sz="1800" b="1">
                <a:solidFill>
                  <a:srgbClr val="124992"/>
                </a:solidFill>
                <a:ea typeface="ＭＳ Ｐゴシック" charset="-128"/>
              </a:rPr>
              <a:t> identical drinks that</a:t>
            </a:r>
          </a:p>
          <a:p>
            <a:pPr eaLnBrk="1" hangingPunct="1">
              <a:spcBef>
                <a:spcPct val="10000"/>
              </a:spcBef>
              <a:buClr>
                <a:schemeClr val="accent2"/>
              </a:buClr>
              <a:buSzPct val="60000"/>
              <a:buFontTx/>
              <a:buNone/>
            </a:pPr>
            <a:r>
              <a:rPr lang="en-US" altLang="en-US" sz="1800" b="1">
                <a:solidFill>
                  <a:srgbClr val="124992"/>
                </a:solidFill>
                <a:ea typeface="ＭＳ Ｐゴシック" charset="-128"/>
              </a:rPr>
              <a:t> are positioned </a:t>
            </a:r>
          </a:p>
          <a:p>
            <a:pPr eaLnBrk="1" hangingPunct="1">
              <a:spcBef>
                <a:spcPct val="10000"/>
              </a:spcBef>
              <a:buClr>
                <a:schemeClr val="accent2"/>
              </a:buClr>
              <a:buSzPct val="60000"/>
              <a:buFontTx/>
              <a:buNone/>
            </a:pPr>
            <a:r>
              <a:rPr lang="en-US" altLang="en-US" sz="1800" b="1">
                <a:solidFill>
                  <a:srgbClr val="124992"/>
                </a:solidFill>
                <a:ea typeface="ＭＳ Ｐゴシック" charset="-128"/>
              </a:rPr>
              <a:t> very differently</a:t>
            </a:r>
            <a:r>
              <a:rPr lang="en-US" altLang="en-US" sz="1600" b="1">
                <a:solidFill>
                  <a:srgbClr val="124992"/>
                </a:solidFill>
                <a:ea typeface="ＭＳ Ｐゴシック" charset="-128"/>
              </a:rPr>
              <a:t> </a:t>
            </a:r>
          </a:p>
          <a:p>
            <a:pPr eaLnBrk="1" hangingPunct="1">
              <a:spcBef>
                <a:spcPct val="10000"/>
              </a:spcBef>
              <a:buClr>
                <a:schemeClr val="accent2"/>
              </a:buClr>
              <a:buSzPct val="60000"/>
              <a:buFont typeface="Monotype Sorts" charset="2"/>
              <a:buNone/>
            </a:pPr>
            <a:endParaRPr lang="en-GB" altLang="en-US" sz="2400" b="1">
              <a:solidFill>
                <a:srgbClr val="FFFF99"/>
              </a:solidFill>
              <a:ea typeface="ＭＳ Ｐゴシック" charset="-128"/>
            </a:endParaRPr>
          </a:p>
        </p:txBody>
      </p:sp>
      <p:pic>
        <p:nvPicPr>
          <p:cNvPr id="68613"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1" y="1219200"/>
            <a:ext cx="5076825" cy="4495800"/>
          </a:xfrm>
          <a:prstGeom prst="rect">
            <a:avLst/>
          </a:prstGeom>
          <a:noFill/>
          <a:ln w="9525">
            <a:solidFill>
              <a:srgbClr val="732888"/>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910314"/>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1703389" y="260350"/>
            <a:ext cx="8429625" cy="928688"/>
          </a:xfrm>
        </p:spPr>
        <p:txBody>
          <a:bodyPr/>
          <a:lstStyle/>
          <a:p>
            <a:r>
              <a:rPr lang="en-GB" altLang="en-US">
                <a:latin typeface="Arial" charset="0"/>
                <a:cs typeface="Arial" charset="0"/>
              </a:rPr>
              <a:t>Repositioning</a:t>
            </a:r>
          </a:p>
        </p:txBody>
      </p:sp>
      <p:sp>
        <p:nvSpPr>
          <p:cNvPr id="70659" name="Content Placeholder 2"/>
          <p:cNvSpPr>
            <a:spLocks noGrp="1"/>
          </p:cNvSpPr>
          <p:nvPr>
            <p:ph idx="1"/>
          </p:nvPr>
        </p:nvSpPr>
        <p:spPr>
          <a:xfrm>
            <a:off x="1738314" y="1557338"/>
            <a:ext cx="8072437" cy="4114800"/>
          </a:xfrm>
        </p:spPr>
        <p:txBody>
          <a:bodyPr/>
          <a:lstStyle/>
          <a:p>
            <a:r>
              <a:rPr lang="en-GB" altLang="en-US">
                <a:latin typeface="Arial" charset="0"/>
                <a:cs typeface="Arial" charset="0"/>
              </a:rPr>
              <a:t>Involves changing perceptions of a brand from a current state to a desired state</a:t>
            </a:r>
          </a:p>
          <a:p>
            <a:pPr lvl="1"/>
            <a:r>
              <a:rPr lang="en-GB" altLang="en-US">
                <a:latin typeface="Arial" charset="0"/>
                <a:cs typeface="Arial" charset="0"/>
              </a:rPr>
              <a:t>Two tasks</a:t>
            </a:r>
          </a:p>
          <a:p>
            <a:pPr lvl="2"/>
            <a:r>
              <a:rPr lang="en-GB" altLang="en-US">
                <a:latin typeface="Arial" charset="0"/>
                <a:cs typeface="Arial" charset="0"/>
              </a:rPr>
              <a:t>Old positioning suppressed</a:t>
            </a:r>
          </a:p>
          <a:p>
            <a:pPr lvl="2"/>
            <a:r>
              <a:rPr lang="en-GB" altLang="en-US">
                <a:latin typeface="Arial" charset="0"/>
                <a:cs typeface="Arial" charset="0"/>
              </a:rPr>
              <a:t>New positioning learned</a:t>
            </a:r>
          </a:p>
          <a:p>
            <a:pPr lvl="2" algn="r">
              <a:buFont typeface="Arial" charset="0"/>
              <a:buNone/>
            </a:pPr>
            <a:r>
              <a:rPr lang="en-GB" altLang="en-US">
                <a:latin typeface="Arial" charset="0"/>
                <a:cs typeface="Arial" charset="0"/>
              </a:rPr>
              <a:t>(Jewell, 2007)</a:t>
            </a:r>
          </a:p>
        </p:txBody>
      </p:sp>
    </p:spTree>
    <p:extLst>
      <p:ext uri="{BB962C8B-B14F-4D97-AF65-F5344CB8AC3E}">
        <p14:creationId xmlns:p14="http://schemas.microsoft.com/office/powerpoint/2010/main" val="194693520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3"/>
          <p:cNvSpPr>
            <a:spLocks noGrp="1"/>
          </p:cNvSpPr>
          <p:nvPr>
            <p:ph type="title"/>
          </p:nvPr>
        </p:nvSpPr>
        <p:spPr>
          <a:xfrm>
            <a:off x="1703389" y="257175"/>
            <a:ext cx="8785225" cy="1143000"/>
          </a:xfrm>
        </p:spPr>
        <p:txBody>
          <a:bodyPr/>
          <a:lstStyle/>
          <a:p>
            <a:pPr eaLnBrk="1" hangingPunct="1"/>
            <a:r>
              <a:rPr lang="en-GB" altLang="en-US" sz="4000">
                <a:latin typeface="Arial" charset="0"/>
                <a:cs typeface="Arial" charset="0"/>
              </a:rPr>
              <a:t>re-positioning</a:t>
            </a:r>
          </a:p>
        </p:txBody>
      </p:sp>
      <p:pic>
        <p:nvPicPr>
          <p:cNvPr id="71683"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4" y="2636839"/>
            <a:ext cx="6027737" cy="343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4" name="TextBox 5"/>
          <p:cNvSpPr txBox="1">
            <a:spLocks noChangeArrowheads="1"/>
          </p:cNvSpPr>
          <p:nvPr/>
        </p:nvSpPr>
        <p:spPr bwMode="auto">
          <a:xfrm>
            <a:off x="2135189" y="1628776"/>
            <a:ext cx="773320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2400"/>
              <a:t>e.g. McDonalds have been trying to move to a healthier</a:t>
            </a:r>
          </a:p>
          <a:p>
            <a:pPr>
              <a:spcBef>
                <a:spcPct val="0"/>
              </a:spcBef>
              <a:buFontTx/>
              <a:buNone/>
            </a:pPr>
            <a:r>
              <a:rPr lang="en-GB" altLang="en-US" sz="2400"/>
              <a:t>position in people’s perceptions</a:t>
            </a:r>
          </a:p>
        </p:txBody>
      </p:sp>
      <p:sp>
        <p:nvSpPr>
          <p:cNvPr id="71685" name="TextBox 4"/>
          <p:cNvSpPr txBox="1">
            <a:spLocks noChangeArrowheads="1"/>
          </p:cNvSpPr>
          <p:nvPr/>
        </p:nvSpPr>
        <p:spPr bwMode="auto">
          <a:xfrm>
            <a:off x="2424113" y="6165851"/>
            <a:ext cx="241141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1200"/>
              <a:t>(photo courtesy of Dave Pickton)</a:t>
            </a:r>
          </a:p>
        </p:txBody>
      </p:sp>
    </p:spTree>
    <p:extLst>
      <p:ext uri="{BB962C8B-B14F-4D97-AF65-F5344CB8AC3E}">
        <p14:creationId xmlns:p14="http://schemas.microsoft.com/office/powerpoint/2010/main" val="93167790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1631951" y="260350"/>
            <a:ext cx="8429625" cy="928688"/>
          </a:xfrm>
        </p:spPr>
        <p:txBody>
          <a:bodyPr/>
          <a:lstStyle/>
          <a:p>
            <a:r>
              <a:rPr lang="en-GB" altLang="en-US">
                <a:latin typeface="Arial" charset="0"/>
                <a:cs typeface="Arial" charset="0"/>
              </a:rPr>
              <a:t>Why is positioning important?</a:t>
            </a:r>
          </a:p>
        </p:txBody>
      </p:sp>
      <p:sp>
        <p:nvSpPr>
          <p:cNvPr id="72707" name="Content Placeholder 2"/>
          <p:cNvSpPr>
            <a:spLocks noGrp="1"/>
          </p:cNvSpPr>
          <p:nvPr>
            <p:ph idx="1"/>
          </p:nvPr>
        </p:nvSpPr>
        <p:spPr>
          <a:xfrm>
            <a:off x="1647825" y="1557338"/>
            <a:ext cx="8769350" cy="4114800"/>
          </a:xfrm>
        </p:spPr>
        <p:txBody>
          <a:bodyPr/>
          <a:lstStyle/>
          <a:p>
            <a:r>
              <a:rPr lang="en-GB" altLang="en-US">
                <a:latin typeface="Arial" charset="0"/>
                <a:cs typeface="Arial" charset="0"/>
              </a:rPr>
              <a:t>In recent decades positioning has become more important to organisations because:</a:t>
            </a:r>
          </a:p>
          <a:p>
            <a:pPr lvl="1"/>
            <a:r>
              <a:rPr lang="en-GB" altLang="en-US">
                <a:latin typeface="Arial" charset="0"/>
                <a:cs typeface="Arial" charset="0"/>
              </a:rPr>
              <a:t>Customers have become more sophisticated</a:t>
            </a:r>
          </a:p>
          <a:p>
            <a:pPr lvl="1"/>
            <a:r>
              <a:rPr lang="en-GB" altLang="en-US">
                <a:latin typeface="Arial" charset="0"/>
                <a:cs typeface="Arial" charset="0"/>
              </a:rPr>
              <a:t>Competition is stronger</a:t>
            </a:r>
          </a:p>
          <a:p>
            <a:pPr lvl="1"/>
            <a:r>
              <a:rPr lang="en-GB" altLang="en-US">
                <a:latin typeface="Arial" charset="0"/>
                <a:cs typeface="Arial" charset="0"/>
              </a:rPr>
              <a:t>Communications are more complex</a:t>
            </a:r>
          </a:p>
        </p:txBody>
      </p:sp>
    </p:spTree>
    <p:extLst>
      <p:ext uri="{BB962C8B-B14F-4D97-AF65-F5344CB8AC3E}">
        <p14:creationId xmlns:p14="http://schemas.microsoft.com/office/powerpoint/2010/main" val="140724544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2166938" y="214314"/>
            <a:ext cx="8501062" cy="928687"/>
          </a:xfrm>
        </p:spPr>
        <p:txBody>
          <a:bodyPr/>
          <a:lstStyle/>
          <a:p>
            <a:r>
              <a:rPr lang="en-GB" altLang="en-US">
                <a:latin typeface="Arial" charset="0"/>
                <a:cs typeface="Arial" charset="0"/>
              </a:rPr>
              <a:t>Positioning strategies</a:t>
            </a:r>
          </a:p>
        </p:txBody>
      </p:sp>
      <p:sp>
        <p:nvSpPr>
          <p:cNvPr id="73731" name="Content Placeholder 2"/>
          <p:cNvSpPr>
            <a:spLocks noGrp="1"/>
          </p:cNvSpPr>
          <p:nvPr>
            <p:ph sz="half" idx="1"/>
          </p:nvPr>
        </p:nvSpPr>
        <p:spPr/>
        <p:txBody>
          <a:bodyPr/>
          <a:lstStyle/>
          <a:p>
            <a:pPr lvl="1"/>
            <a:r>
              <a:rPr lang="en-GB" altLang="en-US" sz="3200">
                <a:latin typeface="Arial" charset="0"/>
                <a:cs typeface="Arial" charset="0"/>
              </a:rPr>
              <a:t>Product features</a:t>
            </a:r>
          </a:p>
          <a:p>
            <a:pPr lvl="1"/>
            <a:r>
              <a:rPr lang="en-GB" altLang="en-US" sz="3200">
                <a:latin typeface="Arial" charset="0"/>
                <a:cs typeface="Arial" charset="0"/>
              </a:rPr>
              <a:t>Price</a:t>
            </a:r>
          </a:p>
          <a:p>
            <a:pPr lvl="1"/>
            <a:r>
              <a:rPr lang="en-GB" altLang="en-US" sz="3200">
                <a:latin typeface="Arial" charset="0"/>
                <a:cs typeface="Arial" charset="0"/>
              </a:rPr>
              <a:t>Quality</a:t>
            </a:r>
          </a:p>
          <a:p>
            <a:pPr lvl="1"/>
            <a:r>
              <a:rPr lang="en-GB" altLang="en-US" sz="3200">
                <a:latin typeface="Arial" charset="0"/>
                <a:cs typeface="Arial" charset="0"/>
              </a:rPr>
              <a:t>Use</a:t>
            </a:r>
          </a:p>
          <a:p>
            <a:pPr lvl="1"/>
            <a:r>
              <a:rPr lang="en-GB" altLang="en-US" sz="3200">
                <a:latin typeface="Arial" charset="0"/>
                <a:cs typeface="Arial" charset="0"/>
              </a:rPr>
              <a:t>Product class dissociation</a:t>
            </a:r>
          </a:p>
          <a:p>
            <a:pPr lvl="1">
              <a:buFont typeface="Arial" charset="0"/>
              <a:buNone/>
            </a:pPr>
            <a:endParaRPr lang="en-GB" altLang="en-US" sz="3200">
              <a:latin typeface="Arial" charset="0"/>
              <a:cs typeface="Arial" charset="0"/>
            </a:endParaRPr>
          </a:p>
        </p:txBody>
      </p:sp>
      <p:sp>
        <p:nvSpPr>
          <p:cNvPr id="73732" name="Content Placeholder 3"/>
          <p:cNvSpPr>
            <a:spLocks noGrp="1"/>
          </p:cNvSpPr>
          <p:nvPr>
            <p:ph sz="half" idx="2"/>
          </p:nvPr>
        </p:nvSpPr>
        <p:spPr/>
        <p:txBody>
          <a:bodyPr/>
          <a:lstStyle/>
          <a:p>
            <a:pPr lvl="1"/>
            <a:r>
              <a:rPr lang="en-GB" altLang="en-US" sz="3200">
                <a:latin typeface="Arial" charset="0"/>
                <a:cs typeface="Arial" charset="0"/>
              </a:rPr>
              <a:t>User</a:t>
            </a:r>
          </a:p>
          <a:p>
            <a:pPr lvl="1"/>
            <a:r>
              <a:rPr lang="en-GB" altLang="en-US" sz="3200">
                <a:latin typeface="Arial" charset="0"/>
                <a:cs typeface="Arial" charset="0"/>
              </a:rPr>
              <a:t>Competitor</a:t>
            </a:r>
          </a:p>
          <a:p>
            <a:pPr lvl="1"/>
            <a:r>
              <a:rPr lang="en-GB" altLang="en-US" sz="3200">
                <a:latin typeface="Arial" charset="0"/>
                <a:cs typeface="Arial" charset="0"/>
              </a:rPr>
              <a:t>Benefit</a:t>
            </a:r>
          </a:p>
          <a:p>
            <a:pPr lvl="1"/>
            <a:r>
              <a:rPr lang="en-GB" altLang="en-US" sz="3200">
                <a:latin typeface="Arial" charset="0"/>
                <a:cs typeface="Arial" charset="0"/>
              </a:rPr>
              <a:t>Heritage/Cultural symbol</a:t>
            </a:r>
          </a:p>
          <a:p>
            <a:endParaRPr lang="en-GB" altLang="en-US">
              <a:latin typeface="Arial" charset="0"/>
              <a:cs typeface="Arial" charset="0"/>
            </a:endParaRPr>
          </a:p>
        </p:txBody>
      </p:sp>
    </p:spTree>
    <p:extLst>
      <p:ext uri="{BB962C8B-B14F-4D97-AF65-F5344CB8AC3E}">
        <p14:creationId xmlns:p14="http://schemas.microsoft.com/office/powerpoint/2010/main" val="133677289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2238376" y="285750"/>
            <a:ext cx="8429625" cy="928688"/>
          </a:xfrm>
        </p:spPr>
        <p:txBody>
          <a:bodyPr/>
          <a:lstStyle/>
          <a:p>
            <a:r>
              <a:rPr lang="en-GB" altLang="en-US">
                <a:latin typeface="Arial" charset="0"/>
                <a:cs typeface="Arial" charset="0"/>
              </a:rPr>
              <a:t>Position statements</a:t>
            </a:r>
          </a:p>
        </p:txBody>
      </p:sp>
      <p:sp>
        <p:nvSpPr>
          <p:cNvPr id="74755" name="Content Placeholder 2"/>
          <p:cNvSpPr>
            <a:spLocks noGrp="1"/>
          </p:cNvSpPr>
          <p:nvPr>
            <p:ph idx="1"/>
          </p:nvPr>
        </p:nvSpPr>
        <p:spPr>
          <a:xfrm>
            <a:off x="2238375" y="1600200"/>
            <a:ext cx="8072438" cy="4114800"/>
          </a:xfrm>
        </p:spPr>
        <p:txBody>
          <a:bodyPr/>
          <a:lstStyle/>
          <a:p>
            <a:r>
              <a:rPr lang="en-GB" altLang="en-US">
                <a:latin typeface="Arial" charset="0"/>
                <a:cs typeface="Arial" charset="0"/>
              </a:rPr>
              <a:t>Set out the ‘position’ the product wishes to take up in the market as perceived by buyers</a:t>
            </a:r>
          </a:p>
          <a:p>
            <a:r>
              <a:rPr lang="en-GB" altLang="en-US">
                <a:latin typeface="Arial" charset="0"/>
                <a:cs typeface="Arial" charset="0"/>
              </a:rPr>
              <a:t>Two forms</a:t>
            </a:r>
          </a:p>
          <a:p>
            <a:pPr lvl="1"/>
            <a:r>
              <a:rPr lang="en-GB" altLang="en-US">
                <a:latin typeface="Arial" charset="0"/>
                <a:cs typeface="Arial" charset="0"/>
              </a:rPr>
              <a:t>Functional</a:t>
            </a:r>
          </a:p>
          <a:p>
            <a:pPr lvl="2"/>
            <a:r>
              <a:rPr lang="en-GB" altLang="en-US">
                <a:latin typeface="Arial" charset="0"/>
                <a:cs typeface="Arial" charset="0"/>
              </a:rPr>
              <a:t>Based on features and benefits</a:t>
            </a:r>
          </a:p>
          <a:p>
            <a:pPr lvl="1"/>
            <a:r>
              <a:rPr lang="en-GB" altLang="en-US">
                <a:latin typeface="Arial" charset="0"/>
                <a:cs typeface="Arial" charset="0"/>
              </a:rPr>
              <a:t>Expressive (or symbolic)</a:t>
            </a:r>
          </a:p>
          <a:p>
            <a:pPr lvl="2"/>
            <a:r>
              <a:rPr lang="en-GB" altLang="en-US">
                <a:latin typeface="Arial" charset="0"/>
                <a:cs typeface="Arial" charset="0"/>
              </a:rPr>
              <a:t>Based on ego, social needs,emotion</a:t>
            </a:r>
          </a:p>
        </p:txBody>
      </p:sp>
    </p:spTree>
    <p:extLst>
      <p:ext uri="{BB962C8B-B14F-4D97-AF65-F5344CB8AC3E}">
        <p14:creationId xmlns:p14="http://schemas.microsoft.com/office/powerpoint/2010/main" val="16816496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xfrm>
            <a:off x="2238376" y="285750"/>
            <a:ext cx="8429625" cy="928688"/>
          </a:xfrm>
        </p:spPr>
        <p:txBody>
          <a:bodyPr/>
          <a:lstStyle/>
          <a:p>
            <a:r>
              <a:rPr lang="en-GB" altLang="en-US">
                <a:latin typeface="Arial" charset="0"/>
                <a:cs typeface="Arial" charset="0"/>
              </a:rPr>
              <a:t>Managing positions – a process</a:t>
            </a:r>
          </a:p>
        </p:txBody>
      </p:sp>
      <p:sp>
        <p:nvSpPr>
          <p:cNvPr id="75779" name="Content Placeholder 2"/>
          <p:cNvSpPr>
            <a:spLocks noGrp="1"/>
          </p:cNvSpPr>
          <p:nvPr>
            <p:ph idx="1"/>
          </p:nvPr>
        </p:nvSpPr>
        <p:spPr>
          <a:xfrm>
            <a:off x="2238375" y="1600200"/>
            <a:ext cx="8072438" cy="4114800"/>
          </a:xfrm>
        </p:spPr>
        <p:txBody>
          <a:bodyPr>
            <a:normAutofit lnSpcReduction="10000"/>
          </a:bodyPr>
          <a:lstStyle/>
          <a:p>
            <a:r>
              <a:rPr lang="en-GB" altLang="en-US">
                <a:latin typeface="Arial" charset="0"/>
                <a:cs typeface="Arial" charset="0"/>
              </a:rPr>
              <a:t>What positions do our competitors hold?</a:t>
            </a:r>
          </a:p>
          <a:p>
            <a:r>
              <a:rPr lang="en-GB" altLang="en-US">
                <a:latin typeface="Arial" charset="0"/>
                <a:cs typeface="Arial" charset="0"/>
              </a:rPr>
              <a:t>What position do we hold?</a:t>
            </a:r>
          </a:p>
          <a:p>
            <a:r>
              <a:rPr lang="en-GB" altLang="en-US">
                <a:latin typeface="Arial" charset="0"/>
                <a:cs typeface="Arial" charset="0"/>
              </a:rPr>
              <a:t>What is our desired position?</a:t>
            </a:r>
          </a:p>
          <a:p>
            <a:r>
              <a:rPr lang="en-GB" altLang="en-US">
                <a:latin typeface="Arial" charset="0"/>
                <a:cs typeface="Arial" charset="0"/>
              </a:rPr>
              <a:t>Is this feasible within our budgetary constraints and in this environment?</a:t>
            </a:r>
          </a:p>
          <a:p>
            <a:r>
              <a:rPr lang="en-GB" altLang="en-US">
                <a:latin typeface="Arial" charset="0"/>
                <a:cs typeface="Arial" charset="0"/>
              </a:rPr>
              <a:t>Implement a programme to establish position</a:t>
            </a:r>
          </a:p>
          <a:p>
            <a:r>
              <a:rPr lang="en-GB" altLang="en-US">
                <a:latin typeface="Arial" charset="0"/>
                <a:cs typeface="Arial" charset="0"/>
              </a:rPr>
              <a:t>Monitor customer perceptions to measure success</a:t>
            </a:r>
          </a:p>
          <a:p>
            <a:pPr lvl="1" algn="r">
              <a:buFont typeface="Arial" charset="0"/>
              <a:buNone/>
            </a:pPr>
            <a:r>
              <a:rPr lang="en-GB" altLang="en-US">
                <a:latin typeface="Arial" charset="0"/>
                <a:cs typeface="Arial" charset="0"/>
              </a:rPr>
              <a:t>Adapted from Fill (2009)</a:t>
            </a:r>
          </a:p>
        </p:txBody>
      </p:sp>
    </p:spTree>
    <p:extLst>
      <p:ext uri="{BB962C8B-B14F-4D97-AF65-F5344CB8AC3E}">
        <p14:creationId xmlns:p14="http://schemas.microsoft.com/office/powerpoint/2010/main" val="26008730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2711451" y="115888"/>
            <a:ext cx="6346825" cy="1143000"/>
          </a:xfrm>
        </p:spPr>
        <p:txBody>
          <a:bodyPr/>
          <a:lstStyle/>
          <a:p>
            <a:pPr eaLnBrk="1" hangingPunct="1"/>
            <a:r>
              <a:rPr lang="en-GB" altLang="en-US" sz="4000">
                <a:latin typeface="Arial" charset="0"/>
                <a:cs typeface="Arial" charset="0"/>
              </a:rPr>
              <a:t>five-stage process</a:t>
            </a:r>
          </a:p>
        </p:txBody>
      </p:sp>
      <p:sp>
        <p:nvSpPr>
          <p:cNvPr id="76803" name="Rectangle 7"/>
          <p:cNvSpPr>
            <a:spLocks noChangeArrowheads="1"/>
          </p:cNvSpPr>
          <p:nvPr/>
        </p:nvSpPr>
        <p:spPr bwMode="auto">
          <a:xfrm>
            <a:off x="3143250" y="1557338"/>
            <a:ext cx="5761038" cy="647700"/>
          </a:xfrm>
          <a:prstGeom prst="rect">
            <a:avLst/>
          </a:prstGeom>
          <a:solidFill>
            <a:schemeClr val="accent1"/>
          </a:solidFill>
          <a:ln w="9525">
            <a:solidFill>
              <a:schemeClr val="tx1"/>
            </a:solidFill>
            <a:round/>
            <a:headEnd/>
            <a:tailEnd/>
          </a:ln>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a:spcBef>
                <a:spcPct val="0"/>
              </a:spcBef>
              <a:buFontTx/>
              <a:buNone/>
            </a:pPr>
            <a:r>
              <a:rPr lang="en-GB" altLang="en-US" sz="2400"/>
              <a:t>identify the total market</a:t>
            </a:r>
          </a:p>
        </p:txBody>
      </p:sp>
      <p:sp>
        <p:nvSpPr>
          <p:cNvPr id="76804" name="Rectangle 8"/>
          <p:cNvSpPr>
            <a:spLocks noChangeArrowheads="1"/>
          </p:cNvSpPr>
          <p:nvPr/>
        </p:nvSpPr>
        <p:spPr bwMode="auto">
          <a:xfrm>
            <a:off x="3143250" y="2565400"/>
            <a:ext cx="5761038" cy="647700"/>
          </a:xfrm>
          <a:prstGeom prst="rect">
            <a:avLst/>
          </a:prstGeom>
          <a:solidFill>
            <a:schemeClr val="accent1"/>
          </a:solidFill>
          <a:ln w="9525">
            <a:solidFill>
              <a:schemeClr val="tx1"/>
            </a:solidFill>
            <a:round/>
            <a:headEnd/>
            <a:tailEnd/>
          </a:ln>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a:spcBef>
                <a:spcPct val="0"/>
              </a:spcBef>
              <a:buFontTx/>
              <a:buNone/>
            </a:pPr>
            <a:r>
              <a:rPr lang="en-GB" altLang="en-US" sz="2400"/>
              <a:t>identify market segments</a:t>
            </a:r>
          </a:p>
        </p:txBody>
      </p:sp>
      <p:sp>
        <p:nvSpPr>
          <p:cNvPr id="76805" name="Rectangle 9"/>
          <p:cNvSpPr>
            <a:spLocks noChangeArrowheads="1"/>
          </p:cNvSpPr>
          <p:nvPr/>
        </p:nvSpPr>
        <p:spPr bwMode="auto">
          <a:xfrm>
            <a:off x="3143250" y="3573463"/>
            <a:ext cx="5761038" cy="647700"/>
          </a:xfrm>
          <a:prstGeom prst="rect">
            <a:avLst/>
          </a:prstGeom>
          <a:solidFill>
            <a:schemeClr val="accent1"/>
          </a:solidFill>
          <a:ln w="9525">
            <a:solidFill>
              <a:schemeClr val="tx1"/>
            </a:solidFill>
            <a:round/>
            <a:headEnd/>
            <a:tailEnd/>
          </a:ln>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a:spcBef>
                <a:spcPct val="0"/>
              </a:spcBef>
              <a:buFontTx/>
              <a:buNone/>
            </a:pPr>
            <a:r>
              <a:rPr lang="en-GB" altLang="en-US" sz="2400"/>
              <a:t>select target market segment(s)</a:t>
            </a:r>
          </a:p>
        </p:txBody>
      </p:sp>
      <p:sp>
        <p:nvSpPr>
          <p:cNvPr id="76806" name="Rectangle 10"/>
          <p:cNvSpPr>
            <a:spLocks noChangeArrowheads="1"/>
          </p:cNvSpPr>
          <p:nvPr/>
        </p:nvSpPr>
        <p:spPr bwMode="auto">
          <a:xfrm>
            <a:off x="3143250" y="4581525"/>
            <a:ext cx="5761038" cy="647700"/>
          </a:xfrm>
          <a:prstGeom prst="rect">
            <a:avLst/>
          </a:prstGeom>
          <a:solidFill>
            <a:schemeClr val="accent1"/>
          </a:solidFill>
          <a:ln w="9525">
            <a:solidFill>
              <a:schemeClr val="tx1"/>
            </a:solidFill>
            <a:round/>
            <a:headEnd/>
            <a:tailEnd/>
          </a:ln>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a:spcBef>
                <a:spcPct val="0"/>
              </a:spcBef>
              <a:buFontTx/>
              <a:buNone/>
            </a:pPr>
            <a:r>
              <a:rPr lang="en-GB" altLang="en-US" sz="2400"/>
              <a:t>establish competitors’ positions</a:t>
            </a:r>
          </a:p>
        </p:txBody>
      </p:sp>
      <p:sp>
        <p:nvSpPr>
          <p:cNvPr id="76807" name="Rectangle 11"/>
          <p:cNvSpPr>
            <a:spLocks noChangeArrowheads="1"/>
          </p:cNvSpPr>
          <p:nvPr/>
        </p:nvSpPr>
        <p:spPr bwMode="auto">
          <a:xfrm>
            <a:off x="3143250" y="5589588"/>
            <a:ext cx="5761038" cy="647700"/>
          </a:xfrm>
          <a:prstGeom prst="rect">
            <a:avLst/>
          </a:prstGeom>
          <a:solidFill>
            <a:schemeClr val="accent1"/>
          </a:solidFill>
          <a:ln w="9525">
            <a:solidFill>
              <a:schemeClr val="tx1"/>
            </a:solidFill>
            <a:round/>
            <a:headEnd/>
            <a:tailEnd/>
          </a:ln>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a:spcBef>
                <a:spcPct val="0"/>
              </a:spcBef>
              <a:buFontTx/>
              <a:buNone/>
            </a:pPr>
            <a:r>
              <a:rPr lang="en-GB" altLang="en-US" sz="2400"/>
              <a:t>establish own position</a:t>
            </a:r>
          </a:p>
        </p:txBody>
      </p:sp>
      <p:cxnSp>
        <p:nvCxnSpPr>
          <p:cNvPr id="76808" name="Straight Arrow Connector 13"/>
          <p:cNvCxnSpPr>
            <a:cxnSpLocks noChangeShapeType="1"/>
            <a:stCxn id="76803" idx="2"/>
            <a:endCxn id="76804" idx="0"/>
          </p:cNvCxnSpPr>
          <p:nvPr/>
        </p:nvCxnSpPr>
        <p:spPr bwMode="auto">
          <a:xfrm rot="5400000">
            <a:off x="5843588" y="2384425"/>
            <a:ext cx="360362" cy="1588"/>
          </a:xfrm>
          <a:prstGeom prst="straightConnector1">
            <a:avLst/>
          </a:prstGeom>
          <a:noFill/>
          <a:ln w="9525">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76809" name="Straight Arrow Connector 15"/>
          <p:cNvCxnSpPr>
            <a:cxnSpLocks noChangeShapeType="1"/>
            <a:stCxn id="76804" idx="2"/>
            <a:endCxn id="76805" idx="0"/>
          </p:cNvCxnSpPr>
          <p:nvPr/>
        </p:nvCxnSpPr>
        <p:spPr bwMode="auto">
          <a:xfrm rot="5400000">
            <a:off x="5843588" y="3392488"/>
            <a:ext cx="360363" cy="1588"/>
          </a:xfrm>
          <a:prstGeom prst="straightConnector1">
            <a:avLst/>
          </a:prstGeom>
          <a:noFill/>
          <a:ln w="9525">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76810" name="Straight Arrow Connector 17"/>
          <p:cNvCxnSpPr>
            <a:cxnSpLocks noChangeShapeType="1"/>
            <a:stCxn id="76805" idx="2"/>
            <a:endCxn id="76806" idx="0"/>
          </p:cNvCxnSpPr>
          <p:nvPr/>
        </p:nvCxnSpPr>
        <p:spPr bwMode="auto">
          <a:xfrm rot="5400000">
            <a:off x="5843588" y="4400550"/>
            <a:ext cx="360362" cy="1588"/>
          </a:xfrm>
          <a:prstGeom prst="straightConnector1">
            <a:avLst/>
          </a:prstGeom>
          <a:noFill/>
          <a:ln w="9525">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76811" name="Straight Arrow Connector 21"/>
          <p:cNvCxnSpPr>
            <a:cxnSpLocks noChangeShapeType="1"/>
            <a:stCxn id="76806" idx="2"/>
            <a:endCxn id="76807" idx="0"/>
          </p:cNvCxnSpPr>
          <p:nvPr/>
        </p:nvCxnSpPr>
        <p:spPr bwMode="auto">
          <a:xfrm rot="5400000">
            <a:off x="5843588" y="5408613"/>
            <a:ext cx="360363" cy="1588"/>
          </a:xfrm>
          <a:prstGeom prst="straightConnector1">
            <a:avLst/>
          </a:prstGeom>
          <a:noFill/>
          <a:ln w="9525">
            <a:solidFill>
              <a:schemeClr val="tx1"/>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1580798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2238376" y="285750"/>
            <a:ext cx="8429625" cy="928688"/>
          </a:xfrm>
        </p:spPr>
        <p:txBody>
          <a:bodyPr/>
          <a:lstStyle/>
          <a:p>
            <a:r>
              <a:rPr lang="en-GB" altLang="en-US">
                <a:latin typeface="Arial" charset="0"/>
                <a:cs typeface="Arial" charset="0"/>
              </a:rPr>
              <a:t>Buyers’ perceptions</a:t>
            </a:r>
          </a:p>
        </p:txBody>
      </p:sp>
      <p:sp>
        <p:nvSpPr>
          <p:cNvPr id="77827" name="Content Placeholder 2"/>
          <p:cNvSpPr>
            <a:spLocks noGrp="1"/>
          </p:cNvSpPr>
          <p:nvPr>
            <p:ph idx="1"/>
          </p:nvPr>
        </p:nvSpPr>
        <p:spPr>
          <a:xfrm>
            <a:off x="2238375" y="1600200"/>
            <a:ext cx="8072438" cy="4114800"/>
          </a:xfrm>
        </p:spPr>
        <p:txBody>
          <a:bodyPr/>
          <a:lstStyle/>
          <a:p>
            <a:r>
              <a:rPr lang="en-GB" altLang="en-US" sz="2400">
                <a:latin typeface="Arial" charset="0"/>
                <a:cs typeface="Arial" charset="0"/>
              </a:rPr>
              <a:t>Positioning is about how customers perceive the product</a:t>
            </a:r>
          </a:p>
          <a:p>
            <a:pPr lvl="1"/>
            <a:r>
              <a:rPr lang="en-GB" altLang="en-US" sz="2000">
                <a:latin typeface="Arial" charset="0"/>
                <a:cs typeface="Arial" charset="0"/>
              </a:rPr>
              <a:t>In terms of product attributes</a:t>
            </a:r>
          </a:p>
          <a:p>
            <a:pPr lvl="1"/>
            <a:r>
              <a:rPr lang="en-GB" altLang="en-US" sz="2000">
                <a:latin typeface="Arial" charset="0"/>
                <a:cs typeface="Arial" charset="0"/>
              </a:rPr>
              <a:t>In terms of the benefits it conveys</a:t>
            </a:r>
          </a:p>
          <a:p>
            <a:pPr lvl="1"/>
            <a:r>
              <a:rPr lang="en-GB" altLang="en-US" sz="2000">
                <a:latin typeface="Arial" charset="0"/>
                <a:cs typeface="Arial" charset="0"/>
              </a:rPr>
              <a:t>In relation to competitor products</a:t>
            </a:r>
          </a:p>
          <a:p>
            <a:pPr lvl="1"/>
            <a:r>
              <a:rPr lang="en-GB" altLang="en-US" sz="2000">
                <a:latin typeface="Arial" charset="0"/>
                <a:cs typeface="Arial" charset="0"/>
              </a:rPr>
              <a:t>In relation to substitute products</a:t>
            </a:r>
          </a:p>
          <a:p>
            <a:r>
              <a:rPr lang="en-GB" altLang="en-US" sz="2400">
                <a:latin typeface="Arial" charset="0"/>
                <a:cs typeface="Arial" charset="0"/>
              </a:rPr>
              <a:t>The organisation may wish to be perceived in a certain way, but if customer perceptions are different there is a gap.</a:t>
            </a:r>
          </a:p>
          <a:p>
            <a:r>
              <a:rPr lang="en-GB" altLang="en-US" sz="2400">
                <a:latin typeface="Arial" charset="0"/>
                <a:cs typeface="Arial" charset="0"/>
              </a:rPr>
              <a:t>Marketing communications can attempt to bridge that gap by changing customer perceptions</a:t>
            </a:r>
          </a:p>
        </p:txBody>
      </p:sp>
    </p:spTree>
    <p:extLst>
      <p:ext uri="{BB962C8B-B14F-4D97-AF65-F5344CB8AC3E}">
        <p14:creationId xmlns:p14="http://schemas.microsoft.com/office/powerpoint/2010/main" val="120418317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2238376" y="285750"/>
            <a:ext cx="8429625" cy="928688"/>
          </a:xfrm>
        </p:spPr>
        <p:txBody>
          <a:bodyPr/>
          <a:lstStyle/>
          <a:p>
            <a:r>
              <a:rPr lang="en-GB" altLang="en-US">
                <a:latin typeface="Arial" charset="0"/>
                <a:cs typeface="Arial" charset="0"/>
              </a:rPr>
              <a:t>Perceptual mapping</a:t>
            </a:r>
          </a:p>
        </p:txBody>
      </p:sp>
      <p:sp>
        <p:nvSpPr>
          <p:cNvPr id="78851" name="Content Placeholder 2"/>
          <p:cNvSpPr>
            <a:spLocks noGrp="1"/>
          </p:cNvSpPr>
          <p:nvPr>
            <p:ph idx="1"/>
          </p:nvPr>
        </p:nvSpPr>
        <p:spPr>
          <a:xfrm>
            <a:off x="2238375" y="1600200"/>
            <a:ext cx="8072438" cy="4114800"/>
          </a:xfrm>
        </p:spPr>
        <p:txBody>
          <a:bodyPr/>
          <a:lstStyle/>
          <a:p>
            <a:r>
              <a:rPr lang="en-GB" altLang="en-US">
                <a:latin typeface="Arial" charset="0"/>
                <a:cs typeface="Arial" charset="0"/>
              </a:rPr>
              <a:t>Perceptual mapping is a way of mapping out the positions held by various brands within a particular market</a:t>
            </a:r>
          </a:p>
          <a:p>
            <a:r>
              <a:rPr lang="en-GB" altLang="en-US">
                <a:latin typeface="Arial" charset="0"/>
                <a:cs typeface="Arial" charset="0"/>
              </a:rPr>
              <a:t>Key attributes are chosen and customer perceptions of the brand against those attributes are plotted on a ‘map’</a:t>
            </a:r>
          </a:p>
          <a:p>
            <a:r>
              <a:rPr lang="en-GB" altLang="en-US">
                <a:latin typeface="Arial" charset="0"/>
                <a:cs typeface="Arial" charset="0"/>
              </a:rPr>
              <a:t>This shows how differentiated the market is, and where there are potential gaps/opportunities</a:t>
            </a:r>
          </a:p>
        </p:txBody>
      </p:sp>
    </p:spTree>
    <p:extLst>
      <p:ext uri="{BB962C8B-B14F-4D97-AF65-F5344CB8AC3E}">
        <p14:creationId xmlns:p14="http://schemas.microsoft.com/office/powerpoint/2010/main" val="82066566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11"/>
          <p:cNvSpPr>
            <a:spLocks noGrp="1" noChangeArrowheads="1"/>
          </p:cNvSpPr>
          <p:nvPr>
            <p:ph type="sldNum" sz="quarter" idx="12"/>
          </p:nvPr>
        </p:nvSpPr>
        <p:spPr bwMode="auto">
          <a:xfrm>
            <a:off x="10517188" y="1"/>
            <a:ext cx="6842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fld id="{BFCCFD27-0A56-224D-8DE2-E07913826579}" type="slidenum">
              <a:rPr lang="en-GB" altLang="en-US" sz="1200">
                <a:solidFill>
                  <a:srgbClr val="898989"/>
                </a:solidFill>
                <a:latin typeface="Calibri" charset="0"/>
                <a:ea typeface="ＭＳ Ｐゴシック" charset="-128"/>
              </a:rPr>
              <a:pPr>
                <a:spcBef>
                  <a:spcPct val="0"/>
                </a:spcBef>
                <a:buFontTx/>
                <a:buNone/>
              </a:pPr>
              <a:t>58</a:t>
            </a:fld>
            <a:endParaRPr lang="en-GB" altLang="en-US" sz="1200">
              <a:solidFill>
                <a:srgbClr val="898989"/>
              </a:solidFill>
              <a:latin typeface="Calibri" charset="0"/>
              <a:ea typeface="ＭＳ Ｐゴシック" charset="-128"/>
            </a:endParaRPr>
          </a:p>
        </p:txBody>
      </p:sp>
      <p:sp>
        <p:nvSpPr>
          <p:cNvPr id="79875" name="Rectangle 2"/>
          <p:cNvSpPr>
            <a:spLocks noChangeArrowheads="1"/>
          </p:cNvSpPr>
          <p:nvPr/>
        </p:nvSpPr>
        <p:spPr bwMode="auto">
          <a:xfrm>
            <a:off x="92583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r" eaLnBrk="1" hangingPunct="1">
              <a:spcBef>
                <a:spcPct val="0"/>
              </a:spcBef>
              <a:buFontTx/>
              <a:buNone/>
            </a:pPr>
            <a:endParaRPr lang="en-US" altLang="en-US" sz="1000" b="1">
              <a:ea typeface="ＭＳ Ｐゴシック" charset="-128"/>
            </a:endParaRPr>
          </a:p>
        </p:txBody>
      </p:sp>
      <p:sp>
        <p:nvSpPr>
          <p:cNvPr id="79876" name="Rectangle 3"/>
          <p:cNvSpPr>
            <a:spLocks noChangeArrowheads="1"/>
          </p:cNvSpPr>
          <p:nvPr/>
        </p:nvSpPr>
        <p:spPr bwMode="auto">
          <a:xfrm>
            <a:off x="2057401" y="6629401"/>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eaLnBrk="1" hangingPunct="1">
              <a:spcBef>
                <a:spcPct val="0"/>
              </a:spcBef>
              <a:buFontTx/>
              <a:buNone/>
            </a:pPr>
            <a:endParaRPr lang="en-US" altLang="en-US" sz="1000" b="1">
              <a:ea typeface="ＭＳ Ｐゴシック" charset="-128"/>
            </a:endParaRPr>
          </a:p>
        </p:txBody>
      </p:sp>
      <p:sp>
        <p:nvSpPr>
          <p:cNvPr id="79877" name="Rectangle 4"/>
          <p:cNvSpPr>
            <a:spLocks noGrp="1" noChangeArrowheads="1"/>
          </p:cNvSpPr>
          <p:nvPr>
            <p:ph type="title"/>
          </p:nvPr>
        </p:nvSpPr>
        <p:spPr>
          <a:xfrm>
            <a:off x="2979739" y="31750"/>
            <a:ext cx="6911975" cy="8699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0488" tIns="44450" rIns="90488" bIns="44450" rtlCol="0" anchor="t">
            <a:normAutofit/>
          </a:bodyPr>
          <a:lstStyle/>
          <a:p>
            <a:r>
              <a:rPr lang="en-US" altLang="en-US" sz="2800" b="1">
                <a:solidFill>
                  <a:srgbClr val="000000"/>
                </a:solidFill>
                <a:latin typeface="Calibri" charset="0"/>
                <a:cs typeface="Arial" charset="0"/>
              </a:rPr>
              <a:t>A Perceptual Positioning Map of Supermarkets</a:t>
            </a:r>
          </a:p>
        </p:txBody>
      </p:sp>
      <p:sp>
        <p:nvSpPr>
          <p:cNvPr id="79878" name="Line 6"/>
          <p:cNvSpPr>
            <a:spLocks noChangeShapeType="1"/>
          </p:cNvSpPr>
          <p:nvPr/>
        </p:nvSpPr>
        <p:spPr bwMode="auto">
          <a:xfrm>
            <a:off x="6629400" y="1131888"/>
            <a:ext cx="7938" cy="5154612"/>
          </a:xfrm>
          <a:prstGeom prst="line">
            <a:avLst/>
          </a:prstGeom>
          <a:noFill/>
          <a:ln w="38100">
            <a:solidFill>
              <a:srgbClr val="732888"/>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79879" name="Line 7"/>
          <p:cNvSpPr>
            <a:spLocks noChangeShapeType="1"/>
          </p:cNvSpPr>
          <p:nvPr/>
        </p:nvSpPr>
        <p:spPr bwMode="auto">
          <a:xfrm>
            <a:off x="2414588" y="3684589"/>
            <a:ext cx="8043862" cy="46037"/>
          </a:xfrm>
          <a:prstGeom prst="line">
            <a:avLst/>
          </a:prstGeom>
          <a:noFill/>
          <a:ln w="38100">
            <a:solidFill>
              <a:srgbClr val="732888"/>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79880" name="Oval 9"/>
          <p:cNvSpPr>
            <a:spLocks noChangeArrowheads="1"/>
          </p:cNvSpPr>
          <p:nvPr/>
        </p:nvSpPr>
        <p:spPr bwMode="auto">
          <a:xfrm>
            <a:off x="4953001" y="1262064"/>
            <a:ext cx="288925" cy="288925"/>
          </a:xfrm>
          <a:prstGeom prst="ellipse">
            <a:avLst/>
          </a:prstGeom>
          <a:solidFill>
            <a:srgbClr val="1966CD"/>
          </a:solidFill>
          <a:ln w="12700">
            <a:solidFill>
              <a:srgbClr val="6699FF"/>
            </a:solidFill>
            <a:round/>
            <a:headEnd/>
            <a:tailEnd/>
          </a:ln>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81" name="Rectangle 10"/>
          <p:cNvSpPr>
            <a:spLocks noChangeArrowheads="1"/>
          </p:cNvSpPr>
          <p:nvPr/>
        </p:nvSpPr>
        <p:spPr bwMode="auto">
          <a:xfrm>
            <a:off x="4643438" y="1219201"/>
            <a:ext cx="349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A</a:t>
            </a:r>
          </a:p>
        </p:txBody>
      </p:sp>
      <p:sp>
        <p:nvSpPr>
          <p:cNvPr id="79882" name="Oval 12"/>
          <p:cNvSpPr>
            <a:spLocks noChangeArrowheads="1"/>
          </p:cNvSpPr>
          <p:nvPr/>
        </p:nvSpPr>
        <p:spPr bwMode="auto">
          <a:xfrm>
            <a:off x="4248151" y="1747839"/>
            <a:ext cx="288925" cy="288925"/>
          </a:xfrm>
          <a:prstGeom prst="ellipse">
            <a:avLst/>
          </a:prstGeom>
          <a:solidFill>
            <a:srgbClr val="1966CD"/>
          </a:solidFill>
          <a:ln w="12700">
            <a:solidFill>
              <a:srgbClr val="6699FF"/>
            </a:solidFill>
            <a:round/>
            <a:headEnd/>
            <a:tailEnd/>
          </a:ln>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83" name="Rectangle 13"/>
          <p:cNvSpPr>
            <a:spLocks noChangeArrowheads="1"/>
          </p:cNvSpPr>
          <p:nvPr/>
        </p:nvSpPr>
        <p:spPr bwMode="auto">
          <a:xfrm>
            <a:off x="3938588" y="1704976"/>
            <a:ext cx="349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B</a:t>
            </a:r>
          </a:p>
        </p:txBody>
      </p:sp>
      <p:sp>
        <p:nvSpPr>
          <p:cNvPr id="79884" name="Oval 15"/>
          <p:cNvSpPr>
            <a:spLocks noChangeArrowheads="1"/>
          </p:cNvSpPr>
          <p:nvPr/>
        </p:nvSpPr>
        <p:spPr bwMode="auto">
          <a:xfrm>
            <a:off x="3384551" y="2376489"/>
            <a:ext cx="288925" cy="288925"/>
          </a:xfrm>
          <a:prstGeom prst="ellipse">
            <a:avLst/>
          </a:prstGeom>
          <a:solidFill>
            <a:srgbClr val="1966CD"/>
          </a:solidFill>
          <a:ln w="12700">
            <a:solidFill>
              <a:srgbClr val="6699FF"/>
            </a:solidFill>
            <a:round/>
            <a:headEnd/>
            <a:tailEnd/>
          </a:ln>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85" name="Rectangle 16"/>
          <p:cNvSpPr>
            <a:spLocks noChangeArrowheads="1"/>
          </p:cNvSpPr>
          <p:nvPr/>
        </p:nvSpPr>
        <p:spPr bwMode="auto">
          <a:xfrm>
            <a:off x="3074988" y="2333626"/>
            <a:ext cx="349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C</a:t>
            </a:r>
          </a:p>
        </p:txBody>
      </p:sp>
      <p:sp>
        <p:nvSpPr>
          <p:cNvPr id="79886" name="Oval 18"/>
          <p:cNvSpPr>
            <a:spLocks noChangeArrowheads="1"/>
          </p:cNvSpPr>
          <p:nvPr/>
        </p:nvSpPr>
        <p:spPr bwMode="auto">
          <a:xfrm>
            <a:off x="3346451" y="2973389"/>
            <a:ext cx="288925" cy="288925"/>
          </a:xfrm>
          <a:prstGeom prst="ellipse">
            <a:avLst/>
          </a:prstGeom>
          <a:solidFill>
            <a:srgbClr val="1966CD"/>
          </a:solidFill>
          <a:ln w="12700">
            <a:solidFill>
              <a:srgbClr val="6699FF"/>
            </a:solidFill>
            <a:round/>
            <a:headEnd/>
            <a:tailEnd/>
          </a:ln>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87" name="Rectangle 19"/>
          <p:cNvSpPr>
            <a:spLocks noChangeArrowheads="1"/>
          </p:cNvSpPr>
          <p:nvPr/>
        </p:nvSpPr>
        <p:spPr bwMode="auto">
          <a:xfrm>
            <a:off x="3036888" y="2930526"/>
            <a:ext cx="349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D</a:t>
            </a:r>
          </a:p>
        </p:txBody>
      </p:sp>
      <p:sp>
        <p:nvSpPr>
          <p:cNvPr id="79888" name="Oval 21"/>
          <p:cNvSpPr>
            <a:spLocks noChangeArrowheads="1"/>
          </p:cNvSpPr>
          <p:nvPr/>
        </p:nvSpPr>
        <p:spPr bwMode="auto">
          <a:xfrm>
            <a:off x="3689351" y="4999039"/>
            <a:ext cx="288925" cy="288925"/>
          </a:xfrm>
          <a:prstGeom prst="ellipse">
            <a:avLst/>
          </a:prstGeom>
          <a:solidFill>
            <a:srgbClr val="1966CD"/>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89" name="Rectangle 22"/>
          <p:cNvSpPr>
            <a:spLocks noChangeArrowheads="1"/>
          </p:cNvSpPr>
          <p:nvPr/>
        </p:nvSpPr>
        <p:spPr bwMode="auto">
          <a:xfrm>
            <a:off x="3379788" y="4956176"/>
            <a:ext cx="336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X</a:t>
            </a:r>
          </a:p>
        </p:txBody>
      </p:sp>
      <p:sp>
        <p:nvSpPr>
          <p:cNvPr id="79890" name="Oval 24"/>
          <p:cNvSpPr>
            <a:spLocks noChangeArrowheads="1"/>
          </p:cNvSpPr>
          <p:nvPr/>
        </p:nvSpPr>
        <p:spPr bwMode="auto">
          <a:xfrm>
            <a:off x="7191376" y="4198939"/>
            <a:ext cx="288925" cy="288925"/>
          </a:xfrm>
          <a:prstGeom prst="ellipse">
            <a:avLst/>
          </a:prstGeom>
          <a:solidFill>
            <a:srgbClr val="1966CD"/>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91" name="Rectangle 25"/>
          <p:cNvSpPr>
            <a:spLocks noChangeArrowheads="1"/>
          </p:cNvSpPr>
          <p:nvPr/>
        </p:nvSpPr>
        <p:spPr bwMode="auto">
          <a:xfrm>
            <a:off x="6881813" y="4156076"/>
            <a:ext cx="361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G</a:t>
            </a:r>
          </a:p>
        </p:txBody>
      </p:sp>
      <p:sp>
        <p:nvSpPr>
          <p:cNvPr id="79892" name="Oval 27"/>
          <p:cNvSpPr>
            <a:spLocks noChangeArrowheads="1"/>
          </p:cNvSpPr>
          <p:nvPr/>
        </p:nvSpPr>
        <p:spPr bwMode="auto">
          <a:xfrm>
            <a:off x="8566151" y="5684839"/>
            <a:ext cx="288925" cy="288925"/>
          </a:xfrm>
          <a:prstGeom prst="ellipse">
            <a:avLst/>
          </a:prstGeom>
          <a:solidFill>
            <a:srgbClr val="1966CD"/>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93" name="Rectangle 28"/>
          <p:cNvSpPr>
            <a:spLocks noChangeArrowheads="1"/>
          </p:cNvSpPr>
          <p:nvPr/>
        </p:nvSpPr>
        <p:spPr bwMode="auto">
          <a:xfrm>
            <a:off x="8256588" y="5641976"/>
            <a:ext cx="336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E</a:t>
            </a:r>
          </a:p>
        </p:txBody>
      </p:sp>
      <p:sp>
        <p:nvSpPr>
          <p:cNvPr id="79894" name="Oval 30"/>
          <p:cNvSpPr>
            <a:spLocks noChangeArrowheads="1"/>
          </p:cNvSpPr>
          <p:nvPr/>
        </p:nvSpPr>
        <p:spPr bwMode="auto">
          <a:xfrm>
            <a:off x="9020176" y="5329239"/>
            <a:ext cx="288925" cy="288925"/>
          </a:xfrm>
          <a:prstGeom prst="ellipse">
            <a:avLst/>
          </a:prstGeom>
          <a:solidFill>
            <a:srgbClr val="1966CD"/>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endParaRPr lang="en-US" altLang="en-US" sz="1800" b="1">
              <a:ea typeface="ＭＳ Ｐゴシック" charset="-128"/>
            </a:endParaRPr>
          </a:p>
        </p:txBody>
      </p:sp>
      <p:sp>
        <p:nvSpPr>
          <p:cNvPr id="79895" name="Rectangle 31"/>
          <p:cNvSpPr>
            <a:spLocks noChangeArrowheads="1"/>
          </p:cNvSpPr>
          <p:nvPr/>
        </p:nvSpPr>
        <p:spPr bwMode="auto">
          <a:xfrm>
            <a:off x="8763000" y="5286376"/>
            <a:ext cx="273050"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spcBef>
                <a:spcPct val="0"/>
              </a:spcBef>
              <a:buFontTx/>
              <a:buNone/>
            </a:pPr>
            <a:r>
              <a:rPr lang="en-US" altLang="en-US" sz="1800" b="1">
                <a:solidFill>
                  <a:srgbClr val="000000"/>
                </a:solidFill>
                <a:ea typeface="ＭＳ Ｐゴシック" charset="-128"/>
              </a:rPr>
              <a:t>F</a:t>
            </a:r>
          </a:p>
        </p:txBody>
      </p:sp>
      <p:sp>
        <p:nvSpPr>
          <p:cNvPr id="79896" name="Rectangle 32"/>
          <p:cNvSpPr>
            <a:spLocks noChangeArrowheads="1"/>
          </p:cNvSpPr>
          <p:nvPr/>
        </p:nvSpPr>
        <p:spPr bwMode="auto">
          <a:xfrm>
            <a:off x="6611938" y="1012826"/>
            <a:ext cx="990600"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lnSpc>
                <a:spcPct val="90000"/>
              </a:lnSpc>
              <a:spcBef>
                <a:spcPct val="0"/>
              </a:spcBef>
              <a:buFontTx/>
              <a:buNone/>
            </a:pPr>
            <a:r>
              <a:rPr lang="en-US" altLang="en-US" sz="1800" b="1">
                <a:solidFill>
                  <a:srgbClr val="000000"/>
                </a:solidFill>
                <a:ea typeface="ＭＳ Ｐゴシック" charset="-128"/>
              </a:rPr>
              <a:t>High price</a:t>
            </a:r>
          </a:p>
        </p:txBody>
      </p:sp>
      <p:sp>
        <p:nvSpPr>
          <p:cNvPr id="79897" name="Rectangle 33"/>
          <p:cNvSpPr>
            <a:spLocks noChangeArrowheads="1"/>
          </p:cNvSpPr>
          <p:nvPr/>
        </p:nvSpPr>
        <p:spPr bwMode="auto">
          <a:xfrm>
            <a:off x="6611938" y="5895976"/>
            <a:ext cx="990600"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lnSpc>
                <a:spcPct val="90000"/>
              </a:lnSpc>
              <a:spcBef>
                <a:spcPct val="0"/>
              </a:spcBef>
              <a:buFontTx/>
              <a:buNone/>
            </a:pPr>
            <a:r>
              <a:rPr lang="en-US" altLang="en-US" sz="1800" b="1">
                <a:solidFill>
                  <a:srgbClr val="000000"/>
                </a:solidFill>
                <a:ea typeface="ＭＳ Ｐゴシック" charset="-128"/>
              </a:rPr>
              <a:t>Low price</a:t>
            </a:r>
          </a:p>
        </p:txBody>
      </p:sp>
      <p:sp>
        <p:nvSpPr>
          <p:cNvPr id="79898" name="Rectangle 34"/>
          <p:cNvSpPr>
            <a:spLocks noChangeArrowheads="1"/>
          </p:cNvSpPr>
          <p:nvPr/>
        </p:nvSpPr>
        <p:spPr bwMode="auto">
          <a:xfrm>
            <a:off x="9536114" y="3860801"/>
            <a:ext cx="1131887"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lnSpc>
                <a:spcPct val="90000"/>
              </a:lnSpc>
              <a:spcBef>
                <a:spcPct val="0"/>
              </a:spcBef>
              <a:buFontTx/>
              <a:buNone/>
            </a:pPr>
            <a:r>
              <a:rPr lang="en-US" altLang="en-US" sz="1800" b="1">
                <a:solidFill>
                  <a:srgbClr val="000000"/>
                </a:solidFill>
                <a:ea typeface="ＭＳ Ｐゴシック" charset="-128"/>
              </a:rPr>
              <a:t>Narrow product range</a:t>
            </a:r>
          </a:p>
        </p:txBody>
      </p:sp>
      <p:sp>
        <p:nvSpPr>
          <p:cNvPr id="79899" name="Rectangle 35"/>
          <p:cNvSpPr>
            <a:spLocks noChangeArrowheads="1"/>
          </p:cNvSpPr>
          <p:nvPr/>
        </p:nvSpPr>
        <p:spPr bwMode="auto">
          <a:xfrm>
            <a:off x="2271714" y="3714751"/>
            <a:ext cx="1119187"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spcBef>
                <a:spcPct val="20000"/>
              </a:spcBef>
              <a:buFont typeface="Arial" charset="0"/>
              <a:buChar char="•"/>
              <a:defRPr sz="3200">
                <a:solidFill>
                  <a:schemeClr val="tx1"/>
                </a:solidFill>
                <a:latin typeface="Arial" charset="0"/>
                <a:ea typeface="Arial" charset="0"/>
                <a:cs typeface="Arial" charset="0"/>
              </a:defRPr>
            </a:lvl1pPr>
            <a:lvl2pPr marL="742950" indent="-285750" defTabSz="762000">
              <a:spcBef>
                <a:spcPct val="20000"/>
              </a:spcBef>
              <a:buFont typeface="Arial" charset="0"/>
              <a:buChar char="–"/>
              <a:defRPr sz="2800">
                <a:solidFill>
                  <a:schemeClr val="tx1"/>
                </a:solidFill>
                <a:latin typeface="Arial" charset="0"/>
                <a:ea typeface="Arial" charset="0"/>
                <a:cs typeface="Arial" charset="0"/>
              </a:defRPr>
            </a:lvl2pPr>
            <a:lvl3pPr marL="1143000" indent="-228600" defTabSz="762000">
              <a:spcBef>
                <a:spcPct val="20000"/>
              </a:spcBef>
              <a:buFont typeface="Arial" charset="0"/>
              <a:buChar char="•"/>
              <a:defRPr sz="2400">
                <a:solidFill>
                  <a:schemeClr val="tx1"/>
                </a:solidFill>
                <a:latin typeface="Arial" charset="0"/>
                <a:ea typeface="Arial" charset="0"/>
                <a:cs typeface="Arial" charset="0"/>
              </a:defRPr>
            </a:lvl3pPr>
            <a:lvl4pPr marL="1600200" indent="-228600" defTabSz="762000">
              <a:spcBef>
                <a:spcPct val="20000"/>
              </a:spcBef>
              <a:buFont typeface="Arial" charset="0"/>
              <a:buChar char="–"/>
              <a:defRPr sz="2000">
                <a:solidFill>
                  <a:schemeClr val="tx1"/>
                </a:solidFill>
                <a:latin typeface="Arial" charset="0"/>
                <a:ea typeface="Arial" charset="0"/>
                <a:cs typeface="Arial" charset="0"/>
              </a:defRPr>
            </a:lvl4pPr>
            <a:lvl5pPr marL="2057400" indent="-228600" defTabSz="762000">
              <a:spcBef>
                <a:spcPct val="20000"/>
              </a:spcBef>
              <a:buFont typeface="Arial" charset="0"/>
              <a:buChar char="»"/>
              <a:defRPr sz="2000">
                <a:solidFill>
                  <a:schemeClr val="tx1"/>
                </a:solidFill>
                <a:latin typeface="Arial" charset="0"/>
                <a:ea typeface="Arial" charset="0"/>
                <a:cs typeface="Arial"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eaLnBrk="1" hangingPunct="1">
              <a:lnSpc>
                <a:spcPct val="90000"/>
              </a:lnSpc>
              <a:spcBef>
                <a:spcPct val="0"/>
              </a:spcBef>
              <a:buFontTx/>
              <a:buNone/>
            </a:pPr>
            <a:r>
              <a:rPr lang="en-US" altLang="en-US" sz="1800" b="1">
                <a:solidFill>
                  <a:srgbClr val="000000"/>
                </a:solidFill>
                <a:ea typeface="ＭＳ Ｐゴシック" charset="-128"/>
              </a:rPr>
              <a:t>Wide product range</a:t>
            </a:r>
          </a:p>
        </p:txBody>
      </p:sp>
      <p:sp>
        <p:nvSpPr>
          <p:cNvPr id="79900" name="TextBox 1"/>
          <p:cNvSpPr txBox="1">
            <a:spLocks noChangeArrowheads="1"/>
          </p:cNvSpPr>
          <p:nvPr/>
        </p:nvSpPr>
        <p:spPr bwMode="auto">
          <a:xfrm>
            <a:off x="1622425" y="5607050"/>
            <a:ext cx="50165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lgn="ctr">
              <a:spcBef>
                <a:spcPct val="0"/>
              </a:spcBef>
              <a:buFontTx/>
              <a:buNone/>
            </a:pPr>
            <a:r>
              <a:rPr lang="en-GB" altLang="en-US" sz="2800" b="1" i="1">
                <a:latin typeface="Calibri" charset="0"/>
              </a:rPr>
              <a:t>How would you plot the leading </a:t>
            </a:r>
          </a:p>
          <a:p>
            <a:pPr algn="ctr">
              <a:spcBef>
                <a:spcPct val="0"/>
              </a:spcBef>
              <a:buFontTx/>
              <a:buNone/>
            </a:pPr>
            <a:r>
              <a:rPr lang="en-GB" altLang="en-US" sz="2800" b="1" i="1">
                <a:latin typeface="Calibri" charset="0"/>
              </a:rPr>
              <a:t>supermarkets in the UK?</a:t>
            </a:r>
          </a:p>
        </p:txBody>
      </p:sp>
    </p:spTree>
    <p:extLst>
      <p:ext uri="{BB962C8B-B14F-4D97-AF65-F5344CB8AC3E}">
        <p14:creationId xmlns:p14="http://schemas.microsoft.com/office/powerpoint/2010/main" val="1787917849"/>
      </p:ext>
    </p:extLst>
  </p:cSld>
  <p:clrMapOvr>
    <a:masterClrMapping/>
  </p:clrMapOvr>
  <p:transition>
    <p:wip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a:xfrm>
            <a:off x="2238376" y="285750"/>
            <a:ext cx="8429625" cy="928688"/>
          </a:xfrm>
        </p:spPr>
        <p:txBody>
          <a:bodyPr/>
          <a:lstStyle/>
          <a:p>
            <a:r>
              <a:rPr lang="en-GB" altLang="en-US">
                <a:latin typeface="Arial" charset="0"/>
                <a:cs typeface="Arial" charset="0"/>
              </a:rPr>
              <a:t>Benefits of perceptual mapping</a:t>
            </a:r>
          </a:p>
        </p:txBody>
      </p:sp>
      <p:sp>
        <p:nvSpPr>
          <p:cNvPr id="81923" name="Content Placeholder 2"/>
          <p:cNvSpPr>
            <a:spLocks noGrp="1"/>
          </p:cNvSpPr>
          <p:nvPr>
            <p:ph idx="1"/>
          </p:nvPr>
        </p:nvSpPr>
        <p:spPr>
          <a:xfrm>
            <a:off x="2238375" y="1600200"/>
            <a:ext cx="8072438" cy="4114800"/>
          </a:xfrm>
        </p:spPr>
        <p:txBody>
          <a:bodyPr>
            <a:normAutofit lnSpcReduction="10000"/>
          </a:bodyPr>
          <a:lstStyle/>
          <a:p>
            <a:r>
              <a:rPr lang="en-GB" altLang="en-US">
                <a:latin typeface="Arial" charset="0"/>
                <a:cs typeface="Arial" charset="0"/>
              </a:rPr>
              <a:t>Develops an understanding of how the relative strengths and weaknesses of different products are perceived by buyers</a:t>
            </a:r>
          </a:p>
          <a:p>
            <a:r>
              <a:rPr lang="en-GB" altLang="en-US">
                <a:latin typeface="Arial" charset="0"/>
                <a:cs typeface="Arial" charset="0"/>
              </a:rPr>
              <a:t>Builds knowledge about similarities and differences between products</a:t>
            </a:r>
          </a:p>
          <a:p>
            <a:r>
              <a:rPr lang="en-GB" altLang="en-US">
                <a:latin typeface="Arial" charset="0"/>
                <a:cs typeface="Arial" charset="0"/>
              </a:rPr>
              <a:t>Assists the repositioning of existing products and positioning of new products</a:t>
            </a:r>
          </a:p>
          <a:p>
            <a:r>
              <a:rPr lang="en-GB" altLang="en-US">
                <a:latin typeface="Arial" charset="0"/>
                <a:cs typeface="Arial" charset="0"/>
              </a:rPr>
              <a:t>Helps to track the perceptions of buyers of a particular product and measure communication effectiveness</a:t>
            </a:r>
          </a:p>
        </p:txBody>
      </p:sp>
      <p:sp>
        <p:nvSpPr>
          <p:cNvPr id="4" name="TextBox 3"/>
          <p:cNvSpPr txBox="1"/>
          <p:nvPr/>
        </p:nvSpPr>
        <p:spPr>
          <a:xfrm>
            <a:off x="8667751" y="6286500"/>
            <a:ext cx="1571625" cy="369332"/>
          </a:xfrm>
          <a:prstGeom prst="rect">
            <a:avLst/>
          </a:prstGeom>
          <a:noFill/>
        </p:spPr>
        <p:txBody>
          <a:bodyPr>
            <a:spAutoFit/>
          </a:bodyPr>
          <a:lstStyle/>
          <a:p>
            <a:pPr eaLnBrk="1" hangingPunct="1">
              <a:defRPr/>
            </a:pPr>
            <a:r>
              <a:rPr lang="en-GB" dirty="0"/>
              <a:t>Neal (1980)</a:t>
            </a:r>
          </a:p>
        </p:txBody>
      </p:sp>
    </p:spTree>
    <p:extLst>
      <p:ext uri="{BB962C8B-B14F-4D97-AF65-F5344CB8AC3E}">
        <p14:creationId xmlns:p14="http://schemas.microsoft.com/office/powerpoint/2010/main" val="51356532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a:xfrm>
            <a:off x="1992313" y="260350"/>
            <a:ext cx="8229600" cy="1143000"/>
          </a:xfrm>
        </p:spPr>
        <p:txBody>
          <a:bodyPr/>
          <a:lstStyle/>
          <a:p>
            <a:r>
              <a:rPr lang="en-GB" altLang="en-US">
                <a:latin typeface="Arial" charset="0"/>
                <a:cs typeface="Arial" charset="0"/>
              </a:rPr>
              <a:t>Remember….</a:t>
            </a:r>
          </a:p>
        </p:txBody>
      </p:sp>
      <p:pic>
        <p:nvPicPr>
          <p:cNvPr id="82947" name="Picture 5" descr="V:\Graphics\Powerpoint\PE_UK\PE439-Solomon\Final files\GIF\ch06\M06NF00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4" y="1989138"/>
            <a:ext cx="801052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8" name="TextBox 4"/>
          <p:cNvSpPr txBox="1">
            <a:spLocks noChangeArrowheads="1"/>
          </p:cNvSpPr>
          <p:nvPr/>
        </p:nvSpPr>
        <p:spPr bwMode="auto">
          <a:xfrm>
            <a:off x="1847851" y="5946776"/>
            <a:ext cx="62642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charset="0"/>
                <a:ea typeface="Arial" charset="0"/>
                <a:cs typeface="Arial" charset="0"/>
              </a:defRPr>
            </a:lvl1pPr>
            <a:lvl2pPr marL="742950" indent="-285750">
              <a:spcBef>
                <a:spcPct val="20000"/>
              </a:spcBef>
              <a:buFont typeface="Arial" charset="0"/>
              <a:buChar char="–"/>
              <a:defRPr sz="2800">
                <a:solidFill>
                  <a:schemeClr val="tx1"/>
                </a:solidFill>
                <a:latin typeface="Arial" charset="0"/>
                <a:ea typeface="Arial" charset="0"/>
                <a:cs typeface="Arial" charset="0"/>
              </a:defRPr>
            </a:lvl2pPr>
            <a:lvl3pPr marL="1143000" indent="-228600">
              <a:spcBef>
                <a:spcPct val="20000"/>
              </a:spcBef>
              <a:buFont typeface="Arial" charset="0"/>
              <a:buChar char="•"/>
              <a:defRPr sz="2400">
                <a:solidFill>
                  <a:schemeClr val="tx1"/>
                </a:solidFill>
                <a:latin typeface="Arial" charset="0"/>
                <a:ea typeface="Arial" charset="0"/>
                <a:cs typeface="Arial" charset="0"/>
              </a:defRPr>
            </a:lvl3pPr>
            <a:lvl4pPr marL="1600200" indent="-228600">
              <a:spcBef>
                <a:spcPct val="20000"/>
              </a:spcBef>
              <a:buFont typeface="Arial" charset="0"/>
              <a:buChar char="–"/>
              <a:defRPr sz="2000">
                <a:solidFill>
                  <a:schemeClr val="tx1"/>
                </a:solidFill>
                <a:latin typeface="Arial" charset="0"/>
                <a:ea typeface="Arial" charset="0"/>
                <a:cs typeface="Arial" charset="0"/>
              </a:defRPr>
            </a:lvl4pPr>
            <a:lvl5pPr marL="2057400" indent="-228600">
              <a:spcBef>
                <a:spcPct val="20000"/>
              </a:spcBef>
              <a:buFont typeface="Arial" charset="0"/>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ea typeface="Arial" charset="0"/>
                <a:cs typeface="Arial" charset="0"/>
              </a:defRPr>
            </a:lvl9pPr>
          </a:lstStyle>
          <a:p>
            <a:pPr>
              <a:spcBef>
                <a:spcPct val="0"/>
              </a:spcBef>
              <a:buFontTx/>
              <a:buNone/>
            </a:pPr>
            <a:r>
              <a:rPr lang="en-GB" altLang="en-US" sz="1000"/>
              <a:t>Source: Solomon et al Marketing: real people, real decisions 2</a:t>
            </a:r>
            <a:r>
              <a:rPr lang="en-GB" altLang="en-US" sz="1000" baseline="30000"/>
              <a:t>nd</a:t>
            </a:r>
            <a:r>
              <a:rPr lang="en-GB" altLang="en-US" sz="1000"/>
              <a:t> Ed 2014 </a:t>
            </a:r>
          </a:p>
        </p:txBody>
      </p:sp>
    </p:spTree>
    <p:extLst>
      <p:ext uri="{BB962C8B-B14F-4D97-AF65-F5344CB8AC3E}">
        <p14:creationId xmlns:p14="http://schemas.microsoft.com/office/powerpoint/2010/main" val="75569040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47850" y="1425575"/>
            <a:ext cx="7753350" cy="4802188"/>
          </a:xfrm>
          <a:prstGeom prst="rect">
            <a:avLst/>
          </a:prstGeom>
          <a:noFill/>
        </p:spPr>
        <p:txBody>
          <a:bodyPr wrap="none">
            <a:spAutoFit/>
          </a:bodyPr>
          <a:lstStyle/>
          <a:p>
            <a:pPr>
              <a:defRPr/>
            </a:pPr>
            <a:endParaRPr lang="en-GB" dirty="0">
              <a:latin typeface="Calibri" panose="020F0502020204030204" pitchFamily="34" charset="0"/>
              <a:cs typeface="Arial" panose="020B0604020202020204" pitchFamily="34" charset="0"/>
            </a:endParaRPr>
          </a:p>
          <a:p>
            <a:pPr>
              <a:defRPr/>
            </a:pPr>
            <a:r>
              <a:rPr lang="en-GB" dirty="0">
                <a:latin typeface="Calibri" panose="020F0502020204030204" pitchFamily="34" charset="0"/>
                <a:cs typeface="Arial" panose="020B0604020202020204" pitchFamily="34" charset="0"/>
              </a:rPr>
              <a:t>Case study: The Changing Face of Luxury Fashion</a:t>
            </a:r>
          </a:p>
          <a:p>
            <a:pPr>
              <a:defRPr/>
            </a:pPr>
            <a:endParaRPr lang="en-GB" sz="2800" dirty="0">
              <a:latin typeface="Calibri" panose="020F0502020204030204" pitchFamily="34" charset="0"/>
              <a:cs typeface="Arial" panose="020B0604020202020204" pitchFamily="34" charset="0"/>
            </a:endParaRPr>
          </a:p>
          <a:p>
            <a:pPr marL="514350" indent="-514350">
              <a:buFontTx/>
              <a:buAutoNum type="arabicPeriod"/>
              <a:defRPr/>
            </a:pPr>
            <a:r>
              <a:rPr lang="en-GB" sz="2800" i="1" dirty="0">
                <a:latin typeface="Calibri" panose="020F0502020204030204" pitchFamily="34" charset="0"/>
                <a:cs typeface="Arial" panose="020B0604020202020204" pitchFamily="34" charset="0"/>
              </a:rPr>
              <a:t>Read the case study </a:t>
            </a:r>
          </a:p>
          <a:p>
            <a:pPr marL="514350" indent="-514350">
              <a:buFontTx/>
              <a:buAutoNum type="arabicPeriod"/>
              <a:defRPr/>
            </a:pPr>
            <a:r>
              <a:rPr lang="en-GB" sz="2800" i="1" dirty="0">
                <a:latin typeface="Calibri" panose="020F0502020204030204" pitchFamily="34" charset="0"/>
                <a:cs typeface="Arial" panose="020B0604020202020204" pitchFamily="34" charset="0"/>
              </a:rPr>
              <a:t>In groups discuss each question</a:t>
            </a:r>
          </a:p>
          <a:p>
            <a:pPr marL="514350" indent="-514350">
              <a:buFontTx/>
              <a:buAutoNum type="arabicPeriod"/>
              <a:defRPr/>
            </a:pPr>
            <a:r>
              <a:rPr lang="en-GB" sz="2800" i="1" dirty="0">
                <a:latin typeface="Calibri" panose="020F0502020204030204" pitchFamily="34" charset="0"/>
                <a:cs typeface="Arial" panose="020B0604020202020204" pitchFamily="34" charset="0"/>
              </a:rPr>
              <a:t>Structure your answers so that you can feedback</a:t>
            </a:r>
          </a:p>
          <a:p>
            <a:pPr>
              <a:defRPr/>
            </a:pPr>
            <a:r>
              <a:rPr lang="en-GB" sz="2800" i="1" dirty="0">
                <a:latin typeface="Calibri" panose="020F0502020204030204" pitchFamily="34" charset="0"/>
                <a:cs typeface="Arial" panose="020B0604020202020204" pitchFamily="34" charset="0"/>
              </a:rPr>
              <a:t>      in an organised way with ALL group members</a:t>
            </a:r>
          </a:p>
          <a:p>
            <a:pPr>
              <a:defRPr/>
            </a:pPr>
            <a:r>
              <a:rPr lang="en-GB" sz="2800" i="1" dirty="0">
                <a:latin typeface="Calibri" panose="020F0502020204030204" pitchFamily="34" charset="0"/>
                <a:cs typeface="Arial" panose="020B0604020202020204" pitchFamily="34" charset="0"/>
              </a:rPr>
              <a:t>      contributing</a:t>
            </a:r>
          </a:p>
          <a:p>
            <a:pPr marL="514350" indent="-514350">
              <a:buFontTx/>
              <a:buAutoNum type="arabicPeriod" startAt="4"/>
              <a:defRPr/>
            </a:pPr>
            <a:r>
              <a:rPr lang="en-GB" sz="2800" i="1" dirty="0">
                <a:latin typeface="Calibri" panose="020F0502020204030204" pitchFamily="34" charset="0"/>
                <a:cs typeface="Arial" panose="020B0604020202020204" pitchFamily="34" charset="0"/>
              </a:rPr>
              <a:t>Remaining students to listen to each group and</a:t>
            </a:r>
          </a:p>
          <a:p>
            <a:pPr>
              <a:defRPr/>
            </a:pPr>
            <a:r>
              <a:rPr lang="en-GB" sz="2800" i="1" dirty="0">
                <a:latin typeface="Calibri" panose="020F0502020204030204" pitchFamily="34" charset="0"/>
                <a:cs typeface="Arial" panose="020B0604020202020204" pitchFamily="34" charset="0"/>
              </a:rPr>
              <a:t>      make notes to question the presenters and to</a:t>
            </a:r>
          </a:p>
          <a:p>
            <a:pPr>
              <a:defRPr/>
            </a:pPr>
            <a:r>
              <a:rPr lang="en-GB" sz="2800" i="1" dirty="0">
                <a:latin typeface="Calibri" panose="020F0502020204030204" pitchFamily="34" charset="0"/>
                <a:cs typeface="Arial" panose="020B0604020202020204" pitchFamily="34" charset="0"/>
              </a:rPr>
              <a:t>      comment on their presentation skills</a:t>
            </a:r>
          </a:p>
          <a:p>
            <a:pPr>
              <a:defRPr/>
            </a:pPr>
            <a:r>
              <a:rPr lang="en-GB" i="1" dirty="0">
                <a:latin typeface="Calibri" panose="020F0502020204030204" pitchFamily="34" charset="0"/>
                <a:cs typeface="Arial" panose="020B0604020202020204" pitchFamily="34" charset="0"/>
              </a:rPr>
              <a:t>      </a:t>
            </a:r>
          </a:p>
        </p:txBody>
      </p:sp>
      <p:pic>
        <p:nvPicPr>
          <p:cNvPr id="839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24063" y="188913"/>
            <a:ext cx="8229600" cy="123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031486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2"/>
          <p:cNvSpPr>
            <a:spLocks noGrp="1"/>
          </p:cNvSpPr>
          <p:nvPr>
            <p:ph type="title"/>
          </p:nvPr>
        </p:nvSpPr>
        <p:spPr>
          <a:xfrm>
            <a:off x="1774826" y="188913"/>
            <a:ext cx="8569325" cy="1143000"/>
          </a:xfrm>
        </p:spPr>
        <p:txBody>
          <a:bodyPr/>
          <a:lstStyle/>
          <a:p>
            <a:pPr eaLnBrk="1" hangingPunct="1"/>
            <a:r>
              <a:rPr lang="en-GB" altLang="en-US" sz="4000">
                <a:latin typeface="Arial" charset="0"/>
                <a:cs typeface="Arial" charset="0"/>
              </a:rPr>
              <a:t>Summary</a:t>
            </a:r>
          </a:p>
        </p:txBody>
      </p:sp>
      <p:sp>
        <p:nvSpPr>
          <p:cNvPr id="84995" name="Content Placeholder 3"/>
          <p:cNvSpPr>
            <a:spLocks noGrp="1"/>
          </p:cNvSpPr>
          <p:nvPr>
            <p:ph idx="1"/>
          </p:nvPr>
        </p:nvSpPr>
        <p:spPr>
          <a:xfrm>
            <a:off x="2351088" y="2133601"/>
            <a:ext cx="7859712" cy="3992563"/>
          </a:xfrm>
        </p:spPr>
        <p:txBody>
          <a:bodyPr/>
          <a:lstStyle/>
          <a:p>
            <a:pPr eaLnBrk="1" hangingPunct="1"/>
            <a:r>
              <a:rPr lang="en-GB" altLang="en-US">
                <a:latin typeface="Arial" charset="0"/>
                <a:cs typeface="Arial" charset="0"/>
              </a:rPr>
              <a:t>Markets are people, not products</a:t>
            </a:r>
          </a:p>
          <a:p>
            <a:pPr eaLnBrk="1" hangingPunct="1"/>
            <a:r>
              <a:rPr lang="en-GB" altLang="en-US">
                <a:latin typeface="Arial" charset="0"/>
                <a:cs typeface="Arial" charset="0"/>
              </a:rPr>
              <a:t>Products should be targeted at specific market groups (segments)</a:t>
            </a:r>
          </a:p>
          <a:p>
            <a:pPr lvl="1" eaLnBrk="1" hangingPunct="1"/>
            <a:r>
              <a:rPr lang="en-GB" altLang="en-US">
                <a:latin typeface="Arial" charset="0"/>
                <a:cs typeface="Arial" charset="0"/>
              </a:rPr>
              <a:t>use multi-variable segmentation</a:t>
            </a:r>
          </a:p>
          <a:p>
            <a:pPr lvl="1" eaLnBrk="1" hangingPunct="1"/>
            <a:r>
              <a:rPr lang="en-GB" altLang="en-US">
                <a:latin typeface="Arial" charset="0"/>
                <a:cs typeface="Arial" charset="0"/>
              </a:rPr>
              <a:t>opportunities for differentiation</a:t>
            </a:r>
          </a:p>
          <a:p>
            <a:pPr eaLnBrk="1" hangingPunct="1"/>
            <a:r>
              <a:rPr lang="en-GB" altLang="en-US">
                <a:latin typeface="Arial" charset="0"/>
                <a:cs typeface="Arial" charset="0"/>
              </a:rPr>
              <a:t>Develop clear positioning</a:t>
            </a:r>
          </a:p>
        </p:txBody>
      </p:sp>
    </p:spTree>
    <p:extLst>
      <p:ext uri="{BB962C8B-B14F-4D97-AF65-F5344CB8AC3E}">
        <p14:creationId xmlns:p14="http://schemas.microsoft.com/office/powerpoint/2010/main" val="28269027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2208213" y="188913"/>
            <a:ext cx="7772400" cy="1143000"/>
          </a:xfrm>
          <a:solidFill>
            <a:schemeClr val="bg1">
              <a:lumMod val="85000"/>
            </a:schemeClr>
          </a:solidFill>
        </p:spPr>
        <p:txBody>
          <a:bodyPr anchor="t"/>
          <a:lstStyle/>
          <a:p>
            <a:pPr>
              <a:defRPr/>
            </a:pPr>
            <a:r>
              <a:rPr lang="en-GB" altLang="en-US" dirty="0" smtClean="0">
                <a:solidFill>
                  <a:srgbClr val="000000"/>
                </a:solidFill>
                <a:ea typeface="+mj-ea"/>
              </a:rPr>
              <a:t>Summary</a:t>
            </a:r>
          </a:p>
        </p:txBody>
      </p:sp>
      <p:sp>
        <p:nvSpPr>
          <p:cNvPr id="86019" name="Rectangle 3"/>
          <p:cNvSpPr>
            <a:spLocks noGrp="1" noChangeArrowheads="1"/>
          </p:cNvSpPr>
          <p:nvPr>
            <p:ph type="body" idx="1"/>
          </p:nvPr>
        </p:nvSpPr>
        <p:spPr>
          <a:xfrm>
            <a:off x="2208214" y="1819275"/>
            <a:ext cx="7991475" cy="4967288"/>
          </a:xfrm>
        </p:spPr>
        <p:txBody>
          <a:bodyPr/>
          <a:lstStyle/>
          <a:p>
            <a:r>
              <a:rPr lang="en-GB" altLang="en-US" sz="2000">
                <a:latin typeface="Arial" charset="0"/>
                <a:cs typeface="Arial" charset="0"/>
              </a:rPr>
              <a:t>The process of market segmentation is based on the principle that not all customers have the same needs.</a:t>
            </a:r>
          </a:p>
          <a:p>
            <a:r>
              <a:rPr lang="en-GB" altLang="en-US" sz="2000">
                <a:latin typeface="Arial" charset="0"/>
                <a:cs typeface="Arial" charset="0"/>
              </a:rPr>
              <a:t>They are many different variables which can be used for segmenting consumer and industrial markets.</a:t>
            </a:r>
          </a:p>
          <a:p>
            <a:r>
              <a:rPr lang="en-GB" altLang="en-US" sz="2000">
                <a:latin typeface="Arial" charset="0"/>
                <a:cs typeface="Arial" charset="0"/>
              </a:rPr>
              <a:t>The 5 criteria for successful segmentation are: effective, measurable, accessible, actionable and profitable.</a:t>
            </a:r>
          </a:p>
          <a:p>
            <a:r>
              <a:rPr lang="en-GB" altLang="en-US" sz="2000">
                <a:latin typeface="Arial" charset="0"/>
                <a:cs typeface="Arial" charset="0"/>
              </a:rPr>
              <a:t>There are 4 generic target marketing strategies: undifferentiated, differentiated, focus and customised marketing.</a:t>
            </a:r>
          </a:p>
          <a:p>
            <a:r>
              <a:rPr lang="en-GB" altLang="en-US" sz="2000">
                <a:latin typeface="Arial" charset="0"/>
                <a:cs typeface="Arial" charset="0"/>
              </a:rPr>
              <a:t>Positioning is the key tool for conveying how companies meet customer needs with products and services.</a:t>
            </a:r>
          </a:p>
          <a:p>
            <a:r>
              <a:rPr lang="en-GB" altLang="en-US" sz="2000">
                <a:latin typeface="Arial" charset="0"/>
                <a:cs typeface="Arial" charset="0"/>
              </a:rPr>
              <a:t>There are 4 repositioning strategies: image, product, intangible and tangible repositioning .</a:t>
            </a:r>
          </a:p>
        </p:txBody>
      </p:sp>
    </p:spTree>
    <p:extLst>
      <p:ext uri="{BB962C8B-B14F-4D97-AF65-F5344CB8AC3E}">
        <p14:creationId xmlns:p14="http://schemas.microsoft.com/office/powerpoint/2010/main" val="94169198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1992313" y="260350"/>
            <a:ext cx="8229600" cy="1143000"/>
          </a:xfrm>
        </p:spPr>
        <p:txBody>
          <a:bodyPr/>
          <a:lstStyle/>
          <a:p>
            <a:r>
              <a:rPr lang="en-GB" altLang="en-US">
                <a:latin typeface="Arial" charset="0"/>
                <a:cs typeface="Arial" charset="0"/>
              </a:rPr>
              <a:t>Further Reading </a:t>
            </a:r>
          </a:p>
        </p:txBody>
      </p:sp>
      <p:sp>
        <p:nvSpPr>
          <p:cNvPr id="88067" name="Content Placeholder 2"/>
          <p:cNvSpPr>
            <a:spLocks noGrp="1"/>
          </p:cNvSpPr>
          <p:nvPr>
            <p:ph idx="1"/>
          </p:nvPr>
        </p:nvSpPr>
        <p:spPr/>
        <p:txBody>
          <a:bodyPr/>
          <a:lstStyle/>
          <a:p>
            <a:pPr marL="0" indent="0">
              <a:buNone/>
            </a:pPr>
            <a:endParaRPr lang="en-GB" altLang="en-US">
              <a:latin typeface="Arial" charset="0"/>
              <a:cs typeface="Arial" charset="0"/>
            </a:endParaRPr>
          </a:p>
          <a:p>
            <a:pPr marL="0" indent="0">
              <a:buNone/>
            </a:pPr>
            <a:r>
              <a:rPr lang="en-GB" altLang="en-US">
                <a:latin typeface="Arial" charset="0"/>
                <a:cs typeface="Arial" charset="0"/>
              </a:rPr>
              <a:t>Masterson, R. &amp; Pickton, D. (2014) Marketing an introduction 3</a:t>
            </a:r>
            <a:r>
              <a:rPr lang="en-GB" altLang="en-US" baseline="30000">
                <a:latin typeface="Arial" charset="0"/>
                <a:cs typeface="Arial" charset="0"/>
              </a:rPr>
              <a:t>rd</a:t>
            </a:r>
            <a:r>
              <a:rPr lang="en-GB" altLang="en-US">
                <a:latin typeface="Arial" charset="0"/>
                <a:cs typeface="Arial" charset="0"/>
              </a:rPr>
              <a:t> Edition, London: Sage (Chapter 4) </a:t>
            </a:r>
          </a:p>
          <a:p>
            <a:pPr marL="0" indent="0">
              <a:buNone/>
            </a:pPr>
            <a:endParaRPr lang="en-GB" altLang="en-US">
              <a:latin typeface="Arial" charset="0"/>
              <a:cs typeface="Arial" charset="0"/>
            </a:endParaRPr>
          </a:p>
        </p:txBody>
      </p:sp>
    </p:spTree>
    <p:extLst>
      <p:ext uri="{BB962C8B-B14F-4D97-AF65-F5344CB8AC3E}">
        <p14:creationId xmlns:p14="http://schemas.microsoft.com/office/powerpoint/2010/main" val="74130885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a:xfrm>
            <a:off x="1992313" y="260350"/>
            <a:ext cx="8229600" cy="1143000"/>
          </a:xfrm>
        </p:spPr>
        <p:txBody>
          <a:bodyPr/>
          <a:lstStyle/>
          <a:p>
            <a:r>
              <a:rPr lang="en-GB" altLang="en-US">
                <a:latin typeface="Arial" charset="0"/>
                <a:cs typeface="Arial" charset="0"/>
              </a:rPr>
              <a:t>Reading &amp; Useful Websites</a:t>
            </a:r>
          </a:p>
        </p:txBody>
      </p:sp>
      <p:sp>
        <p:nvSpPr>
          <p:cNvPr id="89091" name="Content Placeholder 2"/>
          <p:cNvSpPr>
            <a:spLocks noGrp="1"/>
          </p:cNvSpPr>
          <p:nvPr>
            <p:ph idx="1"/>
          </p:nvPr>
        </p:nvSpPr>
        <p:spPr/>
        <p:txBody>
          <a:bodyPr/>
          <a:lstStyle/>
          <a:p>
            <a:r>
              <a:rPr lang="en-GB" altLang="en-US">
                <a:latin typeface="Arial" charset="0"/>
                <a:cs typeface="Arial" charset="0"/>
              </a:rPr>
              <a:t>Social Media</a:t>
            </a:r>
          </a:p>
          <a:p>
            <a:pPr lvl="1"/>
            <a:r>
              <a:rPr lang="en-GB" altLang="en-US">
                <a:latin typeface="Arial" charset="0"/>
                <a:cs typeface="Arial" charset="0"/>
              </a:rPr>
              <a:t>@markeingweeked</a:t>
            </a:r>
          </a:p>
          <a:p>
            <a:pPr lvl="1"/>
            <a:r>
              <a:rPr lang="en-GB" altLang="en-US">
                <a:latin typeface="Arial" charset="0"/>
                <a:cs typeface="Arial" charset="0"/>
              </a:rPr>
              <a:t>@brandrepublic </a:t>
            </a:r>
          </a:p>
          <a:p>
            <a:pPr lvl="1"/>
            <a:r>
              <a:rPr lang="en-GB" altLang="en-US">
                <a:latin typeface="Arial" charset="0"/>
                <a:cs typeface="Arial" charset="0"/>
              </a:rPr>
              <a:t>@CIM</a:t>
            </a:r>
          </a:p>
          <a:p>
            <a:pPr lvl="1"/>
            <a:r>
              <a:rPr lang="en-GB" altLang="en-US">
                <a:latin typeface="Arial" charset="0"/>
                <a:cs typeface="Arial" charset="0"/>
              </a:rPr>
              <a:t>@marketingUK</a:t>
            </a:r>
          </a:p>
          <a:p>
            <a:pPr lvl="1"/>
            <a:r>
              <a:rPr lang="en-GB" altLang="en-US">
                <a:latin typeface="Arial" charset="0"/>
                <a:cs typeface="Arial" charset="0"/>
              </a:rPr>
              <a:t>@Utalkmarketing</a:t>
            </a:r>
          </a:p>
        </p:txBody>
      </p:sp>
    </p:spTree>
    <p:extLst>
      <p:ext uri="{BB962C8B-B14F-4D97-AF65-F5344CB8AC3E}">
        <p14:creationId xmlns:p14="http://schemas.microsoft.com/office/powerpoint/2010/main" val="162527293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1992313" y="260350"/>
            <a:ext cx="8229600" cy="1143000"/>
          </a:xfrm>
        </p:spPr>
        <p:txBody>
          <a:bodyPr/>
          <a:lstStyle/>
          <a:p>
            <a:r>
              <a:rPr lang="en-GB" altLang="en-US">
                <a:latin typeface="Arial" charset="0"/>
                <a:cs typeface="Arial" charset="0"/>
              </a:rPr>
              <a:t>Reading &amp; Useful Websites</a:t>
            </a:r>
          </a:p>
        </p:txBody>
      </p:sp>
      <p:sp>
        <p:nvSpPr>
          <p:cNvPr id="90115" name="Content Placeholder 2"/>
          <p:cNvSpPr>
            <a:spLocks noGrp="1"/>
          </p:cNvSpPr>
          <p:nvPr>
            <p:ph idx="1"/>
          </p:nvPr>
        </p:nvSpPr>
        <p:spPr/>
        <p:txBody>
          <a:bodyPr/>
          <a:lstStyle/>
          <a:p>
            <a:r>
              <a:rPr lang="en-GB" altLang="en-US">
                <a:latin typeface="Arial" charset="0"/>
                <a:cs typeface="Arial" charset="0"/>
              </a:rPr>
              <a:t>Library resources – Reading!!</a:t>
            </a:r>
          </a:p>
          <a:p>
            <a:pPr lvl="1"/>
            <a:r>
              <a:rPr lang="en-GB" altLang="en-US">
                <a:latin typeface="Arial" charset="0"/>
                <a:cs typeface="Arial" charset="0"/>
              </a:rPr>
              <a:t>Marketing Week</a:t>
            </a:r>
          </a:p>
          <a:p>
            <a:pPr lvl="1"/>
            <a:r>
              <a:rPr lang="en-GB" altLang="en-US">
                <a:latin typeface="Arial" charset="0"/>
                <a:cs typeface="Arial" charset="0"/>
              </a:rPr>
              <a:t>Brand Republic</a:t>
            </a:r>
          </a:p>
          <a:p>
            <a:pPr lvl="1"/>
            <a:r>
              <a:rPr lang="en-GB" altLang="en-US">
                <a:latin typeface="Arial" charset="0"/>
                <a:cs typeface="Arial" charset="0"/>
              </a:rPr>
              <a:t>Marketing</a:t>
            </a:r>
          </a:p>
          <a:p>
            <a:pPr lvl="1"/>
            <a:r>
              <a:rPr lang="en-GB" altLang="en-US">
                <a:latin typeface="Arial" charset="0"/>
                <a:cs typeface="Arial" charset="0"/>
              </a:rPr>
              <a:t>The Grocer </a:t>
            </a:r>
          </a:p>
        </p:txBody>
      </p:sp>
    </p:spTree>
    <p:extLst>
      <p:ext uri="{BB962C8B-B14F-4D97-AF65-F5344CB8AC3E}">
        <p14:creationId xmlns:p14="http://schemas.microsoft.com/office/powerpoint/2010/main" val="211764512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1992313" y="260350"/>
            <a:ext cx="8229600" cy="1143000"/>
          </a:xfrm>
        </p:spPr>
        <p:txBody>
          <a:bodyPr/>
          <a:lstStyle/>
          <a:p>
            <a:r>
              <a:rPr lang="en-GB" altLang="en-US">
                <a:latin typeface="Arial" charset="0"/>
                <a:cs typeface="Arial" charset="0"/>
              </a:rPr>
              <a:t>Reading &amp; Useful Websites</a:t>
            </a:r>
          </a:p>
        </p:txBody>
      </p:sp>
      <p:sp>
        <p:nvSpPr>
          <p:cNvPr id="91139" name="Content Placeholder 2"/>
          <p:cNvSpPr>
            <a:spLocks noGrp="1"/>
          </p:cNvSpPr>
          <p:nvPr>
            <p:ph idx="1"/>
          </p:nvPr>
        </p:nvSpPr>
        <p:spPr/>
        <p:txBody>
          <a:bodyPr/>
          <a:lstStyle/>
          <a:p>
            <a:r>
              <a:rPr lang="en-GB" altLang="en-US">
                <a:latin typeface="Arial" charset="0"/>
                <a:cs typeface="Arial" charset="0"/>
              </a:rPr>
              <a:t>Websites</a:t>
            </a:r>
          </a:p>
          <a:p>
            <a:pPr lvl="1"/>
            <a:r>
              <a:rPr lang="en-GB" altLang="en-US">
                <a:latin typeface="Arial" charset="0"/>
                <a:cs typeface="Arial" charset="0"/>
                <a:hlinkClick r:id="rId2"/>
              </a:rPr>
              <a:t>www.cim.co.uk</a:t>
            </a:r>
            <a:endParaRPr lang="en-GB" altLang="en-US">
              <a:latin typeface="Arial" charset="0"/>
              <a:cs typeface="Arial" charset="0"/>
            </a:endParaRPr>
          </a:p>
          <a:p>
            <a:pPr lvl="1"/>
            <a:r>
              <a:rPr lang="en-GB" altLang="en-US">
                <a:latin typeface="Arial" charset="0"/>
                <a:cs typeface="Arial" charset="0"/>
                <a:hlinkClick r:id="rId3"/>
              </a:rPr>
              <a:t>www.youtalkmarketing.co.uk</a:t>
            </a:r>
            <a:r>
              <a:rPr lang="en-GB" altLang="en-US">
                <a:latin typeface="Arial" charset="0"/>
                <a:cs typeface="Arial" charset="0"/>
              </a:rPr>
              <a:t> </a:t>
            </a:r>
          </a:p>
        </p:txBody>
      </p:sp>
    </p:spTree>
    <p:extLst>
      <p:ext uri="{BB962C8B-B14F-4D97-AF65-F5344CB8AC3E}">
        <p14:creationId xmlns:p14="http://schemas.microsoft.com/office/powerpoint/2010/main" val="101511733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47851" y="692151"/>
            <a:ext cx="8208963" cy="3816429"/>
          </a:xfrm>
          <a:prstGeom prst="rect">
            <a:avLst/>
          </a:prstGeom>
        </p:spPr>
        <p:txBody>
          <a:bodyPr>
            <a:spAutoFit/>
          </a:bodyPr>
          <a:lstStyle/>
          <a:p>
            <a:pPr>
              <a:defRPr/>
            </a:pPr>
            <a:r>
              <a:rPr lang="en-GB" sz="2400" dirty="0">
                <a:latin typeface="Calibri" panose="020F0502020204030204" pitchFamily="34" charset="0"/>
                <a:cs typeface="Arial" panose="020B0604020202020204" pitchFamily="34" charset="0"/>
              </a:rPr>
              <a:t>Additional reading:</a:t>
            </a:r>
          </a:p>
          <a:p>
            <a:pPr>
              <a:defRPr/>
            </a:pPr>
            <a:endParaRPr lang="en-GB" sz="2000" dirty="0">
              <a:latin typeface="Calibri" panose="020F0502020204030204" pitchFamily="34" charset="0"/>
              <a:cs typeface="Arial" panose="020B0604020202020204" pitchFamily="34" charset="0"/>
            </a:endParaRPr>
          </a:p>
          <a:p>
            <a:pPr marL="342900" indent="-342900">
              <a:buFont typeface="Arial" panose="020B0604020202020204" pitchFamily="34" charset="0"/>
              <a:buChar char="•"/>
              <a:defRPr/>
            </a:pPr>
            <a:r>
              <a:rPr lang="en-GB" sz="2000" dirty="0">
                <a:latin typeface="Calibri" panose="020F0502020204030204" pitchFamily="34" charset="0"/>
                <a:cs typeface="Arial" panose="020B0604020202020204" pitchFamily="34" charset="0"/>
              </a:rPr>
              <a:t>Smith, W. R. (1956), ‘Product differentiation and market segmentation as alternative marketing strategies’, </a:t>
            </a:r>
            <a:r>
              <a:rPr lang="en-GB" sz="2000" i="1" dirty="0">
                <a:latin typeface="Calibri" panose="020F0502020204030204" pitchFamily="34" charset="0"/>
                <a:cs typeface="Arial" panose="020B0604020202020204" pitchFamily="34" charset="0"/>
              </a:rPr>
              <a:t>Journal of Marketing</a:t>
            </a:r>
            <a:r>
              <a:rPr lang="en-GB" sz="2000" dirty="0">
                <a:latin typeface="Calibri" panose="020F0502020204030204" pitchFamily="34" charset="0"/>
                <a:cs typeface="Arial" panose="020B0604020202020204" pitchFamily="34" charset="0"/>
              </a:rPr>
              <a:t>, July, 3–8</a:t>
            </a:r>
          </a:p>
          <a:p>
            <a:pPr>
              <a:defRPr/>
            </a:pPr>
            <a:endParaRPr lang="en-GB" sz="2000" dirty="0">
              <a:latin typeface="Calibri" panose="020F0502020204030204" pitchFamily="34" charset="0"/>
              <a:cs typeface="Arial" panose="020B0604020202020204" pitchFamily="34" charset="0"/>
            </a:endParaRPr>
          </a:p>
          <a:p>
            <a:pPr marL="342900" indent="-342900">
              <a:buFont typeface="Arial" panose="020B0604020202020204" pitchFamily="34" charset="0"/>
              <a:buChar char="•"/>
              <a:defRPr/>
            </a:pPr>
            <a:r>
              <a:rPr lang="en-GB" sz="2000" dirty="0">
                <a:latin typeface="Calibri" panose="020F0502020204030204" pitchFamily="34" charset="0"/>
                <a:cs typeface="Arial" panose="020B0604020202020204" pitchFamily="34" charset="0"/>
              </a:rPr>
              <a:t>T.P. </a:t>
            </a:r>
            <a:r>
              <a:rPr lang="en-GB" sz="2000" dirty="0" err="1">
                <a:latin typeface="Calibri" panose="020F0502020204030204" pitchFamily="34" charset="0"/>
                <a:cs typeface="Arial" panose="020B0604020202020204" pitchFamily="34" charset="0"/>
              </a:rPr>
              <a:t>Beane</a:t>
            </a:r>
            <a:r>
              <a:rPr lang="en-GB" sz="2000" dirty="0">
                <a:latin typeface="Calibri" panose="020F0502020204030204" pitchFamily="34" charset="0"/>
                <a:cs typeface="Arial" panose="020B0604020202020204" pitchFamily="34" charset="0"/>
              </a:rPr>
              <a:t>, D.M. Ennis, (1987) "Market Segmentation: A Review", </a:t>
            </a:r>
            <a:r>
              <a:rPr lang="en-GB" sz="2000" i="1" dirty="0">
                <a:latin typeface="Calibri" panose="020F0502020204030204" pitchFamily="34" charset="0"/>
                <a:cs typeface="Arial" panose="020B0604020202020204" pitchFamily="34" charset="0"/>
              </a:rPr>
              <a:t>European Journal of Marketing</a:t>
            </a:r>
            <a:r>
              <a:rPr lang="en-GB" sz="2000" dirty="0">
                <a:latin typeface="Calibri" panose="020F0502020204030204" pitchFamily="34" charset="0"/>
                <a:cs typeface="Arial" panose="020B0604020202020204" pitchFamily="34" charset="0"/>
              </a:rPr>
              <a:t>, Vol. 21 </a:t>
            </a:r>
            <a:r>
              <a:rPr lang="en-GB" sz="2000" dirty="0" err="1">
                <a:latin typeface="Calibri" panose="020F0502020204030204" pitchFamily="34" charset="0"/>
                <a:cs typeface="Arial" panose="020B0604020202020204" pitchFamily="34" charset="0"/>
              </a:rPr>
              <a:t>Iss</a:t>
            </a:r>
            <a:r>
              <a:rPr lang="en-GB" sz="2000" dirty="0">
                <a:latin typeface="Calibri" panose="020F0502020204030204" pitchFamily="34" charset="0"/>
                <a:cs typeface="Arial" panose="020B0604020202020204" pitchFamily="34" charset="0"/>
              </a:rPr>
              <a:t>: 5, pp.20 – 42</a:t>
            </a:r>
          </a:p>
          <a:p>
            <a:pPr>
              <a:defRPr/>
            </a:pPr>
            <a:endParaRPr lang="en-GB" sz="2000" dirty="0">
              <a:latin typeface="Calibri" panose="020F0502020204030204" pitchFamily="34" charset="0"/>
              <a:cs typeface="Arial" panose="020B0604020202020204" pitchFamily="34" charset="0"/>
            </a:endParaRPr>
          </a:p>
          <a:p>
            <a:pPr marL="342900" indent="-342900">
              <a:buFont typeface="Arial" panose="020B0604020202020204" pitchFamily="34" charset="0"/>
              <a:buChar char="•"/>
              <a:defRPr/>
            </a:pPr>
            <a:r>
              <a:rPr lang="en-GB" sz="2000" dirty="0" err="1">
                <a:latin typeface="Calibri" panose="020F0502020204030204" pitchFamily="34" charset="0"/>
                <a:cs typeface="Arial" panose="020B0604020202020204" pitchFamily="34" charset="0"/>
              </a:rPr>
              <a:t>Ries</a:t>
            </a:r>
            <a:r>
              <a:rPr lang="en-GB" sz="2000" dirty="0">
                <a:latin typeface="Calibri" panose="020F0502020204030204" pitchFamily="34" charset="0"/>
                <a:cs typeface="Arial" panose="020B0604020202020204" pitchFamily="34" charset="0"/>
              </a:rPr>
              <a:t>, A. and Trout, J. (2006), </a:t>
            </a:r>
            <a:r>
              <a:rPr lang="en-GB" sz="2000" i="1" dirty="0">
                <a:latin typeface="Calibri" panose="020F0502020204030204" pitchFamily="34" charset="0"/>
                <a:cs typeface="Arial" panose="020B0604020202020204" pitchFamily="34" charset="0"/>
              </a:rPr>
              <a:t>Positioning: The Battle for your Mind</a:t>
            </a:r>
            <a:r>
              <a:rPr lang="en-GB" sz="2000" dirty="0">
                <a:latin typeface="Calibri" panose="020F0502020204030204" pitchFamily="34" charset="0"/>
                <a:cs typeface="Arial" panose="020B0604020202020204" pitchFamily="34" charset="0"/>
              </a:rPr>
              <a:t>, London: McGraw-Hill Professional</a:t>
            </a:r>
          </a:p>
          <a:p>
            <a:pPr>
              <a:defRPr/>
            </a:pPr>
            <a:endParaRPr lang="en-GB" sz="2000" dirty="0">
              <a:latin typeface="Calibri" panose="020F0502020204030204" pitchFamily="34" charset="0"/>
              <a:cs typeface="Arial" panose="020B0604020202020204" pitchFamily="34" charset="0"/>
            </a:endParaRPr>
          </a:p>
          <a:p>
            <a:pPr marL="342900" indent="-342900">
              <a:buFont typeface="Arial" panose="020B0604020202020204" pitchFamily="34" charset="0"/>
              <a:buChar char="•"/>
              <a:defRPr/>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69911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838</TotalTime>
  <Words>2314</Words>
  <Application>Microsoft Macintosh PowerPoint</Application>
  <PresentationFormat>Widescreen</PresentationFormat>
  <Paragraphs>470</Paragraphs>
  <Slides>68</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Calibri</vt:lpstr>
      <vt:lpstr>Calibri Light</vt:lpstr>
      <vt:lpstr>Monotype Sorts</vt:lpstr>
      <vt:lpstr>ＭＳ Ｐゴシック</vt:lpstr>
      <vt:lpstr>Times New Roman</vt:lpstr>
      <vt:lpstr>Wingdings</vt:lpstr>
      <vt:lpstr>Arial</vt:lpstr>
      <vt:lpstr>Office Theme</vt:lpstr>
      <vt:lpstr>Social Trends &amp; Consumerism</vt:lpstr>
      <vt:lpstr>Strategic Marketing</vt:lpstr>
      <vt:lpstr>Strategic Marketing</vt:lpstr>
      <vt:lpstr>Strategic Marketing</vt:lpstr>
      <vt:lpstr>Strategic Models</vt:lpstr>
      <vt:lpstr>Activity</vt:lpstr>
      <vt:lpstr>Activity</vt:lpstr>
      <vt:lpstr>BCG &amp; Marketing</vt:lpstr>
      <vt:lpstr>Segmenting, Targeting &amp; Positioning</vt:lpstr>
      <vt:lpstr>Designing a Customer-Driven Marketing Strategy </vt:lpstr>
      <vt:lpstr>Market Segmentation</vt:lpstr>
      <vt:lpstr>Benefits of STP Process</vt:lpstr>
      <vt:lpstr>STP Process</vt:lpstr>
      <vt:lpstr>Major Segmentation Variables</vt:lpstr>
      <vt:lpstr>Geographic Segmentation</vt:lpstr>
      <vt:lpstr>Demographic Segmentation</vt:lpstr>
      <vt:lpstr>Psychographic Segmentation</vt:lpstr>
      <vt:lpstr>Behavioural Segmentation</vt:lpstr>
      <vt:lpstr>Mosaic </vt:lpstr>
      <vt:lpstr>Acorn Classification </vt:lpstr>
      <vt:lpstr>Activity: Internet research</vt:lpstr>
      <vt:lpstr>Practical Insight </vt:lpstr>
      <vt:lpstr>Is it easy to classify people?</vt:lpstr>
      <vt:lpstr>Segmenting business markets</vt:lpstr>
      <vt:lpstr>Segmenting Organisational Markets</vt:lpstr>
      <vt:lpstr>Selecting Target Market Segments</vt:lpstr>
      <vt:lpstr>Question?</vt:lpstr>
      <vt:lpstr>PowerPoint Presentation</vt:lpstr>
      <vt:lpstr>Market Targeting Selecting Target Segments</vt:lpstr>
      <vt:lpstr>Segmentation trade-offs</vt:lpstr>
      <vt:lpstr>Mass Marketing</vt:lpstr>
      <vt:lpstr>Segmented Markets </vt:lpstr>
      <vt:lpstr>Example of Focused Strategy</vt:lpstr>
      <vt:lpstr>Niche &amp; Micromarketing </vt:lpstr>
      <vt:lpstr>Evaluating a segment for targeting</vt:lpstr>
      <vt:lpstr>Question?</vt:lpstr>
      <vt:lpstr>The Benefits of Market Segmentation</vt:lpstr>
      <vt:lpstr>Activity </vt:lpstr>
      <vt:lpstr>Positioning - definitions</vt:lpstr>
      <vt:lpstr>Differentiation and Positioning</vt:lpstr>
      <vt:lpstr>Differentiation and Positioning Positioning Map</vt:lpstr>
      <vt:lpstr>Differentiation and Positioning Choosing a Strategy</vt:lpstr>
      <vt:lpstr>Identifying Possible Value Differences and Competitive Advantages</vt:lpstr>
      <vt:lpstr>Selecting an Overall Positioning Strategy</vt:lpstr>
      <vt:lpstr>Developing a Positioning Statement</vt:lpstr>
      <vt:lpstr>Keys to Successful Positioning</vt:lpstr>
      <vt:lpstr>Five Criteria for Successful Segmentation</vt:lpstr>
      <vt:lpstr>PowerPoint Presentation</vt:lpstr>
      <vt:lpstr>Repositioning</vt:lpstr>
      <vt:lpstr>re-positioning</vt:lpstr>
      <vt:lpstr>Why is positioning important?</vt:lpstr>
      <vt:lpstr>Positioning strategies</vt:lpstr>
      <vt:lpstr>Position statements</vt:lpstr>
      <vt:lpstr>Managing positions – a process</vt:lpstr>
      <vt:lpstr>five-stage process</vt:lpstr>
      <vt:lpstr>Buyers’ perceptions</vt:lpstr>
      <vt:lpstr>Perceptual mapping</vt:lpstr>
      <vt:lpstr>A Perceptual Positioning Map of Supermarkets</vt:lpstr>
      <vt:lpstr>Benefits of perceptual mapping</vt:lpstr>
      <vt:lpstr>Remember….</vt:lpstr>
      <vt:lpstr>PowerPoint Presentation</vt:lpstr>
      <vt:lpstr>Summary</vt:lpstr>
      <vt:lpstr>Summary</vt:lpstr>
      <vt:lpstr>Further Reading </vt:lpstr>
      <vt:lpstr>Reading &amp; Useful Websites</vt:lpstr>
      <vt:lpstr>Reading &amp; Useful Websites</vt:lpstr>
      <vt:lpstr>Reading &amp; Useful Websites</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Marketing</dc:title>
  <dc:creator>Carl Singleton</dc:creator>
  <cp:lastModifiedBy>Carl Singleton</cp:lastModifiedBy>
  <cp:revision>6</cp:revision>
  <dcterms:created xsi:type="dcterms:W3CDTF">2017-11-27T21:58:56Z</dcterms:created>
  <dcterms:modified xsi:type="dcterms:W3CDTF">2017-11-28T12:01:04Z</dcterms:modified>
</cp:coreProperties>
</file>