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1113" r:id="rId3"/>
    <p:sldId id="1047" r:id="rId4"/>
    <p:sldId id="1073" r:id="rId5"/>
    <p:sldId id="1048" r:id="rId6"/>
    <p:sldId id="1112" r:id="rId7"/>
    <p:sldId id="1044" r:id="rId8"/>
    <p:sldId id="1049" r:id="rId9"/>
    <p:sldId id="1075" r:id="rId10"/>
    <p:sldId id="1116" r:id="rId11"/>
    <p:sldId id="1153" r:id="rId12"/>
    <p:sldId id="1051" r:id="rId13"/>
    <p:sldId id="1076" r:id="rId14"/>
    <p:sldId id="1077" r:id="rId15"/>
    <p:sldId id="1078" r:id="rId16"/>
    <p:sldId id="1103" r:id="rId17"/>
    <p:sldId id="1053" r:id="rId18"/>
    <p:sldId id="1054" r:id="rId19"/>
    <p:sldId id="1133" r:id="rId20"/>
    <p:sldId id="1149" r:id="rId21"/>
    <p:sldId id="1150" r:id="rId22"/>
    <p:sldId id="1152" r:id="rId23"/>
    <p:sldId id="1114"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1BC6FE-D87B-4953-AC70-E170ACD17D20}" v="5" dt="2026-05-19T08:49:06.6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4" autoAdjust="0"/>
    <p:restoredTop sz="93372" autoAdjust="0"/>
  </p:normalViewPr>
  <p:slideViewPr>
    <p:cSldViewPr>
      <p:cViewPr varScale="1">
        <p:scale>
          <a:sx n="97" d="100"/>
          <a:sy n="97" d="100"/>
        </p:scale>
        <p:origin x="132"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5ee32232-9136-4e4d-a76d-a15cb4de04fe" providerId="ADAL" clId="{9BC6F194-A627-4641-BA57-64FFB30F2A81}"/>
    <pc:docChg chg="custSel addSld modSld sldOrd">
      <pc:chgData name="Shengfeng Mei" userId="5ee32232-9136-4e4d-a76d-a15cb4de04fe" providerId="ADAL" clId="{9BC6F194-A627-4641-BA57-64FFB30F2A81}" dt="2026-05-19T08:50:58.852" v="204" actId="113"/>
      <pc:docMkLst>
        <pc:docMk/>
      </pc:docMkLst>
      <pc:sldChg chg="modSp add mod">
        <pc:chgData name="Shengfeng Mei" userId="5ee32232-9136-4e4d-a76d-a15cb4de04fe" providerId="ADAL" clId="{9BC6F194-A627-4641-BA57-64FFB30F2A81}" dt="2026-05-19T08:50:58.852" v="204" actId="113"/>
        <pc:sldMkLst>
          <pc:docMk/>
          <pc:sldMk cId="3684525499" sldId="1044"/>
        </pc:sldMkLst>
        <pc:spChg chg="mod">
          <ac:chgData name="Shengfeng Mei" userId="5ee32232-9136-4e4d-a76d-a15cb4de04fe" providerId="ADAL" clId="{9BC6F194-A627-4641-BA57-64FFB30F2A81}" dt="2026-05-19T08:49:17.099" v="74" actId="20577"/>
          <ac:spMkLst>
            <pc:docMk/>
            <pc:sldMk cId="3684525499" sldId="1044"/>
            <ac:spMk id="2" creationId="{00000000-0000-0000-0000-000000000000}"/>
          </ac:spMkLst>
        </pc:spChg>
        <pc:spChg chg="mod">
          <ac:chgData name="Shengfeng Mei" userId="5ee32232-9136-4e4d-a76d-a15cb4de04fe" providerId="ADAL" clId="{9BC6F194-A627-4641-BA57-64FFB30F2A81}" dt="2026-05-19T08:50:58.852" v="204" actId="113"/>
          <ac:spMkLst>
            <pc:docMk/>
            <pc:sldMk cId="3684525499" sldId="1044"/>
            <ac:spMk id="3" creationId="{00000000-0000-0000-0000-000000000000}"/>
          </ac:spMkLst>
        </pc:spChg>
      </pc:sldChg>
      <pc:sldChg chg="mod modShow">
        <pc:chgData name="Shengfeng Mei" userId="5ee32232-9136-4e4d-a76d-a15cb4de04fe" providerId="ADAL" clId="{9BC6F194-A627-4641-BA57-64FFB30F2A81}" dt="2026-05-18T14:21:27.474" v="0" actId="729"/>
        <pc:sldMkLst>
          <pc:docMk/>
          <pc:sldMk cId="961102006" sldId="1133"/>
        </pc:sldMkLst>
      </pc:sldChg>
      <pc:sldChg chg="add">
        <pc:chgData name="Shengfeng Mei" userId="5ee32232-9136-4e4d-a76d-a15cb4de04fe" providerId="ADAL" clId="{9BC6F194-A627-4641-BA57-64FFB30F2A81}" dt="2026-05-18T14:25:51.485" v="1"/>
        <pc:sldMkLst>
          <pc:docMk/>
          <pc:sldMk cId="1078117495" sldId="1149"/>
        </pc:sldMkLst>
      </pc:sldChg>
      <pc:sldChg chg="modSp add mod">
        <pc:chgData name="Shengfeng Mei" userId="5ee32232-9136-4e4d-a76d-a15cb4de04fe" providerId="ADAL" clId="{9BC6F194-A627-4641-BA57-64FFB30F2A81}" dt="2026-05-18T14:31:56.838" v="12" actId="20577"/>
        <pc:sldMkLst>
          <pc:docMk/>
          <pc:sldMk cId="1414961968" sldId="1150"/>
        </pc:sldMkLst>
        <pc:spChg chg="mod">
          <ac:chgData name="Shengfeng Mei" userId="5ee32232-9136-4e4d-a76d-a15cb4de04fe" providerId="ADAL" clId="{9BC6F194-A627-4641-BA57-64FFB30F2A81}" dt="2026-05-18T14:31:56.838" v="12" actId="20577"/>
          <ac:spMkLst>
            <pc:docMk/>
            <pc:sldMk cId="1414961968" sldId="1150"/>
            <ac:spMk id="3" creationId="{B976D0A6-A65A-1533-5AB8-1B06B3E0DCAF}"/>
          </ac:spMkLst>
        </pc:spChg>
      </pc:sldChg>
      <pc:sldChg chg="modSp add mod">
        <pc:chgData name="Shengfeng Mei" userId="5ee32232-9136-4e4d-a76d-a15cb4de04fe" providerId="ADAL" clId="{9BC6F194-A627-4641-BA57-64FFB30F2A81}" dt="2026-05-18T14:32:29.380" v="52" actId="20577"/>
        <pc:sldMkLst>
          <pc:docMk/>
          <pc:sldMk cId="2983421415" sldId="1152"/>
        </pc:sldMkLst>
        <pc:spChg chg="mod">
          <ac:chgData name="Shengfeng Mei" userId="5ee32232-9136-4e4d-a76d-a15cb4de04fe" providerId="ADAL" clId="{9BC6F194-A627-4641-BA57-64FFB30F2A81}" dt="2026-05-18T14:32:29.380" v="52" actId="20577"/>
          <ac:spMkLst>
            <pc:docMk/>
            <pc:sldMk cId="2983421415" sldId="1152"/>
            <ac:spMk id="3" creationId="{59FEA956-2E66-7F07-CEE2-FFBAA63AD3D5}"/>
          </ac:spMkLst>
        </pc:spChg>
      </pc:sldChg>
      <pc:sldChg chg="modSp add mod ord">
        <pc:chgData name="Shengfeng Mei" userId="5ee32232-9136-4e4d-a76d-a15cb4de04fe" providerId="ADAL" clId="{9BC6F194-A627-4641-BA57-64FFB30F2A81}" dt="2026-05-19T08:50:27.092" v="202" actId="20577"/>
        <pc:sldMkLst>
          <pc:docMk/>
          <pc:sldMk cId="3948337398" sldId="1153"/>
        </pc:sldMkLst>
        <pc:spChg chg="mod">
          <ac:chgData name="Shengfeng Mei" userId="5ee32232-9136-4e4d-a76d-a15cb4de04fe" providerId="ADAL" clId="{9BC6F194-A627-4641-BA57-64FFB30F2A81}" dt="2026-05-19T08:50:06.247" v="159" actId="20577"/>
          <ac:spMkLst>
            <pc:docMk/>
            <pc:sldMk cId="3948337398" sldId="1153"/>
            <ac:spMk id="2" creationId="{7BB44644-28AC-B220-8914-50C5DC91F06B}"/>
          </ac:spMkLst>
        </pc:spChg>
        <pc:spChg chg="mod">
          <ac:chgData name="Shengfeng Mei" userId="5ee32232-9136-4e4d-a76d-a15cb4de04fe" providerId="ADAL" clId="{9BC6F194-A627-4641-BA57-64FFB30F2A81}" dt="2026-05-19T08:50:27.092" v="202" actId="20577"/>
          <ac:spMkLst>
            <pc:docMk/>
            <pc:sldMk cId="3948337398" sldId="1153"/>
            <ac:spMk id="3" creationId="{5CD02794-9182-D431-0232-9B4F97FF860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514655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a:p>
        </p:txBody>
      </p:sp>
    </p:spTree>
    <p:extLst>
      <p:ext uri="{BB962C8B-B14F-4D97-AF65-F5344CB8AC3E}">
        <p14:creationId xmlns:p14="http://schemas.microsoft.com/office/powerpoint/2010/main" val="225892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378078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05AB7-C01A-2E3B-1FED-35ADBEA60D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4703E8-3AE3-52C1-8818-7BAF291FEBB6}"/>
              </a:ext>
            </a:extLst>
          </p:cNvPr>
          <p:cNvSpPr>
            <a:spLocks noGrp="1" noRot="1" noChangeAspect="1"/>
          </p:cNvSpPr>
          <p:nvPr>
            <p:ph type="sldImg"/>
          </p:nvPr>
        </p:nvSpPr>
        <p:spPr>
          <a:xfrm>
            <a:off x="82550" y="730250"/>
            <a:ext cx="6503988" cy="3659188"/>
          </a:xfrm>
        </p:spPr>
      </p:sp>
      <p:sp>
        <p:nvSpPr>
          <p:cNvPr id="3" name="Notes Placeholder 2">
            <a:extLst>
              <a:ext uri="{FF2B5EF4-FFF2-40B4-BE49-F238E27FC236}">
                <a16:creationId xmlns:a16="http://schemas.microsoft.com/office/drawing/2014/main" id="{EB0BCADE-A02C-0D2E-3D02-761E0776FA4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1462A54-744E-C7CD-05B7-D1591B2738E3}"/>
              </a:ext>
            </a:extLst>
          </p:cNvPr>
          <p:cNvSpPr>
            <a:spLocks noGrp="1"/>
          </p:cNvSpPr>
          <p:nvPr>
            <p:ph type="sldNum" sz="quarter" idx="10"/>
          </p:nvPr>
        </p:nvSpPr>
        <p:spPr/>
        <p:txBody>
          <a:bodyPr/>
          <a:lstStyle/>
          <a:p>
            <a:fld id="{A73D6722-9B4D-4E29-B226-C325925A8118}" type="slidenum">
              <a:rPr lang="en-US" smtClean="0"/>
              <a:pPr/>
              <a:t>11</a:t>
            </a:fld>
            <a:endParaRPr lang="en-US"/>
          </a:p>
        </p:txBody>
      </p:sp>
    </p:spTree>
    <p:extLst>
      <p:ext uri="{BB962C8B-B14F-4D97-AF65-F5344CB8AC3E}">
        <p14:creationId xmlns:p14="http://schemas.microsoft.com/office/powerpoint/2010/main" val="2685359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1468735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4224579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112519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19/05/2026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19/05/2026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19/05/2026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19/05/2026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19/05/2026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12192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14400" y="762001"/>
            <a:ext cx="10363200" cy="2838451"/>
          </a:xfrm>
        </p:spPr>
        <p:txBody>
          <a:bodyPr anchor="b">
            <a:noAutofit/>
          </a:bodyPr>
          <a:lstStyle>
            <a:lvl1pPr algn="l">
              <a:defRPr sz="3600">
                <a:solidFill>
                  <a:schemeClr val="bg1"/>
                </a:solidFill>
              </a:defRPr>
            </a:lvl1pPr>
          </a:lstStyle>
          <a:p>
            <a:r>
              <a:rPr lang="en-US" dirty="0"/>
              <a:t>Click to edit Master title style</a:t>
            </a:r>
          </a:p>
        </p:txBody>
      </p:sp>
      <p:sp>
        <p:nvSpPr>
          <p:cNvPr id="12"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5/19/2026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TextBox 12"/>
          <p:cNvSpPr txBox="1"/>
          <p:nvPr userDrawn="1"/>
        </p:nvSpPr>
        <p:spPr>
          <a:xfrm>
            <a:off x="2146300" y="6384152"/>
            <a:ext cx="95504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t>
            </a:r>
            <a:r>
              <a:rPr lang="en-US" sz="1200" dirty="0">
                <a:latin typeface="Verdana" panose="020B0604030504040204" pitchFamily="34" charset="0"/>
                <a:ea typeface="Verdana" panose="020B0604030504040204" pitchFamily="34" charset="0"/>
                <a:cs typeface="Verdana" panose="020B0604030504040204" pitchFamily="34" charset="0"/>
              </a:rPr>
              <a:t>All Rights Reserved </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5/19/2026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201873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5/19/2026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812800" y="41148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6961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2362201"/>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5/19/2026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30480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609600" y="38100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609600" y="46482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812800" y="48006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08668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course/section.php?id=185813"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course/section.php?id=185813"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annualreports.com"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hyperlink" Target="https://moodle.uwtsd.ac.uk/course/section.php?id=20758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moodle.uwtsd.ac.uk/course/section.php?id=207579"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3</a:t>
            </a:r>
          </a:p>
          <a:p>
            <a:pPr eaLnBrk="1" hangingPunct="1"/>
            <a:endParaRPr lang="en-GB" altLang="en-US" dirty="0">
              <a:solidFill>
                <a:schemeClr val="accent2"/>
              </a:solidFill>
            </a:endParaRPr>
          </a:p>
          <a:p>
            <a:pPr eaLnBrk="1" hangingPunct="1"/>
            <a:r>
              <a:rPr lang="en-GB" altLang="en-US" sz="4800" b="1" dirty="0">
                <a:solidFill>
                  <a:schemeClr val="accent2"/>
                </a:solidFill>
              </a:rPr>
              <a:t>Balance Sheet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pPr marL="0" indent="0">
              <a:buNone/>
            </a:pPr>
            <a:r>
              <a:rPr lang="en-GB" dirty="0"/>
              <a:t>The Balance Sheet</a:t>
            </a:r>
            <a:endParaRPr lang="en-US" dirty="0"/>
          </a:p>
          <a:p>
            <a:r>
              <a:rPr lang="en-GB" dirty="0"/>
              <a:t>Key concepts</a:t>
            </a:r>
          </a:p>
          <a:p>
            <a:r>
              <a:rPr lang="en-GB" dirty="0"/>
              <a:t>Examples</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19/05/2026</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68676"/>
            <a:ext cx="8173064" cy="646331"/>
          </a:xfrm>
        </p:spPr>
        <p:txBody>
          <a:bodyPr wrap="square">
            <a:spAutoFit/>
          </a:bodyPr>
          <a:lstStyle/>
          <a:p>
            <a:r>
              <a:rPr lang="en-US" sz="3600" dirty="0"/>
              <a:t>The Balance Sheet </a:t>
            </a:r>
            <a:endParaRPr lang="en-US" sz="2000" dirty="0"/>
          </a:p>
        </p:txBody>
      </p:sp>
      <p:sp>
        <p:nvSpPr>
          <p:cNvPr id="3" name="Content Placeholder 2"/>
          <p:cNvSpPr>
            <a:spLocks noGrp="1"/>
          </p:cNvSpPr>
          <p:nvPr>
            <p:ph idx="1"/>
          </p:nvPr>
        </p:nvSpPr>
        <p:spPr>
          <a:xfrm>
            <a:off x="479376" y="1216753"/>
            <a:ext cx="11089232" cy="4154984"/>
          </a:xfrm>
        </p:spPr>
        <p:txBody>
          <a:bodyPr wrap="square">
            <a:spAutoFit/>
          </a:bodyPr>
          <a:lstStyle/>
          <a:p>
            <a:r>
              <a:rPr lang="en-US" altLang="en-US" sz="2400" dirty="0">
                <a:ea typeface="ＭＳ Ｐゴシック" pitchFamily="34" charset="-128"/>
              </a:rPr>
              <a:t>The balance sheet provides a snapshot of a firm’s financial position </a:t>
            </a:r>
            <a:r>
              <a:rPr lang="en-US" altLang="en-US" sz="2400" b="1" dirty="0">
                <a:ea typeface="ＭＳ Ｐゴシック" pitchFamily="34" charset="-128"/>
              </a:rPr>
              <a:t>at a particular date</a:t>
            </a:r>
            <a:r>
              <a:rPr lang="en-US" altLang="en-US" sz="2400" dirty="0">
                <a:ea typeface="ＭＳ Ｐゴシック" pitchFamily="34" charset="-128"/>
              </a:rPr>
              <a:t>.</a:t>
            </a:r>
          </a:p>
          <a:p>
            <a:r>
              <a:rPr lang="en-US" altLang="en-US" sz="2400" dirty="0">
                <a:ea typeface="ＭＳ Ｐゴシック" pitchFamily="34" charset="-128"/>
              </a:rPr>
              <a:t>It includes three main items: assets, liabilities, and owner-supplied capital (shareholders’ equity).</a:t>
            </a:r>
          </a:p>
          <a:p>
            <a:pPr lvl="1"/>
            <a:r>
              <a:rPr lang="en-US" altLang="en-US" sz="2400" dirty="0"/>
              <a:t>Assets (</a:t>
            </a:r>
            <a:r>
              <a:rPr lang="en-US" altLang="en-US" sz="2400" b="1" dirty="0"/>
              <a:t>A</a:t>
            </a:r>
            <a:r>
              <a:rPr lang="en-US" altLang="en-US" sz="2400" dirty="0"/>
              <a:t>) are resources owned by the firm.</a:t>
            </a:r>
          </a:p>
          <a:p>
            <a:pPr lvl="1"/>
            <a:r>
              <a:rPr lang="en-US" altLang="en-US" sz="2400" dirty="0"/>
              <a:t>Liabilities (</a:t>
            </a:r>
            <a:r>
              <a:rPr lang="en-US" altLang="en-US" sz="2400" b="1" dirty="0"/>
              <a:t>L</a:t>
            </a:r>
            <a:r>
              <a:rPr lang="en-US" altLang="en-US" sz="2400" dirty="0"/>
              <a:t>) and owner’s equity (</a:t>
            </a:r>
            <a:r>
              <a:rPr lang="en-US" altLang="en-US" sz="2400" b="1" dirty="0"/>
              <a:t>E</a:t>
            </a:r>
            <a:r>
              <a:rPr lang="en-US" altLang="en-US" sz="2400" dirty="0"/>
              <a:t>) indicate how those resources are financed:</a:t>
            </a:r>
          </a:p>
          <a:p>
            <a:pPr marL="457200" lvl="1" indent="0">
              <a:buNone/>
            </a:pPr>
            <a:endParaRPr lang="en-US" altLang="en-US" sz="2400" dirty="0">
              <a:ea typeface="ＭＳ Ｐゴシック" pitchFamily="34" charset="-128"/>
            </a:endParaRPr>
          </a:p>
          <a:p>
            <a:r>
              <a:rPr lang="en-US" altLang="en-US" sz="2400" dirty="0">
                <a:ea typeface="ＭＳ Ｐゴシック" pitchFamily="34" charset="-128"/>
              </a:rPr>
              <a:t>The transactions in balance sheet are recorded at cost price, so the book value of a firm may be very different from its current market value.</a:t>
            </a:r>
            <a:endParaRPr lang="en-US" sz="2400" dirty="0"/>
          </a:p>
        </p:txBody>
      </p:sp>
      <p:sp>
        <p:nvSpPr>
          <p:cNvPr id="4" name="Content Placeholder 3"/>
          <p:cNvSpPr>
            <a:spLocks noGrp="1"/>
          </p:cNvSpPr>
          <p:nvPr>
            <p:ph idx="13"/>
          </p:nvPr>
        </p:nvSpPr>
        <p:spPr>
          <a:xfrm>
            <a:off x="4101449" y="4001516"/>
            <a:ext cx="2512134" cy="461665"/>
          </a:xfrm>
        </p:spPr>
        <p:txBody>
          <a:bodyPr wrap="square">
            <a:spAutoFit/>
          </a:bodyPr>
          <a:lstStyle/>
          <a:p>
            <a:pPr marL="0" lvl="2" indent="0">
              <a:spcBef>
                <a:spcPts val="1500"/>
              </a:spcBef>
              <a:buNone/>
            </a:pPr>
            <a:r>
              <a:rPr lang="en-US" altLang="en-US" sz="2400" b="1" dirty="0"/>
              <a:t>A = L + E</a:t>
            </a:r>
          </a:p>
        </p:txBody>
      </p:sp>
      <p:sp>
        <p:nvSpPr>
          <p:cNvPr id="5" name="Content Placeholder 3">
            <a:extLst>
              <a:ext uri="{FF2B5EF4-FFF2-40B4-BE49-F238E27FC236}">
                <a16:creationId xmlns:a16="http://schemas.microsoft.com/office/drawing/2014/main" id="{176F100E-2F7E-5F39-1429-6EE4EE446EE1}"/>
              </a:ext>
            </a:extLst>
          </p:cNvPr>
          <p:cNvSpPr txBox="1">
            <a:spLocks/>
          </p:cNvSpPr>
          <p:nvPr/>
        </p:nvSpPr>
        <p:spPr bwMode="auto">
          <a:xfrm>
            <a:off x="7248128" y="4015429"/>
            <a:ext cx="417646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9pPr>
          </a:lstStyle>
          <a:p>
            <a:pPr marL="0" lvl="2" indent="0">
              <a:spcBef>
                <a:spcPts val="1500"/>
              </a:spcBef>
              <a:buNone/>
            </a:pPr>
            <a:r>
              <a:rPr lang="en-US" altLang="en-US" sz="2400" b="1" dirty="0">
                <a:solidFill>
                  <a:srgbClr val="FF0000"/>
                </a:solidFill>
              </a:rPr>
              <a:t>Balance Sheet Equation</a:t>
            </a:r>
          </a:p>
        </p:txBody>
      </p:sp>
      <p:cxnSp>
        <p:nvCxnSpPr>
          <p:cNvPr id="6" name="Straight Arrow Connector 5">
            <a:extLst>
              <a:ext uri="{FF2B5EF4-FFF2-40B4-BE49-F238E27FC236}">
                <a16:creationId xmlns:a16="http://schemas.microsoft.com/office/drawing/2014/main" id="{B17D5E34-C716-A923-FF5B-F50F0AAD0B24}"/>
              </a:ext>
            </a:extLst>
          </p:cNvPr>
          <p:cNvCxnSpPr>
            <a:cxnSpLocks/>
            <a:stCxn id="5" idx="1"/>
          </p:cNvCxnSpPr>
          <p:nvPr/>
        </p:nvCxnSpPr>
        <p:spPr>
          <a:xfrm flipH="1">
            <a:off x="5663952" y="4246262"/>
            <a:ext cx="158417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2258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0437" y="482045"/>
            <a:ext cx="9285659" cy="646331"/>
          </a:xfrm>
        </p:spPr>
        <p:txBody>
          <a:bodyPr wrap="square">
            <a:spAutoFit/>
          </a:bodyPr>
          <a:lstStyle/>
          <a:p>
            <a:r>
              <a:rPr lang="en-US" sz="3600" dirty="0"/>
              <a:t>Figure 3.2 The Balance Sheet: An Overview</a:t>
            </a:r>
          </a:p>
        </p:txBody>
      </p:sp>
      <p:pic>
        <p:nvPicPr>
          <p:cNvPr id="2050" name="Picture 2" descr="The diagram shows the following elements of the balance sheet and how they are related:&#10;&#10;Total Assets = Total Liabilities (Debt) + Stockholders' Equity&#10;&#10;On the Total Assets side of the balance sheet:&#10; Current assets&#10;Cash&#10; Accounts receivable&#10; Inventories&#10; Other current assets&#10; Long-term (fixed) assets&#10;Fixed assets (net property, plant, and equipment)&#10;Other long-term assets &#10;Goodwill &#10;Patents&#10;Trademarks &#10;&#10;On the Total Liabilities (Debt) + Stockholders' Equity side of the balance sheet:&#10;Short-term debt (Current liabilities) &#10;Accounts payable&#10;Short-term debt (notes payable)&#10;Other current liabilities&#10;Long-term liabilities&#10;Long-term debt (notes payable)&#10;Mortgages&#10;Stockholders' equity&#10;Preferred stock&#10;Common stock&#10;Par value&#10;Paid in capital&#10;Retained earnings&#10;Treasury stock&#10;Net Working Capital = Current Assets – Current Liabilities&#10;Stockholders' Equity = Total Assets – Total Liabilit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1624" y="1196752"/>
            <a:ext cx="6371816" cy="4604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55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004" y="364423"/>
            <a:ext cx="8182896" cy="646331"/>
          </a:xfrm>
        </p:spPr>
        <p:txBody>
          <a:bodyPr wrap="square">
            <a:spAutoFit/>
          </a:bodyPr>
          <a:lstStyle/>
          <a:p>
            <a:r>
              <a:rPr lang="en-US" altLang="en-US" sz="3600" dirty="0"/>
              <a:t>Balance Sheet Terms: Assets </a:t>
            </a:r>
            <a:r>
              <a:rPr lang="en-US" altLang="en-US" sz="2800" dirty="0"/>
              <a:t>(1 of 2)</a:t>
            </a:r>
            <a:endParaRPr lang="en-US" sz="2800" dirty="0"/>
          </a:p>
        </p:txBody>
      </p:sp>
      <p:sp>
        <p:nvSpPr>
          <p:cNvPr id="3" name="Content Placeholder 2"/>
          <p:cNvSpPr>
            <a:spLocks noGrp="1"/>
          </p:cNvSpPr>
          <p:nvPr>
            <p:ph idx="1"/>
          </p:nvPr>
        </p:nvSpPr>
        <p:spPr>
          <a:xfrm>
            <a:off x="551384" y="1219201"/>
            <a:ext cx="11017224" cy="2973122"/>
          </a:xfrm>
        </p:spPr>
        <p:txBody>
          <a:bodyPr wrap="square">
            <a:spAutoFit/>
          </a:bodyPr>
          <a:lstStyle/>
          <a:p>
            <a:r>
              <a:rPr lang="en-US" altLang="en-US" sz="2400" b="1" dirty="0">
                <a:ea typeface="ＭＳ Ｐゴシック"/>
              </a:rPr>
              <a:t>Current Assets</a:t>
            </a:r>
            <a:r>
              <a:rPr lang="en-US" altLang="en-US" sz="2400" dirty="0">
                <a:ea typeface="ＭＳ Ｐゴシック"/>
              </a:rPr>
              <a:t> comprise assets that are relatively </a:t>
            </a:r>
            <a:r>
              <a:rPr lang="en-US" altLang="en-US" sz="2400" dirty="0">
                <a:highlight>
                  <a:srgbClr val="FFFF00"/>
                </a:highlight>
                <a:ea typeface="ＭＳ Ｐゴシック"/>
              </a:rPr>
              <a:t>liquid</a:t>
            </a:r>
            <a:r>
              <a:rPr lang="en-US" altLang="en-US" sz="2400" dirty="0">
                <a:ea typeface="ＭＳ Ｐゴシック"/>
              </a:rPr>
              <a:t> or expected to </a:t>
            </a:r>
            <a:r>
              <a:rPr lang="en-US" altLang="en-US" sz="2400" dirty="0">
                <a:highlight>
                  <a:srgbClr val="FFFF00"/>
                </a:highlight>
                <a:ea typeface="ＭＳ Ｐゴシック"/>
              </a:rPr>
              <a:t>be converted into cash within 12 months</a:t>
            </a:r>
            <a:r>
              <a:rPr lang="en-US" altLang="en-US" sz="2400" dirty="0">
                <a:ea typeface="ＭＳ Ｐゴシック"/>
              </a:rPr>
              <a:t>. Current assets typically include:</a:t>
            </a:r>
          </a:p>
          <a:p>
            <a:pPr lvl="1"/>
            <a:r>
              <a:rPr lang="en-US" altLang="en-US" sz="2400" b="1" dirty="0">
                <a:highlight>
                  <a:srgbClr val="FFFF00"/>
                </a:highlight>
              </a:rPr>
              <a:t>Cash and cash equivalent</a:t>
            </a:r>
          </a:p>
          <a:p>
            <a:pPr lvl="1"/>
            <a:r>
              <a:rPr lang="en-US" altLang="en-US" sz="2400" b="1" dirty="0">
                <a:highlight>
                  <a:srgbClr val="FFFF00"/>
                </a:highlight>
              </a:rPr>
              <a:t>Accounts receivable </a:t>
            </a:r>
            <a:r>
              <a:rPr lang="en-US" altLang="en-US" sz="2400" dirty="0"/>
              <a:t>(payments due from customers who buy on credit)</a:t>
            </a:r>
          </a:p>
          <a:p>
            <a:pPr lvl="1"/>
            <a:r>
              <a:rPr lang="en-US" altLang="en-US" sz="2400" b="1" dirty="0">
                <a:highlight>
                  <a:srgbClr val="FFFF00"/>
                </a:highlight>
              </a:rPr>
              <a:t>Inventory</a:t>
            </a:r>
            <a:r>
              <a:rPr lang="en-US" altLang="en-US" sz="2400" dirty="0"/>
              <a:t> (raw materials, work in process, and finished goods held for eventual sale)</a:t>
            </a:r>
          </a:p>
          <a:p>
            <a:pPr lvl="1"/>
            <a:r>
              <a:rPr lang="en-US" altLang="en-US" sz="2400" b="1" dirty="0">
                <a:highlight>
                  <a:srgbClr val="FFFF00"/>
                </a:highlight>
              </a:rPr>
              <a:t>Other assets </a:t>
            </a:r>
            <a:r>
              <a:rPr lang="en-US" altLang="en-US" sz="2400" dirty="0"/>
              <a:t>(e.g., prepaid expenses are items paid for in advance)</a:t>
            </a:r>
            <a:endParaRPr lang="en-US" sz="2400" dirty="0"/>
          </a:p>
        </p:txBody>
      </p:sp>
    </p:spTree>
    <p:extLst>
      <p:ext uri="{BB962C8B-B14F-4D97-AF65-F5344CB8AC3E}">
        <p14:creationId xmlns:p14="http://schemas.microsoft.com/office/powerpoint/2010/main" val="3091327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63410"/>
            <a:ext cx="8229600" cy="646331"/>
          </a:xfrm>
        </p:spPr>
        <p:txBody>
          <a:bodyPr wrap="square">
            <a:spAutoFit/>
          </a:bodyPr>
          <a:lstStyle/>
          <a:p>
            <a:r>
              <a:rPr lang="en-US" altLang="en-US" sz="3600" dirty="0"/>
              <a:t>Balance Sheet Terms: Assets </a:t>
            </a:r>
            <a:r>
              <a:rPr lang="en-US" altLang="en-US" sz="2800" dirty="0"/>
              <a:t>(2 of 2)</a:t>
            </a:r>
            <a:endParaRPr lang="en-US" sz="2800" dirty="0"/>
          </a:p>
        </p:txBody>
      </p:sp>
      <p:sp>
        <p:nvSpPr>
          <p:cNvPr id="3" name="Content Placeholder 2"/>
          <p:cNvSpPr>
            <a:spLocks noGrp="1"/>
          </p:cNvSpPr>
          <p:nvPr>
            <p:ph idx="1"/>
          </p:nvPr>
        </p:nvSpPr>
        <p:spPr>
          <a:xfrm>
            <a:off x="549288" y="1412776"/>
            <a:ext cx="11017224" cy="3785652"/>
          </a:xfrm>
        </p:spPr>
        <p:txBody>
          <a:bodyPr wrap="square">
            <a:spAutoFit/>
          </a:bodyPr>
          <a:lstStyle/>
          <a:p>
            <a:pPr marL="0" indent="0">
              <a:buNone/>
            </a:pPr>
            <a:r>
              <a:rPr lang="en-IN" altLang="en-US" sz="2400" b="1" dirty="0">
                <a:ea typeface="ＭＳ Ｐゴシック"/>
              </a:rPr>
              <a:t>Long-Term Assets (or Non-Current Assets)</a:t>
            </a:r>
            <a:endParaRPr lang="en-IN" altLang="en-US" sz="2400" b="1" dirty="0">
              <a:ea typeface="ＭＳ Ｐゴシック" pitchFamily="34" charset="-128"/>
            </a:endParaRPr>
          </a:p>
          <a:p>
            <a:r>
              <a:rPr lang="en-IN" altLang="en-US" sz="2400" b="1" dirty="0">
                <a:ea typeface="ＭＳ Ｐゴシック" pitchFamily="34" charset="-128"/>
              </a:rPr>
              <a:t>Fixed Assets</a:t>
            </a:r>
          </a:p>
          <a:p>
            <a:pPr lvl="1"/>
            <a:r>
              <a:rPr lang="en-IN" altLang="en-US" sz="2400" dirty="0">
                <a:ea typeface="ＭＳ Ｐゴシック" pitchFamily="34" charset="-128"/>
              </a:rPr>
              <a:t>Include assets that will be used for </a:t>
            </a:r>
            <a:r>
              <a:rPr lang="en-IN" altLang="en-US" sz="2400" dirty="0">
                <a:highlight>
                  <a:srgbClr val="FFFF00"/>
                </a:highlight>
                <a:ea typeface="ＭＳ Ｐゴシック" pitchFamily="34" charset="-128"/>
              </a:rPr>
              <a:t>more than one year</a:t>
            </a:r>
            <a:r>
              <a:rPr lang="en-IN" altLang="en-US" sz="2400" dirty="0">
                <a:ea typeface="ＭＳ Ｐゴシック" pitchFamily="34" charset="-128"/>
              </a:rPr>
              <a:t>. Fixed assets typically include:</a:t>
            </a:r>
          </a:p>
          <a:p>
            <a:pPr lvl="2"/>
            <a:r>
              <a:rPr lang="en-IN" altLang="en-US" sz="2400" dirty="0">
                <a:ea typeface="ＭＳ Ｐゴシック" pitchFamily="34" charset="-128"/>
              </a:rPr>
              <a:t>Machinery and equipment, buildings, land</a:t>
            </a:r>
          </a:p>
          <a:p>
            <a:r>
              <a:rPr lang="en-IN" altLang="en-US" sz="2400" b="1" dirty="0">
                <a:ea typeface="ＭＳ Ｐゴシック" pitchFamily="34" charset="-128"/>
              </a:rPr>
              <a:t>Other Assets</a:t>
            </a:r>
          </a:p>
          <a:p>
            <a:pPr lvl="1"/>
            <a:r>
              <a:rPr lang="en-IN" altLang="en-US" sz="2400" dirty="0">
                <a:ea typeface="ＭＳ Ｐゴシック" pitchFamily="34" charset="-128"/>
              </a:rPr>
              <a:t>Assets that are </a:t>
            </a:r>
            <a:r>
              <a:rPr lang="en-IN" altLang="en-US" sz="2400" dirty="0">
                <a:highlight>
                  <a:srgbClr val="FFFF00"/>
                </a:highlight>
                <a:ea typeface="ＭＳ Ｐゴシック" pitchFamily="34" charset="-128"/>
              </a:rPr>
              <a:t>neither current assets nor fixed assets</a:t>
            </a:r>
            <a:r>
              <a:rPr lang="en-IN" altLang="en-US" sz="2400" dirty="0">
                <a:ea typeface="ＭＳ Ｐゴシック" pitchFamily="34" charset="-128"/>
              </a:rPr>
              <a:t>. They may include </a:t>
            </a:r>
            <a:r>
              <a:rPr lang="en-IN" altLang="en-US" sz="2400" dirty="0">
                <a:highlight>
                  <a:srgbClr val="FFFF00"/>
                </a:highlight>
                <a:ea typeface="ＭＳ Ｐゴシック" pitchFamily="34" charset="-128"/>
              </a:rPr>
              <a:t>long-term investments</a:t>
            </a:r>
            <a:r>
              <a:rPr lang="en-IN" altLang="en-US" sz="2400" dirty="0">
                <a:ea typeface="ＭＳ Ｐゴシック" pitchFamily="34" charset="-128"/>
              </a:rPr>
              <a:t> and </a:t>
            </a:r>
            <a:r>
              <a:rPr lang="en-IN" altLang="en-US" sz="2400" dirty="0">
                <a:highlight>
                  <a:srgbClr val="FFFF00"/>
                </a:highlight>
                <a:ea typeface="ＭＳ Ｐゴシック" pitchFamily="34" charset="-128"/>
              </a:rPr>
              <a:t>intangible assets</a:t>
            </a:r>
            <a:r>
              <a:rPr lang="en-IN" altLang="en-US" sz="2400" dirty="0">
                <a:ea typeface="ＭＳ Ｐゴシック" pitchFamily="34" charset="-128"/>
              </a:rPr>
              <a:t> such as patents, copyrights, and goodwill.</a:t>
            </a:r>
          </a:p>
        </p:txBody>
      </p:sp>
    </p:spTree>
    <p:extLst>
      <p:ext uri="{BB962C8B-B14F-4D97-AF65-F5344CB8AC3E}">
        <p14:creationId xmlns:p14="http://schemas.microsoft.com/office/powerpoint/2010/main" val="1195798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dirty="0"/>
              <a:t>A</a:t>
            </a:r>
            <a:r>
              <a:rPr lang="en-US" altLang="zh-CN" dirty="0"/>
              <a:t>ctivity 1</a:t>
            </a:r>
            <a:endParaRPr lang="en-US" dirty="0"/>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altLang="en-US" sz="2200" dirty="0"/>
              <a:t>Do you really figure out what assets are? Let’s do this challenge!</a:t>
            </a:r>
          </a:p>
          <a:p>
            <a:pPr marL="0" indent="0">
              <a:lnSpc>
                <a:spcPct val="90000"/>
              </a:lnSpc>
              <a:buNone/>
            </a:pPr>
            <a:endParaRPr lang="en-GB" altLang="en-US" sz="2200" dirty="0"/>
          </a:p>
          <a:p>
            <a:pPr marL="0" indent="0">
              <a:lnSpc>
                <a:spcPct val="90000"/>
              </a:lnSpc>
              <a:buNone/>
            </a:pPr>
            <a:r>
              <a:rPr lang="en-GB" altLang="en-US" sz="2200" dirty="0"/>
              <a:t>Check “Week 3 FIM - A</a:t>
            </a:r>
            <a:r>
              <a:rPr lang="en-US" altLang="zh-CN" sz="2200" dirty="0" err="1"/>
              <a:t>ssets</a:t>
            </a:r>
            <a:r>
              <a:rPr lang="en-GB" altLang="en-US" sz="2200" dirty="0"/>
              <a:t>” in </a:t>
            </a:r>
            <a:r>
              <a:rPr lang="en-GB" sz="2400" dirty="0">
                <a:hlinkClick r:id="rId3"/>
              </a:rPr>
              <a:t>Tile: Week 3 - Balance Sheet | Financial Management (LCMB7002_LON) | Home</a:t>
            </a:r>
            <a:endParaRPr lang="en-GB" sz="2400" dirty="0"/>
          </a:p>
          <a:p>
            <a:pPr marL="0" indent="0">
              <a:lnSpc>
                <a:spcPct val="90000"/>
              </a:lnSpc>
              <a:buNone/>
            </a:pPr>
            <a:endParaRPr lang="en-GB" altLang="en-US" sz="2200" dirty="0"/>
          </a:p>
          <a:p>
            <a:pPr marL="0" indent="0">
              <a:lnSpc>
                <a:spcPct val="90000"/>
              </a:lnSpc>
              <a:buNone/>
            </a:pPr>
            <a:r>
              <a:rPr lang="en-US" altLang="en-US" sz="2200" dirty="0"/>
              <a:t>Take out your phone and scan the QR code from </a:t>
            </a:r>
            <a:r>
              <a:rPr lang="en-US" altLang="en-US" sz="2200" dirty="0" err="1"/>
              <a:t>Vevox</a:t>
            </a:r>
            <a:r>
              <a:rPr lang="en-US" altLang="en-US" sz="2200" dirty="0"/>
              <a:t>!</a:t>
            </a:r>
          </a:p>
        </p:txBody>
      </p:sp>
      <p:pic>
        <p:nvPicPr>
          <p:cNvPr id="5" name="Picture 4">
            <a:extLst>
              <a:ext uri="{FF2B5EF4-FFF2-40B4-BE49-F238E27FC236}">
                <a16:creationId xmlns:a16="http://schemas.microsoft.com/office/drawing/2014/main" id="{97C5E3FC-235D-2C58-ECDF-151D27B2C7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7600" y="2080246"/>
            <a:ext cx="5384800" cy="3028950"/>
          </a:xfrm>
          <a:prstGeom prst="rect">
            <a:avLst/>
          </a:prstGeom>
          <a:noFill/>
        </p:spPr>
      </p:pic>
      <p:sp>
        <p:nvSpPr>
          <p:cNvPr id="14" name="Date Placeholder 4">
            <a:extLst>
              <a:ext uri="{FF2B5EF4-FFF2-40B4-BE49-F238E27FC236}">
                <a16:creationId xmlns:a16="http://schemas.microsoft.com/office/drawing/2014/main" id="{D2008BC3-ED57-3C03-4121-54A8F4A8DEAB}"/>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smtClean="0"/>
              <a:pPr>
                <a:spcAft>
                  <a:spcPts val="600"/>
                </a:spcAft>
                <a:defRPr/>
              </a:pPr>
              <a:t>19/05/2026</a:t>
            </a:fld>
            <a:endParaRPr lang="en-GB" altLang="en-US"/>
          </a:p>
        </p:txBody>
      </p:sp>
      <p:sp>
        <p:nvSpPr>
          <p:cNvPr id="15" name="Slide Number Placeholder 5">
            <a:extLst>
              <a:ext uri="{FF2B5EF4-FFF2-40B4-BE49-F238E27FC236}">
                <a16:creationId xmlns:a16="http://schemas.microsoft.com/office/drawing/2014/main" id="{144D4CA7-6043-B21A-9CB7-D4F8CB49B730}"/>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684525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282" y="548680"/>
            <a:ext cx="8117436" cy="646331"/>
          </a:xfrm>
        </p:spPr>
        <p:txBody>
          <a:bodyPr wrap="square">
            <a:spAutoFit/>
          </a:bodyPr>
          <a:lstStyle/>
          <a:p>
            <a:r>
              <a:rPr lang="en-US" altLang="en-US" sz="3600" dirty="0"/>
              <a:t>Balance Sheet Terms: Liabilities </a:t>
            </a:r>
            <a:r>
              <a:rPr lang="en-US" altLang="en-US" sz="2800" dirty="0"/>
              <a:t>(1 of 2)</a:t>
            </a:r>
            <a:endParaRPr lang="en-US" sz="2800" dirty="0"/>
          </a:p>
        </p:txBody>
      </p:sp>
      <p:sp>
        <p:nvSpPr>
          <p:cNvPr id="3" name="Content Placeholder 2"/>
          <p:cNvSpPr>
            <a:spLocks noGrp="1"/>
          </p:cNvSpPr>
          <p:nvPr>
            <p:ph idx="1"/>
          </p:nvPr>
        </p:nvSpPr>
        <p:spPr>
          <a:xfrm>
            <a:off x="551384" y="1906846"/>
            <a:ext cx="11089232" cy="2419124"/>
          </a:xfrm>
        </p:spPr>
        <p:txBody>
          <a:bodyPr wrap="square">
            <a:spAutoFit/>
          </a:bodyPr>
          <a:lstStyle/>
          <a:p>
            <a:r>
              <a:rPr lang="en-US" altLang="en-US" sz="2800" b="1" dirty="0">
                <a:ea typeface="ＭＳ Ｐゴシック" pitchFamily="34" charset="-128"/>
              </a:rPr>
              <a:t>Debt (Liabilities)</a:t>
            </a:r>
          </a:p>
          <a:p>
            <a:pPr lvl="1"/>
            <a:r>
              <a:rPr lang="en-US" altLang="en-US" dirty="0"/>
              <a:t>Money that has been borrowed from a </a:t>
            </a:r>
            <a:r>
              <a:rPr lang="en-US" altLang="en-US" dirty="0">
                <a:highlight>
                  <a:srgbClr val="FFFF00"/>
                </a:highlight>
              </a:rPr>
              <a:t>creditor</a:t>
            </a:r>
            <a:r>
              <a:rPr lang="en-US" altLang="en-US" dirty="0"/>
              <a:t> and must be repaid at some predetermined date.</a:t>
            </a:r>
          </a:p>
          <a:p>
            <a:pPr lvl="1"/>
            <a:r>
              <a:rPr lang="en-US" altLang="en-US" dirty="0"/>
              <a:t>Debt could be </a:t>
            </a:r>
            <a:r>
              <a:rPr lang="en-US" altLang="en-US" b="1" dirty="0"/>
              <a:t>current</a:t>
            </a:r>
            <a:r>
              <a:rPr lang="en-US" altLang="en-US" dirty="0"/>
              <a:t> (must be repaid within 12 months) or </a:t>
            </a:r>
            <a:r>
              <a:rPr lang="en-US" altLang="en-US" b="1" dirty="0"/>
              <a:t>long-term/non-current</a:t>
            </a:r>
            <a:r>
              <a:rPr lang="en-US" altLang="en-US" dirty="0"/>
              <a:t> (repayment time exceeds one year).</a:t>
            </a:r>
            <a:endParaRPr lang="en-US" dirty="0"/>
          </a:p>
        </p:txBody>
      </p:sp>
    </p:spTree>
    <p:extLst>
      <p:ext uri="{BB962C8B-B14F-4D97-AF65-F5344CB8AC3E}">
        <p14:creationId xmlns:p14="http://schemas.microsoft.com/office/powerpoint/2010/main" val="3936052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312" y="575814"/>
            <a:ext cx="8261144" cy="646331"/>
          </a:xfrm>
        </p:spPr>
        <p:txBody>
          <a:bodyPr wrap="square">
            <a:spAutoFit/>
          </a:bodyPr>
          <a:lstStyle/>
          <a:p>
            <a:r>
              <a:rPr lang="en-US" altLang="en-US" sz="3600" dirty="0"/>
              <a:t>Balance Sheet Terms: Liabilities </a:t>
            </a:r>
            <a:r>
              <a:rPr lang="en-US" altLang="en-US" sz="2800" dirty="0"/>
              <a:t>(2 of 2)</a:t>
            </a:r>
            <a:endParaRPr lang="en-US" sz="2000" dirty="0"/>
          </a:p>
        </p:txBody>
      </p:sp>
      <p:sp>
        <p:nvSpPr>
          <p:cNvPr id="3" name="Content Placeholder 2"/>
          <p:cNvSpPr>
            <a:spLocks noGrp="1"/>
          </p:cNvSpPr>
          <p:nvPr>
            <p:ph idx="1"/>
          </p:nvPr>
        </p:nvSpPr>
        <p:spPr>
          <a:xfrm>
            <a:off x="479376" y="1556793"/>
            <a:ext cx="11161240" cy="3785652"/>
          </a:xfrm>
        </p:spPr>
        <p:txBody>
          <a:bodyPr wrap="square">
            <a:spAutoFit/>
          </a:bodyPr>
          <a:lstStyle/>
          <a:p>
            <a:r>
              <a:rPr lang="en-US" altLang="en-US" sz="2400" b="1" dirty="0">
                <a:ea typeface="ＭＳ Ｐゴシック" pitchFamily="34" charset="-128"/>
              </a:rPr>
              <a:t>Short-Term Debt (Current Liabilities)</a:t>
            </a:r>
          </a:p>
          <a:p>
            <a:pPr lvl="1"/>
            <a:r>
              <a:rPr lang="en-US" altLang="en-US" sz="2400" b="1" dirty="0">
                <a:highlight>
                  <a:srgbClr val="FFFF00"/>
                </a:highlight>
              </a:rPr>
              <a:t>Accounts payable</a:t>
            </a:r>
            <a:r>
              <a:rPr lang="en-US" altLang="en-US" sz="2400" b="1" dirty="0"/>
              <a:t> </a:t>
            </a:r>
            <a:r>
              <a:rPr lang="en-US" altLang="en-US" sz="2400" dirty="0"/>
              <a:t>(Credit extended by suppliers to a firm when it purchases inventories)</a:t>
            </a:r>
          </a:p>
          <a:p>
            <a:pPr lvl="1"/>
            <a:r>
              <a:rPr lang="en-US" altLang="en-US" sz="2400" b="1" dirty="0">
                <a:highlight>
                  <a:srgbClr val="FFFF00"/>
                </a:highlight>
              </a:rPr>
              <a:t>Accrued expenses </a:t>
            </a:r>
            <a:r>
              <a:rPr lang="en-US" altLang="en-US" sz="2400" dirty="0"/>
              <a:t>(Short-term liabilities incurred in the firm’s operations but not yet paid for)</a:t>
            </a:r>
          </a:p>
          <a:p>
            <a:pPr lvl="1"/>
            <a:r>
              <a:rPr lang="en-US" altLang="en-US" sz="2400" b="1" dirty="0">
                <a:highlight>
                  <a:srgbClr val="FFFF00"/>
                </a:highlight>
              </a:rPr>
              <a:t>Short-term notes </a:t>
            </a:r>
            <a:r>
              <a:rPr lang="en-US" altLang="en-US" sz="2400" dirty="0"/>
              <a:t>(Borrowings from a bank or lending institution </a:t>
            </a:r>
            <a:r>
              <a:rPr lang="en-US" altLang="en-US" sz="2400" dirty="0">
                <a:highlight>
                  <a:srgbClr val="FFFF00"/>
                </a:highlight>
              </a:rPr>
              <a:t>due and payable within 12 months</a:t>
            </a:r>
            <a:r>
              <a:rPr lang="en-US" altLang="en-US" sz="2400" dirty="0"/>
              <a:t>)</a:t>
            </a:r>
            <a:endParaRPr lang="en-US" altLang="en-US" sz="2400" b="1" dirty="0">
              <a:ea typeface="ＭＳ Ｐゴシック" pitchFamily="34" charset="-128"/>
            </a:endParaRPr>
          </a:p>
          <a:p>
            <a:r>
              <a:rPr lang="en-US" altLang="en-US" sz="2400" b="1" dirty="0">
                <a:ea typeface="ＭＳ Ｐゴシック" pitchFamily="34" charset="-128"/>
              </a:rPr>
              <a:t>Long-Term Debt</a:t>
            </a:r>
          </a:p>
          <a:p>
            <a:pPr lvl="1"/>
            <a:r>
              <a:rPr lang="en-US" altLang="en-US" sz="2400" dirty="0"/>
              <a:t>Borrowings from banks and other sources for </a:t>
            </a:r>
            <a:r>
              <a:rPr lang="en-US" altLang="en-US" sz="2400" dirty="0">
                <a:highlight>
                  <a:srgbClr val="FFFF00"/>
                </a:highlight>
              </a:rPr>
              <a:t>more than one year</a:t>
            </a:r>
            <a:endParaRPr lang="en-US" sz="2400" dirty="0">
              <a:highlight>
                <a:srgbClr val="FFFF00"/>
              </a:highlight>
            </a:endParaRPr>
          </a:p>
        </p:txBody>
      </p:sp>
    </p:spTree>
    <p:extLst>
      <p:ext uri="{BB962C8B-B14F-4D97-AF65-F5344CB8AC3E}">
        <p14:creationId xmlns:p14="http://schemas.microsoft.com/office/powerpoint/2010/main" val="355414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004" y="364489"/>
            <a:ext cx="8182896" cy="646331"/>
          </a:xfrm>
        </p:spPr>
        <p:txBody>
          <a:bodyPr wrap="square">
            <a:spAutoFit/>
          </a:bodyPr>
          <a:lstStyle/>
          <a:p>
            <a:r>
              <a:rPr lang="en-US" altLang="en-US" sz="3600" dirty="0"/>
              <a:t>Balance Sheet Terms: Equity</a:t>
            </a:r>
            <a:endParaRPr lang="en-US" sz="3600" dirty="0"/>
          </a:p>
        </p:txBody>
      </p:sp>
      <p:sp>
        <p:nvSpPr>
          <p:cNvPr id="3" name="Content Placeholder 2"/>
          <p:cNvSpPr>
            <a:spLocks noGrp="1"/>
          </p:cNvSpPr>
          <p:nvPr>
            <p:ph idx="1"/>
          </p:nvPr>
        </p:nvSpPr>
        <p:spPr>
          <a:xfrm>
            <a:off x="479376" y="1216753"/>
            <a:ext cx="11161240" cy="4493538"/>
          </a:xfrm>
        </p:spPr>
        <p:txBody>
          <a:bodyPr wrap="square">
            <a:spAutoFit/>
          </a:bodyPr>
          <a:lstStyle/>
          <a:p>
            <a:r>
              <a:rPr lang="en-US" altLang="en-US" sz="2200" b="1" dirty="0">
                <a:ea typeface="ＭＳ Ｐゴシック" pitchFamily="34" charset="-128"/>
              </a:rPr>
              <a:t>Equity: </a:t>
            </a:r>
            <a:r>
              <a:rPr lang="en-US" altLang="en-US" sz="2200" dirty="0">
                <a:ea typeface="ＭＳ Ｐゴシック" pitchFamily="34" charset="-128"/>
              </a:rPr>
              <a:t>Shareholder’s investment in the firm in the form of preferred stock and common stock. </a:t>
            </a:r>
          </a:p>
          <a:p>
            <a:r>
              <a:rPr lang="en-US" altLang="en-US" sz="2200" b="1" dirty="0">
                <a:ea typeface="ＭＳ Ｐゴシック" pitchFamily="34" charset="-128"/>
              </a:rPr>
              <a:t>Preferred Stock</a:t>
            </a:r>
            <a:r>
              <a:rPr lang="en-US" altLang="en-US" sz="2200" dirty="0">
                <a:ea typeface="ＭＳ Ｐゴシック" pitchFamily="34" charset="-128"/>
              </a:rPr>
              <a:t>: A type of equity security that provides shareholders with fixed dividends and </a:t>
            </a:r>
            <a:r>
              <a:rPr lang="en-US" altLang="en-US" sz="2200" dirty="0">
                <a:highlight>
                  <a:srgbClr val="FFFF00"/>
                </a:highlight>
                <a:ea typeface="ＭＳ Ｐゴシック" pitchFamily="34" charset="-128"/>
              </a:rPr>
              <a:t>priority</a:t>
            </a:r>
            <a:r>
              <a:rPr lang="en-US" altLang="en-US" sz="2200" dirty="0">
                <a:ea typeface="ＭＳ Ｐゴシック" pitchFamily="34" charset="-128"/>
              </a:rPr>
              <a:t> over common stockholders in asset claims (at bankruptcy) but typically lacks voting right.</a:t>
            </a:r>
          </a:p>
          <a:p>
            <a:r>
              <a:rPr lang="en-US" altLang="en-US" sz="2200" b="1" dirty="0">
                <a:ea typeface="ＭＳ Ｐゴシック" pitchFamily="34" charset="-128"/>
              </a:rPr>
              <a:t>Common Stock: </a:t>
            </a:r>
            <a:r>
              <a:rPr lang="en-US" altLang="en-US" sz="2200" dirty="0">
                <a:ea typeface="ＭＳ Ｐゴシック" pitchFamily="34" charset="-128"/>
              </a:rPr>
              <a:t>Ownership in a company, giving shareholders voting rights and the potential for dividends and capital gains.</a:t>
            </a:r>
          </a:p>
          <a:p>
            <a:r>
              <a:rPr lang="en-US" altLang="en-US" sz="2200" b="1" dirty="0">
                <a:ea typeface="ＭＳ Ｐゴシック" pitchFamily="34" charset="-128"/>
              </a:rPr>
              <a:t>Treasury Stock: </a:t>
            </a:r>
            <a:r>
              <a:rPr lang="en-US" altLang="en-US" sz="2200" dirty="0">
                <a:ea typeface="ＭＳ Ｐゴシック" pitchFamily="34" charset="-128"/>
              </a:rPr>
              <a:t>Stock that have been </a:t>
            </a:r>
            <a:r>
              <a:rPr lang="en-US" altLang="en-US" sz="2200" dirty="0">
                <a:highlight>
                  <a:srgbClr val="FFFF00"/>
                </a:highlight>
                <a:ea typeface="ＭＳ Ｐゴシック" pitchFamily="34" charset="-128"/>
              </a:rPr>
              <a:t>repurchased</a:t>
            </a:r>
            <a:r>
              <a:rPr lang="en-US" altLang="en-US" sz="2200" dirty="0">
                <a:ea typeface="ＭＳ Ｐゴシック" pitchFamily="34" charset="-128"/>
              </a:rPr>
              <a:t> by the company</a:t>
            </a:r>
          </a:p>
          <a:p>
            <a:r>
              <a:rPr lang="en-US" altLang="en-US" sz="2200" b="1" dirty="0">
                <a:ea typeface="ＭＳ Ｐゴシック" pitchFamily="34" charset="-128"/>
              </a:rPr>
              <a:t>Retained Earnings: </a:t>
            </a:r>
            <a:r>
              <a:rPr lang="en-US" altLang="en-US" sz="2200" dirty="0">
                <a:ea typeface="ＭＳ Ｐゴシック" pitchFamily="34" charset="-128"/>
              </a:rPr>
              <a:t>Cumulative total of all the net income over the life of the firm, less common stock dividends that have been paid out over the years </a:t>
            </a:r>
            <a:r>
              <a:rPr lang="en-US" altLang="en-US" sz="2200" dirty="0">
                <a:highlight>
                  <a:srgbClr val="FFFF00"/>
                </a:highlight>
                <a:ea typeface="ＭＳ Ｐゴシック" pitchFamily="34" charset="-128"/>
              </a:rPr>
              <a:t>(= Net Income – Common Stock Dividends)</a:t>
            </a:r>
          </a:p>
          <a:p>
            <a:pPr lvl="1"/>
            <a:r>
              <a:rPr lang="en-US" altLang="en-US" sz="2200" dirty="0">
                <a:ea typeface="ＭＳ Ｐゴシック" pitchFamily="34" charset="-128"/>
              </a:rPr>
              <a:t>Note that retained earnings are not equal to hard cash!</a:t>
            </a:r>
            <a:endParaRPr lang="en-US" sz="2200" dirty="0"/>
          </a:p>
        </p:txBody>
      </p:sp>
    </p:spTree>
    <p:extLst>
      <p:ext uri="{BB962C8B-B14F-4D97-AF65-F5344CB8AC3E}">
        <p14:creationId xmlns:p14="http://schemas.microsoft.com/office/powerpoint/2010/main" val="155431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B9C2F-7A85-B067-61D3-A94408EEEB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B44644-28AC-B220-8914-50C5DC91F06B}"/>
              </a:ext>
            </a:extLst>
          </p:cNvPr>
          <p:cNvSpPr>
            <a:spLocks noGrp="1"/>
          </p:cNvSpPr>
          <p:nvPr>
            <p:ph type="title"/>
          </p:nvPr>
        </p:nvSpPr>
        <p:spPr>
          <a:xfrm>
            <a:off x="609600" y="274638"/>
            <a:ext cx="10972800" cy="1143000"/>
          </a:xfrm>
        </p:spPr>
        <p:txBody>
          <a:bodyPr wrap="square" anchor="ctr">
            <a:normAutofit/>
          </a:bodyPr>
          <a:lstStyle/>
          <a:p>
            <a:r>
              <a:rPr lang="en-US" dirty="0"/>
              <a:t>A</a:t>
            </a:r>
            <a:r>
              <a:rPr lang="en-US" altLang="zh-CN" dirty="0"/>
              <a:t>ctivity 2</a:t>
            </a:r>
            <a:endParaRPr lang="en-US" dirty="0"/>
          </a:p>
        </p:txBody>
      </p:sp>
      <p:sp>
        <p:nvSpPr>
          <p:cNvPr id="3" name="Content Placeholder 2">
            <a:extLst>
              <a:ext uri="{FF2B5EF4-FFF2-40B4-BE49-F238E27FC236}">
                <a16:creationId xmlns:a16="http://schemas.microsoft.com/office/drawing/2014/main" id="{5CD02794-9182-D431-0232-9B4F97FF8606}"/>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altLang="en-US" sz="2200" dirty="0"/>
              <a:t>Do you really figure out what liabilities and equity are? Let’s do this challenge!</a:t>
            </a:r>
          </a:p>
          <a:p>
            <a:pPr marL="0" indent="0">
              <a:lnSpc>
                <a:spcPct val="90000"/>
              </a:lnSpc>
              <a:buNone/>
            </a:pPr>
            <a:endParaRPr lang="en-GB" altLang="en-US" sz="2200" dirty="0"/>
          </a:p>
          <a:p>
            <a:pPr marL="0" indent="0">
              <a:lnSpc>
                <a:spcPct val="90000"/>
              </a:lnSpc>
              <a:buNone/>
            </a:pPr>
            <a:r>
              <a:rPr lang="en-GB" altLang="en-US" sz="2200" dirty="0"/>
              <a:t>Check “Week 3 FIM – Liabilities &amp; Equity” in </a:t>
            </a:r>
            <a:r>
              <a:rPr lang="en-GB" sz="2400" dirty="0">
                <a:hlinkClick r:id="rId3"/>
              </a:rPr>
              <a:t>Tile: Week 3 - Balance Sheet | Financial Management (LCMB7002_LON) | Home</a:t>
            </a:r>
            <a:endParaRPr lang="en-GB" sz="2400" dirty="0"/>
          </a:p>
          <a:p>
            <a:pPr marL="0" indent="0">
              <a:lnSpc>
                <a:spcPct val="90000"/>
              </a:lnSpc>
              <a:buNone/>
            </a:pPr>
            <a:endParaRPr lang="en-GB" altLang="en-US" sz="2200" dirty="0"/>
          </a:p>
          <a:p>
            <a:pPr marL="0" indent="0">
              <a:lnSpc>
                <a:spcPct val="90000"/>
              </a:lnSpc>
              <a:buNone/>
            </a:pPr>
            <a:r>
              <a:rPr lang="en-US" altLang="en-US" sz="2200" dirty="0"/>
              <a:t>Take out your phone and scan the QR code from </a:t>
            </a:r>
            <a:r>
              <a:rPr lang="en-US" altLang="en-US" sz="2200" dirty="0" err="1"/>
              <a:t>Vevox</a:t>
            </a:r>
            <a:r>
              <a:rPr lang="en-US" altLang="en-US" sz="2200" dirty="0"/>
              <a:t>!</a:t>
            </a:r>
          </a:p>
        </p:txBody>
      </p:sp>
      <p:pic>
        <p:nvPicPr>
          <p:cNvPr id="5" name="Picture 4">
            <a:extLst>
              <a:ext uri="{FF2B5EF4-FFF2-40B4-BE49-F238E27FC236}">
                <a16:creationId xmlns:a16="http://schemas.microsoft.com/office/drawing/2014/main" id="{CA312D17-BAB5-C59E-794B-0EC584CA0D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7600" y="2080246"/>
            <a:ext cx="5384800" cy="3028950"/>
          </a:xfrm>
          <a:prstGeom prst="rect">
            <a:avLst/>
          </a:prstGeom>
          <a:noFill/>
        </p:spPr>
      </p:pic>
      <p:sp>
        <p:nvSpPr>
          <p:cNvPr id="14" name="Date Placeholder 4">
            <a:extLst>
              <a:ext uri="{FF2B5EF4-FFF2-40B4-BE49-F238E27FC236}">
                <a16:creationId xmlns:a16="http://schemas.microsoft.com/office/drawing/2014/main" id="{85E8EBBF-18CD-FDA7-12BE-282C5C7BB136}"/>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smtClean="0"/>
              <a:pPr>
                <a:spcAft>
                  <a:spcPts val="600"/>
                </a:spcAft>
                <a:defRPr/>
              </a:pPr>
              <a:t>19/05/2026</a:t>
            </a:fld>
            <a:endParaRPr lang="en-GB" altLang="en-US"/>
          </a:p>
        </p:txBody>
      </p:sp>
      <p:sp>
        <p:nvSpPr>
          <p:cNvPr id="15" name="Slide Number Placeholder 5">
            <a:extLst>
              <a:ext uri="{FF2B5EF4-FFF2-40B4-BE49-F238E27FC236}">
                <a16:creationId xmlns:a16="http://schemas.microsoft.com/office/drawing/2014/main" id="{3CCF17C7-C7C8-1B0C-C01C-C2D1AC431AB1}"/>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3948337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004" y="365357"/>
            <a:ext cx="8229600" cy="646331"/>
          </a:xfrm>
        </p:spPr>
        <p:txBody>
          <a:bodyPr>
            <a:spAutoFit/>
          </a:bodyPr>
          <a:lstStyle/>
          <a:p>
            <a:r>
              <a:rPr lang="en-US" altLang="en-US" sz="3600" dirty="0">
                <a:ea typeface="ＭＳ Ｐゴシック" pitchFamily="34" charset="-128"/>
              </a:rPr>
              <a:t>Balance Sheet: A = L + E</a:t>
            </a:r>
            <a:endParaRPr lang="en-US" sz="3600" dirty="0"/>
          </a:p>
        </p:txBody>
      </p:sp>
      <p:graphicFrame>
        <p:nvGraphicFramePr>
          <p:cNvPr id="5" name="Table 4">
            <a:extLst>
              <a:ext uri="{FF2B5EF4-FFF2-40B4-BE49-F238E27FC236}">
                <a16:creationId xmlns:a16="http://schemas.microsoft.com/office/drawing/2014/main" id="{F30F544F-8F9E-1201-7943-9A78565F084C}"/>
              </a:ext>
            </a:extLst>
          </p:cNvPr>
          <p:cNvGraphicFramePr>
            <a:graphicFrameLocks noGrp="1"/>
          </p:cNvGraphicFramePr>
          <p:nvPr>
            <p:extLst>
              <p:ext uri="{D42A27DB-BD31-4B8C-83A1-F6EECF244321}">
                <p14:modId xmlns:p14="http://schemas.microsoft.com/office/powerpoint/2010/main" val="3747843493"/>
              </p:ext>
            </p:extLst>
          </p:nvPr>
        </p:nvGraphicFramePr>
        <p:xfrm>
          <a:off x="490311" y="1295400"/>
          <a:ext cx="4896544" cy="1706880"/>
        </p:xfrm>
        <a:graphic>
          <a:graphicData uri="http://schemas.openxmlformats.org/drawingml/2006/table">
            <a:tbl>
              <a:tblPr firstRow="1" bandRow="1">
                <a:tableStyleId>{2D5ABB26-0587-4C30-8999-92F81FD0307C}</a:tableStyleId>
              </a:tblPr>
              <a:tblGrid>
                <a:gridCol w="2429264">
                  <a:extLst>
                    <a:ext uri="{9D8B030D-6E8A-4147-A177-3AD203B41FA5}">
                      <a16:colId xmlns:a16="http://schemas.microsoft.com/office/drawing/2014/main" val="3649648222"/>
                    </a:ext>
                  </a:extLst>
                </a:gridCol>
                <a:gridCol w="2467280">
                  <a:extLst>
                    <a:ext uri="{9D8B030D-6E8A-4147-A177-3AD203B41FA5}">
                      <a16:colId xmlns:a16="http://schemas.microsoft.com/office/drawing/2014/main" val="431168109"/>
                    </a:ext>
                  </a:extLst>
                </a:gridCol>
              </a:tblGrid>
              <a:tr h="293867">
                <a:tc>
                  <a:txBody>
                    <a:bodyPr/>
                    <a:lstStyle/>
                    <a:p>
                      <a:r>
                        <a:rPr lang="en-GB" sz="2200" dirty="0"/>
                        <a:t>Asset</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200" dirty="0"/>
                        <a:t>Amount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6787719"/>
                  </a:ext>
                </a:extLst>
              </a:tr>
              <a:tr h="293867">
                <a:tc>
                  <a:txBody>
                    <a:bodyPr/>
                    <a:lstStyle/>
                    <a:p>
                      <a:r>
                        <a:rPr lang="en-GB" sz="2200" dirty="0"/>
                        <a:t>Current Assets</a:t>
                      </a:r>
                    </a:p>
                  </a:txBody>
                  <a:tcPr>
                    <a:lnT w="12700" cap="flat" cmpd="sng" algn="ctr">
                      <a:solidFill>
                        <a:schemeClr val="tx1"/>
                      </a:solidFill>
                      <a:prstDash val="solid"/>
                      <a:round/>
                      <a:headEnd type="none" w="med" len="med"/>
                      <a:tailEnd type="none" w="med" len="med"/>
                    </a:lnT>
                  </a:tcPr>
                </a:tc>
                <a:tc>
                  <a:txBody>
                    <a:bodyPr/>
                    <a:lstStyle/>
                    <a:p>
                      <a:endParaRPr lang="en-GB" sz="22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2220005"/>
                  </a:ext>
                </a:extLst>
              </a:tr>
              <a:tr h="293867">
                <a:tc>
                  <a:txBody>
                    <a:bodyPr/>
                    <a:lstStyle/>
                    <a:p>
                      <a:r>
                        <a:rPr lang="en-GB" sz="2200" dirty="0"/>
                        <a:t>Fixed Assets</a:t>
                      </a:r>
                    </a:p>
                  </a:txBody>
                  <a:tcPr>
                    <a:lnB w="12700" cap="flat" cmpd="sng" algn="ctr">
                      <a:solidFill>
                        <a:schemeClr val="tx1"/>
                      </a:solidFill>
                      <a:prstDash val="solid"/>
                      <a:round/>
                      <a:headEnd type="none" w="med" len="med"/>
                      <a:tailEnd type="none" w="med" len="med"/>
                    </a:lnB>
                  </a:tcPr>
                </a:tc>
                <a:tc>
                  <a:txBody>
                    <a:bodyPr/>
                    <a:lstStyle/>
                    <a:p>
                      <a:endParaRPr lang="en-GB" sz="22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84170490"/>
                  </a:ext>
                </a:extLst>
              </a:tr>
              <a:tr h="293867">
                <a:tc>
                  <a:txBody>
                    <a:bodyPr/>
                    <a:lstStyle/>
                    <a:p>
                      <a:r>
                        <a:rPr lang="en-GB" sz="2200" b="1" dirty="0"/>
                        <a:t>Total Assets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25563583"/>
                  </a:ext>
                </a:extLst>
              </a:tr>
            </a:tbl>
          </a:graphicData>
        </a:graphic>
      </p:graphicFrame>
      <p:graphicFrame>
        <p:nvGraphicFramePr>
          <p:cNvPr id="7" name="Table 6">
            <a:extLst>
              <a:ext uri="{FF2B5EF4-FFF2-40B4-BE49-F238E27FC236}">
                <a16:creationId xmlns:a16="http://schemas.microsoft.com/office/drawing/2014/main" id="{2D16A0B7-B411-FAF8-84C6-E396E6065612}"/>
              </a:ext>
            </a:extLst>
          </p:cNvPr>
          <p:cNvGraphicFramePr>
            <a:graphicFrameLocks noGrp="1"/>
          </p:cNvGraphicFramePr>
          <p:nvPr>
            <p:extLst>
              <p:ext uri="{D42A27DB-BD31-4B8C-83A1-F6EECF244321}">
                <p14:modId xmlns:p14="http://schemas.microsoft.com/office/powerpoint/2010/main" val="481076850"/>
              </p:ext>
            </p:extLst>
          </p:nvPr>
        </p:nvGraphicFramePr>
        <p:xfrm>
          <a:off x="5797033" y="1295400"/>
          <a:ext cx="5904656" cy="4267200"/>
        </p:xfrm>
        <a:graphic>
          <a:graphicData uri="http://schemas.openxmlformats.org/drawingml/2006/table">
            <a:tbl>
              <a:tblPr firstRow="1" bandRow="1">
                <a:tableStyleId>{2D5ABB26-0587-4C30-8999-92F81FD0307C}</a:tableStyleId>
              </a:tblPr>
              <a:tblGrid>
                <a:gridCol w="3539327">
                  <a:extLst>
                    <a:ext uri="{9D8B030D-6E8A-4147-A177-3AD203B41FA5}">
                      <a16:colId xmlns:a16="http://schemas.microsoft.com/office/drawing/2014/main" val="3649648222"/>
                    </a:ext>
                  </a:extLst>
                </a:gridCol>
                <a:gridCol w="2365329">
                  <a:extLst>
                    <a:ext uri="{9D8B030D-6E8A-4147-A177-3AD203B41FA5}">
                      <a16:colId xmlns:a16="http://schemas.microsoft.com/office/drawing/2014/main" val="431168109"/>
                    </a:ext>
                  </a:extLst>
                </a:gridCol>
              </a:tblGrid>
              <a:tr h="354452">
                <a:tc>
                  <a:txBody>
                    <a:bodyPr/>
                    <a:lstStyle/>
                    <a:p>
                      <a:r>
                        <a:rPr lang="en-GB" sz="2200" dirty="0"/>
                        <a:t>Liabilities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200" dirty="0"/>
                        <a:t>Amount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6787719"/>
                  </a:ext>
                </a:extLst>
              </a:tr>
              <a:tr h="354452">
                <a:tc>
                  <a:txBody>
                    <a:bodyPr/>
                    <a:lstStyle/>
                    <a:p>
                      <a:r>
                        <a:rPr lang="en-GB" sz="2200" dirty="0"/>
                        <a:t>Current Liabilities</a:t>
                      </a:r>
                    </a:p>
                  </a:txBody>
                  <a:tcPr>
                    <a:lnT w="12700" cap="flat" cmpd="sng" algn="ctr">
                      <a:solidFill>
                        <a:schemeClr val="tx1"/>
                      </a:solidFill>
                      <a:prstDash val="solid"/>
                      <a:round/>
                      <a:headEnd type="none" w="med" len="med"/>
                      <a:tailEnd type="none" w="med" len="med"/>
                    </a:lnT>
                  </a:tcPr>
                </a:tc>
                <a:tc>
                  <a:txBody>
                    <a:bodyPr/>
                    <a:lstStyle/>
                    <a:p>
                      <a:endParaRPr lang="en-GB" sz="22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2220005"/>
                  </a:ext>
                </a:extLst>
              </a:tr>
              <a:tr h="370513">
                <a:tc>
                  <a:txBody>
                    <a:bodyPr/>
                    <a:lstStyle/>
                    <a:p>
                      <a:r>
                        <a:rPr lang="en-GB" sz="2200" dirty="0"/>
                        <a:t>Non-Current Liabilities</a:t>
                      </a:r>
                    </a:p>
                  </a:txBody>
                  <a:tcPr>
                    <a:lnB w="12700" cap="flat" cmpd="sng" algn="ctr">
                      <a:solidFill>
                        <a:schemeClr val="tx1"/>
                      </a:solidFill>
                      <a:prstDash val="solid"/>
                      <a:round/>
                      <a:headEnd type="none" w="med" len="med"/>
                      <a:tailEnd type="none" w="med" len="med"/>
                    </a:lnB>
                  </a:tcPr>
                </a:tc>
                <a:tc>
                  <a:txBody>
                    <a:bodyPr/>
                    <a:lstStyle/>
                    <a:p>
                      <a:endParaRPr lang="en-GB" sz="22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84170490"/>
                  </a:ext>
                </a:extLst>
              </a:tr>
              <a:tr h="354452">
                <a:tc>
                  <a:txBody>
                    <a:bodyPr/>
                    <a:lstStyle/>
                    <a:p>
                      <a:r>
                        <a:rPr lang="en-GB" sz="2200" b="1" dirty="0"/>
                        <a:t>Total Liabilities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25563583"/>
                  </a:ext>
                </a:extLst>
              </a:tr>
              <a:tr h="354452">
                <a:tc>
                  <a:txBody>
                    <a:bodyPr/>
                    <a:lstStyle/>
                    <a:p>
                      <a:r>
                        <a:rPr lang="en-GB" sz="2200" dirty="0"/>
                        <a:t>Equity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200" dirty="0"/>
                        <a:t>Amount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9756546"/>
                  </a:ext>
                </a:extLst>
              </a:tr>
              <a:tr h="354452">
                <a:tc>
                  <a:txBody>
                    <a:bodyPr/>
                    <a:lstStyle/>
                    <a:p>
                      <a:r>
                        <a:rPr lang="en-GB" sz="2200" dirty="0"/>
                        <a:t>Preferred Stock</a:t>
                      </a: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803453385"/>
                  </a:ext>
                </a:extLst>
              </a:tr>
              <a:tr h="354452">
                <a:tc>
                  <a:txBody>
                    <a:bodyPr/>
                    <a:lstStyle/>
                    <a:p>
                      <a:r>
                        <a:rPr lang="en-GB" sz="2200" dirty="0"/>
                        <a:t>Common Stock</a:t>
                      </a: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GB" sz="2200" dirty="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859477608"/>
                  </a:ext>
                </a:extLst>
              </a:tr>
              <a:tr h="354452">
                <a:tc>
                  <a:txBody>
                    <a:bodyPr/>
                    <a:lstStyle/>
                    <a:p>
                      <a:r>
                        <a:rPr lang="en-GB" sz="2200" dirty="0"/>
                        <a:t>Retained Earnings</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09402681"/>
                  </a:ext>
                </a:extLst>
              </a:tr>
              <a:tr h="354452">
                <a:tc>
                  <a:txBody>
                    <a:bodyPr/>
                    <a:lstStyle/>
                    <a:p>
                      <a:r>
                        <a:rPr lang="en-GB" sz="2200" b="1" dirty="0"/>
                        <a:t>Total Equity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8703197"/>
                  </a:ext>
                </a:extLst>
              </a:tr>
              <a:tr h="354452">
                <a:tc>
                  <a:txBody>
                    <a:bodyPr/>
                    <a:lstStyle/>
                    <a:p>
                      <a:r>
                        <a:rPr lang="en-GB" sz="2200" b="1" dirty="0"/>
                        <a:t>Total Liabilities &amp; Equity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10880471"/>
                  </a:ext>
                </a:extLst>
              </a:tr>
            </a:tbl>
          </a:graphicData>
        </a:graphic>
      </p:graphicFrame>
    </p:spTree>
    <p:extLst>
      <p:ext uri="{BB962C8B-B14F-4D97-AF65-F5344CB8AC3E}">
        <p14:creationId xmlns:p14="http://schemas.microsoft.com/office/powerpoint/2010/main" val="2830414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584232"/>
            <a:ext cx="11017222" cy="830997"/>
          </a:xfrm>
        </p:spPr>
        <p:txBody>
          <a:bodyPr wrap="square">
            <a:spAutoFit/>
          </a:bodyPr>
          <a:lstStyle/>
          <a:p>
            <a:r>
              <a:rPr lang="en-IN" sz="2400" dirty="0"/>
              <a:t>Table 3.2 Walmart Balance Sheet for Years Ending January 31, 2017 and January 31, 2018 (expressed in millions)</a:t>
            </a:r>
            <a:r>
              <a:rPr lang="en-US" sz="2400" dirty="0"/>
              <a:t> </a:t>
            </a:r>
            <a:r>
              <a:rPr lang="en-US" sz="1800" dirty="0"/>
              <a:t>(1 of 4)</a:t>
            </a:r>
          </a:p>
        </p:txBody>
      </p:sp>
      <p:graphicFrame>
        <p:nvGraphicFramePr>
          <p:cNvPr id="4" name="Table 3"/>
          <p:cNvGraphicFramePr>
            <a:graphicFrameLocks noGrp="1"/>
          </p:cNvGraphicFramePr>
          <p:nvPr>
            <p:extLst>
              <p:ext uri="{D42A27DB-BD31-4B8C-83A1-F6EECF244321}">
                <p14:modId xmlns:p14="http://schemas.microsoft.com/office/powerpoint/2010/main" val="1913491756"/>
              </p:ext>
            </p:extLst>
          </p:nvPr>
        </p:nvGraphicFramePr>
        <p:xfrm>
          <a:off x="551384" y="1791928"/>
          <a:ext cx="11017223" cy="4404222"/>
        </p:xfrm>
        <a:graphic>
          <a:graphicData uri="http://schemas.openxmlformats.org/drawingml/2006/table">
            <a:tbl>
              <a:tblPr firstRow="1" bandRow="1">
                <a:tableStyleId>{3B4B98B0-60AC-42C2-AFA5-B58CD77FA1E5}</a:tableStyleId>
              </a:tblPr>
              <a:tblGrid>
                <a:gridCol w="3778252">
                  <a:extLst>
                    <a:ext uri="{9D8B030D-6E8A-4147-A177-3AD203B41FA5}">
                      <a16:colId xmlns:a16="http://schemas.microsoft.com/office/drawing/2014/main" val="20000"/>
                    </a:ext>
                  </a:extLst>
                </a:gridCol>
                <a:gridCol w="1852243">
                  <a:extLst>
                    <a:ext uri="{9D8B030D-6E8A-4147-A177-3AD203B41FA5}">
                      <a16:colId xmlns:a16="http://schemas.microsoft.com/office/drawing/2014/main" val="20001"/>
                    </a:ext>
                  </a:extLst>
                </a:gridCol>
                <a:gridCol w="1852243">
                  <a:extLst>
                    <a:ext uri="{9D8B030D-6E8A-4147-A177-3AD203B41FA5}">
                      <a16:colId xmlns:a16="http://schemas.microsoft.com/office/drawing/2014/main" val="20002"/>
                    </a:ext>
                  </a:extLst>
                </a:gridCol>
                <a:gridCol w="1657270">
                  <a:extLst>
                    <a:ext uri="{9D8B030D-6E8A-4147-A177-3AD203B41FA5}">
                      <a16:colId xmlns:a16="http://schemas.microsoft.com/office/drawing/2014/main" val="20003"/>
                    </a:ext>
                  </a:extLst>
                </a:gridCol>
                <a:gridCol w="1877215">
                  <a:extLst>
                    <a:ext uri="{9D8B030D-6E8A-4147-A177-3AD203B41FA5}">
                      <a16:colId xmlns:a16="http://schemas.microsoft.com/office/drawing/2014/main" val="20004"/>
                    </a:ext>
                  </a:extLst>
                </a:gridCol>
              </a:tblGrid>
              <a:tr h="1016914">
                <a:tc>
                  <a:txBody>
                    <a:bodyPr/>
                    <a:lstStyle/>
                    <a:p>
                      <a:pPr algn="ctr"/>
                      <a:r>
                        <a:rPr lang="en-US" sz="1800" dirty="0">
                          <a:solidFill>
                            <a:schemeClr val="bg1"/>
                          </a:solidFill>
                        </a:rPr>
                        <a:t>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a:t>
                      </a:r>
                    </a:p>
                    <a:p>
                      <a:pPr algn="ctr"/>
                      <a:r>
                        <a:rPr lang="en-US" sz="18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19601">
                <a:tc>
                  <a:txBody>
                    <a:bodyPr/>
                    <a:lstStyle/>
                    <a:p>
                      <a:pPr algn="l"/>
                      <a:r>
                        <a:rPr lang="en-US" sz="1800" b="0" dirty="0">
                          <a:solidFill>
                            <a:schemeClr val="tx1"/>
                          </a:solidFill>
                        </a:rPr>
                        <a:t>Cash and cash equivalents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$6,867</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3.5%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$6,756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3.3%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9601">
                <a:tc>
                  <a:txBody>
                    <a:bodyPr/>
                    <a:lstStyle/>
                    <a:p>
                      <a:pPr algn="l"/>
                      <a:r>
                        <a:rPr lang="en-US" sz="1800" b="0" dirty="0">
                          <a:solidFill>
                            <a:schemeClr val="tx1"/>
                          </a:solidFil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5,835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2.9%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5,614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9601">
                <a:tc>
                  <a:txBody>
                    <a:bodyPr/>
                    <a:lstStyle/>
                    <a:p>
                      <a:pPr algn="l"/>
                      <a:r>
                        <a:rPr lang="en-US" sz="1800" b="0" dirty="0">
                          <a:solidFill>
                            <a:schemeClr val="tx1"/>
                          </a:solidFil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43,046</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21.7%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43,783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21.4%</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552039">
                <a:tc>
                  <a:txBody>
                    <a:bodyPr/>
                    <a:lstStyle/>
                    <a:p>
                      <a:pPr algn="l"/>
                      <a:r>
                        <a:rPr lang="en-US" sz="1800" dirty="0">
                          <a:solidFill>
                            <a:schemeClr val="tx1"/>
                          </a:solidFil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1,941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3,511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19601">
                <a:tc>
                  <a:txBody>
                    <a:bodyPr/>
                    <a:lstStyle/>
                    <a:p>
                      <a:pPr algn="l"/>
                      <a:r>
                        <a:rPr lang="en-US" sz="1800" dirty="0">
                          <a:solidFill>
                            <a:schemeClr val="tx1"/>
                          </a:solidFill>
                        </a:rPr>
                        <a:t>Total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$57,689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29.0%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$59,664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19601">
                <a:tc>
                  <a:txBody>
                    <a:bodyPr/>
                    <a:lstStyle/>
                    <a:p>
                      <a:pPr algn="l"/>
                      <a:r>
                        <a:rPr lang="en-US" sz="180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96.1%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$202,298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98.9%</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80862">
                <a:tc>
                  <a:txBody>
                    <a:bodyPr/>
                    <a:lstStyle/>
                    <a:p>
                      <a:pPr algn="l"/>
                      <a:r>
                        <a:rPr lang="en-US" sz="1800" dirty="0">
                          <a:solidFill>
                            <a:schemeClr val="tx1"/>
                          </a:solidFill>
                        </a:rPr>
                        <a:t>Less</a:t>
                      </a:r>
                      <a:r>
                        <a:rPr lang="en-US" sz="1800" baseline="0" dirty="0">
                          <a:solidFill>
                            <a:schemeClr val="tx1"/>
                          </a:solidFill>
                        </a:rPr>
                        <a:t> a</a:t>
                      </a:r>
                      <a:r>
                        <a:rPr lang="en-US" sz="1800" dirty="0">
                          <a:solidFill>
                            <a:schemeClr val="tx1"/>
                          </a:solidFill>
                        </a:rPr>
                        <a:t>ccumulated depreciation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(76,951)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–38.7%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(87,480)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–42.8%</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319601">
                <a:tc>
                  <a:txBody>
                    <a:bodyPr/>
                    <a:lstStyle/>
                    <a:p>
                      <a:pPr algn="l"/>
                      <a:r>
                        <a:rPr lang="en-US" sz="1800" dirty="0">
                          <a:solidFill>
                            <a:schemeClr val="tx1"/>
                          </a:solidFill>
                        </a:rPr>
                        <a:t>Net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$114,178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57.4%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$114,818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56.1%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155217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583987"/>
            <a:ext cx="11233248" cy="830997"/>
          </a:xfrm>
        </p:spPr>
        <p:txBody>
          <a:bodyPr wrap="square">
            <a:spAutoFit/>
          </a:bodyPr>
          <a:lstStyle/>
          <a:p>
            <a:r>
              <a:rPr lang="en-IN" sz="2400" dirty="0">
                <a:latin typeface="Arial"/>
              </a:rPr>
              <a:t>Table 3.2 Walmart Balance Sheet for Years Ending January 31, 2017 and January 31, 2018 (expressed in millions)</a:t>
            </a:r>
            <a:r>
              <a:rPr lang="en-US" sz="2400" dirty="0">
                <a:latin typeface="Arial"/>
              </a:rPr>
              <a:t> </a:t>
            </a:r>
            <a:r>
              <a:rPr lang="en-US" sz="1800" dirty="0">
                <a:latin typeface="Arial"/>
              </a:rPr>
              <a:t>(2 of 4)</a:t>
            </a:r>
            <a:endParaRPr lang="en-US" sz="1800" dirty="0"/>
          </a:p>
        </p:txBody>
      </p:sp>
      <p:graphicFrame>
        <p:nvGraphicFramePr>
          <p:cNvPr id="4" name="Table 3"/>
          <p:cNvGraphicFramePr>
            <a:graphicFrameLocks noGrp="1"/>
          </p:cNvGraphicFramePr>
          <p:nvPr>
            <p:extLst>
              <p:ext uri="{D42A27DB-BD31-4B8C-83A1-F6EECF244321}">
                <p14:modId xmlns:p14="http://schemas.microsoft.com/office/powerpoint/2010/main" val="995340463"/>
              </p:ext>
            </p:extLst>
          </p:nvPr>
        </p:nvGraphicFramePr>
        <p:xfrm>
          <a:off x="479376" y="1752600"/>
          <a:ext cx="11161241" cy="4089870"/>
        </p:xfrm>
        <a:graphic>
          <a:graphicData uri="http://schemas.openxmlformats.org/drawingml/2006/table">
            <a:tbl>
              <a:tblPr firstRow="1" bandRow="1">
                <a:tableStyleId>{3B4B98B0-60AC-42C2-AFA5-B58CD77FA1E5}</a:tableStyleId>
              </a:tblPr>
              <a:tblGrid>
                <a:gridCol w="4027523">
                  <a:extLst>
                    <a:ext uri="{9D8B030D-6E8A-4147-A177-3AD203B41FA5}">
                      <a16:colId xmlns:a16="http://schemas.microsoft.com/office/drawing/2014/main" val="20000"/>
                    </a:ext>
                  </a:extLst>
                </a:gridCol>
                <a:gridCol w="1790010">
                  <a:extLst>
                    <a:ext uri="{9D8B030D-6E8A-4147-A177-3AD203B41FA5}">
                      <a16:colId xmlns:a16="http://schemas.microsoft.com/office/drawing/2014/main" val="20001"/>
                    </a:ext>
                  </a:extLst>
                </a:gridCol>
                <a:gridCol w="1895305">
                  <a:extLst>
                    <a:ext uri="{9D8B030D-6E8A-4147-A177-3AD203B41FA5}">
                      <a16:colId xmlns:a16="http://schemas.microsoft.com/office/drawing/2014/main" val="20002"/>
                    </a:ext>
                  </a:extLst>
                </a:gridCol>
                <a:gridCol w="1474126">
                  <a:extLst>
                    <a:ext uri="{9D8B030D-6E8A-4147-A177-3AD203B41FA5}">
                      <a16:colId xmlns:a16="http://schemas.microsoft.com/office/drawing/2014/main" val="20003"/>
                    </a:ext>
                  </a:extLst>
                </a:gridCol>
                <a:gridCol w="1974277">
                  <a:extLst>
                    <a:ext uri="{9D8B030D-6E8A-4147-A177-3AD203B41FA5}">
                      <a16:colId xmlns:a16="http://schemas.microsoft.com/office/drawing/2014/main" val="20004"/>
                    </a:ext>
                  </a:extLst>
                </a:gridCol>
              </a:tblGrid>
              <a:tr h="991375">
                <a:tc>
                  <a:txBody>
                    <a:bodyPr/>
                    <a:lstStyle/>
                    <a:p>
                      <a:pPr algn="l"/>
                      <a:r>
                        <a:rPr lang="en-US" sz="18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538175">
                <a:tc>
                  <a:txBody>
                    <a:bodyPr/>
                    <a:lstStyle/>
                    <a:p>
                      <a:pPr algn="l"/>
                      <a:r>
                        <a:rPr lang="en-US" sz="1800" b="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u="none"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13.6%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30,040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1575">
                <a:tc>
                  <a:txBody>
                    <a:bodyPr/>
                    <a:lstStyle/>
                    <a:p>
                      <a:pPr algn="l"/>
                      <a:r>
                        <a:rPr lang="en-US" sz="1800" b="0" dirty="0">
                          <a:solidFill>
                            <a:schemeClr val="tx1"/>
                          </a:solidFill>
                        </a:rPr>
                        <a:t>Total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1575">
                <a:tc>
                  <a:txBody>
                    <a:bodyPr/>
                    <a:lstStyle/>
                    <a:p>
                      <a:pPr algn="l"/>
                      <a:r>
                        <a:rPr lang="en-US" sz="1800" b="1" dirty="0">
                          <a:solidFill>
                            <a:schemeClr val="tx1"/>
                          </a:solidFill>
                        </a:rPr>
                        <a:t>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11575">
                <a:tc>
                  <a:txBody>
                    <a:bodyPr/>
                    <a:lstStyle/>
                    <a:p>
                      <a:pPr algn="l"/>
                      <a:r>
                        <a:rPr lang="en-US" sz="1800">
                          <a:solidFill>
                            <a:schemeClr val="tx1"/>
                          </a:solidFill>
                        </a:rPr>
                        <a:t>Current liabilities</a:t>
                      </a:r>
                      <a:endParaRPr lang="en-US" sz="18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799644011"/>
                  </a:ext>
                </a:extLst>
              </a:tr>
              <a:tr h="311575">
                <a:tc>
                  <a:txBody>
                    <a:bodyPr/>
                    <a:lstStyle/>
                    <a:p>
                      <a:pPr algn="l"/>
                      <a:r>
                        <a:rPr lang="en-US" sz="1800" dirty="0">
                          <a:solidFill>
                            <a:schemeClr val="tx1"/>
                          </a:solidFil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$41,433</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20.8%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$46,510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216149870"/>
                  </a:ext>
                </a:extLst>
              </a:tr>
              <a:tr h="311575">
                <a:tc>
                  <a:txBody>
                    <a:bodyPr/>
                    <a:lstStyle/>
                    <a:p>
                      <a:pPr algn="l"/>
                      <a:r>
                        <a:rPr lang="en-US" sz="1800" dirty="0">
                          <a:solidFill>
                            <a:schemeClr val="tx1"/>
                          </a:solidFil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21,575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10.9%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24,031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11.7%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599795367"/>
                  </a:ext>
                </a:extLst>
              </a:tr>
              <a:tr h="311575">
                <a:tc>
                  <a:txBody>
                    <a:bodyPr/>
                    <a:lstStyle/>
                    <a:p>
                      <a:pPr algn="l"/>
                      <a:r>
                        <a:rPr lang="en-US" sz="1800" dirty="0">
                          <a:solidFill>
                            <a:schemeClr val="tx1"/>
                          </a:solidFil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9,320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9,662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983923560"/>
                  </a:ext>
                </a:extLst>
              </a:tr>
              <a:tr h="311575">
                <a:tc>
                  <a:txBody>
                    <a:bodyPr/>
                    <a:lstStyle/>
                    <a:p>
                      <a:pPr algn="l"/>
                      <a:r>
                        <a:rPr lang="en-US" sz="1800" dirty="0">
                          <a:solidFill>
                            <a:schemeClr val="tx1"/>
                          </a:solidFill>
                        </a:rPr>
                        <a:t>Total current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$72,328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$80,203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39.2%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053946914"/>
                  </a:ext>
                </a:extLst>
              </a:tr>
            </a:tbl>
          </a:graphicData>
        </a:graphic>
      </p:graphicFrame>
    </p:spTree>
    <p:extLst>
      <p:ext uri="{BB962C8B-B14F-4D97-AF65-F5344CB8AC3E}">
        <p14:creationId xmlns:p14="http://schemas.microsoft.com/office/powerpoint/2010/main" val="4073790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584232"/>
            <a:ext cx="11017224" cy="830997"/>
          </a:xfrm>
        </p:spPr>
        <p:txBody>
          <a:bodyPr wrap="square">
            <a:spAutoFit/>
          </a:bodyPr>
          <a:lstStyle/>
          <a:p>
            <a:r>
              <a:rPr lang="en-IN" sz="2400" dirty="0"/>
              <a:t>Table 3.2 Walmart Balance Sheet for Years Ending January 31, 2017 and January 31, 2018 (expressed in millions)</a:t>
            </a:r>
            <a:r>
              <a:rPr lang="en-US" sz="2400" dirty="0"/>
              <a:t> </a:t>
            </a:r>
            <a:r>
              <a:rPr lang="en-US" sz="1800" dirty="0"/>
              <a:t>(3 of 4)</a:t>
            </a:r>
          </a:p>
        </p:txBody>
      </p:sp>
      <p:graphicFrame>
        <p:nvGraphicFramePr>
          <p:cNvPr id="4" name="Table 3"/>
          <p:cNvGraphicFramePr>
            <a:graphicFrameLocks noGrp="1"/>
          </p:cNvGraphicFramePr>
          <p:nvPr>
            <p:extLst>
              <p:ext uri="{D42A27DB-BD31-4B8C-83A1-F6EECF244321}">
                <p14:modId xmlns:p14="http://schemas.microsoft.com/office/powerpoint/2010/main" val="2236783223"/>
              </p:ext>
            </p:extLst>
          </p:nvPr>
        </p:nvGraphicFramePr>
        <p:xfrm>
          <a:off x="551384" y="1828800"/>
          <a:ext cx="11017223" cy="4114800"/>
        </p:xfrm>
        <a:graphic>
          <a:graphicData uri="http://schemas.openxmlformats.org/drawingml/2006/table">
            <a:tbl>
              <a:tblPr firstRow="1" bandRow="1">
                <a:tableStyleId>{3B4B98B0-60AC-42C2-AFA5-B58CD77FA1E5}</a:tableStyleId>
              </a:tblPr>
              <a:tblGrid>
                <a:gridCol w="3838195">
                  <a:extLst>
                    <a:ext uri="{9D8B030D-6E8A-4147-A177-3AD203B41FA5}">
                      <a16:colId xmlns:a16="http://schemas.microsoft.com/office/drawing/2014/main" val="20000"/>
                    </a:ext>
                  </a:extLst>
                </a:gridCol>
                <a:gridCol w="1670417">
                  <a:extLst>
                    <a:ext uri="{9D8B030D-6E8A-4147-A177-3AD203B41FA5}">
                      <a16:colId xmlns:a16="http://schemas.microsoft.com/office/drawing/2014/main" val="20001"/>
                    </a:ext>
                  </a:extLst>
                </a:gridCol>
                <a:gridCol w="1766913">
                  <a:extLst>
                    <a:ext uri="{9D8B030D-6E8A-4147-A177-3AD203B41FA5}">
                      <a16:colId xmlns:a16="http://schemas.microsoft.com/office/drawing/2014/main" val="20002"/>
                    </a:ext>
                  </a:extLst>
                </a:gridCol>
                <a:gridCol w="1766913">
                  <a:extLst>
                    <a:ext uri="{9D8B030D-6E8A-4147-A177-3AD203B41FA5}">
                      <a16:colId xmlns:a16="http://schemas.microsoft.com/office/drawing/2014/main" val="20003"/>
                    </a:ext>
                  </a:extLst>
                </a:gridCol>
                <a:gridCol w="1974785">
                  <a:extLst>
                    <a:ext uri="{9D8B030D-6E8A-4147-A177-3AD203B41FA5}">
                      <a16:colId xmlns:a16="http://schemas.microsoft.com/office/drawing/2014/main" val="20004"/>
                    </a:ext>
                  </a:extLst>
                </a:gridCol>
              </a:tblGrid>
              <a:tr h="980295">
                <a:tc>
                  <a:txBody>
                    <a:bodyPr/>
                    <a:lstStyle/>
                    <a:p>
                      <a:pPr algn="l"/>
                      <a:r>
                        <a:rPr lang="en-US" sz="18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08093">
                <a:tc>
                  <a:txBody>
                    <a:bodyPr/>
                    <a:lstStyle/>
                    <a:p>
                      <a:pPr algn="l"/>
                      <a:r>
                        <a:rPr lang="en-US" sz="1800" dirty="0">
                          <a:solidFill>
                            <a:schemeClr val="tx1"/>
                          </a:solidFil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51,362</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25.8%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45,179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22.1%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24063832"/>
                  </a:ext>
                </a:extLst>
              </a:tr>
              <a:tr h="308093">
                <a:tc>
                  <a:txBody>
                    <a:bodyPr/>
                    <a:lstStyle/>
                    <a:p>
                      <a:pPr algn="l"/>
                      <a:r>
                        <a:rPr lang="en-US" sz="1800" dirty="0">
                          <a:solidFill>
                            <a:schemeClr val="tx1"/>
                          </a:solidFill>
                        </a:rPr>
                        <a:t>Total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$123,690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62.2%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$125,382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61.3%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976289708"/>
                  </a:ext>
                </a:extLst>
              </a:tr>
              <a:tr h="308093">
                <a:tc>
                  <a:txBody>
                    <a:bodyPr/>
                    <a:lstStyle/>
                    <a:p>
                      <a:pPr algn="l"/>
                      <a:r>
                        <a:rPr lang="en-US" sz="1800" b="1" dirty="0">
                          <a:solidFill>
                            <a:schemeClr val="tx1"/>
                          </a:solidFill>
                        </a:rPr>
                        <a:t>Stockholders’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8093">
                <a:tc>
                  <a:txBody>
                    <a:bodyPr/>
                    <a:lstStyle/>
                    <a:p>
                      <a:pPr algn="l"/>
                      <a:r>
                        <a:rPr lang="en-US" sz="1800" b="0" dirty="0">
                          <a:solidFill>
                            <a:schemeClr val="tx1"/>
                          </a:solidFill>
                        </a:rPr>
                        <a:t>Common stock (par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$305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0.2%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$295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0.1%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08093">
                <a:tc>
                  <a:txBody>
                    <a:bodyPr/>
                    <a:lstStyle/>
                    <a:p>
                      <a:pPr algn="l"/>
                      <a:r>
                        <a:rPr lang="en-US" sz="1800" b="0" dirty="0">
                          <a:solidFill>
                            <a:schemeClr val="tx1"/>
                          </a:solidFil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2,371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1.2%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2,648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08093">
                <a:tc>
                  <a:txBody>
                    <a:bodyPr/>
                    <a:lstStyle/>
                    <a:p>
                      <a:pPr algn="l"/>
                      <a:r>
                        <a:rPr lang="en-US" sz="1800" dirty="0">
                          <a:solidFill>
                            <a:schemeClr val="tx1"/>
                          </a:solidFill>
                        </a:rPr>
                        <a:t>Retained earnings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u="none" dirty="0">
                          <a:solidFill>
                            <a:schemeClr val="tx1"/>
                          </a:solidFill>
                        </a:rPr>
                        <a:t>72,459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76,197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37.3%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08093">
                <a:tc>
                  <a:txBody>
                    <a:bodyPr/>
                    <a:lstStyle/>
                    <a:p>
                      <a:pPr algn="l"/>
                      <a:r>
                        <a:rPr lang="en-US" sz="1800" dirty="0">
                          <a:solidFill>
                            <a:schemeClr val="tx1"/>
                          </a:solidFill>
                        </a:rPr>
                        <a:t>Total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u="none" dirty="0">
                          <a:solidFill>
                            <a:schemeClr val="tx1"/>
                          </a:solidFill>
                        </a:rPr>
                        <a:t>$75,135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37.8%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$79,140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38.7%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08093">
                <a:tc>
                  <a:txBody>
                    <a:bodyPr/>
                    <a:lstStyle/>
                    <a:p>
                      <a:pPr algn="l"/>
                      <a:r>
                        <a:rPr lang="en-US" sz="1800" dirty="0">
                          <a:solidFill>
                            <a:schemeClr val="tx1"/>
                          </a:solidFill>
                        </a:rPr>
                        <a:t>Total 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02136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476672"/>
            <a:ext cx="11089231" cy="830997"/>
          </a:xfrm>
        </p:spPr>
        <p:txBody>
          <a:bodyPr wrap="square">
            <a:spAutoFit/>
          </a:bodyPr>
          <a:lstStyle/>
          <a:p>
            <a:r>
              <a:rPr lang="en-IN" sz="2400" dirty="0"/>
              <a:t>Table 3.2 Walmart Balance Sheet for Years Ending January 31, 2017 and January 31, 2018 (expressed in $ millions)</a:t>
            </a:r>
            <a:r>
              <a:rPr lang="en-US" sz="2400" dirty="0"/>
              <a:t> </a:t>
            </a:r>
            <a:r>
              <a:rPr lang="en-US" sz="1800" dirty="0"/>
              <a:t>(4 of 4)</a:t>
            </a:r>
          </a:p>
        </p:txBody>
      </p:sp>
      <p:sp>
        <p:nvSpPr>
          <p:cNvPr id="3" name="Content Placeholder 2"/>
          <p:cNvSpPr>
            <a:spLocks noGrp="1"/>
          </p:cNvSpPr>
          <p:nvPr>
            <p:ph idx="1"/>
          </p:nvPr>
        </p:nvSpPr>
        <p:spPr>
          <a:xfrm>
            <a:off x="479377" y="1902975"/>
            <a:ext cx="11089230" cy="2603790"/>
          </a:xfrm>
        </p:spPr>
        <p:txBody>
          <a:bodyPr wrap="square">
            <a:spAutoFit/>
          </a:bodyPr>
          <a:lstStyle/>
          <a:p>
            <a:pPr lvl="0"/>
            <a:r>
              <a:rPr lang="en-US" sz="2400" dirty="0"/>
              <a:t>Total assets exceeded $200 billion, consisting of about one-third current assets and two-thirds of long-term assets</a:t>
            </a:r>
          </a:p>
          <a:p>
            <a:pPr lvl="0"/>
            <a:r>
              <a:rPr lang="en-US" sz="2400" dirty="0"/>
              <a:t>Holding over $6 billion in cash, or about 3% of all the company’s assets.</a:t>
            </a:r>
          </a:p>
          <a:p>
            <a:pPr lvl="0"/>
            <a:r>
              <a:rPr lang="en-US" sz="2400" dirty="0"/>
              <a:t>Held 21 percent of its assets as inventory and 3% as accounts receivable. </a:t>
            </a:r>
          </a:p>
          <a:p>
            <a:pPr lvl="0"/>
            <a:r>
              <a:rPr lang="en-US" sz="2400" dirty="0"/>
              <a:t>Property, plant and equipment accounted for about 56% of its assets.</a:t>
            </a:r>
          </a:p>
          <a:p>
            <a:pPr lvl="0"/>
            <a:r>
              <a:rPr lang="en-US" sz="2400" dirty="0"/>
              <a:t>Intangible assets made up 15% of the assets.</a:t>
            </a:r>
          </a:p>
        </p:txBody>
      </p:sp>
    </p:spTree>
    <p:extLst>
      <p:ext uri="{BB962C8B-B14F-4D97-AF65-F5344CB8AC3E}">
        <p14:creationId xmlns:p14="http://schemas.microsoft.com/office/powerpoint/2010/main" val="3447846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4867" y="364564"/>
            <a:ext cx="8173065" cy="646331"/>
          </a:xfrm>
        </p:spPr>
        <p:txBody>
          <a:bodyPr wrap="square">
            <a:spAutoFit/>
          </a:bodyPr>
          <a:lstStyle/>
          <a:p>
            <a:r>
              <a:rPr lang="en-US" altLang="en-US" sz="3600" dirty="0">
                <a:ea typeface="ＭＳ Ｐゴシック" pitchFamily="34" charset="-128"/>
              </a:rPr>
              <a:t>Debt Ratio</a:t>
            </a:r>
            <a:endParaRPr lang="en-US" sz="3600" dirty="0"/>
          </a:p>
        </p:txBody>
      </p:sp>
      <p:sp>
        <p:nvSpPr>
          <p:cNvPr id="3" name="Content Placeholder 2"/>
          <p:cNvSpPr>
            <a:spLocks noGrp="1"/>
          </p:cNvSpPr>
          <p:nvPr>
            <p:ph idx="1"/>
          </p:nvPr>
        </p:nvSpPr>
        <p:spPr>
          <a:xfrm>
            <a:off x="623392" y="1220091"/>
            <a:ext cx="11017224" cy="2086725"/>
          </a:xfrm>
        </p:spPr>
        <p:txBody>
          <a:bodyPr wrap="square">
            <a:spAutoFit/>
          </a:bodyPr>
          <a:lstStyle/>
          <a:p>
            <a:r>
              <a:rPr lang="en-US" altLang="en-US" sz="2400" b="1" dirty="0"/>
              <a:t>Debt Ratio = Total Liabilities / Total Assets</a:t>
            </a:r>
            <a:r>
              <a:rPr lang="en-US" altLang="en-US" sz="2400" dirty="0"/>
              <a:t>.</a:t>
            </a:r>
          </a:p>
          <a:p>
            <a:r>
              <a:rPr lang="en-US" altLang="en-US" sz="2400" dirty="0"/>
              <a:t>Debt ratio is an indication of </a:t>
            </a:r>
            <a:r>
              <a:rPr lang="en-IN" altLang="en-US" sz="2400" dirty="0">
                <a:ea typeface="HGS明朝E"/>
              </a:rPr>
              <a:t>“</a:t>
            </a:r>
            <a:r>
              <a:rPr lang="en-US" altLang="en-US" sz="2400" dirty="0"/>
              <a:t>financial risk.</a:t>
            </a:r>
            <a:r>
              <a:rPr lang="en-IN" altLang="en-US" sz="2400" dirty="0">
                <a:ea typeface="HGS明朝E"/>
              </a:rPr>
              <a:t>”</a:t>
            </a:r>
            <a:r>
              <a:rPr lang="en-US" altLang="en-US" sz="2400" dirty="0"/>
              <a:t> Generally, the higher the ratio, the riskier the firm is, as firms have to pay interest on debt regardless of the earnings or cash flow situation.</a:t>
            </a:r>
          </a:p>
          <a:p>
            <a:r>
              <a:rPr lang="en-US" altLang="en-US" sz="2400" i="1" dirty="0"/>
              <a:t>(PS: We will meet this ratio again in Gearing Ratio!)</a:t>
            </a:r>
          </a:p>
        </p:txBody>
      </p:sp>
    </p:spTree>
    <p:extLst>
      <p:ext uri="{BB962C8B-B14F-4D97-AF65-F5344CB8AC3E}">
        <p14:creationId xmlns:p14="http://schemas.microsoft.com/office/powerpoint/2010/main" val="20065937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9251"/>
            <a:ext cx="8173064" cy="646331"/>
          </a:xfrm>
        </p:spPr>
        <p:txBody>
          <a:bodyPr wrap="square">
            <a:spAutoFit/>
          </a:bodyPr>
          <a:lstStyle/>
          <a:p>
            <a:r>
              <a:rPr lang="en-US" altLang="en-US" sz="3600" dirty="0">
                <a:ea typeface="ＭＳ Ｐゴシック" pitchFamily="34" charset="-128"/>
              </a:rPr>
              <a:t>Net Working Capital</a:t>
            </a:r>
            <a:endParaRPr lang="en-US" sz="3600" dirty="0"/>
          </a:p>
        </p:txBody>
      </p:sp>
      <p:sp>
        <p:nvSpPr>
          <p:cNvPr id="3" name="Content Placeholder 2"/>
          <p:cNvSpPr>
            <a:spLocks noGrp="1"/>
          </p:cNvSpPr>
          <p:nvPr>
            <p:ph idx="1"/>
          </p:nvPr>
        </p:nvSpPr>
        <p:spPr>
          <a:xfrm>
            <a:off x="623392" y="1216753"/>
            <a:ext cx="10873208" cy="4081117"/>
          </a:xfrm>
        </p:spPr>
        <p:txBody>
          <a:bodyPr wrap="square">
            <a:spAutoFit/>
          </a:bodyPr>
          <a:lstStyle/>
          <a:p>
            <a:r>
              <a:rPr lang="en-US" altLang="en-US" sz="2400" b="1" dirty="0">
                <a:ea typeface="ＭＳ Ｐゴシック" pitchFamily="34" charset="-128"/>
              </a:rPr>
              <a:t>Net Working Capital </a:t>
            </a:r>
            <a:r>
              <a:rPr lang="en-US" altLang="en-US" sz="2400" dirty="0"/>
              <a:t>= Current assets − current liabilities</a:t>
            </a:r>
          </a:p>
          <a:p>
            <a:pPr lvl="1"/>
            <a:r>
              <a:rPr lang="en-US" altLang="en-US" sz="2400" dirty="0"/>
              <a:t>The larger the net working capital, the better the firm’s ability to repay its debt.</a:t>
            </a:r>
          </a:p>
          <a:p>
            <a:pPr lvl="1"/>
            <a:r>
              <a:rPr lang="en-US" altLang="en-US" sz="2400" dirty="0"/>
              <a:t>Net working capital can be positive or zero or negative. It is generally positive.</a:t>
            </a:r>
          </a:p>
          <a:p>
            <a:pPr lvl="1"/>
            <a:r>
              <a:rPr lang="en-US" altLang="en-US" sz="2400" dirty="0"/>
              <a:t>An increase in net working capital may not always be good news. For example, if the level of inventory goes up, current assets will increase, and thus net working capital will also increase. However, increasing inventory level may well be a sign of inability to sell.</a:t>
            </a:r>
          </a:p>
          <a:p>
            <a:pPr lvl="1"/>
            <a:r>
              <a:rPr lang="en-US" sz="2400" i="1" dirty="0"/>
              <a:t>(PS: We will meet this ratio again in Working Capital Management!)</a:t>
            </a:r>
          </a:p>
        </p:txBody>
      </p:sp>
    </p:spTree>
    <p:extLst>
      <p:ext uri="{BB962C8B-B14F-4D97-AF65-F5344CB8AC3E}">
        <p14:creationId xmlns:p14="http://schemas.microsoft.com/office/powerpoint/2010/main" val="2211299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5560E05-EBD6-AE35-C7F8-5F0A405344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7D234-796C-FF0D-0A70-F50998B27F24}"/>
              </a:ext>
            </a:extLst>
          </p:cNvPr>
          <p:cNvSpPr>
            <a:spLocks noGrp="1"/>
          </p:cNvSpPr>
          <p:nvPr>
            <p:ph type="title"/>
          </p:nvPr>
        </p:nvSpPr>
        <p:spPr>
          <a:xfrm>
            <a:off x="1961536" y="370241"/>
            <a:ext cx="8020664" cy="646331"/>
          </a:xfrm>
        </p:spPr>
        <p:txBody>
          <a:bodyPr wrap="square">
            <a:spAutoFit/>
          </a:bodyPr>
          <a:lstStyle/>
          <a:p>
            <a:r>
              <a:rPr lang="en-US" sz="3600" dirty="0"/>
              <a:t>Group Activity</a:t>
            </a:r>
            <a:endParaRPr lang="en-US" sz="2000" dirty="0"/>
          </a:p>
        </p:txBody>
      </p:sp>
      <p:sp>
        <p:nvSpPr>
          <p:cNvPr id="5" name="Content Placeholder 4">
            <a:extLst>
              <a:ext uri="{FF2B5EF4-FFF2-40B4-BE49-F238E27FC236}">
                <a16:creationId xmlns:a16="http://schemas.microsoft.com/office/drawing/2014/main" id="{A81EFC81-7EFF-0A8E-548A-14E3A623E0DA}"/>
              </a:ext>
            </a:extLst>
          </p:cNvPr>
          <p:cNvSpPr>
            <a:spLocks noGrp="1"/>
          </p:cNvSpPr>
          <p:nvPr>
            <p:ph idx="13"/>
          </p:nvPr>
        </p:nvSpPr>
        <p:spPr>
          <a:xfrm>
            <a:off x="623392" y="1199334"/>
            <a:ext cx="10945216" cy="3342453"/>
          </a:xfrm>
        </p:spPr>
        <p:txBody>
          <a:bodyPr wrap="square">
            <a:spAutoFit/>
          </a:bodyPr>
          <a:lstStyle/>
          <a:p>
            <a:pPr marL="0" indent="0">
              <a:buNone/>
            </a:pPr>
            <a:r>
              <a:rPr lang="en-US" altLang="en-US" sz="2400" b="1" dirty="0">
                <a:latin typeface="Arial"/>
                <a:ea typeface="ＭＳ Ｐゴシック"/>
                <a:cs typeface="Arial"/>
              </a:rPr>
              <a:t>Step 1</a:t>
            </a:r>
            <a:r>
              <a:rPr lang="en-US" altLang="en-US" sz="2400" dirty="0">
                <a:latin typeface="Arial"/>
                <a:ea typeface="ＭＳ Ｐゴシック"/>
                <a:cs typeface="Arial"/>
              </a:rPr>
              <a:t>: Open </a:t>
            </a:r>
            <a:r>
              <a:rPr lang="en-US" altLang="en-US" sz="2400" dirty="0">
                <a:latin typeface="Arial"/>
                <a:ea typeface="ＭＳ Ｐゴシック"/>
                <a:cs typeface="Arial"/>
                <a:hlinkClick r:id="rId2"/>
              </a:rPr>
              <a:t>AnnualReports.com</a:t>
            </a:r>
            <a:r>
              <a:rPr lang="en-US" altLang="en-US" sz="2400" dirty="0">
                <a:latin typeface="Arial"/>
                <a:ea typeface="ＭＳ Ｐゴシック"/>
                <a:cs typeface="Arial"/>
              </a:rPr>
              <a:t>.</a:t>
            </a:r>
          </a:p>
          <a:p>
            <a:pPr marL="0" indent="0">
              <a:buNone/>
            </a:pPr>
            <a:r>
              <a:rPr lang="en-US" altLang="en-US" sz="2400" b="1" dirty="0">
                <a:latin typeface="Arial"/>
                <a:ea typeface="ＭＳ Ｐゴシック"/>
                <a:cs typeface="Arial"/>
              </a:rPr>
              <a:t>Step 2</a:t>
            </a:r>
            <a:r>
              <a:rPr lang="en-US" altLang="en-US" sz="2400" dirty="0">
                <a:latin typeface="Arial"/>
                <a:ea typeface="ＭＳ Ｐゴシック"/>
                <a:cs typeface="Arial"/>
              </a:rPr>
              <a:t>: Find the 2023 Annual Report of a public company. Here is the list: Sainsbury's, Shell, Barclays, BAE Systems, Rightmove, Vodafone, GSK.</a:t>
            </a:r>
          </a:p>
          <a:p>
            <a:pPr marL="0" indent="0">
              <a:buNone/>
            </a:pPr>
            <a:r>
              <a:rPr lang="en-US" altLang="en-US" sz="2400" b="1" dirty="0">
                <a:latin typeface="Arial"/>
                <a:ea typeface="ＭＳ Ｐゴシック"/>
                <a:cs typeface="Arial"/>
              </a:rPr>
              <a:t>Step 3</a:t>
            </a:r>
            <a:r>
              <a:rPr lang="en-US" altLang="en-US" sz="2400" dirty="0">
                <a:latin typeface="Arial"/>
                <a:ea typeface="ＭＳ Ｐゴシック"/>
                <a:cs typeface="Arial"/>
              </a:rPr>
              <a:t>: Use Excel to create a balance sheet as in the previous slides.</a:t>
            </a:r>
          </a:p>
          <a:p>
            <a:pPr marL="0" indent="0">
              <a:buNone/>
            </a:pPr>
            <a:r>
              <a:rPr lang="en-US" altLang="en-US" sz="2400" b="1" dirty="0">
                <a:latin typeface="Arial"/>
                <a:ea typeface="ＭＳ Ｐゴシック"/>
                <a:cs typeface="Arial"/>
              </a:rPr>
              <a:t>Step 4:</a:t>
            </a:r>
            <a:r>
              <a:rPr lang="en-US" altLang="en-US" sz="2400" dirty="0">
                <a:latin typeface="Arial"/>
                <a:ea typeface="ＭＳ Ｐゴシック"/>
                <a:cs typeface="Arial"/>
              </a:rPr>
              <a:t> Calculate its</a:t>
            </a:r>
            <a:r>
              <a:rPr lang="en-US" altLang="en-US" sz="2400" b="1" dirty="0">
                <a:latin typeface="Arial"/>
                <a:ea typeface="ＭＳ Ｐゴシック"/>
                <a:cs typeface="Arial"/>
              </a:rPr>
              <a:t> </a:t>
            </a:r>
            <a:r>
              <a:rPr lang="en-US" altLang="en-US" sz="2400" b="1" u="sng" dirty="0">
                <a:latin typeface="Arial"/>
                <a:ea typeface="ＭＳ Ｐゴシック"/>
                <a:cs typeface="Arial"/>
              </a:rPr>
              <a:t>Total Debt/Total Assets</a:t>
            </a:r>
            <a:r>
              <a:rPr lang="en-US" altLang="en-US" sz="2400" b="1" dirty="0">
                <a:latin typeface="Arial"/>
                <a:ea typeface="ＭＳ Ｐゴシック"/>
                <a:cs typeface="Arial"/>
              </a:rPr>
              <a:t>, </a:t>
            </a:r>
            <a:r>
              <a:rPr lang="en-US" altLang="en-US" sz="2400" b="1" u="sng" dirty="0">
                <a:latin typeface="Arial"/>
                <a:ea typeface="ＭＳ Ｐゴシック"/>
                <a:cs typeface="Arial"/>
              </a:rPr>
              <a:t>Cash/Total Assets</a:t>
            </a:r>
            <a:r>
              <a:rPr lang="en-US" altLang="en-US" sz="2400" b="1" dirty="0">
                <a:latin typeface="Arial"/>
                <a:ea typeface="ＭＳ Ｐゴシック"/>
                <a:cs typeface="Arial"/>
              </a:rPr>
              <a:t>, </a:t>
            </a:r>
            <a:r>
              <a:rPr lang="en-US" altLang="en-US" sz="2400" b="1" u="sng" dirty="0">
                <a:latin typeface="Arial"/>
                <a:ea typeface="ＭＳ Ｐゴシック"/>
                <a:cs typeface="Arial"/>
              </a:rPr>
              <a:t>Property, Plant &amp; Equipment/Total Assets</a:t>
            </a:r>
            <a:r>
              <a:rPr lang="en-US" altLang="en-US" sz="2400" b="1" dirty="0">
                <a:latin typeface="Arial"/>
                <a:ea typeface="ＭＳ Ｐゴシック"/>
                <a:cs typeface="Arial"/>
              </a:rPr>
              <a:t> </a:t>
            </a:r>
            <a:r>
              <a:rPr lang="en-US" altLang="en-US" sz="2400" dirty="0">
                <a:latin typeface="Arial"/>
                <a:ea typeface="ＭＳ Ｐゴシック"/>
                <a:cs typeface="Arial"/>
              </a:rPr>
              <a:t>and</a:t>
            </a:r>
            <a:r>
              <a:rPr lang="en-US" altLang="en-US" sz="2400" b="1" dirty="0">
                <a:latin typeface="Arial"/>
                <a:ea typeface="ＭＳ Ｐゴシック"/>
                <a:cs typeface="Arial"/>
              </a:rPr>
              <a:t> </a:t>
            </a:r>
            <a:r>
              <a:rPr lang="en-US" altLang="en-US" sz="2400" b="1" u="sng" dirty="0">
                <a:latin typeface="Arial"/>
                <a:ea typeface="ＭＳ Ｐゴシック"/>
                <a:cs typeface="Arial"/>
              </a:rPr>
              <a:t>Net Working Capital/Total Assets</a:t>
            </a:r>
            <a:r>
              <a:rPr lang="en-US" altLang="en-US" sz="2400" b="1" dirty="0">
                <a:latin typeface="Arial"/>
                <a:ea typeface="ＭＳ Ｐゴシック"/>
                <a:cs typeface="Arial"/>
              </a:rPr>
              <a:t>.</a:t>
            </a:r>
            <a:endParaRPr lang="en-US" sz="2400" dirty="0">
              <a:latin typeface="Arial"/>
              <a:ea typeface="ＭＳ Ｐゴシック"/>
              <a:cs typeface="Arial"/>
            </a:endParaRPr>
          </a:p>
          <a:p>
            <a:pPr marL="0" indent="0">
              <a:buNone/>
            </a:pPr>
            <a:r>
              <a:rPr lang="en-US" altLang="en-US" sz="2400" i="1" dirty="0">
                <a:latin typeface="Arial"/>
                <a:ea typeface="ＭＳ Ｐゴシック"/>
                <a:cs typeface="Arial"/>
              </a:rPr>
              <a:t>[</a:t>
            </a:r>
            <a:r>
              <a:rPr lang="en-US" altLang="en-US" sz="2400" b="1" i="1" dirty="0">
                <a:latin typeface="Arial"/>
                <a:ea typeface="ＭＳ Ｐゴシック"/>
                <a:cs typeface="Arial"/>
              </a:rPr>
              <a:t>Hint:</a:t>
            </a:r>
            <a:r>
              <a:rPr lang="en-US" altLang="en-US" sz="2400" i="1" dirty="0">
                <a:latin typeface="Arial"/>
                <a:ea typeface="ＭＳ Ｐゴシック"/>
                <a:cs typeface="Arial"/>
              </a:rPr>
              <a:t> Shall we find </a:t>
            </a:r>
            <a:r>
              <a:rPr lang="en-US" altLang="en-US" sz="2400" i="1" u="sng" dirty="0">
                <a:latin typeface="Arial"/>
                <a:ea typeface="ＭＳ Ｐゴシック"/>
                <a:cs typeface="Arial"/>
              </a:rPr>
              <a:t>Consolidated Balance Sheet</a:t>
            </a:r>
            <a:r>
              <a:rPr lang="en-US" altLang="en-US" sz="2400" i="1" dirty="0">
                <a:latin typeface="Arial"/>
                <a:ea typeface="ＭＳ Ｐゴシック"/>
                <a:cs typeface="Arial"/>
              </a:rPr>
              <a:t> or </a:t>
            </a:r>
            <a:r>
              <a:rPr lang="en-US" altLang="en-US" sz="2400" i="1" u="sng" dirty="0">
                <a:latin typeface="Arial"/>
                <a:ea typeface="ＭＳ Ｐゴシック"/>
                <a:cs typeface="Arial"/>
              </a:rPr>
              <a:t>Group Balance Sheet </a:t>
            </a:r>
            <a:r>
              <a:rPr lang="en-US" altLang="en-US" sz="2400" i="1" dirty="0">
                <a:latin typeface="Arial"/>
                <a:ea typeface="ＭＳ Ｐゴシック"/>
                <a:cs typeface="Arial"/>
              </a:rPr>
              <a:t>at first?]</a:t>
            </a:r>
          </a:p>
        </p:txBody>
      </p:sp>
    </p:spTree>
    <p:extLst>
      <p:ext uri="{BB962C8B-B14F-4D97-AF65-F5344CB8AC3E}">
        <p14:creationId xmlns:p14="http://schemas.microsoft.com/office/powerpoint/2010/main" val="961102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6D0B4-3558-72D2-D203-44EB0BFFC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1AA63-CE9A-432A-A586-C200008F7D9B}"/>
              </a:ext>
            </a:extLst>
          </p:cNvPr>
          <p:cNvSpPr>
            <a:spLocks noGrp="1"/>
          </p:cNvSpPr>
          <p:nvPr>
            <p:ph type="ctrTitle"/>
          </p:nvPr>
        </p:nvSpPr>
        <p:spPr>
          <a:xfrm>
            <a:off x="1950533" y="2569385"/>
            <a:ext cx="8184067" cy="769441"/>
          </a:xfrm>
        </p:spPr>
        <p:txBody>
          <a:bodyPr wrap="square">
            <a:spAutoFit/>
          </a:bodyPr>
          <a:lstStyle/>
          <a:p>
            <a:r>
              <a:rPr lang="en-IN" dirty="0">
                <a:solidFill>
                  <a:schemeClr val="accent2"/>
                </a:solidFill>
                <a:latin typeface="+mj-lt"/>
              </a:rPr>
              <a:t>I</a:t>
            </a:r>
            <a:r>
              <a:rPr lang="en-US" altLang="zh-CN" dirty="0" err="1">
                <a:solidFill>
                  <a:schemeClr val="accent2"/>
                </a:solidFill>
                <a:latin typeface="+mj-lt"/>
              </a:rPr>
              <a:t>ndependent</a:t>
            </a:r>
            <a:r>
              <a:rPr lang="en-US" altLang="zh-CN" dirty="0">
                <a:solidFill>
                  <a:schemeClr val="accent2"/>
                </a:solidFill>
                <a:latin typeface="+mj-lt"/>
              </a:rPr>
              <a:t> Study</a:t>
            </a:r>
            <a:endParaRPr lang="en-US" dirty="0">
              <a:solidFill>
                <a:schemeClr val="accent2"/>
              </a:solidFill>
              <a:latin typeface="+mj-lt"/>
            </a:endParaRPr>
          </a:p>
        </p:txBody>
      </p:sp>
    </p:spTree>
    <p:extLst>
      <p:ext uri="{BB962C8B-B14F-4D97-AF65-F5344CB8AC3E}">
        <p14:creationId xmlns:p14="http://schemas.microsoft.com/office/powerpoint/2010/main" val="1078117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1E928-3C59-AED8-07C0-5561B0B3A2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CCE6D1-8164-23D8-D049-EEF378F62B64}"/>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B976D0A6-A65A-1533-5AB8-1B06B3E0DCAF}"/>
              </a:ext>
            </a:extLst>
          </p:cNvPr>
          <p:cNvSpPr>
            <a:spLocks noGrp="1"/>
          </p:cNvSpPr>
          <p:nvPr>
            <p:ph idx="1"/>
          </p:nvPr>
        </p:nvSpPr>
        <p:spPr>
          <a:xfrm>
            <a:off x="609600" y="1417638"/>
            <a:ext cx="10972800" cy="3194721"/>
          </a:xfrm>
        </p:spPr>
        <p:txBody>
          <a:bodyPr wrap="square">
            <a:spAutoFit/>
          </a:bodyPr>
          <a:lstStyle/>
          <a:p>
            <a:r>
              <a:rPr lang="en-GB" sz="2400" dirty="0"/>
              <a:t>Extract the </a:t>
            </a:r>
            <a:r>
              <a:rPr lang="en-GB" sz="2400" b="1" dirty="0"/>
              <a:t>balance sheet</a:t>
            </a:r>
            <a:r>
              <a:rPr lang="en-GB" sz="2400" dirty="0"/>
              <a:t> (or </a:t>
            </a:r>
            <a:r>
              <a:rPr lang="en-GB" sz="2400" b="1" dirty="0"/>
              <a:t>statement of financial position</a:t>
            </a:r>
            <a:r>
              <a:rPr lang="en-GB" sz="2400" dirty="0"/>
              <a:t>) for the </a:t>
            </a:r>
            <a:r>
              <a:rPr lang="en-GB" sz="2400" b="1" dirty="0"/>
              <a:t>same 5 years</a:t>
            </a:r>
            <a:r>
              <a:rPr lang="en-GB" sz="2400" dirty="0"/>
              <a:t>. Include current assets, non‑current assets, current liabilities, non‑current liabilities, and shareholders’ equity. Add this data to the same Excel file.</a:t>
            </a:r>
          </a:p>
          <a:p>
            <a:r>
              <a:rPr lang="en-GB" sz="2400" b="1" dirty="0"/>
              <a:t>Submit to </a:t>
            </a:r>
            <a:r>
              <a:rPr lang="en-GB" sz="2400" dirty="0">
                <a:hlinkClick r:id="rId2"/>
              </a:rPr>
              <a:t>Tile: Week 3 - Independent Study | Financial Management (LCMB7002_LON) | Home</a:t>
            </a:r>
            <a:r>
              <a:rPr lang="en-GB" sz="2400" b="1" dirty="0"/>
              <a:t>:</a:t>
            </a:r>
            <a:r>
              <a:rPr lang="en-GB" sz="2400" dirty="0"/>
              <a:t> Updated Excel file with a new worksheet named “BS_5yr”.</a:t>
            </a:r>
          </a:p>
          <a:p>
            <a:r>
              <a:rPr lang="en-GB" sz="2400" b="1" dirty="0"/>
              <a:t>Online text</a:t>
            </a:r>
            <a:r>
              <a:rPr lang="en-GB" sz="2400" dirty="0"/>
              <a:t>: Write a note of AI usage.</a:t>
            </a:r>
          </a:p>
        </p:txBody>
      </p:sp>
    </p:spTree>
    <p:extLst>
      <p:ext uri="{BB962C8B-B14F-4D97-AF65-F5344CB8AC3E}">
        <p14:creationId xmlns:p14="http://schemas.microsoft.com/office/powerpoint/2010/main" val="14149619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F6202-DDFD-7318-7E99-3FF3CA6D593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B3B25F-DD3C-C1AB-8C31-3545E7CEB276}"/>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59FEA956-2E66-7F07-CEE2-FFBAA63AD3D5}"/>
              </a:ext>
            </a:extLst>
          </p:cNvPr>
          <p:cNvSpPr>
            <a:spLocks noGrp="1"/>
          </p:cNvSpPr>
          <p:nvPr>
            <p:ph idx="1"/>
          </p:nvPr>
        </p:nvSpPr>
        <p:spPr>
          <a:xfrm>
            <a:off x="609600" y="1600200"/>
            <a:ext cx="10972800" cy="1902059"/>
          </a:xfrm>
        </p:spPr>
        <p:txBody>
          <a:bodyPr wrap="square">
            <a:spAutoFit/>
          </a:bodyPr>
          <a:lstStyle/>
          <a:p>
            <a:r>
              <a:rPr lang="en-GB" sz="2800" dirty="0"/>
              <a:t>Read Week 2 – Task 2: Reading Materials in </a:t>
            </a:r>
            <a:r>
              <a:rPr lang="en-GB" sz="2800" dirty="0">
                <a:hlinkClick r:id="rId2"/>
              </a:rPr>
              <a:t>Tile: Week 2 - Independent Study | Financial Management (LCMB7002_LON) | Home</a:t>
            </a:r>
            <a:r>
              <a:rPr lang="en-GB" sz="2800" dirty="0"/>
              <a:t>.</a:t>
            </a:r>
          </a:p>
          <a:p>
            <a:r>
              <a:rPr lang="en-GB" sz="2800" dirty="0"/>
              <a:t>Learn some basic balance-sheet analysis skills.</a:t>
            </a:r>
          </a:p>
        </p:txBody>
      </p:sp>
    </p:spTree>
    <p:extLst>
      <p:ext uri="{BB962C8B-B14F-4D97-AF65-F5344CB8AC3E}">
        <p14:creationId xmlns:p14="http://schemas.microsoft.com/office/powerpoint/2010/main" val="2983421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sz="2800" dirty="0" err="1"/>
              <a:t>Atrill</a:t>
            </a:r>
            <a:r>
              <a:rPr lang="en-GB" sz="2800" dirty="0"/>
              <a:t>, P., &amp; McLaney, E. (2017). Chapter 3. </a:t>
            </a:r>
            <a:r>
              <a:rPr lang="en-GB" sz="2800" i="1" dirty="0"/>
              <a:t>Accounting and Finance for Non-Specialists</a:t>
            </a:r>
            <a:r>
              <a:rPr lang="en-GB" sz="2800" dirty="0"/>
              <a:t> (10th Edition, pp. 72-112). Pearson Education. ISBN: 9781292135601.</a:t>
            </a:r>
          </a:p>
          <a:p>
            <a:r>
              <a:rPr lang="en-GB" sz="2800" dirty="0"/>
              <a:t>Berk, J. and </a:t>
            </a:r>
            <a:r>
              <a:rPr lang="en-GB" sz="2800" dirty="0" err="1"/>
              <a:t>DeMarzo</a:t>
            </a:r>
            <a:r>
              <a:rPr lang="en-GB" sz="2800" dirty="0"/>
              <a:t>, P. (2020). </a:t>
            </a:r>
            <a:r>
              <a:rPr lang="en-GB" sz="2800" i="1" dirty="0"/>
              <a:t>Corporate Finance</a:t>
            </a:r>
            <a:r>
              <a:rPr lang="en-GB" sz="2800" dirty="0"/>
              <a:t> (5th Global Edition). Pearson Education. ISBN: 9781292304151. </a:t>
            </a:r>
          </a:p>
          <a:p>
            <a:r>
              <a:rPr lang="en-GB" sz="2800" dirty="0"/>
              <a:t>Keown, A.J., Martin, J.D., and Petty, J.W. (2024). </a:t>
            </a:r>
            <a:r>
              <a:rPr lang="en-GB" sz="2800" i="1" dirty="0"/>
              <a:t>Foundations of Finance</a:t>
            </a:r>
            <a:r>
              <a:rPr lang="en-GB" sz="2800" dirty="0"/>
              <a:t> (10th Global Edition). Pearson Education. ISBN: 9781292742168.</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19/05/2026</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1732</Words>
  <Application>Microsoft Office PowerPoint</Application>
  <PresentationFormat>Widescreen</PresentationFormat>
  <Paragraphs>272</Paragraphs>
  <Slides>23</Slides>
  <Notes>9</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HGS明朝E</vt:lpstr>
      <vt:lpstr>ＭＳ Ｐゴシック</vt:lpstr>
      <vt:lpstr>Myriad Pro</vt:lpstr>
      <vt:lpstr>Arial</vt:lpstr>
      <vt:lpstr>Verdana</vt:lpstr>
      <vt:lpstr>20140311PresentationUWTSDTemplate</vt:lpstr>
      <vt:lpstr>MBA</vt:lpstr>
      <vt:lpstr>Week Outline</vt:lpstr>
      <vt:lpstr>The Balance Sheet </vt:lpstr>
      <vt:lpstr>Figure 3.2 The Balance Sheet: An Overview</vt:lpstr>
      <vt:lpstr>Balance Sheet Terms: Assets (1 of 2)</vt:lpstr>
      <vt:lpstr>Balance Sheet Terms: Assets (2 of 2)</vt:lpstr>
      <vt:lpstr>Activity 1</vt:lpstr>
      <vt:lpstr>Balance Sheet Terms: Liabilities (1 of 2)</vt:lpstr>
      <vt:lpstr>Balance Sheet Terms: Liabilities (2 of 2)</vt:lpstr>
      <vt:lpstr>Balance Sheet Terms: Equity</vt:lpstr>
      <vt:lpstr>Activity 2</vt:lpstr>
      <vt:lpstr>Balance Sheet: A = L + E</vt:lpstr>
      <vt:lpstr>Table 3.2 Walmart Balance Sheet for Years Ending January 31, 2017 and January 31, 2018 (expressed in millions) (1 of 4)</vt:lpstr>
      <vt:lpstr>Table 3.2 Walmart Balance Sheet for Years Ending January 31, 2017 and January 31, 2018 (expressed in millions) (2 of 4)</vt:lpstr>
      <vt:lpstr>Table 3.2 Walmart Balance Sheet for Years Ending January 31, 2017 and January 31, 2018 (expressed in millions) (3 of 4)</vt:lpstr>
      <vt:lpstr>Table 3.2 Walmart Balance Sheet for Years Ending January 31, 2017 and January 31, 2018 (expressed in $ millions) (4 of 4)</vt:lpstr>
      <vt:lpstr>Debt Ratio</vt:lpstr>
      <vt:lpstr>Net Working Capital</vt:lpstr>
      <vt:lpstr>Group Activity</vt:lpstr>
      <vt:lpstr>Independent Study</vt:lpstr>
      <vt:lpstr>Task 1</vt:lpstr>
      <vt:lpstr>Task 2</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471</cp:revision>
  <cp:lastPrinted>2018-07-09T15:27:01Z</cp:lastPrinted>
  <dcterms:created xsi:type="dcterms:W3CDTF">2002-10-07T19:43:58Z</dcterms:created>
  <dcterms:modified xsi:type="dcterms:W3CDTF">2026-05-19T08:51:09Z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