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image31.jpg" ContentType="image/jpeg"/>
  <Override PartName="/ppt/media/image32.jpg" ContentType="image/jpeg"/>
  <Override PartName="/ppt/media/image35.jpg" ContentType="image/jpeg"/>
  <Override PartName="/ppt/media/image36.jpg" ContentType="image/jpeg"/>
  <Override PartName="/ppt/media/image38.jpg" ContentType="image/jpeg"/>
  <Override PartName="/ppt/media/image41.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8"/>
  </p:notesMasterIdLst>
  <p:handoutMasterIdLst>
    <p:handoutMasterId r:id="rId39"/>
  </p:handoutMasterIdLst>
  <p:sldIdLst>
    <p:sldId id="257" r:id="rId5"/>
    <p:sldId id="284" r:id="rId6"/>
    <p:sldId id="268" r:id="rId7"/>
    <p:sldId id="272" r:id="rId8"/>
    <p:sldId id="274" r:id="rId9"/>
    <p:sldId id="273" r:id="rId10"/>
    <p:sldId id="303" r:id="rId11"/>
    <p:sldId id="298" r:id="rId12"/>
    <p:sldId id="276" r:id="rId13"/>
    <p:sldId id="279" r:id="rId14"/>
    <p:sldId id="280" r:id="rId15"/>
    <p:sldId id="304" r:id="rId16"/>
    <p:sldId id="310" r:id="rId17"/>
    <p:sldId id="277" r:id="rId18"/>
    <p:sldId id="283" r:id="rId19"/>
    <p:sldId id="306" r:id="rId20"/>
    <p:sldId id="282" r:id="rId21"/>
    <p:sldId id="267" r:id="rId22"/>
    <p:sldId id="269" r:id="rId23"/>
    <p:sldId id="299" r:id="rId24"/>
    <p:sldId id="309" r:id="rId25"/>
    <p:sldId id="259" r:id="rId26"/>
    <p:sldId id="262" r:id="rId27"/>
    <p:sldId id="307" r:id="rId28"/>
    <p:sldId id="301" r:id="rId29"/>
    <p:sldId id="263" r:id="rId30"/>
    <p:sldId id="308" r:id="rId31"/>
    <p:sldId id="302" r:id="rId32"/>
    <p:sldId id="300" r:id="rId33"/>
    <p:sldId id="295" r:id="rId34"/>
    <p:sldId id="285" r:id="rId35"/>
    <p:sldId id="305" r:id="rId36"/>
    <p:sldId id="286" r:id="rId37"/>
  </p:sldIdLst>
  <p:sldSz cx="12188825" cy="6858000"/>
  <p:notesSz cx="6724650" cy="9774238"/>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5" pos="3839">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A2741"/>
    <a:srgbClr val="FFFF66"/>
    <a:srgbClr val="00B050"/>
    <a:srgbClr val="70FFFF"/>
    <a:srgbClr val="B4FAFE"/>
    <a:srgbClr val="00C5E1"/>
    <a:srgbClr val="FF5050"/>
    <a:srgbClr val="009999"/>
    <a:srgbClr val="C5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89" d="100"/>
          <a:sy n="89" d="100"/>
        </p:scale>
        <p:origin x="84" y="192"/>
      </p:cViewPr>
      <p:guideLst>
        <p:guide orient="horz" pos="2205"/>
        <p:guide pos="3839"/>
      </p:guideLst>
    </p:cSldViewPr>
  </p:slideViewPr>
  <p:notesTextViewPr>
    <p:cViewPr>
      <p:scale>
        <a:sx n="1" d="1"/>
        <a:sy n="1" d="1"/>
      </p:scale>
      <p:origin x="0" y="0"/>
    </p:cViewPr>
  </p:notesTextViewPr>
  <p:notesViewPr>
    <p:cSldViewPr showGuides="1">
      <p:cViewPr varScale="1">
        <p:scale>
          <a:sx n="63" d="100"/>
          <a:sy n="63" d="100"/>
        </p:scale>
        <p:origin x="2838" y="108"/>
      </p:cViewPr>
      <p:guideLst>
        <p:guide orient="horz" pos="3079"/>
        <p:guide pos="211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09079" y="0"/>
            <a:ext cx="2914015" cy="488712"/>
          </a:xfrm>
          <a:prstGeom prst="rect">
            <a:avLst/>
          </a:prstGeom>
        </p:spPr>
        <p:txBody>
          <a:bodyPr vert="horz" lIns="91440" tIns="45720" rIns="91440" bIns="45720" rtlCol="0"/>
          <a:lstStyle>
            <a:lvl1pPr algn="r">
              <a:defRPr sz="1200"/>
            </a:lvl1pPr>
          </a:lstStyle>
          <a:p>
            <a:fld id="{FE5B4EDC-59C0-49C7-8ADA-5A781B329E02}" type="datetimeFigureOut">
              <a:rPr lang="en-US"/>
              <a:t>2/28/2018</a:t>
            </a:fld>
            <a:endParaRPr/>
          </a:p>
        </p:txBody>
      </p:sp>
      <p:sp>
        <p:nvSpPr>
          <p:cNvPr id="4" name="Footer Placeholder 3"/>
          <p:cNvSpPr>
            <a:spLocks noGrp="1"/>
          </p:cNvSpPr>
          <p:nvPr>
            <p:ph type="ftr" sz="quarter" idx="2"/>
          </p:nvPr>
        </p:nvSpPr>
        <p:spPr>
          <a:xfrm>
            <a:off x="0" y="9283830"/>
            <a:ext cx="2914015" cy="488712"/>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09079" y="9283830"/>
            <a:ext cx="2914015" cy="488712"/>
          </a:xfrm>
          <a:prstGeom prst="rect">
            <a:avLst/>
          </a:prstGeom>
        </p:spPr>
        <p:txBody>
          <a:bodyPr vert="horz" lIns="91440" tIns="45720" rIns="91440" bIns="45720" rtlCol="0" anchor="b"/>
          <a:lstStyle>
            <a:lvl1pPr algn="r">
              <a:defRPr sz="1200"/>
            </a:lvl1pPr>
          </a:lstStyle>
          <a:p>
            <a:fld id="{79429053-DC2A-4342-ADD4-2FD729D91E2C}" type="slidenum">
              <a:rPr/>
              <a:t>‹#›</a:t>
            </a:fld>
            <a:endParaRPr/>
          </a:p>
        </p:txBody>
      </p:sp>
    </p:spTree>
    <p:extLst>
      <p:ext uri="{BB962C8B-B14F-4D97-AF65-F5344CB8AC3E}">
        <p14:creationId xmlns:p14="http://schemas.microsoft.com/office/powerpoint/2010/main" val="4232045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09079" y="0"/>
            <a:ext cx="2914015" cy="488712"/>
          </a:xfrm>
          <a:prstGeom prst="rect">
            <a:avLst/>
          </a:prstGeom>
        </p:spPr>
        <p:txBody>
          <a:bodyPr vert="horz" lIns="91440" tIns="45720" rIns="91440" bIns="45720" rtlCol="0"/>
          <a:lstStyle>
            <a:lvl1pPr algn="r">
              <a:defRPr sz="1200"/>
            </a:lvl1pPr>
          </a:lstStyle>
          <a:p>
            <a:fld id="{F2D8D46A-B586-417D-BFBD-8C8FE0AAF762}" type="datetimeFigureOut">
              <a:rPr lang="en-US"/>
              <a:t>2/28/2018</a:t>
            </a:fld>
            <a:endParaRPr/>
          </a:p>
        </p:txBody>
      </p:sp>
      <p:sp>
        <p:nvSpPr>
          <p:cNvPr id="4" name="Slide Image Placeholder 3"/>
          <p:cNvSpPr>
            <a:spLocks noGrp="1" noRot="1" noChangeAspect="1"/>
          </p:cNvSpPr>
          <p:nvPr>
            <p:ph type="sldImg" idx="2"/>
          </p:nvPr>
        </p:nvSpPr>
        <p:spPr>
          <a:xfrm>
            <a:off x="106363" y="733425"/>
            <a:ext cx="6511925" cy="3665538"/>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2465" y="4642763"/>
            <a:ext cx="5379720" cy="4398407"/>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9283830"/>
            <a:ext cx="2914015" cy="488712"/>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09079" y="9283830"/>
            <a:ext cx="2914015" cy="488712"/>
          </a:xfrm>
          <a:prstGeom prst="rect">
            <a:avLst/>
          </a:prstGeom>
        </p:spPr>
        <p:txBody>
          <a:bodyPr vert="horz" lIns="91440" tIns="45720" rIns="91440" bIns="45720" rtlCol="0" anchor="b"/>
          <a:lstStyle>
            <a:lvl1pPr algn="r">
              <a:defRPr sz="1200"/>
            </a:lvl1pPr>
          </a:lstStyle>
          <a:p>
            <a:fld id="{3EBA5BD7-F043-4D1B-AA17-CD412FC534DE}" type="slidenum">
              <a:rPr/>
              <a:t>‹#›</a:t>
            </a:fld>
            <a:endParaRPr/>
          </a:p>
        </p:txBody>
      </p:sp>
    </p:spTree>
    <p:extLst>
      <p:ext uri="{BB962C8B-B14F-4D97-AF65-F5344CB8AC3E}">
        <p14:creationId xmlns:p14="http://schemas.microsoft.com/office/powerpoint/2010/main" val="27670578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BA5BD7-F043-4D1B-AA17-CD412FC534DE}" type="slidenum">
              <a:rPr lang="en-GB" smtClean="0"/>
              <a:t>3</a:t>
            </a:fld>
            <a:endParaRPr lang="en-GB"/>
          </a:p>
        </p:txBody>
      </p:sp>
    </p:spTree>
    <p:extLst>
      <p:ext uri="{BB962C8B-B14F-4D97-AF65-F5344CB8AC3E}">
        <p14:creationId xmlns:p14="http://schemas.microsoft.com/office/powerpoint/2010/main" val="190488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1" name="diagonals"/>
          <p:cNvGrpSpPr/>
          <p:nvPr/>
        </p:nvGrpSpPr>
        <p:grpSpPr>
          <a:xfrm>
            <a:off x="7516443" y="4145281"/>
            <a:ext cx="4686117" cy="2731407"/>
            <a:chOff x="5638800" y="3108960"/>
            <a:chExt cx="3515503" cy="2048555"/>
          </a:xfrm>
        </p:grpSpPr>
        <p:cxnSp>
          <p:nvCxnSpPr>
            <p:cNvPr id="14" name="Straight Connector 13"/>
            <p:cNvCxnSpPr/>
            <p:nvPr/>
          </p:nvCxnSpPr>
          <p:spPr>
            <a:xfrm flipV="1">
              <a:off x="5638800" y="3108960"/>
              <a:ext cx="3515503" cy="2037116"/>
            </a:xfrm>
            <a:prstGeom prst="line">
              <a:avLst/>
            </a:pr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7" name="Straight Connector 16"/>
            <p:cNvCxnSpPr/>
            <p:nvPr/>
          </p:nvCxnSpPr>
          <p:spPr>
            <a:xfrm flipV="1">
              <a:off x="6004643" y="3333750"/>
              <a:ext cx="3149660" cy="1823765"/>
            </a:xfrm>
            <a:prstGeom prst="line">
              <a:avLst/>
            </a:pr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9" name="Straight Connector 18"/>
            <p:cNvCxnSpPr/>
            <p:nvPr/>
          </p:nvCxnSpPr>
          <p:spPr>
            <a:xfrm flipV="1">
              <a:off x="6388342" y="3549891"/>
              <a:ext cx="2765961" cy="1600149"/>
            </a:xfrm>
            <a:prstGeom prst="line">
              <a:avLst/>
            </a:pr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grpSp>
      <p:grpSp>
        <p:nvGrpSpPr>
          <p:cNvPr id="12" name="bottom lines"/>
          <p:cNvGrpSpPr/>
          <p:nvPr/>
        </p:nvGrpSpPr>
        <p:grpSpPr>
          <a:xfrm>
            <a:off x="-8916" y="6057149"/>
            <a:ext cx="5498726" cy="820207"/>
            <a:chOff x="-6689" y="4553748"/>
            <a:chExt cx="4125119" cy="615155"/>
          </a:xfrm>
        </p:grpSpPr>
        <p:sp>
          <p:nvSpPr>
            <p:cNvPr id="9" name="Freeform 8"/>
            <p:cNvSpPr/>
            <p:nvPr/>
          </p:nvSpPr>
          <p:spPr>
            <a:xfrm rot="16200000">
              <a:off x="1754302" y="2802395"/>
              <a:ext cx="612775" cy="411548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4115481 h 4115481"/>
                <a:gd name="connsiteX1" fmla="*/ 612775 w 612775"/>
                <a:gd name="connsiteY1" fmla="*/ 3180443 h 4115481"/>
                <a:gd name="connsiteX2" fmla="*/ 612775 w 612775"/>
                <a:gd name="connsiteY2" fmla="*/ 0 h 4115481"/>
              </a:gdLst>
              <a:ahLst/>
              <a:cxnLst>
                <a:cxn ang="0">
                  <a:pos x="connsiteX0" y="connsiteY0"/>
                </a:cxn>
                <a:cxn ang="0">
                  <a:pos x="connsiteX1" y="connsiteY1"/>
                </a:cxn>
                <a:cxn ang="0">
                  <a:pos x="connsiteX2" y="connsiteY2"/>
                </a:cxn>
              </a:cxnLst>
              <a:rect l="l" t="t" r="r" b="b"/>
              <a:pathLst>
                <a:path w="612775" h="4115481">
                  <a:moveTo>
                    <a:pt x="0" y="4115481"/>
                  </a:moveTo>
                  <a:lnTo>
                    <a:pt x="612775" y="3180443"/>
                  </a:lnTo>
                  <a:lnTo>
                    <a:pt x="612775" y="0"/>
                  </a:lnTo>
                </a:path>
              </a:pathLst>
            </a:cu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10" name="Freeform 9"/>
            <p:cNvSpPr/>
            <p:nvPr/>
          </p:nvSpPr>
          <p:spPr>
            <a:xfrm rot="16200000">
              <a:off x="1604659" y="3152814"/>
              <a:ext cx="410751" cy="3621427"/>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202024 w 612775"/>
                <a:gd name="connsiteY1" fmla="*/ 3607676 h 3919538"/>
                <a:gd name="connsiteX2" fmla="*/ 612775 w 612775"/>
                <a:gd name="connsiteY2" fmla="*/ 2984500 h 3919538"/>
                <a:gd name="connsiteX3" fmla="*/ 612775 w 612775"/>
                <a:gd name="connsiteY3" fmla="*/ 0 h 3919538"/>
                <a:gd name="connsiteX0" fmla="*/ 0 w 410751"/>
                <a:gd name="connsiteY0" fmla="*/ 3607676 h 3607676"/>
                <a:gd name="connsiteX1" fmla="*/ 410751 w 410751"/>
                <a:gd name="connsiteY1" fmla="*/ 2984500 h 3607676"/>
                <a:gd name="connsiteX2" fmla="*/ 410751 w 410751"/>
                <a:gd name="connsiteY2" fmla="*/ 0 h 3607676"/>
                <a:gd name="connsiteX0" fmla="*/ 0 w 410751"/>
                <a:gd name="connsiteY0" fmla="*/ 3607676 h 3607676"/>
                <a:gd name="connsiteX1" fmla="*/ 410751 w 410751"/>
                <a:gd name="connsiteY1" fmla="*/ 2984500 h 3607676"/>
                <a:gd name="connsiteX2" fmla="*/ 409575 w 410751"/>
                <a:gd name="connsiteY2" fmla="*/ 185820 h 3607676"/>
                <a:gd name="connsiteX3" fmla="*/ 410751 w 410751"/>
                <a:gd name="connsiteY3" fmla="*/ 0 h 3607676"/>
                <a:gd name="connsiteX0" fmla="*/ 0 w 410751"/>
                <a:gd name="connsiteY0" fmla="*/ 3421856 h 3421856"/>
                <a:gd name="connsiteX1" fmla="*/ 410751 w 410751"/>
                <a:gd name="connsiteY1" fmla="*/ 2798680 h 3421856"/>
                <a:gd name="connsiteX2" fmla="*/ 409575 w 410751"/>
                <a:gd name="connsiteY2" fmla="*/ 0 h 3421856"/>
                <a:gd name="connsiteX0" fmla="*/ 0 w 410751"/>
                <a:gd name="connsiteY0" fmla="*/ 3614170 h 3614170"/>
                <a:gd name="connsiteX1" fmla="*/ 410751 w 410751"/>
                <a:gd name="connsiteY1" fmla="*/ 2990994 h 3614170"/>
                <a:gd name="connsiteX2" fmla="*/ 405947 w 410751"/>
                <a:gd name="connsiteY2" fmla="*/ 0 h 3614170"/>
                <a:gd name="connsiteX0" fmla="*/ 0 w 410751"/>
                <a:gd name="connsiteY0" fmla="*/ 3621427 h 3621427"/>
                <a:gd name="connsiteX1" fmla="*/ 410751 w 410751"/>
                <a:gd name="connsiteY1" fmla="*/ 2998251 h 3621427"/>
                <a:gd name="connsiteX2" fmla="*/ 405947 w 410751"/>
                <a:gd name="connsiteY2" fmla="*/ 0 h 3621427"/>
              </a:gdLst>
              <a:ahLst/>
              <a:cxnLst>
                <a:cxn ang="0">
                  <a:pos x="connsiteX0" y="connsiteY0"/>
                </a:cxn>
                <a:cxn ang="0">
                  <a:pos x="connsiteX1" y="connsiteY1"/>
                </a:cxn>
                <a:cxn ang="0">
                  <a:pos x="connsiteX2" y="connsiteY2"/>
                </a:cxn>
              </a:cxnLst>
              <a:rect l="l" t="t" r="r" b="b"/>
              <a:pathLst>
                <a:path w="410751" h="3621427">
                  <a:moveTo>
                    <a:pt x="0" y="3621427"/>
                  </a:moveTo>
                  <a:lnTo>
                    <a:pt x="410751" y="2998251"/>
                  </a:lnTo>
                  <a:cubicBezTo>
                    <a:pt x="410359" y="2065358"/>
                    <a:pt x="406339" y="932893"/>
                    <a:pt x="405947" y="0"/>
                  </a:cubicBezTo>
                </a:path>
              </a:pathLst>
            </a:cu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11" name="Freeform 10"/>
            <p:cNvSpPr/>
            <p:nvPr/>
          </p:nvSpPr>
          <p:spPr>
            <a:xfrm rot="16200000">
              <a:off x="1462308" y="3453376"/>
              <a:ext cx="241768" cy="317976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373856 w 612775"/>
                <a:gd name="connsiteY1" fmla="*/ 3344891 h 3919538"/>
                <a:gd name="connsiteX2" fmla="*/ 612775 w 612775"/>
                <a:gd name="connsiteY2" fmla="*/ 2984500 h 3919538"/>
                <a:gd name="connsiteX3" fmla="*/ 612775 w 612775"/>
                <a:gd name="connsiteY3" fmla="*/ 0 h 3919538"/>
                <a:gd name="connsiteX0" fmla="*/ 0 w 238919"/>
                <a:gd name="connsiteY0" fmla="*/ 3344891 h 3344891"/>
                <a:gd name="connsiteX1" fmla="*/ 238919 w 238919"/>
                <a:gd name="connsiteY1" fmla="*/ 2984500 h 3344891"/>
                <a:gd name="connsiteX2" fmla="*/ 238919 w 238919"/>
                <a:gd name="connsiteY2" fmla="*/ 0 h 3344891"/>
                <a:gd name="connsiteX0" fmla="*/ 0 w 238919"/>
                <a:gd name="connsiteY0" fmla="*/ 3344891 h 3344891"/>
                <a:gd name="connsiteX1" fmla="*/ 238919 w 238919"/>
                <a:gd name="connsiteY1" fmla="*/ 2984500 h 3344891"/>
                <a:gd name="connsiteX2" fmla="*/ 238125 w 238919"/>
                <a:gd name="connsiteY2" fmla="*/ 368330 h 3344891"/>
                <a:gd name="connsiteX3" fmla="*/ 238919 w 238919"/>
                <a:gd name="connsiteY3" fmla="*/ 0 h 3344891"/>
                <a:gd name="connsiteX0" fmla="*/ 0 w 238919"/>
                <a:gd name="connsiteY0" fmla="*/ 2976561 h 2976561"/>
                <a:gd name="connsiteX1" fmla="*/ 238919 w 238919"/>
                <a:gd name="connsiteY1" fmla="*/ 2616170 h 2976561"/>
                <a:gd name="connsiteX2" fmla="*/ 238125 w 238919"/>
                <a:gd name="connsiteY2" fmla="*/ 0 h 2976561"/>
                <a:gd name="connsiteX0" fmla="*/ 0 w 241768"/>
                <a:gd name="connsiteY0" fmla="*/ 3179761 h 3179761"/>
                <a:gd name="connsiteX1" fmla="*/ 238919 w 241768"/>
                <a:gd name="connsiteY1" fmla="*/ 2819370 h 3179761"/>
                <a:gd name="connsiteX2" fmla="*/ 241754 w 241768"/>
                <a:gd name="connsiteY2" fmla="*/ 0 h 3179761"/>
              </a:gdLst>
              <a:ahLst/>
              <a:cxnLst>
                <a:cxn ang="0">
                  <a:pos x="connsiteX0" y="connsiteY0"/>
                </a:cxn>
                <a:cxn ang="0">
                  <a:pos x="connsiteX1" y="connsiteY1"/>
                </a:cxn>
                <a:cxn ang="0">
                  <a:pos x="connsiteX2" y="connsiteY2"/>
                </a:cxn>
              </a:cxnLst>
              <a:rect l="l" t="t" r="r" b="b"/>
              <a:pathLst>
                <a:path w="241768" h="3179761">
                  <a:moveTo>
                    <a:pt x="0" y="3179761"/>
                  </a:moveTo>
                  <a:lnTo>
                    <a:pt x="238919" y="2819370"/>
                  </a:lnTo>
                  <a:cubicBezTo>
                    <a:pt x="238654" y="1947313"/>
                    <a:pt x="242019" y="872057"/>
                    <a:pt x="241754" y="0"/>
                  </a:cubicBezTo>
                </a:path>
              </a:pathLst>
            </a:cu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sp>
        <p:nvSpPr>
          <p:cNvPr id="2" name="Title 1"/>
          <p:cNvSpPr>
            <a:spLocks noGrp="1"/>
          </p:cNvSpPr>
          <p:nvPr>
            <p:ph type="ctrTitle"/>
          </p:nvPr>
        </p:nvSpPr>
        <p:spPr>
          <a:xfrm>
            <a:off x="1625176" y="584200"/>
            <a:ext cx="8735325" cy="2000251"/>
          </a:xfrm>
        </p:spPr>
        <p:txBody>
          <a:bodyPr>
            <a:normAutofit/>
          </a:bodyPr>
          <a:lstStyle>
            <a:lvl1pPr>
              <a:defRPr sz="5400"/>
            </a:lvl1pPr>
          </a:lstStyle>
          <a:p>
            <a:r>
              <a:rPr lang="en-US" smtClean="0"/>
              <a:t>Click to edit Master title style</a:t>
            </a:r>
            <a:endParaRPr/>
          </a:p>
        </p:txBody>
      </p:sp>
      <p:sp>
        <p:nvSpPr>
          <p:cNvPr id="3" name="Subtitle 2"/>
          <p:cNvSpPr>
            <a:spLocks noGrp="1"/>
          </p:cNvSpPr>
          <p:nvPr>
            <p:ph type="subTitle" idx="1"/>
          </p:nvPr>
        </p:nvSpPr>
        <p:spPr>
          <a:xfrm>
            <a:off x="1625176" y="2616200"/>
            <a:ext cx="8735325" cy="1752600"/>
          </a:xfrm>
        </p:spPr>
        <p:txBody>
          <a:bodyPr>
            <a:normAutofit/>
          </a:bodyPr>
          <a:lstStyle>
            <a:lvl1pPr marL="0" indent="0" algn="l">
              <a:spcBef>
                <a:spcPts val="0"/>
              </a:spcBef>
              <a:buNone/>
              <a:defRPr sz="2800" cap="all" spc="200" baseline="0">
                <a:solidFill>
                  <a:schemeClr val="accent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a:p>
        </p:txBody>
      </p:sp>
      <p:sp>
        <p:nvSpPr>
          <p:cNvPr id="22" name="Date Placeholder 21"/>
          <p:cNvSpPr>
            <a:spLocks noGrp="1"/>
          </p:cNvSpPr>
          <p:nvPr>
            <p:ph type="dt" sz="half" idx="10"/>
          </p:nvPr>
        </p:nvSpPr>
        <p:spPr/>
        <p:txBody>
          <a:bodyPr/>
          <a:lstStyle/>
          <a:p>
            <a:fld id="{F0DFD029-FB74-4578-B929-F66AA97659CA}" type="datetimeFigureOut">
              <a:rPr lang="en-US"/>
              <a:t>2/28/2018</a:t>
            </a:fld>
            <a:endParaRPr/>
          </a:p>
        </p:txBody>
      </p:sp>
      <p:sp>
        <p:nvSpPr>
          <p:cNvPr id="23" name="Footer Placeholder 22"/>
          <p:cNvSpPr>
            <a:spLocks noGrp="1"/>
          </p:cNvSpPr>
          <p:nvPr>
            <p:ph type="ftr" sz="quarter" idx="11"/>
          </p:nvPr>
        </p:nvSpPr>
        <p:spPr/>
        <p:txBody>
          <a:bodyPr/>
          <a:lstStyle/>
          <a:p>
            <a:endParaRPr/>
          </a:p>
        </p:txBody>
      </p:sp>
      <p:sp>
        <p:nvSpPr>
          <p:cNvPr id="24" name="Slide Number Placeholder 23"/>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184748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F0DFD029-FB74-4578-B929-F66AA97659CA}" type="datetimeFigureOut">
              <a:rPr lang="en-US"/>
              <a:t>2/28/2018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1406769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1" name="diagonals"/>
          <p:cNvGrpSpPr/>
          <p:nvPr/>
        </p:nvGrpSpPr>
        <p:grpSpPr>
          <a:xfrm>
            <a:off x="7516443" y="4145281"/>
            <a:ext cx="4686117" cy="2731407"/>
            <a:chOff x="5638800" y="3108960"/>
            <a:chExt cx="3515503" cy="2048555"/>
          </a:xfrm>
        </p:grpSpPr>
        <p:cxnSp>
          <p:nvCxnSpPr>
            <p:cNvPr id="12" name="Straight Connector 11"/>
            <p:cNvCxnSpPr/>
            <p:nvPr/>
          </p:nvCxnSpPr>
          <p:spPr>
            <a:xfrm flipV="1">
              <a:off x="5638800" y="3108960"/>
              <a:ext cx="3515503" cy="2037116"/>
            </a:xfrm>
            <a:prstGeom prst="line">
              <a:avLst/>
            </a:pr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3" name="Straight Connector 12"/>
            <p:cNvCxnSpPr/>
            <p:nvPr/>
          </p:nvCxnSpPr>
          <p:spPr>
            <a:xfrm flipV="1">
              <a:off x="6004643" y="3333750"/>
              <a:ext cx="3149660" cy="1823765"/>
            </a:xfrm>
            <a:prstGeom prst="line">
              <a:avLst/>
            </a:pr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cxnSp>
          <p:nvCxnSpPr>
            <p:cNvPr id="14" name="Straight Connector 13"/>
            <p:cNvCxnSpPr/>
            <p:nvPr/>
          </p:nvCxnSpPr>
          <p:spPr>
            <a:xfrm flipV="1">
              <a:off x="6388342" y="3549891"/>
              <a:ext cx="2765961" cy="1600149"/>
            </a:xfrm>
            <a:prstGeom prst="line">
              <a:avLst/>
            </a:pr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cxnSp>
      </p:grpSp>
      <p:sp>
        <p:nvSpPr>
          <p:cNvPr id="2" name="Title 1"/>
          <p:cNvSpPr>
            <a:spLocks noGrp="1"/>
          </p:cNvSpPr>
          <p:nvPr>
            <p:ph type="title"/>
          </p:nvPr>
        </p:nvSpPr>
        <p:spPr>
          <a:xfrm>
            <a:off x="1625177" y="2209801"/>
            <a:ext cx="8938472" cy="2764335"/>
          </a:xfrm>
        </p:spPr>
        <p:txBody>
          <a:bodyPr anchor="b">
            <a:normAutofit/>
          </a:bodyPr>
          <a:lstStyle>
            <a:lvl1pPr algn="l">
              <a:defRPr sz="5400" b="0" cap="none" baseline="0"/>
            </a:lvl1pPr>
          </a:lstStyle>
          <a:p>
            <a:r>
              <a:rPr lang="en-US" smtClean="0"/>
              <a:t>Click to edit Master title style</a:t>
            </a:r>
            <a:endParaRPr/>
          </a:p>
        </p:txBody>
      </p:sp>
      <p:sp>
        <p:nvSpPr>
          <p:cNvPr id="3" name="Text Placeholder 2"/>
          <p:cNvSpPr>
            <a:spLocks noGrp="1"/>
          </p:cNvSpPr>
          <p:nvPr>
            <p:ph type="body" idx="1"/>
          </p:nvPr>
        </p:nvSpPr>
        <p:spPr>
          <a:xfrm>
            <a:off x="1625176" y="4951266"/>
            <a:ext cx="7069519" cy="1220933"/>
          </a:xfrm>
        </p:spPr>
        <p:txBody>
          <a:bodyPr anchor="t">
            <a:normAutofit/>
          </a:bodyPr>
          <a:lstStyle>
            <a:lvl1pPr marL="0" indent="0">
              <a:spcBef>
                <a:spcPts val="0"/>
              </a:spcBef>
              <a:buNone/>
              <a:defRPr sz="2800" cap="all" spc="200" baseline="0">
                <a:solidFill>
                  <a:schemeClr val="accent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DFD029-FB74-4578-B929-F66AA97659CA}" type="datetimeFigureOut">
              <a:rPr lang="en-US"/>
              <a:t>2/28/2018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3616330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218883" y="1706880"/>
            <a:ext cx="5078677" cy="446532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500707" y="1706880"/>
            <a:ext cx="5078677" cy="446532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F0DFD029-FB74-4578-B929-F66AA97659CA}" type="datetimeFigureOut">
              <a:rPr lang="en-US"/>
              <a:t>2/28/2018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3557647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218883" y="1701800"/>
            <a:ext cx="5082740" cy="914400"/>
          </a:xfrm>
        </p:spPr>
        <p:txBody>
          <a:bodyPr anchor="b">
            <a:normAutofit/>
          </a:bodyPr>
          <a:lstStyle>
            <a:lvl1pPr marL="0" indent="0">
              <a:spcBef>
                <a:spcPts val="0"/>
              </a:spcBef>
              <a:buNone/>
              <a:defRPr sz="2800" b="0" cap="all" spc="200" baseline="0">
                <a:solidFill>
                  <a:schemeClr val="accent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p:nvPr>
        </p:nvSpPr>
        <p:spPr>
          <a:xfrm>
            <a:off x="1218883" y="2717800"/>
            <a:ext cx="5078677" cy="3454400"/>
          </a:xfrm>
        </p:spPr>
        <p:txBody>
          <a:bodyPr>
            <a:noAutofit/>
          </a:bodyPr>
          <a:lstStyle>
            <a:lvl1pPr>
              <a:defRPr sz="2800"/>
            </a:lvl1pPr>
            <a:lvl2pPr>
              <a:defRPr sz="2400"/>
            </a:lvl2pPr>
            <a:lvl3pPr>
              <a:defRPr sz="2000"/>
            </a:lvl3pPr>
            <a:lvl4pPr>
              <a:defRPr sz="2000"/>
            </a:lvl4pPr>
            <a:lvl5pPr>
              <a:defRPr sz="2000"/>
            </a:lvl5pPr>
            <a:lvl6pPr>
              <a:defRPr sz="2000"/>
            </a:lvl6pPr>
            <a:lvl7pPr>
              <a:defRPr sz="2000" baseline="0"/>
            </a:lvl7pPr>
            <a:lvl8pPr>
              <a:defRPr sz="2000" baseline="0"/>
            </a:lvl8pPr>
            <a:lvl9pPr>
              <a:defRPr sz="20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496644" y="1701800"/>
            <a:ext cx="5082740" cy="914400"/>
          </a:xfrm>
        </p:spPr>
        <p:txBody>
          <a:bodyPr anchor="b">
            <a:normAutofit/>
          </a:bodyPr>
          <a:lstStyle>
            <a:lvl1pPr marL="0" indent="0">
              <a:spcBef>
                <a:spcPts val="0"/>
              </a:spcBef>
              <a:buNone/>
              <a:defRPr sz="2800" b="0" cap="all" spc="200" baseline="0">
                <a:solidFill>
                  <a:schemeClr val="accent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p:nvPr>
        </p:nvSpPr>
        <p:spPr>
          <a:xfrm>
            <a:off x="6500707" y="2717800"/>
            <a:ext cx="5078677" cy="3454400"/>
          </a:xfrm>
        </p:spPr>
        <p:txBody>
          <a:bodyPr>
            <a:noAutofit/>
          </a:bodyPr>
          <a:lstStyle>
            <a:lvl1pPr>
              <a:defRPr sz="2800"/>
            </a:lvl1pPr>
            <a:lvl2pPr>
              <a:defRPr sz="2400"/>
            </a:lvl2pPr>
            <a:lvl3pPr>
              <a:defRPr sz="2000"/>
            </a:lvl3pPr>
            <a:lvl4pPr>
              <a:defRPr sz="2000"/>
            </a:lvl4pPr>
            <a:lvl5pPr>
              <a:defRPr sz="2000"/>
            </a:lvl5pPr>
            <a:lvl6pPr>
              <a:defRPr sz="2000" baseline="0"/>
            </a:lvl6pPr>
            <a:lvl7pPr>
              <a:defRPr sz="2000" baseline="0"/>
            </a:lvl7pPr>
            <a:lvl8pPr>
              <a:defRPr sz="2000" baseline="0"/>
            </a:lvl8pPr>
            <a:lvl9pPr>
              <a:defRPr sz="20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F0DFD029-FB74-4578-B929-F66AA97659CA}" type="datetimeFigureOut">
              <a:rPr lang="en-US"/>
              <a:t>2/28/2018</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595381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F0DFD029-FB74-4578-B929-F66AA97659CA}" type="datetimeFigureOut">
              <a:rPr lang="en-US"/>
              <a:t>2/28/2018</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1515229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FD029-FB74-4578-B929-F66AA97659CA}" type="datetimeFigureOut">
              <a:rPr lang="en-US"/>
              <a:t>2/28/2018</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217247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8882" y="1701800"/>
            <a:ext cx="4062942" cy="2438400"/>
          </a:xfrm>
        </p:spPr>
        <p:txBody>
          <a:bodyPr anchor="b">
            <a:normAutofit/>
          </a:bodyPr>
          <a:lstStyle>
            <a:lvl1pPr algn="l">
              <a:defRPr sz="2800" b="0" cap="all" spc="200" baseline="0">
                <a:solidFill>
                  <a:schemeClr val="accent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218882" y="4241800"/>
            <a:ext cx="4062942" cy="1930400"/>
          </a:xfrm>
        </p:spPr>
        <p:txBody>
          <a:bodyPr>
            <a:normAutofit/>
          </a:bodyPr>
          <a:lstStyle>
            <a:lvl1pPr marL="0" indent="0">
              <a:buNone/>
              <a:defRPr sz="20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3" name="Content Placeholder 2"/>
          <p:cNvSpPr>
            <a:spLocks noGrp="1"/>
          </p:cNvSpPr>
          <p:nvPr>
            <p:ph idx="1"/>
          </p:nvPr>
        </p:nvSpPr>
        <p:spPr>
          <a:xfrm>
            <a:off x="5484971" y="584200"/>
            <a:ext cx="6094413" cy="5588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F0DFD029-FB74-4578-B929-F66AA97659CA}" type="datetimeFigureOut">
              <a:rPr lang="en-US"/>
              <a:t>2/28/2018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1618139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8882" y="1701800"/>
            <a:ext cx="4062942" cy="2438400"/>
          </a:xfrm>
        </p:spPr>
        <p:txBody>
          <a:bodyPr anchor="b">
            <a:normAutofit/>
          </a:bodyPr>
          <a:lstStyle>
            <a:lvl1pPr algn="l">
              <a:defRPr sz="2800" b="0" cap="all" spc="200" baseline="0">
                <a:solidFill>
                  <a:schemeClr val="accent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218882" y="4241800"/>
            <a:ext cx="4062942" cy="1930400"/>
          </a:xfrm>
        </p:spPr>
        <p:txBody>
          <a:bodyPr>
            <a:normAutofit/>
          </a:bodyPr>
          <a:lstStyle>
            <a:lvl1pPr marL="0" indent="0">
              <a:buNone/>
              <a:defRPr sz="20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5484971" y="584200"/>
            <a:ext cx="6094413" cy="5588000"/>
          </a:xfrm>
          <a:ln w="12700">
            <a:solidFill>
              <a:schemeClr val="bg1">
                <a:lumMod val="75000"/>
                <a:lumOff val="25000"/>
              </a:schemeClr>
            </a:solidFill>
            <a:miter lim="800000"/>
          </a:ln>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5" name="Date Placeholder 4"/>
          <p:cNvSpPr>
            <a:spLocks noGrp="1"/>
          </p:cNvSpPr>
          <p:nvPr>
            <p:ph type="dt" sz="half" idx="10"/>
          </p:nvPr>
        </p:nvSpPr>
        <p:spPr/>
        <p:txBody>
          <a:bodyPr/>
          <a:lstStyle/>
          <a:p>
            <a:fld id="{F0DFD029-FB74-4578-B929-F66AA97659CA}" type="datetimeFigureOut">
              <a:rPr lang="en-US"/>
              <a:t>2/28/2018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4223431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F0DFD029-FB74-4578-B929-F66AA97659CA}" type="datetimeFigureOut">
              <a:rPr lang="en-US"/>
              <a:t>2/28/2018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1996675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584200"/>
            <a:ext cx="2742486" cy="55880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18882" y="584200"/>
            <a:ext cx="7414869" cy="5588000"/>
          </a:xfrm>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F0DFD029-FB74-4578-B929-F66AA97659CA}" type="datetimeFigureOut">
              <a:rPr lang="en-US"/>
              <a:t>2/28/2018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C014DD1E-5D91-48A3-AD6D-45FBA980D106}" type="slidenum">
              <a:rPr/>
              <a:t>‹#›</a:t>
            </a:fld>
            <a:endParaRPr/>
          </a:p>
        </p:txBody>
      </p:sp>
    </p:spTree>
    <p:extLst>
      <p:ext uri="{BB962C8B-B14F-4D97-AF65-F5344CB8AC3E}">
        <p14:creationId xmlns:p14="http://schemas.microsoft.com/office/powerpoint/2010/main" val="595886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999">
            <a:alpha val="80000"/>
          </a:srgbClr>
        </a:solidFill>
        <a:effectLst/>
      </p:bgPr>
    </p:bg>
    <p:spTree>
      <p:nvGrpSpPr>
        <p:cNvPr id="1" name=""/>
        <p:cNvGrpSpPr/>
        <p:nvPr/>
      </p:nvGrpSpPr>
      <p:grpSpPr>
        <a:xfrm>
          <a:off x="0" y="0"/>
          <a:ext cx="0" cy="0"/>
          <a:chOff x="0" y="0"/>
          <a:chExt cx="0" cy="0"/>
        </a:xfrm>
      </p:grpSpPr>
      <p:grpSp>
        <p:nvGrpSpPr>
          <p:cNvPr id="15" name="left lines"/>
          <p:cNvGrpSpPr/>
          <p:nvPr/>
        </p:nvGrpSpPr>
        <p:grpSpPr>
          <a:xfrm>
            <a:off x="-15870" y="-3174"/>
            <a:ext cx="819993" cy="5229225"/>
            <a:chOff x="-11906" y="-2381"/>
            <a:chExt cx="615155" cy="3921919"/>
          </a:xfrm>
        </p:grpSpPr>
        <p:sp>
          <p:nvSpPr>
            <p:cNvPr id="10" name="Freeform 9"/>
            <p:cNvSpPr/>
            <p:nvPr/>
          </p:nvSpPr>
          <p:spPr>
            <a:xfrm>
              <a:off x="-9526" y="0"/>
              <a:ext cx="612775" cy="3919538"/>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Lst>
              <a:ahLst/>
              <a:cxnLst>
                <a:cxn ang="0">
                  <a:pos x="connsiteX0" y="connsiteY0"/>
                </a:cxn>
                <a:cxn ang="0">
                  <a:pos x="connsiteX1" y="connsiteY1"/>
                </a:cxn>
                <a:cxn ang="0">
                  <a:pos x="connsiteX2" y="connsiteY2"/>
                </a:cxn>
              </a:cxnLst>
              <a:rect l="l" t="t" r="r" b="b"/>
              <a:pathLst>
                <a:path w="612775" h="3919538">
                  <a:moveTo>
                    <a:pt x="0" y="3919538"/>
                  </a:moveTo>
                  <a:lnTo>
                    <a:pt x="612775" y="2984500"/>
                  </a:lnTo>
                  <a:lnTo>
                    <a:pt x="612775" y="0"/>
                  </a:lnTo>
                </a:path>
              </a:pathLst>
            </a:custGeom>
            <a:noFill/>
            <a:ln w="38100">
              <a:gradFill>
                <a:gsLst>
                  <a:gs pos="50000">
                    <a:schemeClr val="accent1">
                      <a:lumMod val="75000"/>
                    </a:schemeClr>
                  </a:gs>
                  <a:gs pos="0">
                    <a:schemeClr val="accent1"/>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Freeform 10"/>
            <p:cNvSpPr/>
            <p:nvPr/>
          </p:nvSpPr>
          <p:spPr>
            <a:xfrm>
              <a:off x="-11906" y="0"/>
              <a:ext cx="410751" cy="3421856"/>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202024 w 612775"/>
                <a:gd name="connsiteY1" fmla="*/ 3607676 h 3919538"/>
                <a:gd name="connsiteX2" fmla="*/ 612775 w 612775"/>
                <a:gd name="connsiteY2" fmla="*/ 2984500 h 3919538"/>
                <a:gd name="connsiteX3" fmla="*/ 612775 w 612775"/>
                <a:gd name="connsiteY3" fmla="*/ 0 h 3919538"/>
                <a:gd name="connsiteX0" fmla="*/ 0 w 410751"/>
                <a:gd name="connsiteY0" fmla="*/ 3607676 h 3607676"/>
                <a:gd name="connsiteX1" fmla="*/ 410751 w 410751"/>
                <a:gd name="connsiteY1" fmla="*/ 2984500 h 3607676"/>
                <a:gd name="connsiteX2" fmla="*/ 410751 w 410751"/>
                <a:gd name="connsiteY2" fmla="*/ 0 h 3607676"/>
                <a:gd name="connsiteX0" fmla="*/ 0 w 410751"/>
                <a:gd name="connsiteY0" fmla="*/ 3607676 h 3607676"/>
                <a:gd name="connsiteX1" fmla="*/ 410751 w 410751"/>
                <a:gd name="connsiteY1" fmla="*/ 2984500 h 3607676"/>
                <a:gd name="connsiteX2" fmla="*/ 409575 w 410751"/>
                <a:gd name="connsiteY2" fmla="*/ 185820 h 3607676"/>
                <a:gd name="connsiteX3" fmla="*/ 410751 w 410751"/>
                <a:gd name="connsiteY3" fmla="*/ 0 h 3607676"/>
                <a:gd name="connsiteX0" fmla="*/ 0 w 410751"/>
                <a:gd name="connsiteY0" fmla="*/ 3421856 h 3421856"/>
                <a:gd name="connsiteX1" fmla="*/ 410751 w 410751"/>
                <a:gd name="connsiteY1" fmla="*/ 2798680 h 3421856"/>
                <a:gd name="connsiteX2" fmla="*/ 409575 w 410751"/>
                <a:gd name="connsiteY2" fmla="*/ 0 h 3421856"/>
              </a:gdLst>
              <a:ahLst/>
              <a:cxnLst>
                <a:cxn ang="0">
                  <a:pos x="connsiteX0" y="connsiteY0"/>
                </a:cxn>
                <a:cxn ang="0">
                  <a:pos x="connsiteX1" y="connsiteY1"/>
                </a:cxn>
                <a:cxn ang="0">
                  <a:pos x="connsiteX2" y="connsiteY2"/>
                </a:cxn>
              </a:cxnLst>
              <a:rect l="l" t="t" r="r" b="b"/>
              <a:pathLst>
                <a:path w="410751" h="3421856">
                  <a:moveTo>
                    <a:pt x="0" y="3421856"/>
                  </a:moveTo>
                  <a:lnTo>
                    <a:pt x="410751" y="2798680"/>
                  </a:lnTo>
                  <a:lnTo>
                    <a:pt x="409575" y="0"/>
                  </a:lnTo>
                </a:path>
              </a:pathLst>
            </a:custGeom>
            <a:noFill/>
            <a:ln w="28575">
              <a:gradFill>
                <a:gsLst>
                  <a:gs pos="0">
                    <a:schemeClr val="accent1">
                      <a:lumMod val="75000"/>
                    </a:schemeClr>
                  </a:gs>
                  <a:gs pos="50000">
                    <a:schemeClr val="accent1">
                      <a:lumMod val="75000"/>
                    </a:schemeClr>
                  </a:gs>
                  <a:gs pos="100000">
                    <a:schemeClr val="accent1"/>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Freeform 13"/>
            <p:cNvSpPr/>
            <p:nvPr/>
          </p:nvSpPr>
          <p:spPr>
            <a:xfrm>
              <a:off x="-7144" y="-2381"/>
              <a:ext cx="238919" cy="2976561"/>
            </a:xfrm>
            <a:custGeom>
              <a:avLst/>
              <a:gdLst>
                <a:gd name="connsiteX0" fmla="*/ 0 w 603250"/>
                <a:gd name="connsiteY0" fmla="*/ 3905250 h 3905250"/>
                <a:gd name="connsiteX1" fmla="*/ 603250 w 603250"/>
                <a:gd name="connsiteY1" fmla="*/ 2984500 h 3905250"/>
                <a:gd name="connsiteX2" fmla="*/ 603250 w 603250"/>
                <a:gd name="connsiteY2" fmla="*/ 0 h 3905250"/>
                <a:gd name="connsiteX0" fmla="*/ 0 w 612775"/>
                <a:gd name="connsiteY0" fmla="*/ 3919538 h 3919538"/>
                <a:gd name="connsiteX1" fmla="*/ 612775 w 612775"/>
                <a:gd name="connsiteY1" fmla="*/ 2984500 h 3919538"/>
                <a:gd name="connsiteX2" fmla="*/ 612775 w 612775"/>
                <a:gd name="connsiteY2" fmla="*/ 0 h 3919538"/>
                <a:gd name="connsiteX0" fmla="*/ 0 w 612775"/>
                <a:gd name="connsiteY0" fmla="*/ 3919538 h 3919538"/>
                <a:gd name="connsiteX1" fmla="*/ 373856 w 612775"/>
                <a:gd name="connsiteY1" fmla="*/ 3344891 h 3919538"/>
                <a:gd name="connsiteX2" fmla="*/ 612775 w 612775"/>
                <a:gd name="connsiteY2" fmla="*/ 2984500 h 3919538"/>
                <a:gd name="connsiteX3" fmla="*/ 612775 w 612775"/>
                <a:gd name="connsiteY3" fmla="*/ 0 h 3919538"/>
                <a:gd name="connsiteX0" fmla="*/ 0 w 238919"/>
                <a:gd name="connsiteY0" fmla="*/ 3344891 h 3344891"/>
                <a:gd name="connsiteX1" fmla="*/ 238919 w 238919"/>
                <a:gd name="connsiteY1" fmla="*/ 2984500 h 3344891"/>
                <a:gd name="connsiteX2" fmla="*/ 238919 w 238919"/>
                <a:gd name="connsiteY2" fmla="*/ 0 h 3344891"/>
                <a:gd name="connsiteX0" fmla="*/ 0 w 238919"/>
                <a:gd name="connsiteY0" fmla="*/ 3344891 h 3344891"/>
                <a:gd name="connsiteX1" fmla="*/ 238919 w 238919"/>
                <a:gd name="connsiteY1" fmla="*/ 2984500 h 3344891"/>
                <a:gd name="connsiteX2" fmla="*/ 238125 w 238919"/>
                <a:gd name="connsiteY2" fmla="*/ 368330 h 3344891"/>
                <a:gd name="connsiteX3" fmla="*/ 238919 w 238919"/>
                <a:gd name="connsiteY3" fmla="*/ 0 h 3344891"/>
                <a:gd name="connsiteX0" fmla="*/ 0 w 238919"/>
                <a:gd name="connsiteY0" fmla="*/ 2976561 h 2976561"/>
                <a:gd name="connsiteX1" fmla="*/ 238919 w 238919"/>
                <a:gd name="connsiteY1" fmla="*/ 2616170 h 2976561"/>
                <a:gd name="connsiteX2" fmla="*/ 238125 w 238919"/>
                <a:gd name="connsiteY2" fmla="*/ 0 h 2976561"/>
              </a:gdLst>
              <a:ahLst/>
              <a:cxnLst>
                <a:cxn ang="0">
                  <a:pos x="connsiteX0" y="connsiteY0"/>
                </a:cxn>
                <a:cxn ang="0">
                  <a:pos x="connsiteX1" y="connsiteY1"/>
                </a:cxn>
                <a:cxn ang="0">
                  <a:pos x="connsiteX2" y="connsiteY2"/>
                </a:cxn>
              </a:cxnLst>
              <a:rect l="l" t="t" r="r" b="b"/>
              <a:pathLst>
                <a:path w="238919" h="2976561">
                  <a:moveTo>
                    <a:pt x="0" y="2976561"/>
                  </a:moveTo>
                  <a:lnTo>
                    <a:pt x="238919" y="2616170"/>
                  </a:lnTo>
                  <a:cubicBezTo>
                    <a:pt x="238654" y="1744113"/>
                    <a:pt x="238390" y="872057"/>
                    <a:pt x="238125" y="0"/>
                  </a:cubicBezTo>
                </a:path>
              </a:pathLst>
            </a:custGeom>
            <a:noFill/>
            <a:ln w="25400">
              <a:gradFill>
                <a:gsLst>
                  <a:gs pos="0">
                    <a:schemeClr val="accent1">
                      <a:lumMod val="50000"/>
                    </a:schemeClr>
                  </a:gs>
                  <a:gs pos="100000">
                    <a:schemeClr val="accent1">
                      <a:lumMod val="75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218883" y="274637"/>
            <a:ext cx="10360501" cy="1223963"/>
          </a:xfrm>
          <a:prstGeom prst="rect">
            <a:avLst/>
          </a:prstGeom>
        </p:spPr>
        <p:txBody>
          <a:bodyPr vert="horz" lIns="121899" tIns="60949" rIns="121899" bIns="60949"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218883" y="1701797"/>
            <a:ext cx="10360501" cy="4462272"/>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218882" y="6356352"/>
            <a:ext cx="2234618" cy="365125"/>
          </a:xfrm>
          <a:prstGeom prst="rect">
            <a:avLst/>
          </a:prstGeom>
        </p:spPr>
        <p:txBody>
          <a:bodyPr vert="horz" lIns="121899" tIns="60949" rIns="121899" bIns="60949" rtlCol="0" anchor="ctr"/>
          <a:lstStyle>
            <a:lvl1pPr algn="l">
              <a:defRPr sz="1200">
                <a:solidFill>
                  <a:schemeClr val="tx1">
                    <a:tint val="75000"/>
                  </a:schemeClr>
                </a:solidFill>
              </a:defRPr>
            </a:lvl1pPr>
          </a:lstStyle>
          <a:p>
            <a:fld id="{F0DFD029-FB74-4578-B929-F66AA97659CA}" type="datetimeFigureOut">
              <a:rPr lang="en-US"/>
              <a:pPr/>
              <a:t>2/28/2018</a:t>
            </a:fld>
            <a:endParaRPr/>
          </a:p>
        </p:txBody>
      </p:sp>
      <p:sp>
        <p:nvSpPr>
          <p:cNvPr id="5" name="Footer Placeholder 4"/>
          <p:cNvSpPr>
            <a:spLocks noGrp="1"/>
          </p:cNvSpPr>
          <p:nvPr>
            <p:ph type="ftr" sz="quarter" idx="3"/>
          </p:nvPr>
        </p:nvSpPr>
        <p:spPr>
          <a:xfrm>
            <a:off x="3453501" y="6356352"/>
            <a:ext cx="5281824" cy="365125"/>
          </a:xfrm>
          <a:prstGeom prst="rect">
            <a:avLst/>
          </a:prstGeom>
        </p:spPr>
        <p:txBody>
          <a:bodyPr vert="horz" lIns="121899" tIns="60949" rIns="121899" bIns="60949" rtlCol="0" anchor="ctr"/>
          <a:lstStyle>
            <a:lvl1pPr algn="ctr">
              <a:defRPr sz="1200">
                <a:solidFill>
                  <a:schemeClr val="tx1">
                    <a:tint val="75000"/>
                  </a:schemeClr>
                </a:solidFill>
              </a:defRPr>
            </a:lvl1pPr>
          </a:lstStyle>
          <a:p>
            <a:endParaRPr/>
          </a:p>
        </p:txBody>
      </p:sp>
      <p:sp>
        <p:nvSpPr>
          <p:cNvPr id="6" name="Slide Number Placeholder 5"/>
          <p:cNvSpPr>
            <a:spLocks noGrp="1"/>
          </p:cNvSpPr>
          <p:nvPr>
            <p:ph type="sldNum" sz="quarter" idx="4"/>
          </p:nvPr>
        </p:nvSpPr>
        <p:spPr>
          <a:xfrm>
            <a:off x="10563649" y="6356352"/>
            <a:ext cx="1015735" cy="365125"/>
          </a:xfrm>
          <a:prstGeom prst="rect">
            <a:avLst/>
          </a:prstGeom>
        </p:spPr>
        <p:txBody>
          <a:bodyPr vert="horz" lIns="121899" tIns="60949" rIns="121899" bIns="60949" rtlCol="0" anchor="ctr"/>
          <a:lstStyle>
            <a:lvl1pPr algn="r">
              <a:defRPr sz="1200">
                <a:solidFill>
                  <a:schemeClr val="tx1">
                    <a:tint val="75000"/>
                  </a:schemeClr>
                </a:solidFill>
              </a:defRPr>
            </a:lvl1pPr>
          </a:lstStyle>
          <a:p>
            <a:fld id="{C014DD1E-5D91-48A3-AD6D-45FBA980D106}" type="slidenum">
              <a:rPr/>
              <a:pPr/>
              <a:t>‹#›</a:t>
            </a:fld>
            <a:endParaRPr/>
          </a:p>
        </p:txBody>
      </p:sp>
    </p:spTree>
    <p:extLst>
      <p:ext uri="{BB962C8B-B14F-4D97-AF65-F5344CB8AC3E}">
        <p14:creationId xmlns:p14="http://schemas.microsoft.com/office/powerpoint/2010/main" val="13952758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304747" indent="-304747" algn="l" defTabSz="1218987" rtl="0" eaLnBrk="1" latinLnBrk="0" hangingPunct="1">
        <a:lnSpc>
          <a:spcPct val="90000"/>
        </a:lnSpc>
        <a:spcBef>
          <a:spcPts val="1600"/>
        </a:spcBef>
        <a:buClr>
          <a:schemeClr val="accent1"/>
        </a:buClr>
        <a:buSzPct val="100000"/>
        <a:buFont typeface="Arial" pitchFamily="34" charset="0"/>
        <a:buChar char="•"/>
        <a:defRPr sz="2800" kern="1200">
          <a:solidFill>
            <a:schemeClr val="tx1"/>
          </a:solidFill>
          <a:latin typeface="+mn-lt"/>
          <a:ea typeface="+mn-ea"/>
          <a:cs typeface="+mn-cs"/>
        </a:defRPr>
      </a:lvl1pPr>
      <a:lvl2pPr marL="609493" indent="-231607" algn="l" defTabSz="1218987" rtl="0" eaLnBrk="1" latinLnBrk="0" hangingPunct="1">
        <a:lnSpc>
          <a:spcPct val="90000"/>
        </a:lnSpc>
        <a:spcBef>
          <a:spcPts val="800"/>
        </a:spcBef>
        <a:buClr>
          <a:schemeClr val="accent1"/>
        </a:buClr>
        <a:buSzPct val="80000"/>
        <a:buFont typeface="Arial" pitchFamily="34" charset="0"/>
        <a:buChar char="•"/>
        <a:defRPr sz="2400" kern="1200">
          <a:solidFill>
            <a:schemeClr val="tx1"/>
          </a:solidFill>
          <a:latin typeface="+mn-lt"/>
          <a:ea typeface="+mn-ea"/>
          <a:cs typeface="+mn-cs"/>
        </a:defRPr>
      </a:lvl2pPr>
      <a:lvl3pPr marL="914240" indent="-231607" algn="l" defTabSz="1218987" rtl="0" eaLnBrk="1" latinLnBrk="0" hangingPunct="1">
        <a:lnSpc>
          <a:spcPct val="90000"/>
        </a:lnSpc>
        <a:spcBef>
          <a:spcPts val="800"/>
        </a:spcBef>
        <a:buClr>
          <a:schemeClr val="accent1"/>
        </a:buClr>
        <a:buSzPct val="80000"/>
        <a:buFont typeface="Arial" pitchFamily="34" charset="0"/>
        <a:buChar char="•"/>
        <a:defRPr sz="2000" kern="1200">
          <a:solidFill>
            <a:schemeClr val="tx1"/>
          </a:solidFill>
          <a:latin typeface="+mn-lt"/>
          <a:ea typeface="+mn-ea"/>
          <a:cs typeface="+mn-cs"/>
        </a:defRPr>
      </a:lvl3pPr>
      <a:lvl4pPr marL="1218987" indent="-231607" algn="l" defTabSz="1218987" rtl="0" eaLnBrk="1" latinLnBrk="0" hangingPunct="1">
        <a:lnSpc>
          <a:spcPct val="90000"/>
        </a:lnSpc>
        <a:spcBef>
          <a:spcPts val="800"/>
        </a:spcBef>
        <a:buClr>
          <a:schemeClr val="accent1"/>
        </a:buClr>
        <a:buSzPct val="80000"/>
        <a:buFont typeface="Arial" pitchFamily="34" charset="0"/>
        <a:buChar char="•"/>
        <a:defRPr sz="2000" kern="1200">
          <a:solidFill>
            <a:schemeClr val="tx1"/>
          </a:solidFill>
          <a:latin typeface="+mn-lt"/>
          <a:ea typeface="+mn-ea"/>
          <a:cs typeface="+mn-cs"/>
        </a:defRPr>
      </a:lvl4pPr>
      <a:lvl5pPr marL="1523733" indent="-231607" algn="l" defTabSz="1218987" rtl="0" eaLnBrk="1" latinLnBrk="0" hangingPunct="1">
        <a:lnSpc>
          <a:spcPct val="90000"/>
        </a:lnSpc>
        <a:spcBef>
          <a:spcPts val="800"/>
        </a:spcBef>
        <a:buClr>
          <a:schemeClr val="accent1"/>
        </a:buClr>
        <a:buSzPct val="80000"/>
        <a:buFont typeface="Arial" pitchFamily="34" charset="0"/>
        <a:buChar char="•"/>
        <a:defRPr sz="2000" kern="1200">
          <a:solidFill>
            <a:schemeClr val="tx1"/>
          </a:solidFill>
          <a:latin typeface="+mn-lt"/>
          <a:ea typeface="+mn-ea"/>
          <a:cs typeface="+mn-cs"/>
        </a:defRPr>
      </a:lvl5pPr>
      <a:lvl6pPr marL="1828480" indent="-231607" algn="l" defTabSz="1218987" rtl="0" eaLnBrk="1" latinLnBrk="0" hangingPunct="1">
        <a:lnSpc>
          <a:spcPct val="90000"/>
        </a:lnSpc>
        <a:spcBef>
          <a:spcPts val="800"/>
        </a:spcBef>
        <a:buClr>
          <a:schemeClr val="accent1"/>
        </a:buClr>
        <a:buSzPct val="80000"/>
        <a:buFont typeface="Arial" pitchFamily="34" charset="0"/>
        <a:buChar char="•"/>
        <a:defRPr sz="2000" kern="1200">
          <a:solidFill>
            <a:schemeClr val="tx1"/>
          </a:solidFill>
          <a:latin typeface="+mn-lt"/>
          <a:ea typeface="+mn-ea"/>
          <a:cs typeface="+mn-cs"/>
        </a:defRPr>
      </a:lvl6pPr>
      <a:lvl7pPr marL="2133227" indent="-231607" algn="l" defTabSz="1218987" rtl="0" eaLnBrk="1" latinLnBrk="0" hangingPunct="1">
        <a:lnSpc>
          <a:spcPct val="90000"/>
        </a:lnSpc>
        <a:spcBef>
          <a:spcPts val="800"/>
        </a:spcBef>
        <a:buClr>
          <a:schemeClr val="accent1"/>
        </a:buClr>
        <a:buSzPct val="80000"/>
        <a:buFont typeface="Arial" pitchFamily="34" charset="0"/>
        <a:buChar char="•"/>
        <a:defRPr sz="2000" kern="1200">
          <a:solidFill>
            <a:schemeClr val="tx1"/>
          </a:solidFill>
          <a:latin typeface="+mn-lt"/>
          <a:ea typeface="+mn-ea"/>
          <a:cs typeface="+mn-cs"/>
        </a:defRPr>
      </a:lvl7pPr>
      <a:lvl8pPr marL="2437973" indent="-231607" algn="l" defTabSz="1218987" rtl="0" eaLnBrk="1" latinLnBrk="0" hangingPunct="1">
        <a:lnSpc>
          <a:spcPct val="90000"/>
        </a:lnSpc>
        <a:spcBef>
          <a:spcPts val="800"/>
        </a:spcBef>
        <a:buClr>
          <a:schemeClr val="accent1"/>
        </a:buClr>
        <a:buSzPct val="80000"/>
        <a:buFont typeface="Arial" pitchFamily="34" charset="0"/>
        <a:buChar char="•"/>
        <a:defRPr sz="2000" kern="1200" baseline="0">
          <a:solidFill>
            <a:schemeClr val="tx1"/>
          </a:solidFill>
          <a:latin typeface="+mn-lt"/>
          <a:ea typeface="+mn-ea"/>
          <a:cs typeface="+mn-cs"/>
        </a:defRPr>
      </a:lvl8pPr>
      <a:lvl9pPr marL="2742720" indent="-231607" algn="l" defTabSz="1218987" rtl="0" eaLnBrk="1" latinLnBrk="0" hangingPunct="1">
        <a:lnSpc>
          <a:spcPct val="90000"/>
        </a:lnSpc>
        <a:spcBef>
          <a:spcPts val="800"/>
        </a:spcBef>
        <a:buClr>
          <a:schemeClr val="accent1"/>
        </a:buClr>
        <a:buSzPct val="80000"/>
        <a:buFont typeface="Arial" pitchFamily="34" charset="0"/>
        <a:buChar char="•"/>
        <a:defRPr sz="2000" kern="1200" baseline="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5.png"/><Relationship Id="rId3" Type="http://schemas.openxmlformats.org/officeDocument/2006/relationships/image" Target="../media/image11.png"/><Relationship Id="rId7" Type="http://schemas.openxmlformats.org/officeDocument/2006/relationships/image" Target="../media/image9.pn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7.png"/><Relationship Id="rId5" Type="http://schemas.openxmlformats.org/officeDocument/2006/relationships/image" Target="../media/image4.png"/><Relationship Id="rId10" Type="http://schemas.openxmlformats.org/officeDocument/2006/relationships/image" Target="../media/image10.png"/><Relationship Id="rId4" Type="http://schemas.openxmlformats.org/officeDocument/2006/relationships/image" Target="../media/image2.pn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2.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sway.com/7C3NcxAklLOArklF"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hyperlink" Target="https://www.classtools.net/random-name-picker/39_5KXbaG"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todaysmeet.com/" TargetMode="Externa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6.xml"/><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9956" y="1268760"/>
            <a:ext cx="8735325" cy="2000251"/>
          </a:xfrm>
        </p:spPr>
        <p:txBody>
          <a:bodyPr/>
          <a:lstStyle/>
          <a:p>
            <a:pPr algn="ctr"/>
            <a:r>
              <a:rPr lang="en-US" dirty="0" smtClean="0">
                <a:latin typeface="Segoe UI" panose="020B0502040204020203" pitchFamily="34" charset="0"/>
                <a:ea typeface="Segoe UI" panose="020B0502040204020203" pitchFamily="34" charset="0"/>
                <a:cs typeface="Segoe UI" panose="020B0502040204020203" pitchFamily="34" charset="0"/>
              </a:rPr>
              <a:t>Teaching with Technology</a:t>
            </a:r>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3" name="Title 1"/>
          <p:cNvSpPr txBox="1">
            <a:spLocks/>
          </p:cNvSpPr>
          <p:nvPr/>
        </p:nvSpPr>
        <p:spPr>
          <a:xfrm>
            <a:off x="1989956" y="2500312"/>
            <a:ext cx="8735325" cy="2000251"/>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5400" kern="1200">
                <a:solidFill>
                  <a:schemeClr val="tx1"/>
                </a:solidFill>
                <a:latin typeface="+mj-lt"/>
                <a:ea typeface="+mj-ea"/>
                <a:cs typeface="+mj-cs"/>
              </a:defRPr>
            </a:lvl1pPr>
          </a:lstStyle>
          <a:p>
            <a:pPr algn="ctr"/>
            <a:r>
              <a:rPr lang="en-US" dirty="0" smtClean="0">
                <a:latin typeface="Segoe UI" panose="020B0502040204020203" pitchFamily="34" charset="0"/>
                <a:ea typeface="Segoe UI" panose="020B0502040204020203" pitchFamily="34" charset="0"/>
                <a:cs typeface="Segoe UI" panose="020B0502040204020203" pitchFamily="34" charset="0"/>
              </a:rPr>
              <a:t>Session 2: In-Class Teaching</a:t>
            </a:r>
            <a:endParaRPr lang="en-US"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32291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748" y="332656"/>
            <a:ext cx="12188825" cy="5324535"/>
          </a:xfrm>
          <a:prstGeom prst="rect">
            <a:avLst/>
          </a:prstGeom>
          <a:noFill/>
        </p:spPr>
        <p:txBody>
          <a:bodyPr wrap="square" rtlCol="0">
            <a:spAutoFit/>
          </a:bodyPr>
          <a:lstStyle/>
          <a:p>
            <a:r>
              <a:rPr lang="en-GB" sz="8000" dirty="0" smtClean="0">
                <a:latin typeface="Segoe UI" panose="020B0502040204020203" pitchFamily="34" charset="0"/>
                <a:ea typeface="Segoe UI" panose="020B0502040204020203" pitchFamily="34" charset="0"/>
                <a:cs typeface="Segoe UI" panose="020B0502040204020203" pitchFamily="34" charset="0"/>
              </a:rPr>
              <a:t>Session 2 objectives</a:t>
            </a:r>
          </a:p>
          <a:p>
            <a:endParaRPr lang="en-GB" sz="4400" dirty="0" smtClean="0">
              <a:latin typeface="Segoe UI" panose="020B0502040204020203" pitchFamily="34" charset="0"/>
              <a:ea typeface="Segoe UI" panose="020B0502040204020203" pitchFamily="34" charset="0"/>
              <a:cs typeface="Segoe UI" panose="020B0502040204020203" pitchFamily="34" charset="0"/>
            </a:endParaRPr>
          </a:p>
          <a:p>
            <a:pPr marL="571500" indent="-571500">
              <a:buFont typeface="Arial" panose="020B0604020202020204" pitchFamily="34" charset="0"/>
              <a:buChar char="•"/>
            </a:pPr>
            <a:r>
              <a:rPr lang="en-GB" sz="3600" dirty="0" smtClean="0">
                <a:latin typeface="Segoe UI" panose="020B0502040204020203" pitchFamily="34" charset="0"/>
                <a:ea typeface="Segoe UI" panose="020B0502040204020203" pitchFamily="34" charset="0"/>
                <a:cs typeface="Segoe UI" panose="020B0502040204020203" pitchFamily="34" charset="0"/>
              </a:rPr>
              <a:t>To consider how technology can enhance in-class teaching and learning</a:t>
            </a:r>
            <a:br>
              <a:rPr lang="en-GB" sz="3600" dirty="0" smtClean="0">
                <a:latin typeface="Segoe UI" panose="020B0502040204020203" pitchFamily="34" charset="0"/>
                <a:ea typeface="Segoe UI" panose="020B0502040204020203" pitchFamily="34" charset="0"/>
                <a:cs typeface="Segoe UI" panose="020B0502040204020203" pitchFamily="34" charset="0"/>
              </a:rPr>
            </a:br>
            <a:endParaRPr lang="en-GB" sz="3600" dirty="0" smtClean="0">
              <a:latin typeface="Segoe UI" panose="020B0502040204020203" pitchFamily="34" charset="0"/>
              <a:ea typeface="Segoe UI" panose="020B0502040204020203" pitchFamily="34" charset="0"/>
              <a:cs typeface="Segoe UI" panose="020B0502040204020203" pitchFamily="34" charset="0"/>
            </a:endParaRPr>
          </a:p>
          <a:p>
            <a:pPr marL="571500" indent="-571500">
              <a:buFont typeface="Arial" panose="020B0604020202020204" pitchFamily="34" charset="0"/>
              <a:buChar char="•"/>
            </a:pPr>
            <a:r>
              <a:rPr lang="en-GB" sz="3600" dirty="0" smtClean="0">
                <a:latin typeface="Segoe UI" panose="020B0502040204020203" pitchFamily="34" charset="0"/>
                <a:ea typeface="Segoe UI" panose="020B0502040204020203" pitchFamily="34" charset="0"/>
                <a:cs typeface="Segoe UI" panose="020B0502040204020203" pitchFamily="34" charset="0"/>
              </a:rPr>
              <a:t>To explore and experience some of the tools available.</a:t>
            </a:r>
            <a:br>
              <a:rPr lang="en-GB" sz="3600" dirty="0" smtClean="0">
                <a:latin typeface="Segoe UI" panose="020B0502040204020203" pitchFamily="34" charset="0"/>
                <a:ea typeface="Segoe UI" panose="020B0502040204020203" pitchFamily="34" charset="0"/>
                <a:cs typeface="Segoe UI" panose="020B0502040204020203" pitchFamily="34" charset="0"/>
              </a:rPr>
            </a:br>
            <a:endParaRPr lang="en-GB" sz="3600" dirty="0" smtClean="0">
              <a:latin typeface="Segoe UI" panose="020B0502040204020203" pitchFamily="34" charset="0"/>
              <a:ea typeface="Segoe UI" panose="020B0502040204020203" pitchFamily="34" charset="0"/>
              <a:cs typeface="Segoe UI" panose="020B0502040204020203" pitchFamily="34" charset="0"/>
            </a:endParaRPr>
          </a:p>
          <a:p>
            <a:pPr marL="571500" indent="-571500">
              <a:buFont typeface="Arial" panose="020B0604020202020204" pitchFamily="34" charset="0"/>
              <a:buChar char="•"/>
            </a:pPr>
            <a:r>
              <a:rPr lang="en-GB" sz="3600" dirty="0" smtClean="0">
                <a:latin typeface="Segoe UI" panose="020B0502040204020203" pitchFamily="34" charset="0"/>
                <a:ea typeface="Segoe UI" panose="020B0502040204020203" pitchFamily="34" charset="0"/>
                <a:cs typeface="Segoe UI" panose="020B0502040204020203" pitchFamily="34" charset="0"/>
              </a:rPr>
              <a:t>To link in-class active learning with theory</a:t>
            </a:r>
          </a:p>
        </p:txBody>
      </p:sp>
    </p:spTree>
    <p:extLst>
      <p:ext uri="{BB962C8B-B14F-4D97-AF65-F5344CB8AC3E}">
        <p14:creationId xmlns:p14="http://schemas.microsoft.com/office/powerpoint/2010/main" val="2790795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render.bitstrips.com/v2/cpanel/cc7a4b4c-6f8e-4cfa-b74d-54717816568d-ce0d8ec3-5bfc-4680-9155-6d4fcc38d9c1-v1.png?transparent=1&amp;palette=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p:cNvSpPr txBox="1"/>
          <p:nvPr/>
        </p:nvSpPr>
        <p:spPr>
          <a:xfrm>
            <a:off x="1125860" y="260648"/>
            <a:ext cx="10585176" cy="6555641"/>
          </a:xfrm>
          <a:prstGeom prst="rect">
            <a:avLst/>
          </a:prstGeom>
          <a:noFill/>
        </p:spPr>
        <p:txBody>
          <a:bodyPr wrap="square" rtlCol="0">
            <a:spAutoFit/>
          </a:bodyPr>
          <a:lstStyle/>
          <a:p>
            <a:pPr marL="742950" indent="-742950">
              <a:lnSpc>
                <a:spcPct val="150000"/>
              </a:lnSpc>
              <a:buFont typeface="+mj-lt"/>
              <a:buAutoNum type="arabicPeriod"/>
            </a:pPr>
            <a:r>
              <a:rPr lang="en-GB" sz="4000" dirty="0" smtClean="0"/>
              <a:t>Presentation</a:t>
            </a:r>
            <a:endParaRPr lang="en-GB" sz="4000" dirty="0"/>
          </a:p>
          <a:p>
            <a:pPr marL="742950" indent="-742950">
              <a:lnSpc>
                <a:spcPct val="150000"/>
              </a:lnSpc>
              <a:buFont typeface="+mj-lt"/>
              <a:buAutoNum type="arabicPeriod"/>
            </a:pPr>
            <a:r>
              <a:rPr lang="en-GB" sz="4000" dirty="0" smtClean="0"/>
              <a:t>Discussion</a:t>
            </a:r>
            <a:endParaRPr lang="en-GB" sz="4000" dirty="0"/>
          </a:p>
          <a:p>
            <a:pPr marL="742950" indent="-742950">
              <a:lnSpc>
                <a:spcPct val="150000"/>
              </a:lnSpc>
              <a:buFont typeface="+mj-lt"/>
              <a:buAutoNum type="arabicPeriod"/>
            </a:pPr>
            <a:r>
              <a:rPr lang="en-GB" sz="4000" dirty="0" smtClean="0"/>
              <a:t>Investigation</a:t>
            </a:r>
            <a:endParaRPr lang="en-GB" sz="4000" dirty="0"/>
          </a:p>
          <a:p>
            <a:pPr marL="742950" indent="-742950">
              <a:lnSpc>
                <a:spcPct val="150000"/>
              </a:lnSpc>
              <a:buFont typeface="+mj-lt"/>
              <a:buAutoNum type="arabicPeriod"/>
            </a:pPr>
            <a:r>
              <a:rPr lang="en-GB" sz="4000" dirty="0" smtClean="0"/>
              <a:t>Collaboration</a:t>
            </a:r>
            <a:endParaRPr lang="en-GB" sz="4000" dirty="0"/>
          </a:p>
          <a:p>
            <a:pPr marL="742950" indent="-742950">
              <a:lnSpc>
                <a:spcPct val="150000"/>
              </a:lnSpc>
              <a:buFont typeface="+mj-lt"/>
              <a:buAutoNum type="arabicPeriod"/>
            </a:pPr>
            <a:r>
              <a:rPr lang="en-GB" sz="4000" dirty="0" smtClean="0"/>
              <a:t>Practice</a:t>
            </a:r>
            <a:endParaRPr lang="en-GB" sz="4000" dirty="0"/>
          </a:p>
          <a:p>
            <a:pPr marL="742950" indent="-742950">
              <a:lnSpc>
                <a:spcPct val="150000"/>
              </a:lnSpc>
              <a:buFont typeface="+mj-lt"/>
              <a:buAutoNum type="arabicPeriod"/>
            </a:pPr>
            <a:r>
              <a:rPr lang="en-GB" sz="4000" dirty="0" smtClean="0"/>
              <a:t>Production</a:t>
            </a:r>
            <a:endParaRPr lang="en-GB" sz="4000" dirty="0"/>
          </a:p>
          <a:p>
            <a:pPr marL="742950" indent="-742950">
              <a:lnSpc>
                <a:spcPct val="150000"/>
              </a:lnSpc>
              <a:buFont typeface="+mj-lt"/>
              <a:buAutoNum type="arabicPeriod"/>
            </a:pPr>
            <a:r>
              <a:rPr lang="en-GB" sz="4000" dirty="0" smtClean="0"/>
              <a:t>Assessment</a:t>
            </a:r>
            <a:endParaRPr lang="en-GB" sz="4000" dirty="0"/>
          </a:p>
        </p:txBody>
      </p:sp>
    </p:spTree>
    <p:extLst>
      <p:ext uri="{BB962C8B-B14F-4D97-AF65-F5344CB8AC3E}">
        <p14:creationId xmlns:p14="http://schemas.microsoft.com/office/powerpoint/2010/main" val="352911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9836" y="332656"/>
            <a:ext cx="3434785" cy="64807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238981" y="332656"/>
            <a:ext cx="3434785" cy="64807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82244" y="332656"/>
            <a:ext cx="3434785" cy="64807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09836" y="1412776"/>
            <a:ext cx="3434785" cy="64807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82244" y="1412776"/>
            <a:ext cx="3434785" cy="64807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238980" y="1412776"/>
            <a:ext cx="3434785" cy="64807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06520" y="2492896"/>
            <a:ext cx="3434785" cy="64807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4582979" y="2487695"/>
            <a:ext cx="3434785" cy="648072"/>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8238980" y="2487695"/>
            <a:ext cx="3434785" cy="64807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906519" y="3573016"/>
            <a:ext cx="3434785" cy="648072"/>
          </a:xfrm>
          <a:prstGeom prst="rect">
            <a:avLst/>
          </a:prstGeom>
        </p:spPr>
      </p:pic>
      <p:pic>
        <p:nvPicPr>
          <p:cNvPr id="19" name="Picture 18"/>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4582243" y="3573016"/>
            <a:ext cx="3434785" cy="648072"/>
          </a:xfrm>
          <a:prstGeom prst="rect">
            <a:avLst/>
          </a:prstGeom>
        </p:spPr>
      </p:pic>
      <p:pic>
        <p:nvPicPr>
          <p:cNvPr id="20" name="Picture 19"/>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8238979" y="3597939"/>
            <a:ext cx="3434785" cy="648072"/>
          </a:xfrm>
          <a:prstGeom prst="rect">
            <a:avLst/>
          </a:prstGeom>
        </p:spPr>
      </p:pic>
    </p:spTree>
    <p:extLst>
      <p:ext uri="{BB962C8B-B14F-4D97-AF65-F5344CB8AC3E}">
        <p14:creationId xmlns:p14="http://schemas.microsoft.com/office/powerpoint/2010/main" val="2003062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5388645"/>
              </p:ext>
            </p:extLst>
          </p:nvPr>
        </p:nvGraphicFramePr>
        <p:xfrm>
          <a:off x="1269876" y="458088"/>
          <a:ext cx="9967596" cy="6308920"/>
        </p:xfrm>
        <a:graphic>
          <a:graphicData uri="http://schemas.openxmlformats.org/drawingml/2006/table">
            <a:tbl>
              <a:tblPr firstRow="1" bandRow="1">
                <a:tableStyleId>{5C22544A-7EE6-4342-B048-85BDC9FD1C3A}</a:tableStyleId>
              </a:tblPr>
              <a:tblGrid>
                <a:gridCol w="3322532"/>
                <a:gridCol w="3322532"/>
                <a:gridCol w="3322532"/>
              </a:tblGrid>
              <a:tr h="743624">
                <a:tc>
                  <a:txBody>
                    <a:bodyPr/>
                    <a:lstStyle/>
                    <a:p>
                      <a:pPr algn="ctr"/>
                      <a:r>
                        <a:rPr lang="en-GB" sz="2800" dirty="0" smtClean="0">
                          <a:latin typeface="Segoe UI" panose="020B0502040204020203" pitchFamily="34" charset="0"/>
                          <a:ea typeface="Segoe UI" panose="020B0502040204020203" pitchFamily="34" charset="0"/>
                          <a:cs typeface="Segoe UI" panose="020B0502040204020203" pitchFamily="34" charset="0"/>
                        </a:rPr>
                        <a:t>Tony’s Categories</a:t>
                      </a:r>
                      <a:endParaRPr lang="en-GB" sz="2800"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pPr algn="ctr"/>
                      <a:r>
                        <a:rPr lang="en-GB" sz="2800" dirty="0" smtClean="0">
                          <a:latin typeface="Segoe UI" panose="020B0502040204020203" pitchFamily="34" charset="0"/>
                          <a:ea typeface="Segoe UI" panose="020B0502040204020203" pitchFamily="34" charset="0"/>
                          <a:cs typeface="Segoe UI" panose="020B0502040204020203" pitchFamily="34" charset="0"/>
                        </a:rPr>
                        <a:t>My Categories</a:t>
                      </a:r>
                      <a:endParaRPr lang="en-GB" sz="2800"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pPr algn="ctr"/>
                      <a:r>
                        <a:rPr lang="en-GB" sz="2800" dirty="0" smtClean="0">
                          <a:latin typeface="Segoe UI" panose="020B0502040204020203" pitchFamily="34" charset="0"/>
                          <a:ea typeface="Segoe UI" panose="020B0502040204020203" pitchFamily="34" charset="0"/>
                          <a:cs typeface="Segoe UI" panose="020B0502040204020203" pitchFamily="34" charset="0"/>
                        </a:rPr>
                        <a:t>Examples</a:t>
                      </a:r>
                      <a:r>
                        <a:rPr lang="en-GB" sz="2800" baseline="0" dirty="0" smtClean="0">
                          <a:latin typeface="Segoe UI" panose="020B0502040204020203" pitchFamily="34" charset="0"/>
                          <a:ea typeface="Segoe UI" panose="020B0502040204020203" pitchFamily="34" charset="0"/>
                          <a:cs typeface="Segoe UI" panose="020B0502040204020203" pitchFamily="34" charset="0"/>
                        </a:rPr>
                        <a:t> of Enhancement</a:t>
                      </a:r>
                      <a:endParaRPr lang="en-GB" sz="28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Presentation</a:t>
                      </a:r>
                    </a:p>
                  </a:txBody>
                  <a:tcPr/>
                </a:tc>
                <a:tc>
                  <a:txBody>
                    <a:bodyPr/>
                    <a:lstStyle/>
                    <a:p>
                      <a:endParaRPr lang="en-GB" dirty="0"/>
                    </a:p>
                  </a:txBody>
                  <a:tcPr/>
                </a:tc>
                <a:tc>
                  <a:txBody>
                    <a:bodyPr/>
                    <a:lstStyle/>
                    <a:p>
                      <a:pPr marL="0" indent="0">
                        <a:buFont typeface="Arial" panose="020B0604020202020204" pitchFamily="34" charset="0"/>
                        <a:buNone/>
                      </a:pPr>
                      <a:r>
                        <a:rPr lang="en-GB" sz="1200" dirty="0" smtClean="0">
                          <a:latin typeface="Segoe UI" panose="020B0502040204020203" pitchFamily="34" charset="0"/>
                          <a:ea typeface="Segoe UI" panose="020B0502040204020203" pitchFamily="34" charset="0"/>
                          <a:cs typeface="Segoe UI" panose="020B0502040204020203" pitchFamily="34" charset="0"/>
                        </a:rPr>
                        <a:t>Using a variety of presentational tools can enable a </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multi-modal approach suitable to task and/or learner requirements.</a:t>
                      </a: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Discussion</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Classroom response</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systems and sharing content with peers can prompt and encourage discussion.</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Investigation</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Polling</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software can simplify data collection, note-taking software can aid research, spreadsheets can automate data analysis.</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Collaboration</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Using</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cloud storage and collaboration can enable group projects to be undertaken seamlessly and flexibly.</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Practice</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Peer feedback</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through sharing draft ideas, self assessment through quizzes and using modelling software are all useful practice activities for honing understanding.</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Production</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The Office, iWork and </a:t>
                      </a:r>
                      <a:r>
                        <a:rPr lang="en-GB" sz="1200" dirty="0" err="1" smtClean="0">
                          <a:latin typeface="Segoe UI" panose="020B0502040204020203" pitchFamily="34" charset="0"/>
                          <a:ea typeface="Segoe UI" panose="020B0502040204020203" pitchFamily="34" charset="0"/>
                          <a:cs typeface="Segoe UI" panose="020B0502040204020203" pitchFamily="34" charset="0"/>
                        </a:rPr>
                        <a:t>GSuite</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software collections facilitate and enhance the creation of content by educators and students.</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r h="74362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Assessment</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endParaRPr lang="en-GB" dirty="0"/>
                    </a:p>
                  </a:txBody>
                  <a:tcPr/>
                </a:tc>
                <a:tc>
                  <a:txBody>
                    <a:bodyPr/>
                    <a:lstStyle/>
                    <a:p>
                      <a:r>
                        <a:rPr lang="en-GB" sz="1200" dirty="0" smtClean="0">
                          <a:latin typeface="Segoe UI" panose="020B0502040204020203" pitchFamily="34" charset="0"/>
                          <a:ea typeface="Segoe UI" panose="020B0502040204020203" pitchFamily="34" charset="0"/>
                          <a:cs typeface="Segoe UI" panose="020B0502040204020203" pitchFamily="34" charset="0"/>
                        </a:rPr>
                        <a:t>Classroom response</a:t>
                      </a:r>
                      <a:r>
                        <a:rPr lang="en-GB" sz="1200" baseline="0" dirty="0" smtClean="0">
                          <a:latin typeface="Segoe UI" panose="020B0502040204020203" pitchFamily="34" charset="0"/>
                          <a:ea typeface="Segoe UI" panose="020B0502040204020203" pitchFamily="34" charset="0"/>
                          <a:cs typeface="Segoe UI" panose="020B0502040204020203" pitchFamily="34" charset="0"/>
                        </a:rPr>
                        <a:t> systems and presentational/sharing technology can provide flexibility and variety in both summative and formative assessment.</a:t>
                      </a:r>
                      <a:endParaRPr lang="en-GB" sz="1200" dirty="0">
                        <a:latin typeface="Segoe UI" panose="020B0502040204020203" pitchFamily="34" charset="0"/>
                        <a:ea typeface="Segoe UI" panose="020B0502040204020203" pitchFamily="34" charset="0"/>
                        <a:cs typeface="Segoe UI" panose="020B0502040204020203" pitchFamily="34" charset="0"/>
                      </a:endParaRPr>
                    </a:p>
                  </a:txBody>
                  <a:tcPr/>
                </a:tc>
              </a:tr>
            </a:tbl>
          </a:graphicData>
        </a:graphic>
      </p:graphicFrame>
      <p:sp>
        <p:nvSpPr>
          <p:cNvPr id="6" name="TextBox 5"/>
          <p:cNvSpPr txBox="1"/>
          <p:nvPr/>
        </p:nvSpPr>
        <p:spPr>
          <a:xfrm>
            <a:off x="2334321" y="-65132"/>
            <a:ext cx="7488832" cy="523220"/>
          </a:xfrm>
          <a:prstGeom prst="rect">
            <a:avLst/>
          </a:prstGeom>
          <a:noFill/>
        </p:spPr>
        <p:txBody>
          <a:bodyPr wrap="square" rtlCol="0">
            <a:spAutoFit/>
          </a:bodyPr>
          <a:lstStyle/>
          <a:p>
            <a:pPr algn="ctr"/>
            <a:r>
              <a:rPr lang="en-GB" sz="2800" dirty="0" smtClean="0">
                <a:latin typeface="Segoe UI" panose="020B0502040204020203" pitchFamily="34" charset="0"/>
                <a:ea typeface="Segoe UI" panose="020B0502040204020203" pitchFamily="34" charset="0"/>
                <a:cs typeface="Segoe UI" panose="020B0502040204020203" pitchFamily="34" charset="0"/>
              </a:rPr>
              <a:t>Overview</a:t>
            </a:r>
            <a:endParaRPr lang="en-GB" sz="2800" dirty="0">
              <a:latin typeface="Segoe UI" panose="020B0502040204020203" pitchFamily="34" charset="0"/>
              <a:ea typeface="Segoe UI" panose="020B0502040204020203" pitchFamily="34" charset="0"/>
              <a:cs typeface="Segoe UI" panose="020B0502040204020203" pitchFamily="34" charset="0"/>
            </a:endParaRP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54251" y="1505458"/>
            <a:ext cx="1440161" cy="271728"/>
          </a:xfrm>
          <a:prstGeom prst="rect">
            <a:avLst/>
          </a:prstGeom>
        </p:spPr>
      </p:pic>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8428" y="1505458"/>
            <a:ext cx="1440158" cy="271728"/>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54250" y="2543860"/>
            <a:ext cx="1440161" cy="271728"/>
          </a:xfrm>
          <a:prstGeom prst="rect">
            <a:avLst/>
          </a:prstGeom>
        </p:spPr>
      </p:pic>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54250" y="2191809"/>
            <a:ext cx="1440161" cy="271728"/>
          </a:xfrm>
          <a:prstGeom prst="rect">
            <a:avLst/>
          </a:prstGeom>
        </p:spPr>
      </p:pic>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38428" y="2191809"/>
            <a:ext cx="1457948" cy="275084"/>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54250" y="2951265"/>
            <a:ext cx="1455834" cy="274685"/>
          </a:xfrm>
          <a:prstGeom prst="rect">
            <a:avLst/>
          </a:prstGeom>
        </p:spPr>
      </p:pic>
      <p:pic>
        <p:nvPicPr>
          <p:cNvPr id="16" name="Picture 1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239805" y="2951264"/>
            <a:ext cx="1455834" cy="274685"/>
          </a:xfrm>
          <a:prstGeom prst="rect">
            <a:avLst/>
          </a:prstGeom>
        </p:spPr>
      </p:pic>
      <p:pic>
        <p:nvPicPr>
          <p:cNvPr id="18" name="Picture 1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38428" y="3303315"/>
            <a:ext cx="1455834" cy="274685"/>
          </a:xfrm>
          <a:prstGeom prst="rect">
            <a:avLst/>
          </a:prstGeom>
        </p:spPr>
      </p:pic>
      <p:pic>
        <p:nvPicPr>
          <p:cNvPr id="19" name="Picture 1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4250" y="3303315"/>
            <a:ext cx="1424487" cy="268771"/>
          </a:xfrm>
          <a:prstGeom prst="rect">
            <a:avLst/>
          </a:prstGeom>
        </p:spPr>
      </p:pic>
      <p:pic>
        <p:nvPicPr>
          <p:cNvPr id="21" name="Picture 20"/>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4250" y="3692576"/>
            <a:ext cx="1464963" cy="276408"/>
          </a:xfrm>
          <a:prstGeom prst="rect">
            <a:avLst/>
          </a:prstGeom>
        </p:spPr>
      </p:pic>
      <p:pic>
        <p:nvPicPr>
          <p:cNvPr id="22" name="Picture 2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238428" y="3694299"/>
            <a:ext cx="1455834" cy="274685"/>
          </a:xfrm>
          <a:prstGeom prst="rect">
            <a:avLst/>
          </a:prstGeom>
        </p:spPr>
      </p:pic>
      <p:pic>
        <p:nvPicPr>
          <p:cNvPr id="23" name="Picture 2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4250" y="4470120"/>
            <a:ext cx="1424487" cy="268771"/>
          </a:xfrm>
          <a:prstGeom prst="rect">
            <a:avLst/>
          </a:prstGeom>
        </p:spPr>
      </p:pic>
      <p:pic>
        <p:nvPicPr>
          <p:cNvPr id="24" name="Picture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8425" y="4467163"/>
            <a:ext cx="1440161" cy="271728"/>
          </a:xfrm>
          <a:prstGeom prst="rect">
            <a:avLst/>
          </a:prstGeom>
        </p:spPr>
      </p:pic>
      <p:pic>
        <p:nvPicPr>
          <p:cNvPr id="25" name="Picture 2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654250" y="5262111"/>
            <a:ext cx="1424487" cy="268771"/>
          </a:xfrm>
          <a:prstGeom prst="rect">
            <a:avLst/>
          </a:prstGeom>
        </p:spPr>
      </p:pic>
      <p:pic>
        <p:nvPicPr>
          <p:cNvPr id="27" name="Picture 2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4552" y="6344246"/>
            <a:ext cx="1440161" cy="271728"/>
          </a:xfrm>
          <a:prstGeom prst="rect">
            <a:avLst/>
          </a:prstGeom>
        </p:spPr>
      </p:pic>
      <p:pic>
        <p:nvPicPr>
          <p:cNvPr id="28" name="Picture 2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8730" y="5999183"/>
            <a:ext cx="1457948" cy="275084"/>
          </a:xfrm>
          <a:prstGeom prst="rect">
            <a:avLst/>
          </a:prstGeom>
        </p:spPr>
      </p:pic>
      <p:pic>
        <p:nvPicPr>
          <p:cNvPr id="29" name="Picture 28"/>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645969" y="1834816"/>
            <a:ext cx="1440161" cy="271728"/>
          </a:xfrm>
          <a:prstGeom prst="rect">
            <a:avLst/>
          </a:prstGeom>
        </p:spPr>
      </p:pic>
      <p:pic>
        <p:nvPicPr>
          <p:cNvPr id="30" name="Picture 29"/>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238425" y="6351234"/>
            <a:ext cx="1440161" cy="271728"/>
          </a:xfrm>
          <a:prstGeom prst="rect">
            <a:avLst/>
          </a:prstGeom>
        </p:spPr>
      </p:pic>
      <p:pic>
        <p:nvPicPr>
          <p:cNvPr id="31" name="Picture 30"/>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44552" y="5995362"/>
            <a:ext cx="1442108" cy="272095"/>
          </a:xfrm>
          <a:prstGeom prst="rect">
            <a:avLst/>
          </a:prstGeom>
        </p:spPr>
      </p:pic>
      <p:pic>
        <p:nvPicPr>
          <p:cNvPr id="33" name="Picture 32"/>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46136" y="4814911"/>
            <a:ext cx="1442108" cy="272095"/>
          </a:xfrm>
          <a:prstGeom prst="rect">
            <a:avLst/>
          </a:prstGeom>
        </p:spPr>
      </p:pic>
    </p:spTree>
    <p:extLst>
      <p:ext uri="{BB962C8B-B14F-4D97-AF65-F5344CB8AC3E}">
        <p14:creationId xmlns:p14="http://schemas.microsoft.com/office/powerpoint/2010/main" val="2230650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44334824"/>
              </p:ext>
            </p:extLst>
          </p:nvPr>
        </p:nvGraphicFramePr>
        <p:xfrm>
          <a:off x="2031471" y="720372"/>
          <a:ext cx="8125884" cy="4364812"/>
        </p:xfrm>
        <a:graphic>
          <a:graphicData uri="http://schemas.openxmlformats.org/drawingml/2006/table">
            <a:tbl>
              <a:tblPr firstRow="1" bandRow="1">
                <a:tableStyleId>{5C22544A-7EE6-4342-B048-85BDC9FD1C3A}</a:tableStyleId>
              </a:tblPr>
              <a:tblGrid>
                <a:gridCol w="4062942"/>
                <a:gridCol w="4062942"/>
              </a:tblGrid>
              <a:tr h="508994">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Instructor</a:t>
                      </a:r>
                      <a:r>
                        <a:rPr lang="en-GB" baseline="0" dirty="0" smtClean="0">
                          <a:latin typeface="Segoe UI" panose="020B0502040204020203" pitchFamily="34" charset="0"/>
                          <a:ea typeface="Segoe UI" panose="020B0502040204020203" pitchFamily="34" charset="0"/>
                          <a:cs typeface="Segoe UI" panose="020B0502040204020203" pitchFamily="34" charset="0"/>
                        </a:rPr>
                        <a:t> Led</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pPr algn="ctr"/>
                      <a:r>
                        <a:rPr lang="en-GB" dirty="0" smtClean="0">
                          <a:latin typeface="Segoe UI" panose="020B0502040204020203" pitchFamily="34" charset="0"/>
                          <a:ea typeface="Segoe UI" panose="020B0502040204020203" pitchFamily="34" charset="0"/>
                          <a:cs typeface="Segoe UI" panose="020B0502040204020203" pitchFamily="34" charset="0"/>
                        </a:rPr>
                        <a:t>Student Led</a:t>
                      </a: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r>
              <a:tr h="3855818">
                <a:tc>
                  <a:txBody>
                    <a:bodyPr/>
                    <a:lstStyle/>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dirty="0" smtClean="0">
                        <a:latin typeface="Segoe UI" panose="020B0502040204020203" pitchFamily="34" charset="0"/>
                        <a:ea typeface="Segoe UI" panose="020B0502040204020203" pitchFamily="34" charset="0"/>
                        <a:cs typeface="Segoe UI" panose="020B0502040204020203" pitchFamily="34" charset="0"/>
                      </a:endParaRPr>
                    </a:p>
                  </a:txBody>
                  <a:tcPr/>
                </a:tc>
                <a:tc>
                  <a:txBody>
                    <a:bodyPr/>
                    <a:lstStyle/>
                    <a:p>
                      <a:pPr algn="ctr"/>
                      <a:endParaRPr lang="en-GB" dirty="0">
                        <a:latin typeface="Segoe UI" panose="020B0502040204020203" pitchFamily="34" charset="0"/>
                        <a:ea typeface="Segoe UI" panose="020B0502040204020203" pitchFamily="34" charset="0"/>
                        <a:cs typeface="Segoe UI" panose="020B0502040204020203" pitchFamily="34" charset="0"/>
                      </a:endParaRPr>
                    </a:p>
                  </a:txBody>
                  <a:tcPr/>
                </a:tc>
              </a:tr>
            </a:tbl>
          </a:graphicData>
        </a:graphic>
      </p:graphicFrame>
      <p:pic>
        <p:nvPicPr>
          <p:cNvPr id="9" name="Picture 8"/>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38028" y="1496684"/>
            <a:ext cx="2376265" cy="448351"/>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38027" y="2052462"/>
            <a:ext cx="2376265" cy="448351"/>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38027" y="2681703"/>
            <a:ext cx="2376265" cy="448351"/>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638027" y="3276262"/>
            <a:ext cx="2376265" cy="448351"/>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638027" y="3840297"/>
            <a:ext cx="2376265" cy="448351"/>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025181" y="2057578"/>
            <a:ext cx="2354665" cy="444276"/>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7015158" y="1500759"/>
            <a:ext cx="2354665" cy="444276"/>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025181" y="2681703"/>
            <a:ext cx="2354665" cy="444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7015157" y="3853807"/>
            <a:ext cx="2354665" cy="444276"/>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7025181" y="3278300"/>
            <a:ext cx="2354665" cy="444276"/>
          </a:xfrm>
          <a:prstGeom prst="rect">
            <a:avLst/>
          </a:prstGeom>
        </p:spPr>
      </p:pic>
      <p:pic>
        <p:nvPicPr>
          <p:cNvPr id="19" name="Picture 18"/>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7025181" y="4465629"/>
            <a:ext cx="2354665" cy="444276"/>
          </a:xfrm>
          <a:prstGeom prst="rect">
            <a:avLst/>
          </a:prstGeom>
        </p:spPr>
      </p:pic>
      <p:pic>
        <p:nvPicPr>
          <p:cNvPr id="20" name="Picture 19"/>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2664035" y="4465629"/>
            <a:ext cx="2354665" cy="444276"/>
          </a:xfrm>
          <a:prstGeom prst="rect">
            <a:avLst/>
          </a:prstGeom>
        </p:spPr>
      </p:pic>
    </p:spTree>
    <p:extLst>
      <p:ext uri="{BB962C8B-B14F-4D97-AF65-F5344CB8AC3E}">
        <p14:creationId xmlns:p14="http://schemas.microsoft.com/office/powerpoint/2010/main" val="2503687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5820" y="2897"/>
            <a:ext cx="10270876" cy="6855103"/>
          </a:xfrm>
          <a:prstGeom prst="rect">
            <a:avLst/>
          </a:prstGeom>
        </p:spPr>
      </p:pic>
      <p:sp>
        <p:nvSpPr>
          <p:cNvPr id="5" name="Oval 4"/>
          <p:cNvSpPr/>
          <p:nvPr/>
        </p:nvSpPr>
        <p:spPr>
          <a:xfrm>
            <a:off x="2782044" y="476672"/>
            <a:ext cx="1152128"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6" name="Oval 5"/>
          <p:cNvSpPr/>
          <p:nvPr/>
        </p:nvSpPr>
        <p:spPr>
          <a:xfrm>
            <a:off x="5734372" y="1340768"/>
            <a:ext cx="1152128"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7" name="Oval 6"/>
          <p:cNvSpPr/>
          <p:nvPr/>
        </p:nvSpPr>
        <p:spPr>
          <a:xfrm>
            <a:off x="9406780" y="3214424"/>
            <a:ext cx="1152128"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8" name="Oval 7"/>
          <p:cNvSpPr/>
          <p:nvPr/>
        </p:nvSpPr>
        <p:spPr>
          <a:xfrm>
            <a:off x="4294212" y="2420888"/>
            <a:ext cx="1152128"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9" name="Oval 8"/>
          <p:cNvSpPr/>
          <p:nvPr/>
        </p:nvSpPr>
        <p:spPr>
          <a:xfrm>
            <a:off x="5774276" y="3789040"/>
            <a:ext cx="1152128"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10" name="Oval 9"/>
          <p:cNvSpPr/>
          <p:nvPr/>
        </p:nvSpPr>
        <p:spPr>
          <a:xfrm>
            <a:off x="981844" y="548680"/>
            <a:ext cx="1728192" cy="720080"/>
          </a:xfrm>
          <a:prstGeom prst="ellipse">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11" name="Oval 10"/>
          <p:cNvSpPr/>
          <p:nvPr/>
        </p:nvSpPr>
        <p:spPr>
          <a:xfrm>
            <a:off x="981844" y="2132856"/>
            <a:ext cx="1728192" cy="720080"/>
          </a:xfrm>
          <a:prstGeom prst="ellipse">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12" name="Oval 11"/>
          <p:cNvSpPr/>
          <p:nvPr/>
        </p:nvSpPr>
        <p:spPr>
          <a:xfrm>
            <a:off x="1008188" y="2996952"/>
            <a:ext cx="1728192" cy="720080"/>
          </a:xfrm>
          <a:prstGeom prst="ellipse">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13" name="Oval 12"/>
          <p:cNvSpPr/>
          <p:nvPr/>
        </p:nvSpPr>
        <p:spPr>
          <a:xfrm>
            <a:off x="837828" y="4495428"/>
            <a:ext cx="1944216" cy="720080"/>
          </a:xfrm>
          <a:prstGeom prst="ellipse">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14" name="Oval 13"/>
          <p:cNvSpPr/>
          <p:nvPr/>
        </p:nvSpPr>
        <p:spPr>
          <a:xfrm>
            <a:off x="837828" y="5993904"/>
            <a:ext cx="1944216" cy="720080"/>
          </a:xfrm>
          <a:prstGeom prst="ellipse">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Tree>
    <p:extLst>
      <p:ext uri="{BB962C8B-B14F-4D97-AF65-F5344CB8AC3E}">
        <p14:creationId xmlns:p14="http://schemas.microsoft.com/office/powerpoint/2010/main" val="3699322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162" y="2780928"/>
            <a:ext cx="10360501" cy="877912"/>
          </a:xfrm>
        </p:spPr>
        <p:txBody>
          <a:bodyPr/>
          <a:lstStyle/>
          <a:p>
            <a:pPr algn="ctr"/>
            <a:r>
              <a:rPr lang="en-GB" sz="4400" dirty="0" smtClean="0">
                <a:latin typeface="Segoe UI" panose="020B0502040204020203" pitchFamily="34" charset="0"/>
                <a:ea typeface="Segoe UI" panose="020B0502040204020203" pitchFamily="34" charset="0"/>
                <a:cs typeface="Segoe UI" panose="020B0502040204020203" pitchFamily="34" charset="0"/>
              </a:rPr>
              <a:t>Presentation Software</a:t>
            </a:r>
            <a:endParaRPr lang="en-GB" dirty="0">
              <a:latin typeface="Segoe UI" panose="020B0502040204020203" pitchFamily="34" charset="0"/>
              <a:ea typeface="Segoe UI" panose="020B0502040204020203" pitchFamily="34" charset="0"/>
              <a:cs typeface="Segoe UI" panose="020B0502040204020203" pitchFamily="34" charset="0"/>
            </a:endParaRPr>
          </a:p>
        </p:txBody>
      </p:sp>
      <p:sp>
        <p:nvSpPr>
          <p:cNvPr id="4" name="Title 1"/>
          <p:cNvSpPr txBox="1">
            <a:spLocks/>
          </p:cNvSpPr>
          <p:nvPr/>
        </p:nvSpPr>
        <p:spPr>
          <a:xfrm>
            <a:off x="914162" y="162880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Instructor Led</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33141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74132" y="188640"/>
            <a:ext cx="4891761"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Slideshow Style</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pic>
        <p:nvPicPr>
          <p:cNvPr id="5" name="Picture 4">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97868" y="1231435"/>
            <a:ext cx="3312368" cy="3312368"/>
          </a:xfrm>
          <a:prstGeom prst="rect">
            <a:avLst/>
          </a:prstGeom>
        </p:spPr>
      </p:pic>
      <p:sp>
        <p:nvSpPr>
          <p:cNvPr id="7" name="TextBox 6"/>
          <p:cNvSpPr txBox="1"/>
          <p:nvPr/>
        </p:nvSpPr>
        <p:spPr>
          <a:xfrm>
            <a:off x="2082216" y="4725144"/>
            <a:ext cx="1543672"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Sway</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030516" y="1658765"/>
            <a:ext cx="3190294" cy="2457708"/>
          </a:xfrm>
          <a:prstGeom prst="rect">
            <a:avLst/>
          </a:prstGeom>
        </p:spPr>
      </p:pic>
      <p:sp>
        <p:nvSpPr>
          <p:cNvPr id="10" name="TextBox 9"/>
          <p:cNvSpPr txBox="1"/>
          <p:nvPr/>
        </p:nvSpPr>
        <p:spPr>
          <a:xfrm>
            <a:off x="7853827" y="4725143"/>
            <a:ext cx="1543672"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Prezi</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117290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06580" y="2169605"/>
            <a:ext cx="3236743" cy="1656184"/>
          </a:xfrm>
          <a:prstGeom prst="rect">
            <a:avLst/>
          </a:prstGeom>
        </p:spPr>
      </p:pic>
      <p:sp>
        <p:nvSpPr>
          <p:cNvPr id="4" name="TextBox 3"/>
          <p:cNvSpPr txBox="1"/>
          <p:nvPr/>
        </p:nvSpPr>
        <p:spPr>
          <a:xfrm>
            <a:off x="7692866" y="1400164"/>
            <a:ext cx="3168352" cy="769441"/>
          </a:xfrm>
          <a:prstGeom prst="rect">
            <a:avLst/>
          </a:prstGeom>
          <a:noFill/>
        </p:spPr>
        <p:txBody>
          <a:bodyPr wrap="square" rtlCol="0">
            <a:spAutoFit/>
          </a:bodyPr>
          <a:lstStyle/>
          <a:p>
            <a:r>
              <a:rPr lang="en-GB" sz="4400" dirty="0" smtClean="0">
                <a:latin typeface="Segoe UI" panose="020B0502040204020203" pitchFamily="34" charset="0"/>
                <a:ea typeface="Segoe UI" panose="020B0502040204020203" pitchFamily="34" charset="0"/>
                <a:cs typeface="Segoe UI" panose="020B0502040204020203" pitchFamily="34" charset="0"/>
              </a:rPr>
              <a:t>Go Animate</a:t>
            </a:r>
            <a:endParaRPr lang="en-GB" sz="4400" dirty="0">
              <a:latin typeface="Segoe UI" panose="020B0502040204020203" pitchFamily="34" charset="0"/>
              <a:ea typeface="Segoe UI" panose="020B0502040204020203" pitchFamily="34" charset="0"/>
              <a:cs typeface="Segoe UI" panose="020B0502040204020203" pitchFamily="34" charset="0"/>
            </a:endParaRPr>
          </a:p>
        </p:txBody>
      </p:sp>
      <p:sp>
        <p:nvSpPr>
          <p:cNvPr id="6" name="TextBox 5"/>
          <p:cNvSpPr txBox="1"/>
          <p:nvPr/>
        </p:nvSpPr>
        <p:spPr>
          <a:xfrm>
            <a:off x="1707796" y="1396867"/>
            <a:ext cx="3118318" cy="769441"/>
          </a:xfrm>
          <a:prstGeom prst="rect">
            <a:avLst/>
          </a:prstGeom>
          <a:noFill/>
        </p:spPr>
        <p:txBody>
          <a:bodyPr wrap="square" rtlCol="0">
            <a:spAutoFit/>
          </a:bodyPr>
          <a:lstStyle/>
          <a:p>
            <a:pPr algn="ctr"/>
            <a:r>
              <a:rPr lang="en-GB" sz="4400" dirty="0" err="1" smtClean="0">
                <a:latin typeface="Segoe UI" panose="020B0502040204020203" pitchFamily="34" charset="0"/>
                <a:ea typeface="Segoe UI" panose="020B0502040204020203" pitchFamily="34" charset="0"/>
                <a:cs typeface="Segoe UI" panose="020B0502040204020203" pitchFamily="34" charset="0"/>
              </a:rPr>
              <a:t>Tellagami</a:t>
            </a:r>
            <a:endParaRPr lang="en-GB" sz="4400" dirty="0">
              <a:latin typeface="Segoe UI" panose="020B0502040204020203" pitchFamily="34" charset="0"/>
              <a:ea typeface="Segoe UI" panose="020B0502040204020203" pitchFamily="34" charset="0"/>
              <a:cs typeface="Segoe UI" panose="020B0502040204020203" pitchFamily="34" charset="0"/>
            </a:endParaRP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29916" y="2204864"/>
            <a:ext cx="3196197" cy="1643010"/>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06580" y="4898420"/>
            <a:ext cx="3230820" cy="1660808"/>
          </a:xfrm>
          <a:prstGeom prst="rect">
            <a:avLst/>
          </a:prstGeom>
        </p:spPr>
      </p:pic>
      <p:sp>
        <p:nvSpPr>
          <p:cNvPr id="9" name="TextBox 8"/>
          <p:cNvSpPr txBox="1"/>
          <p:nvPr/>
        </p:nvSpPr>
        <p:spPr>
          <a:xfrm>
            <a:off x="7662831" y="4099359"/>
            <a:ext cx="3118318" cy="769441"/>
          </a:xfrm>
          <a:prstGeom prst="rect">
            <a:avLst/>
          </a:prstGeom>
          <a:noFill/>
        </p:spPr>
        <p:txBody>
          <a:bodyPr wrap="square" rtlCol="0">
            <a:spAutoFit/>
          </a:bodyPr>
          <a:lstStyle/>
          <a:p>
            <a:pPr algn="ctr"/>
            <a:r>
              <a:rPr lang="en-GB" sz="4400" dirty="0" err="1" smtClean="0">
                <a:latin typeface="Segoe UI" panose="020B0502040204020203" pitchFamily="34" charset="0"/>
                <a:ea typeface="Segoe UI" panose="020B0502040204020203" pitchFamily="34" charset="0"/>
                <a:cs typeface="Segoe UI" panose="020B0502040204020203" pitchFamily="34" charset="0"/>
              </a:rPr>
              <a:t>Powtoon</a:t>
            </a:r>
            <a:endParaRPr lang="en-GB" sz="4400" dirty="0">
              <a:latin typeface="Segoe UI" panose="020B0502040204020203" pitchFamily="34" charset="0"/>
              <a:ea typeface="Segoe UI" panose="020B0502040204020203" pitchFamily="34" charset="0"/>
              <a:cs typeface="Segoe UI" panose="020B0502040204020203" pitchFamily="34" charset="0"/>
            </a:endParaRPr>
          </a:p>
        </p:txBody>
      </p:sp>
      <p:pic>
        <p:nvPicPr>
          <p:cNvPr id="8" name="Pictur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59870" y="4725144"/>
            <a:ext cx="1531933" cy="2007360"/>
          </a:xfrm>
          <a:prstGeom prst="rect">
            <a:avLst/>
          </a:prstGeom>
        </p:spPr>
      </p:pic>
      <p:sp>
        <p:nvSpPr>
          <p:cNvPr id="11" name="TextBox 10"/>
          <p:cNvSpPr txBox="1"/>
          <p:nvPr/>
        </p:nvSpPr>
        <p:spPr>
          <a:xfrm>
            <a:off x="1441660" y="3916972"/>
            <a:ext cx="3168352" cy="769441"/>
          </a:xfrm>
          <a:prstGeom prst="rect">
            <a:avLst/>
          </a:prstGeom>
          <a:noFill/>
        </p:spPr>
        <p:txBody>
          <a:bodyPr wrap="square" rtlCol="0">
            <a:spAutoFit/>
          </a:bodyPr>
          <a:lstStyle/>
          <a:p>
            <a:pPr algn="ctr"/>
            <a:r>
              <a:rPr lang="en-GB" sz="4400" dirty="0" err="1" smtClean="0">
                <a:latin typeface="Segoe UI" panose="020B0502040204020203" pitchFamily="34" charset="0"/>
                <a:ea typeface="Segoe UI" panose="020B0502040204020203" pitchFamily="34" charset="0"/>
                <a:cs typeface="Segoe UI" panose="020B0502040204020203" pitchFamily="34" charset="0"/>
              </a:rPr>
              <a:t>Voki</a:t>
            </a:r>
            <a:endParaRPr lang="en-GB" sz="4400" dirty="0">
              <a:latin typeface="Segoe UI" panose="020B0502040204020203" pitchFamily="34" charset="0"/>
              <a:ea typeface="Segoe UI" panose="020B0502040204020203" pitchFamily="34" charset="0"/>
              <a:cs typeface="Segoe UI" panose="020B0502040204020203" pitchFamily="34" charset="0"/>
            </a:endParaRPr>
          </a:p>
        </p:txBody>
      </p:sp>
      <p:sp>
        <p:nvSpPr>
          <p:cNvPr id="12" name="TextBox 11"/>
          <p:cNvSpPr txBox="1"/>
          <p:nvPr/>
        </p:nvSpPr>
        <p:spPr>
          <a:xfrm>
            <a:off x="3505507" y="260648"/>
            <a:ext cx="4891761"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Video Style</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05455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88158" y="2564904"/>
            <a:ext cx="5762625" cy="3838575"/>
          </a:xfrm>
          <a:prstGeom prst="rect">
            <a:avLst/>
          </a:prstGeom>
        </p:spPr>
      </p:pic>
      <p:sp>
        <p:nvSpPr>
          <p:cNvPr id="9" name="TextBox 8"/>
          <p:cNvSpPr txBox="1"/>
          <p:nvPr/>
        </p:nvSpPr>
        <p:spPr>
          <a:xfrm>
            <a:off x="3505507" y="260648"/>
            <a:ext cx="4891761"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Whiteboard Style</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sp>
        <p:nvSpPr>
          <p:cNvPr id="10" name="TextBox 9"/>
          <p:cNvSpPr txBox="1"/>
          <p:nvPr/>
        </p:nvSpPr>
        <p:spPr>
          <a:xfrm>
            <a:off x="3523591" y="1700808"/>
            <a:ext cx="4891761"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Explain Everything</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43166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Laurillard</a:t>
            </a:r>
            <a:r>
              <a:rPr lang="en-GB" dirty="0" smtClean="0"/>
              <a:t> 2008</a:t>
            </a:r>
            <a:endParaRPr lang="en-GB" dirty="0"/>
          </a:p>
        </p:txBody>
      </p:sp>
      <p:sp>
        <p:nvSpPr>
          <p:cNvPr id="3" name="Content Placeholder 2"/>
          <p:cNvSpPr>
            <a:spLocks noGrp="1"/>
          </p:cNvSpPr>
          <p:nvPr>
            <p:ph idx="1"/>
          </p:nvPr>
        </p:nvSpPr>
        <p:spPr/>
        <p:txBody>
          <a:bodyPr>
            <a:normAutofit/>
          </a:bodyPr>
          <a:lstStyle/>
          <a:p>
            <a:pPr marL="0" indent="0">
              <a:lnSpc>
                <a:spcPct val="150000"/>
              </a:lnSpc>
              <a:buNone/>
            </a:pPr>
            <a:r>
              <a:rPr lang="en-GB" i="1" dirty="0" smtClean="0"/>
              <a:t>“For </a:t>
            </a:r>
            <a:r>
              <a:rPr lang="en-GB" i="1" dirty="0"/>
              <a:t>example, Web sites and </a:t>
            </a:r>
            <a:r>
              <a:rPr lang="en-GB" i="1" dirty="0" smtClean="0"/>
              <a:t>podcasts may </a:t>
            </a:r>
            <a:r>
              <a:rPr lang="en-GB" i="1" dirty="0"/>
              <a:t>appear to be exciting new forms of teaching method, but in terms of support to </a:t>
            </a:r>
            <a:r>
              <a:rPr lang="en-GB" i="1" dirty="0" smtClean="0"/>
              <a:t>the learning </a:t>
            </a:r>
            <a:r>
              <a:rPr lang="en-GB" i="1" dirty="0"/>
              <a:t>process, they play exactly the same role as conventional books and </a:t>
            </a:r>
            <a:r>
              <a:rPr lang="en-GB" i="1" dirty="0" smtClean="0"/>
              <a:t>lectures—they present </a:t>
            </a:r>
            <a:r>
              <a:rPr lang="en-GB" i="1" dirty="0"/>
              <a:t>the teacher’s concept. The additional value they offer is logistic rather </a:t>
            </a:r>
            <a:r>
              <a:rPr lang="en-GB" i="1" dirty="0" smtClean="0"/>
              <a:t>than pedagogic</a:t>
            </a:r>
            <a:r>
              <a:rPr lang="en-GB" i="1" dirty="0"/>
              <a:t>: They offer more flexible study</a:t>
            </a:r>
            <a:r>
              <a:rPr lang="en-GB" i="1" dirty="0" smtClean="0"/>
              <a:t>.”</a:t>
            </a:r>
            <a:endParaRPr lang="en-GB" i="1" dirty="0"/>
          </a:p>
        </p:txBody>
      </p:sp>
    </p:spTree>
    <p:extLst>
      <p:ext uri="{BB962C8B-B14F-4D97-AF65-F5344CB8AC3E}">
        <p14:creationId xmlns:p14="http://schemas.microsoft.com/office/powerpoint/2010/main" val="205653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505507" y="260648"/>
            <a:ext cx="4891761" cy="646331"/>
          </a:xfrm>
          <a:prstGeom prst="rect">
            <a:avLst/>
          </a:prstGeom>
          <a:noFill/>
        </p:spPr>
        <p:txBody>
          <a:bodyPr wrap="square" rtlCol="0">
            <a:spAutoFit/>
          </a:bodyPr>
          <a:lstStyle/>
          <a:p>
            <a:pPr algn="ctr"/>
            <a:r>
              <a:rPr lang="en-GB" sz="3600" dirty="0" smtClean="0">
                <a:latin typeface="Segoe UI" panose="020B0502040204020203" pitchFamily="34" charset="0"/>
                <a:ea typeface="Segoe UI" panose="020B0502040204020203" pitchFamily="34" charset="0"/>
                <a:cs typeface="Segoe UI" panose="020B0502040204020203" pitchFamily="34" charset="0"/>
              </a:rPr>
              <a:t>Interactive Style</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sp>
        <p:nvSpPr>
          <p:cNvPr id="10" name="TextBox 9"/>
          <p:cNvSpPr txBox="1"/>
          <p:nvPr/>
        </p:nvSpPr>
        <p:spPr>
          <a:xfrm>
            <a:off x="3512909" y="1368574"/>
            <a:ext cx="4891761" cy="646331"/>
          </a:xfrm>
          <a:prstGeom prst="rect">
            <a:avLst/>
          </a:prstGeom>
          <a:noFill/>
        </p:spPr>
        <p:txBody>
          <a:bodyPr wrap="square" rtlCol="0">
            <a:spAutoFit/>
          </a:bodyPr>
          <a:lstStyle/>
          <a:p>
            <a:pPr algn="ctr"/>
            <a:r>
              <a:rPr lang="en-GB" sz="3600" dirty="0" err="1" smtClean="0">
                <a:latin typeface="Segoe UI" panose="020B0502040204020203" pitchFamily="34" charset="0"/>
                <a:ea typeface="Segoe UI" panose="020B0502040204020203" pitchFamily="34" charset="0"/>
                <a:cs typeface="Segoe UI" panose="020B0502040204020203" pitchFamily="34" charset="0"/>
              </a:rPr>
              <a:t>Nearpod</a:t>
            </a:r>
            <a:endParaRPr lang="en-GB" sz="3600" dirty="0">
              <a:latin typeface="Segoe UI" panose="020B0502040204020203" pitchFamily="34" charset="0"/>
              <a:ea typeface="Segoe UI" panose="020B0502040204020203" pitchFamily="34" charset="0"/>
              <a:cs typeface="Segoe UI" panose="020B0502040204020203"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5940" y="2348880"/>
            <a:ext cx="8266518" cy="4032448"/>
          </a:xfrm>
          <a:prstGeom prst="rect">
            <a:avLst/>
          </a:prstGeom>
        </p:spPr>
      </p:pic>
    </p:spTree>
    <p:extLst>
      <p:ext uri="{BB962C8B-B14F-4D97-AF65-F5344CB8AC3E}">
        <p14:creationId xmlns:p14="http://schemas.microsoft.com/office/powerpoint/2010/main" val="4085967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5860" y="2708920"/>
            <a:ext cx="12188825" cy="1015663"/>
          </a:xfrm>
          <a:prstGeom prst="rect">
            <a:avLst/>
          </a:prstGeom>
          <a:noFill/>
        </p:spPr>
        <p:txBody>
          <a:bodyPr wrap="square" rtlCol="0">
            <a:spAutoFit/>
          </a:bodyPr>
          <a:lstStyle/>
          <a:p>
            <a:r>
              <a:rPr lang="en-GB" sz="6000" dirty="0" smtClean="0">
                <a:latin typeface="Segoe UI" panose="020B0502040204020203" pitchFamily="34" charset="0"/>
                <a:ea typeface="Segoe UI" panose="020B0502040204020203" pitchFamily="34" charset="0"/>
                <a:cs typeface="Segoe UI" panose="020B0502040204020203" pitchFamily="34" charset="0"/>
              </a:rPr>
              <a:t>Classroom Response Systems</a:t>
            </a:r>
            <a:endParaRPr lang="en-GB" sz="3200" dirty="0" smtClean="0">
              <a:latin typeface="Segoe UI" panose="020B0502040204020203" pitchFamily="34" charset="0"/>
              <a:ea typeface="Segoe UI" panose="020B0502040204020203" pitchFamily="34" charset="0"/>
              <a:cs typeface="Segoe UI" panose="020B0502040204020203" pitchFamily="34" charset="0"/>
            </a:endParaRPr>
          </a:p>
        </p:txBody>
      </p:sp>
      <p:sp>
        <p:nvSpPr>
          <p:cNvPr id="4" name="Title 1"/>
          <p:cNvSpPr txBox="1">
            <a:spLocks/>
          </p:cNvSpPr>
          <p:nvPr/>
        </p:nvSpPr>
        <p:spPr>
          <a:xfrm>
            <a:off x="914162" y="162880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Instructor Led</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53285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alpha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883" y="1484784"/>
            <a:ext cx="4235765" cy="144016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14567" y="4220715"/>
            <a:ext cx="5771869" cy="1373706"/>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71889" y="1709726"/>
            <a:ext cx="5256585" cy="137656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78588" y="4255525"/>
            <a:ext cx="3333750" cy="1228725"/>
          </a:xfrm>
          <a:prstGeom prst="rect">
            <a:avLst/>
          </a:prstGeom>
        </p:spPr>
      </p:pic>
    </p:spTree>
    <p:extLst>
      <p:ext uri="{BB962C8B-B14F-4D97-AF65-F5344CB8AC3E}">
        <p14:creationId xmlns:p14="http://schemas.microsoft.com/office/powerpoint/2010/main" val="1187633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8495" y="476672"/>
            <a:ext cx="7971873" cy="733896"/>
          </a:xfrm>
        </p:spPr>
        <p:txBody>
          <a:bodyPr>
            <a:noAutofit/>
          </a:bodyPr>
          <a:lstStyle/>
          <a:p>
            <a:r>
              <a:rPr lang="en-GB" sz="5400" dirty="0" smtClean="0"/>
              <a:t>Discussion &amp; Assessment</a:t>
            </a:r>
            <a:endParaRPr lang="en-GB" sz="5400" dirty="0"/>
          </a:p>
        </p:txBody>
      </p:sp>
      <p:sp>
        <p:nvSpPr>
          <p:cNvPr id="3" name="Content Placeholder 2"/>
          <p:cNvSpPr>
            <a:spLocks noGrp="1"/>
          </p:cNvSpPr>
          <p:nvPr>
            <p:ph idx="1"/>
          </p:nvPr>
        </p:nvSpPr>
        <p:spPr>
          <a:xfrm>
            <a:off x="693812" y="2636912"/>
            <a:ext cx="11161240" cy="4462272"/>
          </a:xfrm>
        </p:spPr>
        <p:txBody>
          <a:bodyPr>
            <a:normAutofit/>
          </a:bodyPr>
          <a:lstStyle/>
          <a:p>
            <a:pPr marL="0" indent="0">
              <a:buNone/>
            </a:pPr>
            <a:r>
              <a:rPr lang="en-GB" sz="4400" dirty="0" smtClean="0"/>
              <a:t>What do you already know about assessment?</a:t>
            </a:r>
            <a:endParaRPr lang="en-GB" sz="4400" dirty="0"/>
          </a:p>
        </p:txBody>
      </p:sp>
    </p:spTree>
    <p:extLst>
      <p:ext uri="{BB962C8B-B14F-4D97-AF65-F5344CB8AC3E}">
        <p14:creationId xmlns:p14="http://schemas.microsoft.com/office/powerpoint/2010/main" val="419108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18073" y="332656"/>
            <a:ext cx="7031477" cy="769441"/>
          </a:xfrm>
          <a:prstGeom prst="rect">
            <a:avLst/>
          </a:prstGeom>
          <a:noFill/>
        </p:spPr>
        <p:txBody>
          <a:bodyPr wrap="none" rtlCol="0">
            <a:spAutoFit/>
          </a:bodyPr>
          <a:lstStyle/>
          <a:p>
            <a:r>
              <a:rPr lang="en-GB" sz="4400" dirty="0" smtClean="0">
                <a:latin typeface="Segoe UI" panose="020B0502040204020203" pitchFamily="34" charset="0"/>
                <a:ea typeface="Segoe UI" panose="020B0502040204020203" pitchFamily="34" charset="0"/>
                <a:cs typeface="Segoe UI" panose="020B0502040204020203" pitchFamily="34" charset="0"/>
              </a:rPr>
              <a:t>Why use a CRS? </a:t>
            </a:r>
            <a:r>
              <a:rPr lang="en-GB" sz="1600" dirty="0" smtClean="0">
                <a:latin typeface="Segoe UI" panose="020B0502040204020203" pitchFamily="34" charset="0"/>
                <a:ea typeface="Segoe UI" panose="020B0502040204020203" pitchFamily="34" charset="0"/>
                <a:cs typeface="Segoe UI" panose="020B0502040204020203" pitchFamily="34" charset="0"/>
              </a:rPr>
              <a:t>(list from Vanderbilt University)</a:t>
            </a:r>
            <a:endParaRPr lang="en-GB" sz="1600" dirty="0">
              <a:latin typeface="Segoe UI" panose="020B0502040204020203" pitchFamily="34" charset="0"/>
              <a:ea typeface="Segoe UI" panose="020B0502040204020203" pitchFamily="34" charset="0"/>
              <a:cs typeface="Segoe UI" panose="020B0502040204020203" pitchFamily="34" charset="0"/>
            </a:endParaRPr>
          </a:p>
        </p:txBody>
      </p:sp>
      <p:sp>
        <p:nvSpPr>
          <p:cNvPr id="4" name="TextBox 3"/>
          <p:cNvSpPr txBox="1"/>
          <p:nvPr/>
        </p:nvSpPr>
        <p:spPr>
          <a:xfrm>
            <a:off x="872198" y="1484784"/>
            <a:ext cx="10694822" cy="5262979"/>
          </a:xfrm>
          <a:prstGeom prst="rect">
            <a:avLst/>
          </a:prstGeom>
          <a:noFill/>
        </p:spPr>
        <p:txBody>
          <a:bodyPr wrap="square" rtlCol="0">
            <a:spAutoFit/>
          </a:bodyPr>
          <a:lstStyle/>
          <a:p>
            <a:pP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Maintain attention</a:t>
            </a:r>
          </a:p>
          <a:p>
            <a:pPr algn="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Promote engagement</a:t>
            </a:r>
          </a:p>
          <a:p>
            <a:pP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Promote discussion</a:t>
            </a:r>
          </a:p>
          <a:p>
            <a:pPr algn="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Encourage participation</a:t>
            </a:r>
          </a:p>
          <a:p>
            <a:pP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Create a safe space</a:t>
            </a:r>
          </a:p>
          <a:p>
            <a:pPr algn="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Check understanding</a:t>
            </a:r>
          </a:p>
          <a:p>
            <a:pP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Take attendance</a:t>
            </a:r>
          </a:p>
          <a:p>
            <a:pPr algn="r">
              <a:lnSpc>
                <a:spcPct val="150000"/>
              </a:lnSpc>
            </a:pPr>
            <a:r>
              <a:rPr lang="en-GB" sz="2800" dirty="0" smtClean="0">
                <a:latin typeface="Segoe UI" panose="020B0502040204020203" pitchFamily="34" charset="0"/>
                <a:ea typeface="Segoe UI" panose="020B0502040204020203" pitchFamily="34" charset="0"/>
                <a:cs typeface="Segoe UI" panose="020B0502040204020203" pitchFamily="34" charset="0"/>
              </a:rPr>
              <a:t>Add incentive</a:t>
            </a:r>
            <a:endParaRPr lang="en-GB" sz="28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61351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p:cTn id="42"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p:cTn id="49" dur="500" fill="hold"/>
                                        <p:tgtEl>
                                          <p:spTgt spid="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4">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 calcmode="lin" valueType="num">
                                      <p:cBhvr>
                                        <p:cTn id="56"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4172" y="2708920"/>
            <a:ext cx="4536503" cy="1200329"/>
          </a:xfrm>
          <a:prstGeom prst="rect">
            <a:avLst/>
          </a:prstGeom>
          <a:noFill/>
        </p:spPr>
        <p:txBody>
          <a:bodyPr wrap="square" rtlCol="0">
            <a:spAutoFit/>
          </a:bodyPr>
          <a:lstStyle/>
          <a:p>
            <a:r>
              <a:rPr lang="en-GB" sz="7200" dirty="0" smtClean="0"/>
              <a:t>Other Tools</a:t>
            </a:r>
            <a:endParaRPr lang="en-GB" sz="2800" dirty="0"/>
          </a:p>
        </p:txBody>
      </p:sp>
      <p:sp>
        <p:nvSpPr>
          <p:cNvPr id="6" name="Title 1"/>
          <p:cNvSpPr txBox="1">
            <a:spLocks/>
          </p:cNvSpPr>
          <p:nvPr/>
        </p:nvSpPr>
        <p:spPr>
          <a:xfrm>
            <a:off x="914162" y="162880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Instructor Led</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84811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30116" y="332656"/>
            <a:ext cx="6624736" cy="1200329"/>
          </a:xfrm>
          <a:prstGeom prst="rect">
            <a:avLst/>
          </a:prstGeom>
          <a:noFill/>
        </p:spPr>
        <p:txBody>
          <a:bodyPr wrap="square" rtlCol="0">
            <a:spAutoFit/>
          </a:bodyPr>
          <a:lstStyle/>
          <a:p>
            <a:r>
              <a:rPr lang="en-GB" sz="7200" dirty="0" smtClean="0"/>
              <a:t>Randomisers</a:t>
            </a:r>
            <a:endParaRPr lang="en-GB" sz="2800" dirty="0"/>
          </a:p>
        </p:txBody>
      </p:sp>
      <p:pic>
        <p:nvPicPr>
          <p:cNvPr id="4" name="Picture 3">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36962" y="2960378"/>
            <a:ext cx="4514902" cy="1080120"/>
          </a:xfrm>
          <a:prstGeom prst="rect">
            <a:avLst/>
          </a:prstGeom>
        </p:spPr>
      </p:pic>
    </p:spTree>
    <p:extLst>
      <p:ext uri="{BB962C8B-B14F-4D97-AF65-F5344CB8AC3E}">
        <p14:creationId xmlns:p14="http://schemas.microsoft.com/office/powerpoint/2010/main" val="2341911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30116" y="332656"/>
            <a:ext cx="6624736" cy="1200329"/>
          </a:xfrm>
          <a:prstGeom prst="rect">
            <a:avLst/>
          </a:prstGeom>
          <a:noFill/>
        </p:spPr>
        <p:txBody>
          <a:bodyPr wrap="square" rtlCol="0">
            <a:spAutoFit/>
          </a:bodyPr>
          <a:lstStyle/>
          <a:p>
            <a:r>
              <a:rPr lang="en-GB" sz="7200" dirty="0" smtClean="0"/>
              <a:t>Backchannels</a:t>
            </a:r>
            <a:endParaRPr lang="en-GB" sz="2800" dirty="0"/>
          </a:p>
        </p:txBody>
      </p:sp>
      <p:pic>
        <p:nvPicPr>
          <p:cNvPr id="2" name="Picture 1">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73932" y="1783311"/>
            <a:ext cx="9412844" cy="1740296"/>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70992" y="3773933"/>
            <a:ext cx="3646842" cy="2961236"/>
          </a:xfrm>
          <a:prstGeom prst="rect">
            <a:avLst/>
          </a:prstGeom>
        </p:spPr>
      </p:pic>
    </p:spTree>
    <p:extLst>
      <p:ext uri="{BB962C8B-B14F-4D97-AF65-F5344CB8AC3E}">
        <p14:creationId xmlns:p14="http://schemas.microsoft.com/office/powerpoint/2010/main" val="2118940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b="1" u="sng" dirty="0" smtClean="0">
                <a:latin typeface="Segoe UI" panose="020B0502040204020203" pitchFamily="34" charset="0"/>
                <a:ea typeface="Segoe UI" panose="020B0502040204020203" pitchFamily="34" charset="0"/>
                <a:cs typeface="Segoe UI" panose="020B0502040204020203" pitchFamily="34" charset="0"/>
              </a:rPr>
              <a:t>Benefits</a:t>
            </a:r>
            <a:endParaRPr lang="en-GB" sz="7200" b="1" u="sng" dirty="0">
              <a:latin typeface="Segoe UI" panose="020B0502040204020203" pitchFamily="34" charset="0"/>
              <a:ea typeface="Segoe UI" panose="020B0502040204020203" pitchFamily="34" charset="0"/>
              <a:cs typeface="Segoe UI" panose="020B0502040204020203" pitchFamily="34" charset="0"/>
            </a:endParaRPr>
          </a:p>
        </p:txBody>
      </p:sp>
      <p:sp>
        <p:nvSpPr>
          <p:cNvPr id="3" name="Content Placeholder 2"/>
          <p:cNvSpPr>
            <a:spLocks noGrp="1"/>
          </p:cNvSpPr>
          <p:nvPr>
            <p:ph sz="half" idx="1"/>
          </p:nvPr>
        </p:nvSpPr>
        <p:spPr/>
        <p:txBody>
          <a:bodyPr>
            <a:normAutofit fontScale="85000" lnSpcReduction="20000"/>
          </a:bodyPr>
          <a:lstStyle/>
          <a:p>
            <a:pPr marL="0" indent="0" algn="ctr">
              <a:buNone/>
            </a:pPr>
            <a:r>
              <a:rPr lang="en-GB" sz="3900" b="1" u="sng" dirty="0" smtClean="0">
                <a:latin typeface="Segoe UI" panose="020B0502040204020203" pitchFamily="34" charset="0"/>
                <a:ea typeface="Segoe UI" panose="020B0502040204020203" pitchFamily="34" charset="0"/>
                <a:cs typeface="Segoe UI" panose="020B0502040204020203" pitchFamily="34" charset="0"/>
              </a:rPr>
              <a:t>Randomisers</a:t>
            </a:r>
            <a:r>
              <a:rPr lang="en-GB" sz="3600" b="1" u="sng" dirty="0" smtClean="0">
                <a:latin typeface="Segoe UI" panose="020B0502040204020203" pitchFamily="34" charset="0"/>
                <a:ea typeface="Segoe UI" panose="020B0502040204020203" pitchFamily="34" charset="0"/>
                <a:cs typeface="Segoe UI" panose="020B0502040204020203" pitchFamily="34" charset="0"/>
              </a:rPr>
              <a:t/>
            </a:r>
            <a:br>
              <a:rPr lang="en-GB" sz="3600" b="1" u="sng" dirty="0" smtClean="0">
                <a:latin typeface="Segoe UI" panose="020B0502040204020203" pitchFamily="34" charset="0"/>
                <a:ea typeface="Segoe UI" panose="020B0502040204020203" pitchFamily="34" charset="0"/>
                <a:cs typeface="Segoe UI" panose="020B0502040204020203" pitchFamily="34" charset="0"/>
              </a:rPr>
            </a:br>
            <a:endParaRPr lang="en-GB" sz="3600" b="1" u="sng" dirty="0" smtClean="0">
              <a:latin typeface="Segoe UI" panose="020B0502040204020203" pitchFamily="34" charset="0"/>
              <a:ea typeface="Segoe UI" panose="020B0502040204020203" pitchFamily="34" charset="0"/>
              <a:cs typeface="Segoe UI" panose="020B0502040204020203" pitchFamily="34" charset="0"/>
            </a:endParaRPr>
          </a:p>
          <a:p>
            <a:pPr>
              <a:buClr>
                <a:schemeClr val="tx1"/>
              </a:buClr>
              <a:buFont typeface="Wingdings" panose="05000000000000000000" pitchFamily="2" charset="2"/>
              <a:buChar char="ü"/>
            </a:pPr>
            <a:r>
              <a:rPr lang="en-GB" sz="3600" dirty="0" smtClean="0"/>
              <a:t>Everyone must engage and prepare a contribution</a:t>
            </a:r>
            <a:endParaRPr lang="en-GB" sz="3600" dirty="0"/>
          </a:p>
          <a:p>
            <a:pPr>
              <a:buClr>
                <a:schemeClr val="tx1"/>
              </a:buClr>
              <a:buFont typeface="Wingdings" panose="05000000000000000000" pitchFamily="2" charset="2"/>
              <a:buChar char="ü"/>
            </a:pPr>
            <a:r>
              <a:rPr lang="en-GB" sz="3600" dirty="0" smtClean="0"/>
              <a:t>Neutral to the instructor</a:t>
            </a:r>
            <a:endParaRPr lang="en-GB" sz="3600" dirty="0"/>
          </a:p>
          <a:p>
            <a:pPr>
              <a:buClr>
                <a:schemeClr val="tx1"/>
              </a:buClr>
              <a:buFont typeface="Wingdings" panose="05000000000000000000" pitchFamily="2" charset="2"/>
              <a:buChar char="ü"/>
            </a:pPr>
            <a:r>
              <a:rPr lang="en-GB" sz="3600" dirty="0" smtClean="0"/>
              <a:t>Visual</a:t>
            </a:r>
            <a:endParaRPr lang="en-GB" sz="3600" dirty="0"/>
          </a:p>
          <a:p>
            <a:pPr>
              <a:buClr>
                <a:schemeClr val="tx1"/>
              </a:buClr>
              <a:buFont typeface="Wingdings" panose="05000000000000000000" pitchFamily="2" charset="2"/>
              <a:buChar char="ü"/>
            </a:pPr>
            <a:r>
              <a:rPr lang="en-GB" sz="3600" dirty="0" smtClean="0"/>
              <a:t>Fun</a:t>
            </a:r>
            <a:endParaRPr lang="en-GB" sz="3600" dirty="0"/>
          </a:p>
          <a:p>
            <a:pPr marL="0" indent="0">
              <a:buClr>
                <a:schemeClr val="tx1"/>
              </a:buClr>
              <a:buNone/>
            </a:pPr>
            <a:endParaRPr lang="en-GB" sz="3600" b="1" u="sng" dirty="0">
              <a:latin typeface="Segoe UI" panose="020B0502040204020203" pitchFamily="34" charset="0"/>
              <a:ea typeface="Segoe UI" panose="020B0502040204020203" pitchFamily="34" charset="0"/>
              <a:cs typeface="Segoe UI" panose="020B0502040204020203" pitchFamily="34" charset="0"/>
            </a:endParaRPr>
          </a:p>
        </p:txBody>
      </p:sp>
      <p:sp>
        <p:nvSpPr>
          <p:cNvPr id="4" name="Content Placeholder 3"/>
          <p:cNvSpPr>
            <a:spLocks noGrp="1"/>
          </p:cNvSpPr>
          <p:nvPr>
            <p:ph sz="half" idx="2"/>
          </p:nvPr>
        </p:nvSpPr>
        <p:spPr>
          <a:xfrm>
            <a:off x="6500707" y="1706880"/>
            <a:ext cx="5078677" cy="4818464"/>
          </a:xfrm>
        </p:spPr>
        <p:txBody>
          <a:bodyPr>
            <a:normAutofit fontScale="85000" lnSpcReduction="20000"/>
          </a:bodyPr>
          <a:lstStyle/>
          <a:p>
            <a:pPr marL="0" indent="0" algn="ctr">
              <a:buNone/>
            </a:pPr>
            <a:r>
              <a:rPr lang="en-GB" sz="3900" b="1" u="sng" dirty="0" smtClean="0">
                <a:latin typeface="Segoe UI" panose="020B0502040204020203" pitchFamily="34" charset="0"/>
                <a:ea typeface="Segoe UI" panose="020B0502040204020203" pitchFamily="34" charset="0"/>
                <a:cs typeface="Segoe UI" panose="020B0502040204020203" pitchFamily="34" charset="0"/>
              </a:rPr>
              <a:t>Backchannels</a:t>
            </a:r>
            <a:r>
              <a:rPr lang="en-GB" sz="4000" b="1" u="sng" dirty="0" smtClean="0">
                <a:latin typeface="Segoe UI" panose="020B0502040204020203" pitchFamily="34" charset="0"/>
                <a:ea typeface="Segoe UI" panose="020B0502040204020203" pitchFamily="34" charset="0"/>
                <a:cs typeface="Segoe UI" panose="020B0502040204020203" pitchFamily="34" charset="0"/>
              </a:rPr>
              <a:t/>
            </a:r>
            <a:br>
              <a:rPr lang="en-GB" sz="4000" b="1" u="sng" dirty="0" smtClean="0">
                <a:latin typeface="Segoe UI" panose="020B0502040204020203" pitchFamily="34" charset="0"/>
                <a:ea typeface="Segoe UI" panose="020B0502040204020203" pitchFamily="34" charset="0"/>
                <a:cs typeface="Segoe UI" panose="020B0502040204020203" pitchFamily="34" charset="0"/>
              </a:rPr>
            </a:br>
            <a:endParaRPr lang="en-GB" b="1" u="sng" dirty="0" smtClean="0">
              <a:latin typeface="Segoe UI" panose="020B0502040204020203" pitchFamily="34" charset="0"/>
              <a:ea typeface="Segoe UI" panose="020B0502040204020203" pitchFamily="34" charset="0"/>
              <a:cs typeface="Segoe UI" panose="020B0502040204020203" pitchFamily="34" charset="0"/>
            </a:endParaRPr>
          </a:p>
          <a:p>
            <a:pPr>
              <a:buClr>
                <a:schemeClr val="tx1"/>
              </a:buClr>
              <a:buFont typeface="Wingdings" panose="05000000000000000000" pitchFamily="2" charset="2"/>
              <a:buChar char="ü"/>
            </a:pPr>
            <a:r>
              <a:rPr lang="en-GB" sz="3600" dirty="0" smtClean="0"/>
              <a:t>Safe place for shy students to ask questions</a:t>
            </a:r>
          </a:p>
          <a:p>
            <a:pPr>
              <a:buClr>
                <a:schemeClr val="tx1"/>
              </a:buClr>
              <a:buFont typeface="Wingdings" panose="05000000000000000000" pitchFamily="2" charset="2"/>
              <a:buChar char="ü"/>
            </a:pPr>
            <a:r>
              <a:rPr lang="en-GB" sz="3600" dirty="0" smtClean="0"/>
              <a:t>Questions can be addressed at appropriate times</a:t>
            </a:r>
          </a:p>
          <a:p>
            <a:pPr>
              <a:buClr>
                <a:schemeClr val="tx1"/>
              </a:buClr>
              <a:buFont typeface="Wingdings" panose="05000000000000000000" pitchFamily="2" charset="2"/>
              <a:buChar char="ü"/>
            </a:pPr>
            <a:r>
              <a:rPr lang="en-GB" sz="3600" dirty="0" err="1" smtClean="0"/>
              <a:t>Realtime</a:t>
            </a:r>
            <a:r>
              <a:rPr lang="en-GB" sz="3600" dirty="0" smtClean="0"/>
              <a:t> feedback through content and number of questions</a:t>
            </a:r>
          </a:p>
          <a:p>
            <a:pPr>
              <a:buClr>
                <a:schemeClr val="tx1"/>
              </a:buClr>
              <a:buFont typeface="Wingdings" panose="05000000000000000000" pitchFamily="2" charset="2"/>
              <a:buChar char="ü"/>
            </a:pPr>
            <a:r>
              <a:rPr lang="en-GB" sz="3600" dirty="0" smtClean="0"/>
              <a:t>Extend opportunity for questions</a:t>
            </a:r>
            <a:endParaRPr lang="en-GB" sz="3600" dirty="0"/>
          </a:p>
        </p:txBody>
      </p:sp>
    </p:spTree>
    <p:extLst>
      <p:ext uri="{BB962C8B-B14F-4D97-AF65-F5344CB8AC3E}">
        <p14:creationId xmlns:p14="http://schemas.microsoft.com/office/powerpoint/2010/main" val="2842779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14162" y="162880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Student Led</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
        <p:nvSpPr>
          <p:cNvPr id="4" name="TextBox 3"/>
          <p:cNvSpPr txBox="1"/>
          <p:nvPr/>
        </p:nvSpPr>
        <p:spPr>
          <a:xfrm>
            <a:off x="2133972" y="2708920"/>
            <a:ext cx="8568952" cy="1200329"/>
          </a:xfrm>
          <a:prstGeom prst="rect">
            <a:avLst/>
          </a:prstGeom>
          <a:noFill/>
        </p:spPr>
        <p:txBody>
          <a:bodyPr wrap="square" rtlCol="0">
            <a:spAutoFit/>
          </a:bodyPr>
          <a:lstStyle/>
          <a:p>
            <a:r>
              <a:rPr lang="en-GB" sz="7200" dirty="0" smtClean="0"/>
              <a:t>Cloud Collaboration</a:t>
            </a:r>
            <a:endParaRPr lang="en-GB" sz="2800" dirty="0"/>
          </a:p>
        </p:txBody>
      </p:sp>
    </p:spTree>
    <p:extLst>
      <p:ext uri="{BB962C8B-B14F-4D97-AF65-F5344CB8AC3E}">
        <p14:creationId xmlns:p14="http://schemas.microsoft.com/office/powerpoint/2010/main" val="4264977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9756" y="178938"/>
            <a:ext cx="5058968" cy="3029322"/>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30166" y="178939"/>
            <a:ext cx="4996993" cy="302932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33972" y="3494096"/>
            <a:ext cx="8211716" cy="3117704"/>
          </a:xfrm>
          <a:prstGeom prst="rect">
            <a:avLst/>
          </a:prstGeom>
        </p:spPr>
      </p:pic>
    </p:spTree>
    <p:extLst>
      <p:ext uri="{BB962C8B-B14F-4D97-AF65-F5344CB8AC3E}">
        <p14:creationId xmlns:p14="http://schemas.microsoft.com/office/powerpoint/2010/main" val="397710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956" y="1844824"/>
            <a:ext cx="10360501" cy="1223963"/>
          </a:xfrm>
        </p:spPr>
        <p:txBody>
          <a:bodyPr>
            <a:normAutofit/>
          </a:bodyPr>
          <a:lstStyle/>
          <a:p>
            <a:r>
              <a:rPr lang="en-GB" sz="6400" dirty="0" smtClean="0">
                <a:latin typeface="Segoe UI" panose="020B0502040204020203" pitchFamily="34" charset="0"/>
                <a:ea typeface="Segoe UI" panose="020B0502040204020203" pitchFamily="34" charset="0"/>
                <a:cs typeface="Segoe UI" panose="020B0502040204020203" pitchFamily="34" charset="0"/>
              </a:rPr>
              <a:t>Social constructivism</a:t>
            </a:r>
            <a:endParaRPr lang="en-GB" sz="6400" dirty="0">
              <a:latin typeface="Segoe UI" panose="020B0502040204020203" pitchFamily="34" charset="0"/>
              <a:ea typeface="Segoe UI" panose="020B0502040204020203" pitchFamily="34" charset="0"/>
              <a:cs typeface="Segoe UI" panose="020B0502040204020203" pitchFamily="34" charset="0"/>
            </a:endParaRPr>
          </a:p>
        </p:txBody>
      </p:sp>
      <p:sp>
        <p:nvSpPr>
          <p:cNvPr id="3" name="Title 1"/>
          <p:cNvSpPr txBox="1">
            <a:spLocks/>
          </p:cNvSpPr>
          <p:nvPr/>
        </p:nvSpPr>
        <p:spPr>
          <a:xfrm>
            <a:off x="322520" y="3524793"/>
            <a:ext cx="11881320" cy="1223963"/>
          </a:xfrm>
          <a:prstGeom prst="rect">
            <a:avLst/>
          </a:prstGeom>
        </p:spPr>
        <p:txBody>
          <a:bodyPr vert="horz" lIns="121899" tIns="60949" rIns="121899" bIns="60949" rtlCol="0" anchor="b">
            <a:no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r>
              <a:rPr lang="en-GB" sz="6400" dirty="0" smtClean="0">
                <a:latin typeface="Segoe UI" panose="020B0502040204020203" pitchFamily="34" charset="0"/>
                <a:ea typeface="Segoe UI" panose="020B0502040204020203" pitchFamily="34" charset="0"/>
                <a:cs typeface="Segoe UI" panose="020B0502040204020203" pitchFamily="34" charset="0"/>
              </a:rPr>
              <a:t>Group interdependence theory</a:t>
            </a:r>
            <a:endParaRPr lang="en-GB" sz="64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2284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14162" y="162880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Student Led</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
        <p:nvSpPr>
          <p:cNvPr id="4" name="TextBox 3"/>
          <p:cNvSpPr txBox="1"/>
          <p:nvPr/>
        </p:nvSpPr>
        <p:spPr>
          <a:xfrm>
            <a:off x="3358108" y="2828835"/>
            <a:ext cx="5688632" cy="1200329"/>
          </a:xfrm>
          <a:prstGeom prst="rect">
            <a:avLst/>
          </a:prstGeom>
          <a:noFill/>
        </p:spPr>
        <p:txBody>
          <a:bodyPr wrap="square" rtlCol="0">
            <a:spAutoFit/>
          </a:bodyPr>
          <a:lstStyle/>
          <a:p>
            <a:r>
              <a:rPr lang="en-GB" sz="7200" dirty="0" smtClean="0"/>
              <a:t>Screen Sharing</a:t>
            </a:r>
            <a:endParaRPr lang="en-GB" sz="2800" dirty="0"/>
          </a:p>
        </p:txBody>
      </p:sp>
    </p:spTree>
    <p:extLst>
      <p:ext uri="{BB962C8B-B14F-4D97-AF65-F5344CB8AC3E}">
        <p14:creationId xmlns:p14="http://schemas.microsoft.com/office/powerpoint/2010/main" val="440475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66949" y="469170"/>
            <a:ext cx="4779533" cy="2743806"/>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77988" y="3068960"/>
            <a:ext cx="3460298" cy="338139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53852" y="476672"/>
            <a:ext cx="1656184" cy="1633180"/>
          </a:xfrm>
          <a:prstGeom prst="rect">
            <a:avLst/>
          </a:prstGeom>
        </p:spPr>
      </p:pic>
    </p:spTree>
    <p:extLst>
      <p:ext uri="{BB962C8B-B14F-4D97-AF65-F5344CB8AC3E}">
        <p14:creationId xmlns:p14="http://schemas.microsoft.com/office/powerpoint/2010/main" val="1405850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00179" y="332656"/>
            <a:ext cx="10801200" cy="707886"/>
          </a:xfrm>
          <a:prstGeom prst="rect">
            <a:avLst/>
          </a:prstGeom>
          <a:noFill/>
        </p:spPr>
        <p:txBody>
          <a:bodyPr wrap="square" rtlCol="0">
            <a:spAutoFit/>
          </a:bodyPr>
          <a:lstStyle/>
          <a:p>
            <a:r>
              <a:rPr lang="en-GB" sz="4000" dirty="0" smtClean="0"/>
              <a:t>Diana </a:t>
            </a:r>
            <a:r>
              <a:rPr lang="en-GB" sz="4000" dirty="0" err="1" smtClean="0"/>
              <a:t>Laurillard’s</a:t>
            </a:r>
            <a:r>
              <a:rPr lang="en-GB" sz="4000" dirty="0" smtClean="0"/>
              <a:t> Conversational Framework</a:t>
            </a:r>
            <a:endParaRPr lang="en-GB" sz="4000" dirty="0"/>
          </a:p>
        </p:txBody>
      </p:sp>
      <p:sp>
        <p:nvSpPr>
          <p:cNvPr id="3" name="AutoShape 2" descr="https://pbs.twimg.com/media/BaoaS76CQAAkdSd.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0156" y="1052661"/>
            <a:ext cx="7997177" cy="5700826"/>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804" y="1052661"/>
            <a:ext cx="3050585" cy="3096344"/>
          </a:xfrm>
          <a:prstGeom prst="rect">
            <a:avLst/>
          </a:prstGeom>
        </p:spPr>
      </p:pic>
    </p:spTree>
    <p:extLst>
      <p:ext uri="{BB962C8B-B14F-4D97-AF65-F5344CB8AC3E}">
        <p14:creationId xmlns:p14="http://schemas.microsoft.com/office/powerpoint/2010/main" val="105341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14162" y="548680"/>
            <a:ext cx="10360501" cy="877912"/>
          </a:xfrm>
          <a:prstGeom prst="rect">
            <a:avLst/>
          </a:prstGeom>
        </p:spPr>
        <p:txBody>
          <a:bodyPr vert="horz" lIns="121899" tIns="60949" rIns="121899" bIns="60949" rtlCol="0" anchor="b">
            <a:normAutofit/>
          </a:bodyPr>
          <a:lstStyle>
            <a:lvl1pPr algn="l" defTabSz="1218987"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GB" sz="4400" b="1" u="sng" dirty="0" smtClean="0">
                <a:latin typeface="Segoe UI" panose="020B0502040204020203" pitchFamily="34" charset="0"/>
                <a:ea typeface="Segoe UI" panose="020B0502040204020203" pitchFamily="34" charset="0"/>
                <a:cs typeface="Segoe UI" panose="020B0502040204020203" pitchFamily="34" charset="0"/>
              </a:rPr>
              <a:t>Collaborative Learning Examples</a:t>
            </a:r>
            <a:endParaRPr lang="en-GB" b="1" u="sng" dirty="0">
              <a:latin typeface="Segoe UI" panose="020B0502040204020203" pitchFamily="34" charset="0"/>
              <a:ea typeface="Segoe UI" panose="020B0502040204020203" pitchFamily="34" charset="0"/>
              <a:cs typeface="Segoe UI" panose="020B0502040204020203" pitchFamily="34" charset="0"/>
            </a:endParaRPr>
          </a:p>
        </p:txBody>
      </p:sp>
      <p:sp>
        <p:nvSpPr>
          <p:cNvPr id="4" name="TextBox 3"/>
          <p:cNvSpPr txBox="1"/>
          <p:nvPr/>
        </p:nvSpPr>
        <p:spPr>
          <a:xfrm>
            <a:off x="914162" y="1835257"/>
            <a:ext cx="11377264" cy="830997"/>
          </a:xfrm>
          <a:prstGeom prst="rect">
            <a:avLst/>
          </a:prstGeom>
          <a:noFill/>
        </p:spPr>
        <p:txBody>
          <a:bodyPr wrap="square" rtlCol="0">
            <a:spAutoFit/>
          </a:bodyPr>
          <a:lstStyle/>
          <a:p>
            <a:r>
              <a:rPr lang="en-GB" sz="4800" dirty="0" smtClean="0">
                <a:latin typeface="Segoe UI" panose="020B0502040204020203" pitchFamily="34" charset="0"/>
                <a:ea typeface="Segoe UI" panose="020B0502040204020203" pitchFamily="34" charset="0"/>
                <a:cs typeface="Segoe UI" panose="020B0502040204020203" pitchFamily="34" charset="0"/>
              </a:rPr>
              <a:t>Problem/Project Based Learning (PBL)</a:t>
            </a:r>
            <a:endParaRPr lang="en-GB" sz="4800" dirty="0">
              <a:latin typeface="Segoe UI" panose="020B0502040204020203" pitchFamily="34" charset="0"/>
              <a:ea typeface="Segoe UI" panose="020B0502040204020203" pitchFamily="34" charset="0"/>
              <a:cs typeface="Segoe UI" panose="020B0502040204020203" pitchFamily="34" charset="0"/>
            </a:endParaRPr>
          </a:p>
        </p:txBody>
      </p:sp>
      <p:sp>
        <p:nvSpPr>
          <p:cNvPr id="5" name="TextBox 4"/>
          <p:cNvSpPr txBox="1"/>
          <p:nvPr/>
        </p:nvSpPr>
        <p:spPr>
          <a:xfrm>
            <a:off x="2277988" y="5301208"/>
            <a:ext cx="10369152" cy="830997"/>
          </a:xfrm>
          <a:prstGeom prst="rect">
            <a:avLst/>
          </a:prstGeom>
          <a:noFill/>
        </p:spPr>
        <p:txBody>
          <a:bodyPr wrap="square" rtlCol="0">
            <a:spAutoFit/>
          </a:bodyPr>
          <a:lstStyle/>
          <a:p>
            <a:r>
              <a:rPr lang="en-GB" sz="4800" dirty="0" smtClean="0">
                <a:latin typeface="Segoe UI" panose="020B0502040204020203" pitchFamily="34" charset="0"/>
                <a:ea typeface="Segoe UI" panose="020B0502040204020203" pitchFamily="34" charset="0"/>
                <a:cs typeface="Segoe UI" panose="020B0502040204020203" pitchFamily="34" charset="0"/>
              </a:rPr>
              <a:t>Scenario Based Learning</a:t>
            </a:r>
            <a:endParaRPr lang="en-GB" sz="4800" dirty="0">
              <a:latin typeface="Segoe UI" panose="020B0502040204020203" pitchFamily="34" charset="0"/>
              <a:ea typeface="Segoe UI" panose="020B0502040204020203" pitchFamily="34" charset="0"/>
              <a:cs typeface="Segoe UI" panose="020B0502040204020203" pitchFamily="34" charset="0"/>
            </a:endParaRPr>
          </a:p>
        </p:txBody>
      </p:sp>
      <p:sp>
        <p:nvSpPr>
          <p:cNvPr id="2" name="Rectangle 1"/>
          <p:cNvSpPr/>
          <p:nvPr/>
        </p:nvSpPr>
        <p:spPr>
          <a:xfrm>
            <a:off x="1275671" y="3014235"/>
            <a:ext cx="9637483" cy="1938992"/>
          </a:xfrm>
          <a:prstGeom prst="rect">
            <a:avLst/>
          </a:prstGeom>
        </p:spPr>
        <p:txBody>
          <a:bodyPr wrap="square">
            <a:spAutoFit/>
          </a:bodyPr>
          <a:lstStyle/>
          <a:p>
            <a:r>
              <a:rPr lang="en-GB" i="1" dirty="0" smtClean="0">
                <a:solidFill>
                  <a:srgbClr val="FFFF00"/>
                </a:solidFill>
                <a:latin typeface="Raleway"/>
              </a:rPr>
              <a:t>“When </a:t>
            </a:r>
            <a:r>
              <a:rPr lang="en-GB" i="1" dirty="0">
                <a:solidFill>
                  <a:srgbClr val="FFFF00"/>
                </a:solidFill>
                <a:latin typeface="Raleway"/>
              </a:rPr>
              <a:t>implementing project based learning, I can't imagine a project without the use of technology. Whether you are using mobile devices, laptops, or desktops, there are so many applications and websites that can be resources and tools for the project based units</a:t>
            </a:r>
            <a:r>
              <a:rPr lang="en-GB" i="1" dirty="0" smtClean="0">
                <a:solidFill>
                  <a:srgbClr val="FFFF00"/>
                </a:solidFill>
                <a:latin typeface="Raleway"/>
              </a:rPr>
              <a:t>.”</a:t>
            </a:r>
            <a:r>
              <a:rPr lang="en-GB" i="1" dirty="0">
                <a:solidFill>
                  <a:srgbClr val="FFFF00"/>
                </a:solidFill>
                <a:latin typeface="Raleway"/>
              </a:rPr>
              <a:t> </a:t>
            </a:r>
            <a:endParaRPr lang="en-GB" i="1" dirty="0" smtClean="0">
              <a:solidFill>
                <a:srgbClr val="FFFF00"/>
              </a:solidFill>
              <a:latin typeface="Raleway"/>
            </a:endParaRPr>
          </a:p>
          <a:p>
            <a:r>
              <a:rPr lang="en-GB" dirty="0" smtClean="0">
                <a:solidFill>
                  <a:srgbClr val="FFFF00"/>
                </a:solidFill>
                <a:latin typeface="Raleway"/>
              </a:rPr>
              <a:t>Sandy </a:t>
            </a:r>
            <a:r>
              <a:rPr lang="en-GB" dirty="0" err="1" smtClean="0">
                <a:solidFill>
                  <a:srgbClr val="FFFF00"/>
                </a:solidFill>
                <a:latin typeface="Raleway"/>
              </a:rPr>
              <a:t>Cangelosi</a:t>
            </a:r>
            <a:r>
              <a:rPr lang="en-GB" dirty="0">
                <a:solidFill>
                  <a:srgbClr val="FFFF00"/>
                </a:solidFill>
                <a:latin typeface="Raleway"/>
              </a:rPr>
              <a:t> </a:t>
            </a:r>
            <a:r>
              <a:rPr lang="en-GB" dirty="0" smtClean="0">
                <a:solidFill>
                  <a:srgbClr val="FFFF00"/>
                </a:solidFill>
                <a:latin typeface="Raleway"/>
              </a:rPr>
              <a:t>– PBL blogger</a:t>
            </a:r>
            <a:endParaRPr lang="en-GB" dirty="0">
              <a:solidFill>
                <a:srgbClr val="FFFF00"/>
              </a:solidFill>
              <a:latin typeface="Raleway"/>
            </a:endParaRPr>
          </a:p>
        </p:txBody>
      </p:sp>
    </p:spTree>
    <p:extLst>
      <p:ext uri="{BB962C8B-B14F-4D97-AF65-F5344CB8AC3E}">
        <p14:creationId xmlns:p14="http://schemas.microsoft.com/office/powerpoint/2010/main" val="1528868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0284" y="-1827584"/>
            <a:ext cx="3960440" cy="4664618"/>
          </a:xfrm>
          <a:prstGeom prst="rect">
            <a:avLst/>
          </a:prstGeom>
        </p:spPr>
      </p:pic>
      <p:sp>
        <p:nvSpPr>
          <p:cNvPr id="6" name="TextBox 5"/>
          <p:cNvSpPr txBox="1"/>
          <p:nvPr/>
        </p:nvSpPr>
        <p:spPr>
          <a:xfrm>
            <a:off x="3430116" y="188640"/>
            <a:ext cx="8352928" cy="7263527"/>
          </a:xfrm>
          <a:prstGeom prst="rect">
            <a:avLst/>
          </a:prstGeom>
          <a:noFill/>
        </p:spPr>
        <p:txBody>
          <a:bodyPr wrap="square" rtlCol="0">
            <a:spAutoFit/>
          </a:bodyPr>
          <a:lstStyle/>
          <a:p>
            <a:pPr algn="ctr"/>
            <a:r>
              <a:rPr lang="en-GB" sz="6600" dirty="0" smtClean="0">
                <a:latin typeface="Segoe UI" panose="020B0502040204020203" pitchFamily="34" charset="0"/>
                <a:ea typeface="Segoe UI" panose="020B0502040204020203" pitchFamily="34" charset="0"/>
                <a:cs typeface="Segoe UI" panose="020B0502040204020203" pitchFamily="34" charset="0"/>
              </a:rPr>
              <a:t>Group Task</a:t>
            </a:r>
            <a:endParaRPr lang="en-GB" sz="800"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sz="800" dirty="0" smtClean="0">
              <a:latin typeface="Segoe UI" panose="020B0502040204020203" pitchFamily="34" charset="0"/>
              <a:ea typeface="Segoe UI" panose="020B0502040204020203" pitchFamily="34" charset="0"/>
              <a:cs typeface="Segoe UI" panose="020B0502040204020203" pitchFamily="34" charset="0"/>
            </a:endParaRPr>
          </a:p>
          <a:p>
            <a:pPr algn="ctr"/>
            <a:endParaRPr lang="en-GB" sz="800" dirty="0" smtClean="0">
              <a:latin typeface="Segoe UI" panose="020B0502040204020203" pitchFamily="34" charset="0"/>
              <a:ea typeface="Segoe UI" panose="020B0502040204020203" pitchFamily="34" charset="0"/>
              <a:cs typeface="Segoe UI" panose="020B0502040204020203" pitchFamily="34" charset="0"/>
            </a:endParaRPr>
          </a:p>
          <a:p>
            <a:r>
              <a:rPr lang="en-GB" sz="4800" dirty="0" smtClean="0">
                <a:latin typeface="Segoe UI" panose="020B0502040204020203" pitchFamily="34" charset="0"/>
                <a:ea typeface="Segoe UI" panose="020B0502040204020203" pitchFamily="34" charset="0"/>
                <a:cs typeface="Segoe UI" panose="020B0502040204020203" pitchFamily="34" charset="0"/>
              </a:rPr>
              <a:t>Can you identify 10 verbs from Bloom’s Taxonomy that would be developed in a PBL exercise?</a:t>
            </a:r>
          </a:p>
          <a:p>
            <a:endParaRPr lang="en-GB" sz="4800" dirty="0">
              <a:latin typeface="Segoe UI" panose="020B0502040204020203" pitchFamily="34" charset="0"/>
              <a:ea typeface="Segoe UI" panose="020B0502040204020203" pitchFamily="34" charset="0"/>
              <a:cs typeface="Segoe UI" panose="020B0502040204020203" pitchFamily="34" charset="0"/>
            </a:endParaRPr>
          </a:p>
          <a:p>
            <a:r>
              <a:rPr lang="en-GB" sz="4800" dirty="0" smtClean="0">
                <a:latin typeface="Segoe UI" panose="020B0502040204020203" pitchFamily="34" charset="0"/>
                <a:ea typeface="Segoe UI" panose="020B0502040204020203" pitchFamily="34" charset="0"/>
                <a:cs typeface="Segoe UI" panose="020B0502040204020203" pitchFamily="34" charset="0"/>
              </a:rPr>
              <a:t>Can you get at least one at each level?</a:t>
            </a:r>
          </a:p>
          <a:p>
            <a:endParaRPr lang="en-GB" sz="48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85745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
            <a:ext cx="5662364" cy="732414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60841" y="944724"/>
            <a:ext cx="6427984" cy="4968552"/>
          </a:xfrm>
          <a:prstGeom prst="rect">
            <a:avLst/>
          </a:prstGeom>
        </p:spPr>
      </p:pic>
    </p:spTree>
    <p:extLst>
      <p:ext uri="{BB962C8B-B14F-4D97-AF65-F5344CB8AC3E}">
        <p14:creationId xmlns:p14="http://schemas.microsoft.com/office/powerpoint/2010/main" val="1168997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748" y="-675456"/>
            <a:ext cx="12188825" cy="2123658"/>
          </a:xfrm>
          <a:prstGeom prst="rect">
            <a:avLst/>
          </a:prstGeom>
          <a:noFill/>
        </p:spPr>
        <p:txBody>
          <a:bodyPr wrap="square" rtlCol="0">
            <a:spAutoFit/>
          </a:bodyPr>
          <a:lstStyle/>
          <a:p>
            <a:pPr algn="ctr"/>
            <a:endParaRPr lang="en-GB" sz="6600" dirty="0" smtClean="0">
              <a:latin typeface="Segoe UI" panose="020B0502040204020203" pitchFamily="34" charset="0"/>
              <a:ea typeface="Segoe UI" panose="020B0502040204020203" pitchFamily="34" charset="0"/>
              <a:cs typeface="Segoe UI" panose="020B0502040204020203" pitchFamily="34" charset="0"/>
            </a:endParaRPr>
          </a:p>
          <a:p>
            <a:pPr algn="ctr"/>
            <a:r>
              <a:rPr lang="en-GB" sz="6600" b="1" u="sng" dirty="0" smtClean="0">
                <a:latin typeface="Segoe UI" panose="020B0502040204020203" pitchFamily="34" charset="0"/>
                <a:ea typeface="Segoe UI" panose="020B0502040204020203" pitchFamily="34" charset="0"/>
                <a:cs typeface="Segoe UI" panose="020B0502040204020203" pitchFamily="34" charset="0"/>
              </a:rPr>
              <a:t>Worked Example</a:t>
            </a:r>
            <a:endParaRPr lang="en-GB" sz="6600" b="1" u="sng" dirty="0">
              <a:latin typeface="Segoe UI" panose="020B0502040204020203" pitchFamily="34" charset="0"/>
              <a:ea typeface="Segoe UI" panose="020B0502040204020203" pitchFamily="34" charset="0"/>
              <a:cs typeface="Segoe UI" panose="020B0502040204020203"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14092" y="1628800"/>
            <a:ext cx="5344925" cy="1296144"/>
          </a:xfrm>
          <a:prstGeom prst="rect">
            <a:avLst/>
          </a:prstGeom>
        </p:spPr>
      </p:pic>
      <p:sp>
        <p:nvSpPr>
          <p:cNvPr id="4" name="Rectangle 3"/>
          <p:cNvSpPr/>
          <p:nvPr/>
        </p:nvSpPr>
        <p:spPr>
          <a:xfrm>
            <a:off x="1527383" y="3284984"/>
            <a:ext cx="9369553" cy="707886"/>
          </a:xfrm>
          <a:prstGeom prst="rect">
            <a:avLst/>
          </a:prstGeom>
        </p:spPr>
        <p:txBody>
          <a:bodyPr wrap="none">
            <a:spAutoFit/>
          </a:bodyPr>
          <a:lstStyle/>
          <a:p>
            <a:r>
              <a:rPr lang="en-GB" sz="4000" dirty="0">
                <a:latin typeface="Segoe UI" panose="020B0502040204020203" pitchFamily="34" charset="0"/>
                <a:ea typeface="Segoe UI" panose="020B0502040204020203" pitchFamily="34" charset="0"/>
                <a:cs typeface="Segoe UI" panose="020B0502040204020203" pitchFamily="34" charset="0"/>
              </a:rPr>
              <a:t>https://padlet.com/tidy75/u8h7lb3do2vx</a:t>
            </a:r>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14091" y="4292513"/>
            <a:ext cx="5344925" cy="1296144"/>
          </a:xfrm>
          <a:prstGeom prst="rect">
            <a:avLst/>
          </a:prstGeom>
        </p:spPr>
      </p:pic>
    </p:spTree>
    <p:extLst>
      <p:ext uri="{BB962C8B-B14F-4D97-AF65-F5344CB8AC3E}">
        <p14:creationId xmlns:p14="http://schemas.microsoft.com/office/powerpoint/2010/main" val="1906508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4050" y="116632"/>
            <a:ext cx="10360501" cy="949920"/>
          </a:xfrm>
        </p:spPr>
        <p:txBody>
          <a:bodyPr>
            <a:normAutofit/>
          </a:bodyPr>
          <a:lstStyle/>
          <a:p>
            <a:pPr algn="ctr"/>
            <a:r>
              <a:rPr lang="en-GB" sz="4400" dirty="0" smtClean="0">
                <a:latin typeface="Segoe UI" panose="020B0502040204020203" pitchFamily="34" charset="0"/>
                <a:ea typeface="Segoe UI" panose="020B0502040204020203" pitchFamily="34" charset="0"/>
                <a:cs typeface="Segoe UI" panose="020B0502040204020203" pitchFamily="34" charset="0"/>
              </a:rPr>
              <a:t>In-class technology: key benefits</a:t>
            </a:r>
            <a:endParaRPr lang="en-GB" sz="4400" dirty="0">
              <a:latin typeface="Segoe UI" panose="020B0502040204020203" pitchFamily="34" charset="0"/>
              <a:ea typeface="Segoe UI" panose="020B0502040204020203" pitchFamily="34" charset="0"/>
              <a:cs typeface="Segoe UI" panose="020B0502040204020203" pitchFamily="34" charset="0"/>
            </a:endParaRPr>
          </a:p>
        </p:txBody>
      </p:sp>
      <p:sp>
        <p:nvSpPr>
          <p:cNvPr id="3" name="Content Placeholder 2"/>
          <p:cNvSpPr>
            <a:spLocks noGrp="1"/>
          </p:cNvSpPr>
          <p:nvPr>
            <p:ph idx="1"/>
          </p:nvPr>
        </p:nvSpPr>
        <p:spPr>
          <a:xfrm>
            <a:off x="914162" y="1700808"/>
            <a:ext cx="10360501" cy="4462272"/>
          </a:xfrm>
        </p:spPr>
        <p:txBody>
          <a:bodyPr/>
          <a:lstStyle/>
          <a:p>
            <a:r>
              <a:rPr lang="en-GB" dirty="0" smtClean="0"/>
              <a:t>Attention and engagement </a:t>
            </a:r>
          </a:p>
          <a:p>
            <a:r>
              <a:rPr lang="en-GB" dirty="0" smtClean="0"/>
              <a:t>Participation</a:t>
            </a:r>
          </a:p>
          <a:p>
            <a:r>
              <a:rPr lang="en-GB" dirty="0" smtClean="0"/>
              <a:t>Scalability</a:t>
            </a:r>
          </a:p>
          <a:p>
            <a:r>
              <a:rPr lang="en-GB" dirty="0" smtClean="0"/>
              <a:t>Deeper engagement with material – higher order thinking skills</a:t>
            </a:r>
          </a:p>
          <a:p>
            <a:r>
              <a:rPr lang="en-GB" dirty="0" smtClean="0"/>
              <a:t>Promotes discussion – constructivism</a:t>
            </a:r>
          </a:p>
          <a:p>
            <a:r>
              <a:rPr lang="en-GB" dirty="0" smtClean="0"/>
              <a:t>Employability skills – PBL and SBL</a:t>
            </a:r>
          </a:p>
          <a:p>
            <a:r>
              <a:rPr lang="en-GB" dirty="0" smtClean="0"/>
              <a:t>Provides many opportunities for formative assessment</a:t>
            </a:r>
            <a:endParaRPr lang="en-GB" dirty="0"/>
          </a:p>
        </p:txBody>
      </p:sp>
    </p:spTree>
    <p:extLst>
      <p:ext uri="{BB962C8B-B14F-4D97-AF65-F5344CB8AC3E}">
        <p14:creationId xmlns:p14="http://schemas.microsoft.com/office/powerpoint/2010/main" val="3494684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4299" y="-1107504"/>
            <a:ext cx="12817424" cy="9922318"/>
          </a:xfrm>
          <a:prstGeom prst="rect">
            <a:avLst/>
          </a:prstGeom>
        </p:spPr>
      </p:pic>
    </p:spTree>
    <p:extLst>
      <p:ext uri="{BB962C8B-B14F-4D97-AF65-F5344CB8AC3E}">
        <p14:creationId xmlns:p14="http://schemas.microsoft.com/office/powerpoint/2010/main" val="1032785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ech 16x9">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Calibri">
      <a:maj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spDef>
      <a:spPr/>
      <a:bodyPr rtlCol="0" anchor="ctr"/>
      <a:lstStyle>
        <a:defPPr algn="ctr">
          <a:defRPr sz="2800"/>
        </a:defPPr>
      </a:lstStyle>
      <a:style>
        <a:lnRef idx="2">
          <a:schemeClr val="accent1">
            <a:shade val="50000"/>
          </a:schemeClr>
        </a:lnRef>
        <a:fillRef idx="1">
          <a:schemeClr val="accent1"/>
        </a:fillRef>
        <a:effectRef idx="0">
          <a:schemeClr val="accent1"/>
        </a:effectRef>
        <a:fontRef idx="minor">
          <a:schemeClr val="lt1"/>
        </a:fontRef>
      </a:style>
    </a:spDef>
    <a:lnDef>
      <a:spPr>
        <a:ln w="25400"/>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2800"/>
        </a:defPPr>
      </a:lstStyle>
    </a:txDef>
  </a:objectDefaults>
  <a:extraClrSchemeLst/>
  <a:extLst>
    <a:ext uri="{05A4C25C-085E-4340-85A3-A5531E510DB2}">
      <thm15:themeFamily xmlns:thm15="http://schemas.microsoft.com/office/thememl/2012/main" name="TF02787990.potx" id="{BDB9CD5E-36EC-45F3-B87D-6D062B8A3823}" vid="{51682E2F-7C85-4D6F-AD40-072EFC83910D}"/>
    </a:ext>
  </a:extLst>
</a:theme>
</file>

<file path=ppt/theme/theme2.xml><?xml version="1.0" encoding="utf-8"?>
<a:theme xmlns:a="http://schemas.openxmlformats.org/drawingml/2006/main" name="Office Theme">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Calibri">
      <a:maj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extraClrSchemeLst/>
</a:theme>
</file>

<file path=ppt/theme/theme3.xml><?xml version="1.0" encoding="utf-8"?>
<a:theme xmlns:a="http://schemas.openxmlformats.org/drawingml/2006/main" name="Office Theme">
  <a:themeElements>
    <a:clrScheme name="Tech_16x9">
      <a:dk1>
        <a:sysClr val="windowText" lastClr="000000"/>
      </a:dk1>
      <a:lt1>
        <a:sysClr val="window" lastClr="FFFFFF"/>
      </a:lt1>
      <a:dk2>
        <a:srgbClr val="192A52"/>
      </a:dk2>
      <a:lt2>
        <a:srgbClr val="C0C0C0"/>
      </a:lt2>
      <a:accent1>
        <a:srgbClr val="009999"/>
      </a:accent1>
      <a:accent2>
        <a:srgbClr val="E98915"/>
      </a:accent2>
      <a:accent3>
        <a:srgbClr val="A419A7"/>
      </a:accent3>
      <a:accent4>
        <a:srgbClr val="AFC34D"/>
      </a:accent4>
      <a:accent5>
        <a:srgbClr val="E5572B"/>
      </a:accent5>
      <a:accent6>
        <a:srgbClr val="6868C4"/>
      </a:accent6>
      <a:hlink>
        <a:srgbClr val="009999"/>
      </a:hlink>
      <a:folHlink>
        <a:srgbClr val="7F7F7F"/>
      </a:folHlink>
    </a:clrScheme>
    <a:fontScheme name="Calibri">
      <a:maj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ech_16x9">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schemeClr>
            </a:gs>
          </a:gsLst>
          <a:lin ang="5040000" scaled="1"/>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100000"/>
                <a:shade val="100000"/>
                <a:satMod val="155000"/>
              </a:schemeClr>
            </a:gs>
          </a:gsLst>
          <a:lin ang="16200000" scaled="0"/>
        </a:gradFill>
      </a:fillStyleLst>
      <a:lnStyleLst>
        <a:ln w="9525" cap="flat" cmpd="sng" algn="ctr">
          <a:solidFill>
            <a:schemeClr val="phClr"/>
          </a:solidFill>
          <a:miter lim="800000"/>
        </a:ln>
        <a:ln w="25400" cap="flat" cmpd="sng" algn="ctr">
          <a:solidFill>
            <a:schemeClr val="phClr"/>
          </a:solidFill>
          <a:miter lim="800000"/>
        </a:ln>
        <a:ln w="38100" cap="flat" cmpd="sng" algn="ctr">
          <a:solidFill>
            <a:schemeClr val="phClr"/>
          </a:solidFill>
          <a:miter lim="800000"/>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atMod val="300000"/>
              </a:schemeClr>
            </a:contourClr>
          </a:sp3d>
        </a:effectStyle>
      </a:effectStyleLst>
      <a:bgFillStyleLst>
        <a:solidFill>
          <a:schemeClr val="phClr"/>
        </a:solidFill>
        <a:gradFill rotWithShape="1">
          <a:gsLst>
            <a:gs pos="0">
              <a:schemeClr val="phClr">
                <a:tint val="100000"/>
                <a:shade val="0"/>
                <a:satMod val="100000"/>
              </a:schemeClr>
            </a:gs>
            <a:gs pos="85000">
              <a:schemeClr val="phClr">
                <a:tint val="100000"/>
                <a:shade val="30000"/>
                <a:satMod val="100000"/>
              </a:schemeClr>
            </a:gs>
            <a:gs pos="100000">
              <a:schemeClr val="phClr">
                <a:shade val="60000"/>
                <a:satMod val="100000"/>
              </a:schemeClr>
            </a:gs>
          </a:gsLst>
          <a:lin ang="13500000" scaled="0"/>
        </a:gradFill>
        <a:gradFill rotWithShape="1">
          <a:gsLst>
            <a:gs pos="0">
              <a:schemeClr val="phClr">
                <a:tint val="100000"/>
                <a:shade val="0"/>
                <a:satMod val="100000"/>
              </a:schemeClr>
            </a:gs>
            <a:gs pos="85000">
              <a:schemeClr val="phClr">
                <a:shade val="30000"/>
                <a:satMod val="100000"/>
              </a:schemeClr>
            </a:gs>
            <a:gs pos="100000">
              <a:schemeClr val="phClr">
                <a:shade val="60000"/>
                <a:satMod val="100000"/>
              </a:schemeClr>
            </a:gs>
          </a:gsLst>
          <a:lin ang="189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1345093</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This simple template design works for technology and  businesses, but it's versatile enough to use in other contexts.  It features multiple slide layouts designed for widescreen (16x9 resolution) and includes a sample SmartArt list and chart that are easily editable.</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2011-11-26T00:30:00+00:00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TP102787989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694266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AssetExpire xmlns="4873beb7-5857-4685-be1f-d57550cc96cc">2029-05-12T07:00:00+00:00</AssetExpire>
    <DSATActionTaken xmlns="4873beb7-5857-4685-be1f-d57550cc96cc" xsi:nil="true"/>
    <CSXSubmissionMarket xmlns="4873beb7-5857-4685-be1f-d57550cc96cc" xsi:nil="true"/>
    <LocMarketGroupTiers2 xmlns="4873beb7-5857-4685-be1f-d57550cc96cc" xsi:nil="true"/>
  </documentManagement>
</p:properties>
</file>

<file path=customXml/itemProps1.xml><?xml version="1.0" encoding="utf-8"?>
<ds:datastoreItem xmlns:ds="http://schemas.openxmlformats.org/officeDocument/2006/customXml" ds:itemID="{3836F65B-1B07-41EE-A0E8-BC6EF3855225}">
  <ds:schemaRefs>
    <ds:schemaRef ds:uri="http://schemas.microsoft.com/sharepoint/v3/contenttype/forms"/>
  </ds:schemaRefs>
</ds:datastoreItem>
</file>

<file path=customXml/itemProps2.xml><?xml version="1.0" encoding="utf-8"?>
<ds:datastoreItem xmlns:ds="http://schemas.openxmlformats.org/officeDocument/2006/customXml" ds:itemID="{A09BF4D4-EF60-4196-BFC3-9462D60797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0C67BEE-D13F-4BD2-98A5-34D8A0977F68}">
  <ds:schemaRefs>
    <ds:schemaRef ds:uri="http://purl.org/dc/dcmitype/"/>
    <ds:schemaRef ds:uri="http://www.w3.org/XML/1998/namespace"/>
    <ds:schemaRef ds:uri="http://schemas.microsoft.com/office/infopath/2007/PartnerControls"/>
    <ds:schemaRef ds:uri="http://purl.org/dc/terms/"/>
    <ds:schemaRef ds:uri="http://purl.org/dc/elements/1.1/"/>
    <ds:schemaRef ds:uri="http://schemas.microsoft.com/office/2006/documentManagement/types"/>
    <ds:schemaRef ds:uri="http://schemas.openxmlformats.org/package/2006/metadata/core-properties"/>
    <ds:schemaRef ds:uri="4873beb7-5857-4685-be1f-d57550cc96cc"/>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Triple circuit lines presentation (widescreen)</Template>
  <TotalTime>2295</TotalTime>
  <Words>464</Words>
  <Application>Microsoft Office PowerPoint</Application>
  <PresentationFormat>Custom</PresentationFormat>
  <Paragraphs>114</Paragraphs>
  <Slides>33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Raleway</vt:lpstr>
      <vt:lpstr>Segoe UI</vt:lpstr>
      <vt:lpstr>Wingdings</vt:lpstr>
      <vt:lpstr>Tech 16x9</vt:lpstr>
      <vt:lpstr>Teaching with Technology</vt:lpstr>
      <vt:lpstr>PowerPoint Presentation</vt:lpstr>
      <vt:lpstr>PowerPoint Presentation</vt:lpstr>
      <vt:lpstr>PowerPoint Presentation</vt:lpstr>
      <vt:lpstr>PowerPoint Presentation</vt:lpstr>
      <vt:lpstr>PowerPoint Presentation</vt:lpstr>
      <vt:lpstr>PowerPoint Presentation</vt:lpstr>
      <vt:lpstr>Presentation Software</vt:lpstr>
      <vt:lpstr>PowerPoint Presentation</vt:lpstr>
      <vt:lpstr>PowerPoint Presentation</vt:lpstr>
      <vt:lpstr>PowerPoint Presentation</vt:lpstr>
      <vt:lpstr>Laurillard 2008</vt:lpstr>
      <vt:lpstr>PowerPoint Presentation</vt:lpstr>
      <vt:lpstr>PowerPoint Presentation</vt:lpstr>
      <vt:lpstr>PowerPoint Presentation</vt:lpstr>
      <vt:lpstr>Discussion &amp; Assessment</vt:lpstr>
      <vt:lpstr>PowerPoint Presentation</vt:lpstr>
      <vt:lpstr>PowerPoint Presentation</vt:lpstr>
      <vt:lpstr>PowerPoint Presentation</vt:lpstr>
      <vt:lpstr>PowerPoint Presentation</vt:lpstr>
      <vt:lpstr>Benefits</vt:lpstr>
      <vt:lpstr>PowerPoint Presentation</vt:lpstr>
      <vt:lpstr>PowerPoint Presentation</vt:lpstr>
      <vt:lpstr>Social constructivism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In-class technology: key benefits</vt:lpstr>
      <vt:lpstr>PowerPoint Presentation</vt:lpstr>
    </vt:vector>
  </TitlesOfParts>
  <Company>UoW Trinity St.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with Technology</dc:title>
  <dc:creator>Christian Stevens</dc:creator>
  <cp:lastModifiedBy>Christian Stevens</cp:lastModifiedBy>
  <cp:revision>79</cp:revision>
  <cp:lastPrinted>2018-02-26T12:34:56Z</cp:lastPrinted>
  <dcterms:created xsi:type="dcterms:W3CDTF">2018-01-26T15:54:07Z</dcterms:created>
  <dcterms:modified xsi:type="dcterms:W3CDTF">2018-02-28T12:15:44Z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