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4"/>
  </p:sldMasterIdLst>
  <p:notesMasterIdLst>
    <p:notesMasterId r:id="rId13"/>
  </p:notesMasterIdLst>
  <p:sldIdLst>
    <p:sldId id="256" r:id="rId5"/>
    <p:sldId id="257" r:id="rId6"/>
    <p:sldId id="283" r:id="rId7"/>
    <p:sldId id="284" r:id="rId8"/>
    <p:sldId id="285" r:id="rId9"/>
    <p:sldId id="282" r:id="rId10"/>
    <p:sldId id="298" r:id="rId11"/>
    <p:sldId id="297"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54607BB-8811-4BAF-81AD-2029DB7BB8CE}" v="4" dt="2026-02-16T07:52:38.68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3447" autoAdjust="0"/>
  </p:normalViewPr>
  <p:slideViewPr>
    <p:cSldViewPr snapToGrid="0">
      <p:cViewPr varScale="1">
        <p:scale>
          <a:sx n="59" d="100"/>
          <a:sy n="59" d="100"/>
        </p:scale>
        <p:origin x="96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495509B-B0C8-4B17-8D7B-799E02A825CC}" type="doc">
      <dgm:prSet loTypeId="urn:microsoft.com/office/officeart/2008/layout/VerticalCurvedList" loCatId="list" qsTypeId="urn:microsoft.com/office/officeart/2005/8/quickstyle/simple1" qsCatId="simple" csTypeId="urn:microsoft.com/office/officeart/2005/8/colors/colorful3" csCatId="colorful" phldr="1"/>
      <dgm:spPr/>
    </dgm:pt>
    <dgm:pt modelId="{E4579B8C-CEDA-468E-94BD-0219928B5316}">
      <dgm:prSet phldrT="[Text]"/>
      <dgm:spPr/>
      <dgm:t>
        <a:bodyPr/>
        <a:lstStyle/>
        <a:p>
          <a:pPr>
            <a:buNone/>
          </a:pPr>
          <a:r>
            <a:rPr lang="en-IN" dirty="0"/>
            <a:t>To investigate the connexion between mental wellbeing and social isolation in older adults residing in the community.</a:t>
          </a:r>
        </a:p>
      </dgm:t>
    </dgm:pt>
    <dgm:pt modelId="{33C48A75-D194-4FE9-A7D2-3DBFD0398BC9}" type="parTrans" cxnId="{67D63C94-81AA-41CC-A91E-75C58D151C18}">
      <dgm:prSet/>
      <dgm:spPr/>
      <dgm:t>
        <a:bodyPr/>
        <a:lstStyle/>
        <a:p>
          <a:endParaRPr lang="en-IN"/>
        </a:p>
      </dgm:t>
    </dgm:pt>
    <dgm:pt modelId="{3FFC3B1F-97F3-4EBD-9E8B-B5445F359131}" type="sibTrans" cxnId="{67D63C94-81AA-41CC-A91E-75C58D151C18}">
      <dgm:prSet/>
      <dgm:spPr/>
      <dgm:t>
        <a:bodyPr/>
        <a:lstStyle/>
        <a:p>
          <a:endParaRPr lang="en-IN"/>
        </a:p>
      </dgm:t>
    </dgm:pt>
    <dgm:pt modelId="{3CBC70E0-AE93-45CE-B679-7748D90F714C}">
      <dgm:prSet phldrT="[Text]"/>
      <dgm:spPr/>
      <dgm:t>
        <a:bodyPr/>
        <a:lstStyle/>
        <a:p>
          <a:pPr>
            <a:buNone/>
          </a:pPr>
          <a:r>
            <a:rPr lang="en-IN" dirty="0"/>
            <a:t>To examine the major causes of social isolation in older adults in the community.</a:t>
          </a:r>
        </a:p>
      </dgm:t>
    </dgm:pt>
    <dgm:pt modelId="{0C207EBA-02FF-4DB6-84CE-67EFAB2E377B}" type="parTrans" cxnId="{CFDD720D-7A2F-494A-9951-66FCAB72BBDF}">
      <dgm:prSet/>
      <dgm:spPr/>
      <dgm:t>
        <a:bodyPr/>
        <a:lstStyle/>
        <a:p>
          <a:endParaRPr lang="en-IN"/>
        </a:p>
      </dgm:t>
    </dgm:pt>
    <dgm:pt modelId="{7D30950A-1D4C-49BE-ACB9-738706BC3FD4}" type="sibTrans" cxnId="{CFDD720D-7A2F-494A-9951-66FCAB72BBDF}">
      <dgm:prSet/>
      <dgm:spPr/>
      <dgm:t>
        <a:bodyPr/>
        <a:lstStyle/>
        <a:p>
          <a:endParaRPr lang="en-IN"/>
        </a:p>
      </dgm:t>
    </dgm:pt>
    <dgm:pt modelId="{3CC3A464-F7A2-4F23-BB3E-EDC67E74DC07}">
      <dgm:prSet phldrT="[Text]"/>
      <dgm:spPr/>
      <dgm:t>
        <a:bodyPr/>
        <a:lstStyle/>
        <a:p>
          <a:pPr>
            <a:buNone/>
          </a:pPr>
          <a:r>
            <a:rPr lang="en-IN" dirty="0"/>
            <a:t>To determine the issues related to older adults and health and social care providers on how social isolation and its effect on mental wellbeing can be addressed.</a:t>
          </a:r>
        </a:p>
      </dgm:t>
    </dgm:pt>
    <dgm:pt modelId="{88229CB4-0FE0-44C7-BC16-148CDF0CDC96}" type="parTrans" cxnId="{C1141B02-FFE9-498D-B083-56612A3BB633}">
      <dgm:prSet/>
      <dgm:spPr/>
      <dgm:t>
        <a:bodyPr/>
        <a:lstStyle/>
        <a:p>
          <a:endParaRPr lang="en-IN"/>
        </a:p>
      </dgm:t>
    </dgm:pt>
    <dgm:pt modelId="{1452CED5-9283-499D-A4FB-B7EEC2FB442F}" type="sibTrans" cxnId="{C1141B02-FFE9-498D-B083-56612A3BB633}">
      <dgm:prSet/>
      <dgm:spPr/>
      <dgm:t>
        <a:bodyPr/>
        <a:lstStyle/>
        <a:p>
          <a:endParaRPr lang="en-IN"/>
        </a:p>
      </dgm:t>
    </dgm:pt>
    <dgm:pt modelId="{EB6B5A1A-2C06-447C-BC15-CE980D54658A}">
      <dgm:prSet phldrT="[Text]"/>
      <dgm:spPr/>
      <dgm:t>
        <a:bodyPr/>
        <a:lstStyle/>
        <a:p>
          <a:pPr>
            <a:buNone/>
          </a:pPr>
          <a:r>
            <a:rPr lang="en-IN" dirty="0"/>
            <a:t>To provide evidence-based suggestions to the practise of public health and social care that would reduce social isolation and enhance mental wellbeing among older adults.</a:t>
          </a:r>
        </a:p>
      </dgm:t>
    </dgm:pt>
    <dgm:pt modelId="{EB639ECA-1E57-4AAD-B7FD-12F68C82391A}" type="parTrans" cxnId="{DCF40A43-2355-4AF4-9EE0-AF67C53E10B9}">
      <dgm:prSet/>
      <dgm:spPr/>
      <dgm:t>
        <a:bodyPr/>
        <a:lstStyle/>
        <a:p>
          <a:endParaRPr lang="en-IN"/>
        </a:p>
      </dgm:t>
    </dgm:pt>
    <dgm:pt modelId="{2AEF20E4-A74C-4633-89C8-2CB49FD77FD3}" type="sibTrans" cxnId="{DCF40A43-2355-4AF4-9EE0-AF67C53E10B9}">
      <dgm:prSet/>
      <dgm:spPr/>
      <dgm:t>
        <a:bodyPr/>
        <a:lstStyle/>
        <a:p>
          <a:endParaRPr lang="en-IN"/>
        </a:p>
      </dgm:t>
    </dgm:pt>
    <dgm:pt modelId="{BE206B47-B239-4044-ADB8-470E6CE3982C}" type="pres">
      <dgm:prSet presAssocID="{2495509B-B0C8-4B17-8D7B-799E02A825CC}" presName="Name0" presStyleCnt="0">
        <dgm:presLayoutVars>
          <dgm:chMax val="7"/>
          <dgm:chPref val="7"/>
          <dgm:dir/>
        </dgm:presLayoutVars>
      </dgm:prSet>
      <dgm:spPr/>
    </dgm:pt>
    <dgm:pt modelId="{009F4EEC-542A-4FDC-87BA-2B32CF3CA307}" type="pres">
      <dgm:prSet presAssocID="{2495509B-B0C8-4B17-8D7B-799E02A825CC}" presName="Name1" presStyleCnt="0"/>
      <dgm:spPr/>
    </dgm:pt>
    <dgm:pt modelId="{39BA5A4E-B0BC-44C6-9B75-4DFA8A8DB376}" type="pres">
      <dgm:prSet presAssocID="{2495509B-B0C8-4B17-8D7B-799E02A825CC}" presName="cycle" presStyleCnt="0"/>
      <dgm:spPr/>
    </dgm:pt>
    <dgm:pt modelId="{1F12D68B-A933-4E4E-AB63-9DDF6E7C842C}" type="pres">
      <dgm:prSet presAssocID="{2495509B-B0C8-4B17-8D7B-799E02A825CC}" presName="srcNode" presStyleLbl="node1" presStyleIdx="0" presStyleCnt="4"/>
      <dgm:spPr/>
    </dgm:pt>
    <dgm:pt modelId="{356E47E1-02C0-48FA-9FE3-AA55A56DCD80}" type="pres">
      <dgm:prSet presAssocID="{2495509B-B0C8-4B17-8D7B-799E02A825CC}" presName="conn" presStyleLbl="parChTrans1D2" presStyleIdx="0" presStyleCnt="1"/>
      <dgm:spPr/>
    </dgm:pt>
    <dgm:pt modelId="{A58B5686-72AA-486C-A75A-7B824F2ADBC9}" type="pres">
      <dgm:prSet presAssocID="{2495509B-B0C8-4B17-8D7B-799E02A825CC}" presName="extraNode" presStyleLbl="node1" presStyleIdx="0" presStyleCnt="4"/>
      <dgm:spPr/>
    </dgm:pt>
    <dgm:pt modelId="{1D9E7BB2-2780-4C85-8B1C-259139F883C8}" type="pres">
      <dgm:prSet presAssocID="{2495509B-B0C8-4B17-8D7B-799E02A825CC}" presName="dstNode" presStyleLbl="node1" presStyleIdx="0" presStyleCnt="4"/>
      <dgm:spPr/>
    </dgm:pt>
    <dgm:pt modelId="{2EC77DC9-E70D-4C10-9EFE-604CE139F2B0}" type="pres">
      <dgm:prSet presAssocID="{E4579B8C-CEDA-468E-94BD-0219928B5316}" presName="text_1" presStyleLbl="node1" presStyleIdx="0" presStyleCnt="4">
        <dgm:presLayoutVars>
          <dgm:bulletEnabled val="1"/>
        </dgm:presLayoutVars>
      </dgm:prSet>
      <dgm:spPr/>
    </dgm:pt>
    <dgm:pt modelId="{AB9EC6AB-39FF-4A36-B661-4253B92BFECB}" type="pres">
      <dgm:prSet presAssocID="{E4579B8C-CEDA-468E-94BD-0219928B5316}" presName="accent_1" presStyleCnt="0"/>
      <dgm:spPr/>
    </dgm:pt>
    <dgm:pt modelId="{84A112F9-5A23-4073-95AB-9DF569F942FF}" type="pres">
      <dgm:prSet presAssocID="{E4579B8C-CEDA-468E-94BD-0219928B5316}" presName="accentRepeatNode" presStyleLbl="solidFgAcc1" presStyleIdx="0" presStyleCnt="4"/>
      <dgm:spPr/>
    </dgm:pt>
    <dgm:pt modelId="{A134D186-1139-40B7-87B7-09F72A1CD71A}" type="pres">
      <dgm:prSet presAssocID="{3CBC70E0-AE93-45CE-B679-7748D90F714C}" presName="text_2" presStyleLbl="node1" presStyleIdx="1" presStyleCnt="4">
        <dgm:presLayoutVars>
          <dgm:bulletEnabled val="1"/>
        </dgm:presLayoutVars>
      </dgm:prSet>
      <dgm:spPr/>
    </dgm:pt>
    <dgm:pt modelId="{BC57CF50-7830-4E9B-A4B2-E7492C205C05}" type="pres">
      <dgm:prSet presAssocID="{3CBC70E0-AE93-45CE-B679-7748D90F714C}" presName="accent_2" presStyleCnt="0"/>
      <dgm:spPr/>
    </dgm:pt>
    <dgm:pt modelId="{AA8C32D8-0AEB-4466-803E-8D525C0D219B}" type="pres">
      <dgm:prSet presAssocID="{3CBC70E0-AE93-45CE-B679-7748D90F714C}" presName="accentRepeatNode" presStyleLbl="solidFgAcc1" presStyleIdx="1" presStyleCnt="4"/>
      <dgm:spPr/>
    </dgm:pt>
    <dgm:pt modelId="{9398257F-DEA8-4942-9261-EE549212A0D5}" type="pres">
      <dgm:prSet presAssocID="{3CC3A464-F7A2-4F23-BB3E-EDC67E74DC07}" presName="text_3" presStyleLbl="node1" presStyleIdx="2" presStyleCnt="4">
        <dgm:presLayoutVars>
          <dgm:bulletEnabled val="1"/>
        </dgm:presLayoutVars>
      </dgm:prSet>
      <dgm:spPr/>
    </dgm:pt>
    <dgm:pt modelId="{A66C4D86-56F9-454C-B47C-C423CFA1E9F7}" type="pres">
      <dgm:prSet presAssocID="{3CC3A464-F7A2-4F23-BB3E-EDC67E74DC07}" presName="accent_3" presStyleCnt="0"/>
      <dgm:spPr/>
    </dgm:pt>
    <dgm:pt modelId="{E22D3D42-B301-4228-99A8-D72947718C4D}" type="pres">
      <dgm:prSet presAssocID="{3CC3A464-F7A2-4F23-BB3E-EDC67E74DC07}" presName="accentRepeatNode" presStyleLbl="solidFgAcc1" presStyleIdx="2" presStyleCnt="4"/>
      <dgm:spPr/>
    </dgm:pt>
    <dgm:pt modelId="{B96DDAC5-0D0E-4A21-BA66-869772193FF2}" type="pres">
      <dgm:prSet presAssocID="{EB6B5A1A-2C06-447C-BC15-CE980D54658A}" presName="text_4" presStyleLbl="node1" presStyleIdx="3" presStyleCnt="4">
        <dgm:presLayoutVars>
          <dgm:bulletEnabled val="1"/>
        </dgm:presLayoutVars>
      </dgm:prSet>
      <dgm:spPr/>
    </dgm:pt>
    <dgm:pt modelId="{A37D1BF1-D7F5-4584-8D7C-7EA32A2B39CA}" type="pres">
      <dgm:prSet presAssocID="{EB6B5A1A-2C06-447C-BC15-CE980D54658A}" presName="accent_4" presStyleCnt="0"/>
      <dgm:spPr/>
    </dgm:pt>
    <dgm:pt modelId="{5E1E8085-0E83-4845-932A-1FF4A0AF9BE2}" type="pres">
      <dgm:prSet presAssocID="{EB6B5A1A-2C06-447C-BC15-CE980D54658A}" presName="accentRepeatNode" presStyleLbl="solidFgAcc1" presStyleIdx="3" presStyleCnt="4"/>
      <dgm:spPr/>
    </dgm:pt>
  </dgm:ptLst>
  <dgm:cxnLst>
    <dgm:cxn modelId="{C1141B02-FFE9-498D-B083-56612A3BB633}" srcId="{2495509B-B0C8-4B17-8D7B-799E02A825CC}" destId="{3CC3A464-F7A2-4F23-BB3E-EDC67E74DC07}" srcOrd="2" destOrd="0" parTransId="{88229CB4-0FE0-44C7-BC16-148CDF0CDC96}" sibTransId="{1452CED5-9283-499D-A4FB-B7EEC2FB442F}"/>
    <dgm:cxn modelId="{CFDD720D-7A2F-494A-9951-66FCAB72BBDF}" srcId="{2495509B-B0C8-4B17-8D7B-799E02A825CC}" destId="{3CBC70E0-AE93-45CE-B679-7748D90F714C}" srcOrd="1" destOrd="0" parTransId="{0C207EBA-02FF-4DB6-84CE-67EFAB2E377B}" sibTransId="{7D30950A-1D4C-49BE-ACB9-738706BC3FD4}"/>
    <dgm:cxn modelId="{0F119339-108B-4C58-A2E6-D0E9C1E48EB4}" type="presOf" srcId="{E4579B8C-CEDA-468E-94BD-0219928B5316}" destId="{2EC77DC9-E70D-4C10-9EFE-604CE139F2B0}" srcOrd="0" destOrd="0" presId="urn:microsoft.com/office/officeart/2008/layout/VerticalCurvedList"/>
    <dgm:cxn modelId="{DCF40A43-2355-4AF4-9EE0-AF67C53E10B9}" srcId="{2495509B-B0C8-4B17-8D7B-799E02A825CC}" destId="{EB6B5A1A-2C06-447C-BC15-CE980D54658A}" srcOrd="3" destOrd="0" parTransId="{EB639ECA-1E57-4AAD-B7FD-12F68C82391A}" sibTransId="{2AEF20E4-A74C-4633-89C8-2CB49FD77FD3}"/>
    <dgm:cxn modelId="{DED3A155-5DB9-4D89-9A85-DC900BA8D604}" type="presOf" srcId="{3CBC70E0-AE93-45CE-B679-7748D90F714C}" destId="{A134D186-1139-40B7-87B7-09F72A1CD71A}" srcOrd="0" destOrd="0" presId="urn:microsoft.com/office/officeart/2008/layout/VerticalCurvedList"/>
    <dgm:cxn modelId="{3356CE84-1ED4-4846-8BB2-FB167BF33D4F}" type="presOf" srcId="{3CC3A464-F7A2-4F23-BB3E-EDC67E74DC07}" destId="{9398257F-DEA8-4942-9261-EE549212A0D5}" srcOrd="0" destOrd="0" presId="urn:microsoft.com/office/officeart/2008/layout/VerticalCurvedList"/>
    <dgm:cxn modelId="{67D63C94-81AA-41CC-A91E-75C58D151C18}" srcId="{2495509B-B0C8-4B17-8D7B-799E02A825CC}" destId="{E4579B8C-CEDA-468E-94BD-0219928B5316}" srcOrd="0" destOrd="0" parTransId="{33C48A75-D194-4FE9-A7D2-3DBFD0398BC9}" sibTransId="{3FFC3B1F-97F3-4EBD-9E8B-B5445F359131}"/>
    <dgm:cxn modelId="{8EAC09D9-9903-4CF4-9615-899D8D7A5639}" type="presOf" srcId="{3FFC3B1F-97F3-4EBD-9E8B-B5445F359131}" destId="{356E47E1-02C0-48FA-9FE3-AA55A56DCD80}" srcOrd="0" destOrd="0" presId="urn:microsoft.com/office/officeart/2008/layout/VerticalCurvedList"/>
    <dgm:cxn modelId="{76584BED-29CB-4451-B62A-406AA2457323}" type="presOf" srcId="{EB6B5A1A-2C06-447C-BC15-CE980D54658A}" destId="{B96DDAC5-0D0E-4A21-BA66-869772193FF2}" srcOrd="0" destOrd="0" presId="urn:microsoft.com/office/officeart/2008/layout/VerticalCurvedList"/>
    <dgm:cxn modelId="{378171ED-0C8E-4098-912B-FAF99DC30177}" type="presOf" srcId="{2495509B-B0C8-4B17-8D7B-799E02A825CC}" destId="{BE206B47-B239-4044-ADB8-470E6CE3982C}" srcOrd="0" destOrd="0" presId="urn:microsoft.com/office/officeart/2008/layout/VerticalCurvedList"/>
    <dgm:cxn modelId="{9E165857-AA42-4526-BED6-D503B0583832}" type="presParOf" srcId="{BE206B47-B239-4044-ADB8-470E6CE3982C}" destId="{009F4EEC-542A-4FDC-87BA-2B32CF3CA307}" srcOrd="0" destOrd="0" presId="urn:microsoft.com/office/officeart/2008/layout/VerticalCurvedList"/>
    <dgm:cxn modelId="{079C6DE7-8E85-4C28-AE93-F85EE1FBEF38}" type="presParOf" srcId="{009F4EEC-542A-4FDC-87BA-2B32CF3CA307}" destId="{39BA5A4E-B0BC-44C6-9B75-4DFA8A8DB376}" srcOrd="0" destOrd="0" presId="urn:microsoft.com/office/officeart/2008/layout/VerticalCurvedList"/>
    <dgm:cxn modelId="{A4B0B24D-7889-4D05-9138-3D0A8DEC9E13}" type="presParOf" srcId="{39BA5A4E-B0BC-44C6-9B75-4DFA8A8DB376}" destId="{1F12D68B-A933-4E4E-AB63-9DDF6E7C842C}" srcOrd="0" destOrd="0" presId="urn:microsoft.com/office/officeart/2008/layout/VerticalCurvedList"/>
    <dgm:cxn modelId="{2B79BD61-ED61-4201-A998-11E9BE7C0102}" type="presParOf" srcId="{39BA5A4E-B0BC-44C6-9B75-4DFA8A8DB376}" destId="{356E47E1-02C0-48FA-9FE3-AA55A56DCD80}" srcOrd="1" destOrd="0" presId="urn:microsoft.com/office/officeart/2008/layout/VerticalCurvedList"/>
    <dgm:cxn modelId="{1081C789-F09F-49FF-B70F-9EC4E0C87744}" type="presParOf" srcId="{39BA5A4E-B0BC-44C6-9B75-4DFA8A8DB376}" destId="{A58B5686-72AA-486C-A75A-7B824F2ADBC9}" srcOrd="2" destOrd="0" presId="urn:microsoft.com/office/officeart/2008/layout/VerticalCurvedList"/>
    <dgm:cxn modelId="{E07D640C-4CA6-4697-A5ED-3E00158CD80C}" type="presParOf" srcId="{39BA5A4E-B0BC-44C6-9B75-4DFA8A8DB376}" destId="{1D9E7BB2-2780-4C85-8B1C-259139F883C8}" srcOrd="3" destOrd="0" presId="urn:microsoft.com/office/officeart/2008/layout/VerticalCurvedList"/>
    <dgm:cxn modelId="{9F540CD8-B3C3-461A-B8C1-03AF1B5362DF}" type="presParOf" srcId="{009F4EEC-542A-4FDC-87BA-2B32CF3CA307}" destId="{2EC77DC9-E70D-4C10-9EFE-604CE139F2B0}" srcOrd="1" destOrd="0" presId="urn:microsoft.com/office/officeart/2008/layout/VerticalCurvedList"/>
    <dgm:cxn modelId="{FCCA5F99-1E5D-41B0-B838-A8BFA20720C5}" type="presParOf" srcId="{009F4EEC-542A-4FDC-87BA-2B32CF3CA307}" destId="{AB9EC6AB-39FF-4A36-B661-4253B92BFECB}" srcOrd="2" destOrd="0" presId="urn:microsoft.com/office/officeart/2008/layout/VerticalCurvedList"/>
    <dgm:cxn modelId="{53CC97BA-339F-4086-A420-8C83F8C85EF8}" type="presParOf" srcId="{AB9EC6AB-39FF-4A36-B661-4253B92BFECB}" destId="{84A112F9-5A23-4073-95AB-9DF569F942FF}" srcOrd="0" destOrd="0" presId="urn:microsoft.com/office/officeart/2008/layout/VerticalCurvedList"/>
    <dgm:cxn modelId="{728E297D-9514-4286-A4FF-E2A248F23CB6}" type="presParOf" srcId="{009F4EEC-542A-4FDC-87BA-2B32CF3CA307}" destId="{A134D186-1139-40B7-87B7-09F72A1CD71A}" srcOrd="3" destOrd="0" presId="urn:microsoft.com/office/officeart/2008/layout/VerticalCurvedList"/>
    <dgm:cxn modelId="{C0333E05-816E-4C89-9208-2AF621FC9A34}" type="presParOf" srcId="{009F4EEC-542A-4FDC-87BA-2B32CF3CA307}" destId="{BC57CF50-7830-4E9B-A4B2-E7492C205C05}" srcOrd="4" destOrd="0" presId="urn:microsoft.com/office/officeart/2008/layout/VerticalCurvedList"/>
    <dgm:cxn modelId="{4A89B923-23E9-4AA4-AB6F-24BB1D2D9A71}" type="presParOf" srcId="{BC57CF50-7830-4E9B-A4B2-E7492C205C05}" destId="{AA8C32D8-0AEB-4466-803E-8D525C0D219B}" srcOrd="0" destOrd="0" presId="urn:microsoft.com/office/officeart/2008/layout/VerticalCurvedList"/>
    <dgm:cxn modelId="{756A2578-4376-4302-9BC8-63853E9ADE7A}" type="presParOf" srcId="{009F4EEC-542A-4FDC-87BA-2B32CF3CA307}" destId="{9398257F-DEA8-4942-9261-EE549212A0D5}" srcOrd="5" destOrd="0" presId="urn:microsoft.com/office/officeart/2008/layout/VerticalCurvedList"/>
    <dgm:cxn modelId="{661F3FA0-71EA-4CAF-8D03-6784A00478CA}" type="presParOf" srcId="{009F4EEC-542A-4FDC-87BA-2B32CF3CA307}" destId="{A66C4D86-56F9-454C-B47C-C423CFA1E9F7}" srcOrd="6" destOrd="0" presId="urn:microsoft.com/office/officeart/2008/layout/VerticalCurvedList"/>
    <dgm:cxn modelId="{29F99B56-0F3B-4A68-936C-025E97223FB9}" type="presParOf" srcId="{A66C4D86-56F9-454C-B47C-C423CFA1E9F7}" destId="{E22D3D42-B301-4228-99A8-D72947718C4D}" srcOrd="0" destOrd="0" presId="urn:microsoft.com/office/officeart/2008/layout/VerticalCurvedList"/>
    <dgm:cxn modelId="{E49C6FFF-658B-4335-9AB2-0FB8A74BC59F}" type="presParOf" srcId="{009F4EEC-542A-4FDC-87BA-2B32CF3CA307}" destId="{B96DDAC5-0D0E-4A21-BA66-869772193FF2}" srcOrd="7" destOrd="0" presId="urn:microsoft.com/office/officeart/2008/layout/VerticalCurvedList"/>
    <dgm:cxn modelId="{908A6387-144F-4FEE-863F-991ECB4F842B}" type="presParOf" srcId="{009F4EEC-542A-4FDC-87BA-2B32CF3CA307}" destId="{A37D1BF1-D7F5-4584-8D7C-7EA32A2B39CA}" srcOrd="8" destOrd="0" presId="urn:microsoft.com/office/officeart/2008/layout/VerticalCurvedList"/>
    <dgm:cxn modelId="{F0D719F9-5A72-48D0-A81F-03488B0C473C}" type="presParOf" srcId="{A37D1BF1-D7F5-4584-8D7C-7EA32A2B39CA}" destId="{5E1E8085-0E83-4845-932A-1FF4A0AF9BE2}"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6E47E1-02C0-48FA-9FE3-AA55A56DCD80}">
      <dsp:nvSpPr>
        <dsp:cNvPr id="0" name=""/>
        <dsp:cNvSpPr/>
      </dsp:nvSpPr>
      <dsp:spPr>
        <a:xfrm>
          <a:off x="-3620189" y="-556312"/>
          <a:ext cx="4315601" cy="4315601"/>
        </a:xfrm>
        <a:prstGeom prst="blockArc">
          <a:avLst>
            <a:gd name="adj1" fmla="val 18900000"/>
            <a:gd name="adj2" fmla="val 2700000"/>
            <a:gd name="adj3" fmla="val 501"/>
          </a:avLst>
        </a:prstGeom>
        <a:noFill/>
        <a:ln w="12700"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EC77DC9-E70D-4C10-9EFE-604CE139F2B0}">
      <dsp:nvSpPr>
        <dsp:cNvPr id="0" name=""/>
        <dsp:cNvSpPr/>
      </dsp:nvSpPr>
      <dsp:spPr>
        <a:xfrm>
          <a:off x="364549" y="246244"/>
          <a:ext cx="4704784" cy="492745"/>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1117" tIns="25400" rIns="25400" bIns="25400" numCol="1" spcCol="1270" anchor="ctr" anchorCtr="0">
          <a:noAutofit/>
        </a:bodyPr>
        <a:lstStyle/>
        <a:p>
          <a:pPr marL="0" lvl="0" indent="0" algn="l" defTabSz="444500">
            <a:lnSpc>
              <a:spcPct val="90000"/>
            </a:lnSpc>
            <a:spcBef>
              <a:spcPct val="0"/>
            </a:spcBef>
            <a:spcAft>
              <a:spcPct val="35000"/>
            </a:spcAft>
            <a:buNone/>
          </a:pPr>
          <a:r>
            <a:rPr lang="en-IN" sz="1000" kern="1200" dirty="0"/>
            <a:t>To investigate the connexion between mental wellbeing and social isolation in older adults residing in the community.</a:t>
          </a:r>
        </a:p>
      </dsp:txBody>
      <dsp:txXfrm>
        <a:off x="364549" y="246244"/>
        <a:ext cx="4704784" cy="492745"/>
      </dsp:txXfrm>
    </dsp:sp>
    <dsp:sp modelId="{84A112F9-5A23-4073-95AB-9DF569F942FF}">
      <dsp:nvSpPr>
        <dsp:cNvPr id="0" name=""/>
        <dsp:cNvSpPr/>
      </dsp:nvSpPr>
      <dsp:spPr>
        <a:xfrm>
          <a:off x="56583" y="184651"/>
          <a:ext cx="615932" cy="615932"/>
        </a:xfrm>
        <a:prstGeom prst="ellipse">
          <a:avLst/>
        </a:prstGeom>
        <a:solidFill>
          <a:schemeClr val="lt1">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134D186-1139-40B7-87B7-09F72A1CD71A}">
      <dsp:nvSpPr>
        <dsp:cNvPr id="0" name=""/>
        <dsp:cNvSpPr/>
      </dsp:nvSpPr>
      <dsp:spPr>
        <a:xfrm>
          <a:off x="647052" y="985491"/>
          <a:ext cx="4422281" cy="492745"/>
        </a:xfrm>
        <a:prstGeom prst="rect">
          <a:avLst/>
        </a:prstGeom>
        <a:solidFill>
          <a:schemeClr val="accent3">
            <a:hueOff val="1025881"/>
            <a:satOff val="1579"/>
            <a:lumOff val="209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1117" tIns="25400" rIns="25400" bIns="25400" numCol="1" spcCol="1270" anchor="ctr" anchorCtr="0">
          <a:noAutofit/>
        </a:bodyPr>
        <a:lstStyle/>
        <a:p>
          <a:pPr marL="0" lvl="0" indent="0" algn="l" defTabSz="444500">
            <a:lnSpc>
              <a:spcPct val="90000"/>
            </a:lnSpc>
            <a:spcBef>
              <a:spcPct val="0"/>
            </a:spcBef>
            <a:spcAft>
              <a:spcPct val="35000"/>
            </a:spcAft>
            <a:buNone/>
          </a:pPr>
          <a:r>
            <a:rPr lang="en-IN" sz="1000" kern="1200" dirty="0"/>
            <a:t>To examine the major causes of social isolation in older adults in the community.</a:t>
          </a:r>
        </a:p>
      </dsp:txBody>
      <dsp:txXfrm>
        <a:off x="647052" y="985491"/>
        <a:ext cx="4422281" cy="492745"/>
      </dsp:txXfrm>
    </dsp:sp>
    <dsp:sp modelId="{AA8C32D8-0AEB-4466-803E-8D525C0D219B}">
      <dsp:nvSpPr>
        <dsp:cNvPr id="0" name=""/>
        <dsp:cNvSpPr/>
      </dsp:nvSpPr>
      <dsp:spPr>
        <a:xfrm>
          <a:off x="339086" y="923898"/>
          <a:ext cx="615932" cy="615932"/>
        </a:xfrm>
        <a:prstGeom prst="ellipse">
          <a:avLst/>
        </a:prstGeom>
        <a:solidFill>
          <a:schemeClr val="lt1">
            <a:hueOff val="0"/>
            <a:satOff val="0"/>
            <a:lumOff val="0"/>
            <a:alphaOff val="0"/>
          </a:schemeClr>
        </a:solidFill>
        <a:ln w="12700" cap="flat" cmpd="sng" algn="ctr">
          <a:solidFill>
            <a:schemeClr val="accent3">
              <a:hueOff val="1025881"/>
              <a:satOff val="1579"/>
              <a:lumOff val="2091"/>
              <a:alphaOff val="0"/>
            </a:schemeClr>
          </a:solidFill>
          <a:prstDash val="solid"/>
        </a:ln>
        <a:effectLst/>
      </dsp:spPr>
      <dsp:style>
        <a:lnRef idx="2">
          <a:scrgbClr r="0" g="0" b="0"/>
        </a:lnRef>
        <a:fillRef idx="1">
          <a:scrgbClr r="0" g="0" b="0"/>
        </a:fillRef>
        <a:effectRef idx="0">
          <a:scrgbClr r="0" g="0" b="0"/>
        </a:effectRef>
        <a:fontRef idx="minor"/>
      </dsp:style>
    </dsp:sp>
    <dsp:sp modelId="{9398257F-DEA8-4942-9261-EE549212A0D5}">
      <dsp:nvSpPr>
        <dsp:cNvPr id="0" name=""/>
        <dsp:cNvSpPr/>
      </dsp:nvSpPr>
      <dsp:spPr>
        <a:xfrm>
          <a:off x="647052" y="1724739"/>
          <a:ext cx="4422281" cy="492745"/>
        </a:xfrm>
        <a:prstGeom prst="rect">
          <a:avLst/>
        </a:prstGeom>
        <a:solidFill>
          <a:schemeClr val="accent3">
            <a:hueOff val="2051763"/>
            <a:satOff val="3159"/>
            <a:lumOff val="418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1117" tIns="25400" rIns="25400" bIns="25400" numCol="1" spcCol="1270" anchor="ctr" anchorCtr="0">
          <a:noAutofit/>
        </a:bodyPr>
        <a:lstStyle/>
        <a:p>
          <a:pPr marL="0" lvl="0" indent="0" algn="l" defTabSz="444500">
            <a:lnSpc>
              <a:spcPct val="90000"/>
            </a:lnSpc>
            <a:spcBef>
              <a:spcPct val="0"/>
            </a:spcBef>
            <a:spcAft>
              <a:spcPct val="35000"/>
            </a:spcAft>
            <a:buNone/>
          </a:pPr>
          <a:r>
            <a:rPr lang="en-IN" sz="1000" kern="1200" dirty="0"/>
            <a:t>To determine the issues related to older adults and health and social care providers on how social isolation and its effect on mental wellbeing can be addressed.</a:t>
          </a:r>
        </a:p>
      </dsp:txBody>
      <dsp:txXfrm>
        <a:off x="647052" y="1724739"/>
        <a:ext cx="4422281" cy="492745"/>
      </dsp:txXfrm>
    </dsp:sp>
    <dsp:sp modelId="{E22D3D42-B301-4228-99A8-D72947718C4D}">
      <dsp:nvSpPr>
        <dsp:cNvPr id="0" name=""/>
        <dsp:cNvSpPr/>
      </dsp:nvSpPr>
      <dsp:spPr>
        <a:xfrm>
          <a:off x="339086" y="1663145"/>
          <a:ext cx="615932" cy="615932"/>
        </a:xfrm>
        <a:prstGeom prst="ellipse">
          <a:avLst/>
        </a:prstGeom>
        <a:solidFill>
          <a:schemeClr val="lt1">
            <a:hueOff val="0"/>
            <a:satOff val="0"/>
            <a:lumOff val="0"/>
            <a:alphaOff val="0"/>
          </a:schemeClr>
        </a:solidFill>
        <a:ln w="12700" cap="flat" cmpd="sng" algn="ctr">
          <a:solidFill>
            <a:schemeClr val="accent3">
              <a:hueOff val="2051763"/>
              <a:satOff val="3159"/>
              <a:lumOff val="4183"/>
              <a:alphaOff val="0"/>
            </a:schemeClr>
          </a:solidFill>
          <a:prstDash val="solid"/>
        </a:ln>
        <a:effectLst/>
      </dsp:spPr>
      <dsp:style>
        <a:lnRef idx="2">
          <a:scrgbClr r="0" g="0" b="0"/>
        </a:lnRef>
        <a:fillRef idx="1">
          <a:scrgbClr r="0" g="0" b="0"/>
        </a:fillRef>
        <a:effectRef idx="0">
          <a:scrgbClr r="0" g="0" b="0"/>
        </a:effectRef>
        <a:fontRef idx="minor"/>
      </dsp:style>
    </dsp:sp>
    <dsp:sp modelId="{B96DDAC5-0D0E-4A21-BA66-869772193FF2}">
      <dsp:nvSpPr>
        <dsp:cNvPr id="0" name=""/>
        <dsp:cNvSpPr/>
      </dsp:nvSpPr>
      <dsp:spPr>
        <a:xfrm>
          <a:off x="364549" y="2463986"/>
          <a:ext cx="4704784" cy="492745"/>
        </a:xfrm>
        <a:prstGeom prst="rect">
          <a:avLst/>
        </a:prstGeom>
        <a:solidFill>
          <a:schemeClr val="accent3">
            <a:hueOff val="3077644"/>
            <a:satOff val="4738"/>
            <a:lumOff val="627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1117" tIns="25400" rIns="25400" bIns="25400" numCol="1" spcCol="1270" anchor="ctr" anchorCtr="0">
          <a:noAutofit/>
        </a:bodyPr>
        <a:lstStyle/>
        <a:p>
          <a:pPr marL="0" lvl="0" indent="0" algn="l" defTabSz="444500">
            <a:lnSpc>
              <a:spcPct val="90000"/>
            </a:lnSpc>
            <a:spcBef>
              <a:spcPct val="0"/>
            </a:spcBef>
            <a:spcAft>
              <a:spcPct val="35000"/>
            </a:spcAft>
            <a:buNone/>
          </a:pPr>
          <a:r>
            <a:rPr lang="en-IN" sz="1000" kern="1200" dirty="0"/>
            <a:t>To provide evidence-based suggestions to the practise of public health and social care that would reduce social isolation and enhance mental wellbeing among older adults.</a:t>
          </a:r>
        </a:p>
      </dsp:txBody>
      <dsp:txXfrm>
        <a:off x="364549" y="2463986"/>
        <a:ext cx="4704784" cy="492745"/>
      </dsp:txXfrm>
    </dsp:sp>
    <dsp:sp modelId="{5E1E8085-0E83-4845-932A-1FF4A0AF9BE2}">
      <dsp:nvSpPr>
        <dsp:cNvPr id="0" name=""/>
        <dsp:cNvSpPr/>
      </dsp:nvSpPr>
      <dsp:spPr>
        <a:xfrm>
          <a:off x="56583" y="2402392"/>
          <a:ext cx="615932" cy="615932"/>
        </a:xfrm>
        <a:prstGeom prst="ellipse">
          <a:avLst/>
        </a:prstGeom>
        <a:solidFill>
          <a:schemeClr val="lt1">
            <a:hueOff val="0"/>
            <a:satOff val="0"/>
            <a:lumOff val="0"/>
            <a:alphaOff val="0"/>
          </a:schemeClr>
        </a:solidFill>
        <a:ln w="12700" cap="flat" cmpd="sng" algn="ctr">
          <a:solidFill>
            <a:schemeClr val="accent3">
              <a:hueOff val="3077644"/>
              <a:satOff val="4738"/>
              <a:lumOff val="6274"/>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2F9EE6-D908-4672-A903-E59D72D1C669}" type="datetimeFigureOut">
              <a:rPr lang="en-IN" smtClean="0"/>
              <a:t>16-02-2026</a:t>
            </a:fld>
            <a:endParaRPr lang="en-IN"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4C8688E-ECB8-421D-9420-4582E03B4822}" type="slidenum">
              <a:rPr lang="en-IN" smtClean="0"/>
              <a:t>‹#›</a:t>
            </a:fld>
            <a:endParaRPr lang="en-IN" dirty="0"/>
          </a:p>
        </p:txBody>
      </p:sp>
    </p:spTree>
    <p:extLst>
      <p:ext uri="{BB962C8B-B14F-4D97-AF65-F5344CB8AC3E}">
        <p14:creationId xmlns:p14="http://schemas.microsoft.com/office/powerpoint/2010/main" val="15424871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54C8688E-ECB8-421D-9420-4582E03B4822}" type="slidenum">
              <a:rPr lang="en-IN" smtClean="0"/>
              <a:t>2</a:t>
            </a:fld>
            <a:endParaRPr lang="en-IN" dirty="0"/>
          </a:p>
        </p:txBody>
      </p:sp>
    </p:spTree>
    <p:extLst>
      <p:ext uri="{BB962C8B-B14F-4D97-AF65-F5344CB8AC3E}">
        <p14:creationId xmlns:p14="http://schemas.microsoft.com/office/powerpoint/2010/main" val="22898580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80C3FE-948B-F9A2-867B-BB37962F858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33D269D-215E-4905-F559-0536D10A96A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CD91609-556D-AB42-BACC-74CD00969A6C}"/>
              </a:ext>
            </a:extLst>
          </p:cNvPr>
          <p:cNvSpPr>
            <a:spLocks noGrp="1"/>
          </p:cNvSpPr>
          <p:nvPr>
            <p:ph type="body" idx="1"/>
          </p:nvPr>
        </p:nvSpPr>
        <p:spPr/>
        <p:txBody>
          <a:bodyPr/>
          <a:lstStyle/>
          <a:p>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57DE81D3-4027-6955-936C-2487E1459289}"/>
              </a:ext>
            </a:extLst>
          </p:cNvPr>
          <p:cNvSpPr>
            <a:spLocks noGrp="1"/>
          </p:cNvSpPr>
          <p:nvPr>
            <p:ph type="sldNum" sz="quarter" idx="5"/>
          </p:nvPr>
        </p:nvSpPr>
        <p:spPr/>
        <p:txBody>
          <a:bodyPr/>
          <a:lstStyle/>
          <a:p>
            <a:fld id="{54C8688E-ECB8-421D-9420-4582E03B4822}" type="slidenum">
              <a:rPr lang="en-IN" smtClean="0"/>
              <a:t>3</a:t>
            </a:fld>
            <a:endParaRPr lang="en-IN" dirty="0"/>
          </a:p>
        </p:txBody>
      </p:sp>
    </p:spTree>
    <p:extLst>
      <p:ext uri="{BB962C8B-B14F-4D97-AF65-F5344CB8AC3E}">
        <p14:creationId xmlns:p14="http://schemas.microsoft.com/office/powerpoint/2010/main" val="1475988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E4755C-700F-9C04-CEF1-4E59D76952F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AF4EE78-B66C-A382-5CD1-F45DA1A2838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F610C37-A347-C653-516F-EA111327ED27}"/>
              </a:ext>
            </a:extLst>
          </p:cNvPr>
          <p:cNvSpPr>
            <a:spLocks noGrp="1"/>
          </p:cNvSpPr>
          <p:nvPr>
            <p:ph type="body" idx="1"/>
          </p:nvPr>
        </p:nvSpPr>
        <p:spPr/>
        <p:txBody>
          <a:bodyPr/>
          <a:lstStyle/>
          <a:p>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18AECB9C-FC00-FD7D-7436-BE5595D1E997}"/>
              </a:ext>
            </a:extLst>
          </p:cNvPr>
          <p:cNvSpPr>
            <a:spLocks noGrp="1"/>
          </p:cNvSpPr>
          <p:nvPr>
            <p:ph type="sldNum" sz="quarter" idx="5"/>
          </p:nvPr>
        </p:nvSpPr>
        <p:spPr/>
        <p:txBody>
          <a:bodyPr/>
          <a:lstStyle/>
          <a:p>
            <a:fld id="{54C8688E-ECB8-421D-9420-4582E03B4822}" type="slidenum">
              <a:rPr lang="en-IN" smtClean="0"/>
              <a:t>4</a:t>
            </a:fld>
            <a:endParaRPr lang="en-IN" dirty="0"/>
          </a:p>
        </p:txBody>
      </p:sp>
    </p:spTree>
    <p:extLst>
      <p:ext uri="{BB962C8B-B14F-4D97-AF65-F5344CB8AC3E}">
        <p14:creationId xmlns:p14="http://schemas.microsoft.com/office/powerpoint/2010/main" val="11835894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192E21-980A-EC05-32CB-6DF8B84FD6C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091C7AE-4074-5AC3-AEA5-A2BB450BFC5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46C3C50-46F2-628C-B91F-4BBC42677E96}"/>
              </a:ext>
            </a:extLst>
          </p:cNvPr>
          <p:cNvSpPr>
            <a:spLocks noGrp="1"/>
          </p:cNvSpPr>
          <p:nvPr>
            <p:ph type="body" idx="1"/>
          </p:nvPr>
        </p:nvSpPr>
        <p:spPr/>
        <p:txBody>
          <a:bodyPr/>
          <a:lstStyle/>
          <a:p>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047826A1-76F3-58B1-290B-F65283DF6EC5}"/>
              </a:ext>
            </a:extLst>
          </p:cNvPr>
          <p:cNvSpPr>
            <a:spLocks noGrp="1"/>
          </p:cNvSpPr>
          <p:nvPr>
            <p:ph type="sldNum" sz="quarter" idx="5"/>
          </p:nvPr>
        </p:nvSpPr>
        <p:spPr/>
        <p:txBody>
          <a:bodyPr/>
          <a:lstStyle/>
          <a:p>
            <a:fld id="{54C8688E-ECB8-421D-9420-4582E03B4822}" type="slidenum">
              <a:rPr lang="en-IN" smtClean="0"/>
              <a:t>5</a:t>
            </a:fld>
            <a:endParaRPr lang="en-IN" dirty="0"/>
          </a:p>
        </p:txBody>
      </p:sp>
    </p:spTree>
    <p:extLst>
      <p:ext uri="{BB962C8B-B14F-4D97-AF65-F5344CB8AC3E}">
        <p14:creationId xmlns:p14="http://schemas.microsoft.com/office/powerpoint/2010/main" val="203541841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dirty="0"/>
          </a:p>
        </p:txBody>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dirty="0"/>
          </a:p>
        </p:txBody>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21367B3-AEFA-4CE3-950B-8EE51640759A}" type="datetimeFigureOut">
              <a:rPr lang="en-IN" smtClean="0"/>
              <a:t>16-02-2026</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a:xfrm>
            <a:off x="9255346" y="2750337"/>
            <a:ext cx="1171888" cy="1356442"/>
          </a:xfrm>
        </p:spPr>
        <p:txBody>
          <a:bodyPr/>
          <a:lstStyle/>
          <a:p>
            <a:fld id="{DFF0F14B-8F94-4779-A406-00DC9ADB9C7B}" type="slidenum">
              <a:rPr lang="en-IN" smtClean="0"/>
              <a:t>‹#›</a:t>
            </a:fld>
            <a:endParaRPr lang="en-IN" dirty="0"/>
          </a:p>
        </p:txBody>
      </p:sp>
    </p:spTree>
    <p:extLst>
      <p:ext uri="{BB962C8B-B14F-4D97-AF65-F5344CB8AC3E}">
        <p14:creationId xmlns:p14="http://schemas.microsoft.com/office/powerpoint/2010/main" val="27314409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dirty="0"/>
          </a:p>
        </p:txBody>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dirty="0"/>
          </a:p>
        </p:txBody>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21367B3-AEFA-4CE3-950B-8EE51640759A}" type="datetimeFigureOut">
              <a:rPr lang="en-IN" smtClean="0"/>
              <a:t>16-02-2026</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DFF0F14B-8F94-4779-A406-00DC9ADB9C7B}" type="slidenum">
              <a:rPr lang="en-IN" smtClean="0"/>
              <a:t>‹#›</a:t>
            </a:fld>
            <a:endParaRPr lang="en-IN" dirty="0"/>
          </a:p>
        </p:txBody>
      </p:sp>
    </p:spTree>
    <p:extLst>
      <p:ext uri="{BB962C8B-B14F-4D97-AF65-F5344CB8AC3E}">
        <p14:creationId xmlns:p14="http://schemas.microsoft.com/office/powerpoint/2010/main" val="10133230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21367B3-AEFA-4CE3-950B-8EE51640759A}" type="datetimeFigureOut">
              <a:rPr lang="en-IN" smtClean="0"/>
              <a:t>16-02-2026</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a:xfrm>
            <a:off x="10729455" y="2869895"/>
            <a:ext cx="1154151" cy="1090789"/>
          </a:xfrm>
        </p:spPr>
        <p:txBody>
          <a:bodyPr/>
          <a:lstStyle/>
          <a:p>
            <a:fld id="{DFF0F14B-8F94-4779-A406-00DC9ADB9C7B}" type="slidenum">
              <a:rPr lang="en-IN" smtClean="0"/>
              <a:t>‹#›</a:t>
            </a:fld>
            <a:endParaRPr lang="en-IN" dirty="0"/>
          </a:p>
        </p:txBody>
      </p:sp>
    </p:spTree>
    <p:extLst>
      <p:ext uri="{BB962C8B-B14F-4D97-AF65-F5344CB8AC3E}">
        <p14:creationId xmlns:p14="http://schemas.microsoft.com/office/powerpoint/2010/main" val="9207130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dirty="0"/>
          </a:p>
        </p:txBody>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dirty="0"/>
          </a:p>
        </p:txBody>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21367B3-AEFA-4CE3-950B-8EE51640759A}" type="datetimeFigureOut">
              <a:rPr lang="en-IN" smtClean="0"/>
              <a:t>16-02-2026</a:t>
            </a:fld>
            <a:endParaRPr lang="en-IN" dirty="0"/>
          </a:p>
        </p:txBody>
      </p:sp>
      <p:sp>
        <p:nvSpPr>
          <p:cNvPr id="6" name="Footer Placeholder 5"/>
          <p:cNvSpPr>
            <a:spLocks noGrp="1"/>
          </p:cNvSpPr>
          <p:nvPr>
            <p:ph type="ftr" sz="quarter" idx="11"/>
          </p:nvPr>
        </p:nvSpPr>
        <p:spPr/>
        <p:txBody>
          <a:bodyPr/>
          <a:lstStyle/>
          <a:p>
            <a:endParaRPr lang="en-IN" dirty="0"/>
          </a:p>
        </p:txBody>
      </p:sp>
      <p:sp>
        <p:nvSpPr>
          <p:cNvPr id="7" name="Slide Number Placeholder 6"/>
          <p:cNvSpPr>
            <a:spLocks noGrp="1"/>
          </p:cNvSpPr>
          <p:nvPr>
            <p:ph type="sldNum" sz="quarter" idx="12"/>
          </p:nvPr>
        </p:nvSpPr>
        <p:spPr/>
        <p:txBody>
          <a:bodyPr/>
          <a:lstStyle/>
          <a:p>
            <a:fld id="{DFF0F14B-8F94-4779-A406-00DC9ADB9C7B}" type="slidenum">
              <a:rPr lang="en-IN" smtClean="0"/>
              <a:t>‹#›</a:t>
            </a:fld>
            <a:endParaRPr lang="en-IN" dirty="0"/>
          </a:p>
        </p:txBody>
      </p:sp>
    </p:spTree>
    <p:extLst>
      <p:ext uri="{BB962C8B-B14F-4D97-AF65-F5344CB8AC3E}">
        <p14:creationId xmlns:p14="http://schemas.microsoft.com/office/powerpoint/2010/main" val="42557097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21367B3-AEFA-4CE3-950B-8EE51640759A}" type="datetimeFigureOut">
              <a:rPr lang="en-IN" smtClean="0"/>
              <a:t>16-02-2026</a:t>
            </a:fld>
            <a:endParaRPr lang="en-IN" dirty="0"/>
          </a:p>
        </p:txBody>
      </p:sp>
      <p:sp>
        <p:nvSpPr>
          <p:cNvPr id="8" name="Footer Placeholder 7"/>
          <p:cNvSpPr>
            <a:spLocks noGrp="1"/>
          </p:cNvSpPr>
          <p:nvPr>
            <p:ph type="ftr" sz="quarter" idx="11"/>
          </p:nvPr>
        </p:nvSpPr>
        <p:spPr/>
        <p:txBody>
          <a:bodyPr/>
          <a:lstStyle/>
          <a:p>
            <a:endParaRPr lang="en-IN" dirty="0"/>
          </a:p>
        </p:txBody>
      </p:sp>
      <p:sp>
        <p:nvSpPr>
          <p:cNvPr id="9" name="Slide Number Placeholder 8"/>
          <p:cNvSpPr>
            <a:spLocks noGrp="1"/>
          </p:cNvSpPr>
          <p:nvPr>
            <p:ph type="sldNum" sz="quarter" idx="12"/>
          </p:nvPr>
        </p:nvSpPr>
        <p:spPr/>
        <p:txBody>
          <a:bodyPr/>
          <a:lstStyle/>
          <a:p>
            <a:fld id="{DFF0F14B-8F94-4779-A406-00DC9ADB9C7B}" type="slidenum">
              <a:rPr lang="en-IN" smtClean="0"/>
              <a:t>‹#›</a:t>
            </a:fld>
            <a:endParaRPr lang="en-IN" dirty="0"/>
          </a:p>
        </p:txBody>
      </p:sp>
    </p:spTree>
    <p:extLst>
      <p:ext uri="{BB962C8B-B14F-4D97-AF65-F5344CB8AC3E}">
        <p14:creationId xmlns:p14="http://schemas.microsoft.com/office/powerpoint/2010/main" val="36161253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21367B3-AEFA-4CE3-950B-8EE51640759A}" type="datetimeFigureOut">
              <a:rPr lang="en-IN" smtClean="0"/>
              <a:t>16-02-2026</a:t>
            </a:fld>
            <a:endParaRPr lang="en-IN" dirty="0"/>
          </a:p>
        </p:txBody>
      </p:sp>
      <p:sp>
        <p:nvSpPr>
          <p:cNvPr id="4" name="Footer Placeholder 3"/>
          <p:cNvSpPr>
            <a:spLocks noGrp="1"/>
          </p:cNvSpPr>
          <p:nvPr>
            <p:ph type="ftr" sz="quarter" idx="11"/>
          </p:nvPr>
        </p:nvSpPr>
        <p:spPr/>
        <p:txBody>
          <a:bodyPr/>
          <a:lstStyle/>
          <a:p>
            <a:endParaRPr lang="en-IN" dirty="0"/>
          </a:p>
        </p:txBody>
      </p:sp>
      <p:sp>
        <p:nvSpPr>
          <p:cNvPr id="5" name="Slide Number Placeholder 4"/>
          <p:cNvSpPr>
            <a:spLocks noGrp="1"/>
          </p:cNvSpPr>
          <p:nvPr>
            <p:ph type="sldNum" sz="quarter" idx="12"/>
          </p:nvPr>
        </p:nvSpPr>
        <p:spPr/>
        <p:txBody>
          <a:bodyPr/>
          <a:lstStyle/>
          <a:p>
            <a:fld id="{DFF0F14B-8F94-4779-A406-00DC9ADB9C7B}" type="slidenum">
              <a:rPr lang="en-IN" smtClean="0"/>
              <a:t>‹#›</a:t>
            </a:fld>
            <a:endParaRPr lang="en-IN" dirty="0"/>
          </a:p>
        </p:txBody>
      </p:sp>
    </p:spTree>
    <p:extLst>
      <p:ext uri="{BB962C8B-B14F-4D97-AF65-F5344CB8AC3E}">
        <p14:creationId xmlns:p14="http://schemas.microsoft.com/office/powerpoint/2010/main" val="20938103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dirty="0"/>
          </a:p>
        </p:txBody>
      </p:sp>
      <p:sp>
        <p:nvSpPr>
          <p:cNvPr id="2" name="Date Placeholder 1"/>
          <p:cNvSpPr>
            <a:spLocks noGrp="1"/>
          </p:cNvSpPr>
          <p:nvPr>
            <p:ph type="dt" sz="half" idx="10"/>
          </p:nvPr>
        </p:nvSpPr>
        <p:spPr/>
        <p:txBody>
          <a:bodyPr/>
          <a:lstStyle/>
          <a:p>
            <a:fld id="{321367B3-AEFA-4CE3-950B-8EE51640759A}" type="datetimeFigureOut">
              <a:rPr lang="en-IN" smtClean="0"/>
              <a:t>16-02-2026</a:t>
            </a:fld>
            <a:endParaRPr lang="en-IN" dirty="0"/>
          </a:p>
        </p:txBody>
      </p:sp>
      <p:sp>
        <p:nvSpPr>
          <p:cNvPr id="3" name="Footer Placeholder 2"/>
          <p:cNvSpPr>
            <a:spLocks noGrp="1"/>
          </p:cNvSpPr>
          <p:nvPr>
            <p:ph type="ftr" sz="quarter" idx="11"/>
          </p:nvPr>
        </p:nvSpPr>
        <p:spPr/>
        <p:txBody>
          <a:bodyPr/>
          <a:lstStyle/>
          <a:p>
            <a:endParaRPr lang="en-IN" dirty="0"/>
          </a:p>
        </p:txBody>
      </p:sp>
      <p:sp>
        <p:nvSpPr>
          <p:cNvPr id="4" name="Slide Number Placeholder 3"/>
          <p:cNvSpPr>
            <a:spLocks noGrp="1"/>
          </p:cNvSpPr>
          <p:nvPr>
            <p:ph type="sldNum" sz="quarter" idx="12"/>
          </p:nvPr>
        </p:nvSpPr>
        <p:spPr/>
        <p:txBody>
          <a:bodyPr/>
          <a:lstStyle/>
          <a:p>
            <a:fld id="{DFF0F14B-8F94-4779-A406-00DC9ADB9C7B}" type="slidenum">
              <a:rPr lang="en-IN" smtClean="0"/>
              <a:t>‹#›</a:t>
            </a:fld>
            <a:endParaRPr lang="en-IN" dirty="0"/>
          </a:p>
        </p:txBody>
      </p:sp>
    </p:spTree>
    <p:extLst>
      <p:ext uri="{BB962C8B-B14F-4D97-AF65-F5344CB8AC3E}">
        <p14:creationId xmlns:p14="http://schemas.microsoft.com/office/powerpoint/2010/main" val="23797437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21367B3-AEFA-4CE3-950B-8EE51640759A}" type="datetimeFigureOut">
              <a:rPr lang="en-IN" smtClean="0"/>
              <a:t>16-02-2026</a:t>
            </a:fld>
            <a:endParaRPr lang="en-IN" dirty="0"/>
          </a:p>
        </p:txBody>
      </p:sp>
      <p:sp>
        <p:nvSpPr>
          <p:cNvPr id="6" name="Footer Placeholder 5"/>
          <p:cNvSpPr>
            <a:spLocks noGrp="1"/>
          </p:cNvSpPr>
          <p:nvPr>
            <p:ph type="ftr" sz="quarter" idx="11"/>
          </p:nvPr>
        </p:nvSpPr>
        <p:spPr/>
        <p:txBody>
          <a:bodyPr/>
          <a:lstStyle/>
          <a:p>
            <a:endParaRPr lang="en-IN" dirty="0"/>
          </a:p>
        </p:txBody>
      </p:sp>
      <p:sp>
        <p:nvSpPr>
          <p:cNvPr id="7" name="Slide Number Placeholder 6"/>
          <p:cNvSpPr>
            <a:spLocks noGrp="1"/>
          </p:cNvSpPr>
          <p:nvPr>
            <p:ph type="sldNum" sz="quarter" idx="12"/>
          </p:nvPr>
        </p:nvSpPr>
        <p:spPr/>
        <p:txBody>
          <a:bodyPr/>
          <a:lstStyle/>
          <a:p>
            <a:fld id="{DFF0F14B-8F94-4779-A406-00DC9ADB9C7B}" type="slidenum">
              <a:rPr lang="en-IN" smtClean="0"/>
              <a:t>‹#›</a:t>
            </a:fld>
            <a:endParaRPr lang="en-IN" dirty="0"/>
          </a:p>
        </p:txBody>
      </p:sp>
    </p:spTree>
    <p:extLst>
      <p:ext uri="{BB962C8B-B14F-4D97-AF65-F5344CB8AC3E}">
        <p14:creationId xmlns:p14="http://schemas.microsoft.com/office/powerpoint/2010/main" val="27823733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21367B3-AEFA-4CE3-950B-8EE51640759A}" type="datetimeFigureOut">
              <a:rPr lang="en-IN" smtClean="0"/>
              <a:t>16-02-2026</a:t>
            </a:fld>
            <a:endParaRPr lang="en-IN" dirty="0"/>
          </a:p>
        </p:txBody>
      </p:sp>
      <p:sp>
        <p:nvSpPr>
          <p:cNvPr id="6" name="Footer Placeholder 5"/>
          <p:cNvSpPr>
            <a:spLocks noGrp="1"/>
          </p:cNvSpPr>
          <p:nvPr>
            <p:ph type="ftr" sz="quarter" idx="11"/>
          </p:nvPr>
        </p:nvSpPr>
        <p:spPr/>
        <p:txBody>
          <a:bodyPr/>
          <a:lstStyle/>
          <a:p>
            <a:endParaRPr lang="en-IN" dirty="0"/>
          </a:p>
        </p:txBody>
      </p:sp>
      <p:sp>
        <p:nvSpPr>
          <p:cNvPr id="7" name="Slide Number Placeholder 6"/>
          <p:cNvSpPr>
            <a:spLocks noGrp="1"/>
          </p:cNvSpPr>
          <p:nvPr>
            <p:ph type="sldNum" sz="quarter" idx="12"/>
          </p:nvPr>
        </p:nvSpPr>
        <p:spPr/>
        <p:txBody>
          <a:bodyPr/>
          <a:lstStyle/>
          <a:p>
            <a:fld id="{DFF0F14B-8F94-4779-A406-00DC9ADB9C7B}" type="slidenum">
              <a:rPr lang="en-IN" smtClean="0"/>
              <a:t>‹#›</a:t>
            </a:fld>
            <a:endParaRPr lang="en-IN" dirty="0"/>
          </a:p>
        </p:txBody>
      </p:sp>
    </p:spTree>
    <p:extLst>
      <p:ext uri="{BB962C8B-B14F-4D97-AF65-F5344CB8AC3E}">
        <p14:creationId xmlns:p14="http://schemas.microsoft.com/office/powerpoint/2010/main" val="24725227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21367B3-AEFA-4CE3-950B-8EE51640759A}" type="datetimeFigureOut">
              <a:rPr lang="en-IN" smtClean="0"/>
              <a:t>16-02-2026</a:t>
            </a:fld>
            <a:endParaRPr lang="en-IN" dirty="0"/>
          </a:p>
        </p:txBody>
      </p:sp>
      <p:sp>
        <p:nvSpPr>
          <p:cNvPr id="6" name="Footer Placeholder 5"/>
          <p:cNvSpPr>
            <a:spLocks noGrp="1"/>
          </p:cNvSpPr>
          <p:nvPr>
            <p:ph type="ftr" sz="quarter" idx="11"/>
          </p:nvPr>
        </p:nvSpPr>
        <p:spPr/>
        <p:txBody>
          <a:bodyPr/>
          <a:lstStyle/>
          <a:p>
            <a:endParaRPr lang="en-IN" dirty="0"/>
          </a:p>
        </p:txBody>
      </p:sp>
      <p:sp>
        <p:nvSpPr>
          <p:cNvPr id="7" name="Slide Number Placeholder 6"/>
          <p:cNvSpPr>
            <a:spLocks noGrp="1"/>
          </p:cNvSpPr>
          <p:nvPr>
            <p:ph type="sldNum" sz="quarter" idx="12"/>
          </p:nvPr>
        </p:nvSpPr>
        <p:spPr>
          <a:xfrm>
            <a:off x="10729455" y="4711309"/>
            <a:ext cx="1154151" cy="1090789"/>
          </a:xfrm>
        </p:spPr>
        <p:txBody>
          <a:bodyPr/>
          <a:lstStyle/>
          <a:p>
            <a:fld id="{DFF0F14B-8F94-4779-A406-00DC9ADB9C7B}" type="slidenum">
              <a:rPr lang="en-IN" smtClean="0"/>
              <a:t>‹#›</a:t>
            </a:fld>
            <a:endParaRPr lang="en-IN" dirty="0"/>
          </a:p>
        </p:txBody>
      </p:sp>
    </p:spTree>
    <p:extLst>
      <p:ext uri="{BB962C8B-B14F-4D97-AF65-F5344CB8AC3E}">
        <p14:creationId xmlns:p14="http://schemas.microsoft.com/office/powerpoint/2010/main" val="15154179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21367B3-AEFA-4CE3-950B-8EE51640759A}" type="datetimeFigureOut">
              <a:rPr lang="en-IN" smtClean="0"/>
              <a:t>16-02-2026</a:t>
            </a:fld>
            <a:endParaRPr lang="en-IN" dirty="0"/>
          </a:p>
        </p:txBody>
      </p:sp>
      <p:sp>
        <p:nvSpPr>
          <p:cNvPr id="6" name="Footer Placeholder 5"/>
          <p:cNvSpPr>
            <a:spLocks noGrp="1"/>
          </p:cNvSpPr>
          <p:nvPr>
            <p:ph type="ftr" sz="quarter" idx="11"/>
          </p:nvPr>
        </p:nvSpPr>
        <p:spPr/>
        <p:txBody>
          <a:bodyPr/>
          <a:lstStyle/>
          <a:p>
            <a:endParaRPr lang="en-IN" dirty="0"/>
          </a:p>
        </p:txBody>
      </p:sp>
      <p:sp>
        <p:nvSpPr>
          <p:cNvPr id="7" name="Slide Number Placeholder 6"/>
          <p:cNvSpPr>
            <a:spLocks noGrp="1"/>
          </p:cNvSpPr>
          <p:nvPr>
            <p:ph type="sldNum" sz="quarter" idx="12"/>
          </p:nvPr>
        </p:nvSpPr>
        <p:spPr>
          <a:xfrm>
            <a:off x="10729455" y="4711615"/>
            <a:ext cx="1154151" cy="1090789"/>
          </a:xfrm>
        </p:spPr>
        <p:txBody>
          <a:bodyPr/>
          <a:lstStyle/>
          <a:p>
            <a:fld id="{DFF0F14B-8F94-4779-A406-00DC9ADB9C7B}" type="slidenum">
              <a:rPr lang="en-IN" smtClean="0"/>
              <a:t>‹#›</a:t>
            </a:fld>
            <a:endParaRPr lang="en-IN" dirty="0"/>
          </a:p>
        </p:txBody>
      </p:sp>
    </p:spTree>
    <p:extLst>
      <p:ext uri="{BB962C8B-B14F-4D97-AF65-F5344CB8AC3E}">
        <p14:creationId xmlns:p14="http://schemas.microsoft.com/office/powerpoint/2010/main" val="13825452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21367B3-AEFA-4CE3-950B-8EE51640759A}" type="datetimeFigureOut">
              <a:rPr lang="en-IN" smtClean="0"/>
              <a:t>16-02-2026</a:t>
            </a:fld>
            <a:endParaRPr lang="en-IN" dirty="0"/>
          </a:p>
        </p:txBody>
      </p:sp>
      <p:sp>
        <p:nvSpPr>
          <p:cNvPr id="6" name="Footer Placeholder 5"/>
          <p:cNvSpPr>
            <a:spLocks noGrp="1"/>
          </p:cNvSpPr>
          <p:nvPr>
            <p:ph type="ftr" sz="quarter" idx="11"/>
          </p:nvPr>
        </p:nvSpPr>
        <p:spPr/>
        <p:txBody>
          <a:bodyPr/>
          <a:lstStyle/>
          <a:p>
            <a:endParaRPr lang="en-IN" dirty="0"/>
          </a:p>
        </p:txBody>
      </p:sp>
      <p:sp>
        <p:nvSpPr>
          <p:cNvPr id="7" name="Slide Number Placeholder 6"/>
          <p:cNvSpPr>
            <a:spLocks noGrp="1"/>
          </p:cNvSpPr>
          <p:nvPr>
            <p:ph type="sldNum" sz="quarter" idx="12"/>
          </p:nvPr>
        </p:nvSpPr>
        <p:spPr>
          <a:xfrm>
            <a:off x="10729455" y="4709925"/>
            <a:ext cx="1154151" cy="1090789"/>
          </a:xfrm>
        </p:spPr>
        <p:txBody>
          <a:bodyPr/>
          <a:lstStyle/>
          <a:p>
            <a:fld id="{DFF0F14B-8F94-4779-A406-00DC9ADB9C7B}" type="slidenum">
              <a:rPr lang="en-IN" smtClean="0"/>
              <a:t>‹#›</a:t>
            </a:fld>
            <a:endParaRPr lang="en-IN"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39237730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21367B3-AEFA-4CE3-950B-8EE51640759A}" type="datetimeFigureOut">
              <a:rPr lang="en-IN" smtClean="0"/>
              <a:t>16-02-2026</a:t>
            </a:fld>
            <a:endParaRPr lang="en-IN" dirty="0"/>
          </a:p>
        </p:txBody>
      </p:sp>
      <p:sp>
        <p:nvSpPr>
          <p:cNvPr id="6" name="Footer Placeholder 5"/>
          <p:cNvSpPr>
            <a:spLocks noGrp="1"/>
          </p:cNvSpPr>
          <p:nvPr>
            <p:ph type="ftr" sz="quarter" idx="11"/>
          </p:nvPr>
        </p:nvSpPr>
        <p:spPr/>
        <p:txBody>
          <a:bodyPr/>
          <a:lstStyle/>
          <a:p>
            <a:endParaRPr lang="en-IN" dirty="0"/>
          </a:p>
        </p:txBody>
      </p:sp>
      <p:sp>
        <p:nvSpPr>
          <p:cNvPr id="7" name="Slide Number Placeholder 6"/>
          <p:cNvSpPr>
            <a:spLocks noGrp="1"/>
          </p:cNvSpPr>
          <p:nvPr>
            <p:ph type="sldNum" sz="quarter" idx="12"/>
          </p:nvPr>
        </p:nvSpPr>
        <p:spPr>
          <a:xfrm>
            <a:off x="10729455" y="4709925"/>
            <a:ext cx="1154151" cy="1090789"/>
          </a:xfrm>
        </p:spPr>
        <p:txBody>
          <a:bodyPr/>
          <a:lstStyle/>
          <a:p>
            <a:fld id="{DFF0F14B-8F94-4779-A406-00DC9ADB9C7B}" type="slidenum">
              <a:rPr lang="en-IN" smtClean="0"/>
              <a:t>‹#›</a:t>
            </a:fld>
            <a:endParaRPr lang="en-IN" dirty="0"/>
          </a:p>
        </p:txBody>
      </p:sp>
    </p:spTree>
    <p:extLst>
      <p:ext uri="{BB962C8B-B14F-4D97-AF65-F5344CB8AC3E}">
        <p14:creationId xmlns:p14="http://schemas.microsoft.com/office/powerpoint/2010/main" val="8431368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21367B3-AEFA-4CE3-950B-8EE51640759A}" type="datetimeFigureOut">
              <a:rPr lang="en-IN" smtClean="0"/>
              <a:t>16-02-2026</a:t>
            </a:fld>
            <a:endParaRPr lang="en-IN" dirty="0"/>
          </a:p>
        </p:txBody>
      </p:sp>
      <p:sp>
        <p:nvSpPr>
          <p:cNvPr id="4" name="Footer Placeholder 3"/>
          <p:cNvSpPr>
            <a:spLocks noGrp="1"/>
          </p:cNvSpPr>
          <p:nvPr>
            <p:ph type="ftr" sz="quarter" idx="11"/>
          </p:nvPr>
        </p:nvSpPr>
        <p:spPr/>
        <p:txBody>
          <a:bodyPr/>
          <a:lstStyle/>
          <a:p>
            <a:endParaRPr lang="en-IN" dirty="0"/>
          </a:p>
        </p:txBody>
      </p:sp>
      <p:sp>
        <p:nvSpPr>
          <p:cNvPr id="5" name="Slide Number Placeholder 4"/>
          <p:cNvSpPr>
            <a:spLocks noGrp="1"/>
          </p:cNvSpPr>
          <p:nvPr>
            <p:ph type="sldNum" sz="quarter" idx="12"/>
          </p:nvPr>
        </p:nvSpPr>
        <p:spPr/>
        <p:txBody>
          <a:bodyPr/>
          <a:lstStyle/>
          <a:p>
            <a:fld id="{DFF0F14B-8F94-4779-A406-00DC9ADB9C7B}" type="slidenum">
              <a:rPr lang="en-IN" smtClean="0"/>
              <a:t>‹#›</a:t>
            </a:fld>
            <a:endParaRPr lang="en-IN" dirty="0"/>
          </a:p>
        </p:txBody>
      </p:sp>
    </p:spTree>
    <p:extLst>
      <p:ext uri="{BB962C8B-B14F-4D97-AF65-F5344CB8AC3E}">
        <p14:creationId xmlns:p14="http://schemas.microsoft.com/office/powerpoint/2010/main" val="29021038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21367B3-AEFA-4CE3-950B-8EE51640759A}" type="datetimeFigureOut">
              <a:rPr lang="en-IN" smtClean="0"/>
              <a:t>16-02-2026</a:t>
            </a:fld>
            <a:endParaRPr lang="en-IN" dirty="0"/>
          </a:p>
        </p:txBody>
      </p:sp>
      <p:sp>
        <p:nvSpPr>
          <p:cNvPr id="4" name="Footer Placeholder 3"/>
          <p:cNvSpPr>
            <a:spLocks noGrp="1"/>
          </p:cNvSpPr>
          <p:nvPr>
            <p:ph type="ftr" sz="quarter" idx="11"/>
          </p:nvPr>
        </p:nvSpPr>
        <p:spPr/>
        <p:txBody>
          <a:bodyPr/>
          <a:lstStyle/>
          <a:p>
            <a:endParaRPr lang="en-IN" dirty="0"/>
          </a:p>
        </p:txBody>
      </p:sp>
      <p:sp>
        <p:nvSpPr>
          <p:cNvPr id="5" name="Slide Number Placeholder 4"/>
          <p:cNvSpPr>
            <a:spLocks noGrp="1"/>
          </p:cNvSpPr>
          <p:nvPr>
            <p:ph type="sldNum" sz="quarter" idx="12"/>
          </p:nvPr>
        </p:nvSpPr>
        <p:spPr/>
        <p:txBody>
          <a:bodyPr/>
          <a:lstStyle/>
          <a:p>
            <a:fld id="{DFF0F14B-8F94-4779-A406-00DC9ADB9C7B}" type="slidenum">
              <a:rPr lang="en-IN" smtClean="0"/>
              <a:t>‹#›</a:t>
            </a:fld>
            <a:endParaRPr lang="en-IN" dirty="0"/>
          </a:p>
        </p:txBody>
      </p:sp>
    </p:spTree>
    <p:extLst>
      <p:ext uri="{BB962C8B-B14F-4D97-AF65-F5344CB8AC3E}">
        <p14:creationId xmlns:p14="http://schemas.microsoft.com/office/powerpoint/2010/main" val="10572779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21367B3-AEFA-4CE3-950B-8EE51640759A}" type="datetimeFigureOut">
              <a:rPr lang="en-IN" smtClean="0"/>
              <a:t>16-02-2026</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DFF0F14B-8F94-4779-A406-00DC9ADB9C7B}" type="slidenum">
              <a:rPr lang="en-IN" smtClean="0"/>
              <a:t>‹#›</a:t>
            </a:fld>
            <a:endParaRPr lang="en-IN" dirty="0"/>
          </a:p>
        </p:txBody>
      </p:sp>
    </p:spTree>
    <p:extLst>
      <p:ext uri="{BB962C8B-B14F-4D97-AF65-F5344CB8AC3E}">
        <p14:creationId xmlns:p14="http://schemas.microsoft.com/office/powerpoint/2010/main" val="1524193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321367B3-AEFA-4CE3-950B-8EE51640759A}" type="datetimeFigureOut">
              <a:rPr lang="en-IN" smtClean="0"/>
              <a:t>16-02-2026</a:t>
            </a:fld>
            <a:endParaRPr lang="en-IN" dirty="0"/>
          </a:p>
        </p:txBody>
      </p:sp>
      <p:sp>
        <p:nvSpPr>
          <p:cNvPr id="5" name="Footer Placeholder 4"/>
          <p:cNvSpPr>
            <a:spLocks noGrp="1"/>
          </p:cNvSpPr>
          <p:nvPr>
            <p:ph type="ftr" sz="quarter" idx="11"/>
          </p:nvPr>
        </p:nvSpPr>
        <p:spPr>
          <a:xfrm>
            <a:off x="680321" y="5936188"/>
            <a:ext cx="6126805" cy="365125"/>
          </a:xfrm>
        </p:spPr>
        <p:txBody>
          <a:bodyPr/>
          <a:lstStyle/>
          <a:p>
            <a:endParaRPr lang="en-IN"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DFF0F14B-8F94-4779-A406-00DC9ADB9C7B}" type="slidenum">
              <a:rPr lang="en-IN" smtClean="0"/>
              <a:t>‹#›</a:t>
            </a:fld>
            <a:endParaRPr lang="en-IN" dirty="0"/>
          </a:p>
        </p:txBody>
      </p:sp>
    </p:spTree>
    <p:extLst>
      <p:ext uri="{BB962C8B-B14F-4D97-AF65-F5344CB8AC3E}">
        <p14:creationId xmlns:p14="http://schemas.microsoft.com/office/powerpoint/2010/main" val="35026960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alphaModFix amt="25000"/>
            <a:lum/>
          </a:blip>
          <a:srcRect/>
          <a:stretch>
            <a:fillRect t="-10000" b="-10000"/>
          </a:stretch>
        </a:blipFill>
        <a:effectLst/>
      </p:bgPr>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20">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21367B3-AEFA-4CE3-950B-8EE51640759A}" type="datetimeFigureOut">
              <a:rPr lang="en-IN" smtClean="0"/>
              <a:t>16-02-2026</a:t>
            </a:fld>
            <a:endParaRPr lang="en-IN"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IN"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DFF0F14B-8F94-4779-A406-00DC9ADB9C7B}" type="slidenum">
              <a:rPr lang="en-IN" smtClean="0"/>
              <a:t>‹#›</a:t>
            </a:fld>
            <a:endParaRPr lang="en-IN" dirty="0"/>
          </a:p>
        </p:txBody>
      </p:sp>
    </p:spTree>
    <p:extLst>
      <p:ext uri="{BB962C8B-B14F-4D97-AF65-F5344CB8AC3E}">
        <p14:creationId xmlns:p14="http://schemas.microsoft.com/office/powerpoint/2010/main" val="1758923182"/>
      </p:ext>
    </p:extLst>
  </p:cSld>
  <p:clrMap bg1="dk1" tx1="lt1" bg2="dk2" tx2="lt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 id="2147483735" r:id="rId15"/>
    <p:sldLayoutId id="2147483736" r:id="rId16"/>
    <p:sldLayoutId id="2147483737"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hyperlink" Target="https://www.mdpi.com/1660-4601/20/6/4940" TargetMode="External"/><Relationship Id="rId2" Type="http://schemas.openxmlformats.org/officeDocument/2006/relationships/hyperlink" Target="https://www.annualreviews.org/content/journals/10.1146/annurev-publhealth-052020-110732" TargetMode="External"/><Relationship Id="rId1" Type="http://schemas.openxmlformats.org/officeDocument/2006/relationships/slideLayout" Target="../slideLayouts/slideLayout2.xml"/><Relationship Id="rId4" Type="http://schemas.openxmlformats.org/officeDocument/2006/relationships/hyperlink" Target="https://www.frontiersin.org/journals/public-health/articles/10.3389/fpubh.2025.1426015/full"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B86AEBF-5438-7734-19D3-FCF74B424613}"/>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IN" dirty="0"/>
          </a:p>
        </p:txBody>
      </p:sp>
      <p:sp>
        <p:nvSpPr>
          <p:cNvPr id="2" name="TextBox 1">
            <a:extLst>
              <a:ext uri="{FF2B5EF4-FFF2-40B4-BE49-F238E27FC236}">
                <a16:creationId xmlns:a16="http://schemas.microsoft.com/office/drawing/2014/main" id="{A8097C7D-9768-80EF-B37B-CAAA9EE80465}"/>
              </a:ext>
            </a:extLst>
          </p:cNvPr>
          <p:cNvSpPr txBox="1"/>
          <p:nvPr/>
        </p:nvSpPr>
        <p:spPr>
          <a:xfrm>
            <a:off x="0" y="2736502"/>
            <a:ext cx="9011479" cy="1384995"/>
          </a:xfrm>
          <a:prstGeom prst="rect">
            <a:avLst/>
          </a:prstGeom>
          <a:noFill/>
        </p:spPr>
        <p:txBody>
          <a:bodyPr wrap="square" rtlCol="0">
            <a:spAutoFit/>
          </a:bodyPr>
          <a:lstStyle/>
          <a:p>
            <a:r>
              <a:rPr lang="en-IN" sz="2800" b="1" dirty="0"/>
              <a:t>Investigating the impact of social isolation on mental wellbeing among older adults living in the community</a:t>
            </a:r>
            <a:endParaRPr lang="en-IN" sz="2800" dirty="0"/>
          </a:p>
        </p:txBody>
      </p:sp>
      <p:sp>
        <p:nvSpPr>
          <p:cNvPr id="4" name="TextBox 3">
            <a:extLst>
              <a:ext uri="{FF2B5EF4-FFF2-40B4-BE49-F238E27FC236}">
                <a16:creationId xmlns:a16="http://schemas.microsoft.com/office/drawing/2014/main" id="{4991DBA5-F611-BC19-4F2C-5E259A81D871}"/>
              </a:ext>
            </a:extLst>
          </p:cNvPr>
          <p:cNvSpPr txBox="1"/>
          <p:nvPr/>
        </p:nvSpPr>
        <p:spPr>
          <a:xfrm>
            <a:off x="162560" y="4409440"/>
            <a:ext cx="5673348" cy="1200329"/>
          </a:xfrm>
          <a:prstGeom prst="rect">
            <a:avLst/>
          </a:prstGeom>
          <a:noFill/>
        </p:spPr>
        <p:txBody>
          <a:bodyPr wrap="none" rtlCol="0">
            <a:spAutoFit/>
          </a:bodyPr>
          <a:lstStyle/>
          <a:p>
            <a:r>
              <a:rPr lang="en-US" dirty="0">
                <a:solidFill>
                  <a:schemeClr val="bg1"/>
                </a:solidFill>
                <a:latin typeface="Arial" panose="020B0604020202020204" pitchFamily="34" charset="0"/>
                <a:cs typeface="Arial" panose="020B0604020202020204" pitchFamily="34" charset="0"/>
              </a:rPr>
              <a:t>Student Name: RIDDHI PATEL</a:t>
            </a:r>
          </a:p>
          <a:p>
            <a:r>
              <a:rPr lang="en-US" dirty="0">
                <a:solidFill>
                  <a:schemeClr val="bg1"/>
                </a:solidFill>
                <a:latin typeface="Arial" panose="020B0604020202020204" pitchFamily="34" charset="0"/>
                <a:cs typeface="Arial" panose="020B0604020202020204" pitchFamily="34" charset="0"/>
              </a:rPr>
              <a:t> Student Number: 2506528</a:t>
            </a:r>
          </a:p>
          <a:p>
            <a:r>
              <a:rPr lang="en-US" dirty="0">
                <a:solidFill>
                  <a:schemeClr val="bg1"/>
                </a:solidFill>
                <a:latin typeface="Arial" panose="020B0604020202020204" pitchFamily="34" charset="0"/>
                <a:cs typeface="Arial" panose="020B0604020202020204" pitchFamily="34" charset="0"/>
              </a:rPr>
              <a:t> Module Name : Practice Based Research LCHS7008</a:t>
            </a:r>
          </a:p>
          <a:p>
            <a:r>
              <a:rPr lang="en-US" dirty="0">
                <a:solidFill>
                  <a:schemeClr val="bg1"/>
                </a:solidFill>
                <a:latin typeface="Arial" panose="020B0604020202020204" pitchFamily="34" charset="0"/>
                <a:cs typeface="Arial" panose="020B0604020202020204" pitchFamily="34" charset="0"/>
              </a:rPr>
              <a:t>Supervisor Name: Dr Zeno Leung</a:t>
            </a:r>
            <a:endParaRPr lang="en-IN"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902188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6A0B2-47DF-64FB-0B26-E3D3BB46256F}"/>
              </a:ext>
            </a:extLst>
          </p:cNvPr>
          <p:cNvSpPr>
            <a:spLocks noGrp="1"/>
          </p:cNvSpPr>
          <p:nvPr>
            <p:ph type="title"/>
          </p:nvPr>
        </p:nvSpPr>
        <p:spPr/>
        <p:txBody>
          <a:bodyPr/>
          <a:lstStyle/>
          <a:p>
            <a:pPr algn="ctr"/>
            <a:r>
              <a:rPr lang="en-IN" b="1" dirty="0"/>
              <a:t>Prevalence of the Issue</a:t>
            </a:r>
          </a:p>
        </p:txBody>
      </p:sp>
      <p:sp>
        <p:nvSpPr>
          <p:cNvPr id="3" name="Content Placeholder 2">
            <a:extLst>
              <a:ext uri="{FF2B5EF4-FFF2-40B4-BE49-F238E27FC236}">
                <a16:creationId xmlns:a16="http://schemas.microsoft.com/office/drawing/2014/main" id="{C6E382F6-1BBE-C0AF-FF4D-5F549CA9E7DA}"/>
              </a:ext>
            </a:extLst>
          </p:cNvPr>
          <p:cNvSpPr>
            <a:spLocks noGrp="1"/>
          </p:cNvSpPr>
          <p:nvPr>
            <p:ph sz="half" idx="1"/>
          </p:nvPr>
        </p:nvSpPr>
        <p:spPr>
          <a:xfrm>
            <a:off x="680319" y="2336873"/>
            <a:ext cx="6436097" cy="3599316"/>
          </a:xfrm>
        </p:spPr>
        <p:txBody>
          <a:bodyPr>
            <a:noAutofit/>
          </a:bodyPr>
          <a:lstStyle/>
          <a:p>
            <a:r>
              <a:rPr lang="en-IN" sz="1400" dirty="0">
                <a:solidFill>
                  <a:schemeClr val="bg1"/>
                </a:solidFill>
                <a:latin typeface="Arial" panose="020B0604020202020204" pitchFamily="34" charset="0"/>
                <a:cs typeface="Arial" panose="020B0604020202020204" pitchFamily="34" charset="0"/>
              </a:rPr>
              <a:t>The problem of social isolation and loneliness of older adults is a high-priority area of concern in the context of the scope of social isolation and loneliness in the general population. (Romanovska and Krutko, 2024)</a:t>
            </a:r>
          </a:p>
          <a:p>
            <a:r>
              <a:rPr lang="en-IN" sz="1400" dirty="0">
                <a:solidFill>
                  <a:schemeClr val="bg1"/>
                </a:solidFill>
                <a:latin typeface="Arial" panose="020B0604020202020204" pitchFamily="34" charset="0"/>
                <a:cs typeface="Arial" panose="020B0604020202020204" pitchFamily="34" charset="0"/>
              </a:rPr>
              <a:t>The elderly have a disadvantage of lower social interactions because of factors like living alone, loss of spouse or friends, retirement, physically challenged, and health issues, among others, which make them more prone to isolation and mental health issues. It has been shown that loneliness is normal in later life: in England, over 2 million of the aged 75 and above live alone (NHS, 2022). </a:t>
            </a:r>
          </a:p>
          <a:p>
            <a:r>
              <a:rPr lang="en-IN" sz="1400" dirty="0">
                <a:solidFill>
                  <a:schemeClr val="bg1"/>
                </a:solidFill>
                <a:latin typeface="Arial" panose="020B0604020202020204" pitchFamily="34" charset="0"/>
                <a:cs typeface="Arial" panose="020B0604020202020204" pitchFamily="34" charset="0"/>
              </a:rPr>
              <a:t>Also, a significant proportion state that they communicate infrequently with friends and family and spend long periods of time without speaking to anyone, be it neighbour or friend. Salari </a:t>
            </a:r>
            <a:r>
              <a:rPr lang="en-IN" sz="1400" i="1" dirty="0">
                <a:solidFill>
                  <a:schemeClr val="bg1"/>
                </a:solidFill>
                <a:latin typeface="Arial" panose="020B0604020202020204" pitchFamily="34" charset="0"/>
                <a:cs typeface="Arial" panose="020B0604020202020204" pitchFamily="34" charset="0"/>
              </a:rPr>
              <a:t>et al</a:t>
            </a:r>
            <a:r>
              <a:rPr lang="en-IN" sz="1400" dirty="0">
                <a:solidFill>
                  <a:schemeClr val="bg1"/>
                </a:solidFill>
                <a:latin typeface="Arial" panose="020B0604020202020204" pitchFamily="34" charset="0"/>
                <a:cs typeface="Arial" panose="020B0604020202020204" pitchFamily="34" charset="0"/>
              </a:rPr>
              <a:t>. (2025) also underscore the fact that globally about 27.6 percent of the elderly population feels lonely, which is one of the elements of social isolation that lead to poor mental health consequences such as depression and anxiety. </a:t>
            </a:r>
          </a:p>
          <a:p>
            <a:r>
              <a:rPr lang="en-IN" sz="1400" dirty="0">
                <a:solidFill>
                  <a:schemeClr val="bg1"/>
                </a:solidFill>
                <a:latin typeface="Arial" panose="020B0604020202020204" pitchFamily="34" charset="0"/>
                <a:cs typeface="Arial" panose="020B0604020202020204" pitchFamily="34" charset="0"/>
              </a:rPr>
              <a:t>Considering the ageing population and the ongoing socio-cultural transformations, the issue of social isolation in community-dwelling elderly citizens explains its significance as a target of the public health and social care practise (Perone </a:t>
            </a:r>
            <a:r>
              <a:rPr lang="en-IN" sz="1400" i="1" dirty="0">
                <a:solidFill>
                  <a:schemeClr val="bg1"/>
                </a:solidFill>
                <a:latin typeface="Arial" panose="020B0604020202020204" pitchFamily="34" charset="0"/>
                <a:cs typeface="Arial" panose="020B0604020202020204" pitchFamily="34" charset="0"/>
              </a:rPr>
              <a:t>et al</a:t>
            </a:r>
            <a:r>
              <a:rPr lang="en-IN" sz="1400" dirty="0">
                <a:solidFill>
                  <a:schemeClr val="bg1"/>
                </a:solidFill>
                <a:latin typeface="Arial" panose="020B0604020202020204" pitchFamily="34" charset="0"/>
                <a:cs typeface="Arial" panose="020B0604020202020204" pitchFamily="34" charset="0"/>
              </a:rPr>
              <a:t>., 2025). </a:t>
            </a:r>
          </a:p>
        </p:txBody>
      </p:sp>
      <p:sp>
        <p:nvSpPr>
          <p:cNvPr id="5" name="TextBox 4">
            <a:extLst>
              <a:ext uri="{FF2B5EF4-FFF2-40B4-BE49-F238E27FC236}">
                <a16:creationId xmlns:a16="http://schemas.microsoft.com/office/drawing/2014/main" id="{52D8ADAF-30EA-4D6C-A90D-D3317E9DF817}"/>
              </a:ext>
            </a:extLst>
          </p:cNvPr>
          <p:cNvSpPr txBox="1"/>
          <p:nvPr/>
        </p:nvSpPr>
        <p:spPr>
          <a:xfrm>
            <a:off x="6960704" y="6186481"/>
            <a:ext cx="5642113" cy="338554"/>
          </a:xfrm>
          <a:prstGeom prst="rect">
            <a:avLst/>
          </a:prstGeom>
          <a:noFill/>
        </p:spPr>
        <p:txBody>
          <a:bodyPr wrap="square" rtlCol="0">
            <a:spAutoFit/>
          </a:bodyPr>
          <a:lstStyle/>
          <a:p>
            <a:r>
              <a:rPr lang="en-US" sz="800" dirty="0">
                <a:solidFill>
                  <a:schemeClr val="bg1"/>
                </a:solidFill>
              </a:rPr>
              <a:t>(Source: https://ihpi.umich.edu/news-events/news/only-lonely-poll-shows-many-older-adults-especially-those-health-issues-feel)</a:t>
            </a:r>
            <a:endParaRPr lang="en-IN" sz="800" dirty="0">
              <a:solidFill>
                <a:schemeClr val="bg1"/>
              </a:solidFill>
            </a:endParaRPr>
          </a:p>
        </p:txBody>
      </p:sp>
      <p:pic>
        <p:nvPicPr>
          <p:cNvPr id="7" name="Picture 6">
            <a:extLst>
              <a:ext uri="{FF2B5EF4-FFF2-40B4-BE49-F238E27FC236}">
                <a16:creationId xmlns:a16="http://schemas.microsoft.com/office/drawing/2014/main" id="{BF9E79C1-0EDA-33DD-B688-F971ED927078}"/>
              </a:ext>
            </a:extLst>
          </p:cNvPr>
          <p:cNvPicPr>
            <a:picLocks noChangeAspect="1"/>
          </p:cNvPicPr>
          <p:nvPr/>
        </p:nvPicPr>
        <p:blipFill>
          <a:blip r:embed="rId3"/>
          <a:stretch>
            <a:fillRect/>
          </a:stretch>
        </p:blipFill>
        <p:spPr>
          <a:xfrm>
            <a:off x="7195929" y="2451652"/>
            <a:ext cx="4678019" cy="3484537"/>
          </a:xfrm>
          <a:prstGeom prst="rect">
            <a:avLst/>
          </a:prstGeom>
        </p:spPr>
      </p:pic>
    </p:spTree>
    <p:extLst>
      <p:ext uri="{BB962C8B-B14F-4D97-AF65-F5344CB8AC3E}">
        <p14:creationId xmlns:p14="http://schemas.microsoft.com/office/powerpoint/2010/main" val="16875465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B94FB9-D0FA-43D6-8181-3DAE5B78CE1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18DA2A8-7BED-BE75-E72C-9A336F9B120D}"/>
              </a:ext>
            </a:extLst>
          </p:cNvPr>
          <p:cNvSpPr>
            <a:spLocks noGrp="1"/>
          </p:cNvSpPr>
          <p:nvPr>
            <p:ph type="title"/>
          </p:nvPr>
        </p:nvSpPr>
        <p:spPr/>
        <p:txBody>
          <a:bodyPr/>
          <a:lstStyle/>
          <a:p>
            <a:pPr algn="ctr"/>
            <a:r>
              <a:rPr lang="en-IN" b="1" dirty="0"/>
              <a:t>Rationale for the Research</a:t>
            </a:r>
          </a:p>
        </p:txBody>
      </p:sp>
      <p:sp>
        <p:nvSpPr>
          <p:cNvPr id="3" name="Content Placeholder 2">
            <a:extLst>
              <a:ext uri="{FF2B5EF4-FFF2-40B4-BE49-F238E27FC236}">
                <a16:creationId xmlns:a16="http://schemas.microsoft.com/office/drawing/2014/main" id="{B1E72BCC-59CA-01CF-C7E7-B3689C487F69}"/>
              </a:ext>
            </a:extLst>
          </p:cNvPr>
          <p:cNvSpPr>
            <a:spLocks noGrp="1"/>
          </p:cNvSpPr>
          <p:nvPr>
            <p:ph sz="half" idx="1"/>
          </p:nvPr>
        </p:nvSpPr>
        <p:spPr>
          <a:xfrm>
            <a:off x="680321" y="2239617"/>
            <a:ext cx="6144550" cy="3599316"/>
          </a:xfrm>
        </p:spPr>
        <p:txBody>
          <a:bodyPr>
            <a:noAutofit/>
          </a:bodyPr>
          <a:lstStyle/>
          <a:p>
            <a:r>
              <a:rPr lang="en-IN" sz="1400" dirty="0">
                <a:solidFill>
                  <a:schemeClr val="bg1"/>
                </a:solidFill>
                <a:latin typeface="Arial" panose="020B0604020202020204" pitchFamily="34" charset="0"/>
                <a:cs typeface="Arial" panose="020B0604020202020204" pitchFamily="34" charset="0"/>
              </a:rPr>
              <a:t>This study is significant since social isolation has a direct impact on the psychological well-being, emotional contentment, and a general quality of life of the older generation residing independently in the community.</a:t>
            </a:r>
            <a:r>
              <a:rPr lang="en-IN" dirty="0"/>
              <a:t> </a:t>
            </a:r>
            <a:r>
              <a:rPr lang="en-IN" sz="1400" dirty="0">
                <a:solidFill>
                  <a:schemeClr val="bg1"/>
                </a:solidFill>
                <a:latin typeface="Arial" panose="020B0604020202020204" pitchFamily="34" charset="0"/>
                <a:cs typeface="Arial" panose="020B0604020202020204" pitchFamily="34" charset="0"/>
              </a:rPr>
              <a:t>(Canady, 2021) Although ageing policies tend to focus on physical health and functional ability, mental health can be neglected especially when the older people are not actively involved with the formal health or social care services. </a:t>
            </a:r>
          </a:p>
          <a:p>
            <a:r>
              <a:rPr lang="en-IN" sz="1400" dirty="0">
                <a:solidFill>
                  <a:schemeClr val="bg1"/>
                </a:solidFill>
                <a:latin typeface="Arial" panose="020B0604020202020204" pitchFamily="34" charset="0"/>
                <a:cs typeface="Arial" panose="020B0604020202020204" pitchFamily="34" charset="0"/>
              </a:rPr>
              <a:t>Social isolation might be concealed until it manifests itself through depression, anxiety, cognitive decline, or less interest in self-care, which leads to the danger of preventable health decline, and dependency on services (Iovino </a:t>
            </a:r>
            <a:r>
              <a:rPr lang="en-IN" sz="1400" i="1" dirty="0">
                <a:solidFill>
                  <a:schemeClr val="bg1"/>
                </a:solidFill>
                <a:latin typeface="Arial" panose="020B0604020202020204" pitchFamily="34" charset="0"/>
                <a:cs typeface="Arial" panose="020B0604020202020204" pitchFamily="34" charset="0"/>
              </a:rPr>
              <a:t>et al</a:t>
            </a:r>
            <a:r>
              <a:rPr lang="en-IN" sz="1400" dirty="0">
                <a:solidFill>
                  <a:schemeClr val="bg1"/>
                </a:solidFill>
                <a:latin typeface="Arial" panose="020B0604020202020204" pitchFamily="34" charset="0"/>
                <a:cs typeface="Arial" panose="020B0604020202020204" pitchFamily="34" charset="0"/>
              </a:rPr>
              <a:t>., 2023). </a:t>
            </a:r>
          </a:p>
          <a:p>
            <a:r>
              <a:rPr lang="en-IN" sz="1400" dirty="0">
                <a:solidFill>
                  <a:schemeClr val="bg1"/>
                </a:solidFill>
                <a:latin typeface="Arial" panose="020B0604020202020204" pitchFamily="34" charset="0"/>
                <a:cs typeface="Arial" panose="020B0604020202020204" pitchFamily="34" charset="0"/>
              </a:rPr>
              <a:t>The exploration of this question can help gain a better insight into how daily social experiences or the absence of them influence mental wellbeing in old age. Regarding the concerns of public health and social care, the results can be used to design early intervention methods, community-based support programmes, and preventative care practises that enhance social connectedness (Holt-Lunstad, 2022).</a:t>
            </a:r>
          </a:p>
          <a:p>
            <a:r>
              <a:rPr lang="en-IN" sz="1400" dirty="0">
                <a:solidFill>
                  <a:schemeClr val="bg1"/>
                </a:solidFill>
                <a:latin typeface="Arial" panose="020B0604020202020204" pitchFamily="34" charset="0"/>
                <a:cs typeface="Arial" panose="020B0604020202020204" pitchFamily="34" charset="0"/>
              </a:rPr>
              <a:t> This study also upholds the person-centred practise as it identifies the lived experience of older adults to guide practitioners to develop inclusive services that uphold independence, dignity, and mental health in the community.</a:t>
            </a:r>
          </a:p>
        </p:txBody>
      </p:sp>
      <p:sp>
        <p:nvSpPr>
          <p:cNvPr id="5" name="TextBox 4">
            <a:extLst>
              <a:ext uri="{FF2B5EF4-FFF2-40B4-BE49-F238E27FC236}">
                <a16:creationId xmlns:a16="http://schemas.microsoft.com/office/drawing/2014/main" id="{4ED6E670-A5CF-55FB-9182-46945CBE66CC}"/>
              </a:ext>
            </a:extLst>
          </p:cNvPr>
          <p:cNvSpPr txBox="1"/>
          <p:nvPr/>
        </p:nvSpPr>
        <p:spPr>
          <a:xfrm>
            <a:off x="8030817" y="6057856"/>
            <a:ext cx="5642113" cy="246221"/>
          </a:xfrm>
          <a:prstGeom prst="rect">
            <a:avLst/>
          </a:prstGeom>
          <a:noFill/>
        </p:spPr>
        <p:txBody>
          <a:bodyPr wrap="square" rtlCol="0">
            <a:spAutoFit/>
          </a:bodyPr>
          <a:lstStyle/>
          <a:p>
            <a:r>
              <a:rPr lang="en-US" sz="1000" dirty="0">
                <a:solidFill>
                  <a:schemeClr val="bg1"/>
                </a:solidFill>
              </a:rPr>
              <a:t>(Source: https://bcphr.org/blog-wu-1/)</a:t>
            </a:r>
            <a:endParaRPr lang="en-IN" sz="1000" dirty="0">
              <a:solidFill>
                <a:schemeClr val="bg1"/>
              </a:solidFill>
            </a:endParaRPr>
          </a:p>
        </p:txBody>
      </p:sp>
      <p:pic>
        <p:nvPicPr>
          <p:cNvPr id="2052" name="Picture 4" descr="Sherry Wu explores the impact of social isolation on residents in long-term  care - BCPHR Journal">
            <a:extLst>
              <a:ext uri="{FF2B5EF4-FFF2-40B4-BE49-F238E27FC236}">
                <a16:creationId xmlns:a16="http://schemas.microsoft.com/office/drawing/2014/main" id="{46B35E6E-51A3-160C-5F44-53465E1F4AC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61764" y="2121052"/>
            <a:ext cx="3962827" cy="38961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932177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16D324-F73F-C056-3D78-A0EFF52EB30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0326D0F-97C6-F3BF-AB89-BC041AF717D7}"/>
              </a:ext>
            </a:extLst>
          </p:cNvPr>
          <p:cNvSpPr>
            <a:spLocks noGrp="1"/>
          </p:cNvSpPr>
          <p:nvPr>
            <p:ph type="title"/>
          </p:nvPr>
        </p:nvSpPr>
        <p:spPr/>
        <p:txBody>
          <a:bodyPr>
            <a:normAutofit/>
          </a:bodyPr>
          <a:lstStyle/>
          <a:p>
            <a:pPr algn="ctr"/>
            <a:r>
              <a:rPr lang="en-IN" b="1" dirty="0"/>
              <a:t>Research Question, Aim and Objectives.</a:t>
            </a:r>
          </a:p>
        </p:txBody>
      </p:sp>
      <p:sp>
        <p:nvSpPr>
          <p:cNvPr id="3" name="Content Placeholder 2">
            <a:extLst>
              <a:ext uri="{FF2B5EF4-FFF2-40B4-BE49-F238E27FC236}">
                <a16:creationId xmlns:a16="http://schemas.microsoft.com/office/drawing/2014/main" id="{FA62461B-B86E-EECD-0AF7-62DD551CE225}"/>
              </a:ext>
            </a:extLst>
          </p:cNvPr>
          <p:cNvSpPr>
            <a:spLocks noGrp="1"/>
          </p:cNvSpPr>
          <p:nvPr>
            <p:ph sz="half" idx="1"/>
          </p:nvPr>
        </p:nvSpPr>
        <p:spPr>
          <a:xfrm>
            <a:off x="680321" y="2350125"/>
            <a:ext cx="4698358" cy="3599316"/>
          </a:xfrm>
        </p:spPr>
        <p:txBody>
          <a:bodyPr>
            <a:normAutofit/>
          </a:bodyPr>
          <a:lstStyle/>
          <a:p>
            <a:r>
              <a:rPr lang="en-IN" sz="1600" b="1" dirty="0">
                <a:solidFill>
                  <a:schemeClr val="bg1"/>
                </a:solidFill>
                <a:latin typeface="Arial" panose="020B0604020202020204" pitchFamily="34" charset="0"/>
                <a:cs typeface="Arial" panose="020B0604020202020204" pitchFamily="34" charset="0"/>
              </a:rPr>
              <a:t>Research Question:</a:t>
            </a:r>
            <a:endParaRPr lang="en-IN" sz="1600" dirty="0">
              <a:solidFill>
                <a:schemeClr val="bg1"/>
              </a:solidFill>
              <a:latin typeface="Arial" panose="020B0604020202020204" pitchFamily="34" charset="0"/>
              <a:cs typeface="Arial" panose="020B0604020202020204" pitchFamily="34" charset="0"/>
            </a:endParaRPr>
          </a:p>
          <a:p>
            <a:r>
              <a:rPr lang="en-IN" sz="1600" dirty="0">
                <a:solidFill>
                  <a:schemeClr val="bg1"/>
                </a:solidFill>
                <a:latin typeface="Arial" panose="020B0604020202020204" pitchFamily="34" charset="0"/>
                <a:cs typeface="Arial" panose="020B0604020202020204" pitchFamily="34" charset="0"/>
              </a:rPr>
              <a:t>What is the impact of social isolation on mental wellbeing among older adults living in the community?</a:t>
            </a:r>
          </a:p>
          <a:p>
            <a:r>
              <a:rPr lang="en-IN" sz="1600" b="1" dirty="0">
                <a:solidFill>
                  <a:schemeClr val="bg1"/>
                </a:solidFill>
                <a:latin typeface="Arial" panose="020B0604020202020204" pitchFamily="34" charset="0"/>
                <a:cs typeface="Arial" panose="020B0604020202020204" pitchFamily="34" charset="0"/>
              </a:rPr>
              <a:t>Research Aim:</a:t>
            </a:r>
            <a:endParaRPr lang="en-IN" sz="1600" dirty="0">
              <a:solidFill>
                <a:schemeClr val="bg1"/>
              </a:solidFill>
              <a:latin typeface="Arial" panose="020B0604020202020204" pitchFamily="34" charset="0"/>
              <a:cs typeface="Arial" panose="020B0604020202020204" pitchFamily="34" charset="0"/>
            </a:endParaRPr>
          </a:p>
          <a:p>
            <a:r>
              <a:rPr lang="en-IN" sz="1600" dirty="0">
                <a:solidFill>
                  <a:schemeClr val="bg1"/>
                </a:solidFill>
                <a:latin typeface="Arial" panose="020B0604020202020204" pitchFamily="34" charset="0"/>
                <a:cs typeface="Arial" panose="020B0604020202020204" pitchFamily="34" charset="0"/>
              </a:rPr>
              <a:t>The aim of this study is to investigate the impact of social isolation on mental wellbeing among older adults living in the community</a:t>
            </a:r>
            <a:r>
              <a:rPr lang="en-IN" dirty="0">
                <a:latin typeface="Arial" panose="020B0604020202020204" pitchFamily="34" charset="0"/>
                <a:cs typeface="Arial" panose="020B0604020202020204" pitchFamily="34" charset="0"/>
              </a:rPr>
              <a:t> </a:t>
            </a:r>
            <a:r>
              <a:rPr lang="en-IN" sz="1400" dirty="0">
                <a:solidFill>
                  <a:schemeClr val="bg1"/>
                </a:solidFill>
                <a:latin typeface="Arial" panose="020B0604020202020204" pitchFamily="34" charset="0"/>
                <a:cs typeface="Arial" panose="020B0604020202020204" pitchFamily="34" charset="0"/>
              </a:rPr>
              <a:t>(Alkan, 2020).</a:t>
            </a:r>
          </a:p>
        </p:txBody>
      </p:sp>
      <p:sp>
        <p:nvSpPr>
          <p:cNvPr id="5" name="TextBox 4">
            <a:extLst>
              <a:ext uri="{FF2B5EF4-FFF2-40B4-BE49-F238E27FC236}">
                <a16:creationId xmlns:a16="http://schemas.microsoft.com/office/drawing/2014/main" id="{8E938570-6C15-5064-8495-1E0B8F093C0B}"/>
              </a:ext>
            </a:extLst>
          </p:cNvPr>
          <p:cNvSpPr txBox="1"/>
          <p:nvPr/>
        </p:nvSpPr>
        <p:spPr>
          <a:xfrm>
            <a:off x="7195930" y="5858551"/>
            <a:ext cx="5642113" cy="246221"/>
          </a:xfrm>
          <a:prstGeom prst="rect">
            <a:avLst/>
          </a:prstGeom>
          <a:noFill/>
        </p:spPr>
        <p:txBody>
          <a:bodyPr wrap="square" rtlCol="0">
            <a:spAutoFit/>
          </a:bodyPr>
          <a:lstStyle/>
          <a:p>
            <a:r>
              <a:rPr lang="en-US" sz="1000" dirty="0">
                <a:solidFill>
                  <a:schemeClr val="bg1"/>
                </a:solidFill>
              </a:rPr>
              <a:t>(Source: Self-developed)</a:t>
            </a:r>
            <a:endParaRPr lang="en-IN" sz="1000" dirty="0">
              <a:solidFill>
                <a:schemeClr val="bg1"/>
              </a:solidFill>
            </a:endParaRPr>
          </a:p>
        </p:txBody>
      </p:sp>
      <p:graphicFrame>
        <p:nvGraphicFramePr>
          <p:cNvPr id="4" name="Diagram 3">
            <a:extLst>
              <a:ext uri="{FF2B5EF4-FFF2-40B4-BE49-F238E27FC236}">
                <a16:creationId xmlns:a16="http://schemas.microsoft.com/office/drawing/2014/main" id="{725FF8C2-02B0-DE12-A558-EA31B1317B7C}"/>
              </a:ext>
            </a:extLst>
          </p:cNvPr>
          <p:cNvGraphicFramePr/>
          <p:nvPr>
            <p:extLst>
              <p:ext uri="{D42A27DB-BD31-4B8C-83A1-F6EECF244321}">
                <p14:modId xmlns:p14="http://schemas.microsoft.com/office/powerpoint/2010/main" val="3049604577"/>
              </p:ext>
            </p:extLst>
          </p:nvPr>
        </p:nvGraphicFramePr>
        <p:xfrm>
          <a:off x="5764696" y="2244870"/>
          <a:ext cx="5110922" cy="32029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5117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9228F9-AEFD-CDE0-3317-E94A861CB6F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BD47D84-2304-1A84-086B-A9FB78242E13}"/>
              </a:ext>
            </a:extLst>
          </p:cNvPr>
          <p:cNvSpPr>
            <a:spLocks noGrp="1"/>
          </p:cNvSpPr>
          <p:nvPr>
            <p:ph type="title"/>
          </p:nvPr>
        </p:nvSpPr>
        <p:spPr/>
        <p:txBody>
          <a:bodyPr>
            <a:normAutofit/>
          </a:bodyPr>
          <a:lstStyle/>
          <a:p>
            <a:pPr algn="ctr"/>
            <a:r>
              <a:rPr lang="en-IN" b="1" dirty="0"/>
              <a:t>Research Impact</a:t>
            </a:r>
          </a:p>
        </p:txBody>
      </p:sp>
      <p:sp>
        <p:nvSpPr>
          <p:cNvPr id="3" name="Content Placeholder 2">
            <a:extLst>
              <a:ext uri="{FF2B5EF4-FFF2-40B4-BE49-F238E27FC236}">
                <a16:creationId xmlns:a16="http://schemas.microsoft.com/office/drawing/2014/main" id="{6350ABA7-4E54-59E4-3020-856D1C8CBC4D}"/>
              </a:ext>
            </a:extLst>
          </p:cNvPr>
          <p:cNvSpPr>
            <a:spLocks noGrp="1"/>
          </p:cNvSpPr>
          <p:nvPr>
            <p:ph sz="half" idx="1"/>
          </p:nvPr>
        </p:nvSpPr>
        <p:spPr>
          <a:xfrm>
            <a:off x="372428" y="2035669"/>
            <a:ext cx="6754150" cy="3599316"/>
          </a:xfrm>
        </p:spPr>
        <p:txBody>
          <a:bodyPr>
            <a:noAutofit/>
          </a:bodyPr>
          <a:lstStyle/>
          <a:p>
            <a:r>
              <a:rPr lang="en-IN" sz="1400" dirty="0">
                <a:solidFill>
                  <a:schemeClr val="bg1"/>
                </a:solidFill>
                <a:latin typeface="Arial" panose="020B0604020202020204" pitchFamily="34" charset="0"/>
                <a:cs typeface="Arial" panose="020B0604020202020204" pitchFamily="34" charset="0"/>
              </a:rPr>
              <a:t>The implications of this study can produce a significant change on the policy of health care, the practise of social care or the intervention of community levels. </a:t>
            </a:r>
            <a:r>
              <a:rPr lang="fi-FI" sz="1400" dirty="0">
                <a:solidFill>
                  <a:schemeClr val="bg1"/>
                </a:solidFill>
                <a:latin typeface="Arial" panose="020B0604020202020204" pitchFamily="34" charset="0"/>
                <a:cs typeface="Arial" panose="020B0604020202020204" pitchFamily="34" charset="0"/>
              </a:rPr>
              <a:t> (Davies, Sella and Sivasubramaniam, 2006)</a:t>
            </a:r>
            <a:endParaRPr lang="en-IN" sz="1400" dirty="0">
              <a:solidFill>
                <a:schemeClr val="bg1"/>
              </a:solidFill>
              <a:latin typeface="Arial" panose="020B0604020202020204" pitchFamily="34" charset="0"/>
              <a:cs typeface="Arial" panose="020B0604020202020204" pitchFamily="34" charset="0"/>
            </a:endParaRPr>
          </a:p>
          <a:p>
            <a:r>
              <a:rPr lang="en-IN" sz="1400" dirty="0">
                <a:solidFill>
                  <a:schemeClr val="bg1"/>
                </a:solidFill>
                <a:latin typeface="Arial" panose="020B0604020202020204" pitchFamily="34" charset="0"/>
                <a:cs typeface="Arial" panose="020B0604020202020204" pitchFamily="34" charset="0"/>
              </a:rPr>
              <a:t>The research can be used to inform evidence-based policymaking by both local authorities, NHS services, and voluntary organisations by determining how social isolation affects older adults in the community in terms of mental wellbeing. (Grayson, 2007)</a:t>
            </a:r>
          </a:p>
          <a:p>
            <a:r>
              <a:rPr lang="en-IN" sz="1400" dirty="0">
                <a:solidFill>
                  <a:schemeClr val="bg1"/>
                </a:solidFill>
                <a:latin typeface="Arial" panose="020B0604020202020204" pitchFamily="34" charset="0"/>
                <a:cs typeface="Arial" panose="020B0604020202020204" pitchFamily="34" charset="0"/>
              </a:rPr>
              <a:t>The study can be used to shape the design of specific social prescribing interventions, community outreach programmes, and preventive mental health measures that can deal with isolation prior to its progression into more complicated requirement needs.</a:t>
            </a:r>
            <a:r>
              <a:rPr lang="en-IN" sz="1400" dirty="0">
                <a:latin typeface="Arial" panose="020B0604020202020204" pitchFamily="34" charset="0"/>
                <a:cs typeface="Arial" panose="020B0604020202020204" pitchFamily="34" charset="0"/>
              </a:rPr>
              <a:t> </a:t>
            </a:r>
            <a:r>
              <a:rPr lang="en-IN" sz="1400" dirty="0">
                <a:solidFill>
                  <a:schemeClr val="bg1"/>
                </a:solidFill>
                <a:latin typeface="Arial" panose="020B0604020202020204" pitchFamily="34" charset="0"/>
                <a:cs typeface="Arial" panose="020B0604020202020204" pitchFamily="34" charset="0"/>
              </a:rPr>
              <a:t>(Tucker, 2025) To social care professionals, the consequences may be used to improve assessment procedures by promoting habitual attention to social connectedness, in addition to physical and clinical outcomes. (Bernards, 2023)</a:t>
            </a:r>
          </a:p>
          <a:p>
            <a:r>
              <a:rPr lang="en-IN" sz="1400" dirty="0">
                <a:solidFill>
                  <a:schemeClr val="bg1"/>
                </a:solidFill>
                <a:latin typeface="Arial" panose="020B0604020202020204" pitchFamily="34" charset="0"/>
                <a:cs typeface="Arial" panose="020B0604020202020204" pitchFamily="34" charset="0"/>
              </a:rPr>
              <a:t>On a broader level, the research would make a contribution to the minimization of health inequalities through the inclusive community planning that is age friendly.</a:t>
            </a:r>
            <a:r>
              <a:rPr lang="en-IN" sz="1400" dirty="0">
                <a:latin typeface="Arial" panose="020B0604020202020204" pitchFamily="34" charset="0"/>
                <a:cs typeface="Arial" panose="020B0604020202020204" pitchFamily="34" charset="0"/>
              </a:rPr>
              <a:t> </a:t>
            </a:r>
            <a:r>
              <a:rPr lang="en-IN" sz="1400" dirty="0">
                <a:solidFill>
                  <a:schemeClr val="bg1"/>
                </a:solidFill>
                <a:latin typeface="Arial" panose="020B0604020202020204" pitchFamily="34" charset="0"/>
                <a:cs typeface="Arial" panose="020B0604020202020204" pitchFamily="34" charset="0"/>
              </a:rPr>
              <a:t>(Tinker, 2012) On the academic side, the research contributes to existing literature on ageing and mental wellbeing and provides a practical contribution that could be used in the future to implement new interventions and enhance the integration of health, social care, and community support strategies.</a:t>
            </a:r>
          </a:p>
        </p:txBody>
      </p:sp>
      <p:sp>
        <p:nvSpPr>
          <p:cNvPr id="5" name="TextBox 4">
            <a:extLst>
              <a:ext uri="{FF2B5EF4-FFF2-40B4-BE49-F238E27FC236}">
                <a16:creationId xmlns:a16="http://schemas.microsoft.com/office/drawing/2014/main" id="{E27A042D-4DAD-DEDC-D0A8-397E9577F445}"/>
              </a:ext>
            </a:extLst>
          </p:cNvPr>
          <p:cNvSpPr txBox="1"/>
          <p:nvPr/>
        </p:nvSpPr>
        <p:spPr>
          <a:xfrm>
            <a:off x="7473125" y="6055075"/>
            <a:ext cx="5642113" cy="246221"/>
          </a:xfrm>
          <a:prstGeom prst="rect">
            <a:avLst/>
          </a:prstGeom>
          <a:noFill/>
        </p:spPr>
        <p:txBody>
          <a:bodyPr wrap="square" rtlCol="0">
            <a:spAutoFit/>
          </a:bodyPr>
          <a:lstStyle/>
          <a:p>
            <a:r>
              <a:rPr lang="en-US" sz="1000" dirty="0">
                <a:solidFill>
                  <a:schemeClr val="bg1"/>
                </a:solidFill>
              </a:rPr>
              <a:t>(Source: https://www.instagram.com/p/DSXaWD0DRYQ/)</a:t>
            </a:r>
            <a:endParaRPr lang="en-IN" sz="1000" dirty="0">
              <a:solidFill>
                <a:schemeClr val="bg1"/>
              </a:solidFill>
            </a:endParaRPr>
          </a:p>
        </p:txBody>
      </p:sp>
      <p:pic>
        <p:nvPicPr>
          <p:cNvPr id="9" name="Picture 8">
            <a:extLst>
              <a:ext uri="{FF2B5EF4-FFF2-40B4-BE49-F238E27FC236}">
                <a16:creationId xmlns:a16="http://schemas.microsoft.com/office/drawing/2014/main" id="{0C0781A2-F12C-00FB-A3CF-00B15A6EEEBA}"/>
              </a:ext>
            </a:extLst>
          </p:cNvPr>
          <p:cNvPicPr>
            <a:picLocks noChangeAspect="1"/>
          </p:cNvPicPr>
          <p:nvPr/>
        </p:nvPicPr>
        <p:blipFill>
          <a:blip r:embed="rId3"/>
          <a:stretch>
            <a:fillRect/>
          </a:stretch>
        </p:blipFill>
        <p:spPr>
          <a:xfrm>
            <a:off x="7538285" y="2218549"/>
            <a:ext cx="3590151" cy="3698364"/>
          </a:xfrm>
          <a:prstGeom prst="rect">
            <a:avLst/>
          </a:prstGeom>
        </p:spPr>
      </p:pic>
    </p:spTree>
    <p:extLst>
      <p:ext uri="{BB962C8B-B14F-4D97-AF65-F5344CB8AC3E}">
        <p14:creationId xmlns:p14="http://schemas.microsoft.com/office/powerpoint/2010/main" val="11137082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3A368-813B-7459-27B5-5148E80B6C04}"/>
              </a:ext>
            </a:extLst>
          </p:cNvPr>
          <p:cNvSpPr>
            <a:spLocks noGrp="1"/>
          </p:cNvSpPr>
          <p:nvPr>
            <p:ph type="title"/>
          </p:nvPr>
        </p:nvSpPr>
        <p:spPr/>
        <p:txBody>
          <a:bodyPr/>
          <a:lstStyle/>
          <a:p>
            <a:pPr algn="ctr"/>
            <a:r>
              <a:rPr lang="en-US" b="1" dirty="0"/>
              <a:t>References</a:t>
            </a:r>
            <a:endParaRPr lang="en-IN" b="1" dirty="0"/>
          </a:p>
        </p:txBody>
      </p:sp>
      <p:sp>
        <p:nvSpPr>
          <p:cNvPr id="5" name="Content Placeholder 4">
            <a:extLst>
              <a:ext uri="{FF2B5EF4-FFF2-40B4-BE49-F238E27FC236}">
                <a16:creationId xmlns:a16="http://schemas.microsoft.com/office/drawing/2014/main" id="{D131BA59-E76D-1941-9FEB-1138FE546799}"/>
              </a:ext>
            </a:extLst>
          </p:cNvPr>
          <p:cNvSpPr>
            <a:spLocks noGrp="1"/>
          </p:cNvSpPr>
          <p:nvPr>
            <p:ph idx="1"/>
          </p:nvPr>
        </p:nvSpPr>
        <p:spPr>
          <a:xfrm>
            <a:off x="585325" y="2211541"/>
            <a:ext cx="11021349" cy="3599316"/>
          </a:xfrm>
        </p:spPr>
        <p:txBody>
          <a:bodyPr>
            <a:noAutofit/>
          </a:bodyPr>
          <a:lstStyle/>
          <a:p>
            <a:r>
              <a:rPr lang="en-IN" sz="1400" dirty="0">
                <a:solidFill>
                  <a:schemeClr val="bg1"/>
                </a:solidFill>
                <a:latin typeface="Arial" panose="020B0604020202020204" pitchFamily="34" charset="0"/>
                <a:cs typeface="Arial" panose="020B0604020202020204" pitchFamily="34" charset="0"/>
              </a:rPr>
              <a:t>Holt-Lunstad, J., (2022). Social connection as a public health issue: The evidence and a systemic framework for prioritizing the “social” in social determinants of health. </a:t>
            </a:r>
            <a:r>
              <a:rPr lang="en-IN" sz="1400" i="1" dirty="0">
                <a:solidFill>
                  <a:schemeClr val="bg1"/>
                </a:solidFill>
                <a:latin typeface="Arial" panose="020B0604020202020204" pitchFamily="34" charset="0"/>
                <a:cs typeface="Arial" panose="020B0604020202020204" pitchFamily="34" charset="0"/>
              </a:rPr>
              <a:t>Annual Review of Public Health</a:t>
            </a:r>
            <a:r>
              <a:rPr lang="en-IN" sz="1400" dirty="0">
                <a:solidFill>
                  <a:schemeClr val="bg1"/>
                </a:solidFill>
                <a:latin typeface="Arial" panose="020B0604020202020204" pitchFamily="34" charset="0"/>
                <a:cs typeface="Arial" panose="020B0604020202020204" pitchFamily="34" charset="0"/>
              </a:rPr>
              <a:t>, </a:t>
            </a:r>
            <a:r>
              <a:rPr lang="en-IN" sz="1400" i="1" dirty="0">
                <a:solidFill>
                  <a:schemeClr val="bg1"/>
                </a:solidFill>
                <a:latin typeface="Arial" panose="020B0604020202020204" pitchFamily="34" charset="0"/>
                <a:cs typeface="Arial" panose="020B0604020202020204" pitchFamily="34" charset="0"/>
              </a:rPr>
              <a:t>43</a:t>
            </a:r>
            <a:r>
              <a:rPr lang="en-IN" sz="1400" dirty="0">
                <a:solidFill>
                  <a:schemeClr val="bg1"/>
                </a:solidFill>
                <a:latin typeface="Arial" panose="020B0604020202020204" pitchFamily="34" charset="0"/>
                <a:cs typeface="Arial" panose="020B0604020202020204" pitchFamily="34" charset="0"/>
              </a:rPr>
              <a:t>(1), pp.193-213. </a:t>
            </a:r>
            <a:r>
              <a:rPr lang="en-IN" sz="1400" dirty="0">
                <a:solidFill>
                  <a:schemeClr val="bg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https://www.annualreviews.org/content/journals/10.1146/annurev-publhealth-052020-110732</a:t>
            </a:r>
            <a:r>
              <a:rPr lang="en-IN" sz="1400" dirty="0">
                <a:solidFill>
                  <a:schemeClr val="bg1"/>
                </a:solidFill>
                <a:latin typeface="Arial" panose="020B0604020202020204" pitchFamily="34" charset="0"/>
                <a:cs typeface="Arial" panose="020B0604020202020204" pitchFamily="34" charset="0"/>
              </a:rPr>
              <a:t> </a:t>
            </a:r>
          </a:p>
          <a:p>
            <a:r>
              <a:rPr lang="en-IN" sz="1400" dirty="0">
                <a:solidFill>
                  <a:schemeClr val="bg1"/>
                </a:solidFill>
                <a:latin typeface="Arial" panose="020B0604020202020204" pitchFamily="34" charset="0"/>
                <a:cs typeface="Arial" panose="020B0604020202020204" pitchFamily="34" charset="0"/>
              </a:rPr>
              <a:t>Iovino, P., Vellone, E., Cedrone, N. and Riegel, B., (2023). A middle-range theory of social isolation in chronic illness. </a:t>
            </a:r>
            <a:r>
              <a:rPr lang="en-IN" sz="1400" i="1" dirty="0">
                <a:solidFill>
                  <a:schemeClr val="bg1"/>
                </a:solidFill>
                <a:latin typeface="Arial" panose="020B0604020202020204" pitchFamily="34" charset="0"/>
                <a:cs typeface="Arial" panose="020B0604020202020204" pitchFamily="34" charset="0"/>
              </a:rPr>
              <a:t>International journal of environmental research and public health</a:t>
            </a:r>
            <a:r>
              <a:rPr lang="en-IN" sz="1400" dirty="0">
                <a:solidFill>
                  <a:schemeClr val="bg1"/>
                </a:solidFill>
                <a:latin typeface="Arial" panose="020B0604020202020204" pitchFamily="34" charset="0"/>
                <a:cs typeface="Arial" panose="020B0604020202020204" pitchFamily="34" charset="0"/>
              </a:rPr>
              <a:t>, </a:t>
            </a:r>
            <a:r>
              <a:rPr lang="en-IN" sz="1400" i="1" dirty="0">
                <a:solidFill>
                  <a:schemeClr val="bg1"/>
                </a:solidFill>
                <a:latin typeface="Arial" panose="020B0604020202020204" pitchFamily="34" charset="0"/>
                <a:cs typeface="Arial" panose="020B0604020202020204" pitchFamily="34" charset="0"/>
              </a:rPr>
              <a:t>20</a:t>
            </a:r>
            <a:r>
              <a:rPr lang="en-IN" sz="1400" dirty="0">
                <a:solidFill>
                  <a:schemeClr val="bg1"/>
                </a:solidFill>
                <a:latin typeface="Arial" panose="020B0604020202020204" pitchFamily="34" charset="0"/>
                <a:cs typeface="Arial" panose="020B0604020202020204" pitchFamily="34" charset="0"/>
              </a:rPr>
              <a:t>(6), p.4940. </a:t>
            </a:r>
            <a:r>
              <a:rPr lang="en-IN" sz="1400" dirty="0">
                <a:solidFill>
                  <a:schemeClr val="bg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https://www.mdpi.com/1660-4601/20/6/4940</a:t>
            </a:r>
            <a:endParaRPr lang="en-IN" sz="1400" dirty="0">
              <a:solidFill>
                <a:schemeClr val="bg1"/>
              </a:solidFill>
              <a:latin typeface="Arial" panose="020B0604020202020204" pitchFamily="34" charset="0"/>
              <a:cs typeface="Arial" panose="020B0604020202020204" pitchFamily="34" charset="0"/>
            </a:endParaRPr>
          </a:p>
          <a:p>
            <a:r>
              <a:rPr lang="en-IN" sz="1400" dirty="0">
                <a:solidFill>
                  <a:schemeClr val="bg1"/>
                </a:solidFill>
                <a:latin typeface="Arial" panose="020B0604020202020204" pitchFamily="34" charset="0"/>
                <a:cs typeface="Arial" panose="020B0604020202020204" pitchFamily="34" charset="0"/>
              </a:rPr>
              <a:t>NHS (2022). </a:t>
            </a:r>
            <a:r>
              <a:rPr lang="en-IN" sz="1400" i="1" dirty="0">
                <a:solidFill>
                  <a:schemeClr val="bg1"/>
                </a:solidFill>
                <a:latin typeface="Arial" panose="020B0604020202020204" pitchFamily="34" charset="0"/>
                <a:cs typeface="Arial" panose="020B0604020202020204" pitchFamily="34" charset="0"/>
              </a:rPr>
              <a:t>Loneliness in Older People</a:t>
            </a:r>
            <a:r>
              <a:rPr lang="en-IN" sz="1400" dirty="0">
                <a:solidFill>
                  <a:schemeClr val="bg1"/>
                </a:solidFill>
                <a:latin typeface="Arial" panose="020B0604020202020204" pitchFamily="34" charset="0"/>
                <a:cs typeface="Arial" panose="020B0604020202020204" pitchFamily="34" charset="0"/>
              </a:rPr>
              <a:t>. [online] NHS. Available at: https://www.nhs.uk/mental-health/feelings-symptoms-behaviours/feelings-and-symptoms/loneliness-in-older-people/ [Accessed 1 Feb. 2026].</a:t>
            </a:r>
          </a:p>
          <a:p>
            <a:r>
              <a:rPr lang="en-IN" sz="1400" dirty="0">
                <a:solidFill>
                  <a:schemeClr val="bg1"/>
                </a:solidFill>
                <a:latin typeface="Arial" panose="020B0604020202020204" pitchFamily="34" charset="0"/>
                <a:cs typeface="Arial" panose="020B0604020202020204" pitchFamily="34" charset="0"/>
              </a:rPr>
              <a:t>Perone, A.K., Urrutia-Pujana, L., Zhou, L., Yaisikana, M.E. and Mendez Campos, B., (2025). The equitable aging in health conceptual framework: international interventions infusing power and justice to address social isolation and loneliness among older adults. </a:t>
            </a:r>
            <a:r>
              <a:rPr lang="en-IN" sz="1400" i="1" dirty="0">
                <a:solidFill>
                  <a:schemeClr val="bg1"/>
                </a:solidFill>
                <a:latin typeface="Arial" panose="020B0604020202020204" pitchFamily="34" charset="0"/>
                <a:cs typeface="Arial" panose="020B0604020202020204" pitchFamily="34" charset="0"/>
              </a:rPr>
              <a:t>Frontiers in public health</a:t>
            </a:r>
            <a:r>
              <a:rPr lang="en-IN" sz="1400" dirty="0">
                <a:solidFill>
                  <a:schemeClr val="bg1"/>
                </a:solidFill>
                <a:latin typeface="Arial" panose="020B0604020202020204" pitchFamily="34" charset="0"/>
                <a:cs typeface="Arial" panose="020B0604020202020204" pitchFamily="34" charset="0"/>
              </a:rPr>
              <a:t>, </a:t>
            </a:r>
            <a:r>
              <a:rPr lang="en-IN" sz="1400" i="1" dirty="0">
                <a:solidFill>
                  <a:schemeClr val="bg1"/>
                </a:solidFill>
                <a:latin typeface="Arial" panose="020B0604020202020204" pitchFamily="34" charset="0"/>
                <a:cs typeface="Arial" panose="020B0604020202020204" pitchFamily="34" charset="0"/>
              </a:rPr>
              <a:t>13</a:t>
            </a:r>
            <a:r>
              <a:rPr lang="en-IN" sz="1400" dirty="0">
                <a:solidFill>
                  <a:schemeClr val="bg1"/>
                </a:solidFill>
                <a:latin typeface="Arial" panose="020B0604020202020204" pitchFamily="34" charset="0"/>
                <a:cs typeface="Arial" panose="020B0604020202020204" pitchFamily="34" charset="0"/>
              </a:rPr>
              <a:t>, p.1426015. </a:t>
            </a:r>
            <a:r>
              <a:rPr lang="en-IN" sz="1400" dirty="0">
                <a:solidFill>
                  <a:schemeClr val="bg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https://www.frontiersin.org/journals/public-health/articles/10.3389/fpubh.2025.1426015/full</a:t>
            </a:r>
            <a:endParaRPr lang="en-IN" sz="1400" dirty="0">
              <a:solidFill>
                <a:schemeClr val="bg1"/>
              </a:solidFill>
              <a:latin typeface="Arial" panose="020B0604020202020204" pitchFamily="34" charset="0"/>
              <a:cs typeface="Arial" panose="020B0604020202020204" pitchFamily="34" charset="0"/>
            </a:endParaRPr>
          </a:p>
          <a:p>
            <a:r>
              <a:rPr lang="en-IN" sz="1400" dirty="0">
                <a:solidFill>
                  <a:schemeClr val="bg1"/>
                </a:solidFill>
                <a:latin typeface="Arial" panose="020B0604020202020204" pitchFamily="34" charset="0"/>
                <a:cs typeface="Arial" panose="020B0604020202020204" pitchFamily="34" charset="0"/>
              </a:rPr>
              <a:t>Salari, N., Najafi, H., Rasoulpoor, S., Canbary, Z., Heidarian, P. and Mohammadi, M. (2025). The global prevalence and associated factors of loneliness in older adults: a systematic review and meta-analysis. </a:t>
            </a:r>
            <a:r>
              <a:rPr lang="en-IN" sz="1400" i="1" dirty="0">
                <a:solidFill>
                  <a:schemeClr val="bg1"/>
                </a:solidFill>
                <a:latin typeface="Arial" panose="020B0604020202020204" pitchFamily="34" charset="0"/>
                <a:cs typeface="Arial" panose="020B0604020202020204" pitchFamily="34" charset="0"/>
              </a:rPr>
              <a:t>Humanities and Social Sciences Communications</a:t>
            </a:r>
            <a:r>
              <a:rPr lang="en-IN" sz="1400" dirty="0">
                <a:solidFill>
                  <a:schemeClr val="bg1"/>
                </a:solidFill>
                <a:latin typeface="Arial" panose="020B0604020202020204" pitchFamily="34" charset="0"/>
                <a:cs typeface="Arial" panose="020B0604020202020204" pitchFamily="34" charset="0"/>
              </a:rPr>
              <a:t>, [online] 12(1). doi:https://doi.org/10.1057/s41599-025-05304-x.</a:t>
            </a:r>
          </a:p>
          <a:p>
            <a:r>
              <a:rPr lang="en-US" sz="1400" dirty="0">
                <a:solidFill>
                  <a:schemeClr val="bg1"/>
                </a:solidFill>
                <a:latin typeface="Arial" panose="020B0604020202020204" pitchFamily="34" charset="0"/>
                <a:cs typeface="Arial" panose="020B0604020202020204" pitchFamily="34" charset="0"/>
              </a:rPr>
              <a:t>Brune, K. (2007). Persistence of NSAIDs at effect sites and rapid disappearance from side-effect compartments contributes to tolerability. </a:t>
            </a:r>
            <a:r>
              <a:rPr lang="en-US" sz="1400" i="1" dirty="0">
                <a:solidFill>
                  <a:schemeClr val="bg1"/>
                </a:solidFill>
                <a:latin typeface="Arial" panose="020B0604020202020204" pitchFamily="34" charset="0"/>
                <a:cs typeface="Arial" panose="020B0604020202020204" pitchFamily="34" charset="0"/>
              </a:rPr>
              <a:t>Current Medical Research and Opinion</a:t>
            </a:r>
            <a:r>
              <a:rPr lang="en-US" sz="1400" dirty="0">
                <a:solidFill>
                  <a:schemeClr val="bg1"/>
                </a:solidFill>
                <a:latin typeface="Arial" panose="020B0604020202020204" pitchFamily="34" charset="0"/>
                <a:cs typeface="Arial" panose="020B0604020202020204" pitchFamily="34" charset="0"/>
              </a:rPr>
              <a:t>, 23(12), pp.2985–2995. </a:t>
            </a:r>
            <a:r>
              <a:rPr lang="en-US" sz="1400" dirty="0" err="1">
                <a:solidFill>
                  <a:schemeClr val="bg1"/>
                </a:solidFill>
                <a:latin typeface="Arial" panose="020B0604020202020204" pitchFamily="34" charset="0"/>
                <a:cs typeface="Arial" panose="020B0604020202020204" pitchFamily="34" charset="0"/>
              </a:rPr>
              <a:t>doi:https</a:t>
            </a:r>
            <a:r>
              <a:rPr lang="en-US" sz="1400" dirty="0">
                <a:solidFill>
                  <a:schemeClr val="bg1"/>
                </a:solidFill>
                <a:latin typeface="Arial" panose="020B0604020202020204" pitchFamily="34" charset="0"/>
                <a:cs typeface="Arial" panose="020B0604020202020204" pitchFamily="34" charset="0"/>
              </a:rPr>
              <a:t>://doi.org/10.1185/030079907x242584.</a:t>
            </a:r>
          </a:p>
          <a:p>
            <a:r>
              <a:rPr lang="en-US" sz="1400" dirty="0">
                <a:solidFill>
                  <a:schemeClr val="bg1"/>
                </a:solidFill>
                <a:latin typeface="Arial" panose="020B0604020202020204" pitchFamily="34" charset="0"/>
                <a:cs typeface="Arial" panose="020B0604020202020204" pitchFamily="34" charset="0"/>
              </a:rPr>
              <a:t>MacDonald, H. (2020). Analysis of Question Type Can Help Inform Chat Staffing Decisions. </a:t>
            </a:r>
            <a:r>
              <a:rPr lang="en-US" sz="1400" i="1" dirty="0">
                <a:solidFill>
                  <a:schemeClr val="bg1"/>
                </a:solidFill>
                <a:latin typeface="Arial" panose="020B0604020202020204" pitchFamily="34" charset="0"/>
                <a:cs typeface="Arial" panose="020B0604020202020204" pitchFamily="34" charset="0"/>
              </a:rPr>
              <a:t>Evidence Based Library and Information Practice</a:t>
            </a:r>
            <a:r>
              <a:rPr lang="en-US" sz="1400" dirty="0">
                <a:solidFill>
                  <a:schemeClr val="bg1"/>
                </a:solidFill>
                <a:latin typeface="Arial" panose="020B0604020202020204" pitchFamily="34" charset="0"/>
                <a:cs typeface="Arial" panose="020B0604020202020204" pitchFamily="34" charset="0"/>
              </a:rPr>
              <a:t>, 15(2), pp.156–158. </a:t>
            </a:r>
            <a:r>
              <a:rPr lang="en-US" sz="1400" dirty="0" err="1">
                <a:solidFill>
                  <a:schemeClr val="bg1"/>
                </a:solidFill>
                <a:latin typeface="Arial" panose="020B0604020202020204" pitchFamily="34" charset="0"/>
                <a:cs typeface="Arial" panose="020B0604020202020204" pitchFamily="34" charset="0"/>
              </a:rPr>
              <a:t>doi:https</a:t>
            </a:r>
            <a:r>
              <a:rPr lang="en-US" sz="1400" dirty="0">
                <a:solidFill>
                  <a:schemeClr val="bg1"/>
                </a:solidFill>
                <a:latin typeface="Arial" panose="020B0604020202020204" pitchFamily="34" charset="0"/>
                <a:cs typeface="Arial" panose="020B0604020202020204" pitchFamily="34" charset="0"/>
              </a:rPr>
              <a:t>://doi.org/10.18438/eblip29727.</a:t>
            </a:r>
            <a:endParaRPr lang="en-IN" sz="1400" dirty="0">
              <a:solidFill>
                <a:schemeClr val="bg1"/>
              </a:solidFill>
              <a:latin typeface="Arial" panose="020B0604020202020204" pitchFamily="34" charset="0"/>
              <a:cs typeface="Arial" panose="020B0604020202020204" pitchFamily="34" charset="0"/>
            </a:endParaRPr>
          </a:p>
          <a:p>
            <a:endParaRPr lang="en-IN" sz="1400" dirty="0">
              <a:solidFill>
                <a:schemeClr val="bg1"/>
              </a:solidFill>
              <a:latin typeface="Arial" panose="020B0604020202020204" pitchFamily="34" charset="0"/>
              <a:cs typeface="Arial" panose="020B0604020202020204" pitchFamily="34" charset="0"/>
            </a:endParaRPr>
          </a:p>
          <a:p>
            <a:endParaRPr lang="en-IN" sz="14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534863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01A47EB-A31E-30B7-0422-7C7E34C628E9}"/>
              </a:ext>
            </a:extLst>
          </p:cNvPr>
          <p:cNvSpPr txBox="1"/>
          <p:nvPr/>
        </p:nvSpPr>
        <p:spPr>
          <a:xfrm>
            <a:off x="264160" y="233680"/>
            <a:ext cx="9420079" cy="6586418"/>
          </a:xfrm>
          <a:prstGeom prst="rect">
            <a:avLst/>
          </a:prstGeom>
          <a:noFill/>
        </p:spPr>
        <p:txBody>
          <a:bodyPr wrap="none" rtlCol="0">
            <a:spAutoFit/>
          </a:bodyPr>
          <a:lstStyle/>
          <a:p>
            <a:pPr marL="285750" indent="-285750">
              <a:buFont typeface="Arial" panose="020B0604020202020204" pitchFamily="34" charset="0"/>
              <a:buChar char="•"/>
            </a:pPr>
            <a:r>
              <a:rPr lang="en-US" sz="1400" dirty="0">
                <a:solidFill>
                  <a:schemeClr val="bg1"/>
                </a:solidFill>
                <a:latin typeface="Arial" panose="020B0604020202020204" pitchFamily="34" charset="0"/>
                <a:cs typeface="Arial" panose="020B0604020202020204" pitchFamily="34" charset="0"/>
              </a:rPr>
              <a:t>Romanovska, O. and Krutko, H. (2024). THE PROBLEM OF PSYCHOLOGICAL ISOLATION AND LONELINESS</a:t>
            </a:r>
          </a:p>
          <a:p>
            <a:r>
              <a:rPr lang="en-US" sz="1400" dirty="0">
                <a:solidFill>
                  <a:schemeClr val="bg1"/>
                </a:solidFill>
                <a:latin typeface="Arial" panose="020B0604020202020204" pitchFamily="34" charset="0"/>
                <a:cs typeface="Arial" panose="020B0604020202020204" pitchFamily="34" charset="0"/>
              </a:rPr>
              <a:t> IN THE CONDITIONS OF WAR. </a:t>
            </a:r>
            <a:r>
              <a:rPr lang="en-US" sz="1400" i="1" dirty="0">
                <a:solidFill>
                  <a:schemeClr val="bg1"/>
                </a:solidFill>
                <a:latin typeface="Arial" panose="020B0604020202020204" pitchFamily="34" charset="0"/>
                <a:cs typeface="Arial" panose="020B0604020202020204" pitchFamily="34" charset="0"/>
              </a:rPr>
              <a:t>Theory and practice of social systems management</a:t>
            </a:r>
            <a:r>
              <a:rPr lang="en-US" sz="1400" dirty="0">
                <a:solidFill>
                  <a:schemeClr val="bg1"/>
                </a:solidFill>
                <a:latin typeface="Arial" panose="020B0604020202020204" pitchFamily="34" charset="0"/>
                <a:cs typeface="Arial" panose="020B0604020202020204" pitchFamily="34" charset="0"/>
              </a:rPr>
              <a:t>, (2), pp.86–107.</a:t>
            </a:r>
          </a:p>
          <a:p>
            <a:r>
              <a:rPr lang="en-US" sz="1400" dirty="0">
                <a:solidFill>
                  <a:schemeClr val="bg1"/>
                </a:solidFill>
                <a:latin typeface="Arial" panose="020B0604020202020204" pitchFamily="34" charset="0"/>
                <a:cs typeface="Arial" panose="020B0604020202020204" pitchFamily="34" charset="0"/>
              </a:rPr>
              <a:t> </a:t>
            </a:r>
            <a:r>
              <a:rPr lang="en-US" sz="1400" u="sng" dirty="0">
                <a:solidFill>
                  <a:schemeClr val="bg1"/>
                </a:solidFill>
                <a:latin typeface="Arial" panose="020B0604020202020204" pitchFamily="34" charset="0"/>
                <a:cs typeface="Arial" panose="020B0604020202020204" pitchFamily="34" charset="0"/>
              </a:rPr>
              <a:t>doi:https://doi.org/10.20998/2078-7782.2024.2.08.</a:t>
            </a:r>
          </a:p>
          <a:p>
            <a:endParaRPr lang="en-US" sz="1400" u="sng"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dirty="0">
                <a:solidFill>
                  <a:schemeClr val="bg1"/>
                </a:solidFill>
                <a:latin typeface="Arial" panose="020B0604020202020204" pitchFamily="34" charset="0"/>
                <a:cs typeface="Arial" panose="020B0604020202020204" pitchFamily="34" charset="0"/>
              </a:rPr>
              <a:t>Alkan, F. (2020). Exploring the relationship between metacognitive awareness and teachers’ </a:t>
            </a:r>
          </a:p>
          <a:p>
            <a:r>
              <a:rPr lang="en-US" sz="1400" dirty="0">
                <a:solidFill>
                  <a:schemeClr val="bg1"/>
                </a:solidFill>
                <a:latin typeface="Arial" panose="020B0604020202020204" pitchFamily="34" charset="0"/>
                <a:cs typeface="Arial" panose="020B0604020202020204" pitchFamily="34" charset="0"/>
              </a:rPr>
              <a:t>sense of efficacy through structural equation modellingThe aim of this study is to investigate the </a:t>
            </a:r>
          </a:p>
          <a:p>
            <a:r>
              <a:rPr lang="en-US" sz="1400" dirty="0">
                <a:solidFill>
                  <a:schemeClr val="bg1"/>
                </a:solidFill>
                <a:latin typeface="Arial" panose="020B0604020202020204" pitchFamily="34" charset="0"/>
                <a:cs typeface="Arial" panose="020B0604020202020204" pitchFamily="34" charset="0"/>
              </a:rPr>
              <a:t>relationship between metacognitive awareness and beliefs of pre-service teachers’ s. </a:t>
            </a:r>
            <a:r>
              <a:rPr lang="en-US" sz="1400" i="1" dirty="0">
                <a:solidFill>
                  <a:schemeClr val="bg1"/>
                </a:solidFill>
                <a:latin typeface="Arial" panose="020B0604020202020204" pitchFamily="34" charset="0"/>
                <a:cs typeface="Arial" panose="020B0604020202020204" pitchFamily="34" charset="0"/>
              </a:rPr>
              <a:t>New Trends</a:t>
            </a:r>
          </a:p>
          <a:p>
            <a:r>
              <a:rPr lang="en-US" sz="1400" i="1" dirty="0">
                <a:solidFill>
                  <a:schemeClr val="bg1"/>
                </a:solidFill>
                <a:latin typeface="Arial" panose="020B0604020202020204" pitchFamily="34" charset="0"/>
                <a:cs typeface="Arial" panose="020B0604020202020204" pitchFamily="34" charset="0"/>
              </a:rPr>
              <a:t> and Issues Proceedings on Humanities and Social Sciences</a:t>
            </a:r>
            <a:r>
              <a:rPr lang="en-US" sz="1400" dirty="0">
                <a:solidFill>
                  <a:schemeClr val="bg1"/>
                </a:solidFill>
                <a:latin typeface="Arial" panose="020B0604020202020204" pitchFamily="34" charset="0"/>
                <a:cs typeface="Arial" panose="020B0604020202020204" pitchFamily="34" charset="0"/>
              </a:rPr>
              <a:t>, 7(3), pp.169–176. </a:t>
            </a:r>
            <a:r>
              <a:rPr lang="en-US" sz="1400" u="sng" dirty="0">
                <a:solidFill>
                  <a:schemeClr val="bg1"/>
                </a:solidFill>
                <a:latin typeface="Arial" panose="020B0604020202020204" pitchFamily="34" charset="0"/>
                <a:cs typeface="Arial" panose="020B0604020202020204" pitchFamily="34" charset="0"/>
              </a:rPr>
              <a:t>doi:https://doi.org/10</a:t>
            </a:r>
          </a:p>
          <a:p>
            <a:r>
              <a:rPr lang="en-US" sz="1400" u="sng" dirty="0">
                <a:solidFill>
                  <a:schemeClr val="bg1"/>
                </a:solidFill>
                <a:latin typeface="Arial" panose="020B0604020202020204" pitchFamily="34" charset="0"/>
                <a:cs typeface="Arial" panose="020B0604020202020204" pitchFamily="34" charset="0"/>
              </a:rPr>
              <a:t>.18844/prosoc.v7i3.5249.</a:t>
            </a:r>
          </a:p>
          <a:p>
            <a:endParaRPr lang="en-US" sz="14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sz="1400" dirty="0">
                <a:solidFill>
                  <a:schemeClr val="bg1"/>
                </a:solidFill>
                <a:latin typeface="Arial" panose="020B0604020202020204" pitchFamily="34" charset="0"/>
                <a:cs typeface="Arial" panose="020B0604020202020204" pitchFamily="34" charset="0"/>
              </a:rPr>
              <a:t>Davies, A.G., Sella, A. and Sivasubramaniam, R. (2006). Can mono- or di-butyltin chlorides produce</a:t>
            </a:r>
          </a:p>
          <a:p>
            <a:r>
              <a:rPr lang="en-IN" sz="1400" dirty="0">
                <a:solidFill>
                  <a:schemeClr val="bg1"/>
                </a:solidFill>
                <a:latin typeface="Arial" panose="020B0604020202020204" pitchFamily="34" charset="0"/>
                <a:cs typeface="Arial" panose="020B0604020202020204" pitchFamily="34" charset="0"/>
              </a:rPr>
              <a:t> tributyltin chloride at elevated temperatures? Implications for applications in chemical vapour deposition. </a:t>
            </a:r>
          </a:p>
          <a:p>
            <a:r>
              <a:rPr lang="en-IN" sz="1400" i="1" dirty="0">
                <a:solidFill>
                  <a:schemeClr val="bg1"/>
                </a:solidFill>
                <a:latin typeface="Arial" panose="020B0604020202020204" pitchFamily="34" charset="0"/>
                <a:cs typeface="Arial" panose="020B0604020202020204" pitchFamily="34" charset="0"/>
              </a:rPr>
              <a:t>Journal of Organometallic Chemistry</a:t>
            </a:r>
            <a:r>
              <a:rPr lang="en-IN" sz="1400" dirty="0">
                <a:solidFill>
                  <a:schemeClr val="bg1"/>
                </a:solidFill>
                <a:latin typeface="Arial" panose="020B0604020202020204" pitchFamily="34" charset="0"/>
                <a:cs typeface="Arial" panose="020B0604020202020204" pitchFamily="34" charset="0"/>
              </a:rPr>
              <a:t>, 691(16), pp.3556–3561</a:t>
            </a:r>
            <a:r>
              <a:rPr lang="en-IN" sz="1400" u="sng" dirty="0">
                <a:solidFill>
                  <a:schemeClr val="bg1"/>
                </a:solidFill>
                <a:latin typeface="Arial" panose="020B0604020202020204" pitchFamily="34" charset="0"/>
                <a:cs typeface="Arial" panose="020B0604020202020204" pitchFamily="34" charset="0"/>
              </a:rPr>
              <a:t>. doi:https://doi.org/10.1016/j.jorganchem</a:t>
            </a:r>
            <a:r>
              <a:rPr lang="en-IN" sz="1400" dirty="0">
                <a:solidFill>
                  <a:schemeClr val="bg1"/>
                </a:solidFill>
                <a:latin typeface="Arial" panose="020B0604020202020204" pitchFamily="34" charset="0"/>
                <a:cs typeface="Arial" panose="020B0604020202020204" pitchFamily="34" charset="0"/>
              </a:rPr>
              <a:t>.</a:t>
            </a:r>
          </a:p>
          <a:p>
            <a:r>
              <a:rPr lang="en-IN" sz="1400" dirty="0">
                <a:solidFill>
                  <a:schemeClr val="bg1"/>
                </a:solidFill>
                <a:latin typeface="Arial" panose="020B0604020202020204" pitchFamily="34" charset="0"/>
                <a:cs typeface="Arial" panose="020B0604020202020204" pitchFamily="34" charset="0"/>
              </a:rPr>
              <a:t>2006.05.006.</a:t>
            </a:r>
          </a:p>
          <a:p>
            <a:endParaRPr lang="en-IN" sz="14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dirty="0">
                <a:solidFill>
                  <a:schemeClr val="bg1"/>
                </a:solidFill>
                <a:latin typeface="Arial" panose="020B0604020202020204" pitchFamily="34" charset="0"/>
                <a:cs typeface="Arial" panose="020B0604020202020204" pitchFamily="34" charset="0"/>
              </a:rPr>
              <a:t>Grayson, L. (2007). </a:t>
            </a:r>
            <a:r>
              <a:rPr lang="en-US" sz="1400" i="1" dirty="0">
                <a:solidFill>
                  <a:schemeClr val="bg1"/>
                </a:solidFill>
                <a:latin typeface="Arial" panose="020B0604020202020204" pitchFamily="34" charset="0"/>
                <a:cs typeface="Arial" panose="020B0604020202020204" pitchFamily="34" charset="0"/>
              </a:rPr>
              <a:t>Using evidence: How research can inform public services</a:t>
            </a:r>
            <a:r>
              <a:rPr lang="en-US" sz="1400" dirty="0">
                <a:solidFill>
                  <a:schemeClr val="bg1"/>
                </a:solidFill>
                <a:latin typeface="Arial" panose="020B0604020202020204" pitchFamily="34" charset="0"/>
                <a:cs typeface="Arial" panose="020B0604020202020204" pitchFamily="34" charset="0"/>
              </a:rPr>
              <a:t>: a review. </a:t>
            </a:r>
            <a:r>
              <a:rPr lang="en-US" sz="1400" i="1" dirty="0">
                <a:solidFill>
                  <a:schemeClr val="bg1"/>
                </a:solidFill>
                <a:latin typeface="Arial" panose="020B0604020202020204" pitchFamily="34" charset="0"/>
                <a:cs typeface="Arial" panose="020B0604020202020204" pitchFamily="34" charset="0"/>
              </a:rPr>
              <a:t>Evidence &amp; Policy: </a:t>
            </a:r>
          </a:p>
          <a:p>
            <a:r>
              <a:rPr lang="en-US" sz="1400" i="1" dirty="0">
                <a:solidFill>
                  <a:schemeClr val="bg1"/>
                </a:solidFill>
                <a:latin typeface="Arial" panose="020B0604020202020204" pitchFamily="34" charset="0"/>
                <a:cs typeface="Arial" panose="020B0604020202020204" pitchFamily="34" charset="0"/>
              </a:rPr>
              <a:t>A Journal of Research, Debate and Practice</a:t>
            </a:r>
            <a:r>
              <a:rPr lang="en-US" sz="1400" dirty="0">
                <a:solidFill>
                  <a:schemeClr val="bg1"/>
                </a:solidFill>
                <a:latin typeface="Arial" panose="020B0604020202020204" pitchFamily="34" charset="0"/>
                <a:cs typeface="Arial" panose="020B0604020202020204" pitchFamily="34" charset="0"/>
              </a:rPr>
              <a:t>, 3(3), pp.439–457</a:t>
            </a:r>
            <a:r>
              <a:rPr lang="en-US" sz="1400" u="sng" dirty="0">
                <a:solidFill>
                  <a:schemeClr val="bg1"/>
                </a:solidFill>
                <a:latin typeface="Arial" panose="020B0604020202020204" pitchFamily="34" charset="0"/>
                <a:cs typeface="Arial" panose="020B0604020202020204" pitchFamily="34" charset="0"/>
              </a:rPr>
              <a:t>. doi:https://doi.org/10.1332/174426407781738001</a:t>
            </a:r>
            <a:r>
              <a:rPr lang="en-US" sz="1400" dirty="0">
                <a:latin typeface="Arial" panose="020B0604020202020204" pitchFamily="34" charset="0"/>
                <a:cs typeface="Arial" panose="020B0604020202020204" pitchFamily="34" charset="0"/>
              </a:rPr>
              <a:t>.</a:t>
            </a:r>
          </a:p>
          <a:p>
            <a:endParaRPr lang="en-US" sz="14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dirty="0">
                <a:solidFill>
                  <a:schemeClr val="bg1"/>
                </a:solidFill>
                <a:latin typeface="Arial" panose="020B0604020202020204" pitchFamily="34" charset="0"/>
                <a:cs typeface="Arial" panose="020B0604020202020204" pitchFamily="34" charset="0"/>
              </a:rPr>
              <a:t>Tucker, T. (2025). Price Controls: How the US Has Used Them and How They Can Help Shape Industries.</a:t>
            </a:r>
          </a:p>
          <a:p>
            <a:r>
              <a:rPr lang="en-US" sz="1400" dirty="0">
                <a:solidFill>
                  <a:schemeClr val="bg1"/>
                </a:solidFill>
                <a:latin typeface="Arial" panose="020B0604020202020204" pitchFamily="34" charset="0"/>
                <a:cs typeface="Arial" panose="020B0604020202020204" pitchFamily="34" charset="0"/>
              </a:rPr>
              <a:t> </a:t>
            </a:r>
            <a:r>
              <a:rPr lang="en-US" sz="1400" i="1" dirty="0">
                <a:solidFill>
                  <a:schemeClr val="bg1"/>
                </a:solidFill>
                <a:latin typeface="Arial" panose="020B0604020202020204" pitchFamily="34" charset="0"/>
                <a:cs typeface="Arial" panose="020B0604020202020204" pitchFamily="34" charset="0"/>
              </a:rPr>
              <a:t>SSRN Electronic Journal</a:t>
            </a:r>
            <a:r>
              <a:rPr lang="en-US" sz="1400" u="sng" dirty="0">
                <a:solidFill>
                  <a:schemeClr val="bg1"/>
                </a:solidFill>
                <a:latin typeface="Arial" panose="020B0604020202020204" pitchFamily="34" charset="0"/>
                <a:cs typeface="Arial" panose="020B0604020202020204" pitchFamily="34" charset="0"/>
              </a:rPr>
              <a:t>. doi:https://doi.org/10.2139/ssrn.5245833.</a:t>
            </a:r>
          </a:p>
          <a:p>
            <a:pPr marL="285750" indent="-285750">
              <a:buFont typeface="Arial" panose="020B0604020202020204" pitchFamily="34" charset="0"/>
              <a:buChar char="•"/>
            </a:pPr>
            <a:endParaRPr lang="en-US" sz="14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sz="1400" dirty="0">
                <a:solidFill>
                  <a:schemeClr val="bg1"/>
                </a:solidFill>
                <a:latin typeface="Arial" panose="020B0604020202020204" pitchFamily="34" charset="0"/>
                <a:cs typeface="Arial" panose="020B0604020202020204" pitchFamily="34" charset="0"/>
              </a:rPr>
              <a:t>Bernards, B. (2023). Understanding uncertainty. </a:t>
            </a:r>
            <a:r>
              <a:rPr lang="en-IN" sz="1400" i="1" dirty="0">
                <a:solidFill>
                  <a:schemeClr val="bg1"/>
                </a:solidFill>
                <a:latin typeface="Arial" panose="020B0604020202020204" pitchFamily="34" charset="0"/>
                <a:cs typeface="Arial" panose="020B0604020202020204" pitchFamily="34" charset="0"/>
              </a:rPr>
              <a:t>Bestuurskunde</a:t>
            </a:r>
            <a:r>
              <a:rPr lang="en-IN" sz="1400" dirty="0">
                <a:solidFill>
                  <a:schemeClr val="bg1"/>
                </a:solidFill>
                <a:latin typeface="Arial" panose="020B0604020202020204" pitchFamily="34" charset="0"/>
                <a:cs typeface="Arial" panose="020B0604020202020204" pitchFamily="34" charset="0"/>
              </a:rPr>
              <a:t>, 32(4), pp.80–81</a:t>
            </a:r>
            <a:r>
              <a:rPr lang="en-IN" sz="1400" u="sng" dirty="0">
                <a:solidFill>
                  <a:schemeClr val="bg1"/>
                </a:solidFill>
                <a:latin typeface="Arial" panose="020B0604020202020204" pitchFamily="34" charset="0"/>
                <a:cs typeface="Arial" panose="020B0604020202020204" pitchFamily="34" charset="0"/>
              </a:rPr>
              <a:t>. doi:https://doi.org</a:t>
            </a:r>
          </a:p>
          <a:p>
            <a:r>
              <a:rPr lang="en-IN" sz="1400" u="sng" dirty="0">
                <a:solidFill>
                  <a:schemeClr val="bg1"/>
                </a:solidFill>
                <a:latin typeface="Arial" panose="020B0604020202020204" pitchFamily="34" charset="0"/>
                <a:cs typeface="Arial" panose="020B0604020202020204" pitchFamily="34" charset="0"/>
              </a:rPr>
              <a:t>/10.5553/bk/092733872023032004011.</a:t>
            </a:r>
          </a:p>
          <a:p>
            <a:endParaRPr lang="en-IN" sz="14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dirty="0">
                <a:solidFill>
                  <a:schemeClr val="bg1"/>
                </a:solidFill>
                <a:latin typeface="Arial" panose="020B0604020202020204" pitchFamily="34" charset="0"/>
                <a:cs typeface="Arial" panose="020B0604020202020204" pitchFamily="34" charset="0"/>
              </a:rPr>
              <a:t>Tinker, A. (2012). The inclusiveness and utility of the Gerontechnology matrix: Broader would make it better.</a:t>
            </a:r>
          </a:p>
          <a:p>
            <a:r>
              <a:rPr lang="en-US" sz="1400" dirty="0">
                <a:solidFill>
                  <a:schemeClr val="bg1"/>
                </a:solidFill>
                <a:latin typeface="Arial" panose="020B0604020202020204" pitchFamily="34" charset="0"/>
                <a:cs typeface="Arial" panose="020B0604020202020204" pitchFamily="34" charset="0"/>
              </a:rPr>
              <a:t> </a:t>
            </a:r>
            <a:r>
              <a:rPr lang="en-US" sz="1400" i="1" dirty="0">
                <a:solidFill>
                  <a:schemeClr val="bg1"/>
                </a:solidFill>
                <a:latin typeface="Arial" panose="020B0604020202020204" pitchFamily="34" charset="0"/>
                <a:cs typeface="Arial" panose="020B0604020202020204" pitchFamily="34" charset="0"/>
              </a:rPr>
              <a:t>Gerontechnology</a:t>
            </a:r>
            <a:r>
              <a:rPr lang="en-US" sz="1400" dirty="0">
                <a:solidFill>
                  <a:schemeClr val="bg1"/>
                </a:solidFill>
                <a:latin typeface="Arial" panose="020B0604020202020204" pitchFamily="34" charset="0"/>
                <a:cs typeface="Arial" panose="020B0604020202020204" pitchFamily="34" charset="0"/>
              </a:rPr>
              <a:t>, 11(2</a:t>
            </a:r>
            <a:r>
              <a:rPr lang="en-US" sz="1400" u="sng" dirty="0">
                <a:solidFill>
                  <a:schemeClr val="bg1"/>
                </a:solidFill>
                <a:latin typeface="Arial" panose="020B0604020202020204" pitchFamily="34" charset="0"/>
                <a:cs typeface="Arial" panose="020B0604020202020204" pitchFamily="34" charset="0"/>
              </a:rPr>
              <a:t>). doi:https://doi.org/10.4017/gt.2012.11.02.518.00.</a:t>
            </a:r>
          </a:p>
          <a:p>
            <a:endParaRPr lang="en-US" sz="14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dirty="0">
                <a:solidFill>
                  <a:schemeClr val="bg1"/>
                </a:solidFill>
                <a:latin typeface="Arial" panose="020B0604020202020204" pitchFamily="34" charset="0"/>
                <a:cs typeface="Arial" panose="020B0604020202020204" pitchFamily="34" charset="0"/>
              </a:rPr>
              <a:t>Canady, V.A. (2021). Study finds social isolation has ‘detrimental’ impact on girls. </a:t>
            </a:r>
            <a:r>
              <a:rPr lang="en-US" sz="1400" i="1" dirty="0">
                <a:solidFill>
                  <a:schemeClr val="bg1"/>
                </a:solidFill>
                <a:latin typeface="Arial" panose="020B0604020202020204" pitchFamily="34" charset="0"/>
                <a:cs typeface="Arial" panose="020B0604020202020204" pitchFamily="34" charset="0"/>
              </a:rPr>
              <a:t>Mental Health Weekly</a:t>
            </a:r>
            <a:r>
              <a:rPr lang="en-US" sz="1400" dirty="0">
                <a:solidFill>
                  <a:schemeClr val="bg1"/>
                </a:solidFill>
                <a:latin typeface="Arial" panose="020B0604020202020204" pitchFamily="34" charset="0"/>
                <a:cs typeface="Arial" panose="020B0604020202020204" pitchFamily="34" charset="0"/>
              </a:rPr>
              <a:t>,</a:t>
            </a:r>
          </a:p>
          <a:p>
            <a:r>
              <a:rPr lang="en-US" sz="1400" dirty="0">
                <a:solidFill>
                  <a:schemeClr val="bg1"/>
                </a:solidFill>
                <a:latin typeface="Arial" panose="020B0604020202020204" pitchFamily="34" charset="0"/>
                <a:cs typeface="Arial" panose="020B0604020202020204" pitchFamily="34" charset="0"/>
              </a:rPr>
              <a:t> 31(23), pp.7–7. </a:t>
            </a:r>
            <a:r>
              <a:rPr lang="en-US" sz="1400" u="sng" dirty="0">
                <a:solidFill>
                  <a:schemeClr val="bg1"/>
                </a:solidFill>
                <a:latin typeface="Arial" panose="020B0604020202020204" pitchFamily="34" charset="0"/>
                <a:cs typeface="Arial" panose="020B0604020202020204" pitchFamily="34" charset="0"/>
              </a:rPr>
              <a:t>doi:https://doi.org/10.1002/mhw.32830.</a:t>
            </a:r>
            <a:endParaRPr lang="en-IN" sz="1400" u="sng" dirty="0">
              <a:solidFill>
                <a:schemeClr val="bg1"/>
              </a:solidFill>
              <a:latin typeface="Arial" panose="020B0604020202020204" pitchFamily="34" charset="0"/>
              <a:cs typeface="Arial" panose="020B0604020202020204" pitchFamily="34" charset="0"/>
            </a:endParaRPr>
          </a:p>
          <a:p>
            <a:endParaRPr lang="en-IN" sz="1600" dirty="0">
              <a:solidFill>
                <a:schemeClr val="bg1"/>
              </a:solidFill>
            </a:endParaRPr>
          </a:p>
        </p:txBody>
      </p:sp>
    </p:spTree>
    <p:extLst>
      <p:ext uri="{BB962C8B-B14F-4D97-AF65-F5344CB8AC3E}">
        <p14:creationId xmlns:p14="http://schemas.microsoft.com/office/powerpoint/2010/main" val="21450580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Thank you text Images - Free Download on Freepik">
            <a:extLst>
              <a:ext uri="{FF2B5EF4-FFF2-40B4-BE49-F238E27FC236}">
                <a16:creationId xmlns:a16="http://schemas.microsoft.com/office/drawing/2014/main" id="{01C7A58C-783A-A6DC-EE5A-1F05A0D3C86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54776" y="1145484"/>
            <a:ext cx="4915728" cy="34808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04246720"/>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4" ma:contentTypeDescription="Create a new document." ma:contentTypeScope="" ma:versionID="2a191fa440f604e65cde9d4def36820c">
  <xsd:schema xmlns:xsd="http://www.w3.org/2001/XMLSchema" xmlns:xs="http://www.w3.org/2001/XMLSchema" xmlns:p="http://schemas.microsoft.com/office/2006/metadata/properties" xmlns:ns3="3ef5847a-e696-4fee-a2c0-6c3f87568321" targetNamespace="http://schemas.microsoft.com/office/2006/metadata/properties" ma:root="true" ma:fieldsID="ca081d9055a0cafd7d8c1556be0a2321"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C19314A-F07E-4E74-BD9D-D8D52E0DA6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f5847a-e696-4fee-a2c0-6c3f8756832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C1513A9-9819-400D-9B10-0D51836E9333}">
  <ds:schemaRefs>
    <ds:schemaRef ds:uri="http://schemas.microsoft.com/sharepoint/v3/contenttype/forms"/>
  </ds:schemaRefs>
</ds:datastoreItem>
</file>

<file path=customXml/itemProps3.xml><?xml version="1.0" encoding="utf-8"?>
<ds:datastoreItem xmlns:ds="http://schemas.openxmlformats.org/officeDocument/2006/customXml" ds:itemID="{9063938F-EA30-4A2A-BC5C-E2A66A3E0037}">
  <ds:schemaRefs>
    <ds:schemaRef ds:uri="3ef5847a-e696-4fee-a2c0-6c3f87568321"/>
    <ds:schemaRef ds:uri="http://schemas.microsoft.com/office/infopath/2007/PartnerControls"/>
    <ds:schemaRef ds:uri="http://schemas.microsoft.com/office/2006/documentManagement/types"/>
    <ds:schemaRef ds:uri="http://schemas.openxmlformats.org/package/2006/metadata/core-properties"/>
    <ds:schemaRef ds:uri="http://schemas.microsoft.com/office/2006/metadata/properties"/>
    <ds:schemaRef ds:uri="http://purl.org/dc/elements/1.1/"/>
    <ds:schemaRef ds:uri="http://www.w3.org/XML/1998/namespace"/>
    <ds:schemaRef ds:uri="http://purl.org/dc/dcmitype/"/>
    <ds:schemaRef ds:uri="http://purl.org/dc/terms/"/>
  </ds:schemaRefs>
</ds:datastoreItem>
</file>

<file path=docProps/app.xml><?xml version="1.0" encoding="utf-8"?>
<Properties xmlns="http://schemas.openxmlformats.org/officeDocument/2006/extended-properties" xmlns:vt="http://schemas.openxmlformats.org/officeDocument/2006/docPropsVTypes">
  <Template>Berlin</Template>
  <TotalTime>163</TotalTime>
  <Words>1744</Words>
  <Application>Microsoft Office PowerPoint</Application>
  <PresentationFormat>Widescreen</PresentationFormat>
  <Paragraphs>74</Paragraphs>
  <Slides>8</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Aptos</vt:lpstr>
      <vt:lpstr>Arial</vt:lpstr>
      <vt:lpstr>Trebuchet MS</vt:lpstr>
      <vt:lpstr>Berlin</vt:lpstr>
      <vt:lpstr>PowerPoint Presentation</vt:lpstr>
      <vt:lpstr>Prevalence of the Issue</vt:lpstr>
      <vt:lpstr>Rationale for the Research</vt:lpstr>
      <vt:lpstr>Research Question, Aim and Objectives.</vt:lpstr>
      <vt:lpstr>Research Impact</vt:lpstr>
      <vt:lpstr>References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Riddhi</dc:creator>
  <cp:lastModifiedBy>Riddhi Hitesh Patel (2506528)</cp:lastModifiedBy>
  <cp:revision>3</cp:revision>
  <dcterms:created xsi:type="dcterms:W3CDTF">2026-01-24T12:43:05Z</dcterms:created>
  <dcterms:modified xsi:type="dcterms:W3CDTF">2026-02-16T07:52:38Z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defa4170-0d19-0005-0004-bc88714345d2_Enabled">
    <vt:lpwstr>true</vt:lpwstr>
  </property>
  <property fmtid="{D5CDD505-2E9C-101B-9397-08002B2CF9AE}" pid="3" name="MSIP_Label_defa4170-0d19-0005-0004-bc88714345d2_SetDate">
    <vt:lpwstr>2026-01-24T12:48:52Z</vt:lpwstr>
  </property>
  <property fmtid="{D5CDD505-2E9C-101B-9397-08002B2CF9AE}" pid="4" name="MSIP_Label_defa4170-0d19-0005-0004-bc88714345d2_Method">
    <vt:lpwstr>Standard</vt:lpwstr>
  </property>
  <property fmtid="{D5CDD505-2E9C-101B-9397-08002B2CF9AE}" pid="5" name="MSIP_Label_defa4170-0d19-0005-0004-bc88714345d2_Name">
    <vt:lpwstr>defa4170-0d19-0005-0004-bc88714345d2</vt:lpwstr>
  </property>
  <property fmtid="{D5CDD505-2E9C-101B-9397-08002B2CF9AE}" pid="6" name="MSIP_Label_defa4170-0d19-0005-0004-bc88714345d2_SiteId">
    <vt:lpwstr>0e05b91e-98d6-46bf-8d79-1151c98bcc2a</vt:lpwstr>
  </property>
  <property fmtid="{D5CDD505-2E9C-101B-9397-08002B2CF9AE}" pid="7" name="MSIP_Label_defa4170-0d19-0005-0004-bc88714345d2_ActionId">
    <vt:lpwstr>fbf5ada5-fa61-428a-95df-be29229bbb67</vt:lpwstr>
  </property>
  <property fmtid="{D5CDD505-2E9C-101B-9397-08002B2CF9AE}" pid="8" name="MSIP_Label_defa4170-0d19-0005-0004-bc88714345d2_ContentBits">
    <vt:lpwstr>0</vt:lpwstr>
  </property>
  <property fmtid="{D5CDD505-2E9C-101B-9397-08002B2CF9AE}" pid="9" name="MSIP_Label_defa4170-0d19-0005-0004-bc88714345d2_Tag">
    <vt:lpwstr>10, 3, 0, 1</vt:lpwstr>
  </property>
  <property fmtid="{D5CDD505-2E9C-101B-9397-08002B2CF9AE}" pid="10" name="ContentTypeId">
    <vt:lpwstr>0x010100388A3138619E1D4F8EE743C5DD485012</vt:lpwstr>
  </property>
</Properties>
</file>