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1" r:id="rId4"/>
    <p:sldId id="271" r:id="rId5"/>
    <p:sldId id="265" r:id="rId6"/>
    <p:sldId id="258" r:id="rId7"/>
    <p:sldId id="274" r:id="rId8"/>
    <p:sldId id="259" r:id="rId9"/>
    <p:sldId id="260" r:id="rId10"/>
    <p:sldId id="263" r:id="rId11"/>
    <p:sldId id="267" r:id="rId12"/>
    <p:sldId id="268" r:id="rId13"/>
    <p:sldId id="269" r:id="rId14"/>
    <p:sldId id="270" r:id="rId15"/>
    <p:sldId id="272" r:id="rId16"/>
    <p:sldId id="273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9" autoAdjust="0"/>
    <p:restoredTop sz="94660"/>
  </p:normalViewPr>
  <p:slideViewPr>
    <p:cSldViewPr snapToGrid="0" showGuides="1">
      <p:cViewPr varScale="1">
        <p:scale>
          <a:sx n="81" d="100"/>
          <a:sy n="81" d="100"/>
        </p:scale>
        <p:origin x="294" y="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1/8/2021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1/8/2021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1/8/2021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1/8/2021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1/8/2021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1/8/2021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hyperlink" Target="http://www.objnursing.uff.br/index.php/nursing/article/view/3833/1794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72547-thinking-photography-question-mark-man-stock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autismodiario.org/2014/12/03/transformando-la-educacion-especial-en-educacion-inclusiva/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Hierarchy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D13D37-C1BB-4B3B-97BB-E58CD7673A7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5400" dirty="0"/>
              <a:t>Equality, Diversity and Inclusive Practice: BMHP4012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B794D4-F57E-4411-BD74-E732446088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5157391"/>
            <a:ext cx="8825658" cy="861420"/>
          </a:xfrm>
        </p:spPr>
        <p:txBody>
          <a:bodyPr/>
          <a:lstStyle/>
          <a:p>
            <a:r>
              <a:rPr lang="en-GB" dirty="0"/>
              <a:t>WK 2: Equality: an historical and theoretical perspective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9231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1AD14-77A1-47FD-A33E-1AAF78D29C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756" y="1068025"/>
            <a:ext cx="9404723" cy="1400530"/>
          </a:xfrm>
        </p:spPr>
        <p:txBody>
          <a:bodyPr/>
          <a:lstStyle/>
          <a:p>
            <a:r>
              <a:rPr lang="en-GB" dirty="0"/>
              <a:t>   Aim of todays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C997ED-977E-42EA-B83F-16649F7731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10712636" cy="4195481"/>
          </a:xfrm>
        </p:spPr>
        <p:txBody>
          <a:bodyPr/>
          <a:lstStyle/>
          <a:p>
            <a:r>
              <a:rPr lang="en-GB" dirty="0"/>
              <a:t>Examine the importance of equality through a historical, and theoretical lens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3600" dirty="0"/>
              <a:t>Learning outcome</a:t>
            </a:r>
          </a:p>
          <a:p>
            <a:r>
              <a:rPr lang="en-GB" dirty="0"/>
              <a:t>Identify</a:t>
            </a:r>
            <a:r>
              <a:rPr lang="en-GB" sz="4000" dirty="0"/>
              <a:t> </a:t>
            </a:r>
            <a:r>
              <a:rPr lang="en-GB" dirty="0"/>
              <a:t>what equality means including key terms, and its importance in contemporary society and for the future of next generations.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Discuss and identify challenges relating to equality including the reproduction of inequality</a:t>
            </a:r>
          </a:p>
          <a:p>
            <a:pPr marL="0" indent="0">
              <a:buNone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2927847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" name="Picture 59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62" name="Picture 61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64" name="Oval 63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6" name="Picture 65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68" name="Picture 67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70" name="Rectangle 69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D67CA421-FA2B-47ED-A101-F8BBEBB29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247FFB-66E1-4D9E-B285-24B6865648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00279" y="1325880"/>
            <a:ext cx="3344020" cy="306650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Key terms</a:t>
            </a:r>
          </a:p>
        </p:txBody>
      </p:sp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12425D82-CD5E-45A4-9542-70951E59F2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6914" y="639905"/>
            <a:ext cx="6915664" cy="55781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221DB897-A621-4D5F-AC81-91199AC437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2A11C280-4D21-44A1-BD77-E3516CEA2C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6"/>
          <a:srcRect t="868"/>
          <a:stretch/>
        </p:blipFill>
        <p:spPr>
          <a:xfrm>
            <a:off x="647701" y="639905"/>
            <a:ext cx="6915664" cy="5691386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7127704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2809C-07A1-4050-96FB-1C19F92735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10599821" cy="1400530"/>
          </a:xfrm>
        </p:spPr>
        <p:txBody>
          <a:bodyPr/>
          <a:lstStyle/>
          <a:p>
            <a:r>
              <a:rPr lang="en-GB" dirty="0"/>
              <a:t>Lets’ be honest? Do we discriminate?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C303C1-18C0-42DF-A420-9EAD20840B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Consider your relationships: friends, family, strangers, partners, neighbours for example.</a:t>
            </a:r>
          </a:p>
          <a:p>
            <a:endParaRPr lang="en-GB" sz="2400" dirty="0"/>
          </a:p>
          <a:p>
            <a:r>
              <a:rPr lang="en-GB" sz="2400" dirty="0"/>
              <a:t>Do you avoid certain types of people based on their appearance? </a:t>
            </a:r>
          </a:p>
          <a:p>
            <a:endParaRPr lang="en-GB" sz="2400" dirty="0"/>
          </a:p>
          <a:p>
            <a:r>
              <a:rPr lang="en-GB" sz="2400" dirty="0"/>
              <a:t>Do first impressions count?...should they?</a:t>
            </a:r>
          </a:p>
          <a:p>
            <a:endParaRPr lang="en-GB" sz="2400" dirty="0"/>
          </a:p>
          <a:p>
            <a:r>
              <a:rPr lang="en-GB" sz="2400" dirty="0"/>
              <a:t>Whose role is it anyway?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14348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95431-341F-4014-B338-5A5FA82F6A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Bias </a:t>
            </a:r>
          </a:p>
        </p:txBody>
      </p:sp>
      <p:pic>
        <p:nvPicPr>
          <p:cNvPr id="4" name="Content Placeholder 3" descr="Why we do something, and don’t do the other?&#10;ActionBehavior&#10;Behavior&#10;Intention&#10;Personal&#10;Attitude&#10;Subjective&#10;Norms&#10;Beliefs&#10;...">
            <a:extLst>
              <a:ext uri="{FF2B5EF4-FFF2-40B4-BE49-F238E27FC236}">
                <a16:creationId xmlns:a16="http://schemas.microsoft.com/office/drawing/2014/main" id="{4D959EA5-9535-4E26-9EA4-E8581C48E01B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63043" y="1339969"/>
            <a:ext cx="7528957" cy="5518031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29CB24C-6A90-4EC1-8C32-383C6A113821}"/>
              </a:ext>
            </a:extLst>
          </p:cNvPr>
          <p:cNvSpPr txBox="1"/>
          <p:nvPr/>
        </p:nvSpPr>
        <p:spPr>
          <a:xfrm>
            <a:off x="291734" y="2120309"/>
            <a:ext cx="6093618" cy="20672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400" b="1" dirty="0"/>
              <a:t>Explicit</a:t>
            </a:r>
            <a:r>
              <a:rPr lang="en-GB" sz="2400" dirty="0"/>
              <a:t>- conscious bias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Implicit</a:t>
            </a:r>
            <a:r>
              <a:rPr lang="en-GB" sz="2400" dirty="0"/>
              <a:t>- un-</a:t>
            </a:r>
            <a:r>
              <a:rPr lang="en-GB" sz="2400" dirty="0" err="1"/>
              <a:t>consious</a:t>
            </a:r>
            <a:r>
              <a:rPr lang="en-GB" sz="2400" dirty="0"/>
              <a:t> bias</a:t>
            </a:r>
          </a:p>
          <a:p>
            <a:endParaRPr lang="en-GB" sz="2400" dirty="0"/>
          </a:p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75000"/>
                    <a:lumOff val="2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https://youtu.be/rbe5D3Yh43o</a:t>
            </a:r>
          </a:p>
        </p:txBody>
      </p:sp>
    </p:spTree>
    <p:extLst>
      <p:ext uri="{BB962C8B-B14F-4D97-AF65-F5344CB8AC3E}">
        <p14:creationId xmlns:p14="http://schemas.microsoft.com/office/powerpoint/2010/main" val="10541945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72A335-DFBB-4A4D-AF2E-8D56B9B881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Equality matters: history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9B63F6-B180-4DA8-BB96-75926CA2B0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7175" y="2125683"/>
            <a:ext cx="11744325" cy="47323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EQUALITY: </a:t>
            </a:r>
            <a:r>
              <a:rPr lang="en-GB" sz="2400" b="1" dirty="0">
                <a:solidFill>
                  <a:srgbClr val="00B050"/>
                </a:solidFill>
              </a:rPr>
              <a:t>equal</a:t>
            </a:r>
            <a:r>
              <a:rPr lang="en-GB" sz="2400" dirty="0">
                <a:solidFill>
                  <a:srgbClr val="00B050"/>
                </a:solidFill>
              </a:rPr>
              <a:t> </a:t>
            </a:r>
            <a:r>
              <a:rPr lang="en-GB" sz="2400" dirty="0"/>
              <a:t>opportunities and rights, being treated</a:t>
            </a:r>
            <a:r>
              <a:rPr lang="en-GB" sz="2400" dirty="0">
                <a:solidFill>
                  <a:srgbClr val="00B050"/>
                </a:solidFill>
              </a:rPr>
              <a:t> </a:t>
            </a:r>
            <a:r>
              <a:rPr lang="en-GB" sz="2400" b="1" dirty="0">
                <a:solidFill>
                  <a:srgbClr val="00B050"/>
                </a:solidFill>
              </a:rPr>
              <a:t>fairly</a:t>
            </a:r>
            <a:r>
              <a:rPr lang="en-GB" sz="2400" dirty="0"/>
              <a:t>, being supported to </a:t>
            </a:r>
            <a:r>
              <a:rPr lang="en-GB" sz="2400" b="1" dirty="0">
                <a:solidFill>
                  <a:srgbClr val="00B050"/>
                </a:solidFill>
              </a:rPr>
              <a:t>reach potential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INEQUALITY: </a:t>
            </a:r>
            <a:r>
              <a:rPr lang="en-GB" sz="2400" b="1" dirty="0">
                <a:solidFill>
                  <a:srgbClr val="FF0000"/>
                </a:solidFill>
              </a:rPr>
              <a:t>not</a:t>
            </a:r>
            <a:r>
              <a:rPr lang="en-GB" sz="2400" b="1" dirty="0"/>
              <a:t> </a:t>
            </a:r>
            <a:r>
              <a:rPr lang="en-GB" sz="2400" dirty="0"/>
              <a:t>given equal opportunities and rights, Treated </a:t>
            </a:r>
            <a:r>
              <a:rPr lang="en-GB" sz="2400" b="1" dirty="0">
                <a:solidFill>
                  <a:schemeClr val="accent1"/>
                </a:solidFill>
              </a:rPr>
              <a:t>unfairly</a:t>
            </a:r>
            <a:r>
              <a:rPr lang="en-GB" sz="2400" dirty="0">
                <a:solidFill>
                  <a:schemeClr val="accent1"/>
                </a:solidFill>
              </a:rPr>
              <a:t>, </a:t>
            </a:r>
            <a:r>
              <a:rPr lang="en-GB" sz="2400" dirty="0"/>
              <a:t>experience </a:t>
            </a:r>
            <a:r>
              <a:rPr lang="en-GB" sz="2400" b="1" dirty="0">
                <a:solidFill>
                  <a:schemeClr val="accent1"/>
                </a:solidFill>
              </a:rPr>
              <a:t>discrimination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07357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9154-38C8-461E-ABC5-9779D1CE25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Equality matters: history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B6FE9-AB87-4C43-851B-0C71D64CF6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ighlight>
                  <a:srgbClr val="FF00FF"/>
                </a:highlight>
              </a:rPr>
              <a:t>1562-</a:t>
            </a:r>
            <a:r>
              <a:rPr lang="en-GB" dirty="0"/>
              <a:t> Britain began its slave trade in Africa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>
                <a:highlight>
                  <a:srgbClr val="FF00FF"/>
                </a:highlight>
              </a:rPr>
              <a:t>Pre-1870</a:t>
            </a:r>
            <a:r>
              <a:rPr lang="en-GB" dirty="0"/>
              <a:t>- most poor children did not receive education, what do you think they were doing?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>
                <a:highlight>
                  <a:srgbClr val="FF00FF"/>
                </a:highlight>
              </a:rPr>
              <a:t>1837-1901</a:t>
            </a:r>
            <a:r>
              <a:rPr lang="en-GB" dirty="0"/>
              <a:t>- during queen </a:t>
            </a:r>
            <a:r>
              <a:rPr lang="en-GB" dirty="0" err="1"/>
              <a:t>Victorias</a:t>
            </a:r>
            <a:r>
              <a:rPr lang="en-GB" dirty="0"/>
              <a:t> reign many poorer women had to look after the home, husband and children, were these women also working?</a:t>
            </a:r>
          </a:p>
          <a:p>
            <a:endParaRPr lang="en-GB" dirty="0"/>
          </a:p>
          <a:p>
            <a:r>
              <a:rPr lang="en-GB" dirty="0">
                <a:highlight>
                  <a:srgbClr val="FF00FF"/>
                </a:highlight>
              </a:rPr>
              <a:t>Pre 1861- </a:t>
            </a:r>
            <a:r>
              <a:rPr lang="en-GB" dirty="0"/>
              <a:t>what may have resulted in the death penalty?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17937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8D686C-221C-4E7E-ACD4-0FF89A33B0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Equality matters: history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D417C1-4AAA-4081-AB7A-C08ACEE665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ighlight>
                  <a:srgbClr val="FF00FF"/>
                </a:highlight>
              </a:rPr>
              <a:t>1913-</a:t>
            </a:r>
            <a:r>
              <a:rPr lang="en-GB" dirty="0"/>
              <a:t> the Mental Deficiency Act legalised the detention of mentally ill individuals, categorising them as idiots and imbeciles </a:t>
            </a:r>
          </a:p>
          <a:p>
            <a:endParaRPr lang="en-GB" dirty="0"/>
          </a:p>
          <a:p>
            <a:r>
              <a:rPr lang="en-GB" dirty="0">
                <a:highlight>
                  <a:srgbClr val="FF00FF"/>
                </a:highlight>
              </a:rPr>
              <a:t>Pre-1918</a:t>
            </a:r>
            <a:r>
              <a:rPr lang="en-GB" dirty="0"/>
              <a:t>- women did not have the right to vote. Campaigners who were arrested went on a hunger strike</a:t>
            </a:r>
          </a:p>
          <a:p>
            <a:endParaRPr lang="en-GB" dirty="0"/>
          </a:p>
          <a:p>
            <a:r>
              <a:rPr lang="en-GB" dirty="0">
                <a:highlight>
                  <a:srgbClr val="FF00FF"/>
                </a:highlight>
              </a:rPr>
              <a:t>1960’s-</a:t>
            </a:r>
            <a:r>
              <a:rPr lang="en-GB" dirty="0"/>
              <a:t> no blacks, no Irish, no dogs were signs around </a:t>
            </a:r>
            <a:r>
              <a:rPr lang="en-GB" dirty="0" err="1"/>
              <a:t>ritain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67258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F8E5C1-3751-4F46-8572-9EEA6849A8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does this make you feel?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52F94E-347D-42E8-AD4D-61549C0DC4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Task/ activity</a:t>
            </a:r>
            <a:r>
              <a:rPr lang="en-GB" dirty="0"/>
              <a:t>: in groups discuss these questions, consider challenges in society/ individual/ and political factors which may influence the reproduction of inequality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How can we compare those historical inequality issues to todays society?</a:t>
            </a:r>
          </a:p>
          <a:p>
            <a:endParaRPr lang="en-GB" dirty="0"/>
          </a:p>
          <a:p>
            <a:r>
              <a:rPr lang="en-GB" dirty="0"/>
              <a:t>How far have we come?</a:t>
            </a:r>
          </a:p>
          <a:p>
            <a:endParaRPr lang="en-GB" dirty="0"/>
          </a:p>
          <a:p>
            <a:r>
              <a:rPr lang="en-GB" dirty="0"/>
              <a:t>Why do you think inequality is reproduced?</a:t>
            </a:r>
          </a:p>
        </p:txBody>
      </p:sp>
    </p:spTree>
    <p:extLst>
      <p:ext uri="{BB962C8B-B14F-4D97-AF65-F5344CB8AC3E}">
        <p14:creationId xmlns:p14="http://schemas.microsoft.com/office/powerpoint/2010/main" val="20214735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31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6" name="Oval 35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D67CA421-FA2B-47ED-A101-F8BBEBB29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C42EC4-DBE4-416C-8097-9714FE61EB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4392" y="1156957"/>
            <a:ext cx="3344020" cy="4100844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24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Social determinants </a:t>
            </a:r>
            <a:r>
              <a:rPr lang="en-US" sz="2400" dirty="0">
                <a:solidFill>
                  <a:srgbClr val="EBEBEB"/>
                </a:solidFill>
              </a:rPr>
              <a:t>effect a wide range of quality-of-life outcomes and risks: the more opportunities available and accessible (equality)..equals a better quality of life.</a:t>
            </a:r>
            <a:br>
              <a:rPr lang="en-US" sz="2400" dirty="0">
                <a:solidFill>
                  <a:srgbClr val="EBEBEB"/>
                </a:solidFill>
              </a:rPr>
            </a:br>
            <a:endParaRPr lang="en-US" sz="2400" b="0" i="0" kern="1200" dirty="0">
              <a:solidFill>
                <a:srgbClr val="EBEBEB"/>
              </a:solidFill>
              <a:latin typeface="+mj-lt"/>
              <a:ea typeface="+mj-ea"/>
              <a:cs typeface="+mj-cs"/>
            </a:endParaRPr>
          </a:p>
        </p:txBody>
      </p:sp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12425D82-CD5E-45A4-9542-70951E59F2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6914" y="639905"/>
            <a:ext cx="6915664" cy="55781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221DB897-A621-4D5F-AC81-91199AC437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Content Placeholder 3" descr="Diagram&#10;&#10;Description automatically generated">
            <a:extLst>
              <a:ext uri="{FF2B5EF4-FFF2-40B4-BE49-F238E27FC236}">
                <a16:creationId xmlns:a16="http://schemas.microsoft.com/office/drawing/2014/main" id="{41DFE81D-56DA-456D-B424-4E22DA8A65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55392" y="999808"/>
            <a:ext cx="6275584" cy="486357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758377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A7EE6E-D6C7-4BD2-A742-9D9A501AD6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Consequences of not promoting equality?</a:t>
            </a:r>
          </a:p>
        </p:txBody>
      </p:sp>
      <p:pic>
        <p:nvPicPr>
          <p:cNvPr id="5" name="Content Placeholder 4" descr="Icon&#10;&#10;Description automatically generated">
            <a:extLst>
              <a:ext uri="{FF2B5EF4-FFF2-40B4-BE49-F238E27FC236}">
                <a16:creationId xmlns:a16="http://schemas.microsoft.com/office/drawing/2014/main" id="{DB01B155-D35B-4AEE-91D0-F480617C68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479007" y="2052638"/>
            <a:ext cx="4195762" cy="4195762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E1BC21E-02D7-42E7-81A0-5DBC4676E45B}"/>
              </a:ext>
            </a:extLst>
          </p:cNvPr>
          <p:cNvSpPr txBox="1"/>
          <p:nvPr/>
        </p:nvSpPr>
        <p:spPr>
          <a:xfrm>
            <a:off x="3479007" y="6248400"/>
            <a:ext cx="419576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freepngimg.com/png/72547-thinking-photography-question-mark-man-stock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/3.0/"/>
              </a:rPr>
              <a:t>CC BY-NC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5198010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F153C-F09D-4EB4-81B2-938D4957B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609" y="126146"/>
            <a:ext cx="9404723" cy="141048"/>
          </a:xfrm>
        </p:spPr>
        <p:txBody>
          <a:bodyPr/>
          <a:lstStyle/>
          <a:p>
            <a:r>
              <a:rPr lang="en-GB" dirty="0"/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6D750C-CCC9-494B-BD77-B8E7E3700F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812" y="374072"/>
            <a:ext cx="10724511" cy="5492338"/>
          </a:xfrm>
        </p:spPr>
        <p:txBody>
          <a:bodyPr>
            <a:noAutofit/>
          </a:bodyPr>
          <a:lstStyle/>
          <a:p>
            <a:r>
              <a:rPr lang="en-GB" dirty="0"/>
              <a:t>Further disadvantaged already disadvantaged groups</a:t>
            </a:r>
          </a:p>
          <a:p>
            <a:endParaRPr lang="en-GB" dirty="0"/>
          </a:p>
          <a:p>
            <a:r>
              <a:rPr lang="en-GB" dirty="0"/>
              <a:t>Reproduction of inequality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Under achievement</a:t>
            </a:r>
          </a:p>
          <a:p>
            <a:endParaRPr lang="en-GB" dirty="0"/>
          </a:p>
          <a:p>
            <a:r>
              <a:rPr lang="en-GB" dirty="0"/>
              <a:t>Low self confidence</a:t>
            </a:r>
          </a:p>
          <a:p>
            <a:endParaRPr lang="en-GB" dirty="0"/>
          </a:p>
          <a:p>
            <a:r>
              <a:rPr lang="en-GB" dirty="0"/>
              <a:t>Unemployment and poor education</a:t>
            </a:r>
          </a:p>
          <a:p>
            <a:endParaRPr lang="en-GB" dirty="0"/>
          </a:p>
          <a:p>
            <a:r>
              <a:rPr lang="en-GB" dirty="0"/>
              <a:t>Poor relationships</a:t>
            </a:r>
          </a:p>
          <a:p>
            <a:endParaRPr lang="en-GB" dirty="0"/>
          </a:p>
          <a:p>
            <a:r>
              <a:rPr lang="en-GB" dirty="0"/>
              <a:t>Exclusion </a:t>
            </a:r>
          </a:p>
          <a:p>
            <a:endParaRPr lang="en-GB" dirty="0"/>
          </a:p>
          <a:p>
            <a:r>
              <a:rPr lang="en-GB" dirty="0"/>
              <a:t>Poor mental health </a:t>
            </a:r>
          </a:p>
        </p:txBody>
      </p:sp>
      <p:pic>
        <p:nvPicPr>
          <p:cNvPr id="5" name="Picture 4" descr="Circle&#10;&#10;Description automatically generated with low confidence">
            <a:extLst>
              <a:ext uri="{FF2B5EF4-FFF2-40B4-BE49-F238E27FC236}">
                <a16:creationId xmlns:a16="http://schemas.microsoft.com/office/drawing/2014/main" id="{2C81E18E-ECBA-4C2D-9DAC-87C72B3EEB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45957" y="1591629"/>
            <a:ext cx="5247437" cy="4356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81919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D96DB6-793F-471E-80B4-B91396B34C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Consider </a:t>
            </a:r>
            <a:r>
              <a:rPr lang="en-GB" dirty="0" err="1"/>
              <a:t>Maslows</a:t>
            </a:r>
            <a:r>
              <a:rPr lang="en-GB" dirty="0"/>
              <a:t>’ hierarchy of needs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011AD1-CC4C-4C37-877D-A5E4AFED78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Being pushed further to the peripherals of society is likely to  prevent a person reaching self actualisation 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dirty="0"/>
              <a:t>What might this result in?</a:t>
            </a: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059CDFF5-1BFE-4412-B58F-2EA39D8D03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925138" y="2662518"/>
            <a:ext cx="6408933" cy="419548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EF08095-2330-47A9-A75B-3A403A2695DD}"/>
              </a:ext>
            </a:extLst>
          </p:cNvPr>
          <p:cNvSpPr txBox="1"/>
          <p:nvPr/>
        </p:nvSpPr>
        <p:spPr>
          <a:xfrm>
            <a:off x="5866410" y="6947616"/>
            <a:ext cx="546766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en.wikipedia.org/wiki/Hierarchy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4269474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14D1E6-4107-4C19-B772-119CAC378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159768-2CFE-4FA2-9877-5F397BA353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Poverty ?</a:t>
            </a:r>
          </a:p>
          <a:p>
            <a:endParaRPr lang="en-GB" sz="2800" dirty="0"/>
          </a:p>
          <a:p>
            <a:r>
              <a:rPr lang="en-GB" sz="2800" dirty="0"/>
              <a:t>Criminal activity?</a:t>
            </a:r>
          </a:p>
          <a:p>
            <a:endParaRPr lang="en-GB" sz="2800" dirty="0"/>
          </a:p>
          <a:p>
            <a:r>
              <a:rPr lang="en-GB" sz="2800" dirty="0"/>
              <a:t>Self harm/ suicide?</a:t>
            </a:r>
          </a:p>
          <a:p>
            <a:endParaRPr lang="en-GB" sz="2800" dirty="0"/>
          </a:p>
          <a:p>
            <a:r>
              <a:rPr lang="en-GB" sz="2800" dirty="0"/>
              <a:t>Poor quality of life/ wellbeing</a:t>
            </a:r>
          </a:p>
        </p:txBody>
      </p:sp>
    </p:spTree>
    <p:extLst>
      <p:ext uri="{BB962C8B-B14F-4D97-AF65-F5344CB8AC3E}">
        <p14:creationId xmlns:p14="http://schemas.microsoft.com/office/powerpoint/2010/main" val="41847633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A8E86-8512-4F81-AED0-4563B38E55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3CB48C-53A2-4999-920F-9B7841C70B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equality and inequality?</a:t>
            </a:r>
          </a:p>
          <a:p>
            <a:endParaRPr lang="en-GB" dirty="0"/>
          </a:p>
          <a:p>
            <a:r>
              <a:rPr lang="en-GB" dirty="0"/>
              <a:t>Factors that influence equality?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Why is equality it so important?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i="1" dirty="0"/>
              <a:t>Although significant developments are evident in equality over the years, there is more that needs to be done.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29476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D4292-5942-40EF-9C82-93E71C92AD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974E57-9255-4BAA-9F66-130645ACD5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Diversity through a historical and contemporary lens</a:t>
            </a:r>
          </a:p>
          <a:p>
            <a:r>
              <a:rPr lang="en-GB" dirty="0"/>
              <a:t>The relationship between equality, diversity and inclusion</a:t>
            </a:r>
          </a:p>
        </p:txBody>
      </p:sp>
    </p:spTree>
    <p:extLst>
      <p:ext uri="{BB962C8B-B14F-4D97-AF65-F5344CB8AC3E}">
        <p14:creationId xmlns:p14="http://schemas.microsoft.com/office/powerpoint/2010/main" val="5147447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539</Words>
  <Application>Microsoft Office PowerPoint</Application>
  <PresentationFormat>Widescreen</PresentationFormat>
  <Paragraphs>97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Century Gothic</vt:lpstr>
      <vt:lpstr>Wingdings 3</vt:lpstr>
      <vt:lpstr>Ion</vt:lpstr>
      <vt:lpstr>Equality, Diversity and Inclusive Practice: BMHP4012</vt:lpstr>
      <vt:lpstr>   Aim of todays session</vt:lpstr>
      <vt:lpstr>Key terms</vt:lpstr>
      <vt:lpstr>Lets’ be honest? Do we discriminate? </vt:lpstr>
      <vt:lpstr>Bias </vt:lpstr>
      <vt:lpstr>Equality matters: history   </vt:lpstr>
      <vt:lpstr>Equality matters: history</vt:lpstr>
      <vt:lpstr>Equality matters: history</vt:lpstr>
      <vt:lpstr>How does this make you feel?</vt:lpstr>
      <vt:lpstr>Social determinants effect a wide range of quality-of-life outcomes and risks: the more opportunities available and accessible (equality)..equals a better quality of life. </vt:lpstr>
      <vt:lpstr>Consequences of not promoting equality?</vt:lpstr>
      <vt:lpstr>.</vt:lpstr>
      <vt:lpstr>Consider Maslows’ hierarchy of needs model</vt:lpstr>
      <vt:lpstr>…..</vt:lpstr>
      <vt:lpstr>Any questions?</vt:lpstr>
      <vt:lpstr>Next session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Equality, Diversity and Inclusive Practice: BMHP4012</dc:title>
  <dc:creator>rach .</dc:creator>
  <cp:lastModifiedBy>rach .</cp:lastModifiedBy>
  <cp:revision>4</cp:revision>
  <dcterms:created xsi:type="dcterms:W3CDTF">2021-01-06T15:46:11Z</dcterms:created>
  <dcterms:modified xsi:type="dcterms:W3CDTF">2021-01-08T15:29:56Z</dcterms:modified>
</cp:coreProperties>
</file>