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27"/>
  </p:notesMasterIdLst>
  <p:handoutMasterIdLst>
    <p:handoutMasterId r:id="rId28"/>
  </p:handoutMasterIdLst>
  <p:sldIdLst>
    <p:sldId id="257" r:id="rId5"/>
    <p:sldId id="321" r:id="rId6"/>
    <p:sldId id="391" r:id="rId7"/>
    <p:sldId id="392" r:id="rId8"/>
    <p:sldId id="393" r:id="rId9"/>
    <p:sldId id="394" r:id="rId10"/>
    <p:sldId id="395" r:id="rId11"/>
    <p:sldId id="406" r:id="rId12"/>
    <p:sldId id="396" r:id="rId13"/>
    <p:sldId id="405" r:id="rId14"/>
    <p:sldId id="407" r:id="rId15"/>
    <p:sldId id="409" r:id="rId16"/>
    <p:sldId id="397" r:id="rId17"/>
    <p:sldId id="399" r:id="rId18"/>
    <p:sldId id="400" r:id="rId19"/>
    <p:sldId id="401" r:id="rId20"/>
    <p:sldId id="402" r:id="rId21"/>
    <p:sldId id="403" r:id="rId22"/>
    <p:sldId id="404" r:id="rId23"/>
    <p:sldId id="410" r:id="rId24"/>
    <p:sldId id="411" r:id="rId25"/>
    <p:sldId id="412" r:id="rId2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3725" autoAdjust="0"/>
  </p:normalViewPr>
  <p:slideViewPr>
    <p:cSldViewPr snapToGrid="0">
      <p:cViewPr varScale="1">
        <p:scale>
          <a:sx n="81" d="100"/>
          <a:sy n="81" d="100"/>
        </p:scale>
        <p:origin x="936" y="6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05/12/2025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05/12/2025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05/12/2025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2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0D2D7-C33C-454C-BB95-A55C1C66958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7C383082-EA5C-4909-9BC1-11E6110F3D9A}" type="datetime1">
              <a:rPr lang="en-GB" smtClean="0"/>
              <a:t>05/12/2025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926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05/12/2025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170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05/12/2025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637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jpg"/><Relationship Id="rId7" Type="http://schemas.microsoft.com/office/2007/relationships/hdphoto" Target="../media/hdphoto4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hyperlink" Target="https://openclipart.org/detail/241693/checkered-chromatic-question-mark" TargetMode="External"/><Relationship Id="rId5" Type="http://schemas.microsoft.com/office/2007/relationships/hdphoto" Target="../media/hdphoto3.wdp"/><Relationship Id="rId10" Type="http://schemas.openxmlformats.org/officeDocument/2006/relationships/image" Target="../media/image14.png"/><Relationship Id="rId4" Type="http://schemas.openxmlformats.org/officeDocument/2006/relationships/image" Target="../media/image11.png"/><Relationship Id="rId9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chisellabs.com/glossary/what-is-divergent-thinking/" TargetMode="External"/><Relationship Id="rId7" Type="http://schemas.openxmlformats.org/officeDocument/2006/relationships/hyperlink" Target="https://www.figma.com/templates/scamper-examples/" TargetMode="External"/><Relationship Id="rId2" Type="http://schemas.openxmlformats.org/officeDocument/2006/relationships/hyperlink" Target="https://www.charlesleon.uk/blog/3-thinking-modes-of-creative-thinking-divergent-emergent-and-convergent-thinking24112019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ebay.com/itm/395363161780" TargetMode="External"/><Relationship Id="rId5" Type="http://schemas.openxmlformats.org/officeDocument/2006/relationships/hyperlink" Target="https://www.dreamstime.com/piano-topiary-grass-city-center-vitebsk-image183134087" TargetMode="External"/><Relationship Id="rId4" Type="http://schemas.openxmlformats.org/officeDocument/2006/relationships/hyperlink" Target="https://www.dreamstime.com/illustration/creative-skill.html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m/pin/palette-pencil-paintbrush-painting-png-free-download--11399805454970744/" TargetMode="External"/><Relationship Id="rId3" Type="http://schemas.openxmlformats.org/officeDocument/2006/relationships/hyperlink" Target="https://ittybittycreativity.weebly.com/scamper.html" TargetMode="External"/><Relationship Id="rId7" Type="http://schemas.openxmlformats.org/officeDocument/2006/relationships/hyperlink" Target="https://geniusrevive.com/en/joy-paul-guilford-one-of-the-founders-of-the-psychology-of-creativity/" TargetMode="External"/><Relationship Id="rId2" Type="http://schemas.openxmlformats.org/officeDocument/2006/relationships/hyperlink" Target="https://www.iconexperience.com/v_collection/icons/?icon=lightbulb_on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linkedin.com/posts/sushmitashetty22_innovation-creativethinking-scampermodel-activity-7301278244287217667-wQc9" TargetMode="External"/><Relationship Id="rId5" Type="http://schemas.openxmlformats.org/officeDocument/2006/relationships/hyperlink" Target="https://www.linkedin.com/posts/deepakblr_scamper-activity-7135598270466179072-wgYT" TargetMode="External"/><Relationship Id="rId4" Type="http://schemas.openxmlformats.org/officeDocument/2006/relationships/hyperlink" Target="https://www.bbc.co.uk/news/uk-england-gloucestershire-67333889" TargetMode="External"/><Relationship Id="rId9" Type="http://schemas.openxmlformats.org/officeDocument/2006/relationships/hyperlink" Target="https://www.shutterstock.com/video/search/piano-decorated-flowers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consultations/2024-05/draft-priorities-for-culture-in-wales-2024-to-2030-young-people.pdf" TargetMode="External"/><Relationship Id="rId2" Type="http://schemas.openxmlformats.org/officeDocument/2006/relationships/hyperlink" Target="https://www.tayyarijeetki.in/parenting-stories/8-creative-art-and-craft-projects-to-foster-mindfulness-in-kidsv" TargetMode="Externa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xvongifts.co.uk/product/umbrella-hat/" TargetMode="External"/><Relationship Id="rId4" Type="http://schemas.openxmlformats.org/officeDocument/2006/relationships/hyperlink" Target="https://www.gov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5988050" y="0"/>
            <a:ext cx="6203950" cy="6858000"/>
          </a:xfrm>
          <a:noFill/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A6BAD01-4CED-1F47-D9A0-9C799B76E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428" y="135940"/>
            <a:ext cx="6379210" cy="1968830"/>
          </a:xfrm>
        </p:spPr>
        <p:txBody>
          <a:bodyPr wrap="square" rtlCol="0" anchor="b" anchorCtr="0">
            <a:normAutofit/>
          </a:bodyPr>
          <a:lstStyle/>
          <a:p>
            <a:pPr rtl="0"/>
            <a:r>
              <a:rPr lang="en-GB" dirty="0">
                <a:latin typeface="Agency FB" panose="020B0503020202020204" pitchFamily="34" charset="0"/>
              </a:rPr>
              <a:t>The Magic and Science        	  of Creativity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799" y="2240710"/>
            <a:ext cx="5437187" cy="2265216"/>
          </a:xfrm>
        </p:spPr>
        <p:txBody>
          <a:bodyPr wrap="square" rtlCol="0">
            <a:normAutofit/>
          </a:bodyPr>
          <a:lstStyle/>
          <a:p>
            <a:pPr rtl="0"/>
            <a:r>
              <a:rPr lang="en-GB" dirty="0"/>
              <a:t>By Christie Roberts</a:t>
            </a:r>
          </a:p>
        </p:txBody>
      </p:sp>
      <p:pic>
        <p:nvPicPr>
          <p:cNvPr id="5" name="Picture 4" descr="A light bulb with colorful symbols coming out of it&#10;&#10;AI-generated content may be incorrect.">
            <a:extLst>
              <a:ext uri="{FF2B5EF4-FFF2-40B4-BE49-F238E27FC236}">
                <a16:creationId xmlns:a16="http://schemas.microsoft.com/office/drawing/2014/main" id="{7B9FE17B-ED61-426A-8380-29BE6EE82E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936" y="2998270"/>
            <a:ext cx="3861308" cy="3626690"/>
          </a:xfrm>
          <a:prstGeom prst="rect">
            <a:avLst/>
          </a:prstGeom>
        </p:spPr>
      </p:pic>
      <p:pic>
        <p:nvPicPr>
          <p:cNvPr id="9" name="Picture 8" descr="A person's face made out of paper&#10;&#10;AI-generated content may be incorrect.">
            <a:extLst>
              <a:ext uri="{FF2B5EF4-FFF2-40B4-BE49-F238E27FC236}">
                <a16:creationId xmlns:a16="http://schemas.microsoft.com/office/drawing/2014/main" id="{28D6BC26-0B22-110C-47CF-318B0990F6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1674" y="0"/>
            <a:ext cx="3406326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8F2FAA7-F1C0-3950-E951-DE3C5AD42EDE}"/>
              </a:ext>
            </a:extLst>
          </p:cNvPr>
          <p:cNvSpPr/>
          <p:nvPr/>
        </p:nvSpPr>
        <p:spPr>
          <a:xfrm>
            <a:off x="6510153" y="0"/>
            <a:ext cx="2369368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Source:Tayyarijeetki</a:t>
            </a:r>
            <a:r>
              <a:rPr lang="en-GB" sz="1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071CBE9-F93D-FEFB-E5C8-7DE5DF7115F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24617" y1="19941" x2="29576" y2="30651"/>
                        <a14:foregroundMark x1="15870" y1="27870" x2="20108" y2="37219"/>
                        <a14:foregroundMark x1="23264" y1="37929" x2="28043" y2="47811"/>
                        <a14:foregroundMark x1="36429" y1="40178" x2="36429" y2="40178"/>
                        <a14:foregroundMark x1="28494" y1="77751" x2="20920" y2="78817"/>
                        <a14:foregroundMark x1="18756" y1="79822" x2="15329" y2="78817"/>
                        <a14:foregroundMark x1="19567" y1="76213" x2="17223" y2="76391"/>
                        <a14:foregroundMark x1="27502" y1="76213" x2="25609" y2="76391"/>
                        <a14:foregroundMark x1="11091" y1="27041" x2="12714" y2="2858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70254" y="1430727"/>
            <a:ext cx="2897006" cy="441473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4ECBE54-040E-4AC6-AD1A-2D3C2FF624E6}"/>
              </a:ext>
            </a:extLst>
          </p:cNvPr>
          <p:cNvSpPr/>
          <p:nvPr/>
        </p:nvSpPr>
        <p:spPr>
          <a:xfrm>
            <a:off x="9780138" y="5288773"/>
            <a:ext cx="202972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GB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painting of a person sitting&#10;&#10;AI-generated content may be incorrect.">
            <a:extLst>
              <a:ext uri="{FF2B5EF4-FFF2-40B4-BE49-F238E27FC236}">
                <a16:creationId xmlns:a16="http://schemas.microsoft.com/office/drawing/2014/main" id="{4C3BC697-FB93-1CD4-D066-A846D95350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tretch/>
        </p:blipFill>
        <p:spPr>
          <a:xfrm>
            <a:off x="0" y="0"/>
            <a:ext cx="12192000" cy="6858000"/>
          </a:xfrm>
          <a:noFill/>
        </p:spPr>
      </p:pic>
      <p:sp>
        <p:nvSpPr>
          <p:cNvPr id="27" name="Slide Number Placeholder 4">
            <a:extLst>
              <a:ext uri="{FF2B5EF4-FFF2-40B4-BE49-F238E27FC236}">
                <a16:creationId xmlns:a16="http://schemas.microsoft.com/office/drawing/2014/main" id="{E953ED4B-AEE3-0D1A-60DD-D44DCF728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76ABE21-42FE-8881-97D3-F1A03556CD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416" y="-821216"/>
            <a:ext cx="5108357" cy="3194552"/>
          </a:xfrm>
          <a:ln>
            <a:solidFill>
              <a:schemeClr val="accent1"/>
            </a:solidFill>
          </a:ln>
          <a:scene3d>
            <a:camera prst="perspectiveHeroicExtremeRightFacing"/>
            <a:lightRig rig="threePt" dir="t"/>
          </a:scene3d>
        </p:spPr>
        <p:txBody>
          <a:bodyPr wrap="square" anchor="b">
            <a:normAutofit fontScale="90000"/>
          </a:bodyPr>
          <a:lstStyle/>
          <a:p>
            <a:r>
              <a:rPr lang="en-US" sz="5900" dirty="0">
                <a:solidFill>
                  <a:srgbClr val="FFC000"/>
                </a:solidFill>
              </a:rPr>
              <a:t>Who thinks that they are a very creative person?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27DE274-4A97-B4D5-D507-11C64E61E619}"/>
              </a:ext>
            </a:extLst>
          </p:cNvPr>
          <p:cNvSpPr/>
          <p:nvPr/>
        </p:nvSpPr>
        <p:spPr>
          <a:xfrm>
            <a:off x="4197622" y="6445656"/>
            <a:ext cx="332174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Ketibuah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-Foley and Rogerson, 2023)</a:t>
            </a:r>
            <a:endParaRPr lang="en-GB" sz="1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glass with paint brushes in it&#10;&#10;AI-generated content may be incorrect.">
            <a:extLst>
              <a:ext uri="{FF2B5EF4-FFF2-40B4-BE49-F238E27FC236}">
                <a16:creationId xmlns:a16="http://schemas.microsoft.com/office/drawing/2014/main" id="{89477DD4-6AAF-4CF3-3841-B24BBC1BB1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86" b="96265" l="1511" r="95879">
                        <a14:foregroundMark x1="39560" y1="43445" x2="32005" y2="50915"/>
                        <a14:foregroundMark x1="32005" y1="50915" x2="25549" y2="69284"/>
                        <a14:foregroundMark x1="81456" y1="47104" x2="92308" y2="72942"/>
                        <a14:foregroundMark x1="92308" y1="72942" x2="85852" y2="80259"/>
                        <a14:foregroundMark x1="85852" y1="80259" x2="73489" y2="68598"/>
                        <a14:foregroundMark x1="73489" y1="68598" x2="69231" y2="66463"/>
                        <a14:foregroundMark x1="72115" y1="92607" x2="37775" y2="92835"/>
                        <a14:foregroundMark x1="37775" y1="92835" x2="66346" y2="93902"/>
                        <a14:foregroundMark x1="66346" y1="93902" x2="74176" y2="91616"/>
                        <a14:foregroundMark x1="34341" y1="94512" x2="54945" y2="96113"/>
                        <a14:foregroundMark x1="26511" y1="44131" x2="23077" y2="56021"/>
                        <a14:foregroundMark x1="23077" y1="56021" x2="31731" y2="85518"/>
                        <a14:foregroundMark x1="31731" y1="85518" x2="31731" y2="85518"/>
                        <a14:foregroundMark x1="21566" y1="41235" x2="13599" y2="69665"/>
                        <a14:foregroundMark x1="13599" y1="69665" x2="18132" y2="81784"/>
                        <a14:foregroundMark x1="18132" y1="81784" x2="21566" y2="84985"/>
                        <a14:foregroundMark x1="76786" y1="9375" x2="71154" y2="46037"/>
                        <a14:foregroundMark x1="92995" y1="15549" x2="69231" y2="40549"/>
                        <a14:foregroundMark x1="54945" y1="12805" x2="54945" y2="42454"/>
                        <a14:foregroundMark x1="45879" y1="17835" x2="46154" y2="35518"/>
                        <a14:foregroundMark x1="46154" y1="35518" x2="46154" y2="35518"/>
                        <a14:foregroundMark x1="35165" y1="20960" x2="37363" y2="40015"/>
                        <a14:foregroundMark x1="37363" y1="40015" x2="37363" y2="40015"/>
                        <a14:foregroundMark x1="9341" y1="8841" x2="36126" y2="38415"/>
                        <a14:foregroundMark x1="36126" y1="38415" x2="37775" y2="39482"/>
                        <a14:foregroundMark x1="3709" y1="4345" x2="10852" y2="11280"/>
                        <a14:foregroundMark x1="3709" y1="1372" x2="1511" y2="686"/>
                        <a14:foregroundMark x1="96016" y1="11433" x2="94505" y2="16616"/>
                        <a14:foregroundMark x1="74863" y1="94512" x2="55220" y2="96265"/>
                        <a14:foregroundMark x1="17720" y1="87957" x2="32143" y2="93521"/>
                        <a14:foregroundMark x1="32143" y1="93521" x2="39973" y2="94512"/>
                        <a14:foregroundMark x1="91071" y1="88491" x2="70879" y2="95046"/>
                        <a14:foregroundMark x1="70879" y1="95046" x2="55769" y2="9527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85003" y="412787"/>
            <a:ext cx="2345590" cy="422721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8997507-47ED-A3C8-0D68-EBCDC0D1DCE6}"/>
              </a:ext>
            </a:extLst>
          </p:cNvPr>
          <p:cNvSpPr/>
          <p:nvPr/>
        </p:nvSpPr>
        <p:spPr>
          <a:xfrm>
            <a:off x="9359991" y="4640004"/>
            <a:ext cx="1808508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Pinterest, n.d.)</a:t>
            </a:r>
          </a:p>
        </p:txBody>
      </p:sp>
    </p:spTree>
    <p:extLst>
      <p:ext uri="{BB962C8B-B14F-4D97-AF65-F5344CB8AC3E}">
        <p14:creationId xmlns:p14="http://schemas.microsoft.com/office/powerpoint/2010/main" val="3521561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F8FAEED9-1ECD-45F9-87A0-9394BAEABB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5761" y="15593"/>
            <a:ext cx="8860477" cy="1196398"/>
          </a:xfrm>
        </p:spPr>
        <p:txBody>
          <a:bodyPr rtlCol="0"/>
          <a:lstStyle/>
          <a:p>
            <a:pPr rtl="0"/>
            <a:r>
              <a:rPr lang="en-GB" sz="7000" dirty="0"/>
              <a:t>Objectives/</a:t>
            </a:r>
            <a:r>
              <a:rPr lang="en-GB" sz="7000" dirty="0" err="1"/>
              <a:t>Amcanion</a:t>
            </a:r>
            <a:endParaRPr lang="en-GB" sz="7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60F23-FB58-4EF8-82FD-E86CED25F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15C13C-3941-C91E-3BE9-3CDD39D19293}"/>
              </a:ext>
            </a:extLst>
          </p:cNvPr>
          <p:cNvSpPr/>
          <p:nvPr/>
        </p:nvSpPr>
        <p:spPr>
          <a:xfrm>
            <a:off x="959829" y="1509634"/>
            <a:ext cx="9239002" cy="14773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914400" indent="-914400" algn="ctr">
              <a:buAutoNum type="arabicPeriod"/>
            </a:pP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Define 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Creativity beyond talent or art /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Diffinio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creadigrwydd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y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tu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hwnt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I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dalent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neu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gelf</a:t>
            </a:r>
            <a:endParaRPr lang="en-GB" sz="3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F98C10-AB41-FBE8-3C65-C2B8CF24EFF2}"/>
              </a:ext>
            </a:extLst>
          </p:cNvPr>
          <p:cNvSpPr txBox="1"/>
          <p:nvPr/>
        </p:nvSpPr>
        <p:spPr>
          <a:xfrm>
            <a:off x="1620579" y="3057703"/>
            <a:ext cx="847780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2. 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Identify at least two methods that encourage creative thought /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Nodwch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o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leiaf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ddau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ddull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sy’n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annog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meddwl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creadigol</a:t>
            </a:r>
            <a:endParaRPr lang="en-GB" sz="3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17439D-B74D-C880-D48F-2F195BD01DB8}"/>
              </a:ext>
            </a:extLst>
          </p:cNvPr>
          <p:cNvSpPr txBox="1"/>
          <p:nvPr/>
        </p:nvSpPr>
        <p:spPr>
          <a:xfrm>
            <a:off x="1317170" y="4676513"/>
            <a:ext cx="955765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3.  Demonstrate your creativity by creating and presenting a novel concept or product /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Dangoswch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eich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creadigrwydd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drwy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greu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a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chyflwyno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cysyniad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neu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gynnyrch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newydd</a:t>
            </a:r>
            <a:endParaRPr lang="en-GB" sz="3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779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60F9608-86F6-2DC5-89E7-E6873911A4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29728" y="1917183"/>
            <a:ext cx="4328160" cy="2384898"/>
          </a:xfrm>
        </p:spPr>
        <p:txBody>
          <a:bodyPr/>
          <a:lstStyle/>
          <a:p>
            <a:r>
              <a:rPr lang="en-US" sz="7000" dirty="0"/>
              <a:t>Silly or Creative?...</a:t>
            </a:r>
          </a:p>
        </p:txBody>
      </p:sp>
      <p:pic>
        <p:nvPicPr>
          <p:cNvPr id="6" name="Picture 5" descr="A person wearing a colorful umbrella hat&#10;&#10;AI-generated content may be incorrect.">
            <a:extLst>
              <a:ext uri="{FF2B5EF4-FFF2-40B4-BE49-F238E27FC236}">
                <a16:creationId xmlns:a16="http://schemas.microsoft.com/office/drawing/2014/main" id="{E1C3FBE5-039F-717B-7B1E-68A001943C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12" r="1" b="2864"/>
          <a:stretch>
            <a:fillRect/>
          </a:stretch>
        </p:blipFill>
        <p:spPr>
          <a:xfrm>
            <a:off x="20" y="10"/>
            <a:ext cx="745234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23A49DF-E489-B565-59A1-0712A60B2E2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EDB557-5139-CEA5-9CC2-5CAA5F5F31EE}"/>
              </a:ext>
            </a:extLst>
          </p:cNvPr>
          <p:cNvSpPr txBox="1"/>
          <p:nvPr/>
        </p:nvSpPr>
        <p:spPr>
          <a:xfrm>
            <a:off x="4994920" y="5340254"/>
            <a:ext cx="2202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XvonGifts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147875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E3F826C-4C5C-8392-695A-A54D0B6D3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4384" y="1831839"/>
            <a:ext cx="4730496" cy="2384898"/>
          </a:xfrm>
        </p:spPr>
        <p:txBody>
          <a:bodyPr/>
          <a:lstStyle/>
          <a:p>
            <a:r>
              <a:rPr lang="en-US" sz="7000" dirty="0"/>
              <a:t>Silly or Creative? …</a:t>
            </a:r>
          </a:p>
        </p:txBody>
      </p:sp>
      <p:pic>
        <p:nvPicPr>
          <p:cNvPr id="6" name="Picture 5" descr="A person playing a piano&#10;&#10;AI-generated content may be incorrect.">
            <a:extLst>
              <a:ext uri="{FF2B5EF4-FFF2-40B4-BE49-F238E27FC236}">
                <a16:creationId xmlns:a16="http://schemas.microsoft.com/office/drawing/2014/main" id="{A419302F-BFA8-AD89-F5B3-A024DAFF0F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40" r="31735"/>
          <a:stretch>
            <a:fillRect/>
          </a:stretch>
        </p:blipFill>
        <p:spPr>
          <a:xfrm>
            <a:off x="20" y="10"/>
            <a:ext cx="745234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F4F4164A-D505-5615-D918-257D06A1BE2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48CAA1-1E36-B9AD-413B-AE2AAB7243A6}"/>
              </a:ext>
            </a:extLst>
          </p:cNvPr>
          <p:cNvSpPr txBox="1"/>
          <p:nvPr/>
        </p:nvSpPr>
        <p:spPr>
          <a:xfrm>
            <a:off x="3454294" y="2365881"/>
            <a:ext cx="25359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Shutterstock, 2025)</a:t>
            </a:r>
          </a:p>
        </p:txBody>
      </p:sp>
    </p:spTree>
    <p:extLst>
      <p:ext uri="{BB962C8B-B14F-4D97-AF65-F5344CB8AC3E}">
        <p14:creationId xmlns:p14="http://schemas.microsoft.com/office/powerpoint/2010/main" val="1368531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5A5A245-5243-2FB9-81FB-58A951B532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71232" y="1990335"/>
            <a:ext cx="4913376" cy="2384898"/>
          </a:xfrm>
        </p:spPr>
        <p:txBody>
          <a:bodyPr/>
          <a:lstStyle/>
          <a:p>
            <a:r>
              <a:rPr lang="en-US" sz="7000" dirty="0"/>
              <a:t>Silly or Creative? …</a:t>
            </a:r>
          </a:p>
        </p:txBody>
      </p:sp>
      <p:pic>
        <p:nvPicPr>
          <p:cNvPr id="6" name="Picture 5" descr="A baby with a fake mouth and teeth&#10;&#10;AI-generated content may be incorrect.">
            <a:extLst>
              <a:ext uri="{FF2B5EF4-FFF2-40B4-BE49-F238E27FC236}">
                <a16:creationId xmlns:a16="http://schemas.microsoft.com/office/drawing/2014/main" id="{7913630D-1996-99A9-878B-9360608A72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8" r="1" b="7488"/>
          <a:stretch>
            <a:fillRect/>
          </a:stretch>
        </p:blipFill>
        <p:spPr>
          <a:xfrm>
            <a:off x="20" y="10"/>
            <a:ext cx="7452340" cy="685799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7435791-AB08-69EB-9DD1-A88BF63E2EB8}"/>
              </a:ext>
            </a:extLst>
          </p:cNvPr>
          <p:cNvSpPr txBox="1"/>
          <p:nvPr/>
        </p:nvSpPr>
        <p:spPr>
          <a:xfrm>
            <a:off x="5664530" y="4824074"/>
            <a:ext cx="21687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Ebay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(2025)</a:t>
            </a:r>
          </a:p>
        </p:txBody>
      </p:sp>
    </p:spTree>
    <p:extLst>
      <p:ext uri="{BB962C8B-B14F-4D97-AF65-F5344CB8AC3E}">
        <p14:creationId xmlns:p14="http://schemas.microsoft.com/office/powerpoint/2010/main" val="100803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with red hair&#10;&#10;AI-generated content may be incorrect.">
            <a:extLst>
              <a:ext uri="{FF2B5EF4-FFF2-40B4-BE49-F238E27FC236}">
                <a16:creationId xmlns:a16="http://schemas.microsoft.com/office/drawing/2014/main" id="{AA311DC4-CEBF-6EA3-4259-1369A2760A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71" r="-1" b="28520"/>
          <a:stretch>
            <a:fillRect/>
          </a:stretch>
        </p:blipFill>
        <p:spPr>
          <a:xfrm>
            <a:off x="472410" y="1560576"/>
            <a:ext cx="6089894" cy="5297424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B8DC2915-7AE8-E9FC-64DA-71C4CDA4043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CA11CE2-395C-9EF7-7A28-DBC816119C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4688" r="94688">
                        <a14:foregroundMark x1="12500" y1="26250" x2="12500" y2="26250"/>
                        <a14:foregroundMark x1="6563" y1="34063" x2="6563" y2="34063"/>
                        <a14:foregroundMark x1="91250" y1="30938" x2="91250" y2="30938"/>
                        <a14:foregroundMark x1="94688" y1="30938" x2="94688" y2="30938"/>
                        <a14:foregroundMark x1="4688" y1="36563" x2="4688" y2="3656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921637" y="-586834"/>
            <a:ext cx="9464632" cy="8519552"/>
          </a:xfrm>
          <a:prstGeom prst="rect">
            <a:avLst/>
          </a:prstGeom>
        </p:spPr>
      </p:pic>
      <p:pic>
        <p:nvPicPr>
          <p:cNvPr id="18" name="Picture 17" descr="A baby with a fake mouth and teeth&#10;&#10;AI-generated content may be incorrect.">
            <a:extLst>
              <a:ext uri="{FF2B5EF4-FFF2-40B4-BE49-F238E27FC236}">
                <a16:creationId xmlns:a16="http://schemas.microsoft.com/office/drawing/2014/main" id="{B8DDA69A-B7BE-652A-E4CE-C5DDA4922E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54250" y1="27000" x2="54250" y2="27000"/>
                        <a14:backgroundMark x1="53750" y1="25750" x2="42750" y2="38750"/>
                        <a14:backgroundMark x1="42500" y1="24750" x2="74500" y2="17750"/>
                        <a14:backgroundMark x1="74500" y1="17750" x2="71250" y2="32000"/>
                        <a14:backgroundMark x1="71250" y1="32000" x2="37250" y2="42750"/>
                        <a14:backgroundMark x1="37250" y1="42750" x2="30250" y2="60500"/>
                        <a14:backgroundMark x1="30250" y1="60500" x2="27750" y2="87750"/>
                        <a14:backgroundMark x1="75250" y1="76250" x2="37750" y2="84250"/>
                        <a14:backgroundMark x1="37750" y1="84250" x2="37750" y2="84250"/>
                        <a14:backgroundMark x1="36750" y1="47000" x2="67250" y2="37250"/>
                        <a14:backgroundMark x1="67250" y1="37250" x2="79000" y2="47500"/>
                        <a14:backgroundMark x1="79000" y1="47500" x2="79500" y2="48250"/>
                        <a14:backgroundMark x1="58000" y1="48250" x2="60250" y2="48250"/>
                        <a14:backgroundMark x1="61750" y1="48750" x2="63250" y2="48500"/>
                        <a14:backgroundMark x1="69250" y1="67250" x2="56250" y2="72250"/>
                        <a14:backgroundMark x1="56250" y1="72250" x2="46750" y2="73250"/>
                        <a14:backgroundMark x1="47500" y1="64750" x2="64000" y2="74500"/>
                        <a14:backgroundMark x1="46250" y1="59500" x2="46250" y2="6225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313609" y="1258784"/>
            <a:ext cx="8163098" cy="762886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240A7BF-4C98-05AB-79F4-F906C1B01C3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678" b="99438" l="6875" r="96000">
                        <a14:foregroundMark x1="38125" y1="12921" x2="29000" y2="14419"/>
                        <a14:foregroundMark x1="29000" y1="14419" x2="70000" y2="42322"/>
                        <a14:foregroundMark x1="70000" y1="42322" x2="70000" y2="42322"/>
                        <a14:foregroundMark x1="7500" y1="37640" x2="34625" y2="73783"/>
                        <a14:foregroundMark x1="34625" y1="73783" x2="50000" y2="90637"/>
                        <a14:foregroundMark x1="50000" y1="90637" x2="71000" y2="97753"/>
                        <a14:foregroundMark x1="71000" y1="97753" x2="85750" y2="92509"/>
                        <a14:foregroundMark x1="85750" y1="92509" x2="91875" y2="79213"/>
                        <a14:foregroundMark x1="91875" y1="79213" x2="91250" y2="28277"/>
                        <a14:foregroundMark x1="91250" y1="28277" x2="90750" y2="26592"/>
                        <a14:foregroundMark x1="6875" y1="41011" x2="26375" y2="26592"/>
                        <a14:foregroundMark x1="25500" y1="16292" x2="64125" y2="51124"/>
                        <a14:foregroundMark x1="23750" y1="7865" x2="38250" y2="8240"/>
                        <a14:foregroundMark x1="48500" y1="92509" x2="59375" y2="95131"/>
                        <a14:foregroundMark x1="59375" y1="95131" x2="79375" y2="94195"/>
                        <a14:foregroundMark x1="96000" y1="31835" x2="95250" y2="81835"/>
                        <a14:foregroundMark x1="58875" y1="98315" x2="66375" y2="99438"/>
                        <a14:foregroundMark x1="66375" y1="99438" x2="67750" y2="98127"/>
                        <a14:foregroundMark x1="31750" y1="81086" x2="30625" y2="943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12031" y="3014358"/>
            <a:ext cx="6479969" cy="3843642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3A0940C7-83D1-602B-C07D-D3C558E79485}"/>
              </a:ext>
            </a:extLst>
          </p:cNvPr>
          <p:cNvSpPr/>
          <p:nvPr/>
        </p:nvSpPr>
        <p:spPr>
          <a:xfrm>
            <a:off x="9937042" y="3288567"/>
            <a:ext cx="202972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GB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</a:p>
        </p:txBody>
      </p:sp>
      <p:pic>
        <p:nvPicPr>
          <p:cNvPr id="25" name="Picture 24" descr="A colorful question mark on a black background&#10;&#10;AI-generated content may be incorrect.">
            <a:extLst>
              <a:ext uri="{FF2B5EF4-FFF2-40B4-BE49-F238E27FC236}">
                <a16:creationId xmlns:a16="http://schemas.microsoft.com/office/drawing/2014/main" id="{705B71C7-95D3-68E0-E443-1EB39A7E1C7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176591" y="521625"/>
            <a:ext cx="1520902" cy="2267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386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9867F1-94C3-050A-6980-286E9D088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8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D04F7B-077E-EE91-289C-9D372A0BA427}"/>
              </a:ext>
            </a:extLst>
          </p:cNvPr>
          <p:cNvSpPr/>
          <p:nvPr/>
        </p:nvSpPr>
        <p:spPr>
          <a:xfrm>
            <a:off x="-761363" y="920621"/>
            <a:ext cx="13147326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What happens to our brain, </a:t>
            </a:r>
          </a:p>
          <a:p>
            <a:pPr algn="ctr"/>
            <a:r>
              <a:rPr lang="en-GB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when we start to get creative?</a:t>
            </a:r>
            <a:endParaRPr lang="en-GB" sz="8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85733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couple of heads with question and answer bubbles&#10;&#10;AI-generated content may be incorrect.">
            <a:extLst>
              <a:ext uri="{FF2B5EF4-FFF2-40B4-BE49-F238E27FC236}">
                <a16:creationId xmlns:a16="http://schemas.microsoft.com/office/drawing/2014/main" id="{DD721C28-1882-2D7D-D9BB-B269F5185E7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4026" b="20974"/>
          <a:stretch>
            <a:fillRect/>
          </a:stretch>
        </p:blipFill>
        <p:spPr>
          <a:xfrm>
            <a:off x="20" y="10"/>
            <a:ext cx="12191980" cy="6857990"/>
          </a:xfrm>
          <a:noFill/>
          <a:ln w="381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FEB18F-DF16-A08F-FB55-6344680CD20E}"/>
              </a:ext>
            </a:extLst>
          </p:cNvPr>
          <p:cNvSpPr txBox="1"/>
          <p:nvPr/>
        </p:nvSpPr>
        <p:spPr>
          <a:xfrm>
            <a:off x="178130" y="5272219"/>
            <a:ext cx="11222181" cy="3300719"/>
          </a:xfrm>
          <a:prstGeom prst="rect">
            <a:avLst/>
          </a:prstGeo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vert="horz" wrap="square" lIns="0" tIns="0" rIns="0" bIns="0" rtlCol="0">
            <a:normAutofit/>
          </a:bodyPr>
          <a:lstStyle/>
          <a:p>
            <a:pPr marL="891540" indent="-342900">
              <a:lnSpc>
                <a:spcPct val="200000"/>
              </a:lnSpc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500" b="1" kern="12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Bhati (2025), in order for creativity to occur, we must have a balance between Divergent thinking and Convergent thinking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207C8C-5623-3425-077C-35B05077F29E}"/>
              </a:ext>
            </a:extLst>
          </p:cNvPr>
          <p:cNvSpPr/>
          <p:nvPr/>
        </p:nvSpPr>
        <p:spPr>
          <a:xfrm>
            <a:off x="21" y="0"/>
            <a:ext cx="12191979" cy="169817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vert="horz" wrap="square" lIns="0" tIns="0" rIns="0" bIns="0" rtlCol="0" anchor="b" anchorCtr="0">
            <a:normAutofit/>
          </a:bodyPr>
          <a:lstStyle/>
          <a:p>
            <a:pPr marL="54864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endParaRPr lang="en-GB" sz="6400" b="1" kern="1200" dirty="0">
              <a:ln w="22225">
                <a:solidFill>
                  <a:schemeClr val="accent2"/>
                </a:solidFill>
                <a:prstDash val="solid"/>
              </a:ln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422FEC-1A77-8486-1EB4-1EA504BEAEF5}"/>
              </a:ext>
            </a:extLst>
          </p:cNvPr>
          <p:cNvSpPr/>
          <p:nvPr/>
        </p:nvSpPr>
        <p:spPr>
          <a:xfrm>
            <a:off x="724395" y="249382"/>
            <a:ext cx="11127179" cy="665018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BB3E1C-519F-5560-98D5-E31AF837B2B9}"/>
              </a:ext>
            </a:extLst>
          </p:cNvPr>
          <p:cNvSpPr/>
          <p:nvPr/>
        </p:nvSpPr>
        <p:spPr>
          <a:xfrm>
            <a:off x="724394" y="120226"/>
            <a:ext cx="108479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6600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Divergent v Convergent Thinking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90ABE6-4152-6DE0-C9E2-3424F84A4041}"/>
              </a:ext>
            </a:extLst>
          </p:cNvPr>
          <p:cNvSpPr/>
          <p:nvPr/>
        </p:nvSpPr>
        <p:spPr>
          <a:xfrm>
            <a:off x="4946211" y="1356370"/>
            <a:ext cx="2085827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Chisel Labs, 2022)</a:t>
            </a:r>
          </a:p>
        </p:txBody>
      </p:sp>
    </p:spTree>
    <p:extLst>
      <p:ext uri="{BB962C8B-B14F-4D97-AF65-F5344CB8AC3E}">
        <p14:creationId xmlns:p14="http://schemas.microsoft.com/office/powerpoint/2010/main" val="3200945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B1C89AF-B0DF-3716-CDFE-810F2AE6D8FA}"/>
              </a:ext>
            </a:extLst>
          </p:cNvPr>
          <p:cNvSpPr/>
          <p:nvPr/>
        </p:nvSpPr>
        <p:spPr>
          <a:xfrm>
            <a:off x="7999414" y="304801"/>
            <a:ext cx="3565524" cy="152399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sz="6000" b="1" kern="1200" cap="none" spc="0" dirty="0">
              <a:ln w="22225">
                <a:solidFill>
                  <a:schemeClr val="accent2"/>
                </a:solidFill>
                <a:prstDash val="solid"/>
              </a:ln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7" name="Picture 6" descr="A close-up of a brain&#10;&#10;AI-generated content may be incorrect.">
            <a:extLst>
              <a:ext uri="{FF2B5EF4-FFF2-40B4-BE49-F238E27FC236}">
                <a16:creationId xmlns:a16="http://schemas.microsoft.com/office/drawing/2014/main" id="{A90AEF8B-1A01-D105-76E8-1456E9A74C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29" r="7818"/>
          <a:stretch>
            <a:fillRect/>
          </a:stretch>
        </p:blipFill>
        <p:spPr>
          <a:xfrm>
            <a:off x="20" y="10"/>
            <a:ext cx="745234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BA0A2CAF-E332-3DB0-A95A-BB824E5D821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5C8F8-ADC4-357C-D9AA-DF119D6713AA}"/>
              </a:ext>
            </a:extLst>
          </p:cNvPr>
          <p:cNvSpPr txBox="1"/>
          <p:nvPr/>
        </p:nvSpPr>
        <p:spPr>
          <a:xfrm>
            <a:off x="7754112" y="451104"/>
            <a:ext cx="42306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Divergent Thinking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6862A9-CC06-1D27-FB9E-7DC320A5F953}"/>
              </a:ext>
            </a:extLst>
          </p:cNvPr>
          <p:cNvSpPr txBox="1"/>
          <p:nvPr/>
        </p:nvSpPr>
        <p:spPr>
          <a:xfrm>
            <a:off x="7540831" y="2536399"/>
            <a:ext cx="455054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Generating a variety of ideas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Unlimited possibilities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Fosters Brainstorming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Various solutions – rather than 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curiosity and creativity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F86700-B278-A0D2-560C-44D2E322E47B}"/>
              </a:ext>
            </a:extLst>
          </p:cNvPr>
          <p:cNvSpPr txBox="1"/>
          <p:nvPr/>
        </p:nvSpPr>
        <p:spPr>
          <a:xfrm>
            <a:off x="7754112" y="4548249"/>
            <a:ext cx="4038085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            Example: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     Leonardo da Vinci</a:t>
            </a:r>
          </a:p>
          <a:p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/>
              <a:t>Sketched numerous concepts for flying machines long before airplanes were invented (Bhati, 2025)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95D1E01-9FB5-AC96-1E31-7D6C0139D407}"/>
              </a:ext>
            </a:extLst>
          </p:cNvPr>
          <p:cNvSpPr/>
          <p:nvPr/>
        </p:nvSpPr>
        <p:spPr>
          <a:xfrm>
            <a:off x="207264" y="364019"/>
            <a:ext cx="2517036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Charles Leon, 2019)</a:t>
            </a:r>
            <a:endParaRPr lang="en-GB" sz="12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018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brain&#10;&#10;AI-generated content may be incorrect.">
            <a:extLst>
              <a:ext uri="{FF2B5EF4-FFF2-40B4-BE49-F238E27FC236}">
                <a16:creationId xmlns:a16="http://schemas.microsoft.com/office/drawing/2014/main" id="{E12363AD-81E7-2CE7-1EFC-EA7083F0EF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50" y="70931"/>
            <a:ext cx="11950700" cy="66923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CA0B98FC-B22D-82E1-50BF-D12B5C65C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11</a:t>
            </a:fld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8EDA01-C6B0-EB5C-F8F3-E548B62954BE}"/>
              </a:ext>
            </a:extLst>
          </p:cNvPr>
          <p:cNvSpPr/>
          <p:nvPr/>
        </p:nvSpPr>
        <p:spPr>
          <a:xfrm>
            <a:off x="7030192" y="70931"/>
            <a:ext cx="5041158" cy="669239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6A20FC-C461-83E9-B10A-A8CF91AAE923}"/>
              </a:ext>
            </a:extLst>
          </p:cNvPr>
          <p:cNvSpPr txBox="1"/>
          <p:nvPr/>
        </p:nvSpPr>
        <p:spPr>
          <a:xfrm>
            <a:off x="7267699" y="403761"/>
            <a:ext cx="459574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Convergent </a:t>
            </a:r>
          </a:p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Thinking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DAEEA6-9496-1434-606D-6E4B3CE4A675}"/>
              </a:ext>
            </a:extLst>
          </p:cNvPr>
          <p:cNvSpPr txBox="1"/>
          <p:nvPr/>
        </p:nvSpPr>
        <p:spPr>
          <a:xfrm>
            <a:off x="7148945" y="2671948"/>
            <a:ext cx="4809507" cy="5432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Utilises the creative ideas thought up through divergent thinking, and narrows them down, to find a logical, realistic and analytical solution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algn="ctr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Thomas Edison</a:t>
            </a:r>
          </a:p>
          <a:p>
            <a:pPr algn="ctr"/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Refined prior ideas of light bulbs and used his knowledge to create a new concept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(Mohammed, 2018)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343AACB-854D-8C18-24C9-440271A01DD4}"/>
              </a:ext>
            </a:extLst>
          </p:cNvPr>
          <p:cNvSpPr/>
          <p:nvPr/>
        </p:nvSpPr>
        <p:spPr>
          <a:xfrm>
            <a:off x="3298649" y="265261"/>
            <a:ext cx="248337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Charles Leon, 2019)</a:t>
            </a:r>
            <a:endParaRPr lang="en-GB" sz="12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8707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5B98B1-1633-F005-47FD-33E7331A3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C6F6BD-E403-2A55-798F-AABE0D5FD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12</a:t>
            </a:fld>
            <a:endParaRPr lang="en-GB"/>
          </a:p>
        </p:txBody>
      </p:sp>
      <p:pic>
        <p:nvPicPr>
          <p:cNvPr id="10" name="Picture 9" descr="A person wearing glasses and smiling&#10;&#10;AI-generated content may be incorrect.">
            <a:extLst>
              <a:ext uri="{FF2B5EF4-FFF2-40B4-BE49-F238E27FC236}">
                <a16:creationId xmlns:a16="http://schemas.microsoft.com/office/drawing/2014/main" id="{CB005E35-EA55-EFE0-4703-61C721E65A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259" y="1258784"/>
            <a:ext cx="4512624" cy="524842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A5E4DF-1D7D-FF5E-2B84-60B86A66FA20}"/>
              </a:ext>
            </a:extLst>
          </p:cNvPr>
          <p:cNvSpPr/>
          <p:nvPr/>
        </p:nvSpPr>
        <p:spPr>
          <a:xfrm>
            <a:off x="1449616" y="93507"/>
            <a:ext cx="90790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Theorist – Joy Paul Guilford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130AE1-2456-8B54-03C7-D5CFC09CAEC0}"/>
              </a:ext>
            </a:extLst>
          </p:cNvPr>
          <p:cNvSpPr/>
          <p:nvPr/>
        </p:nvSpPr>
        <p:spPr>
          <a:xfrm>
            <a:off x="5104657" y="1649726"/>
            <a:ext cx="6536480" cy="17081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5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First proposed the concept</a:t>
            </a:r>
          </a:p>
          <a:p>
            <a:pPr algn="ctr"/>
            <a:r>
              <a:rPr lang="en-GB" sz="35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of Divergent and Convergent</a:t>
            </a:r>
          </a:p>
          <a:p>
            <a:pPr algn="ctr"/>
            <a:r>
              <a:rPr lang="en-GB" sz="35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Thinking in 1956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9A7E15-33BC-966D-5116-44EE6B3A4663}"/>
              </a:ext>
            </a:extLst>
          </p:cNvPr>
          <p:cNvSpPr/>
          <p:nvPr/>
        </p:nvSpPr>
        <p:spPr>
          <a:xfrm>
            <a:off x="5299487" y="4078469"/>
            <a:ext cx="6146820" cy="201593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5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While developing his theories about creativity, intelligence, and problem-solving strategies</a:t>
            </a:r>
          </a:p>
          <a:p>
            <a:pPr algn="ctr"/>
            <a:r>
              <a:rPr lang="en-GB" sz="2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(Al Dawood, 2022)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53B4574-6BAA-1D7C-F6D2-8646399EF9BA}"/>
              </a:ext>
            </a:extLst>
          </p:cNvPr>
          <p:cNvSpPr/>
          <p:nvPr/>
        </p:nvSpPr>
        <p:spPr>
          <a:xfrm>
            <a:off x="1723640" y="6581001"/>
            <a:ext cx="1777859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Markov, 2017)</a:t>
            </a:r>
            <a:endParaRPr lang="en-GB" sz="1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6867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A80493B-33AD-0DDC-718F-907A7A910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3232" y="219456"/>
            <a:ext cx="7534656" cy="646176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C29CD88D-46A7-2935-3F37-36D3FC27032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13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E5C1DC-AFB1-523E-EB6A-75E5BD1E21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112" y="97536"/>
            <a:ext cx="4206240" cy="666902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57BFF2F-2971-0EDE-15A8-A4720ABF40A5}"/>
              </a:ext>
            </a:extLst>
          </p:cNvPr>
          <p:cNvSpPr/>
          <p:nvPr/>
        </p:nvSpPr>
        <p:spPr>
          <a:xfrm>
            <a:off x="1264850" y="6542716"/>
            <a:ext cx="194476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Figma, </a:t>
            </a:r>
            <a:r>
              <a:rPr lang="en-GB" sz="12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n.d.a</a:t>
            </a:r>
            <a:r>
              <a:rPr lang="en-GB" sz="1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0BA6FD-05C6-3EF0-7820-1100ECE42AC0}"/>
              </a:ext>
            </a:extLst>
          </p:cNvPr>
          <p:cNvSpPr/>
          <p:nvPr/>
        </p:nvSpPr>
        <p:spPr>
          <a:xfrm>
            <a:off x="9209223" y="206235"/>
            <a:ext cx="2848665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Itty Bitty Creativity, n.d.)</a:t>
            </a:r>
            <a:endParaRPr lang="en-GB" sz="12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51083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sign with a dragon and text&#10;&#10;AI-generated content may be incorrect.">
            <a:extLst>
              <a:ext uri="{FF2B5EF4-FFF2-40B4-BE49-F238E27FC236}">
                <a16:creationId xmlns:a16="http://schemas.microsoft.com/office/drawing/2014/main" id="{3A28BC73-1088-D9FB-A050-52784225B9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669" b="3"/>
          <a:stretch>
            <a:fillRect/>
          </a:stretch>
        </p:blipFill>
        <p:spPr>
          <a:xfrm>
            <a:off x="20" y="-106865"/>
            <a:ext cx="12191980" cy="6857990"/>
          </a:xfrm>
          <a:prstGeom prst="rect">
            <a:avLst/>
          </a:prstGeom>
          <a:noFill/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F7A82AFF-8DA4-B9AD-9CAF-839FA65784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3" name="Title 3">
            <a:extLst>
              <a:ext uri="{FF2B5EF4-FFF2-40B4-BE49-F238E27FC236}">
                <a16:creationId xmlns:a16="http://schemas.microsoft.com/office/drawing/2014/main" id="{F6DA8CE7-3EE6-320B-64FB-29C8C21501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E15FA694-16D4-C20B-F691-F92585BCC64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36E01D-B952-F1C4-DA61-56FF63BD98AC}"/>
              </a:ext>
            </a:extLst>
          </p:cNvPr>
          <p:cNvSpPr txBox="1"/>
          <p:nvPr/>
        </p:nvSpPr>
        <p:spPr>
          <a:xfrm>
            <a:off x="6978714" y="130154"/>
            <a:ext cx="521326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Government’s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the Welsh language, heritage and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Fostering creativity, diversity, inclusivity and community involvement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318D1E-9138-D792-E426-F19FB5B6140B}"/>
              </a:ext>
            </a:extLst>
          </p:cNvPr>
          <p:cNvSpPr/>
          <p:nvPr/>
        </p:nvSpPr>
        <p:spPr>
          <a:xfrm>
            <a:off x="92669" y="307262"/>
            <a:ext cx="6547626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500" b="1" cap="none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 Wales of  Vibrant Culture</a:t>
            </a:r>
          </a:p>
          <a:p>
            <a:pPr algn="ctr"/>
            <a:r>
              <a:rPr lang="en-GB" sz="3500" b="1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And Thriving Welsh Language</a:t>
            </a:r>
            <a:endParaRPr lang="en-GB" sz="3500" b="1" cap="none" spc="50" dirty="0">
              <a:ln w="0"/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478A90-DB4F-2219-C045-520257D10913}"/>
              </a:ext>
            </a:extLst>
          </p:cNvPr>
          <p:cNvSpPr txBox="1"/>
          <p:nvPr/>
        </p:nvSpPr>
        <p:spPr>
          <a:xfrm>
            <a:off x="1716973" y="5207640"/>
            <a:ext cx="32063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Welsh Government, n.d.)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F6A3F5-37D6-5D83-5280-81E2734F6712}"/>
              </a:ext>
            </a:extLst>
          </p:cNvPr>
          <p:cNvSpPr txBox="1"/>
          <p:nvPr/>
        </p:nvSpPr>
        <p:spPr>
          <a:xfrm>
            <a:off x="7920841" y="4557240"/>
            <a:ext cx="3740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Welsh Government (2024)</a:t>
            </a:r>
          </a:p>
        </p:txBody>
      </p:sp>
    </p:spTree>
    <p:extLst>
      <p:ext uri="{BB962C8B-B14F-4D97-AF65-F5344CB8AC3E}">
        <p14:creationId xmlns:p14="http://schemas.microsoft.com/office/powerpoint/2010/main" val="36572968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BD47B-8F39-C0E2-6C4E-024604E72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15</a:t>
            </a:fld>
            <a:endParaRPr lang="en-GB"/>
          </a:p>
        </p:txBody>
      </p:sp>
      <p:pic>
        <p:nvPicPr>
          <p:cNvPr id="10" name="Picture 9" descr="A colorful rectangular sign with text&#10;&#10;AI-generated content may be incorrect.">
            <a:extLst>
              <a:ext uri="{FF2B5EF4-FFF2-40B4-BE49-F238E27FC236}">
                <a16:creationId xmlns:a16="http://schemas.microsoft.com/office/drawing/2014/main" id="{DEBB08F0-9FE2-F452-8EFD-7B0CFCDDF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432" y="-23750"/>
            <a:ext cx="9838944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ACF14AA-B50C-EC7D-A587-39C284A041F3}"/>
              </a:ext>
            </a:extLst>
          </p:cNvPr>
          <p:cNvSpPr txBox="1"/>
          <p:nvPr/>
        </p:nvSpPr>
        <p:spPr>
          <a:xfrm>
            <a:off x="5308270" y="534390"/>
            <a:ext cx="337259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>
                <a:solidFill>
                  <a:schemeClr val="bg1"/>
                </a:solidFill>
              </a:rPr>
              <a:t>Substitute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CEE8255-1B26-9EB4-62AA-1D0C20613323}"/>
              </a:ext>
            </a:extLst>
          </p:cNvPr>
          <p:cNvSpPr txBox="1"/>
          <p:nvPr/>
        </p:nvSpPr>
        <p:spPr>
          <a:xfrm>
            <a:off x="5308270" y="1396164"/>
            <a:ext cx="32300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>
                <a:solidFill>
                  <a:schemeClr val="bg1"/>
                </a:solidFill>
              </a:rPr>
              <a:t>Combine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C691E9-42B5-C577-5142-D6B3A4BB471E}"/>
              </a:ext>
            </a:extLst>
          </p:cNvPr>
          <p:cNvSpPr txBox="1"/>
          <p:nvPr/>
        </p:nvSpPr>
        <p:spPr>
          <a:xfrm>
            <a:off x="5688279" y="2174810"/>
            <a:ext cx="261257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>
                <a:solidFill>
                  <a:schemeClr val="bg1"/>
                </a:solidFill>
              </a:rPr>
              <a:t>Adapt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58EC15-CF0D-760C-37EE-BDF6A87E6D68}"/>
              </a:ext>
            </a:extLst>
          </p:cNvPr>
          <p:cNvSpPr txBox="1"/>
          <p:nvPr/>
        </p:nvSpPr>
        <p:spPr>
          <a:xfrm>
            <a:off x="5688279" y="3012834"/>
            <a:ext cx="237506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>
                <a:solidFill>
                  <a:schemeClr val="bg1"/>
                </a:solidFill>
              </a:rPr>
              <a:t>Modify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08ABF1-17E3-B1C8-630A-95B79448467C}"/>
              </a:ext>
            </a:extLst>
          </p:cNvPr>
          <p:cNvSpPr txBox="1"/>
          <p:nvPr/>
        </p:nvSpPr>
        <p:spPr>
          <a:xfrm>
            <a:off x="4922320" y="3921618"/>
            <a:ext cx="4144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Put to another use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D8E9E0-A765-336D-5450-8259670671F9}"/>
              </a:ext>
            </a:extLst>
          </p:cNvPr>
          <p:cNvSpPr txBox="1"/>
          <p:nvPr/>
        </p:nvSpPr>
        <p:spPr>
          <a:xfrm>
            <a:off x="5308270" y="4677005"/>
            <a:ext cx="29925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>
                <a:solidFill>
                  <a:schemeClr val="bg1"/>
                </a:solidFill>
              </a:rPr>
              <a:t>Eliminate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4BB74A-9E0E-96BB-F3E4-2BEFCEDB05E0}"/>
              </a:ext>
            </a:extLst>
          </p:cNvPr>
          <p:cNvSpPr txBox="1"/>
          <p:nvPr/>
        </p:nvSpPr>
        <p:spPr>
          <a:xfrm>
            <a:off x="5533901" y="5470743"/>
            <a:ext cx="314696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>
                <a:solidFill>
                  <a:schemeClr val="bg1"/>
                </a:solidFill>
              </a:rPr>
              <a:t>Reverse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442DEBB-C415-3137-A070-FC46C77F44A8}"/>
              </a:ext>
            </a:extLst>
          </p:cNvPr>
          <p:cNvSpPr/>
          <p:nvPr/>
        </p:nvSpPr>
        <p:spPr>
          <a:xfrm>
            <a:off x="5112714" y="6510181"/>
            <a:ext cx="1954381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Figma, </a:t>
            </a:r>
            <a:r>
              <a:rPr lang="en-GB" sz="12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n.d.b</a:t>
            </a:r>
            <a:r>
              <a:rPr lang="en-GB" sz="1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05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984E171-1B45-BCC7-E4D0-3B9D508BC01F}"/>
              </a:ext>
            </a:extLst>
          </p:cNvPr>
          <p:cNvSpPr/>
          <p:nvPr/>
        </p:nvSpPr>
        <p:spPr>
          <a:xfrm>
            <a:off x="160400" y="141007"/>
            <a:ext cx="11871200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Practical Exercise (Groups)</a:t>
            </a:r>
            <a:endParaRPr lang="en-GB" sz="70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glow rad="101600">
                  <a:schemeClr val="accent3">
                    <a:satMod val="175000"/>
                    <a:alpha val="40000"/>
                  </a:schemeClr>
                </a:glow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8F16668B-D798-CF2A-B24F-9A873EF85DDA}"/>
              </a:ext>
            </a:extLst>
          </p:cNvPr>
          <p:cNvSpPr/>
          <p:nvPr/>
        </p:nvSpPr>
        <p:spPr>
          <a:xfrm>
            <a:off x="611861" y="1310558"/>
            <a:ext cx="5264728" cy="3237691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05B818-2D03-33A2-DD30-04064D8FFBFA}"/>
              </a:ext>
            </a:extLst>
          </p:cNvPr>
          <p:cNvSpPr txBox="1"/>
          <p:nvPr/>
        </p:nvSpPr>
        <p:spPr>
          <a:xfrm>
            <a:off x="1199408" y="1821408"/>
            <a:ext cx="428699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1 Minute Brainstorming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Invent a game/product etc. out of the resources provided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It must be useful for teachers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90698566-E919-BA84-D0EC-9FD153AAC9AB}"/>
              </a:ext>
            </a:extLst>
          </p:cNvPr>
          <p:cNvSpPr/>
          <p:nvPr/>
        </p:nvSpPr>
        <p:spPr>
          <a:xfrm>
            <a:off x="5394790" y="2299673"/>
            <a:ext cx="1353787" cy="605642"/>
          </a:xfrm>
          <a:prstGeom prst="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38D6C31-5A36-018D-C2B4-1CBF1A053F67}"/>
              </a:ext>
            </a:extLst>
          </p:cNvPr>
          <p:cNvSpPr/>
          <p:nvPr/>
        </p:nvSpPr>
        <p:spPr>
          <a:xfrm>
            <a:off x="6882485" y="1520042"/>
            <a:ext cx="4750130" cy="302820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light bulb with a yellow light&#10;&#10;AI-generated content may be incorrect.">
            <a:extLst>
              <a:ext uri="{FF2B5EF4-FFF2-40B4-BE49-F238E27FC236}">
                <a16:creationId xmlns:a16="http://schemas.microsoft.com/office/drawing/2014/main" id="{80B3A5FD-3C05-5771-E37A-D1AE1D17F8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58" b="94727" l="9961" r="89844">
                        <a14:foregroundMark x1="45313" y1="6055" x2="52930" y2="7031"/>
                        <a14:foregroundMark x1="50586" y1="1758" x2="43359" y2="3711"/>
                        <a14:foregroundMark x1="60352" y1="80078" x2="40820" y2="78125"/>
                        <a14:foregroundMark x1="38477" y1="77148" x2="41797" y2="91797"/>
                        <a14:foregroundMark x1="41797" y1="91797" x2="51172" y2="94727"/>
                        <a14:foregroundMark x1="51172" y1="94727" x2="58008" y2="90430"/>
                        <a14:foregroundMark x1="43164" y1="82617" x2="58398" y2="855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74031" y="1422368"/>
            <a:ext cx="2583873" cy="258387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F3F9763-1ED5-90CF-80F3-9BA88F38A579}"/>
              </a:ext>
            </a:extLst>
          </p:cNvPr>
          <p:cNvSpPr/>
          <p:nvPr/>
        </p:nvSpPr>
        <p:spPr>
          <a:xfrm>
            <a:off x="8924822" y="4037399"/>
            <a:ext cx="270779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Icon Experience, 2025)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4571604-ED8C-DC89-F78A-DE1EC8EC42C1}"/>
              </a:ext>
            </a:extLst>
          </p:cNvPr>
          <p:cNvSpPr txBox="1"/>
          <p:nvPr/>
        </p:nvSpPr>
        <p:spPr>
          <a:xfrm>
            <a:off x="7150324" y="1898697"/>
            <a:ext cx="35489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7 Minutes Invention Time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Create your chosen invention, using only the resources provided, in 7 minutes</a:t>
            </a:r>
          </a:p>
        </p:txBody>
      </p:sp>
      <p:sp>
        <p:nvSpPr>
          <p:cNvPr id="19" name="Arrow: Bent 18">
            <a:extLst>
              <a:ext uri="{FF2B5EF4-FFF2-40B4-BE49-F238E27FC236}">
                <a16:creationId xmlns:a16="http://schemas.microsoft.com/office/drawing/2014/main" id="{242F1320-66D7-17C2-880D-8D3AA0604187}"/>
              </a:ext>
            </a:extLst>
          </p:cNvPr>
          <p:cNvSpPr/>
          <p:nvPr/>
        </p:nvSpPr>
        <p:spPr>
          <a:xfrm rot="10800000">
            <a:off x="9874031" y="4444042"/>
            <a:ext cx="1338495" cy="1983180"/>
          </a:xfrm>
          <a:prstGeom prst="bentArrow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14DACEB-7F92-AA3D-0773-1453C1C04585}"/>
              </a:ext>
            </a:extLst>
          </p:cNvPr>
          <p:cNvSpPr/>
          <p:nvPr/>
        </p:nvSpPr>
        <p:spPr>
          <a:xfrm>
            <a:off x="504983" y="4826804"/>
            <a:ext cx="9149656" cy="18901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699D00E-F1D7-3EED-B06B-B04F4E9DF247}"/>
              </a:ext>
            </a:extLst>
          </p:cNvPr>
          <p:cNvSpPr txBox="1"/>
          <p:nvPr/>
        </p:nvSpPr>
        <p:spPr>
          <a:xfrm>
            <a:off x="979474" y="5026514"/>
            <a:ext cx="817022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30 Seconds to pitch your idea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Pitch your invention to the other groups in your class, within 30 seconds. You must include why your invention is useful to teachers</a:t>
            </a:r>
          </a:p>
        </p:txBody>
      </p:sp>
    </p:spTree>
    <p:extLst>
      <p:ext uri="{BB962C8B-B14F-4D97-AF65-F5344CB8AC3E}">
        <p14:creationId xmlns:p14="http://schemas.microsoft.com/office/powerpoint/2010/main" val="1778043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6" grpId="0"/>
      <p:bldP spid="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scamper techniques&#10;&#10;AI-generated content may be incorrect.">
            <a:extLst>
              <a:ext uri="{FF2B5EF4-FFF2-40B4-BE49-F238E27FC236}">
                <a16:creationId xmlns:a16="http://schemas.microsoft.com/office/drawing/2014/main" id="{7D5889D9-DFA7-1F14-2F6D-F8B9AF1784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7976"/>
          <a:stretch>
            <a:fillRect/>
          </a:stretch>
        </p:blipFill>
        <p:spPr>
          <a:xfrm>
            <a:off x="20" y="10"/>
            <a:ext cx="745234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EDECC5CA-5C0E-F956-C47D-99129622EED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1A9B38-0D33-115D-3424-19CF126B30E9}"/>
              </a:ext>
            </a:extLst>
          </p:cNvPr>
          <p:cNvSpPr txBox="1"/>
          <p:nvPr/>
        </p:nvSpPr>
        <p:spPr>
          <a:xfrm>
            <a:off x="7644384" y="1267968"/>
            <a:ext cx="4437888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Did you use / how could you use SCAMPER to enhance your invention?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1610A8-405B-C89A-2DF3-1EAA6BE99DC6}"/>
              </a:ext>
            </a:extLst>
          </p:cNvPr>
          <p:cNvSpPr/>
          <p:nvPr/>
        </p:nvSpPr>
        <p:spPr>
          <a:xfrm>
            <a:off x="4309023" y="6470556"/>
            <a:ext cx="2159566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(Source: Khandelwal, n.d.)</a:t>
            </a:r>
            <a:endParaRPr lang="en-GB" sz="1200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885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88A76-8C8E-C691-3F07-5ACFEB59E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18</a:t>
            </a:fld>
            <a:endParaRPr lang="en-GB"/>
          </a:p>
        </p:txBody>
      </p:sp>
      <p:sp>
        <p:nvSpPr>
          <p:cNvPr id="5" name="Title 21">
            <a:extLst>
              <a:ext uri="{FF2B5EF4-FFF2-40B4-BE49-F238E27FC236}">
                <a16:creationId xmlns:a16="http://schemas.microsoft.com/office/drawing/2014/main" id="{EE376C23-81FF-2434-CB79-6CFCC87D1D6A}"/>
              </a:ext>
            </a:extLst>
          </p:cNvPr>
          <p:cNvSpPr txBox="1">
            <a:spLocks/>
          </p:cNvSpPr>
          <p:nvPr/>
        </p:nvSpPr>
        <p:spPr>
          <a:xfrm>
            <a:off x="1665761" y="15593"/>
            <a:ext cx="8860477" cy="1196398"/>
          </a:xfrm>
          <a:prstGeom prst="rect">
            <a:avLst/>
          </a:prstGeom>
        </p:spPr>
        <p:txBody>
          <a:bodyPr rtlCol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7000"/>
              <a:t>Objectives/Amcanion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B4D44-BAFC-5D2D-547F-31CAD5C00732}"/>
              </a:ext>
            </a:extLst>
          </p:cNvPr>
          <p:cNvSpPr txBox="1">
            <a:spLocks/>
          </p:cNvSpPr>
          <p:nvPr/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noAutofit/>
          </a:bodyPr>
          <a:lstStyle>
            <a:defPPr rtl="0">
              <a:defRPr lang="en-GB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65000"/>
                    <a:alpha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BA1B0FB-D917-4C8C-928F-313BD683BF39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AD156A-093F-0D90-C6D3-23FD6330BB47}"/>
              </a:ext>
            </a:extLst>
          </p:cNvPr>
          <p:cNvSpPr/>
          <p:nvPr/>
        </p:nvSpPr>
        <p:spPr>
          <a:xfrm>
            <a:off x="947953" y="1451899"/>
            <a:ext cx="9239002" cy="14773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914400" indent="-914400" algn="ctr">
              <a:buAutoNum type="arabicPeriod"/>
            </a:pP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Define creativity beyond talent or art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/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Diffinio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creadigrwydd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y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tu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hwnt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I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dalent</a:t>
            </a:r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neu </a:t>
            </a:r>
            <a:r>
              <a:rPr lang="en-GB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gelf</a:t>
            </a:r>
            <a:endParaRPr lang="en-GB" sz="3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7BBB9C-CB78-56A1-337A-AF0F3EA4E170}"/>
              </a:ext>
            </a:extLst>
          </p:cNvPr>
          <p:cNvSpPr txBox="1"/>
          <p:nvPr/>
        </p:nvSpPr>
        <p:spPr>
          <a:xfrm>
            <a:off x="1620579" y="3057703"/>
            <a:ext cx="847780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2. 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Identify at least two methods that encourage creative thought /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Nodwch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o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leiaf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ddau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ddull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sy’n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annog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meddwl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creadigol</a:t>
            </a:r>
            <a:endParaRPr lang="en-GB" sz="3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8B7944-2519-8750-A034-FC82DA1E59F6}"/>
              </a:ext>
            </a:extLst>
          </p:cNvPr>
          <p:cNvSpPr txBox="1"/>
          <p:nvPr/>
        </p:nvSpPr>
        <p:spPr>
          <a:xfrm>
            <a:off x="1317170" y="4676513"/>
            <a:ext cx="955765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3.  Demonstrate your creativity by creating and presenting a novel concept or product /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Dangoswch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eich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creadigrwydd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drwy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greu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a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chyflwyno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cysyniad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neu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gynnyrch</a:t>
            </a:r>
            <a:r>
              <a:rPr lang="en-GB" sz="3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GB" sz="3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newydd</a:t>
            </a:r>
            <a:endParaRPr lang="en-GB" sz="3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636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AE19EB3-D311-1ED3-0A3A-5146FB535F61}"/>
              </a:ext>
            </a:extLst>
          </p:cNvPr>
          <p:cNvSpPr/>
          <p:nvPr/>
        </p:nvSpPr>
        <p:spPr>
          <a:xfrm>
            <a:off x="949278" y="1471044"/>
            <a:ext cx="10055958" cy="178510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5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Comic Sans MS" panose="030F0702030302020204" pitchFamily="66" charset="0"/>
              </a:rPr>
              <a:t>‘</a:t>
            </a:r>
            <a:r>
              <a:rPr lang="en-GB" sz="55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Comic Sans MS" panose="030F0702030302020204" pitchFamily="66" charset="0"/>
                <a:ea typeface="Wandohope" panose="02030603000000000000" pitchFamily="18" charset="-128"/>
              </a:rPr>
              <a:t>Don’t think outside the box.</a:t>
            </a:r>
          </a:p>
          <a:p>
            <a:pPr algn="ctr"/>
            <a:r>
              <a:rPr lang="en-GB" sz="55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Comic Sans MS" panose="030F0702030302020204" pitchFamily="66" charset="0"/>
                <a:ea typeface="Wandohope" panose="02030603000000000000" pitchFamily="18" charset="-128"/>
              </a:rPr>
              <a:t>Think like there is no box.’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A76F4D1-AAD6-1CE0-BD59-86911C8478A2}"/>
              </a:ext>
            </a:extLst>
          </p:cNvPr>
          <p:cNvSpPr/>
          <p:nvPr/>
        </p:nvSpPr>
        <p:spPr>
          <a:xfrm>
            <a:off x="4136122" y="3429000"/>
            <a:ext cx="3421001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Ziad K. Abdelnour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EF78E8-59C0-B7C0-F313-CA29A9FD26BB}"/>
              </a:ext>
            </a:extLst>
          </p:cNvPr>
          <p:cNvSpPr/>
          <p:nvPr/>
        </p:nvSpPr>
        <p:spPr>
          <a:xfrm>
            <a:off x="5006868" y="4249870"/>
            <a:ext cx="1323247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Vijeyarasa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2025</a:t>
            </a:r>
            <a:endParaRPr lang="en-GB" sz="1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7798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57F600B-453B-62A6-791F-CDCCF6CE671E}"/>
              </a:ext>
            </a:extLst>
          </p:cNvPr>
          <p:cNvSpPr txBox="1"/>
          <p:nvPr/>
        </p:nvSpPr>
        <p:spPr>
          <a:xfrm>
            <a:off x="366156" y="285008"/>
            <a:ext cx="11459688" cy="7036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  <a:endParaRPr lang="en-GB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Al Dawood, M. (2022)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Your Guide To Reach Innovation.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Reading: Munther Al Dawood.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Bhati, S. (2025)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100 Pages to ‘Think Out Of The Box’.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London: Shades.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Charles Leon (2019) ‘Divergent, Emergent, and Convergent Thinking – 3 Thinking Modes’,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Charles Leon,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24 November.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https://www.charlesleon.uk/blog/3-thinking-modes-of-creative-thinking-divergent-emergent-and-convergent-thinking24112019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Chisel Labs (2022)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What Is Divergent Thinking?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https://chisellabs.com/glossary/what-is-divergent-thinking/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>
              <a:lnSpc>
                <a:spcPct val="150000"/>
              </a:lnSpc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(n.d.)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Creative Skill Illustrations and Vectors.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https://www.dreamstime.com/illustration/creative-skill.html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17 November 2025).</a:t>
            </a:r>
          </a:p>
          <a:p>
            <a:pPr>
              <a:lnSpc>
                <a:spcPct val="150000"/>
              </a:lnSpc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(n.d.)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Piano from topiary grass in the city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Vitebsk.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https://www.dreamstime.com/piano-topiary-grass-city-center-vitebsk-image183134087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17 November 2025).</a:t>
            </a:r>
          </a:p>
          <a:p>
            <a:pPr>
              <a:lnSpc>
                <a:spcPct val="150000"/>
              </a:lnSpc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Ebay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Funny Pacifier.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https://www.ebay.com/itm/395363161780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30 October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Figma (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n.d.a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Let imagination roam with SCAMPER examples.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https://www.figma.com/templates/scamper-examples/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19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Figma (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n.d.b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Let imagination roam with SCAMPER examples.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https://www.figma.com/templates/scamper-examples/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19 November 2025).</a:t>
            </a:r>
          </a:p>
          <a:p>
            <a:pPr>
              <a:lnSpc>
                <a:spcPct val="15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69033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3F82A14-66C3-1B65-E35E-418545CF568C}"/>
              </a:ext>
            </a:extLst>
          </p:cNvPr>
          <p:cNvSpPr txBox="1"/>
          <p:nvPr/>
        </p:nvSpPr>
        <p:spPr>
          <a:xfrm>
            <a:off x="348342" y="700644"/>
            <a:ext cx="11495315" cy="6255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Icon Experience (2025)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Lightbulb On Icon.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https://www.iconexperience.com/v_collection/icons/?icon=lightbulb_on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19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Itty Bitty Creativity (n.d.)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SCAMPER.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https://ittybittycreativity.weebly.com/scamper.html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19 November 2025).</a:t>
            </a:r>
          </a:p>
          <a:p>
            <a:pPr>
              <a:lnSpc>
                <a:spcPct val="150000"/>
              </a:lnSpc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Ketibuah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-Foley, J. and Rogerson, J. (2023) ‘Stroud Loneliness Project using art to help people heal from trauma’,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BBC News,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13 November.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https://www.bbc.co.uk/news/uk-england-gloucestershire-67333889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17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Khandelwal, D. (2023)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Deepak (Deep) Khandelwal’s Post.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https://www.linkedin.com/posts/deepakblr_scamper-activity-7135598270466179072-wgYT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19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Linked In (n.d.)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Sushmita Shetty’s Post.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https://www.linkedin.com/posts/sushmitashetty22_innovation-creativethinking-scampermodel-activity-7301278244287217667-wQc9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19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Markov, S. (2017) ‘Joy Paul Guilford – One of the founders of the Psychology of Creativity’,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Genius Revive,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11 June.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https://geniusrevive.com/en/joy-paul-guilford-one-of-the-founders-of-the-psychology-of-creativity/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Mohammed, R. (2018)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Creative Learning in the Early Years: Nurturing the Characteristics of Creativity.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Oxon: Routledge.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Pinterest (n.d.)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Palette Pencil Paintbrush Painting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https://www.pinterest.com/pin/palette-pencil-paintbrush-painting-png-free-download--11399805454970744/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17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Shutterstock (2025)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Piano Decorated Flowers.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https://www.shutterstock.com/video/search/piano-decorated-flowers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30 October 2025).</a:t>
            </a:r>
          </a:p>
          <a:p>
            <a:pPr>
              <a:lnSpc>
                <a:spcPct val="15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6410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2CAA10-6E80-7441-7760-5AAAEA38B207}"/>
              </a:ext>
            </a:extLst>
          </p:cNvPr>
          <p:cNvSpPr txBox="1"/>
          <p:nvPr/>
        </p:nvSpPr>
        <p:spPr>
          <a:xfrm>
            <a:off x="378031" y="688769"/>
            <a:ext cx="11435937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Tayyaijeetki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(n.d.)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8 Creative Art And Crafts Projects To Foster Mindfulness In Kids.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https://www.tayyarijeetki.in/parenting-stories/8-creative-art-and-craft-projects-to-foster-mindfulness-in-kidsv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17 November 2025).</a:t>
            </a:r>
          </a:p>
          <a:p>
            <a:pPr>
              <a:lnSpc>
                <a:spcPct val="150000"/>
              </a:lnSpc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Vijeyarasa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S. (2025)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The Power of Little Steps: Create the Life of Your Wildest Dreams.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Australia: Rockpool Publishing. 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(2024)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Priorities for Culture.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https://www.gov.wales/sites/default/files/consultations/2024-05/draft-priorities-for-culture-in-wales-2024-to-2030-young-people.pdf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Welsh Government (n.d.)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Welsh Government services and information.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https://www.gov.wales/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>
              <a:lnSpc>
                <a:spcPct val="150000"/>
              </a:lnSpc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XvonGifts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(2024)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Umbrella Hat.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https://xvongifts.co.uk/product/umbrella-hat/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29 October 2025).</a:t>
            </a:r>
          </a:p>
          <a:p>
            <a:r>
              <a:rPr lang="en-GB" cap="all" dirty="0"/>
              <a:t> </a:t>
            </a:r>
            <a:endParaRPr lang="en-GB" dirty="0"/>
          </a:p>
          <a:p>
            <a:pPr>
              <a:lnSpc>
                <a:spcPct val="15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654108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3D float design</Template>
  <TotalTime>9139</TotalTime>
  <Words>1465</Words>
  <Application>Microsoft Office PowerPoint</Application>
  <PresentationFormat>Widescreen</PresentationFormat>
  <Paragraphs>144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Agency FB</vt:lpstr>
      <vt:lpstr>Arial</vt:lpstr>
      <vt:lpstr>Calibri</vt:lpstr>
      <vt:lpstr>Comic Sans MS</vt:lpstr>
      <vt:lpstr>Gill Sans MT</vt:lpstr>
      <vt:lpstr>Walbaum Display</vt:lpstr>
      <vt:lpstr>3DFloatVTI</vt:lpstr>
      <vt:lpstr>The Magic and Science           of Creativity</vt:lpstr>
      <vt:lpstr>Who thinks that they are a very creative person?</vt:lpstr>
      <vt:lpstr>Objectives/Amcanion</vt:lpstr>
      <vt:lpstr>Silly or Creative?...</vt:lpstr>
      <vt:lpstr>Silly or Creative? …</vt:lpstr>
      <vt:lpstr>Silly or Creative?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Christie Roberts (2305703)</dc:creator>
  <cp:lastModifiedBy>Christie Roberts (2305703)</cp:lastModifiedBy>
  <cp:revision>123</cp:revision>
  <dcterms:created xsi:type="dcterms:W3CDTF">2025-10-29T19:03:17Z</dcterms:created>
  <dcterms:modified xsi:type="dcterms:W3CDTF">2025-12-05T10:05:42Z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