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28"/>
  </p:notesMasterIdLst>
  <p:sldIdLst>
    <p:sldId id="364" r:id="rId6"/>
    <p:sldId id="278" r:id="rId7"/>
    <p:sldId id="423" r:id="rId8"/>
    <p:sldId id="424" r:id="rId9"/>
    <p:sldId id="425" r:id="rId10"/>
    <p:sldId id="426" r:id="rId11"/>
    <p:sldId id="427" r:id="rId12"/>
    <p:sldId id="428" r:id="rId13"/>
    <p:sldId id="429" r:id="rId14"/>
    <p:sldId id="431" r:id="rId15"/>
    <p:sldId id="433" r:id="rId16"/>
    <p:sldId id="430" r:id="rId17"/>
    <p:sldId id="434" r:id="rId18"/>
    <p:sldId id="435" r:id="rId19"/>
    <p:sldId id="436" r:id="rId20"/>
    <p:sldId id="437" r:id="rId21"/>
    <p:sldId id="438" r:id="rId22"/>
    <p:sldId id="439" r:id="rId23"/>
    <p:sldId id="440" r:id="rId24"/>
    <p:sldId id="441" r:id="rId25"/>
    <p:sldId id="442" r:id="rId26"/>
    <p:sldId id="44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AB8ABB-D1D7-4BF5-BA09-DA2F5CE257D5}" v="66" dt="2023-10-27T15:22:17.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0"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6358B-3CE7-4DFF-9E54-A63AAC59A54E}"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32E53E-205E-44A2-8A41-DEA7E986CC5B}" type="slidenum">
              <a:rPr lang="en-GB" smtClean="0"/>
              <a:t>‹#›</a:t>
            </a:fld>
            <a:endParaRPr lang="en-GB"/>
          </a:p>
        </p:txBody>
      </p:sp>
    </p:spTree>
    <p:extLst>
      <p:ext uri="{BB962C8B-B14F-4D97-AF65-F5344CB8AC3E}">
        <p14:creationId xmlns:p14="http://schemas.microsoft.com/office/powerpoint/2010/main" val="985985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2A44D-B016-F70E-5FCD-C9BD1E7AEF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63748D-CCAD-4BB2-C165-AF704D37E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E09275-18A1-3282-BB0A-4FBC8151DCC3}"/>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5" name="Footer Placeholder 4">
            <a:extLst>
              <a:ext uri="{FF2B5EF4-FFF2-40B4-BE49-F238E27FC236}">
                <a16:creationId xmlns:a16="http://schemas.microsoft.com/office/drawing/2014/main" id="{BDA8F6F8-D2CC-2CF4-0A58-8E3A7B45AD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07B89D-0263-2C9F-E3CD-51C2C224D4D3}"/>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493296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064D-2F42-6560-D049-D818556A32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60F72A-3387-F802-37DE-7386530B2E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96494-5D66-09E2-1798-7C9C4081B6F6}"/>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5" name="Footer Placeholder 4">
            <a:extLst>
              <a:ext uri="{FF2B5EF4-FFF2-40B4-BE49-F238E27FC236}">
                <a16:creationId xmlns:a16="http://schemas.microsoft.com/office/drawing/2014/main" id="{16B915A3-6E61-17A0-8C70-E7D69BD71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93A59C-AF35-2A68-1DAE-B66806206C5F}"/>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2675928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4557A-CAEE-2452-7B31-20847F5733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B4FEE2-A0C8-6458-A91E-2D8DC0C144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CED6F4-E3BC-D502-EAA0-EBECF0A15400}"/>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5" name="Footer Placeholder 4">
            <a:extLst>
              <a:ext uri="{FF2B5EF4-FFF2-40B4-BE49-F238E27FC236}">
                <a16:creationId xmlns:a16="http://schemas.microsoft.com/office/drawing/2014/main" id="{5A6C1B5F-AF0D-47C0-7748-897184EE0B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D3A31-DCB8-DE7F-83BA-4CB88D9506E7}"/>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3043003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C74C4-6017-9684-C346-7F3A04EE27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30AE37-1F89-B2A5-4D68-DD9F27DCE3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F8C5AB-882A-C2AE-69CB-2B53B083F9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DD2E16-30AE-E487-EF29-DBE8C23FCE62}"/>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6" name="Footer Placeholder 5">
            <a:extLst>
              <a:ext uri="{FF2B5EF4-FFF2-40B4-BE49-F238E27FC236}">
                <a16:creationId xmlns:a16="http://schemas.microsoft.com/office/drawing/2014/main" id="{0FFCFD43-53C6-D115-2EEA-1822D0ABDE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499D5-B761-EB67-0CCB-B0EB1EE6B6BE}"/>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245759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DD86D-715A-6EF8-51B9-89423DB22A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A56A6F-6A56-248C-5DDB-B90CB47788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AF4561-D322-5C4A-F72E-146B69234B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E0B12A-2BBE-4A65-16EA-6F35B382AB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3BDDBF-EE89-4F83-5865-B989A793C9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B2D7DB-768E-C898-3826-8D30EBF89579}"/>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8" name="Footer Placeholder 7">
            <a:extLst>
              <a:ext uri="{FF2B5EF4-FFF2-40B4-BE49-F238E27FC236}">
                <a16:creationId xmlns:a16="http://schemas.microsoft.com/office/drawing/2014/main" id="{79922F5A-34B9-8674-BD74-5853F16E8C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8D89A8-1C67-09A1-CFAB-8D8541E2ED78}"/>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701546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80CB9-1184-2834-5524-3C85D23951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1FB36A-F169-3A4E-BCFB-FB555A447C03}"/>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4" name="Footer Placeholder 3">
            <a:extLst>
              <a:ext uri="{FF2B5EF4-FFF2-40B4-BE49-F238E27FC236}">
                <a16:creationId xmlns:a16="http://schemas.microsoft.com/office/drawing/2014/main" id="{C589B002-5A92-C372-95FD-DAA55CD5BC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CD9E46-7D94-4246-B5BF-7F046633470D}"/>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2386511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515915-26A2-7809-C13E-90F6CD2EABB7}"/>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3" name="Footer Placeholder 2">
            <a:extLst>
              <a:ext uri="{FF2B5EF4-FFF2-40B4-BE49-F238E27FC236}">
                <a16:creationId xmlns:a16="http://schemas.microsoft.com/office/drawing/2014/main" id="{0272CE1B-BEA1-83B0-F835-D2916FDD31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84182B-E137-FDD3-2A41-E8AF3B1E3860}"/>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1814501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A1FA-95F4-027B-D362-FBAD751DB0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2184D1-E25B-110F-059B-5CCBAB8A0E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F76D22-819E-B00E-3F6F-C17EC71EC9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DD2006-FB20-ABBF-14D0-A42649529475}"/>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6" name="Footer Placeholder 5">
            <a:extLst>
              <a:ext uri="{FF2B5EF4-FFF2-40B4-BE49-F238E27FC236}">
                <a16:creationId xmlns:a16="http://schemas.microsoft.com/office/drawing/2014/main" id="{518624D1-10E9-3946-44BC-24951380A4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81F454-EE4C-F311-B9E6-852CE82BD7AE}"/>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3959513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8230A-9AB7-0E5D-099F-9647BF6ED3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188799-47A7-4166-31BE-3AD4AC875A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F3A8D5-EF52-D4C2-8D70-973B9FF903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0FE97E-258D-9500-B478-D361080E606D}"/>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6" name="Footer Placeholder 5">
            <a:extLst>
              <a:ext uri="{FF2B5EF4-FFF2-40B4-BE49-F238E27FC236}">
                <a16:creationId xmlns:a16="http://schemas.microsoft.com/office/drawing/2014/main" id="{35BFB0B7-7643-1664-C23F-05A9520520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D726EF-7097-BEE5-547D-998A5D6C8A11}"/>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2988681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DA638-BF17-A4B6-34BE-9BD4AFC5A0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D54F24-EC11-156A-BACE-42E001CA1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B7F9C-A484-5442-BA82-7F507634A139}"/>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5" name="Footer Placeholder 4">
            <a:extLst>
              <a:ext uri="{FF2B5EF4-FFF2-40B4-BE49-F238E27FC236}">
                <a16:creationId xmlns:a16="http://schemas.microsoft.com/office/drawing/2014/main" id="{AA3E3AC4-F75E-3954-5C97-0E11B8762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477AD4-624D-21BA-B600-581897C07266}"/>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1673699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AF2F65-2A6D-616D-C510-BAF4EFA39E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C9EFEC-41A7-B8A0-56C3-08CEDF9F35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F46F6-3EA6-00A2-1C69-6CF5A946ADE9}"/>
              </a:ext>
            </a:extLst>
          </p:cNvPr>
          <p:cNvSpPr>
            <a:spLocks noGrp="1"/>
          </p:cNvSpPr>
          <p:nvPr>
            <p:ph type="dt" sz="half" idx="10"/>
          </p:nvPr>
        </p:nvSpPr>
        <p:spPr/>
        <p:txBody>
          <a:bodyPr/>
          <a:lstStyle/>
          <a:p>
            <a:fld id="{ADAEF78F-45F5-46DC-A584-4CEDDD82603B}" type="datetimeFigureOut">
              <a:rPr lang="en-GB" smtClean="0"/>
              <a:t>03/11/2023</a:t>
            </a:fld>
            <a:endParaRPr lang="en-GB"/>
          </a:p>
        </p:txBody>
      </p:sp>
      <p:sp>
        <p:nvSpPr>
          <p:cNvPr id="5" name="Footer Placeholder 4">
            <a:extLst>
              <a:ext uri="{FF2B5EF4-FFF2-40B4-BE49-F238E27FC236}">
                <a16:creationId xmlns:a16="http://schemas.microsoft.com/office/drawing/2014/main" id="{EA740DEC-FD33-4D9D-E4D5-1D7BA36EEE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DE928-557C-6133-7A62-C143EE869044}"/>
              </a:ext>
            </a:extLst>
          </p:cNvPr>
          <p:cNvSpPr>
            <a:spLocks noGrp="1"/>
          </p:cNvSpPr>
          <p:nvPr>
            <p:ph type="sldNum" sz="quarter" idx="12"/>
          </p:nvPr>
        </p:nvSpPr>
        <p:spPr/>
        <p:txBody>
          <a:bodyPr/>
          <a:lstStyle/>
          <a:p>
            <a:fld id="{79AA0712-D6BB-4007-96C4-9E541C37C6E8}" type="slidenum">
              <a:rPr lang="en-GB" smtClean="0"/>
              <a:t>‹#›</a:t>
            </a:fld>
            <a:endParaRPr lang="en-GB"/>
          </a:p>
        </p:txBody>
      </p:sp>
    </p:spTree>
    <p:extLst>
      <p:ext uri="{BB962C8B-B14F-4D97-AF65-F5344CB8AC3E}">
        <p14:creationId xmlns:p14="http://schemas.microsoft.com/office/powerpoint/2010/main" val="1380097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41235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84820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7700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61108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34992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61319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7213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10668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1849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546499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291746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03/11/2023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744239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46019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0270A6-DCDF-44ED-4909-B75540552E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3B5EF5-39FD-1B70-C36C-9C77F7A034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28DF6B-4B5C-BAE2-DF61-E6B534DB34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AEF78F-45F5-46DC-A584-4CEDDD82603B}" type="datetimeFigureOut">
              <a:rPr lang="en-GB" smtClean="0"/>
              <a:t>03/11/2023</a:t>
            </a:fld>
            <a:endParaRPr lang="en-GB"/>
          </a:p>
        </p:txBody>
      </p:sp>
      <p:sp>
        <p:nvSpPr>
          <p:cNvPr id="5" name="Footer Placeholder 4">
            <a:extLst>
              <a:ext uri="{FF2B5EF4-FFF2-40B4-BE49-F238E27FC236}">
                <a16:creationId xmlns:a16="http://schemas.microsoft.com/office/drawing/2014/main" id="{BBC4206D-97DA-2C8B-3439-9A7E1BD3BB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01020F-8081-C9FE-A28A-7F768D1428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AA0712-D6BB-4007-96C4-9E541C37C6E8}" type="slidenum">
              <a:rPr lang="en-GB" smtClean="0"/>
              <a:t>‹#›</a:t>
            </a:fld>
            <a:endParaRPr lang="en-GB"/>
          </a:p>
        </p:txBody>
      </p:sp>
    </p:spTree>
    <p:extLst>
      <p:ext uri="{BB962C8B-B14F-4D97-AF65-F5344CB8AC3E}">
        <p14:creationId xmlns:p14="http://schemas.microsoft.com/office/powerpoint/2010/main" val="2988477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903B507-B5A5-4EB8-9ED0-F32979F097C2}" type="datetimeFigureOut">
              <a:rPr lang="en-GB" smtClean="0"/>
              <a:t>03/11/2023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8"/>
            <a:ext cx="12192000" cy="1196127"/>
          </a:xfrm>
          <a:prstGeom prst="rect">
            <a:avLst/>
          </a:prstGeom>
        </p:spPr>
      </p:pic>
    </p:spTree>
    <p:extLst>
      <p:ext uri="{BB962C8B-B14F-4D97-AF65-F5344CB8AC3E}">
        <p14:creationId xmlns:p14="http://schemas.microsoft.com/office/powerpoint/2010/main" val="317032609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University Health and Safety Policy</a:t>
            </a:r>
          </a:p>
        </p:txBody>
      </p:sp>
      <p:sp>
        <p:nvSpPr>
          <p:cNvPr id="6" name="Text Placeholder 5"/>
          <p:cNvSpPr>
            <a:spLocks noGrp="1"/>
          </p:cNvSpPr>
          <p:nvPr>
            <p:ph type="body" idx="1"/>
          </p:nvPr>
        </p:nvSpPr>
        <p:spPr/>
        <p:txBody>
          <a:bodyPr/>
          <a:lstStyle/>
          <a:p>
            <a:r>
              <a:rPr lang="en-GB" dirty="0"/>
              <a:t>Policy</a:t>
            </a:r>
          </a:p>
        </p:txBody>
      </p:sp>
      <p:sp>
        <p:nvSpPr>
          <p:cNvPr id="7" name="Content Placeholder 6"/>
          <p:cNvSpPr>
            <a:spLocks noGrp="1"/>
          </p:cNvSpPr>
          <p:nvPr>
            <p:ph sz="half" idx="2"/>
          </p:nvPr>
        </p:nvSpPr>
        <p:spPr/>
        <p:txBody>
          <a:bodyPr>
            <a:normAutofit/>
          </a:bodyPr>
          <a:lstStyle/>
          <a:p>
            <a:r>
              <a:rPr lang="en-GB" dirty="0"/>
              <a:t>Provide information, instruction, training and supervision necessary to ensure the health and safety of staff, students and visitors</a:t>
            </a:r>
          </a:p>
          <a:p>
            <a:r>
              <a:rPr lang="en-GB" dirty="0"/>
              <a:t>Establish and maintain a system of consultation sufficient to ensure that staff and students are able to contribute to the maintenance of a safe and healthy environment</a:t>
            </a:r>
          </a:p>
        </p:txBody>
      </p:sp>
      <p:sp>
        <p:nvSpPr>
          <p:cNvPr id="8" name="Text Placeholder 7"/>
          <p:cNvSpPr>
            <a:spLocks noGrp="1"/>
          </p:cNvSpPr>
          <p:nvPr>
            <p:ph type="body" sz="quarter" idx="3"/>
          </p:nvPr>
        </p:nvSpPr>
        <p:spPr/>
        <p:txBody>
          <a:bodyPr/>
          <a:lstStyle/>
          <a:p>
            <a:r>
              <a:rPr lang="en-GB" dirty="0"/>
              <a:t>Students</a:t>
            </a:r>
          </a:p>
        </p:txBody>
      </p:sp>
      <p:sp>
        <p:nvSpPr>
          <p:cNvPr id="9" name="Content Placeholder 8"/>
          <p:cNvSpPr>
            <a:spLocks noGrp="1"/>
          </p:cNvSpPr>
          <p:nvPr>
            <p:ph sz="quarter" idx="4"/>
          </p:nvPr>
        </p:nvSpPr>
        <p:spPr/>
        <p:txBody>
          <a:bodyPr/>
          <a:lstStyle/>
          <a:p>
            <a:r>
              <a:rPr lang="en-GB" dirty="0"/>
              <a:t>Be made aware of their responsibilities to co-operate in safe working procedures, teaching must convey the basic safety requirements in relevant areas</a:t>
            </a:r>
          </a:p>
          <a:p>
            <a:r>
              <a:rPr lang="en-GB" dirty="0"/>
              <a:t>Suitable and sufficient assessments of risks are carried out and reviewed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489CCAE-30EC-4719-51BC-296742B7FD0C}"/>
              </a:ext>
            </a:extLst>
          </p:cNvPr>
          <p:cNvSpPr>
            <a:spLocks noGrp="1"/>
          </p:cNvSpPr>
          <p:nvPr>
            <p:ph sz="half" idx="2"/>
          </p:nvPr>
        </p:nvSpPr>
        <p:spPr>
          <a:xfrm>
            <a:off x="839789" y="1454198"/>
            <a:ext cx="5157787" cy="3684588"/>
          </a:xfrm>
        </p:spPr>
        <p:txBody>
          <a:bodyPr>
            <a:normAutofit/>
          </a:bodyPr>
          <a:lstStyle/>
          <a:p>
            <a:r>
              <a:rPr lang="en-GB" altLang="en-US" sz="4000" dirty="0" err="1"/>
              <a:t>Dod</a:t>
            </a:r>
            <a:r>
              <a:rPr lang="en-GB" altLang="en-US" sz="4000" dirty="0"/>
              <a:t> </a:t>
            </a:r>
            <a:r>
              <a:rPr lang="en-GB" altLang="en-US" sz="4000" dirty="0" err="1"/>
              <a:t>yn</a:t>
            </a:r>
            <a:r>
              <a:rPr lang="en-GB" altLang="en-US" sz="4000" dirty="0"/>
              <a:t> </a:t>
            </a:r>
          </a:p>
          <a:p>
            <a:r>
              <a:rPr lang="en-GB" altLang="en-US" sz="4000" dirty="0" err="1"/>
              <a:t>Ymarferydd</a:t>
            </a:r>
            <a:r>
              <a:rPr lang="en-GB" altLang="en-US" sz="4000" dirty="0"/>
              <a:t> </a:t>
            </a:r>
          </a:p>
          <a:p>
            <a:r>
              <a:rPr lang="en-GB" altLang="en-US" sz="4000" dirty="0" err="1"/>
              <a:t>Myfyriol</a:t>
            </a:r>
            <a:br>
              <a:rPr lang="en-GB" altLang="en-US" sz="4000" dirty="0"/>
            </a:br>
            <a:br>
              <a:rPr lang="en-GB" altLang="en-US" sz="4000" dirty="0"/>
            </a:br>
            <a:endParaRPr lang="en-GB" sz="4000" dirty="0"/>
          </a:p>
        </p:txBody>
      </p:sp>
      <p:sp>
        <p:nvSpPr>
          <p:cNvPr id="6" name="Content Placeholder 5">
            <a:extLst>
              <a:ext uri="{FF2B5EF4-FFF2-40B4-BE49-F238E27FC236}">
                <a16:creationId xmlns:a16="http://schemas.microsoft.com/office/drawing/2014/main" id="{CA0453BF-E574-5111-FBD6-C42A43943A51}"/>
              </a:ext>
            </a:extLst>
          </p:cNvPr>
          <p:cNvSpPr>
            <a:spLocks noGrp="1"/>
          </p:cNvSpPr>
          <p:nvPr>
            <p:ph sz="quarter" idx="4"/>
          </p:nvPr>
        </p:nvSpPr>
        <p:spPr>
          <a:xfrm>
            <a:off x="5997576" y="1345016"/>
            <a:ext cx="5183188" cy="3684588"/>
          </a:xfrm>
        </p:spPr>
        <p:txBody>
          <a:bodyPr>
            <a:normAutofit/>
          </a:bodyPr>
          <a:lstStyle/>
          <a:p>
            <a:r>
              <a:rPr lang="en-GB" altLang="en-US" sz="4000" dirty="0"/>
              <a:t>Becoming a </a:t>
            </a:r>
            <a:br>
              <a:rPr lang="en-GB" altLang="en-US" sz="4000" dirty="0"/>
            </a:br>
            <a:r>
              <a:rPr lang="en-GB" altLang="en-US" sz="4000" dirty="0"/>
              <a:t>Reflective Practitioner</a:t>
            </a:r>
            <a:endParaRPr lang="en-GB" sz="4000" dirty="0"/>
          </a:p>
        </p:txBody>
      </p:sp>
    </p:spTree>
    <p:extLst>
      <p:ext uri="{BB962C8B-B14F-4D97-AF65-F5344CB8AC3E}">
        <p14:creationId xmlns:p14="http://schemas.microsoft.com/office/powerpoint/2010/main" val="2641001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3C0E4-3FDC-BA59-9890-079D6E4770FB}"/>
              </a:ext>
            </a:extLst>
          </p:cNvPr>
          <p:cNvSpPr>
            <a:spLocks noGrp="1"/>
          </p:cNvSpPr>
          <p:nvPr>
            <p:ph type="title"/>
          </p:nvPr>
        </p:nvSpPr>
        <p:spPr/>
        <p:txBody>
          <a:bodyPr/>
          <a:lstStyle/>
          <a:p>
            <a:r>
              <a:rPr lang="en-GB" dirty="0" err="1"/>
              <a:t>Cynnwys</a:t>
            </a:r>
            <a:r>
              <a:rPr lang="en-GB" dirty="0"/>
              <a:t>/ Content</a:t>
            </a:r>
          </a:p>
        </p:txBody>
      </p:sp>
      <p:sp>
        <p:nvSpPr>
          <p:cNvPr id="4" name="Content Placeholder 3">
            <a:extLst>
              <a:ext uri="{FF2B5EF4-FFF2-40B4-BE49-F238E27FC236}">
                <a16:creationId xmlns:a16="http://schemas.microsoft.com/office/drawing/2014/main" id="{B2A9879D-619E-3A48-FA05-81E4048AABBE}"/>
              </a:ext>
            </a:extLst>
          </p:cNvPr>
          <p:cNvSpPr>
            <a:spLocks noGrp="1"/>
          </p:cNvSpPr>
          <p:nvPr>
            <p:ph sz="half" idx="2"/>
          </p:nvPr>
        </p:nvSpPr>
        <p:spPr>
          <a:xfrm>
            <a:off x="862013" y="1904574"/>
            <a:ext cx="5157787" cy="3684588"/>
          </a:xfrm>
        </p:spPr>
        <p:txBody>
          <a:bodyPr/>
          <a:lstStyle/>
          <a:p>
            <a:r>
              <a:rPr lang="en-GB" dirty="0" err="1"/>
              <a:t>Trafod</a:t>
            </a:r>
            <a:r>
              <a:rPr lang="en-GB" dirty="0"/>
              <a:t> </a:t>
            </a:r>
            <a:r>
              <a:rPr lang="en-GB" dirty="0" err="1"/>
              <a:t>profiadau</a:t>
            </a:r>
            <a:r>
              <a:rPr lang="en-GB" dirty="0"/>
              <a:t> o </a:t>
            </a:r>
            <a:r>
              <a:rPr lang="en-GB" dirty="0" err="1"/>
              <a:t>fyfyrio</a:t>
            </a:r>
            <a:endParaRPr lang="en-GB" dirty="0"/>
          </a:p>
          <a:p>
            <a:endParaRPr lang="en-GB" dirty="0"/>
          </a:p>
          <a:p>
            <a:r>
              <a:rPr lang="en-GB" dirty="0"/>
              <a:t>Sut gall </a:t>
            </a:r>
            <a:r>
              <a:rPr lang="en-GB" dirty="0" err="1"/>
              <a:t>myfyrio</a:t>
            </a:r>
            <a:r>
              <a:rPr lang="en-GB" dirty="0"/>
              <a:t> </a:t>
            </a:r>
            <a:r>
              <a:rPr lang="en-GB" dirty="0" err="1"/>
              <a:t>wella</a:t>
            </a:r>
            <a:r>
              <a:rPr lang="en-GB" dirty="0"/>
              <a:t> </a:t>
            </a:r>
            <a:r>
              <a:rPr lang="en-GB" dirty="0" err="1"/>
              <a:t>ein</a:t>
            </a:r>
            <a:r>
              <a:rPr lang="en-GB" dirty="0"/>
              <a:t> </a:t>
            </a:r>
            <a:r>
              <a:rPr lang="en-GB" dirty="0" err="1"/>
              <a:t>dealltwriaeth</a:t>
            </a:r>
            <a:r>
              <a:rPr lang="en-GB" dirty="0"/>
              <a:t>?</a:t>
            </a:r>
          </a:p>
          <a:p>
            <a:endParaRPr lang="en-GB" dirty="0"/>
          </a:p>
          <a:p>
            <a:r>
              <a:rPr lang="en-GB" dirty="0"/>
              <a:t>Sut gall </a:t>
            </a:r>
            <a:r>
              <a:rPr lang="en-GB" dirty="0" err="1"/>
              <a:t>gwell</a:t>
            </a:r>
            <a:r>
              <a:rPr lang="en-GB" dirty="0"/>
              <a:t> </a:t>
            </a:r>
            <a:r>
              <a:rPr lang="en-GB" dirty="0" err="1"/>
              <a:t>dealltwriaeth</a:t>
            </a:r>
            <a:r>
              <a:rPr lang="en-GB" dirty="0"/>
              <a:t> </a:t>
            </a:r>
            <a:r>
              <a:rPr lang="en-GB" dirty="0" err="1"/>
              <a:t>wella</a:t>
            </a:r>
            <a:r>
              <a:rPr lang="en-GB" dirty="0"/>
              <a:t> </a:t>
            </a:r>
            <a:r>
              <a:rPr lang="en-GB" dirty="0" err="1"/>
              <a:t>ein</a:t>
            </a:r>
            <a:r>
              <a:rPr lang="en-GB" dirty="0"/>
              <a:t> </a:t>
            </a:r>
            <a:r>
              <a:rPr lang="en-GB" dirty="0" err="1"/>
              <a:t>harfer</a:t>
            </a:r>
            <a:r>
              <a:rPr lang="en-GB" dirty="0"/>
              <a:t>?</a:t>
            </a:r>
          </a:p>
        </p:txBody>
      </p:sp>
      <p:sp>
        <p:nvSpPr>
          <p:cNvPr id="6" name="Content Placeholder 5">
            <a:extLst>
              <a:ext uri="{FF2B5EF4-FFF2-40B4-BE49-F238E27FC236}">
                <a16:creationId xmlns:a16="http://schemas.microsoft.com/office/drawing/2014/main" id="{44CAC96F-018D-EFE3-7EFF-6486DCB416DB}"/>
              </a:ext>
            </a:extLst>
          </p:cNvPr>
          <p:cNvSpPr>
            <a:spLocks noGrp="1"/>
          </p:cNvSpPr>
          <p:nvPr>
            <p:ph sz="quarter" idx="4"/>
          </p:nvPr>
        </p:nvSpPr>
        <p:spPr>
          <a:xfrm>
            <a:off x="6172202" y="1904574"/>
            <a:ext cx="5183188" cy="3684588"/>
          </a:xfrm>
        </p:spPr>
        <p:txBody>
          <a:bodyPr/>
          <a:lstStyle/>
          <a:p>
            <a:r>
              <a:rPr lang="en-GB" dirty="0"/>
              <a:t>Discussing experiences of reflection </a:t>
            </a:r>
          </a:p>
          <a:p>
            <a:endParaRPr lang="en-GB" dirty="0"/>
          </a:p>
          <a:p>
            <a:r>
              <a:rPr lang="en-GB" dirty="0"/>
              <a:t>How can reflection improve our understanding?</a:t>
            </a:r>
          </a:p>
          <a:p>
            <a:endParaRPr lang="en-GB" dirty="0"/>
          </a:p>
          <a:p>
            <a:r>
              <a:rPr lang="en-GB" dirty="0"/>
              <a:t>How can better understanding improve our practice?</a:t>
            </a:r>
          </a:p>
          <a:p>
            <a:endParaRPr lang="en-GB" dirty="0"/>
          </a:p>
        </p:txBody>
      </p:sp>
    </p:spTree>
    <p:extLst>
      <p:ext uri="{BB962C8B-B14F-4D97-AF65-F5344CB8AC3E}">
        <p14:creationId xmlns:p14="http://schemas.microsoft.com/office/powerpoint/2010/main" val="3530549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6227A-0815-99AF-8AE7-0A4FBC61C9B1}"/>
              </a:ext>
            </a:extLst>
          </p:cNvPr>
          <p:cNvSpPr>
            <a:spLocks noGrp="1"/>
          </p:cNvSpPr>
          <p:nvPr>
            <p:ph type="title"/>
          </p:nvPr>
        </p:nvSpPr>
        <p:spPr/>
        <p:txBody>
          <a:bodyPr/>
          <a:lstStyle/>
          <a:p>
            <a:r>
              <a:rPr lang="en-GB" dirty="0" err="1"/>
              <a:t>Dod</a:t>
            </a:r>
            <a:r>
              <a:rPr lang="en-GB" dirty="0"/>
              <a:t> </a:t>
            </a:r>
            <a:r>
              <a:rPr lang="en-GB" dirty="0" err="1"/>
              <a:t>yn</a:t>
            </a:r>
            <a:r>
              <a:rPr lang="en-GB" dirty="0"/>
              <a:t> </a:t>
            </a:r>
            <a:r>
              <a:rPr lang="en-GB" dirty="0" err="1"/>
              <a:t>ymwybodol</a:t>
            </a:r>
            <a:r>
              <a:rPr lang="en-GB" dirty="0"/>
              <a:t> a </a:t>
            </a:r>
            <a:r>
              <a:rPr lang="en-GB" dirty="0" err="1"/>
              <a:t>chymwys</a:t>
            </a:r>
            <a:r>
              <a:rPr lang="en-GB" dirty="0"/>
              <a:t>/ Becoming aware and competent</a:t>
            </a:r>
          </a:p>
        </p:txBody>
      </p:sp>
      <p:sp>
        <p:nvSpPr>
          <p:cNvPr id="4" name="Content Placeholder 3">
            <a:extLst>
              <a:ext uri="{FF2B5EF4-FFF2-40B4-BE49-F238E27FC236}">
                <a16:creationId xmlns:a16="http://schemas.microsoft.com/office/drawing/2014/main" id="{38CC3EB6-0196-7C14-397F-0373FC69BF2F}"/>
              </a:ext>
            </a:extLst>
          </p:cNvPr>
          <p:cNvSpPr>
            <a:spLocks noGrp="1"/>
          </p:cNvSpPr>
          <p:nvPr>
            <p:ph sz="half" idx="2"/>
          </p:nvPr>
        </p:nvSpPr>
        <p:spPr>
          <a:xfrm>
            <a:off x="836611" y="2095642"/>
            <a:ext cx="5157787" cy="3684588"/>
          </a:xfrm>
        </p:spPr>
        <p:txBody>
          <a:bodyPr>
            <a:normAutofit fontScale="92500" lnSpcReduction="10000"/>
          </a:bodyPr>
          <a:lstStyle/>
          <a:p>
            <a:r>
              <a:rPr lang="en-GB" sz="2200" dirty="0"/>
              <a:t>Mae </a:t>
            </a:r>
            <a:r>
              <a:rPr lang="en-GB" sz="2200" dirty="0" err="1"/>
              <a:t>cymhwysedd</a:t>
            </a:r>
            <a:r>
              <a:rPr lang="en-GB" sz="2200" dirty="0"/>
              <a:t> </a:t>
            </a:r>
            <a:r>
              <a:rPr lang="en-GB" sz="2200" dirty="0" err="1"/>
              <a:t>yn</a:t>
            </a:r>
            <a:r>
              <a:rPr lang="en-GB" sz="2200" dirty="0"/>
              <a:t> </a:t>
            </a:r>
            <a:r>
              <a:rPr lang="en-GB" sz="2200" dirty="0" err="1"/>
              <a:t>awgrymu</a:t>
            </a:r>
            <a:r>
              <a:rPr lang="en-GB" sz="2200" dirty="0"/>
              <a:t> </a:t>
            </a:r>
            <a:r>
              <a:rPr lang="en-GB" sz="2200" dirty="0" err="1"/>
              <a:t>meddu</a:t>
            </a:r>
            <a:r>
              <a:rPr lang="en-GB" sz="2200" dirty="0"/>
              <a:t> </a:t>
            </a:r>
            <a:r>
              <a:rPr lang="en-GB" sz="2200" dirty="0" err="1"/>
              <a:t>ar</a:t>
            </a:r>
            <a:r>
              <a:rPr lang="en-GB" sz="2200" dirty="0"/>
              <a:t> </a:t>
            </a:r>
            <a:r>
              <a:rPr lang="en-GB" sz="2200" dirty="0" err="1"/>
              <a:t>wybodaeth</a:t>
            </a:r>
            <a:r>
              <a:rPr lang="en-GB" sz="2200" dirty="0"/>
              <a:t> </a:t>
            </a:r>
            <a:r>
              <a:rPr lang="en-GB" sz="2200" dirty="0" err="1"/>
              <a:t>a'r</a:t>
            </a:r>
            <a:r>
              <a:rPr lang="en-GB" sz="2200" dirty="0"/>
              <a:t> </a:t>
            </a:r>
            <a:r>
              <a:rPr lang="en-GB" sz="2200" dirty="0" err="1"/>
              <a:t>gallu</a:t>
            </a:r>
            <a:r>
              <a:rPr lang="en-GB" sz="2200" dirty="0"/>
              <a:t> </a:t>
            </a:r>
            <a:r>
              <a:rPr lang="en-GB" sz="2200" dirty="0" err="1"/>
              <a:t>ymddygiadol</a:t>
            </a:r>
            <a:r>
              <a:rPr lang="en-GB" sz="2200" dirty="0"/>
              <a:t> </a:t>
            </a:r>
            <a:r>
              <a:rPr lang="en-GB" sz="2200" dirty="0" err="1"/>
              <a:t>i</a:t>
            </a:r>
            <a:r>
              <a:rPr lang="en-GB" sz="2200" dirty="0"/>
              <a:t> </a:t>
            </a:r>
            <a:r>
              <a:rPr lang="en-GB" sz="2200" dirty="0" err="1"/>
              <a:t>weithredu'n</a:t>
            </a:r>
            <a:r>
              <a:rPr lang="en-GB" sz="2200" dirty="0"/>
              <a:t> </a:t>
            </a:r>
            <a:r>
              <a:rPr lang="en-GB" sz="2200" dirty="0" err="1"/>
              <a:t>briodol</a:t>
            </a:r>
            <a:r>
              <a:rPr lang="en-GB" sz="2200" dirty="0"/>
              <a:t>. Er </a:t>
            </a:r>
            <a:r>
              <a:rPr lang="en-GB" sz="2200" dirty="0" err="1"/>
              <a:t>mwyn</a:t>
            </a:r>
            <a:r>
              <a:rPr lang="en-GB" sz="2200" dirty="0"/>
              <a:t> </a:t>
            </a:r>
            <a:r>
              <a:rPr lang="en-GB" sz="2200" dirty="0" err="1"/>
              <a:t>datblygu</a:t>
            </a:r>
            <a:r>
              <a:rPr lang="en-GB" sz="2200" dirty="0"/>
              <a:t> </a:t>
            </a:r>
            <a:r>
              <a:rPr lang="en-GB" sz="2200" dirty="0" err="1"/>
              <a:t>cymwyseddau</a:t>
            </a:r>
            <a:r>
              <a:rPr lang="en-GB" sz="2200" dirty="0"/>
              <a:t> </a:t>
            </a:r>
            <a:r>
              <a:rPr lang="en-GB" sz="2200" dirty="0" err="1"/>
              <a:t>rhaid</a:t>
            </a:r>
            <a:r>
              <a:rPr lang="en-GB" sz="2200" dirty="0"/>
              <a:t> </a:t>
            </a:r>
            <a:r>
              <a:rPr lang="en-GB" sz="2200" dirty="0" err="1"/>
              <a:t>i</a:t>
            </a:r>
            <a:r>
              <a:rPr lang="en-GB" sz="2200" dirty="0"/>
              <a:t> chi </a:t>
            </a:r>
            <a:r>
              <a:rPr lang="en-GB" sz="2200" dirty="0" err="1"/>
              <a:t>gael</a:t>
            </a:r>
            <a:r>
              <a:rPr lang="en-GB" sz="2200" dirty="0"/>
              <a:t> </a:t>
            </a:r>
            <a:r>
              <a:rPr lang="en-GB" sz="2200" dirty="0" err="1"/>
              <a:t>eich</a:t>
            </a:r>
            <a:r>
              <a:rPr lang="en-GB" sz="2200" dirty="0"/>
              <a:t> </a:t>
            </a:r>
            <a:r>
              <a:rPr lang="en-GB" sz="2200" dirty="0" err="1"/>
              <a:t>cyflwyno</a:t>
            </a:r>
            <a:r>
              <a:rPr lang="en-GB" sz="2200" dirty="0"/>
              <a:t> </a:t>
            </a:r>
            <a:r>
              <a:rPr lang="en-GB" sz="2200" dirty="0" err="1"/>
              <a:t>i</a:t>
            </a:r>
            <a:r>
              <a:rPr lang="en-GB" sz="2200" dirty="0"/>
              <a:t> </a:t>
            </a:r>
            <a:r>
              <a:rPr lang="en-GB" sz="2200" dirty="0" err="1"/>
              <a:t>wybodaeth</a:t>
            </a:r>
            <a:r>
              <a:rPr lang="en-GB" sz="2200" dirty="0"/>
              <a:t> a </a:t>
            </a:r>
            <a:r>
              <a:rPr lang="en-GB" sz="2200" dirty="0" err="1"/>
              <a:t>chael</a:t>
            </a:r>
            <a:r>
              <a:rPr lang="en-GB" sz="2200" dirty="0"/>
              <a:t> y </a:t>
            </a:r>
            <a:r>
              <a:rPr lang="en-GB" sz="2200" dirty="0" err="1"/>
              <a:t>cyfle</a:t>
            </a:r>
            <a:r>
              <a:rPr lang="en-GB" sz="2200" dirty="0"/>
              <a:t> </a:t>
            </a:r>
            <a:r>
              <a:rPr lang="en-GB" sz="2200" dirty="0" err="1"/>
              <a:t>i</a:t>
            </a:r>
            <a:r>
              <a:rPr lang="en-GB" sz="2200" dirty="0"/>
              <a:t> </a:t>
            </a:r>
            <a:r>
              <a:rPr lang="en-GB" sz="2200" dirty="0" err="1"/>
              <a:t>ymarfer</a:t>
            </a:r>
            <a:r>
              <a:rPr lang="en-GB" sz="2200" dirty="0"/>
              <a:t> </a:t>
            </a:r>
            <a:r>
              <a:rPr lang="en-GB" sz="2200" dirty="0" err="1"/>
              <a:t>sgiliau</a:t>
            </a:r>
            <a:r>
              <a:rPr lang="en-GB" sz="2200" dirty="0"/>
              <a:t>.</a:t>
            </a:r>
          </a:p>
          <a:p>
            <a:endParaRPr lang="en-GB" sz="2200" dirty="0"/>
          </a:p>
          <a:p>
            <a:r>
              <a:rPr lang="en-GB" sz="2200" dirty="0"/>
              <a:t>Mae </a:t>
            </a:r>
            <a:r>
              <a:rPr lang="en-GB" sz="2200" dirty="0" err="1"/>
              <a:t>myfyrio</a:t>
            </a:r>
            <a:r>
              <a:rPr lang="en-GB" sz="2200" dirty="0"/>
              <a:t> </a:t>
            </a:r>
            <a:r>
              <a:rPr lang="en-GB" sz="2200" dirty="0" err="1"/>
              <a:t>yn</a:t>
            </a:r>
            <a:r>
              <a:rPr lang="en-GB" sz="2200" dirty="0"/>
              <a:t> </a:t>
            </a:r>
            <a:r>
              <a:rPr lang="en-GB" sz="2200" dirty="0" err="1"/>
              <a:t>rhoi</a:t>
            </a:r>
            <a:r>
              <a:rPr lang="en-GB" sz="2200" dirty="0"/>
              <a:t> </a:t>
            </a:r>
            <a:r>
              <a:rPr lang="en-GB" sz="2200" dirty="0" err="1"/>
              <a:t>cyfle</a:t>
            </a:r>
            <a:r>
              <a:rPr lang="en-GB" sz="2200" dirty="0"/>
              <a:t> </a:t>
            </a:r>
            <a:r>
              <a:rPr lang="en-GB" sz="2200" dirty="0" err="1"/>
              <a:t>i</a:t>
            </a:r>
            <a:r>
              <a:rPr lang="en-GB" sz="2200" dirty="0"/>
              <a:t> </a:t>
            </a:r>
            <a:r>
              <a:rPr lang="en-GB" sz="2200" dirty="0" err="1"/>
              <a:t>ni</a:t>
            </a:r>
            <a:r>
              <a:rPr lang="en-GB" sz="2200" dirty="0"/>
              <a:t> </a:t>
            </a:r>
            <a:r>
              <a:rPr lang="en-GB" sz="2200" dirty="0" err="1"/>
              <a:t>ystyried</a:t>
            </a:r>
            <a:r>
              <a:rPr lang="en-GB" sz="2200" dirty="0"/>
              <a:t> </a:t>
            </a:r>
            <a:r>
              <a:rPr lang="en-GB" sz="2200" dirty="0" err="1"/>
              <a:t>gwybodaeth</a:t>
            </a:r>
            <a:r>
              <a:rPr lang="en-GB" sz="2200" dirty="0"/>
              <a:t> ac </a:t>
            </a:r>
            <a:r>
              <a:rPr lang="en-GB" sz="2200" dirty="0" err="1"/>
              <a:t>arfer</a:t>
            </a:r>
            <a:r>
              <a:rPr lang="en-GB" sz="2200" dirty="0"/>
              <a:t> a </a:t>
            </a:r>
            <a:r>
              <a:rPr lang="en-GB" sz="2200" dirty="0" err="1"/>
              <a:t>cheisio</a:t>
            </a:r>
            <a:r>
              <a:rPr lang="en-GB" sz="2200" dirty="0"/>
              <a:t> </a:t>
            </a:r>
            <a:r>
              <a:rPr lang="en-GB" sz="2200" dirty="0" err="1"/>
              <a:t>gwella</a:t>
            </a:r>
            <a:r>
              <a:rPr lang="en-GB" sz="2200" dirty="0"/>
              <a:t> </a:t>
            </a:r>
            <a:r>
              <a:rPr lang="en-GB" sz="2200" dirty="0" err="1"/>
              <a:t>ein</a:t>
            </a:r>
            <a:r>
              <a:rPr lang="en-GB" sz="2200" dirty="0"/>
              <a:t> </a:t>
            </a:r>
            <a:r>
              <a:rPr lang="en-GB" sz="2200" dirty="0" err="1"/>
              <a:t>gwaith</a:t>
            </a:r>
            <a:r>
              <a:rPr lang="en-GB" sz="2200" dirty="0"/>
              <a:t> o </a:t>
            </a:r>
            <a:r>
              <a:rPr lang="en-GB" sz="2200" dirty="0" err="1"/>
              <a:t>ganlyniad</a:t>
            </a:r>
            <a:r>
              <a:rPr lang="en-GB" sz="2200" dirty="0"/>
              <a:t>.</a:t>
            </a:r>
          </a:p>
        </p:txBody>
      </p:sp>
      <p:sp>
        <p:nvSpPr>
          <p:cNvPr id="6" name="Content Placeholder 5">
            <a:extLst>
              <a:ext uri="{FF2B5EF4-FFF2-40B4-BE49-F238E27FC236}">
                <a16:creationId xmlns:a16="http://schemas.microsoft.com/office/drawing/2014/main" id="{4A3998E7-D085-C847-8A5E-8BD4240263DA}"/>
              </a:ext>
            </a:extLst>
          </p:cNvPr>
          <p:cNvSpPr>
            <a:spLocks noGrp="1"/>
          </p:cNvSpPr>
          <p:nvPr>
            <p:ph sz="quarter" idx="4"/>
          </p:nvPr>
        </p:nvSpPr>
        <p:spPr>
          <a:xfrm>
            <a:off x="6096000" y="2095642"/>
            <a:ext cx="5183188" cy="3684588"/>
          </a:xfrm>
        </p:spPr>
        <p:txBody>
          <a:bodyPr>
            <a:normAutofit fontScale="92500" lnSpcReduction="10000"/>
          </a:bodyPr>
          <a:lstStyle/>
          <a:p>
            <a:pPr eaLnBrk="1" hangingPunct="1">
              <a:buFontTx/>
              <a:buNone/>
            </a:pPr>
            <a:r>
              <a:rPr lang="en-GB" altLang="en-US" sz="2400" dirty="0"/>
              <a:t>A competency suggests both the possession of knowledge and the behavioural capacity to act appropriately.  To develop competencies you must be introduced to knowledge and have the opportunity to practice skills.</a:t>
            </a:r>
          </a:p>
          <a:p>
            <a:pPr eaLnBrk="1" hangingPunct="1">
              <a:buFontTx/>
              <a:buNone/>
            </a:pPr>
            <a:endParaRPr lang="en-GB" altLang="en-US" sz="2400" dirty="0"/>
          </a:p>
          <a:p>
            <a:pPr eaLnBrk="1" hangingPunct="1">
              <a:buFontTx/>
              <a:buNone/>
            </a:pPr>
            <a:r>
              <a:rPr lang="en-GB" altLang="en-US" sz="2400" dirty="0"/>
              <a:t>	Reflection gives us the opportunity to consider both knowledge and practice and seek to improve our work as a result.</a:t>
            </a:r>
          </a:p>
          <a:p>
            <a:endParaRPr lang="en-GB" dirty="0"/>
          </a:p>
        </p:txBody>
      </p:sp>
    </p:spTree>
    <p:extLst>
      <p:ext uri="{BB962C8B-B14F-4D97-AF65-F5344CB8AC3E}">
        <p14:creationId xmlns:p14="http://schemas.microsoft.com/office/powerpoint/2010/main" val="790406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BAB41-0233-9D7D-660B-AC5E7DC49838}"/>
              </a:ext>
            </a:extLst>
          </p:cNvPr>
          <p:cNvSpPr>
            <a:spLocks noGrp="1"/>
          </p:cNvSpPr>
          <p:nvPr>
            <p:ph type="title"/>
          </p:nvPr>
        </p:nvSpPr>
        <p:spPr/>
        <p:txBody>
          <a:bodyPr/>
          <a:lstStyle/>
          <a:p>
            <a:r>
              <a:rPr lang="en-GB" dirty="0" err="1"/>
              <a:t>Ymarferydd</a:t>
            </a:r>
            <a:r>
              <a:rPr lang="en-GB" dirty="0"/>
              <a:t> </a:t>
            </a:r>
            <a:r>
              <a:rPr lang="en-GB" dirty="0" err="1"/>
              <a:t>yn</a:t>
            </a:r>
            <a:r>
              <a:rPr lang="en-GB" dirty="0"/>
              <a:t> </a:t>
            </a:r>
            <a:r>
              <a:rPr lang="en-GB" dirty="0" err="1"/>
              <a:t>siarad</a:t>
            </a:r>
            <a:r>
              <a:rPr lang="en-GB" dirty="0"/>
              <a:t>../ A practitioner speaking..</a:t>
            </a:r>
          </a:p>
        </p:txBody>
      </p:sp>
      <p:sp>
        <p:nvSpPr>
          <p:cNvPr id="4" name="Content Placeholder 3">
            <a:extLst>
              <a:ext uri="{FF2B5EF4-FFF2-40B4-BE49-F238E27FC236}">
                <a16:creationId xmlns:a16="http://schemas.microsoft.com/office/drawing/2014/main" id="{CC8740C2-DC5C-9B51-EEBB-F24701FAFD07}"/>
              </a:ext>
            </a:extLst>
          </p:cNvPr>
          <p:cNvSpPr>
            <a:spLocks noGrp="1"/>
          </p:cNvSpPr>
          <p:nvPr>
            <p:ph sz="half" idx="2"/>
          </p:nvPr>
        </p:nvSpPr>
        <p:spPr>
          <a:xfrm>
            <a:off x="839788" y="1890927"/>
            <a:ext cx="5157787" cy="4175907"/>
          </a:xfrm>
        </p:spPr>
        <p:txBody>
          <a:bodyPr>
            <a:noAutofit/>
          </a:bodyPr>
          <a:lstStyle/>
          <a:p>
            <a:r>
              <a:rPr lang="en-GB" sz="2000" dirty="0" err="1"/>
              <a:t>Mwy</a:t>
            </a:r>
            <a:r>
              <a:rPr lang="en-GB" sz="2000" dirty="0"/>
              <a:t> a </a:t>
            </a:r>
            <a:r>
              <a:rPr lang="en-GB" sz="2000" dirty="0" err="1"/>
              <a:t>mwy</a:t>
            </a:r>
            <a:r>
              <a:rPr lang="en-GB" sz="2000" dirty="0"/>
              <a:t> </a:t>
            </a:r>
            <a:r>
              <a:rPr lang="en-GB" sz="2000" dirty="0" err="1"/>
              <a:t>rwy'n</a:t>
            </a:r>
            <a:r>
              <a:rPr lang="en-GB" sz="2000" dirty="0"/>
              <a:t> </a:t>
            </a:r>
            <a:r>
              <a:rPr lang="en-GB" sz="2000" dirty="0" err="1"/>
              <a:t>gofyn</a:t>
            </a:r>
            <a:r>
              <a:rPr lang="en-GB" sz="2000" dirty="0"/>
              <a:t> </a:t>
            </a:r>
            <a:r>
              <a:rPr lang="en-GB" sz="2000" dirty="0" err="1"/>
              <a:t>cwestiynau</a:t>
            </a:r>
            <a:r>
              <a:rPr lang="en-GB" sz="2000" dirty="0"/>
              <a:t> </a:t>
            </a:r>
            <a:r>
              <a:rPr lang="en-GB" sz="2000" dirty="0" err="1"/>
              <a:t>tra</a:t>
            </a:r>
            <a:r>
              <a:rPr lang="en-GB" sz="2000" dirty="0"/>
              <a:t> </a:t>
            </a:r>
            <a:r>
              <a:rPr lang="en-GB" sz="2000" dirty="0" err="1"/>
              <a:t>byddaf</a:t>
            </a:r>
            <a:r>
              <a:rPr lang="en-GB" sz="2000" dirty="0"/>
              <a:t> </a:t>
            </a:r>
            <a:r>
              <a:rPr lang="en-GB" sz="2000" dirty="0" err="1"/>
              <a:t>yn</a:t>
            </a:r>
            <a:r>
              <a:rPr lang="en-GB" sz="2000" dirty="0"/>
              <a:t> </a:t>
            </a:r>
            <a:r>
              <a:rPr lang="en-GB" sz="2000" dirty="0" err="1"/>
              <a:t>gweithio</a:t>
            </a:r>
            <a:r>
              <a:rPr lang="en-GB" sz="2000" dirty="0"/>
              <a:t>. </a:t>
            </a:r>
            <a:r>
              <a:rPr lang="en-GB" sz="2000" dirty="0" err="1"/>
              <a:t>Ar</a:t>
            </a:r>
            <a:r>
              <a:rPr lang="en-GB" sz="2000" dirty="0"/>
              <a:t> y </a:t>
            </a:r>
            <a:r>
              <a:rPr lang="en-GB" sz="2000" dirty="0" err="1"/>
              <a:t>dechrau</a:t>
            </a:r>
            <a:r>
              <a:rPr lang="en-GB" sz="2000" dirty="0"/>
              <a:t> </a:t>
            </a:r>
            <a:r>
              <a:rPr lang="en-GB" sz="2000" dirty="0" err="1"/>
              <a:t>roeddwn</a:t>
            </a:r>
            <a:r>
              <a:rPr lang="en-GB" sz="2000" dirty="0"/>
              <a:t> </a:t>
            </a:r>
            <a:r>
              <a:rPr lang="en-GB" sz="2000" dirty="0" err="1"/>
              <a:t>i'n</a:t>
            </a:r>
            <a:r>
              <a:rPr lang="en-GB" sz="2000" dirty="0"/>
              <a:t> </a:t>
            </a:r>
            <a:r>
              <a:rPr lang="en-GB" sz="2000" dirty="0" err="1"/>
              <a:t>arfer</a:t>
            </a:r>
            <a:r>
              <a:rPr lang="en-GB" sz="2000" dirty="0"/>
              <a:t> </a:t>
            </a:r>
            <a:r>
              <a:rPr lang="en-GB" sz="2000" dirty="0" err="1"/>
              <a:t>gofyn</a:t>
            </a:r>
            <a:r>
              <a:rPr lang="en-GB" sz="2000" dirty="0"/>
              <a:t> </a:t>
            </a:r>
            <a:r>
              <a:rPr lang="en-GB" sz="2000" dirty="0" err="1"/>
              <a:t>ar</a:t>
            </a:r>
            <a:r>
              <a:rPr lang="en-GB" sz="2000" dirty="0"/>
              <a:t> </a:t>
            </a:r>
            <a:r>
              <a:rPr lang="en-GB" sz="2000" dirty="0" err="1"/>
              <a:t>ôl</a:t>
            </a:r>
            <a:r>
              <a:rPr lang="en-GB" sz="2000" dirty="0"/>
              <a:t>, dim </a:t>
            </a:r>
            <a:r>
              <a:rPr lang="en-GB" sz="2000" dirty="0" err="1"/>
              <a:t>ond</a:t>
            </a:r>
            <a:r>
              <a:rPr lang="en-GB" sz="2000" dirty="0"/>
              <a:t> </a:t>
            </a:r>
            <a:r>
              <a:rPr lang="en-GB" sz="2000" dirty="0" err="1"/>
              <a:t>mynd</a:t>
            </a:r>
            <a:r>
              <a:rPr lang="en-GB" sz="2000" dirty="0"/>
              <a:t> </a:t>
            </a:r>
            <a:r>
              <a:rPr lang="en-GB" sz="2000" dirty="0" err="1"/>
              <a:t>ymlaen</a:t>
            </a:r>
            <a:r>
              <a:rPr lang="en-GB" sz="2000" dirty="0"/>
              <a:t> ag </a:t>
            </a:r>
            <a:r>
              <a:rPr lang="en-GB" sz="2000" dirty="0" err="1"/>
              <a:t>ef</a:t>
            </a:r>
            <a:r>
              <a:rPr lang="en-GB" sz="2000" dirty="0"/>
              <a:t>. </a:t>
            </a:r>
            <a:r>
              <a:rPr lang="en-GB" sz="2000" dirty="0" err="1"/>
              <a:t>Nawr</a:t>
            </a:r>
            <a:r>
              <a:rPr lang="en-GB" sz="2000" dirty="0"/>
              <a:t> </a:t>
            </a:r>
            <a:r>
              <a:rPr lang="en-GB" sz="2000" dirty="0" err="1"/>
              <a:t>rwy'n</a:t>
            </a:r>
            <a:r>
              <a:rPr lang="en-GB" sz="2000" dirty="0"/>
              <a:t> </a:t>
            </a:r>
            <a:r>
              <a:rPr lang="en-GB" sz="2000" dirty="0" err="1"/>
              <a:t>fwy</a:t>
            </a:r>
            <a:r>
              <a:rPr lang="en-GB" sz="2000" dirty="0"/>
              <a:t> </a:t>
            </a:r>
            <a:r>
              <a:rPr lang="en-GB" sz="2000" dirty="0" err="1"/>
              <a:t>ymwybodol</a:t>
            </a:r>
            <a:r>
              <a:rPr lang="en-GB" sz="2000" dirty="0"/>
              <a:t>, </a:t>
            </a:r>
            <a:r>
              <a:rPr lang="en-GB" sz="2000" dirty="0" err="1"/>
              <a:t>rwy'n</a:t>
            </a:r>
            <a:r>
              <a:rPr lang="en-GB" sz="2000" dirty="0"/>
              <a:t> </a:t>
            </a:r>
            <a:r>
              <a:rPr lang="en-GB" sz="2000" dirty="0" err="1"/>
              <a:t>meddwl</a:t>
            </a:r>
            <a:r>
              <a:rPr lang="en-GB" sz="2000" dirty="0"/>
              <a:t> </a:t>
            </a:r>
            <a:r>
              <a:rPr lang="en-GB" sz="2000" dirty="0" err="1"/>
              <a:t>yn</a:t>
            </a:r>
            <a:r>
              <a:rPr lang="en-GB" sz="2000" dirty="0"/>
              <a:t> </a:t>
            </a:r>
            <a:r>
              <a:rPr lang="en-GB" sz="2000" dirty="0" err="1"/>
              <a:t>ystod</a:t>
            </a:r>
            <a:r>
              <a:rPr lang="en-GB" sz="2000" dirty="0"/>
              <a:t> y </a:t>
            </a:r>
            <a:r>
              <a:rPr lang="en-GB" sz="2000" dirty="0" err="1"/>
              <a:t>sesiwn</a:t>
            </a:r>
            <a:r>
              <a:rPr lang="en-GB" sz="2000" dirty="0"/>
              <a:t>. </a:t>
            </a:r>
            <a:r>
              <a:rPr lang="en-GB" sz="2000" dirty="0" err="1"/>
              <a:t>Weithiau</a:t>
            </a:r>
            <a:r>
              <a:rPr lang="en-GB" sz="2000" dirty="0"/>
              <a:t> </a:t>
            </a:r>
            <a:r>
              <a:rPr lang="en-GB" sz="2000" dirty="0" err="1"/>
              <a:t>dwi'n</a:t>
            </a:r>
            <a:r>
              <a:rPr lang="en-GB" sz="2000" dirty="0"/>
              <a:t> </a:t>
            </a:r>
            <a:r>
              <a:rPr lang="en-GB" sz="2000" dirty="0" err="1"/>
              <a:t>gwneud</a:t>
            </a:r>
            <a:r>
              <a:rPr lang="en-GB" sz="2000" dirty="0"/>
              <a:t> </a:t>
            </a:r>
            <a:r>
              <a:rPr lang="en-GB" sz="2000" dirty="0" err="1"/>
              <a:t>camgymeriadau</a:t>
            </a:r>
            <a:r>
              <a:rPr lang="en-GB" sz="2000" dirty="0"/>
              <a:t> </a:t>
            </a:r>
            <a:r>
              <a:rPr lang="en-GB" sz="2000" dirty="0" err="1"/>
              <a:t>a'r</a:t>
            </a:r>
            <a:r>
              <a:rPr lang="en-GB" sz="2000" dirty="0"/>
              <a:t> ail </a:t>
            </a:r>
            <a:r>
              <a:rPr lang="en-GB" sz="2000" dirty="0" err="1"/>
              <a:t>rydw</a:t>
            </a:r>
            <a:r>
              <a:rPr lang="en-GB" sz="2000" dirty="0"/>
              <a:t> </a:t>
            </a:r>
            <a:r>
              <a:rPr lang="en-GB" sz="2000" dirty="0" err="1"/>
              <a:t>i</a:t>
            </a:r>
            <a:r>
              <a:rPr lang="en-GB" sz="2000" dirty="0"/>
              <a:t> </a:t>
            </a:r>
            <a:r>
              <a:rPr lang="en-GB" sz="2000" dirty="0" err="1"/>
              <a:t>wedi</a:t>
            </a:r>
            <a:r>
              <a:rPr lang="en-GB" sz="2000" dirty="0"/>
              <a:t> </a:t>
            </a:r>
            <a:r>
              <a:rPr lang="en-GB" sz="2000" dirty="0" err="1"/>
              <a:t>gwneud</a:t>
            </a:r>
            <a:r>
              <a:rPr lang="en-GB" sz="2000" dirty="0"/>
              <a:t> </a:t>
            </a:r>
            <a:r>
              <a:rPr lang="en-GB" sz="2000" dirty="0" err="1"/>
              <a:t>rhywbeth</a:t>
            </a:r>
            <a:r>
              <a:rPr lang="en-GB" sz="2000" dirty="0"/>
              <a:t> </a:t>
            </a:r>
            <a:r>
              <a:rPr lang="en-GB" sz="2000" dirty="0" err="1"/>
              <a:t>dwi</a:t>
            </a:r>
            <a:r>
              <a:rPr lang="en-GB" sz="2000" dirty="0"/>
              <a:t> </a:t>
            </a:r>
            <a:r>
              <a:rPr lang="en-GB" sz="2000" dirty="0" err="1"/>
              <a:t>wedi</a:t>
            </a:r>
            <a:r>
              <a:rPr lang="en-GB" sz="2000" dirty="0"/>
              <a:t> </a:t>
            </a:r>
            <a:r>
              <a:rPr lang="en-GB" sz="2000" dirty="0" err="1"/>
              <a:t>meddwl</a:t>
            </a:r>
            <a:r>
              <a:rPr lang="en-GB" sz="2000" dirty="0"/>
              <a:t> </a:t>
            </a:r>
            <a:r>
              <a:rPr lang="en-GB" sz="2000" dirty="0" err="1"/>
              <a:t>na</a:t>
            </a:r>
            <a:r>
              <a:rPr lang="en-GB" sz="2000" dirty="0"/>
              <a:t> </a:t>
            </a:r>
            <a:r>
              <a:rPr lang="en-GB" sz="2000" dirty="0" err="1"/>
              <a:t>ddylwn</a:t>
            </a:r>
            <a:r>
              <a:rPr lang="en-GB" sz="2000" dirty="0"/>
              <a:t> </a:t>
            </a:r>
            <a:r>
              <a:rPr lang="en-GB" sz="2000" dirty="0" err="1"/>
              <a:t>i</a:t>
            </a:r>
            <a:r>
              <a:rPr lang="en-GB" sz="2000" dirty="0"/>
              <a:t> </a:t>
            </a:r>
            <a:r>
              <a:rPr lang="en-GB" sz="2000" dirty="0" err="1"/>
              <a:t>fod</a:t>
            </a:r>
            <a:r>
              <a:rPr lang="en-GB" sz="2000" dirty="0"/>
              <a:t> </a:t>
            </a:r>
            <a:r>
              <a:rPr lang="en-GB" sz="2000" dirty="0" err="1"/>
              <a:t>wedi</a:t>
            </a:r>
            <a:r>
              <a:rPr lang="en-GB" sz="2000" dirty="0"/>
              <a:t> </a:t>
            </a:r>
            <a:r>
              <a:rPr lang="en-GB" sz="2000" dirty="0" err="1"/>
              <a:t>gwneud</a:t>
            </a:r>
            <a:r>
              <a:rPr lang="en-GB" sz="2000" dirty="0"/>
              <a:t> </a:t>
            </a:r>
            <a:r>
              <a:rPr lang="en-GB" sz="2000" dirty="0" err="1"/>
              <a:t>hynny</a:t>
            </a:r>
            <a:r>
              <a:rPr lang="en-GB" sz="2000" dirty="0"/>
              <a:t>. </a:t>
            </a:r>
            <a:r>
              <a:rPr lang="en-GB" sz="2000" dirty="0" err="1"/>
              <a:t>O'r</a:t>
            </a:r>
            <a:r>
              <a:rPr lang="en-GB" sz="2000" dirty="0"/>
              <a:t> </a:t>
            </a:r>
            <a:r>
              <a:rPr lang="en-GB" sz="2000" dirty="0" err="1"/>
              <a:t>blaen</a:t>
            </a:r>
            <a:r>
              <a:rPr lang="en-GB" sz="2000" dirty="0"/>
              <a:t> </a:t>
            </a:r>
            <a:r>
              <a:rPr lang="en-GB" sz="2000" dirty="0" err="1"/>
              <a:t>byddwn</a:t>
            </a:r>
            <a:r>
              <a:rPr lang="en-GB" sz="2000" dirty="0"/>
              <a:t> </a:t>
            </a:r>
            <a:r>
              <a:rPr lang="en-GB" sz="2000" dirty="0" err="1"/>
              <a:t>wedi</a:t>
            </a:r>
            <a:r>
              <a:rPr lang="en-GB" sz="2000" dirty="0"/>
              <a:t> </a:t>
            </a:r>
            <a:r>
              <a:rPr lang="en-GB" sz="2000" dirty="0" err="1"/>
              <a:t>meddwl</a:t>
            </a:r>
            <a:r>
              <a:rPr lang="en-GB" sz="2000" dirty="0"/>
              <a:t> y </a:t>
            </a:r>
            <a:r>
              <a:rPr lang="en-GB" sz="2000" dirty="0" err="1"/>
              <a:t>peth</a:t>
            </a:r>
            <a:r>
              <a:rPr lang="en-GB" sz="2000" dirty="0"/>
              <a:t> </a:t>
            </a:r>
            <a:r>
              <a:rPr lang="en-GB" sz="2000" dirty="0" err="1"/>
              <a:t>ddwy</a:t>
            </a:r>
            <a:r>
              <a:rPr lang="en-GB" sz="2000" dirty="0"/>
              <a:t> </a:t>
            </a:r>
            <a:r>
              <a:rPr lang="en-GB" sz="2000" dirty="0" err="1"/>
              <a:t>awr</a:t>
            </a:r>
            <a:r>
              <a:rPr lang="en-GB" sz="2000" dirty="0"/>
              <a:t> </a:t>
            </a:r>
            <a:r>
              <a:rPr lang="en-GB" sz="2000" dirty="0" err="1"/>
              <a:t>ar</a:t>
            </a:r>
            <a:r>
              <a:rPr lang="en-GB" sz="2000" dirty="0"/>
              <a:t> </a:t>
            </a:r>
            <a:r>
              <a:rPr lang="en-GB" sz="2000" dirty="0" err="1"/>
              <a:t>ôl</a:t>
            </a:r>
            <a:r>
              <a:rPr lang="en-GB" sz="2000" dirty="0"/>
              <a:t>, </a:t>
            </a:r>
            <a:r>
              <a:rPr lang="en-GB" sz="2000" dirty="0" err="1"/>
              <a:t>eistedd</a:t>
            </a:r>
            <a:r>
              <a:rPr lang="en-GB" sz="2000" dirty="0"/>
              <a:t> </a:t>
            </a:r>
            <a:r>
              <a:rPr lang="en-GB" sz="2000" dirty="0" err="1"/>
              <a:t>gartref</a:t>
            </a:r>
            <a:r>
              <a:rPr lang="en-GB" sz="2000" dirty="0"/>
              <a:t> </a:t>
            </a:r>
            <a:r>
              <a:rPr lang="en-GB" sz="2000" dirty="0" err="1"/>
              <a:t>gyda</a:t>
            </a:r>
            <a:r>
              <a:rPr lang="en-GB" sz="2000" dirty="0"/>
              <a:t> </a:t>
            </a:r>
            <a:r>
              <a:rPr lang="en-GB" sz="2000" dirty="0" err="1"/>
              <a:t>choffi</a:t>
            </a:r>
            <a:r>
              <a:rPr lang="en-GB" sz="2000" dirty="0"/>
              <a:t> neu </a:t>
            </a:r>
            <a:r>
              <a:rPr lang="en-GB" sz="2000" dirty="0" err="1"/>
              <a:t>beth</a:t>
            </a:r>
            <a:r>
              <a:rPr lang="en-GB" sz="2000" dirty="0"/>
              <a:t> </a:t>
            </a:r>
            <a:r>
              <a:rPr lang="en-GB" sz="2000" dirty="0" err="1"/>
              <a:t>bynnag</a:t>
            </a:r>
            <a:r>
              <a:rPr lang="en-GB" sz="2000" dirty="0"/>
              <a:t>.</a:t>
            </a:r>
          </a:p>
          <a:p>
            <a:pPr marL="0" indent="0">
              <a:buNone/>
            </a:pPr>
            <a:endParaRPr lang="en-GB" sz="2000" dirty="0"/>
          </a:p>
          <a:p>
            <a:pPr marL="0" indent="0" algn="r">
              <a:buNone/>
            </a:pPr>
            <a:r>
              <a:rPr lang="en-GB" sz="2000" dirty="0"/>
              <a:t>(Smith, 1994, t. 128)</a:t>
            </a:r>
          </a:p>
        </p:txBody>
      </p:sp>
      <p:sp>
        <p:nvSpPr>
          <p:cNvPr id="7" name="Content Placeholder 2">
            <a:extLst>
              <a:ext uri="{FF2B5EF4-FFF2-40B4-BE49-F238E27FC236}">
                <a16:creationId xmlns:a16="http://schemas.microsoft.com/office/drawing/2014/main" id="{87BC7068-10B0-0709-8742-AD3D14AF30AC}"/>
              </a:ext>
            </a:extLst>
          </p:cNvPr>
          <p:cNvSpPr>
            <a:spLocks noGrp="1"/>
          </p:cNvSpPr>
          <p:nvPr>
            <p:ph sz="quarter" idx="4"/>
          </p:nvPr>
        </p:nvSpPr>
        <p:spPr>
          <a:xfrm>
            <a:off x="6194426" y="2013756"/>
            <a:ext cx="5183188" cy="3684588"/>
          </a:xfrm>
        </p:spPr>
        <p:txBody>
          <a:bodyPr>
            <a:normAutofit fontScale="85000" lnSpcReduction="20000"/>
          </a:bodyPr>
          <a:lstStyle/>
          <a:p>
            <a:pPr eaLnBrk="1" hangingPunct="1">
              <a:lnSpc>
                <a:spcPct val="90000"/>
              </a:lnSpc>
              <a:buFontTx/>
              <a:buNone/>
            </a:pPr>
            <a:r>
              <a:rPr lang="en-GB" altLang="en-US" sz="2800" dirty="0"/>
              <a:t>	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sz="2800" dirty="0"/>
          </a:p>
          <a:p>
            <a:pPr lvl="1" algn="r" eaLnBrk="1" hangingPunct="1">
              <a:lnSpc>
                <a:spcPct val="90000"/>
              </a:lnSpc>
              <a:buFontTx/>
              <a:buNone/>
            </a:pPr>
            <a:r>
              <a:rPr lang="en-GB" altLang="en-US" sz="2800" dirty="0"/>
              <a:t>(Smith, 1994, p. 128)</a:t>
            </a:r>
          </a:p>
          <a:p>
            <a:endParaRPr lang="en-GB" sz="2800" dirty="0"/>
          </a:p>
        </p:txBody>
      </p:sp>
    </p:spTree>
    <p:extLst>
      <p:ext uri="{BB962C8B-B14F-4D97-AF65-F5344CB8AC3E}">
        <p14:creationId xmlns:p14="http://schemas.microsoft.com/office/powerpoint/2010/main" val="1823793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F1FF1-3FEC-8027-117F-DA7956FF3E9E}"/>
              </a:ext>
            </a:extLst>
          </p:cNvPr>
          <p:cNvSpPr>
            <a:spLocks noGrp="1"/>
          </p:cNvSpPr>
          <p:nvPr>
            <p:ph type="title"/>
          </p:nvPr>
        </p:nvSpPr>
        <p:spPr/>
        <p:txBody>
          <a:bodyPr/>
          <a:lstStyle/>
          <a:p>
            <a:r>
              <a:rPr lang="en-GB" dirty="0"/>
              <a:t>Beth </a:t>
            </a:r>
            <a:r>
              <a:rPr lang="en-GB" dirty="0" err="1"/>
              <a:t>yw</a:t>
            </a:r>
            <a:r>
              <a:rPr lang="en-GB" dirty="0"/>
              <a:t> </a:t>
            </a:r>
            <a:r>
              <a:rPr lang="en-GB" dirty="0" err="1"/>
              <a:t>myfyrio</a:t>
            </a:r>
            <a:r>
              <a:rPr lang="en-GB" dirty="0"/>
              <a:t>?/ What is reflection?</a:t>
            </a:r>
          </a:p>
        </p:txBody>
      </p:sp>
      <p:sp>
        <p:nvSpPr>
          <p:cNvPr id="4" name="Content Placeholder 3">
            <a:extLst>
              <a:ext uri="{FF2B5EF4-FFF2-40B4-BE49-F238E27FC236}">
                <a16:creationId xmlns:a16="http://schemas.microsoft.com/office/drawing/2014/main" id="{1282D4B7-535F-E6CF-08F5-AEE82D74DA98}"/>
              </a:ext>
            </a:extLst>
          </p:cNvPr>
          <p:cNvSpPr>
            <a:spLocks noGrp="1"/>
          </p:cNvSpPr>
          <p:nvPr>
            <p:ph sz="half" idx="2"/>
          </p:nvPr>
        </p:nvSpPr>
        <p:spPr>
          <a:xfrm>
            <a:off x="836611" y="2041051"/>
            <a:ext cx="5157787" cy="3684588"/>
          </a:xfrm>
        </p:spPr>
        <p:txBody>
          <a:bodyPr>
            <a:normAutofit/>
          </a:bodyPr>
          <a:lstStyle/>
          <a:p>
            <a:r>
              <a:rPr lang="en-GB" sz="2400" dirty="0"/>
              <a:t>‘Mae </a:t>
            </a:r>
            <a:r>
              <a:rPr lang="en-GB" sz="2400" dirty="0" err="1"/>
              <a:t>myfyrio</a:t>
            </a:r>
            <a:r>
              <a:rPr lang="en-GB" sz="2400" dirty="0"/>
              <a:t> </a:t>
            </a:r>
            <a:r>
              <a:rPr lang="en-GB" sz="2400" dirty="0" err="1"/>
              <a:t>yn</a:t>
            </a:r>
            <a:r>
              <a:rPr lang="en-GB" sz="2400" dirty="0"/>
              <a:t> </a:t>
            </a:r>
            <a:r>
              <a:rPr lang="en-GB" sz="2400" dirty="0" err="1"/>
              <a:t>weithgaredd</a:t>
            </a:r>
            <a:r>
              <a:rPr lang="en-GB" sz="2400" dirty="0"/>
              <a:t> </a:t>
            </a:r>
            <a:r>
              <a:rPr lang="en-GB" sz="2400" dirty="0" err="1"/>
              <a:t>dynol</a:t>
            </a:r>
            <a:r>
              <a:rPr lang="en-GB" sz="2400" dirty="0"/>
              <a:t> </a:t>
            </a:r>
            <a:r>
              <a:rPr lang="en-GB" sz="2400" dirty="0" err="1"/>
              <a:t>pwysig</a:t>
            </a:r>
            <a:r>
              <a:rPr lang="en-GB" sz="2400" dirty="0"/>
              <a:t> </a:t>
            </a:r>
            <a:r>
              <a:rPr lang="en-GB" sz="2400" dirty="0" err="1"/>
              <a:t>lle</a:t>
            </a:r>
            <a:r>
              <a:rPr lang="en-GB" sz="2400" dirty="0"/>
              <a:t> </a:t>
            </a:r>
            <a:r>
              <a:rPr lang="en-GB" sz="2400" dirty="0" err="1"/>
              <a:t>mae</a:t>
            </a:r>
            <a:r>
              <a:rPr lang="en-GB" sz="2400" dirty="0"/>
              <a:t> </a:t>
            </a:r>
            <a:r>
              <a:rPr lang="en-GB" sz="2400" dirty="0" err="1"/>
              <a:t>pobl</a:t>
            </a:r>
            <a:r>
              <a:rPr lang="en-GB" sz="2400" dirty="0"/>
              <a:t> </a:t>
            </a:r>
            <a:r>
              <a:rPr lang="en-GB" sz="2400" dirty="0" err="1"/>
              <a:t>yn</a:t>
            </a:r>
            <a:r>
              <a:rPr lang="en-GB" sz="2400" dirty="0"/>
              <a:t> </a:t>
            </a:r>
            <a:r>
              <a:rPr lang="en-GB" sz="2400" dirty="0" err="1"/>
              <a:t>ailafael</a:t>
            </a:r>
            <a:r>
              <a:rPr lang="en-GB" sz="2400" dirty="0"/>
              <a:t> </a:t>
            </a:r>
            <a:r>
              <a:rPr lang="en-GB" sz="2400" dirty="0" err="1"/>
              <a:t>yn</a:t>
            </a:r>
            <a:r>
              <a:rPr lang="en-GB" sz="2400" dirty="0"/>
              <a:t> </a:t>
            </a:r>
            <a:r>
              <a:rPr lang="en-GB" sz="2400" dirty="0" err="1"/>
              <a:t>eu</a:t>
            </a:r>
            <a:r>
              <a:rPr lang="en-GB" sz="2400" dirty="0"/>
              <a:t> </a:t>
            </a:r>
            <a:r>
              <a:rPr lang="en-GB" sz="2400" dirty="0" err="1"/>
              <a:t>profiad</a:t>
            </a:r>
            <a:r>
              <a:rPr lang="en-GB" sz="2400" dirty="0"/>
              <a:t>, </a:t>
            </a:r>
            <a:r>
              <a:rPr lang="en-GB" sz="2400" dirty="0" err="1"/>
              <a:t>yn</a:t>
            </a:r>
            <a:r>
              <a:rPr lang="en-GB" sz="2400" dirty="0"/>
              <a:t> </a:t>
            </a:r>
            <a:r>
              <a:rPr lang="en-GB" sz="2400" dirty="0" err="1"/>
              <a:t>meddwl</a:t>
            </a:r>
            <a:r>
              <a:rPr lang="en-GB" sz="2400" dirty="0"/>
              <a:t> </a:t>
            </a:r>
            <a:r>
              <a:rPr lang="en-GB" sz="2400" dirty="0" err="1"/>
              <a:t>amdano</a:t>
            </a:r>
            <a:r>
              <a:rPr lang="en-GB" sz="2400" dirty="0"/>
              <a:t>, </a:t>
            </a:r>
            <a:r>
              <a:rPr lang="en-GB" sz="2400" dirty="0" err="1"/>
              <a:t>yn</a:t>
            </a:r>
            <a:r>
              <a:rPr lang="en-GB" sz="2400" dirty="0"/>
              <a:t> </a:t>
            </a:r>
            <a:r>
              <a:rPr lang="en-GB" sz="2400" dirty="0" err="1"/>
              <a:t>ei</a:t>
            </a:r>
            <a:r>
              <a:rPr lang="en-GB" sz="2400" dirty="0"/>
              <a:t> </a:t>
            </a:r>
            <a:r>
              <a:rPr lang="en-GB" sz="2400" dirty="0" err="1"/>
              <a:t>gymysgu</a:t>
            </a:r>
            <a:r>
              <a:rPr lang="en-GB" sz="2400" dirty="0"/>
              <a:t> </a:t>
            </a:r>
            <a:r>
              <a:rPr lang="en-GB" sz="2400" dirty="0" err="1"/>
              <a:t>drosodd</a:t>
            </a:r>
            <a:r>
              <a:rPr lang="en-GB" sz="2400" dirty="0"/>
              <a:t> ac </a:t>
            </a:r>
            <a:r>
              <a:rPr lang="en-GB" sz="2400" dirty="0" err="1"/>
              <a:t>yn</a:t>
            </a:r>
            <a:r>
              <a:rPr lang="en-GB" sz="2400" dirty="0"/>
              <a:t> </a:t>
            </a:r>
            <a:r>
              <a:rPr lang="en-GB" sz="2400" dirty="0" err="1"/>
              <a:t>ei</a:t>
            </a:r>
            <a:r>
              <a:rPr lang="en-GB" sz="2400" dirty="0"/>
              <a:t> </a:t>
            </a:r>
            <a:r>
              <a:rPr lang="en-GB" sz="2400" dirty="0" err="1"/>
              <a:t>werthuso</a:t>
            </a:r>
            <a:r>
              <a:rPr lang="en-GB" sz="2400" dirty="0"/>
              <a:t>. Y </a:t>
            </a:r>
            <a:r>
              <a:rPr lang="en-GB" sz="2400" dirty="0" err="1"/>
              <a:t>gwaith</a:t>
            </a:r>
            <a:r>
              <a:rPr lang="en-GB" sz="2400" dirty="0"/>
              <a:t> </a:t>
            </a:r>
            <a:r>
              <a:rPr lang="en-GB" sz="2400" dirty="0" err="1"/>
              <a:t>hwn</a:t>
            </a:r>
            <a:r>
              <a:rPr lang="en-GB" sz="2400" dirty="0"/>
              <a:t> </a:t>
            </a:r>
            <a:r>
              <a:rPr lang="en-GB" sz="2400" dirty="0" err="1"/>
              <a:t>gyda</a:t>
            </a:r>
            <a:r>
              <a:rPr lang="en-GB" sz="2400" dirty="0"/>
              <a:t> </a:t>
            </a:r>
            <a:r>
              <a:rPr lang="en-GB" sz="2400" dirty="0" err="1"/>
              <a:t>phrofiad</a:t>
            </a:r>
            <a:r>
              <a:rPr lang="en-GB" sz="2400" dirty="0"/>
              <a:t> </a:t>
            </a:r>
            <a:r>
              <a:rPr lang="en-GB" sz="2400" dirty="0" err="1"/>
              <a:t>sy’n</a:t>
            </a:r>
            <a:r>
              <a:rPr lang="en-GB" sz="2400" dirty="0"/>
              <a:t> </a:t>
            </a:r>
            <a:r>
              <a:rPr lang="en-GB" sz="2400" dirty="0" err="1"/>
              <a:t>bwysig</a:t>
            </a:r>
            <a:r>
              <a:rPr lang="en-GB" sz="2400" dirty="0"/>
              <a:t> </a:t>
            </a:r>
            <a:r>
              <a:rPr lang="en-GB" sz="2400" dirty="0" err="1"/>
              <a:t>wrth</a:t>
            </a:r>
            <a:r>
              <a:rPr lang="en-GB" sz="2400" dirty="0"/>
              <a:t> </a:t>
            </a:r>
            <a:r>
              <a:rPr lang="en-GB" sz="2400" dirty="0" err="1"/>
              <a:t>ddysgu</a:t>
            </a:r>
            <a:r>
              <a:rPr lang="en-GB" sz="2400" dirty="0"/>
              <a:t>.’</a:t>
            </a:r>
          </a:p>
          <a:p>
            <a:endParaRPr lang="en-GB" sz="2400" dirty="0"/>
          </a:p>
          <a:p>
            <a:r>
              <a:rPr lang="en-GB" sz="2400" dirty="0"/>
              <a:t>(</a:t>
            </a:r>
            <a:r>
              <a:rPr lang="en-GB" sz="2400" dirty="0" err="1"/>
              <a:t>Boud</a:t>
            </a:r>
            <a:r>
              <a:rPr lang="en-GB" sz="2400" dirty="0"/>
              <a:t>, Keough, a Walker, 1985, t.96)</a:t>
            </a:r>
          </a:p>
        </p:txBody>
      </p:sp>
      <p:sp>
        <p:nvSpPr>
          <p:cNvPr id="6" name="Content Placeholder 5">
            <a:extLst>
              <a:ext uri="{FF2B5EF4-FFF2-40B4-BE49-F238E27FC236}">
                <a16:creationId xmlns:a16="http://schemas.microsoft.com/office/drawing/2014/main" id="{9DD75AC5-667B-4166-765A-40672CE69C61}"/>
              </a:ext>
            </a:extLst>
          </p:cNvPr>
          <p:cNvSpPr>
            <a:spLocks noGrp="1"/>
          </p:cNvSpPr>
          <p:nvPr>
            <p:ph sz="quarter" idx="4"/>
          </p:nvPr>
        </p:nvSpPr>
        <p:spPr>
          <a:xfrm>
            <a:off x="6172201" y="2041051"/>
            <a:ext cx="5183188" cy="4148612"/>
          </a:xfrm>
        </p:spPr>
        <p:txBody>
          <a:bodyPr>
            <a:normAutofit/>
          </a:bodyPr>
          <a:lstStyle/>
          <a:p>
            <a:r>
              <a:rPr lang="en-GB" sz="2400" dirty="0"/>
              <a:t>‘Reflection is an important human activity in which people recapture their experience, think about it, mull it over and evaluate it.  It is this working with experience that is important in learning.’</a:t>
            </a:r>
          </a:p>
          <a:p>
            <a:endParaRPr lang="en-GB" sz="2400" dirty="0"/>
          </a:p>
          <a:p>
            <a:pPr marL="0" indent="0" algn="r">
              <a:buNone/>
            </a:pPr>
            <a:r>
              <a:rPr lang="en-GB" sz="2400" dirty="0"/>
              <a:t>(</a:t>
            </a:r>
            <a:r>
              <a:rPr lang="en-GB" sz="2400" dirty="0" err="1"/>
              <a:t>Boud</a:t>
            </a:r>
            <a:r>
              <a:rPr lang="en-GB" sz="2400" dirty="0"/>
              <a:t>, Keough, and Walker, 1985, p.96)</a:t>
            </a:r>
          </a:p>
          <a:p>
            <a:endParaRPr lang="en-GB" sz="2400" dirty="0"/>
          </a:p>
        </p:txBody>
      </p:sp>
    </p:spTree>
    <p:extLst>
      <p:ext uri="{BB962C8B-B14F-4D97-AF65-F5344CB8AC3E}">
        <p14:creationId xmlns:p14="http://schemas.microsoft.com/office/powerpoint/2010/main" val="3039784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11F1C-FA2F-7DE8-8C10-E9D7DA016416}"/>
              </a:ext>
            </a:extLst>
          </p:cNvPr>
          <p:cNvSpPr>
            <a:spLocks noGrp="1"/>
          </p:cNvSpPr>
          <p:nvPr>
            <p:ph type="title"/>
          </p:nvPr>
        </p:nvSpPr>
        <p:spPr/>
        <p:txBody>
          <a:bodyPr/>
          <a:lstStyle/>
          <a:p>
            <a:r>
              <a:rPr lang="en-GB" dirty="0"/>
              <a:t>Beth </a:t>
            </a:r>
            <a:r>
              <a:rPr lang="en-GB" dirty="0" err="1"/>
              <a:t>i</a:t>
            </a:r>
            <a:r>
              <a:rPr lang="en-GB" dirty="0"/>
              <a:t> </a:t>
            </a:r>
            <a:r>
              <a:rPr lang="en-GB" dirty="0" err="1"/>
              <a:t>fyfyrio</a:t>
            </a:r>
            <a:r>
              <a:rPr lang="en-GB" dirty="0"/>
              <a:t> ‘</a:t>
            </a:r>
            <a:r>
              <a:rPr lang="en-GB" dirty="0" err="1"/>
              <a:t>arno</a:t>
            </a:r>
            <a:r>
              <a:rPr lang="en-GB" dirty="0"/>
              <a:t>’/ What to reflect ‘on’</a:t>
            </a:r>
          </a:p>
        </p:txBody>
      </p:sp>
      <p:sp>
        <p:nvSpPr>
          <p:cNvPr id="4" name="Content Placeholder 3">
            <a:extLst>
              <a:ext uri="{FF2B5EF4-FFF2-40B4-BE49-F238E27FC236}">
                <a16:creationId xmlns:a16="http://schemas.microsoft.com/office/drawing/2014/main" id="{2FE400F8-0C65-039A-FBB4-4CE9F2CB6166}"/>
              </a:ext>
            </a:extLst>
          </p:cNvPr>
          <p:cNvSpPr>
            <a:spLocks noGrp="1"/>
          </p:cNvSpPr>
          <p:nvPr>
            <p:ph sz="half" idx="2"/>
          </p:nvPr>
        </p:nvSpPr>
        <p:spPr>
          <a:xfrm>
            <a:off x="836611" y="2068346"/>
            <a:ext cx="5157787" cy="3684588"/>
          </a:xfrm>
        </p:spPr>
        <p:txBody>
          <a:bodyPr/>
          <a:lstStyle/>
          <a:p>
            <a:r>
              <a:rPr lang="en-GB" dirty="0" err="1"/>
              <a:t>Fel</a:t>
            </a:r>
            <a:r>
              <a:rPr lang="en-GB" dirty="0"/>
              <a:t> </a:t>
            </a:r>
            <a:r>
              <a:rPr lang="en-GB" dirty="0" err="1"/>
              <a:t>arfer</a:t>
            </a:r>
            <a:r>
              <a:rPr lang="en-GB" dirty="0"/>
              <a:t> </a:t>
            </a:r>
            <a:r>
              <a:rPr lang="en-GB" dirty="0" err="1"/>
              <a:t>byddwn</a:t>
            </a:r>
            <a:r>
              <a:rPr lang="en-GB" dirty="0"/>
              <a:t> </a:t>
            </a:r>
            <a:r>
              <a:rPr lang="en-GB" dirty="0" err="1"/>
              <a:t>yn</a:t>
            </a:r>
            <a:r>
              <a:rPr lang="en-GB" dirty="0"/>
              <a:t> </a:t>
            </a:r>
            <a:r>
              <a:rPr lang="en-GB" dirty="0" err="1"/>
              <a:t>myfyrio</a:t>
            </a:r>
            <a:r>
              <a:rPr lang="en-GB" dirty="0"/>
              <a:t> </a:t>
            </a:r>
            <a:r>
              <a:rPr lang="en-GB" dirty="0" err="1"/>
              <a:t>ar</a:t>
            </a:r>
            <a:r>
              <a:rPr lang="en-GB" dirty="0"/>
              <a:t> </a:t>
            </a:r>
            <a:r>
              <a:rPr lang="en-GB" dirty="0" err="1"/>
              <a:t>sefyllfaoedd</a:t>
            </a:r>
            <a:r>
              <a:rPr lang="en-GB" dirty="0"/>
              <a:t> </a:t>
            </a:r>
            <a:r>
              <a:rPr lang="en-GB" dirty="0" err="1"/>
              <a:t>sy’n</a:t>
            </a:r>
            <a:r>
              <a:rPr lang="en-GB" dirty="0"/>
              <a:t> </a:t>
            </a:r>
            <a:r>
              <a:rPr lang="en-GB" dirty="0" err="1"/>
              <a:t>cyflwyno</a:t>
            </a:r>
            <a:r>
              <a:rPr lang="en-GB" dirty="0"/>
              <a:t> problem o </a:t>
            </a:r>
            <a:r>
              <a:rPr lang="en-GB" dirty="0" err="1"/>
              <a:t>ryw</a:t>
            </a:r>
            <a:r>
              <a:rPr lang="en-GB" dirty="0"/>
              <a:t> </a:t>
            </a:r>
            <a:r>
              <a:rPr lang="en-GB" dirty="0" err="1"/>
              <a:t>fath</a:t>
            </a:r>
            <a:r>
              <a:rPr lang="en-GB" dirty="0"/>
              <a:t>, neu </a:t>
            </a:r>
            <a:r>
              <a:rPr lang="en-GB" dirty="0" err="1"/>
              <a:t>yr</a:t>
            </a:r>
            <a:r>
              <a:rPr lang="en-GB" dirty="0"/>
              <a:t> </a:t>
            </a:r>
            <a:r>
              <a:rPr lang="en-GB" dirty="0" err="1"/>
              <a:t>ydym</a:t>
            </a:r>
            <a:r>
              <a:rPr lang="en-GB" dirty="0"/>
              <a:t> </a:t>
            </a:r>
            <a:r>
              <a:rPr lang="en-GB" dirty="0" err="1"/>
              <a:t>yn</a:t>
            </a:r>
            <a:r>
              <a:rPr lang="en-GB" dirty="0"/>
              <a:t> </a:t>
            </a:r>
            <a:r>
              <a:rPr lang="en-GB" dirty="0" err="1"/>
              <a:t>cael</a:t>
            </a:r>
            <a:r>
              <a:rPr lang="en-GB" dirty="0"/>
              <a:t> </a:t>
            </a:r>
            <a:r>
              <a:rPr lang="en-GB" dirty="0" err="1"/>
              <a:t>anhawster</a:t>
            </a:r>
            <a:r>
              <a:rPr lang="en-GB" dirty="0"/>
              <a:t> </a:t>
            </a:r>
            <a:r>
              <a:rPr lang="en-GB" dirty="0" err="1"/>
              <a:t>gyda</a:t>
            </a:r>
            <a:r>
              <a:rPr lang="en-GB" dirty="0"/>
              <a:t>:</a:t>
            </a:r>
          </a:p>
          <a:p>
            <a:endParaRPr lang="en-GB" dirty="0"/>
          </a:p>
          <a:p>
            <a:r>
              <a:rPr lang="en-GB" dirty="0" err="1"/>
              <a:t>Dywed</a:t>
            </a:r>
            <a:r>
              <a:rPr lang="en-GB" dirty="0"/>
              <a:t> Dewey </a:t>
            </a:r>
            <a:r>
              <a:rPr lang="en-GB" dirty="0" err="1"/>
              <a:t>fod</a:t>
            </a:r>
            <a:r>
              <a:rPr lang="en-GB" dirty="0"/>
              <a:t> </a:t>
            </a:r>
            <a:r>
              <a:rPr lang="en-GB" dirty="0" err="1"/>
              <a:t>meddwl</a:t>
            </a:r>
            <a:r>
              <a:rPr lang="en-GB" dirty="0"/>
              <a:t> </a:t>
            </a:r>
            <a:r>
              <a:rPr lang="en-GB" dirty="0" err="1"/>
              <a:t>yn</a:t>
            </a:r>
            <a:r>
              <a:rPr lang="en-GB" dirty="0"/>
              <a:t> </a:t>
            </a:r>
            <a:r>
              <a:rPr lang="en-GB" dirty="0" err="1"/>
              <a:t>dechrau</a:t>
            </a:r>
            <a:r>
              <a:rPr lang="en-GB" dirty="0"/>
              <a:t> </a:t>
            </a:r>
            <a:r>
              <a:rPr lang="en-GB" dirty="0" err="1"/>
              <a:t>yn</a:t>
            </a:r>
            <a:r>
              <a:rPr lang="en-GB" dirty="0"/>
              <a:t> ‘</a:t>
            </a:r>
            <a:r>
              <a:rPr lang="en-GB" dirty="0" err="1"/>
              <a:t>yr</a:t>
            </a:r>
            <a:r>
              <a:rPr lang="en-GB" dirty="0"/>
              <a:t> </a:t>
            </a:r>
            <a:r>
              <a:rPr lang="en-GB" dirty="0" err="1"/>
              <a:t>hyn</a:t>
            </a:r>
            <a:r>
              <a:rPr lang="en-GB" dirty="0"/>
              <a:t> y </a:t>
            </a:r>
            <a:r>
              <a:rPr lang="en-GB" dirty="0" err="1"/>
              <a:t>gellir</a:t>
            </a:r>
            <a:r>
              <a:rPr lang="en-GB" dirty="0"/>
              <a:t> </a:t>
            </a:r>
            <a:r>
              <a:rPr lang="en-GB" dirty="0" err="1"/>
              <a:t>ei</a:t>
            </a:r>
            <a:r>
              <a:rPr lang="en-GB" dirty="0"/>
              <a:t> </a:t>
            </a:r>
            <a:r>
              <a:rPr lang="en-GB" dirty="0" err="1"/>
              <a:t>alw’n</a:t>
            </a:r>
            <a:r>
              <a:rPr lang="en-GB" dirty="0"/>
              <a:t> </a:t>
            </a:r>
            <a:r>
              <a:rPr lang="en-GB" dirty="0" err="1"/>
              <a:t>ddigon</a:t>
            </a:r>
            <a:r>
              <a:rPr lang="en-GB" dirty="0"/>
              <a:t> teg </a:t>
            </a:r>
            <a:r>
              <a:rPr lang="en-GB" dirty="0" err="1"/>
              <a:t>yn</a:t>
            </a:r>
            <a:r>
              <a:rPr lang="en-GB" dirty="0"/>
              <a:t> </a:t>
            </a:r>
            <a:r>
              <a:rPr lang="en-GB" dirty="0" err="1"/>
              <a:t>sefyllfa</a:t>
            </a:r>
            <a:r>
              <a:rPr lang="en-GB" dirty="0"/>
              <a:t> </a:t>
            </a:r>
            <a:r>
              <a:rPr lang="en-GB" dirty="0" err="1"/>
              <a:t>ffordd</a:t>
            </a:r>
            <a:r>
              <a:rPr lang="en-GB" dirty="0"/>
              <a:t> </a:t>
            </a:r>
            <a:r>
              <a:rPr lang="en-GB" dirty="0" err="1"/>
              <a:t>fforchog</a:t>
            </a:r>
            <a:r>
              <a:rPr lang="en-GB" dirty="0"/>
              <a:t> </a:t>
            </a:r>
            <a:r>
              <a:rPr lang="en-GB" dirty="0" err="1"/>
              <a:t>sy’n</a:t>
            </a:r>
            <a:r>
              <a:rPr lang="en-GB" dirty="0"/>
              <a:t> </a:t>
            </a:r>
            <a:r>
              <a:rPr lang="en-GB" dirty="0" err="1"/>
              <a:t>amwys</a:t>
            </a:r>
            <a:r>
              <a:rPr lang="en-GB" dirty="0"/>
              <a:t>, </a:t>
            </a:r>
            <a:r>
              <a:rPr lang="en-GB" dirty="0" err="1"/>
              <a:t>sy’n</a:t>
            </a:r>
            <a:r>
              <a:rPr lang="en-GB" dirty="0"/>
              <a:t> </a:t>
            </a:r>
            <a:r>
              <a:rPr lang="en-GB" dirty="0" err="1"/>
              <a:t>cyflwyno</a:t>
            </a:r>
            <a:r>
              <a:rPr lang="en-GB" dirty="0"/>
              <a:t> </a:t>
            </a:r>
            <a:r>
              <a:rPr lang="en-GB" dirty="0" err="1"/>
              <a:t>penbleth</a:t>
            </a:r>
            <a:r>
              <a:rPr lang="en-GB" dirty="0"/>
              <a:t>, </a:t>
            </a:r>
            <a:r>
              <a:rPr lang="en-GB" dirty="0" err="1"/>
              <a:t>sy’n</a:t>
            </a:r>
            <a:r>
              <a:rPr lang="en-GB" dirty="0"/>
              <a:t> </a:t>
            </a:r>
            <a:r>
              <a:rPr lang="en-GB" dirty="0" err="1"/>
              <a:t>cynnig</a:t>
            </a:r>
            <a:r>
              <a:rPr lang="en-GB" dirty="0"/>
              <a:t> ‘</a:t>
            </a:r>
            <a:r>
              <a:rPr lang="en-GB" dirty="0" err="1"/>
              <a:t>dewisiadau</a:t>
            </a:r>
            <a:r>
              <a:rPr lang="en-GB" dirty="0"/>
              <a:t> </a:t>
            </a:r>
            <a:r>
              <a:rPr lang="en-GB" dirty="0" err="1"/>
              <a:t>eraill</a:t>
            </a:r>
            <a:r>
              <a:rPr lang="en-GB" dirty="0"/>
              <a:t>’.</a:t>
            </a:r>
          </a:p>
          <a:p>
            <a:pPr marL="0" indent="0" algn="r">
              <a:buNone/>
            </a:pPr>
            <a:r>
              <a:rPr lang="en-GB" dirty="0"/>
              <a:t>(Dewey, 1966, t. 122).</a:t>
            </a:r>
          </a:p>
        </p:txBody>
      </p:sp>
      <p:sp>
        <p:nvSpPr>
          <p:cNvPr id="6" name="Content Placeholder 5">
            <a:extLst>
              <a:ext uri="{FF2B5EF4-FFF2-40B4-BE49-F238E27FC236}">
                <a16:creationId xmlns:a16="http://schemas.microsoft.com/office/drawing/2014/main" id="{C8AE0812-3524-8B41-0049-4BC1C35845F7}"/>
              </a:ext>
            </a:extLst>
          </p:cNvPr>
          <p:cNvSpPr>
            <a:spLocks noGrp="1"/>
          </p:cNvSpPr>
          <p:nvPr>
            <p:ph sz="quarter" idx="4"/>
          </p:nvPr>
        </p:nvSpPr>
        <p:spPr>
          <a:xfrm>
            <a:off x="6172200" y="2013754"/>
            <a:ext cx="5183188" cy="3684588"/>
          </a:xfrm>
        </p:spPr>
        <p:txBody>
          <a:bodyPr/>
          <a:lstStyle/>
          <a:p>
            <a:r>
              <a:rPr lang="en-GB" dirty="0"/>
              <a:t>We usually reflect on situations  that present a problem of some kind, or that we are having difficulty with:</a:t>
            </a:r>
          </a:p>
          <a:p>
            <a:endParaRPr lang="en-GB" dirty="0"/>
          </a:p>
          <a:p>
            <a:r>
              <a:rPr lang="en-GB" dirty="0"/>
              <a:t>Dewey comments that thinking begins in ‘what may fairly enough be called a forked road situation that is ambiguous, that presents a dilemma, that proposes’ alternatives’ </a:t>
            </a:r>
          </a:p>
          <a:p>
            <a:pPr marL="0" indent="0" algn="r">
              <a:buNone/>
            </a:pPr>
            <a:endParaRPr lang="en-GB" dirty="0"/>
          </a:p>
          <a:p>
            <a:pPr marL="0" indent="0" algn="r">
              <a:buNone/>
            </a:pPr>
            <a:r>
              <a:rPr lang="en-GB" dirty="0"/>
              <a:t>(Dewey, 1966, p. 122). </a:t>
            </a:r>
          </a:p>
          <a:p>
            <a:endParaRPr lang="en-GB" dirty="0"/>
          </a:p>
        </p:txBody>
      </p:sp>
    </p:spTree>
    <p:extLst>
      <p:ext uri="{BB962C8B-B14F-4D97-AF65-F5344CB8AC3E}">
        <p14:creationId xmlns:p14="http://schemas.microsoft.com/office/powerpoint/2010/main" val="3471973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35729-DB95-189B-1A9B-61F9A5430353}"/>
              </a:ext>
            </a:extLst>
          </p:cNvPr>
          <p:cNvSpPr>
            <a:spLocks noGrp="1"/>
          </p:cNvSpPr>
          <p:nvPr>
            <p:ph type="title"/>
          </p:nvPr>
        </p:nvSpPr>
        <p:spPr/>
        <p:txBody>
          <a:bodyPr/>
          <a:lstStyle/>
          <a:p>
            <a:r>
              <a:rPr lang="en-GB" dirty="0" err="1"/>
              <a:t>Materion</a:t>
            </a:r>
            <a:r>
              <a:rPr lang="en-GB" dirty="0"/>
              <a:t> o </a:t>
            </a:r>
            <a:r>
              <a:rPr lang="en-GB" dirty="0" err="1"/>
              <a:t>ymarfer</a:t>
            </a:r>
            <a:r>
              <a:rPr lang="en-GB" dirty="0"/>
              <a:t>../ Issues from practice..</a:t>
            </a:r>
          </a:p>
        </p:txBody>
      </p:sp>
      <p:sp>
        <p:nvSpPr>
          <p:cNvPr id="4" name="Content Placeholder 3">
            <a:extLst>
              <a:ext uri="{FF2B5EF4-FFF2-40B4-BE49-F238E27FC236}">
                <a16:creationId xmlns:a16="http://schemas.microsoft.com/office/drawing/2014/main" id="{7B57F754-E199-69DA-2A83-0C9AB6B12ADB}"/>
              </a:ext>
            </a:extLst>
          </p:cNvPr>
          <p:cNvSpPr>
            <a:spLocks noGrp="1"/>
          </p:cNvSpPr>
          <p:nvPr>
            <p:ph sz="half" idx="2"/>
          </p:nvPr>
        </p:nvSpPr>
        <p:spPr/>
        <p:txBody>
          <a:bodyPr/>
          <a:lstStyle/>
          <a:p>
            <a:r>
              <a:rPr lang="en-GB" dirty="0" err="1"/>
              <a:t>Ymarfer</a:t>
            </a:r>
            <a:r>
              <a:rPr lang="en-GB" dirty="0"/>
              <a:t> </a:t>
            </a:r>
            <a:r>
              <a:rPr lang="en-GB" dirty="0" err="1"/>
              <a:t>myfyriol</a:t>
            </a:r>
            <a:r>
              <a:rPr lang="en-GB" dirty="0"/>
              <a:t> – </a:t>
            </a:r>
            <a:r>
              <a:rPr lang="en-GB" dirty="0" err="1"/>
              <a:t>beth</a:t>
            </a:r>
            <a:r>
              <a:rPr lang="en-GB" dirty="0"/>
              <a:t> </a:t>
            </a:r>
            <a:r>
              <a:rPr lang="en-GB" dirty="0" err="1"/>
              <a:t>mae</a:t>
            </a:r>
            <a:r>
              <a:rPr lang="en-GB" dirty="0"/>
              <a:t> </a:t>
            </a:r>
            <a:r>
              <a:rPr lang="en-GB" dirty="0" err="1"/>
              <a:t>hynny'n</a:t>
            </a:r>
            <a:r>
              <a:rPr lang="en-GB" dirty="0"/>
              <a:t> </a:t>
            </a:r>
            <a:r>
              <a:rPr lang="en-GB" dirty="0" err="1"/>
              <a:t>ei</a:t>
            </a:r>
            <a:r>
              <a:rPr lang="en-GB" dirty="0"/>
              <a:t> </a:t>
            </a:r>
            <a:r>
              <a:rPr lang="en-GB" dirty="0" err="1"/>
              <a:t>olygu</a:t>
            </a:r>
            <a:r>
              <a:rPr lang="en-GB" dirty="0"/>
              <a:t>?</a:t>
            </a:r>
          </a:p>
          <a:p>
            <a:endParaRPr lang="en-GB" dirty="0"/>
          </a:p>
          <a:p>
            <a:r>
              <a:rPr lang="en-GB" dirty="0"/>
              <a:t>Mae Moon </a:t>
            </a:r>
            <a:r>
              <a:rPr lang="en-GB" dirty="0" err="1"/>
              <a:t>yn</a:t>
            </a:r>
            <a:r>
              <a:rPr lang="en-GB" dirty="0"/>
              <a:t> </a:t>
            </a:r>
            <a:r>
              <a:rPr lang="en-GB" dirty="0" err="1"/>
              <a:t>diffinio</a:t>
            </a:r>
            <a:r>
              <a:rPr lang="en-GB" dirty="0"/>
              <a:t> </a:t>
            </a:r>
            <a:r>
              <a:rPr lang="en-GB" dirty="0" err="1"/>
              <a:t>arfer</a:t>
            </a:r>
            <a:r>
              <a:rPr lang="en-GB" dirty="0"/>
              <a:t> </a:t>
            </a:r>
            <a:r>
              <a:rPr lang="en-GB" dirty="0" err="1"/>
              <a:t>myfyriol</a:t>
            </a:r>
            <a:r>
              <a:rPr lang="en-GB" dirty="0"/>
              <a:t> </a:t>
            </a:r>
            <a:r>
              <a:rPr lang="en-GB" dirty="0" err="1"/>
              <a:t>fel</a:t>
            </a:r>
            <a:r>
              <a:rPr lang="en-GB" dirty="0"/>
              <a:t> "set o </a:t>
            </a:r>
            <a:r>
              <a:rPr lang="en-GB" dirty="0" err="1"/>
              <a:t>alluoedd</a:t>
            </a:r>
            <a:r>
              <a:rPr lang="en-GB" dirty="0"/>
              <a:t> a </a:t>
            </a:r>
            <a:r>
              <a:rPr lang="en-GB" dirty="0" err="1"/>
              <a:t>sgiliau</a:t>
            </a:r>
            <a:r>
              <a:rPr lang="en-GB" dirty="0"/>
              <a:t>, </a:t>
            </a:r>
            <a:r>
              <a:rPr lang="en-GB" dirty="0" err="1"/>
              <a:t>i</a:t>
            </a:r>
            <a:r>
              <a:rPr lang="en-GB" dirty="0"/>
              <a:t> </a:t>
            </a:r>
            <a:r>
              <a:rPr lang="en-GB" dirty="0" err="1"/>
              <a:t>ddangos</a:t>
            </a:r>
            <a:r>
              <a:rPr lang="en-GB" dirty="0"/>
              <a:t> </a:t>
            </a:r>
            <a:r>
              <a:rPr lang="en-GB" dirty="0" err="1"/>
              <a:t>cymryd</a:t>
            </a:r>
            <a:r>
              <a:rPr lang="en-GB" dirty="0"/>
              <a:t> </a:t>
            </a:r>
            <a:r>
              <a:rPr lang="en-GB" dirty="0" err="1"/>
              <a:t>safiad</a:t>
            </a:r>
            <a:r>
              <a:rPr lang="en-GB" dirty="0"/>
              <a:t> </a:t>
            </a:r>
            <a:r>
              <a:rPr lang="en-GB" dirty="0" err="1"/>
              <a:t>beirniadol</a:t>
            </a:r>
            <a:r>
              <a:rPr lang="en-GB" dirty="0"/>
              <a:t>, </a:t>
            </a:r>
            <a:r>
              <a:rPr lang="en-GB" dirty="0" err="1"/>
              <a:t>cyfeiriadedd</a:t>
            </a:r>
            <a:r>
              <a:rPr lang="en-GB" dirty="0"/>
              <a:t> at </a:t>
            </a:r>
            <a:r>
              <a:rPr lang="en-GB" dirty="0" err="1"/>
              <a:t>ddatrys</a:t>
            </a:r>
            <a:r>
              <a:rPr lang="en-GB" dirty="0"/>
              <a:t> </a:t>
            </a:r>
            <a:r>
              <a:rPr lang="en-GB" dirty="0" err="1"/>
              <a:t>problemau</a:t>
            </a:r>
            <a:r>
              <a:rPr lang="en-GB" dirty="0"/>
              <a:t> neu </a:t>
            </a:r>
            <a:r>
              <a:rPr lang="en-GB" dirty="0" err="1"/>
              <a:t>gyflwr</a:t>
            </a:r>
            <a:r>
              <a:rPr lang="en-GB" dirty="0"/>
              <a:t> </a:t>
            </a:r>
            <a:r>
              <a:rPr lang="en-GB" dirty="0" err="1"/>
              <a:t>meddwl</a:t>
            </a:r>
            <a:r>
              <a:rPr lang="en-GB" dirty="0"/>
              <a:t>" (Moon, 1999, t. 63).</a:t>
            </a:r>
          </a:p>
        </p:txBody>
      </p:sp>
      <p:sp>
        <p:nvSpPr>
          <p:cNvPr id="6" name="Content Placeholder 5">
            <a:extLst>
              <a:ext uri="{FF2B5EF4-FFF2-40B4-BE49-F238E27FC236}">
                <a16:creationId xmlns:a16="http://schemas.microsoft.com/office/drawing/2014/main" id="{2EEBC156-380A-D883-D907-F6A660C17393}"/>
              </a:ext>
            </a:extLst>
          </p:cNvPr>
          <p:cNvSpPr>
            <a:spLocks noGrp="1"/>
          </p:cNvSpPr>
          <p:nvPr>
            <p:ph sz="quarter" idx="4"/>
          </p:nvPr>
        </p:nvSpPr>
        <p:spPr/>
        <p:txBody>
          <a:bodyPr/>
          <a:lstStyle/>
          <a:p>
            <a:r>
              <a:rPr lang="en-GB" dirty="0"/>
              <a:t>Reflective practice – what does that mean?</a:t>
            </a:r>
          </a:p>
          <a:p>
            <a:endParaRPr lang="en-GB" dirty="0"/>
          </a:p>
          <a:p>
            <a:r>
              <a:rPr lang="en-GB" dirty="0"/>
              <a:t>Moon defines reflective practice as "a set of abilities and skills, to indicate the taking of a critical stance, an orientation to problem solving or a state of mind" </a:t>
            </a:r>
          </a:p>
          <a:p>
            <a:pPr marL="0" indent="0" algn="r">
              <a:buNone/>
            </a:pPr>
            <a:r>
              <a:rPr lang="en-GB" dirty="0"/>
              <a:t>(Moon, 1999, p. 63). </a:t>
            </a:r>
          </a:p>
          <a:p>
            <a:endParaRPr lang="en-GB" dirty="0"/>
          </a:p>
        </p:txBody>
      </p:sp>
    </p:spTree>
    <p:extLst>
      <p:ext uri="{BB962C8B-B14F-4D97-AF65-F5344CB8AC3E}">
        <p14:creationId xmlns:p14="http://schemas.microsoft.com/office/powerpoint/2010/main" val="2181798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B960D-2FAA-CB83-1C7D-B2D997563D1E}"/>
              </a:ext>
            </a:extLst>
          </p:cNvPr>
          <p:cNvSpPr>
            <a:spLocks noGrp="1"/>
          </p:cNvSpPr>
          <p:nvPr>
            <p:ph type="title"/>
          </p:nvPr>
        </p:nvSpPr>
        <p:spPr>
          <a:xfrm>
            <a:off x="771191" y="797007"/>
            <a:ext cx="2022574" cy="1325563"/>
          </a:xfrm>
        </p:spPr>
        <p:txBody>
          <a:bodyPr>
            <a:normAutofit fontScale="90000"/>
          </a:bodyPr>
          <a:lstStyle/>
          <a:p>
            <a:r>
              <a:rPr lang="en-GB" dirty="0"/>
              <a:t>Model 1. Gibbs Model of Reflection</a:t>
            </a:r>
          </a:p>
        </p:txBody>
      </p:sp>
      <p:grpSp>
        <p:nvGrpSpPr>
          <p:cNvPr id="4" name="Group 21">
            <a:extLst>
              <a:ext uri="{FF2B5EF4-FFF2-40B4-BE49-F238E27FC236}">
                <a16:creationId xmlns:a16="http://schemas.microsoft.com/office/drawing/2014/main" id="{F75CEB8D-0F2A-A4A7-9F05-A3F757F62D3B}"/>
              </a:ext>
            </a:extLst>
          </p:cNvPr>
          <p:cNvGrpSpPr>
            <a:grpSpLocks/>
          </p:cNvGrpSpPr>
          <p:nvPr/>
        </p:nvGrpSpPr>
        <p:grpSpPr bwMode="auto">
          <a:xfrm>
            <a:off x="3474398" y="446185"/>
            <a:ext cx="8464550" cy="4964112"/>
            <a:chOff x="1440" y="3057"/>
            <a:chExt cx="12399" cy="7098"/>
          </a:xfrm>
        </p:grpSpPr>
        <p:sp>
          <p:nvSpPr>
            <p:cNvPr id="5" name="AutoShape 22">
              <a:extLst>
                <a:ext uri="{FF2B5EF4-FFF2-40B4-BE49-F238E27FC236}">
                  <a16:creationId xmlns:a16="http://schemas.microsoft.com/office/drawing/2014/main" id="{D84AF597-D335-A27B-DFE6-45C662FC7CED}"/>
                </a:ext>
              </a:extLst>
            </p:cNvPr>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6" name="_s1039">
              <a:extLst>
                <a:ext uri="{FF2B5EF4-FFF2-40B4-BE49-F238E27FC236}">
                  <a16:creationId xmlns:a16="http://schemas.microsoft.com/office/drawing/2014/main" id="{D8412C53-D6C5-CE24-2191-76ADCF69D39F}"/>
                </a:ext>
              </a:extLst>
            </p:cNvPr>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dirty="0">
                  <a:solidFill>
                    <a:srgbClr val="000000"/>
                  </a:solidFill>
                </a:rPr>
                <a:t>Description</a:t>
              </a:r>
            </a:p>
            <a:p>
              <a:pPr algn="ctr" eaLnBrk="1" hangingPunct="1"/>
              <a:r>
                <a:rPr lang="en-GB" altLang="en-US" dirty="0">
                  <a:solidFill>
                    <a:srgbClr val="000000"/>
                  </a:solidFill>
                </a:rPr>
                <a:t>What happened?</a:t>
              </a:r>
              <a:endParaRPr lang="en-GB" altLang="en-US" dirty="0"/>
            </a:p>
          </p:txBody>
        </p:sp>
        <p:sp>
          <p:nvSpPr>
            <p:cNvPr id="7" name="_s1039">
              <a:extLst>
                <a:ext uri="{FF2B5EF4-FFF2-40B4-BE49-F238E27FC236}">
                  <a16:creationId xmlns:a16="http://schemas.microsoft.com/office/drawing/2014/main" id="{80D6752C-1EE7-F8E5-25C0-0D7C74D1F7AA}"/>
                </a:ext>
              </a:extLst>
            </p:cNvPr>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8" name="Line 25">
              <a:extLst>
                <a:ext uri="{FF2B5EF4-FFF2-40B4-BE49-F238E27FC236}">
                  <a16:creationId xmlns:a16="http://schemas.microsoft.com/office/drawing/2014/main" id="{F92E3302-7E99-376E-6AB0-5BE0A546DEE5}"/>
                </a:ext>
              </a:extLst>
            </p:cNvPr>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 name="Line 26">
              <a:extLst>
                <a:ext uri="{FF2B5EF4-FFF2-40B4-BE49-F238E27FC236}">
                  <a16:creationId xmlns:a16="http://schemas.microsoft.com/office/drawing/2014/main" id="{4858ED6C-0608-579D-1DE1-2FB909B5D44E}"/>
                </a:ext>
              </a:extLst>
            </p:cNvPr>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 name="_s1039">
              <a:extLst>
                <a:ext uri="{FF2B5EF4-FFF2-40B4-BE49-F238E27FC236}">
                  <a16:creationId xmlns:a16="http://schemas.microsoft.com/office/drawing/2014/main" id="{AFAA54FC-4791-18FD-833F-DA75B691B2CC}"/>
                </a:ext>
              </a:extLst>
            </p:cNvPr>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1" name="_s1039">
              <a:extLst>
                <a:ext uri="{FF2B5EF4-FFF2-40B4-BE49-F238E27FC236}">
                  <a16:creationId xmlns:a16="http://schemas.microsoft.com/office/drawing/2014/main" id="{6D5D03ED-B1B4-7CC6-D221-8C84927EDF81}"/>
                </a:ext>
              </a:extLst>
            </p:cNvPr>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 name="Line 29">
              <a:extLst>
                <a:ext uri="{FF2B5EF4-FFF2-40B4-BE49-F238E27FC236}">
                  <a16:creationId xmlns:a16="http://schemas.microsoft.com/office/drawing/2014/main" id="{85551DC3-D65F-3475-66CC-25CDD31629E9}"/>
                </a:ext>
              </a:extLst>
            </p:cNvPr>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 name="_s1039">
              <a:extLst>
                <a:ext uri="{FF2B5EF4-FFF2-40B4-BE49-F238E27FC236}">
                  <a16:creationId xmlns:a16="http://schemas.microsoft.com/office/drawing/2014/main" id="{F9C341BB-07A3-7974-D1F5-29F941FAAF98}"/>
                </a:ext>
              </a:extLst>
            </p:cNvPr>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4" name="Line 31">
              <a:extLst>
                <a:ext uri="{FF2B5EF4-FFF2-40B4-BE49-F238E27FC236}">
                  <a16:creationId xmlns:a16="http://schemas.microsoft.com/office/drawing/2014/main" id="{84F53A1F-2799-47E6-095D-8EEC941EB942}"/>
                </a:ext>
              </a:extLst>
            </p:cNvPr>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5" name="_s1039">
              <a:extLst>
                <a:ext uri="{FF2B5EF4-FFF2-40B4-BE49-F238E27FC236}">
                  <a16:creationId xmlns:a16="http://schemas.microsoft.com/office/drawing/2014/main" id="{7CB93DB3-393A-DEDB-48A0-1BEED7D0286C}"/>
                </a:ext>
              </a:extLst>
            </p:cNvPr>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6" name="Line 33">
              <a:extLst>
                <a:ext uri="{FF2B5EF4-FFF2-40B4-BE49-F238E27FC236}">
                  <a16:creationId xmlns:a16="http://schemas.microsoft.com/office/drawing/2014/main" id="{7EBA3830-ADE9-BFBC-E52C-25D4074E0B46}"/>
                </a:ext>
              </a:extLst>
            </p:cNvPr>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34">
              <a:extLst>
                <a:ext uri="{FF2B5EF4-FFF2-40B4-BE49-F238E27FC236}">
                  <a16:creationId xmlns:a16="http://schemas.microsoft.com/office/drawing/2014/main" id="{08CBD06F-4A5F-920C-B254-B60519CE1BD6}"/>
                </a:ext>
              </a:extLst>
            </p:cNvPr>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678325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AC7F-C34E-D2AD-FD2B-2D37D4611791}"/>
              </a:ext>
            </a:extLst>
          </p:cNvPr>
          <p:cNvSpPr>
            <a:spLocks noGrp="1"/>
          </p:cNvSpPr>
          <p:nvPr>
            <p:ph type="title"/>
          </p:nvPr>
        </p:nvSpPr>
        <p:spPr/>
        <p:txBody>
          <a:bodyPr>
            <a:normAutofit fontScale="90000"/>
          </a:bodyPr>
          <a:lstStyle/>
          <a:p>
            <a:r>
              <a:rPr lang="en-GB" altLang="en-US" sz="3600" dirty="0"/>
              <a:t>Atkins and </a:t>
            </a:r>
            <a:br>
              <a:rPr lang="en-GB" altLang="en-US" sz="3600" dirty="0"/>
            </a:br>
            <a:r>
              <a:rPr lang="en-GB" altLang="en-US" sz="3600" dirty="0"/>
              <a:t>Murphy’s model </a:t>
            </a:r>
            <a:br>
              <a:rPr lang="en-GB" altLang="en-US" sz="3600" dirty="0"/>
            </a:br>
            <a:r>
              <a:rPr lang="en-GB" altLang="en-US" sz="3600" dirty="0"/>
              <a:t>of reflection (1994</a:t>
            </a:r>
            <a:r>
              <a:rPr lang="en-GB" altLang="en-US" sz="4800" dirty="0"/>
              <a:t>)</a:t>
            </a:r>
            <a:endParaRPr lang="en-GB" dirty="0"/>
          </a:p>
        </p:txBody>
      </p:sp>
      <p:grpSp>
        <p:nvGrpSpPr>
          <p:cNvPr id="18" name="Group 4">
            <a:extLst>
              <a:ext uri="{FF2B5EF4-FFF2-40B4-BE49-F238E27FC236}">
                <a16:creationId xmlns:a16="http://schemas.microsoft.com/office/drawing/2014/main" id="{1D5C93A7-28A4-7E62-C99D-56414EFEC85B}"/>
              </a:ext>
            </a:extLst>
          </p:cNvPr>
          <p:cNvGrpSpPr>
            <a:grpSpLocks noChangeAspect="1"/>
          </p:cNvGrpSpPr>
          <p:nvPr/>
        </p:nvGrpSpPr>
        <p:grpSpPr bwMode="auto">
          <a:xfrm>
            <a:off x="4081902" y="0"/>
            <a:ext cx="8686800" cy="5964235"/>
            <a:chOff x="1440" y="1977"/>
            <a:chExt cx="13680" cy="9720"/>
          </a:xfrm>
        </p:grpSpPr>
        <p:sp>
          <p:nvSpPr>
            <p:cNvPr id="19" name="AutoShape 5">
              <a:extLst>
                <a:ext uri="{FF2B5EF4-FFF2-40B4-BE49-F238E27FC236}">
                  <a16:creationId xmlns:a16="http://schemas.microsoft.com/office/drawing/2014/main" id="{B3518A04-6360-6871-B0CB-E021D1FA1105}"/>
                </a:ext>
              </a:extLst>
            </p:cNvPr>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0" name="Line 6">
              <a:extLst>
                <a:ext uri="{FF2B5EF4-FFF2-40B4-BE49-F238E27FC236}">
                  <a16:creationId xmlns:a16="http://schemas.microsoft.com/office/drawing/2014/main" id="{1D0FCB29-975C-7883-85B3-DB2D49B55C05}"/>
                </a:ext>
              </a:extLst>
            </p:cNvPr>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 name="Line 7">
              <a:extLst>
                <a:ext uri="{FF2B5EF4-FFF2-40B4-BE49-F238E27FC236}">
                  <a16:creationId xmlns:a16="http://schemas.microsoft.com/office/drawing/2014/main" id="{AEDCD9EC-C16F-2207-581E-8D11AFFBB69A}"/>
                </a:ext>
              </a:extLst>
            </p:cNvPr>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22" name="Group 8">
              <a:extLst>
                <a:ext uri="{FF2B5EF4-FFF2-40B4-BE49-F238E27FC236}">
                  <a16:creationId xmlns:a16="http://schemas.microsoft.com/office/drawing/2014/main" id="{958D82AB-FAC5-6A2C-FC42-DB535837A8D0}"/>
                </a:ext>
              </a:extLst>
            </p:cNvPr>
            <p:cNvGrpSpPr>
              <a:grpSpLocks/>
            </p:cNvGrpSpPr>
            <p:nvPr/>
          </p:nvGrpSpPr>
          <p:grpSpPr bwMode="auto">
            <a:xfrm>
              <a:off x="2700" y="2517"/>
              <a:ext cx="10799" cy="8462"/>
              <a:chOff x="2700" y="2517"/>
              <a:chExt cx="10799" cy="8462"/>
            </a:xfrm>
          </p:grpSpPr>
          <p:sp>
            <p:nvSpPr>
              <p:cNvPr id="23" name="AutoShape 9">
                <a:extLst>
                  <a:ext uri="{FF2B5EF4-FFF2-40B4-BE49-F238E27FC236}">
                    <a16:creationId xmlns:a16="http://schemas.microsoft.com/office/drawing/2014/main" id="{CD1A4B7B-0CDF-6FD0-9F41-13041B7C1E1B}"/>
                  </a:ext>
                </a:extLst>
              </p:cNvPr>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4" name="Text Box 10">
                <a:extLst>
                  <a:ext uri="{FF2B5EF4-FFF2-40B4-BE49-F238E27FC236}">
                    <a16:creationId xmlns:a16="http://schemas.microsoft.com/office/drawing/2014/main" id="{C3425ED9-A669-A9AF-5DF1-76D2A5644A94}"/>
                  </a:ext>
                </a:extLst>
              </p:cNvPr>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25" name="Text Box 11">
                <a:extLst>
                  <a:ext uri="{FF2B5EF4-FFF2-40B4-BE49-F238E27FC236}">
                    <a16:creationId xmlns:a16="http://schemas.microsoft.com/office/drawing/2014/main" id="{E6488D2A-E4BF-03FB-4AD9-E7BA73A90DC9}"/>
                  </a:ext>
                </a:extLst>
              </p:cNvPr>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26" name="Text Box 12">
                <a:extLst>
                  <a:ext uri="{FF2B5EF4-FFF2-40B4-BE49-F238E27FC236}">
                    <a16:creationId xmlns:a16="http://schemas.microsoft.com/office/drawing/2014/main" id="{C16BD5B5-2608-AECC-E2BE-23979C2717B8}"/>
                  </a:ext>
                </a:extLst>
              </p:cNvPr>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27" name="Text Box 13">
                <a:extLst>
                  <a:ext uri="{FF2B5EF4-FFF2-40B4-BE49-F238E27FC236}">
                    <a16:creationId xmlns:a16="http://schemas.microsoft.com/office/drawing/2014/main" id="{3738EAB5-818B-CA92-3000-3B0E2705FE1A}"/>
                  </a:ext>
                </a:extLst>
              </p:cNvPr>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28" name="Line 14">
                <a:extLst>
                  <a:ext uri="{FF2B5EF4-FFF2-40B4-BE49-F238E27FC236}">
                    <a16:creationId xmlns:a16="http://schemas.microsoft.com/office/drawing/2014/main" id="{88F13A8F-D282-007A-8E25-0E84A1638BD8}"/>
                  </a:ext>
                </a:extLst>
              </p:cNvPr>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 name="Line 15">
                <a:extLst>
                  <a:ext uri="{FF2B5EF4-FFF2-40B4-BE49-F238E27FC236}">
                    <a16:creationId xmlns:a16="http://schemas.microsoft.com/office/drawing/2014/main" id="{E6E55C2C-90F9-20B3-2704-A91A8080A703}"/>
                  </a:ext>
                </a:extLst>
              </p:cNvPr>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0" name="Line 16">
                <a:extLst>
                  <a:ext uri="{FF2B5EF4-FFF2-40B4-BE49-F238E27FC236}">
                    <a16:creationId xmlns:a16="http://schemas.microsoft.com/office/drawing/2014/main" id="{74507246-65F3-B934-AF55-21FB4906241E}"/>
                  </a:ext>
                </a:extLst>
              </p:cNvPr>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 name="Text Box 17">
                <a:extLst>
                  <a:ext uri="{FF2B5EF4-FFF2-40B4-BE49-F238E27FC236}">
                    <a16:creationId xmlns:a16="http://schemas.microsoft.com/office/drawing/2014/main" id="{A18B53CF-D981-9A36-90A4-2ACB7486EE6D}"/>
                  </a:ext>
                </a:extLst>
              </p:cNvPr>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2295117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D19CB-5D6D-8EFB-09C4-3F2E99015DA1}"/>
              </a:ext>
            </a:extLst>
          </p:cNvPr>
          <p:cNvSpPr>
            <a:spLocks noGrp="1"/>
          </p:cNvSpPr>
          <p:nvPr>
            <p:ph type="title"/>
          </p:nvPr>
        </p:nvSpPr>
        <p:spPr/>
        <p:txBody>
          <a:bodyPr/>
          <a:lstStyle/>
          <a:p>
            <a:r>
              <a:rPr lang="en-GB" dirty="0" err="1"/>
              <a:t>Dysgu</a:t>
            </a:r>
            <a:r>
              <a:rPr lang="en-GB" dirty="0"/>
              <a:t> o </a:t>
            </a:r>
            <a:r>
              <a:rPr lang="en-GB" dirty="0" err="1"/>
              <a:t>Brofiad</a:t>
            </a:r>
            <a:r>
              <a:rPr lang="en-GB" dirty="0"/>
              <a:t>/ Learning from Experience</a:t>
            </a:r>
          </a:p>
        </p:txBody>
      </p:sp>
      <p:sp>
        <p:nvSpPr>
          <p:cNvPr id="4" name="Content Placeholder 3">
            <a:extLst>
              <a:ext uri="{FF2B5EF4-FFF2-40B4-BE49-F238E27FC236}">
                <a16:creationId xmlns:a16="http://schemas.microsoft.com/office/drawing/2014/main" id="{B2E23CB3-FD76-9CF1-827D-A8C1DF1FBCCB}"/>
              </a:ext>
            </a:extLst>
          </p:cNvPr>
          <p:cNvSpPr>
            <a:spLocks noGrp="1"/>
          </p:cNvSpPr>
          <p:nvPr>
            <p:ph sz="half" idx="2"/>
          </p:nvPr>
        </p:nvSpPr>
        <p:spPr>
          <a:xfrm>
            <a:off x="836611" y="1863630"/>
            <a:ext cx="5157787" cy="3684588"/>
          </a:xfrm>
        </p:spPr>
        <p:txBody>
          <a:bodyPr>
            <a:normAutofit fontScale="85000" lnSpcReduction="20000"/>
          </a:bodyPr>
          <a:lstStyle/>
          <a:p>
            <a:r>
              <a:rPr lang="en-GB" dirty="0"/>
              <a:t>Mae </a:t>
            </a:r>
            <a:r>
              <a:rPr lang="en-GB" dirty="0" err="1"/>
              <a:t>Boud</a:t>
            </a:r>
            <a:r>
              <a:rPr lang="en-GB" dirty="0"/>
              <a:t> </a:t>
            </a:r>
            <a:r>
              <a:rPr lang="en-GB" i="1" dirty="0"/>
              <a:t>et al. </a:t>
            </a:r>
            <a:r>
              <a:rPr lang="en-GB" dirty="0"/>
              <a:t>(1985) </a:t>
            </a:r>
            <a:r>
              <a:rPr lang="en-GB" dirty="0" err="1"/>
              <a:t>yn</a:t>
            </a:r>
            <a:r>
              <a:rPr lang="en-GB" dirty="0"/>
              <a:t> </a:t>
            </a:r>
            <a:r>
              <a:rPr lang="en-GB" dirty="0" err="1"/>
              <a:t>gweld</a:t>
            </a:r>
            <a:r>
              <a:rPr lang="en-GB" dirty="0"/>
              <a:t> bod </a:t>
            </a:r>
            <a:r>
              <a:rPr lang="en-GB" dirty="0" err="1"/>
              <a:t>myfyrio</a:t>
            </a:r>
            <a:r>
              <a:rPr lang="en-GB" dirty="0"/>
              <a:t> </a:t>
            </a:r>
            <a:r>
              <a:rPr lang="en-GB" dirty="0" err="1"/>
              <a:t>yn</a:t>
            </a:r>
            <a:r>
              <a:rPr lang="en-GB" dirty="0"/>
              <a:t> </a:t>
            </a:r>
            <a:r>
              <a:rPr lang="en-GB" dirty="0" err="1"/>
              <a:t>cynnwys</a:t>
            </a:r>
            <a:r>
              <a:rPr lang="en-GB" dirty="0"/>
              <a:t> </a:t>
            </a:r>
            <a:r>
              <a:rPr lang="en-GB" dirty="0" err="1"/>
              <a:t>tair</a:t>
            </a:r>
            <a:r>
              <a:rPr lang="en-GB" dirty="0"/>
              <a:t> </a:t>
            </a:r>
            <a:r>
              <a:rPr lang="en-GB" dirty="0" err="1"/>
              <a:t>agwedd</a:t>
            </a:r>
            <a:r>
              <a:rPr lang="en-GB" dirty="0"/>
              <a:t>:</a:t>
            </a:r>
          </a:p>
          <a:p>
            <a:endParaRPr lang="en-GB" dirty="0"/>
          </a:p>
          <a:p>
            <a:r>
              <a:rPr lang="en-GB" dirty="0" err="1"/>
              <a:t>Dychwelyd</a:t>
            </a:r>
            <a:r>
              <a:rPr lang="en-GB" dirty="0"/>
              <a:t> </a:t>
            </a:r>
            <a:r>
              <a:rPr lang="en-GB" dirty="0" err="1"/>
              <a:t>i</a:t>
            </a:r>
            <a:r>
              <a:rPr lang="en-GB" dirty="0"/>
              <a:t> </a:t>
            </a:r>
            <a:r>
              <a:rPr lang="en-GB" dirty="0" err="1"/>
              <a:t>brofi</a:t>
            </a:r>
            <a:r>
              <a:rPr lang="en-GB" dirty="0"/>
              <a:t>: </a:t>
            </a:r>
            <a:r>
              <a:rPr lang="en-GB" dirty="0" err="1"/>
              <a:t>Dwyn</a:t>
            </a:r>
            <a:r>
              <a:rPr lang="en-GB" dirty="0"/>
              <a:t> </a:t>
            </a:r>
            <a:r>
              <a:rPr lang="en-GB" dirty="0" err="1"/>
              <a:t>i</a:t>
            </a:r>
            <a:r>
              <a:rPr lang="en-GB" dirty="0"/>
              <a:t> </a:t>
            </a:r>
            <a:r>
              <a:rPr lang="en-GB" dirty="0" err="1"/>
              <a:t>gof</a:t>
            </a:r>
            <a:r>
              <a:rPr lang="en-GB" dirty="0"/>
              <a:t>, neu </a:t>
            </a:r>
            <a:r>
              <a:rPr lang="en-GB" dirty="0" err="1"/>
              <a:t>chwarae</a:t>
            </a:r>
            <a:r>
              <a:rPr lang="en-GB" dirty="0"/>
              <a:t> </a:t>
            </a:r>
            <a:r>
              <a:rPr lang="en-GB" dirty="0" err="1"/>
              <a:t>trwy</a:t>
            </a:r>
            <a:r>
              <a:rPr lang="en-GB" dirty="0"/>
              <a:t> </a:t>
            </a:r>
            <a:r>
              <a:rPr lang="en-GB" dirty="0" err="1"/>
              <a:t>yn</a:t>
            </a:r>
            <a:r>
              <a:rPr lang="en-GB" dirty="0"/>
              <a:t> </a:t>
            </a:r>
            <a:r>
              <a:rPr lang="en-GB" dirty="0" err="1"/>
              <a:t>eich</a:t>
            </a:r>
            <a:r>
              <a:rPr lang="en-GB" dirty="0"/>
              <a:t> </a:t>
            </a:r>
            <a:r>
              <a:rPr lang="en-GB" dirty="0" err="1"/>
              <a:t>meddwl</a:t>
            </a:r>
            <a:r>
              <a:rPr lang="en-GB" dirty="0"/>
              <a:t> y </a:t>
            </a:r>
            <a:r>
              <a:rPr lang="en-GB" dirty="0" err="1"/>
              <a:t>gwahanol</a:t>
            </a:r>
            <a:r>
              <a:rPr lang="en-GB" dirty="0"/>
              <a:t> </a:t>
            </a:r>
            <a:r>
              <a:rPr lang="en-GB" dirty="0" err="1"/>
              <a:t>agweddau</a:t>
            </a:r>
            <a:r>
              <a:rPr lang="en-GB" dirty="0"/>
              <a:t> </a:t>
            </a:r>
            <a:r>
              <a:rPr lang="en-GB" dirty="0" err="1"/>
              <a:t>ar</a:t>
            </a:r>
            <a:r>
              <a:rPr lang="en-GB" dirty="0"/>
              <a:t> y </a:t>
            </a:r>
            <a:r>
              <a:rPr lang="en-GB" dirty="0" err="1"/>
              <a:t>profiad</a:t>
            </a:r>
            <a:r>
              <a:rPr lang="en-GB" dirty="0"/>
              <a:t> </a:t>
            </a:r>
            <a:r>
              <a:rPr lang="en-GB" dirty="0" err="1"/>
              <a:t>rydych</a:t>
            </a:r>
            <a:r>
              <a:rPr lang="en-GB" dirty="0"/>
              <a:t> </a:t>
            </a:r>
            <a:r>
              <a:rPr lang="en-GB" dirty="0" err="1"/>
              <a:t>chi'n</a:t>
            </a:r>
            <a:r>
              <a:rPr lang="en-GB" dirty="0"/>
              <a:t> </a:t>
            </a:r>
            <a:r>
              <a:rPr lang="en-GB" dirty="0" err="1"/>
              <a:t>ei</a:t>
            </a:r>
            <a:r>
              <a:rPr lang="en-GB" dirty="0"/>
              <a:t> gofio.</a:t>
            </a:r>
          </a:p>
          <a:p>
            <a:endParaRPr lang="en-GB" dirty="0"/>
          </a:p>
          <a:p>
            <a:r>
              <a:rPr lang="en-GB" dirty="0" err="1"/>
              <a:t>Rhoi</a:t>
            </a:r>
            <a:r>
              <a:rPr lang="en-GB" dirty="0"/>
              <a:t> </a:t>
            </a:r>
            <a:r>
              <a:rPr lang="en-GB" dirty="0" err="1"/>
              <a:t>sylw</a:t>
            </a:r>
            <a:r>
              <a:rPr lang="en-GB" dirty="0"/>
              <a:t> </a:t>
            </a:r>
            <a:r>
              <a:rPr lang="en-GB" dirty="0" err="1"/>
              <a:t>i</a:t>
            </a:r>
            <a:r>
              <a:rPr lang="en-GB" dirty="0"/>
              <a:t> </a:t>
            </a:r>
            <a:r>
              <a:rPr lang="en-GB" dirty="0" err="1"/>
              <a:t>deimladau</a:t>
            </a:r>
            <a:r>
              <a:rPr lang="en-GB" dirty="0"/>
              <a:t>: </a:t>
            </a:r>
            <a:r>
              <a:rPr lang="en-GB" dirty="0" err="1"/>
              <a:t>Yma</a:t>
            </a:r>
            <a:r>
              <a:rPr lang="en-GB" dirty="0"/>
              <a:t> </a:t>
            </a:r>
            <a:r>
              <a:rPr lang="en-GB" dirty="0" err="1"/>
              <a:t>mae</a:t>
            </a:r>
            <a:r>
              <a:rPr lang="en-GB" dirty="0"/>
              <a:t> </a:t>
            </a:r>
            <a:r>
              <a:rPr lang="en-GB" dirty="0" err="1"/>
              <a:t>angen</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ymwybodol</a:t>
            </a:r>
            <a:r>
              <a:rPr lang="en-GB" dirty="0"/>
              <a:t> </a:t>
            </a:r>
            <a:r>
              <a:rPr lang="en-GB" dirty="0" err="1"/>
              <a:t>o'r</a:t>
            </a:r>
            <a:r>
              <a:rPr lang="en-GB" dirty="0"/>
              <a:t> </a:t>
            </a:r>
            <a:r>
              <a:rPr lang="en-GB" dirty="0" err="1"/>
              <a:t>teimladau</a:t>
            </a:r>
            <a:r>
              <a:rPr lang="en-GB" dirty="0"/>
              <a:t> </a:t>
            </a:r>
            <a:r>
              <a:rPr lang="en-GB" dirty="0" err="1"/>
              <a:t>yr</a:t>
            </a:r>
            <a:r>
              <a:rPr lang="en-GB" dirty="0"/>
              <a:t> </a:t>
            </a:r>
            <a:r>
              <a:rPr lang="en-GB" dirty="0" err="1"/>
              <a:t>oeddech</a:t>
            </a:r>
            <a:r>
              <a:rPr lang="en-GB" dirty="0"/>
              <a:t> </a:t>
            </a:r>
            <a:r>
              <a:rPr lang="en-GB" dirty="0" err="1"/>
              <a:t>yn</a:t>
            </a:r>
            <a:r>
              <a:rPr lang="en-GB" dirty="0"/>
              <a:t> </a:t>
            </a:r>
            <a:r>
              <a:rPr lang="en-GB" dirty="0" err="1"/>
              <a:t>eu</a:t>
            </a:r>
            <a:r>
              <a:rPr lang="en-GB" dirty="0"/>
              <a:t> </a:t>
            </a:r>
            <a:r>
              <a:rPr lang="en-GB" dirty="0" err="1"/>
              <a:t>cael</a:t>
            </a:r>
            <a:r>
              <a:rPr lang="en-GB" dirty="0"/>
              <a:t> </a:t>
            </a:r>
            <a:r>
              <a:rPr lang="en-GB" dirty="0" err="1"/>
              <a:t>yn</a:t>
            </a:r>
            <a:r>
              <a:rPr lang="en-GB" dirty="0"/>
              <a:t> </a:t>
            </a:r>
            <a:r>
              <a:rPr lang="en-GB" dirty="0" err="1"/>
              <a:t>ystod</a:t>
            </a:r>
            <a:r>
              <a:rPr lang="en-GB" dirty="0"/>
              <a:t> y </a:t>
            </a:r>
            <a:r>
              <a:rPr lang="en-GB" dirty="0" err="1"/>
              <a:t>profiad</a:t>
            </a:r>
            <a:r>
              <a:rPr lang="en-GB" dirty="0"/>
              <a:t> </a:t>
            </a:r>
            <a:r>
              <a:rPr lang="en-GB" dirty="0" err="1"/>
              <a:t>a'u</a:t>
            </a:r>
            <a:r>
              <a:rPr lang="en-GB" dirty="0"/>
              <a:t> </a:t>
            </a:r>
            <a:r>
              <a:rPr lang="en-GB" dirty="0" err="1"/>
              <a:t>cydnabod</a:t>
            </a:r>
            <a:r>
              <a:rPr lang="en-GB" dirty="0"/>
              <a:t>, </a:t>
            </a:r>
            <a:r>
              <a:rPr lang="en-GB" dirty="0" err="1"/>
              <a:t>yna</a:t>
            </a:r>
            <a:r>
              <a:rPr lang="en-GB" dirty="0"/>
              <a:t> </a:t>
            </a:r>
            <a:r>
              <a:rPr lang="en-GB" dirty="0" err="1"/>
              <a:t>gweithio</a:t>
            </a:r>
            <a:r>
              <a:rPr lang="en-GB" dirty="0"/>
              <a:t> </a:t>
            </a:r>
            <a:r>
              <a:rPr lang="en-GB" dirty="0" err="1"/>
              <a:t>gyda'r</a:t>
            </a:r>
            <a:r>
              <a:rPr lang="en-GB" dirty="0"/>
              <a:t> </a:t>
            </a:r>
            <a:r>
              <a:rPr lang="en-GB" dirty="0" err="1"/>
              <a:t>teimladau</a:t>
            </a:r>
            <a:r>
              <a:rPr lang="en-GB" dirty="0"/>
              <a:t> </a:t>
            </a:r>
            <a:r>
              <a:rPr lang="en-GB" dirty="0" err="1"/>
              <a:t>cadarnhaol</a:t>
            </a:r>
            <a:r>
              <a:rPr lang="en-GB" dirty="0"/>
              <a:t> a di-</a:t>
            </a:r>
            <a:r>
              <a:rPr lang="en-GB" dirty="0" err="1"/>
              <a:t>fudd</a:t>
            </a:r>
            <a:r>
              <a:rPr lang="en-GB" dirty="0"/>
              <a:t>.</a:t>
            </a:r>
          </a:p>
          <a:p>
            <a:endParaRPr lang="en-GB" dirty="0"/>
          </a:p>
          <a:p>
            <a:r>
              <a:rPr lang="en-GB" dirty="0"/>
              <a:t>Ail-</a:t>
            </a:r>
            <a:r>
              <a:rPr lang="en-GB" dirty="0" err="1"/>
              <a:t>werthuso</a:t>
            </a:r>
            <a:r>
              <a:rPr lang="en-GB" dirty="0"/>
              <a:t> </a:t>
            </a:r>
            <a:r>
              <a:rPr lang="en-GB" dirty="0" err="1"/>
              <a:t>profiadau</a:t>
            </a:r>
            <a:r>
              <a:rPr lang="en-GB" dirty="0"/>
              <a:t>: Mae </a:t>
            </a:r>
            <a:r>
              <a:rPr lang="en-GB" dirty="0" err="1"/>
              <a:t>hyn</a:t>
            </a:r>
            <a:r>
              <a:rPr lang="en-GB" dirty="0"/>
              <a:t> </a:t>
            </a:r>
            <a:r>
              <a:rPr lang="en-GB" dirty="0" err="1"/>
              <a:t>yn</a:t>
            </a:r>
            <a:r>
              <a:rPr lang="en-GB" dirty="0"/>
              <a:t> </a:t>
            </a:r>
            <a:r>
              <a:rPr lang="en-GB" dirty="0" err="1"/>
              <a:t>golygu</a:t>
            </a:r>
            <a:r>
              <a:rPr lang="en-GB" dirty="0"/>
              <a:t> ail-</a:t>
            </a:r>
            <a:r>
              <a:rPr lang="en-GB" dirty="0" err="1"/>
              <a:t>archwilio'r</a:t>
            </a:r>
            <a:r>
              <a:rPr lang="en-GB" dirty="0"/>
              <a:t> </a:t>
            </a:r>
            <a:r>
              <a:rPr lang="en-GB" dirty="0" err="1"/>
              <a:t>profiad</a:t>
            </a:r>
            <a:r>
              <a:rPr lang="en-GB" dirty="0"/>
              <a:t> a </a:t>
            </a:r>
            <a:r>
              <a:rPr lang="en-GB" dirty="0" err="1"/>
              <a:t>gwerthuso'r</a:t>
            </a:r>
            <a:r>
              <a:rPr lang="en-GB" dirty="0"/>
              <a:t> </a:t>
            </a:r>
            <a:r>
              <a:rPr lang="en-GB" dirty="0" err="1"/>
              <a:t>agweddau</a:t>
            </a:r>
            <a:r>
              <a:rPr lang="en-GB" dirty="0"/>
              <a:t> </a:t>
            </a:r>
            <a:r>
              <a:rPr lang="en-GB" dirty="0" err="1"/>
              <a:t>sy'n</a:t>
            </a:r>
            <a:r>
              <a:rPr lang="en-GB" dirty="0"/>
              <a:t> </a:t>
            </a:r>
            <a:r>
              <a:rPr lang="en-GB" dirty="0" err="1"/>
              <a:t>gysylltiedig</a:t>
            </a:r>
            <a:r>
              <a:rPr lang="en-GB" dirty="0"/>
              <a:t> ag </a:t>
            </a:r>
            <a:r>
              <a:rPr lang="en-GB" dirty="0" err="1"/>
              <a:t>ef</a:t>
            </a:r>
            <a:r>
              <a:rPr lang="en-GB" dirty="0"/>
              <a:t>.</a:t>
            </a:r>
          </a:p>
        </p:txBody>
      </p:sp>
      <p:sp>
        <p:nvSpPr>
          <p:cNvPr id="6" name="Content Placeholder 5">
            <a:extLst>
              <a:ext uri="{FF2B5EF4-FFF2-40B4-BE49-F238E27FC236}">
                <a16:creationId xmlns:a16="http://schemas.microsoft.com/office/drawing/2014/main" id="{18E08D25-91A3-1186-498E-CA41E03256A3}"/>
              </a:ext>
            </a:extLst>
          </p:cNvPr>
          <p:cNvSpPr>
            <a:spLocks noGrp="1"/>
          </p:cNvSpPr>
          <p:nvPr>
            <p:ph sz="quarter" idx="4"/>
          </p:nvPr>
        </p:nvSpPr>
        <p:spPr>
          <a:xfrm>
            <a:off x="6172201" y="1768094"/>
            <a:ext cx="5183188" cy="3684588"/>
          </a:xfrm>
        </p:spPr>
        <p:txBody>
          <a:bodyPr>
            <a:normAutofit fontScale="85000" lnSpcReduction="20000"/>
          </a:bodyPr>
          <a:lstStyle/>
          <a:p>
            <a:r>
              <a:rPr lang="en-GB" dirty="0" err="1"/>
              <a:t>Boud</a:t>
            </a:r>
            <a:r>
              <a:rPr lang="en-GB" dirty="0"/>
              <a:t> </a:t>
            </a:r>
            <a:r>
              <a:rPr lang="en-GB" i="1" dirty="0"/>
              <a:t>et al. </a:t>
            </a:r>
            <a:r>
              <a:rPr lang="en-GB" dirty="0"/>
              <a:t>(1985) sees reflection as being made up of three aspects:</a:t>
            </a:r>
          </a:p>
          <a:p>
            <a:endParaRPr lang="en-GB" dirty="0"/>
          </a:p>
          <a:p>
            <a:r>
              <a:rPr lang="en-GB" dirty="0"/>
              <a:t>Returning to experiencing: Recalling, or playing through in your mind the different aspects of the experience you remember.</a:t>
            </a:r>
          </a:p>
          <a:p>
            <a:endParaRPr lang="en-GB" dirty="0"/>
          </a:p>
          <a:p>
            <a:r>
              <a:rPr lang="en-GB" dirty="0"/>
              <a:t>Attending to feelings: Here you need to be aware of and acknowledge the feelings you were having during the experience, then work with the positive and the unhelpful feelings. </a:t>
            </a:r>
          </a:p>
          <a:p>
            <a:endParaRPr lang="en-GB" dirty="0"/>
          </a:p>
          <a:p>
            <a:r>
              <a:rPr lang="en-GB" dirty="0"/>
              <a:t>Re-evaluating experiences: This involves re-examining the experience and evaluating aspects involved in it.</a:t>
            </a:r>
          </a:p>
          <a:p>
            <a:endParaRPr lang="en-GB" dirty="0"/>
          </a:p>
        </p:txBody>
      </p:sp>
    </p:spTree>
    <p:extLst>
      <p:ext uri="{BB962C8B-B14F-4D97-AF65-F5344CB8AC3E}">
        <p14:creationId xmlns:p14="http://schemas.microsoft.com/office/powerpoint/2010/main" val="3499133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B1D0D-BF16-04EB-F0BB-55AAECA579BB}"/>
              </a:ext>
            </a:extLst>
          </p:cNvPr>
          <p:cNvSpPr>
            <a:spLocks noGrp="1"/>
          </p:cNvSpPr>
          <p:nvPr>
            <p:ph type="title"/>
          </p:nvPr>
        </p:nvSpPr>
        <p:spPr/>
        <p:txBody>
          <a:bodyPr/>
          <a:lstStyle/>
          <a:p>
            <a:r>
              <a:rPr lang="en-GB" dirty="0" err="1"/>
              <a:t>Astudiaeth</a:t>
            </a:r>
            <a:r>
              <a:rPr lang="en-GB" dirty="0"/>
              <a:t> </a:t>
            </a:r>
            <a:r>
              <a:rPr lang="en-GB" dirty="0" err="1"/>
              <a:t>Achos</a:t>
            </a:r>
            <a:r>
              <a:rPr lang="en-GB" dirty="0"/>
              <a:t> </a:t>
            </a:r>
            <a:r>
              <a:rPr lang="en-GB" dirty="0" err="1"/>
              <a:t>o'ch</a:t>
            </a:r>
            <a:r>
              <a:rPr lang="en-GB" dirty="0"/>
              <a:t> </a:t>
            </a:r>
            <a:r>
              <a:rPr lang="en-GB" dirty="0" err="1"/>
              <a:t>Profiad</a:t>
            </a:r>
            <a:r>
              <a:rPr lang="en-GB" dirty="0"/>
              <a:t>/ A Case Study from your Experience</a:t>
            </a:r>
          </a:p>
        </p:txBody>
      </p:sp>
      <p:sp>
        <p:nvSpPr>
          <p:cNvPr id="4" name="Content Placeholder 3">
            <a:extLst>
              <a:ext uri="{FF2B5EF4-FFF2-40B4-BE49-F238E27FC236}">
                <a16:creationId xmlns:a16="http://schemas.microsoft.com/office/drawing/2014/main" id="{054065F0-A04C-4222-FE21-954AA50BA91A}"/>
              </a:ext>
            </a:extLst>
          </p:cNvPr>
          <p:cNvSpPr>
            <a:spLocks noGrp="1"/>
          </p:cNvSpPr>
          <p:nvPr>
            <p:ph sz="half" idx="2"/>
          </p:nvPr>
        </p:nvSpPr>
        <p:spPr>
          <a:xfrm>
            <a:off x="836611" y="1918221"/>
            <a:ext cx="5157787" cy="3684588"/>
          </a:xfrm>
        </p:spPr>
        <p:txBody>
          <a:bodyPr>
            <a:normAutofit fontScale="92500"/>
          </a:bodyPr>
          <a:lstStyle/>
          <a:p>
            <a:r>
              <a:rPr lang="en-GB" dirty="0" err="1"/>
              <a:t>Meddyliwch</a:t>
            </a:r>
            <a:r>
              <a:rPr lang="en-GB" dirty="0"/>
              <a:t> am </a:t>
            </a:r>
            <a:r>
              <a:rPr lang="en-GB" dirty="0" err="1"/>
              <a:t>ddarn</a:t>
            </a:r>
            <a:r>
              <a:rPr lang="en-GB" dirty="0"/>
              <a:t> o </a:t>
            </a:r>
            <a:r>
              <a:rPr lang="en-GB" dirty="0" err="1"/>
              <a:t>ymarfer</a:t>
            </a:r>
            <a:r>
              <a:rPr lang="en-GB" dirty="0"/>
              <a:t> </a:t>
            </a:r>
            <a:r>
              <a:rPr lang="en-GB" dirty="0" err="1"/>
              <a:t>rydych</a:t>
            </a:r>
            <a:r>
              <a:rPr lang="en-GB" dirty="0"/>
              <a:t> chi </a:t>
            </a:r>
            <a:r>
              <a:rPr lang="en-GB" dirty="0" err="1"/>
              <a:t>wedi</a:t>
            </a:r>
            <a:r>
              <a:rPr lang="en-GB" dirty="0"/>
              <a:t> bod </a:t>
            </a:r>
            <a:r>
              <a:rPr lang="en-GB" dirty="0" err="1"/>
              <a:t>yn</a:t>
            </a:r>
            <a:r>
              <a:rPr lang="en-GB" dirty="0"/>
              <a:t> </a:t>
            </a:r>
            <a:r>
              <a:rPr lang="en-GB" dirty="0" err="1"/>
              <a:t>rhan</a:t>
            </a:r>
            <a:r>
              <a:rPr lang="en-GB" dirty="0"/>
              <a:t> </a:t>
            </a:r>
            <a:r>
              <a:rPr lang="en-GB" dirty="0" err="1"/>
              <a:t>ohono</a:t>
            </a:r>
            <a:r>
              <a:rPr lang="en-GB" dirty="0"/>
              <a:t> </a:t>
            </a:r>
            <a:r>
              <a:rPr lang="en-GB" dirty="0" err="1"/>
              <a:t>yn</a:t>
            </a:r>
            <a:r>
              <a:rPr lang="en-GB" dirty="0"/>
              <a:t> </a:t>
            </a:r>
            <a:r>
              <a:rPr lang="en-GB" dirty="0" err="1"/>
              <a:t>ddiweddar</a:t>
            </a:r>
            <a:r>
              <a:rPr lang="en-GB" dirty="0"/>
              <a:t> a </a:t>
            </a:r>
            <a:r>
              <a:rPr lang="en-GB" dirty="0" err="1"/>
              <a:t>oedd</a:t>
            </a:r>
            <a:r>
              <a:rPr lang="en-GB" dirty="0"/>
              <a:t> </a:t>
            </a:r>
            <a:r>
              <a:rPr lang="en-GB" dirty="0" err="1"/>
              <a:t>yn</a:t>
            </a:r>
            <a:r>
              <a:rPr lang="en-GB" dirty="0"/>
              <a:t> </a:t>
            </a:r>
            <a:r>
              <a:rPr lang="en-GB" dirty="0" err="1"/>
              <a:t>achosi</a:t>
            </a:r>
            <a:r>
              <a:rPr lang="en-GB" dirty="0"/>
              <a:t> </a:t>
            </a:r>
            <a:r>
              <a:rPr lang="en-GB" dirty="0" err="1"/>
              <a:t>penbleth</a:t>
            </a:r>
            <a:r>
              <a:rPr lang="en-GB" dirty="0"/>
              <a:t> neu </a:t>
            </a:r>
            <a:r>
              <a:rPr lang="en-GB" dirty="0" err="1"/>
              <a:t>broblem</a:t>
            </a:r>
            <a:r>
              <a:rPr lang="en-GB" dirty="0"/>
              <a:t> </a:t>
            </a:r>
            <a:r>
              <a:rPr lang="en-GB" dirty="0" err="1"/>
              <a:t>i</a:t>
            </a:r>
            <a:r>
              <a:rPr lang="en-GB" dirty="0"/>
              <a:t> chi.</a:t>
            </a:r>
          </a:p>
          <a:p>
            <a:endParaRPr lang="en-GB" dirty="0"/>
          </a:p>
          <a:p>
            <a:r>
              <a:rPr lang="en-GB" dirty="0" err="1"/>
              <a:t>Cymerwch</a:t>
            </a:r>
            <a:r>
              <a:rPr lang="en-GB" dirty="0"/>
              <a:t> 5 </a:t>
            </a:r>
            <a:r>
              <a:rPr lang="en-GB" dirty="0" err="1"/>
              <a:t>munud</a:t>
            </a:r>
            <a:r>
              <a:rPr lang="en-GB" dirty="0"/>
              <a:t> - </a:t>
            </a:r>
            <a:r>
              <a:rPr lang="en-GB" dirty="0" err="1"/>
              <a:t>gwnewch</a:t>
            </a:r>
            <a:r>
              <a:rPr lang="en-GB" dirty="0"/>
              <a:t> </a:t>
            </a:r>
            <a:r>
              <a:rPr lang="en-GB" dirty="0" err="1"/>
              <a:t>nodiadau</a:t>
            </a:r>
            <a:r>
              <a:rPr lang="en-GB" dirty="0"/>
              <a:t> </a:t>
            </a:r>
            <a:r>
              <a:rPr lang="en-GB" dirty="0" err="1"/>
              <a:t>myfyriol</a:t>
            </a:r>
            <a:r>
              <a:rPr lang="en-GB" dirty="0"/>
              <a:t> </a:t>
            </a:r>
            <a:r>
              <a:rPr lang="en-GB" dirty="0" err="1"/>
              <a:t>o'ch</a:t>
            </a:r>
            <a:r>
              <a:rPr lang="en-GB" dirty="0"/>
              <a:t> </a:t>
            </a:r>
            <a:r>
              <a:rPr lang="en-GB" dirty="0" err="1"/>
              <a:t>profiad</a:t>
            </a:r>
            <a:r>
              <a:rPr lang="en-GB" dirty="0"/>
              <a:t> </a:t>
            </a:r>
            <a:r>
              <a:rPr lang="en-GB" dirty="0" err="1"/>
              <a:t>cofiwch</a:t>
            </a:r>
            <a:r>
              <a:rPr lang="en-GB" dirty="0"/>
              <a:t>:</a:t>
            </a:r>
          </a:p>
          <a:p>
            <a:endParaRPr lang="en-GB" dirty="0"/>
          </a:p>
          <a:p>
            <a:r>
              <a:rPr lang="en-GB" dirty="0" err="1"/>
              <a:t>Dychwelyd</a:t>
            </a:r>
            <a:r>
              <a:rPr lang="en-GB" dirty="0"/>
              <a:t> </a:t>
            </a:r>
            <a:r>
              <a:rPr lang="en-GB" dirty="0" err="1"/>
              <a:t>i</a:t>
            </a:r>
            <a:r>
              <a:rPr lang="en-GB" dirty="0"/>
              <a:t> </a:t>
            </a:r>
            <a:r>
              <a:rPr lang="en-GB" dirty="0" err="1"/>
              <a:t>brofiad</a:t>
            </a:r>
            <a:endParaRPr lang="en-GB" dirty="0"/>
          </a:p>
          <a:p>
            <a:r>
              <a:rPr lang="en-GB" dirty="0" err="1"/>
              <a:t>Rhoi</a:t>
            </a:r>
            <a:r>
              <a:rPr lang="en-GB" dirty="0"/>
              <a:t> </a:t>
            </a:r>
            <a:r>
              <a:rPr lang="en-GB" dirty="0" err="1"/>
              <a:t>sylw</a:t>
            </a:r>
            <a:r>
              <a:rPr lang="en-GB" dirty="0"/>
              <a:t> </a:t>
            </a:r>
            <a:r>
              <a:rPr lang="en-GB" dirty="0" err="1"/>
              <a:t>i</a:t>
            </a:r>
            <a:r>
              <a:rPr lang="en-GB" dirty="0"/>
              <a:t> </a:t>
            </a:r>
            <a:r>
              <a:rPr lang="en-GB" dirty="0" err="1"/>
              <a:t>deimladau</a:t>
            </a:r>
            <a:endParaRPr lang="en-GB" dirty="0"/>
          </a:p>
          <a:p>
            <a:r>
              <a:rPr lang="en-GB" dirty="0"/>
              <a:t>Ail-</a:t>
            </a:r>
            <a:r>
              <a:rPr lang="en-GB" dirty="0" err="1"/>
              <a:t>edrychwch</a:t>
            </a:r>
            <a:r>
              <a:rPr lang="en-GB" dirty="0"/>
              <a:t> </a:t>
            </a:r>
            <a:r>
              <a:rPr lang="en-GB" dirty="0" err="1"/>
              <a:t>ar</a:t>
            </a:r>
            <a:r>
              <a:rPr lang="en-GB" dirty="0"/>
              <a:t> y </a:t>
            </a:r>
            <a:r>
              <a:rPr lang="en-GB" dirty="0" err="1"/>
              <a:t>profiad</a:t>
            </a:r>
            <a:endParaRPr lang="en-GB" dirty="0"/>
          </a:p>
        </p:txBody>
      </p:sp>
      <p:sp>
        <p:nvSpPr>
          <p:cNvPr id="6" name="Content Placeholder 5">
            <a:extLst>
              <a:ext uri="{FF2B5EF4-FFF2-40B4-BE49-F238E27FC236}">
                <a16:creationId xmlns:a16="http://schemas.microsoft.com/office/drawing/2014/main" id="{821FBFDB-AA42-DC91-7445-34242B7ABE2B}"/>
              </a:ext>
            </a:extLst>
          </p:cNvPr>
          <p:cNvSpPr>
            <a:spLocks noGrp="1"/>
          </p:cNvSpPr>
          <p:nvPr>
            <p:ph sz="quarter" idx="4"/>
          </p:nvPr>
        </p:nvSpPr>
        <p:spPr>
          <a:xfrm>
            <a:off x="6197604" y="1918221"/>
            <a:ext cx="5183188" cy="3684588"/>
          </a:xfrm>
        </p:spPr>
        <p:txBody>
          <a:bodyPr>
            <a:normAutofit fontScale="92500"/>
          </a:bodyPr>
          <a:lstStyle/>
          <a:p>
            <a:pPr eaLnBrk="1" hangingPunct="1">
              <a:lnSpc>
                <a:spcPct val="90000"/>
              </a:lnSpc>
            </a:pPr>
            <a:r>
              <a:rPr lang="en-GB" altLang="en-US" sz="2400" dirty="0"/>
              <a:t>Think of a piece of practice you have recently been involved in that posed some dilemma or problem for you. </a:t>
            </a:r>
          </a:p>
          <a:p>
            <a:pPr eaLnBrk="1" hangingPunct="1">
              <a:lnSpc>
                <a:spcPct val="90000"/>
              </a:lnSpc>
              <a:buFontTx/>
              <a:buNone/>
            </a:pPr>
            <a:endParaRPr lang="en-GB" altLang="en-US" sz="2400" dirty="0"/>
          </a:p>
          <a:p>
            <a:pPr eaLnBrk="1" hangingPunct="1">
              <a:lnSpc>
                <a:spcPct val="90000"/>
              </a:lnSpc>
            </a:pPr>
            <a:r>
              <a:rPr lang="en-GB" altLang="en-US" sz="2400" dirty="0"/>
              <a:t>Take 5 minutes - make reflective notes of your experience remember:</a:t>
            </a:r>
          </a:p>
          <a:p>
            <a:pPr eaLnBrk="1" hangingPunct="1">
              <a:lnSpc>
                <a:spcPct val="90000"/>
              </a:lnSpc>
              <a:buFontTx/>
              <a:buNone/>
            </a:pPr>
            <a:endParaRPr lang="en-GB" altLang="en-US" sz="2400" dirty="0"/>
          </a:p>
          <a:p>
            <a:pPr lvl="1" eaLnBrk="1" hangingPunct="1">
              <a:lnSpc>
                <a:spcPct val="90000"/>
              </a:lnSpc>
            </a:pPr>
            <a:r>
              <a:rPr lang="en-GB" altLang="en-US" sz="2400" dirty="0"/>
              <a:t>Return to experience</a:t>
            </a:r>
          </a:p>
          <a:p>
            <a:pPr lvl="1" eaLnBrk="1" hangingPunct="1">
              <a:lnSpc>
                <a:spcPct val="90000"/>
              </a:lnSpc>
            </a:pPr>
            <a:r>
              <a:rPr lang="en-GB" altLang="en-US" sz="2400" dirty="0"/>
              <a:t>Attend to feelings </a:t>
            </a:r>
          </a:p>
          <a:p>
            <a:pPr lvl="1" eaLnBrk="1" hangingPunct="1">
              <a:lnSpc>
                <a:spcPct val="90000"/>
              </a:lnSpc>
            </a:pPr>
            <a:r>
              <a:rPr lang="en-GB" altLang="en-US" sz="2400" dirty="0"/>
              <a:t>Re-examine the experience</a:t>
            </a:r>
          </a:p>
          <a:p>
            <a:endParaRPr lang="en-GB" dirty="0"/>
          </a:p>
        </p:txBody>
      </p:sp>
    </p:spTree>
    <p:extLst>
      <p:ext uri="{BB962C8B-B14F-4D97-AF65-F5344CB8AC3E}">
        <p14:creationId xmlns:p14="http://schemas.microsoft.com/office/powerpoint/2010/main" val="3958116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BBC31-B2DD-9E97-C2C1-222C327A07FE}"/>
              </a:ext>
            </a:extLst>
          </p:cNvPr>
          <p:cNvSpPr>
            <a:spLocks noGrp="1"/>
          </p:cNvSpPr>
          <p:nvPr>
            <p:ph type="title"/>
          </p:nvPr>
        </p:nvSpPr>
        <p:spPr/>
        <p:txBody>
          <a:bodyPr/>
          <a:lstStyle/>
          <a:p>
            <a:r>
              <a:rPr lang="en-GB" dirty="0" err="1"/>
              <a:t>Pennau</a:t>
            </a:r>
            <a:r>
              <a:rPr lang="en-GB" dirty="0"/>
              <a:t> </a:t>
            </a:r>
            <a:r>
              <a:rPr lang="en-GB" dirty="0" err="1"/>
              <a:t>Siarad</a:t>
            </a:r>
            <a:r>
              <a:rPr lang="en-GB" dirty="0"/>
              <a:t>/ Talking Heads</a:t>
            </a:r>
          </a:p>
        </p:txBody>
      </p:sp>
      <p:sp>
        <p:nvSpPr>
          <p:cNvPr id="4" name="Content Placeholder 3">
            <a:extLst>
              <a:ext uri="{FF2B5EF4-FFF2-40B4-BE49-F238E27FC236}">
                <a16:creationId xmlns:a16="http://schemas.microsoft.com/office/drawing/2014/main" id="{08DE67D3-551A-3B3B-70CD-A0B95B70CFA5}"/>
              </a:ext>
            </a:extLst>
          </p:cNvPr>
          <p:cNvSpPr>
            <a:spLocks noGrp="1"/>
          </p:cNvSpPr>
          <p:nvPr>
            <p:ph sz="half" idx="2"/>
          </p:nvPr>
        </p:nvSpPr>
        <p:spPr/>
        <p:txBody>
          <a:bodyPr/>
          <a:lstStyle/>
          <a:p>
            <a:r>
              <a:rPr lang="en-GB" dirty="0"/>
              <a:t>Gyda </a:t>
            </a:r>
            <a:r>
              <a:rPr lang="en-GB" dirty="0" err="1"/>
              <a:t>chyd-ddisgybl</a:t>
            </a:r>
            <a:r>
              <a:rPr lang="en-GB" dirty="0"/>
              <a:t>, </a:t>
            </a:r>
            <a:r>
              <a:rPr lang="en-GB" dirty="0" err="1"/>
              <a:t>trafodwch</a:t>
            </a:r>
            <a:r>
              <a:rPr lang="en-GB" dirty="0"/>
              <a:t> </a:t>
            </a:r>
            <a:r>
              <a:rPr lang="en-GB" dirty="0" err="1"/>
              <a:t>eich</a:t>
            </a:r>
            <a:r>
              <a:rPr lang="en-GB" dirty="0"/>
              <a:t> </a:t>
            </a:r>
            <a:r>
              <a:rPr lang="en-GB" dirty="0" err="1"/>
              <a:t>arsylwad</a:t>
            </a:r>
            <a:r>
              <a:rPr lang="en-GB" dirty="0"/>
              <a:t> o </a:t>
            </a:r>
            <a:r>
              <a:rPr lang="en-GB" dirty="0" err="1"/>
              <a:t>fyfyrio</a:t>
            </a:r>
            <a:r>
              <a:rPr lang="en-GB" dirty="0"/>
              <a:t> </a:t>
            </a:r>
            <a:r>
              <a:rPr lang="en-GB" dirty="0" err="1"/>
              <a:t>hyd</a:t>
            </a:r>
            <a:r>
              <a:rPr lang="en-GB" dirty="0"/>
              <a:t> </a:t>
            </a:r>
            <a:r>
              <a:rPr lang="en-GB" dirty="0" err="1"/>
              <a:t>yn</a:t>
            </a:r>
            <a:r>
              <a:rPr lang="en-GB" dirty="0"/>
              <a:t> </a:t>
            </a:r>
            <a:r>
              <a:rPr lang="en-GB" dirty="0" err="1"/>
              <a:t>hyn</a:t>
            </a:r>
            <a:r>
              <a:rPr lang="en-GB" dirty="0"/>
              <a:t>.</a:t>
            </a:r>
          </a:p>
        </p:txBody>
      </p:sp>
      <p:sp>
        <p:nvSpPr>
          <p:cNvPr id="6" name="Content Placeholder 5">
            <a:extLst>
              <a:ext uri="{FF2B5EF4-FFF2-40B4-BE49-F238E27FC236}">
                <a16:creationId xmlns:a16="http://schemas.microsoft.com/office/drawing/2014/main" id="{0EDF280F-D9ED-28CE-8770-032AD5A9CCC8}"/>
              </a:ext>
            </a:extLst>
          </p:cNvPr>
          <p:cNvSpPr>
            <a:spLocks noGrp="1"/>
          </p:cNvSpPr>
          <p:nvPr>
            <p:ph sz="quarter" idx="4"/>
          </p:nvPr>
        </p:nvSpPr>
        <p:spPr/>
        <p:txBody>
          <a:bodyPr/>
          <a:lstStyle/>
          <a:p>
            <a:r>
              <a:rPr lang="en-GB" altLang="en-US" sz="2400" dirty="0"/>
              <a:t>With a classmate, discuss your observation of reflection so far..</a:t>
            </a:r>
          </a:p>
          <a:p>
            <a:endParaRPr lang="en-GB" dirty="0"/>
          </a:p>
        </p:txBody>
      </p:sp>
    </p:spTree>
    <p:extLst>
      <p:ext uri="{BB962C8B-B14F-4D97-AF65-F5344CB8AC3E}">
        <p14:creationId xmlns:p14="http://schemas.microsoft.com/office/powerpoint/2010/main" val="3553998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DAC1-3077-951C-FFBA-B2013DC6099B}"/>
              </a:ext>
            </a:extLst>
          </p:cNvPr>
          <p:cNvSpPr>
            <a:spLocks noGrp="1"/>
          </p:cNvSpPr>
          <p:nvPr>
            <p:ph type="title"/>
          </p:nvPr>
        </p:nvSpPr>
        <p:spPr/>
        <p:txBody>
          <a:bodyPr/>
          <a:lstStyle/>
          <a:p>
            <a:r>
              <a:rPr lang="en-GB" dirty="0" err="1"/>
              <a:t>Trafodaeth</a:t>
            </a:r>
            <a:r>
              <a:rPr lang="en-GB" dirty="0"/>
              <a:t> </a:t>
            </a:r>
            <a:r>
              <a:rPr lang="en-GB" dirty="0" err="1"/>
              <a:t>Grŵp</a:t>
            </a:r>
            <a:r>
              <a:rPr lang="en-GB" dirty="0"/>
              <a:t>/ Group Discussion</a:t>
            </a:r>
          </a:p>
        </p:txBody>
      </p:sp>
      <p:sp>
        <p:nvSpPr>
          <p:cNvPr id="4" name="Content Placeholder 3">
            <a:extLst>
              <a:ext uri="{FF2B5EF4-FFF2-40B4-BE49-F238E27FC236}">
                <a16:creationId xmlns:a16="http://schemas.microsoft.com/office/drawing/2014/main" id="{BAC69400-55BA-7A68-9825-BF42DB4B0D83}"/>
              </a:ext>
            </a:extLst>
          </p:cNvPr>
          <p:cNvSpPr>
            <a:spLocks noGrp="1"/>
          </p:cNvSpPr>
          <p:nvPr>
            <p:ph sz="half" idx="2"/>
          </p:nvPr>
        </p:nvSpPr>
        <p:spPr>
          <a:xfrm>
            <a:off x="839788" y="2081994"/>
            <a:ext cx="5157787" cy="3684588"/>
          </a:xfrm>
        </p:spPr>
        <p:txBody>
          <a:bodyPr/>
          <a:lstStyle/>
          <a:p>
            <a:r>
              <a:rPr lang="en-GB" dirty="0"/>
              <a:t>Beth </a:t>
            </a:r>
            <a:r>
              <a:rPr lang="en-GB" dirty="0" err="1"/>
              <a:t>ydych</a:t>
            </a:r>
            <a:r>
              <a:rPr lang="en-GB" dirty="0"/>
              <a:t> </a:t>
            </a:r>
            <a:r>
              <a:rPr lang="en-GB" dirty="0" err="1"/>
              <a:t>chi'n</a:t>
            </a:r>
            <a:r>
              <a:rPr lang="en-GB" dirty="0"/>
              <a:t> </a:t>
            </a:r>
            <a:r>
              <a:rPr lang="en-GB" dirty="0" err="1"/>
              <a:t>teimlo</a:t>
            </a:r>
            <a:r>
              <a:rPr lang="en-GB" dirty="0"/>
              <a:t> </a:t>
            </a:r>
            <a:r>
              <a:rPr lang="en-GB" dirty="0" err="1"/>
              <a:t>yw'r</a:t>
            </a:r>
            <a:r>
              <a:rPr lang="en-GB" dirty="0"/>
              <a:t> </a:t>
            </a:r>
            <a:r>
              <a:rPr lang="en-GB" dirty="0" err="1"/>
              <a:t>prif</a:t>
            </a:r>
            <a:r>
              <a:rPr lang="en-GB" dirty="0"/>
              <a:t> </a:t>
            </a:r>
            <a:r>
              <a:rPr lang="en-GB" dirty="0" err="1"/>
              <a:t>bwyntiau</a:t>
            </a:r>
            <a:r>
              <a:rPr lang="en-GB" dirty="0"/>
              <a:t> </a:t>
            </a:r>
            <a:r>
              <a:rPr lang="en-GB" dirty="0" err="1"/>
              <a:t>o'ch</a:t>
            </a:r>
            <a:r>
              <a:rPr lang="en-GB" dirty="0"/>
              <a:t> </a:t>
            </a:r>
            <a:r>
              <a:rPr lang="en-GB" dirty="0" err="1"/>
              <a:t>myfyrdod</a:t>
            </a:r>
            <a:r>
              <a:rPr lang="en-GB" dirty="0"/>
              <a:t>?</a:t>
            </a:r>
          </a:p>
          <a:p>
            <a:endParaRPr lang="en-GB" dirty="0"/>
          </a:p>
          <a:p>
            <a:r>
              <a:rPr lang="en-GB" dirty="0"/>
              <a:t>A </a:t>
            </a:r>
            <a:r>
              <a:rPr lang="en-GB" dirty="0" err="1"/>
              <a:t>ddatblygwyd</a:t>
            </a:r>
            <a:r>
              <a:rPr lang="en-GB" dirty="0"/>
              <a:t> </a:t>
            </a:r>
            <a:r>
              <a:rPr lang="en-GB" dirty="0" err="1"/>
              <a:t>syniadau</a:t>
            </a:r>
            <a:r>
              <a:rPr lang="en-GB" dirty="0"/>
              <a:t>, </a:t>
            </a:r>
            <a:r>
              <a:rPr lang="en-GB" dirty="0" err="1"/>
              <a:t>gwybodaeth</a:t>
            </a:r>
            <a:r>
              <a:rPr lang="en-GB" dirty="0"/>
              <a:t> neu </a:t>
            </a:r>
            <a:r>
              <a:rPr lang="en-GB" dirty="0" err="1"/>
              <a:t>fewnwelediadau</a:t>
            </a:r>
            <a:r>
              <a:rPr lang="en-GB" dirty="0"/>
              <a:t> </a:t>
            </a:r>
            <a:r>
              <a:rPr lang="en-GB" dirty="0" err="1"/>
              <a:t>newydd</a:t>
            </a:r>
            <a:r>
              <a:rPr lang="en-GB" dirty="0"/>
              <a:t>?</a:t>
            </a:r>
          </a:p>
          <a:p>
            <a:endParaRPr lang="en-GB" dirty="0"/>
          </a:p>
          <a:p>
            <a:r>
              <a:rPr lang="en-GB" dirty="0"/>
              <a:t>Beth </a:t>
            </a:r>
            <a:r>
              <a:rPr lang="en-GB" dirty="0" err="1"/>
              <a:t>yw'r</a:t>
            </a:r>
            <a:r>
              <a:rPr lang="en-GB" dirty="0"/>
              <a:t> </a:t>
            </a:r>
            <a:r>
              <a:rPr lang="en-GB" dirty="0" err="1"/>
              <a:t>goblygiadau</a:t>
            </a:r>
            <a:r>
              <a:rPr lang="en-GB" dirty="0"/>
              <a:t>, </a:t>
            </a:r>
            <a:r>
              <a:rPr lang="en-GB" dirty="0" err="1"/>
              <a:t>beth</a:t>
            </a:r>
            <a:r>
              <a:rPr lang="en-GB" dirty="0"/>
              <a:t> </a:t>
            </a:r>
            <a:r>
              <a:rPr lang="en-GB" dirty="0" err="1"/>
              <a:t>yw'r</a:t>
            </a:r>
            <a:r>
              <a:rPr lang="en-GB" dirty="0"/>
              <a:t> </a:t>
            </a:r>
            <a:r>
              <a:rPr lang="en-GB" dirty="0" err="1"/>
              <a:t>agweddau</a:t>
            </a:r>
            <a:r>
              <a:rPr lang="en-GB" dirty="0"/>
              <a:t> </a:t>
            </a:r>
            <a:r>
              <a:rPr lang="en-GB" dirty="0" err="1"/>
              <a:t>pwysicaf</a:t>
            </a:r>
            <a:r>
              <a:rPr lang="en-GB" dirty="0"/>
              <a:t> </a:t>
            </a:r>
            <a:r>
              <a:rPr lang="en-GB" dirty="0" err="1"/>
              <a:t>i</a:t>
            </a:r>
            <a:r>
              <a:rPr lang="en-GB" dirty="0"/>
              <a:t> </a:t>
            </a:r>
            <a:r>
              <a:rPr lang="en-GB" dirty="0" err="1"/>
              <a:t>weithwyr</a:t>
            </a:r>
            <a:r>
              <a:rPr lang="en-GB" dirty="0"/>
              <a:t> </a:t>
            </a:r>
            <a:r>
              <a:rPr lang="en-GB" dirty="0" err="1"/>
              <a:t>ieuenctid</a:t>
            </a:r>
            <a:r>
              <a:rPr lang="en-GB" dirty="0"/>
              <a:t> </a:t>
            </a:r>
            <a:r>
              <a:rPr lang="en-GB" dirty="0" err="1"/>
              <a:t>eraill</a:t>
            </a:r>
            <a:r>
              <a:rPr lang="en-GB" dirty="0"/>
              <a:t> </a:t>
            </a:r>
            <a:r>
              <a:rPr lang="en-GB" dirty="0" err="1"/>
              <a:t>eu</a:t>
            </a:r>
            <a:r>
              <a:rPr lang="en-GB" dirty="0"/>
              <a:t> </a:t>
            </a:r>
            <a:r>
              <a:rPr lang="en-GB" dirty="0" err="1"/>
              <a:t>deall</a:t>
            </a:r>
            <a:r>
              <a:rPr lang="en-GB" dirty="0"/>
              <a:t>?</a:t>
            </a:r>
          </a:p>
        </p:txBody>
      </p:sp>
      <p:sp>
        <p:nvSpPr>
          <p:cNvPr id="6" name="Content Placeholder 5">
            <a:extLst>
              <a:ext uri="{FF2B5EF4-FFF2-40B4-BE49-F238E27FC236}">
                <a16:creationId xmlns:a16="http://schemas.microsoft.com/office/drawing/2014/main" id="{D99B96FB-6AF1-655C-9B00-2F6BE2082745}"/>
              </a:ext>
            </a:extLst>
          </p:cNvPr>
          <p:cNvSpPr>
            <a:spLocks noGrp="1"/>
          </p:cNvSpPr>
          <p:nvPr>
            <p:ph sz="quarter" idx="4"/>
          </p:nvPr>
        </p:nvSpPr>
        <p:spPr>
          <a:xfrm>
            <a:off x="6169023" y="2081994"/>
            <a:ext cx="5183188" cy="3684588"/>
          </a:xfrm>
        </p:spPr>
        <p:txBody>
          <a:bodyPr/>
          <a:lstStyle/>
          <a:p>
            <a:r>
              <a:rPr lang="en-GB" dirty="0"/>
              <a:t>What do you feel are the main points from your reflection?</a:t>
            </a:r>
          </a:p>
          <a:p>
            <a:endParaRPr lang="en-GB" dirty="0"/>
          </a:p>
          <a:p>
            <a:r>
              <a:rPr lang="en-GB" dirty="0"/>
              <a:t>Has there been the development of new ideas, knowledge or insights?</a:t>
            </a:r>
          </a:p>
          <a:p>
            <a:endParaRPr lang="en-GB" dirty="0"/>
          </a:p>
          <a:p>
            <a:r>
              <a:rPr lang="en-GB" dirty="0"/>
              <a:t>What are the implications, what are the most important aspects for other youth workers to understand?</a:t>
            </a:r>
          </a:p>
          <a:p>
            <a:endParaRPr lang="en-GB" dirty="0"/>
          </a:p>
        </p:txBody>
      </p:sp>
    </p:spTree>
    <p:extLst>
      <p:ext uri="{BB962C8B-B14F-4D97-AF65-F5344CB8AC3E}">
        <p14:creationId xmlns:p14="http://schemas.microsoft.com/office/powerpoint/2010/main" val="3793012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D348D-623A-E1E0-EBF4-64C6FF6EA006}"/>
              </a:ext>
            </a:extLst>
          </p:cNvPr>
          <p:cNvSpPr>
            <a:spLocks noGrp="1"/>
          </p:cNvSpPr>
          <p:nvPr>
            <p:ph type="title"/>
          </p:nvPr>
        </p:nvSpPr>
        <p:spPr/>
        <p:txBody>
          <a:bodyPr/>
          <a:lstStyle/>
          <a:p>
            <a:r>
              <a:rPr lang="en-GB" dirty="0" err="1"/>
              <a:t>Gwerthusiad</a:t>
            </a:r>
            <a:r>
              <a:rPr lang="en-GB" dirty="0"/>
              <a:t>/ Evaluation</a:t>
            </a:r>
          </a:p>
        </p:txBody>
      </p:sp>
      <p:sp>
        <p:nvSpPr>
          <p:cNvPr id="4" name="Content Placeholder 3">
            <a:extLst>
              <a:ext uri="{FF2B5EF4-FFF2-40B4-BE49-F238E27FC236}">
                <a16:creationId xmlns:a16="http://schemas.microsoft.com/office/drawing/2014/main" id="{19FE36EC-14D2-2E11-F5E5-8C77652EA5BD}"/>
              </a:ext>
            </a:extLst>
          </p:cNvPr>
          <p:cNvSpPr>
            <a:spLocks noGrp="1"/>
          </p:cNvSpPr>
          <p:nvPr>
            <p:ph sz="half" idx="2"/>
          </p:nvPr>
        </p:nvSpPr>
        <p:spPr/>
        <p:txBody>
          <a:bodyPr/>
          <a:lstStyle/>
          <a:p>
            <a:r>
              <a:rPr lang="en-GB" dirty="0"/>
              <a:t>Beth </a:t>
            </a:r>
            <a:r>
              <a:rPr lang="en-GB" dirty="0" err="1"/>
              <a:t>ydych</a:t>
            </a:r>
            <a:r>
              <a:rPr lang="en-GB" dirty="0"/>
              <a:t> </a:t>
            </a:r>
            <a:r>
              <a:rPr lang="en-GB" dirty="0" err="1"/>
              <a:t>chi'n</a:t>
            </a:r>
            <a:r>
              <a:rPr lang="en-GB" dirty="0"/>
              <a:t> </a:t>
            </a:r>
            <a:r>
              <a:rPr lang="en-GB" dirty="0" err="1"/>
              <a:t>ei</a:t>
            </a:r>
            <a:r>
              <a:rPr lang="en-GB" dirty="0"/>
              <a:t> </a:t>
            </a:r>
            <a:r>
              <a:rPr lang="en-GB" dirty="0" err="1"/>
              <a:t>deimlo'n</a:t>
            </a:r>
            <a:r>
              <a:rPr lang="en-GB" dirty="0"/>
              <a:t> </a:t>
            </a:r>
            <a:r>
              <a:rPr lang="en-GB" dirty="0" err="1"/>
              <a:t>gadarnhaol</a:t>
            </a:r>
            <a:r>
              <a:rPr lang="en-GB" dirty="0"/>
              <a:t> am </a:t>
            </a:r>
            <a:r>
              <a:rPr lang="en-GB" dirty="0" err="1"/>
              <a:t>Fyfyrdod</a:t>
            </a:r>
            <a:r>
              <a:rPr lang="en-GB" dirty="0"/>
              <a:t>?</a:t>
            </a:r>
          </a:p>
          <a:p>
            <a:endParaRPr lang="en-GB" dirty="0"/>
          </a:p>
          <a:p>
            <a:r>
              <a:rPr lang="en-GB" dirty="0"/>
              <a:t>Beth </a:t>
            </a:r>
            <a:r>
              <a:rPr lang="en-GB" dirty="0" err="1"/>
              <a:t>ydych</a:t>
            </a:r>
            <a:r>
              <a:rPr lang="en-GB" dirty="0"/>
              <a:t> </a:t>
            </a:r>
            <a:r>
              <a:rPr lang="en-GB" dirty="0" err="1"/>
              <a:t>chi'n</a:t>
            </a:r>
            <a:r>
              <a:rPr lang="en-GB" dirty="0"/>
              <a:t> </a:t>
            </a:r>
            <a:r>
              <a:rPr lang="en-GB" dirty="0" err="1"/>
              <a:t>ei</a:t>
            </a:r>
            <a:r>
              <a:rPr lang="en-GB" dirty="0"/>
              <a:t> weld </a:t>
            </a:r>
            <a:r>
              <a:rPr lang="en-GB" dirty="0" err="1"/>
              <a:t>yn</a:t>
            </a:r>
            <a:r>
              <a:rPr lang="en-GB" dirty="0"/>
              <a:t> </a:t>
            </a:r>
            <a:r>
              <a:rPr lang="en-GB" dirty="0" err="1"/>
              <a:t>negyddol</a:t>
            </a:r>
            <a:r>
              <a:rPr lang="en-GB" dirty="0"/>
              <a:t> </a:t>
            </a:r>
            <a:r>
              <a:rPr lang="en-GB" dirty="0" err="1"/>
              <a:t>yn</a:t>
            </a:r>
            <a:r>
              <a:rPr lang="en-GB" dirty="0"/>
              <a:t> </a:t>
            </a:r>
            <a:r>
              <a:rPr lang="en-GB" dirty="0" err="1"/>
              <a:t>Myfyrio</a:t>
            </a:r>
            <a:r>
              <a:rPr lang="en-GB" dirty="0"/>
              <a:t>?</a:t>
            </a:r>
          </a:p>
          <a:p>
            <a:endParaRPr lang="en-GB" dirty="0"/>
          </a:p>
          <a:p>
            <a:r>
              <a:rPr lang="en-GB" dirty="0"/>
              <a:t>Beth </a:t>
            </a:r>
            <a:r>
              <a:rPr lang="en-GB" dirty="0" err="1"/>
              <a:t>sy'n</a:t>
            </a:r>
            <a:r>
              <a:rPr lang="en-GB" dirty="0"/>
              <a:t> </a:t>
            </a:r>
            <a:r>
              <a:rPr lang="en-GB" dirty="0" err="1"/>
              <a:t>ddiddorol</a:t>
            </a:r>
            <a:r>
              <a:rPr lang="en-GB" dirty="0"/>
              <a:t> </a:t>
            </a:r>
            <a:r>
              <a:rPr lang="en-GB" dirty="0" err="1"/>
              <a:t>i</a:t>
            </a:r>
            <a:r>
              <a:rPr lang="en-GB" dirty="0"/>
              <a:t> chi am </a:t>
            </a:r>
            <a:r>
              <a:rPr lang="en-GB" dirty="0" err="1"/>
              <a:t>Fyfyrio</a:t>
            </a:r>
            <a:r>
              <a:rPr lang="en-GB" dirty="0"/>
              <a:t>?</a:t>
            </a:r>
          </a:p>
        </p:txBody>
      </p:sp>
      <p:sp>
        <p:nvSpPr>
          <p:cNvPr id="6" name="Content Placeholder 5">
            <a:extLst>
              <a:ext uri="{FF2B5EF4-FFF2-40B4-BE49-F238E27FC236}">
                <a16:creationId xmlns:a16="http://schemas.microsoft.com/office/drawing/2014/main" id="{DC094D45-2B65-A02C-0810-2D75520B08F0}"/>
              </a:ext>
            </a:extLst>
          </p:cNvPr>
          <p:cNvSpPr>
            <a:spLocks noGrp="1"/>
          </p:cNvSpPr>
          <p:nvPr>
            <p:ph sz="quarter" idx="4"/>
          </p:nvPr>
        </p:nvSpPr>
        <p:spPr/>
        <p:txBody>
          <a:bodyPr/>
          <a:lstStyle/>
          <a:p>
            <a:r>
              <a:rPr lang="en-GB" dirty="0"/>
              <a:t>What do you find positive about Reflection?</a:t>
            </a:r>
          </a:p>
          <a:p>
            <a:endParaRPr lang="en-GB" dirty="0"/>
          </a:p>
          <a:p>
            <a:r>
              <a:rPr lang="en-GB" dirty="0"/>
              <a:t>What do you find negative in Reflection?</a:t>
            </a:r>
          </a:p>
          <a:p>
            <a:endParaRPr lang="en-GB" dirty="0"/>
          </a:p>
          <a:p>
            <a:r>
              <a:rPr lang="en-GB" dirty="0"/>
              <a:t>What do you find interesting about Reflection?</a:t>
            </a:r>
          </a:p>
          <a:p>
            <a:endParaRPr lang="en-GB" dirty="0"/>
          </a:p>
        </p:txBody>
      </p:sp>
    </p:spTree>
    <p:extLst>
      <p:ext uri="{BB962C8B-B14F-4D97-AF65-F5344CB8AC3E}">
        <p14:creationId xmlns:p14="http://schemas.microsoft.com/office/powerpoint/2010/main" val="3205054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9D0BB-61EE-0730-9850-4630514985F5}"/>
              </a:ext>
            </a:extLst>
          </p:cNvPr>
          <p:cNvSpPr>
            <a:spLocks noGrp="1"/>
          </p:cNvSpPr>
          <p:nvPr>
            <p:ph type="title"/>
          </p:nvPr>
        </p:nvSpPr>
        <p:spPr/>
        <p:txBody>
          <a:bodyPr/>
          <a:lstStyle/>
          <a:p>
            <a:r>
              <a:rPr lang="en-GB" dirty="0"/>
              <a:t>Not an exact reflection/ </a:t>
            </a:r>
            <a:r>
              <a:rPr lang="en-GB" dirty="0" err="1"/>
              <a:t>Ddim</a:t>
            </a:r>
            <a:r>
              <a:rPr lang="en-GB" dirty="0"/>
              <a:t> </a:t>
            </a:r>
            <a:r>
              <a:rPr lang="en-GB" dirty="0" err="1"/>
              <a:t>yn</a:t>
            </a:r>
            <a:r>
              <a:rPr lang="en-GB" dirty="0"/>
              <a:t> </a:t>
            </a:r>
            <a:r>
              <a:rPr lang="en-GB" dirty="0" err="1"/>
              <a:t>adlewyrchiad</a:t>
            </a:r>
            <a:r>
              <a:rPr lang="en-GB" dirty="0"/>
              <a:t> </a:t>
            </a:r>
            <a:r>
              <a:rPr lang="en-GB" dirty="0" err="1"/>
              <a:t>manwl</a:t>
            </a:r>
            <a:r>
              <a:rPr lang="en-GB" dirty="0"/>
              <a:t> </a:t>
            </a:r>
            <a:r>
              <a:rPr lang="en-GB" dirty="0" err="1"/>
              <a:t>gywir</a:t>
            </a:r>
            <a:endParaRPr lang="en-GB" dirty="0"/>
          </a:p>
        </p:txBody>
      </p:sp>
      <p:sp>
        <p:nvSpPr>
          <p:cNvPr id="4" name="Content Placeholder 3">
            <a:extLst>
              <a:ext uri="{FF2B5EF4-FFF2-40B4-BE49-F238E27FC236}">
                <a16:creationId xmlns:a16="http://schemas.microsoft.com/office/drawing/2014/main" id="{44AAB209-2157-CC22-B199-28502EE04731}"/>
              </a:ext>
            </a:extLst>
          </p:cNvPr>
          <p:cNvSpPr>
            <a:spLocks noGrp="1"/>
          </p:cNvSpPr>
          <p:nvPr>
            <p:ph sz="half" idx="2"/>
          </p:nvPr>
        </p:nvSpPr>
        <p:spPr>
          <a:xfrm>
            <a:off x="839788" y="2218472"/>
            <a:ext cx="5157787" cy="3684588"/>
          </a:xfrm>
        </p:spPr>
        <p:txBody>
          <a:bodyPr>
            <a:normAutofit/>
          </a:bodyPr>
          <a:lstStyle/>
          <a:p>
            <a:r>
              <a:rPr lang="en-GB" sz="2400" dirty="0"/>
              <a:t>Mae Biggs </a:t>
            </a:r>
            <a:r>
              <a:rPr lang="en-GB" sz="2400" dirty="0" err="1"/>
              <a:t>yn</a:t>
            </a:r>
            <a:r>
              <a:rPr lang="en-GB" sz="2400" dirty="0"/>
              <a:t> nodi, "</a:t>
            </a:r>
            <a:r>
              <a:rPr lang="en-GB" sz="2400" dirty="0" err="1"/>
              <a:t>mae</a:t>
            </a:r>
            <a:r>
              <a:rPr lang="en-GB" sz="2400" dirty="0"/>
              <a:t> </a:t>
            </a:r>
            <a:r>
              <a:rPr lang="en-GB" sz="2400" dirty="0" err="1"/>
              <a:t>adlewyrchiad</a:t>
            </a:r>
            <a:r>
              <a:rPr lang="en-GB" sz="2400" dirty="0"/>
              <a:t> </a:t>
            </a:r>
            <a:r>
              <a:rPr lang="en-GB" sz="2400" dirty="0" err="1"/>
              <a:t>mewn</a:t>
            </a:r>
            <a:r>
              <a:rPr lang="en-GB" sz="2400" dirty="0"/>
              <a:t> </a:t>
            </a:r>
            <a:r>
              <a:rPr lang="en-GB" sz="2400" dirty="0" err="1"/>
              <a:t>drych</a:t>
            </a:r>
            <a:r>
              <a:rPr lang="en-GB" sz="2400" dirty="0"/>
              <a:t> </a:t>
            </a:r>
            <a:r>
              <a:rPr lang="en-GB" sz="2400" dirty="0" err="1"/>
              <a:t>yn</a:t>
            </a:r>
            <a:r>
              <a:rPr lang="en-GB" sz="2400" dirty="0"/>
              <a:t> </a:t>
            </a:r>
            <a:r>
              <a:rPr lang="en-GB" sz="2400" dirty="0" err="1"/>
              <a:t>atgynhyrchiad</a:t>
            </a:r>
            <a:r>
              <a:rPr lang="en-GB" sz="2400" dirty="0"/>
              <a:t> union </a:t>
            </a:r>
            <a:r>
              <a:rPr lang="en-GB" sz="2400" dirty="0" err="1"/>
              <a:t>o'r</a:t>
            </a:r>
            <a:r>
              <a:rPr lang="en-GB" sz="2400" dirty="0"/>
              <a:t> </a:t>
            </a:r>
            <a:r>
              <a:rPr lang="en-GB" sz="2400" dirty="0" err="1"/>
              <a:t>hyn</a:t>
            </a:r>
            <a:r>
              <a:rPr lang="en-GB" sz="2400" dirty="0"/>
              <a:t> </a:t>
            </a:r>
            <a:r>
              <a:rPr lang="en-GB" sz="2400" dirty="0" err="1"/>
              <a:t>sydd</a:t>
            </a:r>
            <a:r>
              <a:rPr lang="en-GB" sz="2400" dirty="0"/>
              <a:t> </a:t>
            </a:r>
            <a:r>
              <a:rPr lang="en-GB" sz="2400" dirty="0" err="1"/>
              <a:t>o'i</a:t>
            </a:r>
            <a:r>
              <a:rPr lang="en-GB" sz="2400" dirty="0"/>
              <a:t> </a:t>
            </a:r>
            <a:r>
              <a:rPr lang="en-GB" sz="2400" dirty="0" err="1"/>
              <a:t>flaen</a:t>
            </a:r>
            <a:r>
              <a:rPr lang="en-GB" sz="2400" dirty="0"/>
              <a:t>. </a:t>
            </a:r>
            <a:r>
              <a:rPr lang="en-GB" sz="2400" dirty="0" err="1"/>
              <a:t>Fodd</a:t>
            </a:r>
            <a:r>
              <a:rPr lang="en-GB" sz="2400" dirty="0"/>
              <a:t> </a:t>
            </a:r>
            <a:r>
              <a:rPr lang="en-GB" sz="2400" dirty="0" err="1"/>
              <a:t>bynnag</a:t>
            </a:r>
            <a:r>
              <a:rPr lang="en-GB" sz="2400" dirty="0"/>
              <a:t>, </a:t>
            </a:r>
            <a:r>
              <a:rPr lang="en-GB" sz="2400" dirty="0" err="1"/>
              <a:t>mae</a:t>
            </a:r>
            <a:r>
              <a:rPr lang="en-GB" sz="2400" dirty="0"/>
              <a:t> </a:t>
            </a:r>
            <a:r>
              <a:rPr lang="en-GB" sz="2400" dirty="0" err="1"/>
              <a:t>myfyrio</a:t>
            </a:r>
            <a:r>
              <a:rPr lang="en-GB" sz="2400" dirty="0"/>
              <a:t> </a:t>
            </a:r>
            <a:r>
              <a:rPr lang="en-GB" sz="2400" dirty="0" err="1"/>
              <a:t>mewn</a:t>
            </a:r>
            <a:r>
              <a:rPr lang="en-GB" sz="2400" dirty="0"/>
              <a:t> </a:t>
            </a:r>
            <a:r>
              <a:rPr lang="en-GB" sz="2400" dirty="0" err="1"/>
              <a:t>ymarfer</a:t>
            </a:r>
            <a:r>
              <a:rPr lang="en-GB" sz="2400" dirty="0"/>
              <a:t> </a:t>
            </a:r>
            <a:r>
              <a:rPr lang="en-GB" sz="2400" dirty="0" err="1"/>
              <a:t>proffesiynol</a:t>
            </a:r>
            <a:r>
              <a:rPr lang="en-GB" sz="2400" dirty="0"/>
              <a:t> </a:t>
            </a:r>
            <a:r>
              <a:rPr lang="en-GB" sz="2400" dirty="0" err="1"/>
              <a:t>yn</a:t>
            </a:r>
            <a:r>
              <a:rPr lang="en-GB" sz="2400" dirty="0"/>
              <a:t> </a:t>
            </a:r>
            <a:r>
              <a:rPr lang="en-GB" sz="2400" dirty="0" err="1"/>
              <a:t>rhoi</a:t>
            </a:r>
            <a:r>
              <a:rPr lang="en-GB" sz="2400" dirty="0"/>
              <a:t> </a:t>
            </a:r>
            <a:r>
              <a:rPr lang="en-GB" sz="2400" dirty="0" err="1"/>
              <a:t>nid</a:t>
            </a:r>
            <a:r>
              <a:rPr lang="en-GB" sz="2400" dirty="0"/>
              <a:t> </a:t>
            </a:r>
            <a:r>
              <a:rPr lang="en-GB" sz="2400" dirty="0" err="1"/>
              <a:t>yn</a:t>
            </a:r>
            <a:r>
              <a:rPr lang="en-GB" sz="2400" dirty="0"/>
              <a:t> </a:t>
            </a:r>
            <a:r>
              <a:rPr lang="en-GB" sz="2400" dirty="0" err="1"/>
              <a:t>ôl</a:t>
            </a:r>
            <a:r>
              <a:rPr lang="en-GB" sz="2400" dirty="0"/>
              <a:t> </a:t>
            </a:r>
            <a:r>
              <a:rPr lang="en-GB" sz="2400" dirty="0" err="1"/>
              <a:t>yr</a:t>
            </a:r>
            <a:r>
              <a:rPr lang="en-GB" sz="2400" dirty="0"/>
              <a:t> </a:t>
            </a:r>
            <a:r>
              <a:rPr lang="en-GB" sz="2400" dirty="0" err="1"/>
              <a:t>hyn</a:t>
            </a:r>
            <a:r>
              <a:rPr lang="en-GB" sz="2400" dirty="0"/>
              <a:t> </a:t>
            </a:r>
            <a:r>
              <a:rPr lang="en-GB" sz="2400" dirty="0" err="1"/>
              <a:t>ydyw</a:t>
            </a:r>
            <a:r>
              <a:rPr lang="en-GB" sz="2400" dirty="0"/>
              <a:t>, </a:t>
            </a:r>
            <a:r>
              <a:rPr lang="en-GB" sz="2400" dirty="0" err="1"/>
              <a:t>ond</a:t>
            </a:r>
            <a:r>
              <a:rPr lang="en-GB" sz="2400" dirty="0"/>
              <a:t> </a:t>
            </a:r>
            <a:r>
              <a:rPr lang="en-GB" sz="2400" dirty="0" err="1"/>
              <a:t>yr</a:t>
            </a:r>
            <a:r>
              <a:rPr lang="en-GB" sz="2400" dirty="0"/>
              <a:t> </a:t>
            </a:r>
            <a:r>
              <a:rPr lang="en-GB" sz="2400" dirty="0" err="1"/>
              <a:t>hyn</a:t>
            </a:r>
            <a:r>
              <a:rPr lang="en-GB" sz="2400" dirty="0"/>
              <a:t> a </a:t>
            </a:r>
            <a:r>
              <a:rPr lang="en-GB" sz="2400" dirty="0" err="1"/>
              <a:t>allai</a:t>
            </a:r>
            <a:r>
              <a:rPr lang="en-GB" sz="2400" dirty="0"/>
              <a:t> </a:t>
            </a:r>
            <a:r>
              <a:rPr lang="en-GB" sz="2400" dirty="0" err="1"/>
              <a:t>fod</a:t>
            </a:r>
            <a:r>
              <a:rPr lang="en-GB" sz="2400" dirty="0"/>
              <a:t>, </a:t>
            </a:r>
            <a:r>
              <a:rPr lang="en-GB" sz="2400" dirty="0" err="1"/>
              <a:t>yn</a:t>
            </a:r>
            <a:r>
              <a:rPr lang="en-GB" sz="2400" dirty="0"/>
              <a:t> </a:t>
            </a:r>
            <a:r>
              <a:rPr lang="en-GB" sz="2400" dirty="0" err="1"/>
              <a:t>welliant</a:t>
            </a:r>
            <a:r>
              <a:rPr lang="en-GB" sz="2400" dirty="0"/>
              <a:t> </a:t>
            </a:r>
            <a:r>
              <a:rPr lang="en-GB" sz="2400" dirty="0" err="1"/>
              <a:t>ar</a:t>
            </a:r>
            <a:r>
              <a:rPr lang="en-GB" sz="2400" dirty="0"/>
              <a:t> y </a:t>
            </a:r>
            <a:r>
              <a:rPr lang="en-GB" sz="2400" dirty="0" err="1"/>
              <a:t>gwreiddiol</a:t>
            </a:r>
            <a:r>
              <a:rPr lang="en-GB" sz="2400" dirty="0"/>
              <a:t>" (Biggs, 1999, t. 6).</a:t>
            </a:r>
          </a:p>
        </p:txBody>
      </p:sp>
      <p:sp>
        <p:nvSpPr>
          <p:cNvPr id="6" name="Content Placeholder 5">
            <a:extLst>
              <a:ext uri="{FF2B5EF4-FFF2-40B4-BE49-F238E27FC236}">
                <a16:creationId xmlns:a16="http://schemas.microsoft.com/office/drawing/2014/main" id="{CC779E9F-A255-5C9F-7D61-A9E0CF9461EA}"/>
              </a:ext>
            </a:extLst>
          </p:cNvPr>
          <p:cNvSpPr>
            <a:spLocks noGrp="1"/>
          </p:cNvSpPr>
          <p:nvPr>
            <p:ph sz="quarter" idx="4"/>
          </p:nvPr>
        </p:nvSpPr>
        <p:spPr>
          <a:xfrm>
            <a:off x="6169023" y="2109290"/>
            <a:ext cx="5183188" cy="3684588"/>
          </a:xfrm>
        </p:spPr>
        <p:txBody>
          <a:bodyPr>
            <a:normAutofit/>
          </a:bodyPr>
          <a:lstStyle/>
          <a:p>
            <a:r>
              <a:rPr lang="en-GB" sz="2400" dirty="0"/>
              <a:t>Biggs points out, "a reflection in a mirror is an exact replica of what is in front of it. Reflection in professional practice, however, gives back not what it is, but what might be, an improvement on the original" (Biggs, 1999, p. 6). </a:t>
            </a:r>
          </a:p>
          <a:p>
            <a:endParaRPr lang="en-GB" sz="2400" dirty="0"/>
          </a:p>
        </p:txBody>
      </p:sp>
    </p:spTree>
    <p:extLst>
      <p:ext uri="{BB962C8B-B14F-4D97-AF65-F5344CB8AC3E}">
        <p14:creationId xmlns:p14="http://schemas.microsoft.com/office/powerpoint/2010/main" val="2839462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98558-40F6-290A-F7C6-2DFB44A6BB9B}"/>
              </a:ext>
            </a:extLst>
          </p:cNvPr>
          <p:cNvSpPr>
            <a:spLocks noGrp="1"/>
          </p:cNvSpPr>
          <p:nvPr>
            <p:ph type="title"/>
          </p:nvPr>
        </p:nvSpPr>
        <p:spPr/>
        <p:txBody>
          <a:bodyPr/>
          <a:lstStyle/>
          <a:p>
            <a:r>
              <a:rPr lang="en-GB" dirty="0" err="1"/>
              <a:t>Dysgu</a:t>
            </a:r>
            <a:r>
              <a:rPr lang="en-GB" dirty="0"/>
              <a:t> </a:t>
            </a:r>
            <a:r>
              <a:rPr lang="en-GB" dirty="0" err="1"/>
              <a:t>dysgu</a:t>
            </a:r>
            <a:r>
              <a:rPr lang="en-GB" dirty="0"/>
              <a:t>/ Learning to learn</a:t>
            </a:r>
          </a:p>
        </p:txBody>
      </p:sp>
      <p:sp>
        <p:nvSpPr>
          <p:cNvPr id="4" name="Content Placeholder 3">
            <a:extLst>
              <a:ext uri="{FF2B5EF4-FFF2-40B4-BE49-F238E27FC236}">
                <a16:creationId xmlns:a16="http://schemas.microsoft.com/office/drawing/2014/main" id="{7E32AC09-045C-E0E9-36E9-0368BF2A56EB}"/>
              </a:ext>
            </a:extLst>
          </p:cNvPr>
          <p:cNvSpPr>
            <a:spLocks noGrp="1"/>
          </p:cNvSpPr>
          <p:nvPr>
            <p:ph sz="half" idx="2"/>
          </p:nvPr>
        </p:nvSpPr>
        <p:spPr>
          <a:xfrm>
            <a:off x="836611" y="2027403"/>
            <a:ext cx="5157787" cy="3684588"/>
          </a:xfrm>
        </p:spPr>
        <p:txBody>
          <a:bodyPr>
            <a:normAutofit/>
          </a:bodyPr>
          <a:lstStyle/>
          <a:p>
            <a:r>
              <a:rPr lang="en-GB" sz="2800" dirty="0"/>
              <a:t>Mae Claxton </a:t>
            </a:r>
            <a:r>
              <a:rPr lang="en-GB" sz="2800" dirty="0" err="1"/>
              <a:t>wedi</a:t>
            </a:r>
            <a:r>
              <a:rPr lang="en-GB" sz="2800" dirty="0"/>
              <a:t> </a:t>
            </a:r>
            <a:r>
              <a:rPr lang="en-GB" sz="2800" dirty="0" err="1"/>
              <a:t>awgrymu</a:t>
            </a:r>
            <a:r>
              <a:rPr lang="en-GB" sz="2800" dirty="0"/>
              <a:t> bod "</a:t>
            </a:r>
            <a:r>
              <a:rPr lang="en-GB" sz="2800" dirty="0" err="1"/>
              <a:t>dysgu</a:t>
            </a:r>
            <a:r>
              <a:rPr lang="en-GB" sz="2800" dirty="0"/>
              <a:t> </a:t>
            </a:r>
            <a:r>
              <a:rPr lang="en-GB" sz="2800" dirty="0" err="1"/>
              <a:t>i</a:t>
            </a:r>
            <a:r>
              <a:rPr lang="en-GB" sz="2800" dirty="0"/>
              <a:t> </a:t>
            </a:r>
            <a:r>
              <a:rPr lang="en-GB" sz="2800" dirty="0" err="1"/>
              <a:t>ddysgu</a:t>
            </a:r>
            <a:r>
              <a:rPr lang="en-GB" sz="2800" dirty="0"/>
              <a:t>, neu </a:t>
            </a:r>
            <a:r>
              <a:rPr lang="en-GB" sz="2800" dirty="0" err="1"/>
              <a:t>ddatblygiad</a:t>
            </a:r>
            <a:r>
              <a:rPr lang="en-GB" sz="2800" dirty="0"/>
              <a:t> </a:t>
            </a:r>
            <a:r>
              <a:rPr lang="en-GB" sz="2800" dirty="0" err="1"/>
              <a:t>pŵer</a:t>
            </a:r>
            <a:r>
              <a:rPr lang="en-GB" sz="2800" dirty="0"/>
              <a:t> </a:t>
            </a:r>
            <a:r>
              <a:rPr lang="en-GB" sz="2800" dirty="0" err="1"/>
              <a:t>dysgu</a:t>
            </a:r>
            <a:r>
              <a:rPr lang="en-GB" sz="2800" dirty="0"/>
              <a:t>, </a:t>
            </a:r>
            <a:r>
              <a:rPr lang="en-GB" sz="2800" dirty="0" err="1"/>
              <a:t>yn</a:t>
            </a:r>
            <a:r>
              <a:rPr lang="en-GB" sz="2800" dirty="0"/>
              <a:t> </a:t>
            </a:r>
            <a:r>
              <a:rPr lang="en-GB" sz="2800" dirty="0" err="1"/>
              <a:t>gwella</a:t>
            </a:r>
            <a:r>
              <a:rPr lang="en-GB" sz="2800" dirty="0"/>
              <a:t> o ran </a:t>
            </a:r>
            <a:r>
              <a:rPr lang="en-GB" sz="2800" dirty="0" err="1"/>
              <a:t>gwybod</a:t>
            </a:r>
            <a:r>
              <a:rPr lang="en-GB" sz="2800" dirty="0"/>
              <a:t> </a:t>
            </a:r>
            <a:r>
              <a:rPr lang="en-GB" sz="2800" dirty="0" err="1"/>
              <a:t>pryd</a:t>
            </a:r>
            <a:r>
              <a:rPr lang="en-GB" sz="2800" dirty="0"/>
              <a:t>, </a:t>
            </a:r>
            <a:r>
              <a:rPr lang="en-GB" sz="2800" dirty="0" err="1"/>
              <a:t>sut</a:t>
            </a:r>
            <a:r>
              <a:rPr lang="en-GB" sz="2800" dirty="0"/>
              <a:t> a </a:t>
            </a:r>
            <a:r>
              <a:rPr lang="en-GB" sz="2800" dirty="0" err="1"/>
              <a:t>beth</a:t>
            </a:r>
            <a:r>
              <a:rPr lang="en-GB" sz="2800" dirty="0"/>
              <a:t> </a:t>
            </a:r>
            <a:r>
              <a:rPr lang="en-GB" sz="2800" dirty="0" err="1"/>
              <a:t>i'w</a:t>
            </a:r>
            <a:r>
              <a:rPr lang="en-GB" sz="2800" dirty="0"/>
              <a:t> </a:t>
            </a:r>
            <a:r>
              <a:rPr lang="en-GB" sz="2800" dirty="0" err="1"/>
              <a:t>wneud</a:t>
            </a:r>
            <a:r>
              <a:rPr lang="en-GB" sz="2800" dirty="0"/>
              <a:t> pan </a:t>
            </a:r>
            <a:r>
              <a:rPr lang="en-GB" sz="2800" dirty="0" err="1"/>
              <a:t>nad</a:t>
            </a:r>
            <a:r>
              <a:rPr lang="en-GB" sz="2800" dirty="0"/>
              <a:t> </a:t>
            </a:r>
            <a:r>
              <a:rPr lang="en-GB" sz="2800" dirty="0" err="1"/>
              <a:t>ydych</a:t>
            </a:r>
            <a:r>
              <a:rPr lang="en-GB" sz="2800" dirty="0"/>
              <a:t> </a:t>
            </a:r>
            <a:r>
              <a:rPr lang="en-GB" sz="2800" dirty="0" err="1"/>
              <a:t>chi'n</a:t>
            </a:r>
            <a:r>
              <a:rPr lang="en-GB" sz="2800" dirty="0"/>
              <a:t> </a:t>
            </a:r>
            <a:r>
              <a:rPr lang="en-GB" sz="2800" dirty="0" err="1"/>
              <a:t>gwybod</a:t>
            </a:r>
            <a:r>
              <a:rPr lang="en-GB" sz="2800" dirty="0"/>
              <a:t> </a:t>
            </a:r>
            <a:r>
              <a:rPr lang="en-GB" sz="2800" dirty="0" err="1"/>
              <a:t>beth</a:t>
            </a:r>
            <a:r>
              <a:rPr lang="en-GB" sz="2800" dirty="0"/>
              <a:t> </a:t>
            </a:r>
            <a:r>
              <a:rPr lang="en-GB" sz="2800" dirty="0" err="1"/>
              <a:t>i'w</a:t>
            </a:r>
            <a:r>
              <a:rPr lang="en-GB" sz="2800" dirty="0"/>
              <a:t> </a:t>
            </a:r>
            <a:r>
              <a:rPr lang="en-GB" sz="2800" dirty="0" err="1"/>
              <a:t>wneud</a:t>
            </a:r>
            <a:r>
              <a:rPr lang="en-GB" sz="2800" dirty="0"/>
              <a:t>" (Claxton, 1990, t. 18).</a:t>
            </a:r>
          </a:p>
        </p:txBody>
      </p:sp>
      <p:sp>
        <p:nvSpPr>
          <p:cNvPr id="6" name="Content Placeholder 5">
            <a:extLst>
              <a:ext uri="{FF2B5EF4-FFF2-40B4-BE49-F238E27FC236}">
                <a16:creationId xmlns:a16="http://schemas.microsoft.com/office/drawing/2014/main" id="{FFE65D4E-D14D-14EA-5985-FC8AC7B493F5}"/>
              </a:ext>
            </a:extLst>
          </p:cNvPr>
          <p:cNvSpPr>
            <a:spLocks noGrp="1"/>
          </p:cNvSpPr>
          <p:nvPr>
            <p:ph sz="quarter" idx="4"/>
          </p:nvPr>
        </p:nvSpPr>
        <p:spPr>
          <a:xfrm>
            <a:off x="6172200" y="2027403"/>
            <a:ext cx="5183188" cy="3684588"/>
          </a:xfrm>
        </p:spPr>
        <p:txBody>
          <a:bodyPr>
            <a:normAutofit/>
          </a:bodyPr>
          <a:lstStyle/>
          <a:p>
            <a:r>
              <a:rPr lang="en-GB" sz="2800" dirty="0"/>
              <a:t>Claxton has suggested that "learning to learn, or the development of learning power, is getting better at knowing when, how and what to do when you don't know what to do" (Claxton, 1990, p. 18). </a:t>
            </a:r>
          </a:p>
          <a:p>
            <a:endParaRPr lang="en-GB" sz="2800" dirty="0"/>
          </a:p>
        </p:txBody>
      </p:sp>
    </p:spTree>
    <p:extLst>
      <p:ext uri="{BB962C8B-B14F-4D97-AF65-F5344CB8AC3E}">
        <p14:creationId xmlns:p14="http://schemas.microsoft.com/office/powerpoint/2010/main" val="1633585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A526-4A8D-50FA-267F-256DCED502F2}"/>
              </a:ext>
            </a:extLst>
          </p:cNvPr>
          <p:cNvSpPr>
            <a:spLocks noGrp="1"/>
          </p:cNvSpPr>
          <p:nvPr>
            <p:ph type="title"/>
          </p:nvPr>
        </p:nvSpPr>
        <p:spPr/>
        <p:txBody>
          <a:bodyPr/>
          <a:lstStyle/>
          <a:p>
            <a:r>
              <a:rPr lang="en-GB" dirty="0" err="1"/>
              <a:t>Effaith</a:t>
            </a:r>
            <a:r>
              <a:rPr lang="en-GB" dirty="0"/>
              <a:t> Mandela/ The Mandela effect</a:t>
            </a:r>
          </a:p>
        </p:txBody>
      </p:sp>
      <p:sp>
        <p:nvSpPr>
          <p:cNvPr id="4" name="Content Placeholder 3">
            <a:extLst>
              <a:ext uri="{FF2B5EF4-FFF2-40B4-BE49-F238E27FC236}">
                <a16:creationId xmlns:a16="http://schemas.microsoft.com/office/drawing/2014/main" id="{1A7AA705-35C0-0993-B64B-7DAA30D39633}"/>
              </a:ext>
            </a:extLst>
          </p:cNvPr>
          <p:cNvSpPr>
            <a:spLocks noGrp="1"/>
          </p:cNvSpPr>
          <p:nvPr>
            <p:ph sz="half" idx="2"/>
          </p:nvPr>
        </p:nvSpPr>
        <p:spPr>
          <a:xfrm>
            <a:off x="836611" y="2093119"/>
            <a:ext cx="5157787" cy="3684588"/>
          </a:xfrm>
        </p:spPr>
        <p:txBody>
          <a:bodyPr>
            <a:normAutofit lnSpcReduction="10000"/>
          </a:bodyPr>
          <a:lstStyle/>
          <a:p>
            <a:r>
              <a:rPr lang="en-GB" dirty="0"/>
              <a:t>Mae Schön </a:t>
            </a:r>
            <a:r>
              <a:rPr lang="en-GB" dirty="0" err="1"/>
              <a:t>yn</a:t>
            </a:r>
            <a:r>
              <a:rPr lang="en-GB" dirty="0"/>
              <a:t> </a:t>
            </a:r>
            <a:r>
              <a:rPr lang="en-GB" dirty="0" err="1"/>
              <a:t>sôn</a:t>
            </a:r>
            <a:r>
              <a:rPr lang="en-GB" dirty="0"/>
              <a:t> am </a:t>
            </a:r>
            <a:r>
              <a:rPr lang="en-GB" dirty="0" err="1"/>
              <a:t>ymarferwyr</a:t>
            </a:r>
            <a:r>
              <a:rPr lang="en-GB" dirty="0"/>
              <a:t> </a:t>
            </a:r>
            <a:r>
              <a:rPr lang="en-GB" dirty="0" err="1"/>
              <a:t>adfyfyriol</a:t>
            </a:r>
            <a:r>
              <a:rPr lang="en-GB" dirty="0"/>
              <a:t> </a:t>
            </a:r>
            <a:r>
              <a:rPr lang="en-GB" dirty="0" err="1"/>
              <a:t>sydd</a:t>
            </a:r>
            <a:r>
              <a:rPr lang="en-GB" dirty="0"/>
              <a:t> </a:t>
            </a:r>
            <a:r>
              <a:rPr lang="en-GB" dirty="0" err="1"/>
              <a:t>nid</a:t>
            </a:r>
            <a:r>
              <a:rPr lang="en-GB" dirty="0"/>
              <a:t> </a:t>
            </a:r>
            <a:r>
              <a:rPr lang="en-GB" dirty="0" err="1"/>
              <a:t>yn</a:t>
            </a:r>
            <a:r>
              <a:rPr lang="en-GB" dirty="0"/>
              <a:t> </a:t>
            </a:r>
            <a:r>
              <a:rPr lang="en-GB" dirty="0" err="1"/>
              <a:t>unig</a:t>
            </a:r>
            <a:r>
              <a:rPr lang="en-GB" dirty="0"/>
              <a:t> </a:t>
            </a:r>
            <a:r>
              <a:rPr lang="en-GB" dirty="0" err="1"/>
              <a:t>yn</a:t>
            </a:r>
            <a:r>
              <a:rPr lang="en-GB" dirty="0"/>
              <a:t> </a:t>
            </a:r>
            <a:r>
              <a:rPr lang="en-GB" dirty="0" err="1"/>
              <a:t>fedrus</a:t>
            </a:r>
            <a:r>
              <a:rPr lang="en-GB" dirty="0"/>
              <a:t> </a:t>
            </a:r>
            <a:r>
              <a:rPr lang="en-GB" dirty="0" err="1"/>
              <a:t>neu'n</a:t>
            </a:r>
            <a:r>
              <a:rPr lang="en-GB" dirty="0"/>
              <a:t> </a:t>
            </a:r>
            <a:r>
              <a:rPr lang="en-GB" dirty="0" err="1"/>
              <a:t>gymwys</a:t>
            </a:r>
            <a:r>
              <a:rPr lang="en-GB" dirty="0"/>
              <a:t> </a:t>
            </a:r>
            <a:r>
              <a:rPr lang="en-GB" dirty="0" err="1"/>
              <a:t>ond</a:t>
            </a:r>
            <a:r>
              <a:rPr lang="en-GB" dirty="0"/>
              <a:t> </a:t>
            </a:r>
            <a:r>
              <a:rPr lang="en-GB" dirty="0" err="1"/>
              <a:t>yn</a:t>
            </a:r>
            <a:r>
              <a:rPr lang="en-GB" dirty="0"/>
              <a:t> "</a:t>
            </a:r>
            <a:r>
              <a:rPr lang="en-GB" dirty="0" err="1"/>
              <a:t>feddylgar</a:t>
            </a:r>
            <a:r>
              <a:rPr lang="en-GB" dirty="0"/>
              <a:t>, </a:t>
            </a:r>
            <a:r>
              <a:rPr lang="en-GB" dirty="0" err="1"/>
              <a:t>yn</a:t>
            </a:r>
            <a:r>
              <a:rPr lang="en-GB" dirty="0"/>
              <a:t> </a:t>
            </a:r>
            <a:r>
              <a:rPr lang="en-GB" dirty="0" err="1"/>
              <a:t>ddoeth</a:t>
            </a:r>
            <a:r>
              <a:rPr lang="en-GB" dirty="0"/>
              <a:t> ac </a:t>
            </a:r>
            <a:r>
              <a:rPr lang="en-GB" dirty="0" err="1"/>
              <a:t>yn</a:t>
            </a:r>
            <a:r>
              <a:rPr lang="en-GB" dirty="0"/>
              <a:t> </a:t>
            </a:r>
            <a:r>
              <a:rPr lang="en-GB" dirty="0" err="1"/>
              <a:t>fyfyriol</a:t>
            </a:r>
            <a:r>
              <a:rPr lang="en-GB" dirty="0"/>
              <a:t>", y </a:t>
            </a:r>
            <a:r>
              <a:rPr lang="en-GB" dirty="0" err="1"/>
              <a:t>mae</a:t>
            </a:r>
            <a:r>
              <a:rPr lang="en-GB" dirty="0"/>
              <a:t> </a:t>
            </a:r>
            <a:r>
              <a:rPr lang="en-GB" dirty="0" err="1"/>
              <a:t>eu</a:t>
            </a:r>
            <a:r>
              <a:rPr lang="en-GB" dirty="0"/>
              <a:t> </a:t>
            </a:r>
            <a:r>
              <a:rPr lang="en-GB" dirty="0" err="1"/>
              <a:t>gwaith</a:t>
            </a:r>
            <a:r>
              <a:rPr lang="en-GB" dirty="0"/>
              <a:t> </a:t>
            </a:r>
            <a:r>
              <a:rPr lang="en-GB" dirty="0" err="1"/>
              <a:t>yn</a:t>
            </a:r>
            <a:r>
              <a:rPr lang="en-GB" dirty="0"/>
              <a:t> </a:t>
            </a:r>
            <a:r>
              <a:rPr lang="en-GB" dirty="0" err="1"/>
              <a:t>cynnwys</a:t>
            </a:r>
            <a:r>
              <a:rPr lang="en-GB" dirty="0"/>
              <a:t> "</a:t>
            </a:r>
            <a:r>
              <a:rPr lang="en-GB" dirty="0" err="1"/>
              <a:t>sythwelediad</a:t>
            </a:r>
            <a:r>
              <a:rPr lang="en-GB" dirty="0"/>
              <a:t>, </a:t>
            </a:r>
            <a:r>
              <a:rPr lang="en-GB" dirty="0" err="1"/>
              <a:t>dirnadaeth</a:t>
            </a:r>
            <a:r>
              <a:rPr lang="en-GB" dirty="0"/>
              <a:t> a </a:t>
            </a:r>
            <a:r>
              <a:rPr lang="en-GB" dirty="0" err="1"/>
              <a:t>chelfyddyd</a:t>
            </a:r>
            <a:r>
              <a:rPr lang="en-GB" dirty="0"/>
              <a:t>" (Schön 1987).</a:t>
            </a:r>
          </a:p>
          <a:p>
            <a:endParaRPr lang="en-GB" dirty="0"/>
          </a:p>
          <a:p>
            <a:r>
              <a:rPr lang="en-GB" dirty="0"/>
              <a:t>Gan </a:t>
            </a:r>
            <a:r>
              <a:rPr lang="en-GB" dirty="0" err="1"/>
              <a:t>dynnu</a:t>
            </a:r>
            <a:r>
              <a:rPr lang="en-GB" dirty="0"/>
              <a:t> </a:t>
            </a:r>
            <a:r>
              <a:rPr lang="en-GB" dirty="0" err="1"/>
              <a:t>ar</a:t>
            </a:r>
            <a:r>
              <a:rPr lang="en-GB" dirty="0"/>
              <a:t> </a:t>
            </a:r>
            <a:r>
              <a:rPr lang="en-GB" dirty="0" err="1"/>
              <a:t>ein</a:t>
            </a:r>
            <a:r>
              <a:rPr lang="en-GB" dirty="0"/>
              <a:t> </a:t>
            </a:r>
            <a:r>
              <a:rPr lang="en-GB" dirty="0" err="1"/>
              <a:t>greddf</a:t>
            </a:r>
            <a:r>
              <a:rPr lang="en-GB" dirty="0"/>
              <a:t> </a:t>
            </a:r>
            <a:r>
              <a:rPr lang="en-GB" dirty="0" err="1"/>
              <a:t>rydyn</a:t>
            </a:r>
            <a:r>
              <a:rPr lang="en-GB" dirty="0"/>
              <a:t> </a:t>
            </a:r>
            <a:r>
              <a:rPr lang="en-GB" dirty="0" err="1"/>
              <a:t>ni'n</a:t>
            </a:r>
            <a:r>
              <a:rPr lang="en-GB" dirty="0"/>
              <a:t> </a:t>
            </a:r>
            <a:r>
              <a:rPr lang="en-GB" dirty="0" err="1"/>
              <a:t>gwneud</a:t>
            </a:r>
            <a:r>
              <a:rPr lang="en-GB" dirty="0"/>
              <a:t> </a:t>
            </a:r>
            <a:r>
              <a:rPr lang="en-GB" dirty="0" err="1"/>
              <a:t>yr</a:t>
            </a:r>
            <a:r>
              <a:rPr lang="en-GB" dirty="0"/>
              <a:t> </a:t>
            </a:r>
            <a:r>
              <a:rPr lang="en-GB" dirty="0" err="1"/>
              <a:t>hyn</a:t>
            </a:r>
            <a:r>
              <a:rPr lang="en-GB" dirty="0"/>
              <a:t> </a:t>
            </a:r>
            <a:r>
              <a:rPr lang="en-GB" dirty="0" err="1"/>
              <a:t>sy'n</a:t>
            </a:r>
            <a:r>
              <a:rPr lang="en-GB" dirty="0"/>
              <a:t> </a:t>
            </a:r>
            <a:r>
              <a:rPr lang="en-GB" dirty="0" err="1"/>
              <a:t>teimlo'n</a:t>
            </a:r>
            <a:r>
              <a:rPr lang="en-GB" dirty="0"/>
              <a:t> </a:t>
            </a:r>
            <a:r>
              <a:rPr lang="en-GB" dirty="0" err="1"/>
              <a:t>iawn</a:t>
            </a:r>
            <a:r>
              <a:rPr lang="en-GB" dirty="0"/>
              <a:t>. </a:t>
            </a:r>
            <a:r>
              <a:rPr lang="en-GB" dirty="0" err="1"/>
              <a:t>Mae’n</a:t>
            </a:r>
            <a:r>
              <a:rPr lang="en-GB" dirty="0"/>
              <a:t> </a:t>
            </a:r>
            <a:r>
              <a:rPr lang="en-GB" dirty="0" err="1"/>
              <a:t>ymateb</a:t>
            </a:r>
            <a:r>
              <a:rPr lang="en-GB" dirty="0"/>
              <a:t> </a:t>
            </a:r>
            <a:r>
              <a:rPr lang="en-GB" dirty="0" err="1"/>
              <a:t>emosiynol</a:t>
            </a:r>
            <a:r>
              <a:rPr lang="en-GB" dirty="0"/>
              <a:t> </a:t>
            </a:r>
            <a:r>
              <a:rPr lang="en-GB" dirty="0" err="1"/>
              <a:t>sy’n</a:t>
            </a:r>
            <a:r>
              <a:rPr lang="en-GB" dirty="0"/>
              <a:t> </a:t>
            </a:r>
            <a:r>
              <a:rPr lang="en-GB" dirty="0" err="1"/>
              <a:t>ategu</a:t>
            </a:r>
            <a:r>
              <a:rPr lang="en-GB" dirty="0"/>
              <a:t> </a:t>
            </a:r>
            <a:r>
              <a:rPr lang="en-GB" dirty="0" err="1"/>
              <a:t>ein</a:t>
            </a:r>
            <a:r>
              <a:rPr lang="en-GB" dirty="0"/>
              <a:t> </a:t>
            </a:r>
            <a:r>
              <a:rPr lang="en-GB" dirty="0" err="1"/>
              <a:t>gwybodaeth</a:t>
            </a:r>
            <a:r>
              <a:rPr lang="en-GB" dirty="0"/>
              <a:t> </a:t>
            </a:r>
            <a:r>
              <a:rPr lang="en-GB" dirty="0" err="1"/>
              <a:t>a’r</a:t>
            </a:r>
            <a:r>
              <a:rPr lang="en-GB" dirty="0"/>
              <a:t> </a:t>
            </a:r>
            <a:r>
              <a:rPr lang="en-GB" dirty="0" err="1"/>
              <a:t>hyn</a:t>
            </a:r>
            <a:r>
              <a:rPr lang="en-GB" dirty="0"/>
              <a:t> a </a:t>
            </a:r>
            <a:r>
              <a:rPr lang="en-GB" dirty="0" err="1"/>
              <a:t>ddeallwn</a:t>
            </a:r>
            <a:r>
              <a:rPr lang="en-GB" dirty="0"/>
              <a:t> am </a:t>
            </a:r>
            <a:r>
              <a:rPr lang="en-GB" dirty="0" err="1"/>
              <a:t>bwnc</a:t>
            </a:r>
            <a:r>
              <a:rPr lang="en-GB" dirty="0"/>
              <a:t>, ac </a:t>
            </a:r>
            <a:r>
              <a:rPr lang="en-GB" dirty="0" err="1"/>
              <a:t>sy’n</a:t>
            </a:r>
            <a:r>
              <a:rPr lang="en-GB" dirty="0"/>
              <a:t> </a:t>
            </a:r>
            <a:r>
              <a:rPr lang="en-GB" dirty="0" err="1"/>
              <a:t>ein</a:t>
            </a:r>
            <a:r>
              <a:rPr lang="en-GB" dirty="0"/>
              <a:t> </a:t>
            </a:r>
            <a:r>
              <a:rPr lang="en-GB" dirty="0" err="1"/>
              <a:t>galluogi</a:t>
            </a:r>
            <a:r>
              <a:rPr lang="en-GB" dirty="0"/>
              <a:t> </a:t>
            </a:r>
            <a:r>
              <a:rPr lang="en-GB" dirty="0" err="1"/>
              <a:t>i</a:t>
            </a:r>
            <a:r>
              <a:rPr lang="en-GB" dirty="0"/>
              <a:t> </a:t>
            </a:r>
            <a:r>
              <a:rPr lang="en-GB" dirty="0" err="1"/>
              <a:t>weithredu</a:t>
            </a:r>
            <a:r>
              <a:rPr lang="en-GB" dirty="0"/>
              <a:t> </a:t>
            </a:r>
            <a:r>
              <a:rPr lang="en-GB" dirty="0" err="1"/>
              <a:t>mewn</a:t>
            </a:r>
            <a:r>
              <a:rPr lang="en-GB" dirty="0"/>
              <a:t> </a:t>
            </a:r>
            <a:r>
              <a:rPr lang="en-GB" dirty="0" err="1"/>
              <a:t>sefyllfa</a:t>
            </a:r>
            <a:r>
              <a:rPr lang="en-GB" dirty="0"/>
              <a:t>.</a:t>
            </a:r>
          </a:p>
        </p:txBody>
      </p:sp>
      <p:sp>
        <p:nvSpPr>
          <p:cNvPr id="6" name="Content Placeholder 5">
            <a:extLst>
              <a:ext uri="{FF2B5EF4-FFF2-40B4-BE49-F238E27FC236}">
                <a16:creationId xmlns:a16="http://schemas.microsoft.com/office/drawing/2014/main" id="{838D8C2C-DE4C-F13C-F1D9-18D26100E9D3}"/>
              </a:ext>
            </a:extLst>
          </p:cNvPr>
          <p:cNvSpPr>
            <a:spLocks noGrp="1"/>
          </p:cNvSpPr>
          <p:nvPr>
            <p:ph sz="quarter" idx="4"/>
          </p:nvPr>
        </p:nvSpPr>
        <p:spPr>
          <a:xfrm>
            <a:off x="6172200" y="2093119"/>
            <a:ext cx="5183188" cy="3684588"/>
          </a:xfrm>
        </p:spPr>
        <p:txBody>
          <a:bodyPr>
            <a:normAutofit lnSpcReduction="10000"/>
          </a:bodyPr>
          <a:lstStyle/>
          <a:p>
            <a:r>
              <a:rPr lang="en-GB" dirty="0"/>
              <a:t>Schön speaks of reflective practitioners who are not just skilful or competent but "thoughtful, wise and contemplative", whose work involves "intuition, insight and artistry" (Schön 1987). </a:t>
            </a:r>
          </a:p>
          <a:p>
            <a:endParaRPr lang="en-GB" dirty="0"/>
          </a:p>
          <a:p>
            <a:r>
              <a:rPr lang="en-GB" dirty="0"/>
              <a:t>Drawing on our intuition we do what feels right. It is an emotional response that complements our knowledge and what we understand about a subject, and which enables us to act in a situation. </a:t>
            </a:r>
          </a:p>
          <a:p>
            <a:endParaRPr lang="en-GB" dirty="0"/>
          </a:p>
        </p:txBody>
      </p:sp>
    </p:spTree>
    <p:extLst>
      <p:ext uri="{BB962C8B-B14F-4D97-AF65-F5344CB8AC3E}">
        <p14:creationId xmlns:p14="http://schemas.microsoft.com/office/powerpoint/2010/main" val="686527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034AF-1057-8438-5FAE-C662046DA3FC}"/>
              </a:ext>
            </a:extLst>
          </p:cNvPr>
          <p:cNvSpPr>
            <a:spLocks noGrp="1"/>
          </p:cNvSpPr>
          <p:nvPr>
            <p:ph type="title"/>
          </p:nvPr>
        </p:nvSpPr>
        <p:spPr/>
        <p:txBody>
          <a:bodyPr/>
          <a:lstStyle/>
          <a:p>
            <a:r>
              <a:rPr lang="en-GB" dirty="0" err="1"/>
              <a:t>Technegau</a:t>
            </a:r>
            <a:r>
              <a:rPr lang="en-GB" dirty="0"/>
              <a:t> a </a:t>
            </a:r>
            <a:r>
              <a:rPr lang="en-GB" dirty="0" err="1"/>
              <a:t>thactegau</a:t>
            </a:r>
            <a:r>
              <a:rPr lang="en-GB" dirty="0"/>
              <a:t> </a:t>
            </a:r>
            <a:r>
              <a:rPr lang="en-GB" dirty="0" err="1"/>
              <a:t>ar</a:t>
            </a:r>
            <a:r>
              <a:rPr lang="en-GB" dirty="0"/>
              <a:t> </a:t>
            </a:r>
            <a:r>
              <a:rPr lang="en-GB" dirty="0" err="1"/>
              <a:t>gyfer</a:t>
            </a:r>
            <a:r>
              <a:rPr lang="en-GB" dirty="0"/>
              <a:t> </a:t>
            </a:r>
            <a:r>
              <a:rPr lang="en-GB" dirty="0" err="1"/>
              <a:t>myfyrio</a:t>
            </a:r>
            <a:r>
              <a:rPr lang="en-GB" dirty="0"/>
              <a:t>/ Techniques and tactics for reflection</a:t>
            </a:r>
          </a:p>
        </p:txBody>
      </p:sp>
      <p:sp>
        <p:nvSpPr>
          <p:cNvPr id="4" name="Content Placeholder 3">
            <a:extLst>
              <a:ext uri="{FF2B5EF4-FFF2-40B4-BE49-F238E27FC236}">
                <a16:creationId xmlns:a16="http://schemas.microsoft.com/office/drawing/2014/main" id="{A3B5D46B-0CFE-9CA0-CF36-0CCBB25E8998}"/>
              </a:ext>
            </a:extLst>
          </p:cNvPr>
          <p:cNvSpPr>
            <a:spLocks noGrp="1"/>
          </p:cNvSpPr>
          <p:nvPr>
            <p:ph sz="half" idx="2"/>
          </p:nvPr>
        </p:nvSpPr>
        <p:spPr>
          <a:xfrm>
            <a:off x="836611" y="1945516"/>
            <a:ext cx="5157787" cy="3684588"/>
          </a:xfrm>
        </p:spPr>
        <p:txBody>
          <a:bodyPr/>
          <a:lstStyle/>
          <a:p>
            <a:r>
              <a:rPr lang="en-GB" dirty="0" err="1"/>
              <a:t>Meddwl</a:t>
            </a:r>
            <a:r>
              <a:rPr lang="en-GB" dirty="0"/>
              <a:t> </a:t>
            </a:r>
            <a:r>
              <a:rPr lang="en-GB" dirty="0" err="1"/>
              <a:t>ar</a:t>
            </a:r>
            <a:r>
              <a:rPr lang="en-GB" dirty="0"/>
              <a:t> </a:t>
            </a:r>
            <a:r>
              <a:rPr lang="en-GB" dirty="0" err="1"/>
              <a:t>eich</a:t>
            </a:r>
            <a:r>
              <a:rPr lang="en-GB" dirty="0"/>
              <a:t> </a:t>
            </a:r>
            <a:r>
              <a:rPr lang="en-GB" dirty="0" err="1"/>
              <a:t>traed</a:t>
            </a:r>
            <a:endParaRPr lang="en-GB" dirty="0"/>
          </a:p>
          <a:p>
            <a:r>
              <a:rPr lang="en-GB" dirty="0"/>
              <a:t>Repertoire</a:t>
            </a:r>
          </a:p>
          <a:p>
            <a:r>
              <a:rPr lang="en-GB" dirty="0" err="1"/>
              <a:t>Ffrâm</a:t>
            </a:r>
            <a:r>
              <a:rPr lang="en-GB" dirty="0"/>
              <a:t> </a:t>
            </a:r>
            <a:r>
              <a:rPr lang="en-GB" dirty="0" err="1"/>
              <a:t>Cyfeirio</a:t>
            </a:r>
            <a:endParaRPr lang="en-GB" dirty="0"/>
          </a:p>
          <a:p>
            <a:r>
              <a:rPr lang="en-GB" dirty="0" err="1"/>
              <a:t>Greddf</a:t>
            </a:r>
            <a:r>
              <a:rPr lang="en-GB" dirty="0"/>
              <a:t> a </a:t>
            </a:r>
            <a:r>
              <a:rPr lang="en-GB" dirty="0" err="1"/>
              <a:t>theimlad</a:t>
            </a:r>
            <a:r>
              <a:rPr lang="en-GB" dirty="0"/>
              <a:t> </a:t>
            </a:r>
            <a:r>
              <a:rPr lang="en-GB" dirty="0" err="1"/>
              <a:t>o'r</a:t>
            </a:r>
            <a:r>
              <a:rPr lang="en-GB" dirty="0"/>
              <a:t> </a:t>
            </a:r>
            <a:r>
              <a:rPr lang="en-GB" dirty="0" err="1"/>
              <a:t>perfedd</a:t>
            </a:r>
            <a:endParaRPr lang="en-GB" dirty="0"/>
          </a:p>
          <a:p>
            <a:r>
              <a:rPr lang="en-GB" dirty="0" err="1"/>
              <a:t>Emosiynau</a:t>
            </a:r>
            <a:endParaRPr lang="en-GB" dirty="0"/>
          </a:p>
          <a:p>
            <a:r>
              <a:rPr lang="en-GB" dirty="0" err="1"/>
              <a:t>Cysylltu</a:t>
            </a:r>
            <a:endParaRPr lang="en-GB" dirty="0"/>
          </a:p>
          <a:p>
            <a:r>
              <a:rPr lang="en-GB" dirty="0" err="1"/>
              <a:t>Beirniadu</a:t>
            </a:r>
            <a:r>
              <a:rPr lang="en-GB" dirty="0"/>
              <a:t> a </a:t>
            </a:r>
            <a:r>
              <a:rPr lang="en-GB" dirty="0" err="1"/>
              <a:t>gwerthuso</a:t>
            </a:r>
            <a:endParaRPr lang="en-GB" dirty="0"/>
          </a:p>
          <a:p>
            <a:r>
              <a:rPr lang="en-GB" dirty="0" err="1"/>
              <a:t>Symudiadau</a:t>
            </a:r>
            <a:r>
              <a:rPr lang="en-GB" dirty="0"/>
              <a:t> </a:t>
            </a:r>
            <a:r>
              <a:rPr lang="en-GB" dirty="0" err="1"/>
              <a:t>ymarfer</a:t>
            </a:r>
            <a:endParaRPr lang="en-GB" dirty="0"/>
          </a:p>
        </p:txBody>
      </p:sp>
      <p:sp>
        <p:nvSpPr>
          <p:cNvPr id="6" name="Content Placeholder 5">
            <a:extLst>
              <a:ext uri="{FF2B5EF4-FFF2-40B4-BE49-F238E27FC236}">
                <a16:creationId xmlns:a16="http://schemas.microsoft.com/office/drawing/2014/main" id="{A553F507-F7C2-7B7A-5F32-AADC111973CD}"/>
              </a:ext>
            </a:extLst>
          </p:cNvPr>
          <p:cNvSpPr>
            <a:spLocks noGrp="1"/>
          </p:cNvSpPr>
          <p:nvPr>
            <p:ph sz="quarter" idx="4"/>
          </p:nvPr>
        </p:nvSpPr>
        <p:spPr>
          <a:xfrm>
            <a:off x="6172200" y="2054699"/>
            <a:ext cx="5183188" cy="3684588"/>
          </a:xfrm>
        </p:spPr>
        <p:txBody>
          <a:bodyPr/>
          <a:lstStyle/>
          <a:p>
            <a:r>
              <a:rPr lang="en-GB" dirty="0"/>
              <a:t>Thinking on your feet</a:t>
            </a:r>
          </a:p>
          <a:p>
            <a:r>
              <a:rPr lang="en-GB" dirty="0"/>
              <a:t>Repertoire</a:t>
            </a:r>
          </a:p>
          <a:p>
            <a:r>
              <a:rPr lang="en-GB" dirty="0"/>
              <a:t>Frame of Reference</a:t>
            </a:r>
          </a:p>
          <a:p>
            <a:r>
              <a:rPr lang="en-GB" dirty="0"/>
              <a:t>Intuition and gut feeling</a:t>
            </a:r>
          </a:p>
          <a:p>
            <a:r>
              <a:rPr lang="en-GB" dirty="0"/>
              <a:t>Emotions</a:t>
            </a:r>
          </a:p>
          <a:p>
            <a:r>
              <a:rPr lang="en-GB" dirty="0"/>
              <a:t>Connecting</a:t>
            </a:r>
          </a:p>
          <a:p>
            <a:r>
              <a:rPr lang="en-GB" dirty="0"/>
              <a:t>Judging and evaluating</a:t>
            </a:r>
          </a:p>
          <a:p>
            <a:r>
              <a:rPr lang="en-GB" dirty="0"/>
              <a:t>Rehearsing moves</a:t>
            </a:r>
          </a:p>
          <a:p>
            <a:endParaRPr lang="en-GB" dirty="0"/>
          </a:p>
        </p:txBody>
      </p:sp>
    </p:spTree>
    <p:extLst>
      <p:ext uri="{BB962C8B-B14F-4D97-AF65-F5344CB8AC3E}">
        <p14:creationId xmlns:p14="http://schemas.microsoft.com/office/powerpoint/2010/main" val="3694014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FA4D3-AD76-E855-A863-5E415FF6BDB2}"/>
              </a:ext>
            </a:extLst>
          </p:cNvPr>
          <p:cNvSpPr>
            <a:spLocks noGrp="1"/>
          </p:cNvSpPr>
          <p:nvPr>
            <p:ph type="title"/>
          </p:nvPr>
        </p:nvSpPr>
        <p:spPr/>
        <p:txBody>
          <a:bodyPr/>
          <a:lstStyle/>
          <a:p>
            <a:r>
              <a:rPr lang="en-GB" dirty="0"/>
              <a:t>Cau/ Closing</a:t>
            </a:r>
          </a:p>
        </p:txBody>
      </p:sp>
      <p:sp>
        <p:nvSpPr>
          <p:cNvPr id="4" name="Content Placeholder 3">
            <a:extLst>
              <a:ext uri="{FF2B5EF4-FFF2-40B4-BE49-F238E27FC236}">
                <a16:creationId xmlns:a16="http://schemas.microsoft.com/office/drawing/2014/main" id="{A97D0076-7988-3138-053B-2385D1B1774F}"/>
              </a:ext>
            </a:extLst>
          </p:cNvPr>
          <p:cNvSpPr>
            <a:spLocks noGrp="1"/>
          </p:cNvSpPr>
          <p:nvPr>
            <p:ph sz="half" idx="2"/>
          </p:nvPr>
        </p:nvSpPr>
        <p:spPr>
          <a:xfrm>
            <a:off x="836611" y="1959164"/>
            <a:ext cx="5157787" cy="3684588"/>
          </a:xfrm>
        </p:spPr>
        <p:txBody>
          <a:bodyPr>
            <a:normAutofit lnSpcReduction="10000"/>
          </a:bodyPr>
          <a:lstStyle/>
          <a:p>
            <a:r>
              <a:rPr lang="en-GB" dirty="0" err="1"/>
              <a:t>Nid</a:t>
            </a:r>
            <a:r>
              <a:rPr lang="en-GB" dirty="0"/>
              <a:t> </a:t>
            </a:r>
            <a:r>
              <a:rPr lang="en-GB" dirty="0" err="1"/>
              <a:t>yw</a:t>
            </a:r>
            <a:r>
              <a:rPr lang="en-GB" dirty="0"/>
              <a:t> </a:t>
            </a:r>
            <a:r>
              <a:rPr lang="en-GB" dirty="0" err="1"/>
              <a:t>myfyrio</a:t>
            </a:r>
            <a:r>
              <a:rPr lang="en-GB" dirty="0"/>
              <a:t> </a:t>
            </a:r>
            <a:r>
              <a:rPr lang="en-GB" dirty="0" err="1"/>
              <a:t>yn</a:t>
            </a:r>
            <a:r>
              <a:rPr lang="en-GB" dirty="0"/>
              <a:t> </a:t>
            </a:r>
            <a:r>
              <a:rPr lang="en-GB" dirty="0" err="1"/>
              <a:t>ddiben</a:t>
            </a:r>
            <a:r>
              <a:rPr lang="en-GB" dirty="0"/>
              <a:t> </a:t>
            </a:r>
            <a:r>
              <a:rPr lang="en-GB" dirty="0" err="1"/>
              <a:t>ynddo'i</a:t>
            </a:r>
            <a:r>
              <a:rPr lang="en-GB" dirty="0"/>
              <a:t> </a:t>
            </a:r>
            <a:r>
              <a:rPr lang="en-GB" dirty="0" err="1"/>
              <a:t>hun</a:t>
            </a:r>
            <a:r>
              <a:rPr lang="en-GB" dirty="0"/>
              <a:t> a </a:t>
            </a:r>
            <a:r>
              <a:rPr lang="en-GB" dirty="0" err="1"/>
              <a:t>dylid</a:t>
            </a:r>
            <a:r>
              <a:rPr lang="en-GB" dirty="0"/>
              <a:t> </a:t>
            </a:r>
            <a:r>
              <a:rPr lang="en-GB" dirty="0" err="1"/>
              <a:t>mynd</a:t>
            </a:r>
            <a:r>
              <a:rPr lang="en-GB" dirty="0"/>
              <a:t> â </a:t>
            </a:r>
            <a:r>
              <a:rPr lang="en-GB" dirty="0" err="1"/>
              <a:t>recordiadau</a:t>
            </a:r>
            <a:r>
              <a:rPr lang="en-GB" dirty="0"/>
              <a:t> </a:t>
            </a:r>
            <a:r>
              <a:rPr lang="en-GB" dirty="0" err="1"/>
              <a:t>i'r</a:t>
            </a:r>
            <a:r>
              <a:rPr lang="en-GB" dirty="0"/>
              <a:t> </a:t>
            </a:r>
            <a:r>
              <a:rPr lang="en-GB" dirty="0" err="1"/>
              <a:t>oruchwyliaeth</a:t>
            </a:r>
            <a:r>
              <a:rPr lang="en-GB" dirty="0"/>
              <a:t> (</a:t>
            </a:r>
            <a:r>
              <a:rPr lang="en-GB" dirty="0" err="1"/>
              <a:t>iawn</a:t>
            </a:r>
            <a:r>
              <a:rPr lang="en-GB" dirty="0"/>
              <a:t> </a:t>
            </a:r>
            <a:r>
              <a:rPr lang="en-GB" dirty="0" err="1"/>
              <a:t>goruchwylio</a:t>
            </a:r>
            <a:r>
              <a:rPr lang="en-GB" dirty="0"/>
              <a:t>??) </a:t>
            </a:r>
            <a:r>
              <a:rPr lang="en-GB" dirty="0" err="1"/>
              <a:t>i'w</a:t>
            </a:r>
            <a:r>
              <a:rPr lang="en-GB" dirty="0"/>
              <a:t> </a:t>
            </a:r>
            <a:r>
              <a:rPr lang="en-GB" dirty="0" err="1"/>
              <a:t>harchwilio</a:t>
            </a:r>
            <a:r>
              <a:rPr lang="en-GB" dirty="0"/>
              <a:t> </a:t>
            </a:r>
            <a:r>
              <a:rPr lang="en-GB" dirty="0" err="1"/>
              <a:t>ymhellach</a:t>
            </a:r>
            <a:r>
              <a:rPr lang="en-GB" dirty="0"/>
              <a:t>.</a:t>
            </a:r>
          </a:p>
          <a:p>
            <a:endParaRPr lang="en-GB" dirty="0"/>
          </a:p>
          <a:p>
            <a:r>
              <a:rPr lang="en-GB" dirty="0"/>
              <a:t>Y </a:t>
            </a:r>
            <a:r>
              <a:rPr lang="en-GB" dirty="0" err="1"/>
              <a:t>pwrpas</a:t>
            </a:r>
            <a:r>
              <a:rPr lang="en-GB" dirty="0"/>
              <a:t> </a:t>
            </a:r>
            <a:r>
              <a:rPr lang="en-GB" dirty="0" err="1"/>
              <a:t>yw</a:t>
            </a:r>
            <a:r>
              <a:rPr lang="en-GB" dirty="0"/>
              <a:t> </a:t>
            </a:r>
            <a:r>
              <a:rPr lang="en-GB" dirty="0" err="1"/>
              <a:t>dysgu</a:t>
            </a:r>
            <a:r>
              <a:rPr lang="en-GB" dirty="0"/>
              <a:t> a </a:t>
            </a:r>
            <a:r>
              <a:rPr lang="en-GB" dirty="0" err="1"/>
              <a:t>pharatoi</a:t>
            </a:r>
            <a:r>
              <a:rPr lang="en-GB" dirty="0"/>
              <a:t> </a:t>
            </a:r>
            <a:r>
              <a:rPr lang="en-GB" dirty="0" err="1"/>
              <a:t>ar</a:t>
            </a:r>
            <a:r>
              <a:rPr lang="en-GB" dirty="0"/>
              <a:t> </a:t>
            </a:r>
            <a:r>
              <a:rPr lang="en-GB" dirty="0" err="1"/>
              <a:t>gyfer</a:t>
            </a:r>
            <a:r>
              <a:rPr lang="en-GB" dirty="0"/>
              <a:t> </a:t>
            </a:r>
            <a:r>
              <a:rPr lang="en-GB" dirty="0" err="1"/>
              <a:t>profiadau</a:t>
            </a:r>
            <a:r>
              <a:rPr lang="en-GB" dirty="0"/>
              <a:t> </a:t>
            </a:r>
            <a:r>
              <a:rPr lang="en-GB" dirty="0" err="1"/>
              <a:t>pellach</a:t>
            </a:r>
            <a:r>
              <a:rPr lang="en-GB" dirty="0"/>
              <a:t> </a:t>
            </a:r>
            <a:r>
              <a:rPr lang="en-GB" dirty="0" err="1"/>
              <a:t>fel</a:t>
            </a:r>
            <a:r>
              <a:rPr lang="en-GB" dirty="0"/>
              <a:t> y </a:t>
            </a:r>
            <a:r>
              <a:rPr lang="en-GB" dirty="0" err="1"/>
              <a:t>gallwn</a:t>
            </a:r>
            <a:r>
              <a:rPr lang="en-GB" dirty="0"/>
              <a:t> </a:t>
            </a:r>
            <a:r>
              <a:rPr lang="en-GB" dirty="0" err="1"/>
              <a:t>weithredu</a:t>
            </a:r>
            <a:r>
              <a:rPr lang="en-GB" dirty="0"/>
              <a:t> </a:t>
            </a:r>
            <a:r>
              <a:rPr lang="en-GB" dirty="0" err="1"/>
              <a:t>mewn</a:t>
            </a:r>
            <a:r>
              <a:rPr lang="en-GB" dirty="0"/>
              <a:t> </a:t>
            </a:r>
            <a:r>
              <a:rPr lang="en-GB" dirty="0" err="1"/>
              <a:t>ffyrdd</a:t>
            </a:r>
            <a:r>
              <a:rPr lang="en-GB" dirty="0"/>
              <a:t> </a:t>
            </a:r>
            <a:r>
              <a:rPr lang="en-GB" dirty="0" err="1"/>
              <a:t>meddylgar</a:t>
            </a:r>
            <a:r>
              <a:rPr lang="en-GB" dirty="0"/>
              <a:t> </a:t>
            </a:r>
            <a:r>
              <a:rPr lang="en-GB" dirty="0" err="1"/>
              <a:t>mwy</a:t>
            </a:r>
            <a:r>
              <a:rPr lang="en-GB" dirty="0"/>
              <a:t> </a:t>
            </a:r>
            <a:r>
              <a:rPr lang="en-GB" dirty="0" err="1"/>
              <a:t>gwybodus</a:t>
            </a:r>
            <a:r>
              <a:rPr lang="en-GB" dirty="0"/>
              <a:t>.</a:t>
            </a:r>
          </a:p>
          <a:p>
            <a:endParaRPr lang="en-GB" dirty="0"/>
          </a:p>
          <a:p>
            <a:r>
              <a:rPr lang="en-GB" dirty="0" err="1"/>
              <a:t>Awgrymwyd</a:t>
            </a:r>
            <a:r>
              <a:rPr lang="en-GB" dirty="0"/>
              <a:t> bod Praxis </a:t>
            </a:r>
            <a:r>
              <a:rPr lang="en-GB" dirty="0" err="1"/>
              <a:t>yn</a:t>
            </a:r>
            <a:r>
              <a:rPr lang="en-GB" dirty="0"/>
              <a:t> </a:t>
            </a:r>
            <a:r>
              <a:rPr lang="en-GB" dirty="0" err="1"/>
              <a:t>dibynnu</a:t>
            </a:r>
            <a:r>
              <a:rPr lang="en-GB" dirty="0"/>
              <a:t> </a:t>
            </a:r>
            <a:r>
              <a:rPr lang="en-GB" dirty="0" err="1"/>
              <a:t>ar</a:t>
            </a:r>
            <a:r>
              <a:rPr lang="en-GB" dirty="0"/>
              <a:t> </a:t>
            </a:r>
            <a:r>
              <a:rPr lang="en-GB" dirty="0" err="1"/>
              <a:t>fynd</a:t>
            </a:r>
            <a:r>
              <a:rPr lang="en-GB" dirty="0"/>
              <a:t> </a:t>
            </a:r>
            <a:r>
              <a:rPr lang="en-GB" dirty="0" err="1"/>
              <a:t>ar</a:t>
            </a:r>
            <a:r>
              <a:rPr lang="en-GB" dirty="0"/>
              <a:t> </a:t>
            </a:r>
            <a:r>
              <a:rPr lang="en-GB" dirty="0" err="1"/>
              <a:t>drywydd</a:t>
            </a:r>
            <a:r>
              <a:rPr lang="en-GB" dirty="0"/>
              <a:t> </a:t>
            </a:r>
            <a:r>
              <a:rPr lang="en-GB" dirty="0" err="1"/>
              <a:t>gweithredu</a:t>
            </a:r>
            <a:r>
              <a:rPr lang="en-GB" dirty="0"/>
              <a:t> </a:t>
            </a:r>
            <a:r>
              <a:rPr lang="en-GB" dirty="0" err="1"/>
              <a:t>gwybodus</a:t>
            </a:r>
            <a:r>
              <a:rPr lang="en-GB" dirty="0"/>
              <a:t>, </a:t>
            </a:r>
            <a:r>
              <a:rPr lang="en-GB" dirty="0" err="1"/>
              <a:t>ymroddedig</a:t>
            </a:r>
            <a:r>
              <a:rPr lang="en-GB" dirty="0"/>
              <a:t>.</a:t>
            </a:r>
          </a:p>
        </p:txBody>
      </p:sp>
      <p:sp>
        <p:nvSpPr>
          <p:cNvPr id="6" name="Content Placeholder 5">
            <a:extLst>
              <a:ext uri="{FF2B5EF4-FFF2-40B4-BE49-F238E27FC236}">
                <a16:creationId xmlns:a16="http://schemas.microsoft.com/office/drawing/2014/main" id="{72951CB3-BD21-3280-F525-013F367A70DF}"/>
              </a:ext>
            </a:extLst>
          </p:cNvPr>
          <p:cNvSpPr>
            <a:spLocks noGrp="1"/>
          </p:cNvSpPr>
          <p:nvPr>
            <p:ph sz="quarter" idx="4"/>
          </p:nvPr>
        </p:nvSpPr>
        <p:spPr>
          <a:xfrm>
            <a:off x="6096000" y="1959164"/>
            <a:ext cx="5183188" cy="3684588"/>
          </a:xfrm>
        </p:spPr>
        <p:txBody>
          <a:bodyPr>
            <a:normAutofit lnSpcReduction="10000"/>
          </a:bodyPr>
          <a:lstStyle/>
          <a:p>
            <a:r>
              <a:rPr lang="en-GB" dirty="0"/>
              <a:t>Reflection is not an end in itself and recordings should be taken to supervision (supervision right??) for further exploration.</a:t>
            </a:r>
          </a:p>
          <a:p>
            <a:endParaRPr lang="en-GB" dirty="0"/>
          </a:p>
          <a:p>
            <a:r>
              <a:rPr lang="en-GB" dirty="0"/>
              <a:t>The purpose is to learn and prepare for further experiences so we can act in more informed thoughtful ways. </a:t>
            </a:r>
          </a:p>
          <a:p>
            <a:endParaRPr lang="en-GB" dirty="0"/>
          </a:p>
          <a:p>
            <a:r>
              <a:rPr lang="en-GB" dirty="0"/>
              <a:t>It has been suggested that Praxis relies on the pursuit of informed, committed, action.</a:t>
            </a:r>
          </a:p>
          <a:p>
            <a:endParaRPr lang="en-GB" dirty="0"/>
          </a:p>
        </p:txBody>
      </p:sp>
    </p:spTree>
    <p:extLst>
      <p:ext uri="{BB962C8B-B14F-4D97-AF65-F5344CB8AC3E}">
        <p14:creationId xmlns:p14="http://schemas.microsoft.com/office/powerpoint/2010/main" val="1459401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B079E-F9A5-BB86-113D-50E5A2A9AB65}"/>
              </a:ext>
            </a:extLst>
          </p:cNvPr>
          <p:cNvSpPr>
            <a:spLocks noGrp="1"/>
          </p:cNvSpPr>
          <p:nvPr>
            <p:ph type="title"/>
          </p:nvPr>
        </p:nvSpPr>
        <p:spPr/>
        <p:txBody>
          <a:bodyPr/>
          <a:lstStyle/>
          <a:p>
            <a:r>
              <a:rPr lang="en-GB" dirty="0"/>
              <a:t>Reference List</a:t>
            </a:r>
          </a:p>
        </p:txBody>
      </p:sp>
      <p:sp>
        <p:nvSpPr>
          <p:cNvPr id="4" name="Content Placeholder 3">
            <a:extLst>
              <a:ext uri="{FF2B5EF4-FFF2-40B4-BE49-F238E27FC236}">
                <a16:creationId xmlns:a16="http://schemas.microsoft.com/office/drawing/2014/main" id="{F3635049-4521-A241-4988-AD5D590093C3}"/>
              </a:ext>
            </a:extLst>
          </p:cNvPr>
          <p:cNvSpPr>
            <a:spLocks noGrp="1"/>
          </p:cNvSpPr>
          <p:nvPr>
            <p:ph sz="half" idx="2"/>
          </p:nvPr>
        </p:nvSpPr>
        <p:spPr>
          <a:xfrm>
            <a:off x="839789" y="2095642"/>
            <a:ext cx="10515599" cy="3684588"/>
          </a:xfrm>
        </p:spPr>
        <p:txBody>
          <a:bodyPr>
            <a:normAutofit fontScale="70000" lnSpcReduction="20000"/>
          </a:bodyPr>
          <a:lstStyle/>
          <a:p>
            <a:r>
              <a:rPr lang="en-GB" dirty="0"/>
              <a:t>Atkins S, and Murphy K, (1999) Reflective Practice, in </a:t>
            </a:r>
            <a:r>
              <a:rPr lang="en-GB" i="1" dirty="0"/>
              <a:t>Nursing Standard</a:t>
            </a:r>
            <a:r>
              <a:rPr lang="en-GB" dirty="0"/>
              <a:t>, 8(39), pp49-56.</a:t>
            </a:r>
          </a:p>
          <a:p>
            <a:r>
              <a:rPr lang="en-GB" dirty="0"/>
              <a:t>Biggs J, (1999) </a:t>
            </a:r>
            <a:r>
              <a:rPr lang="en-GB" i="1" dirty="0"/>
              <a:t>Teaching for Quality Learning at University</a:t>
            </a:r>
            <a:r>
              <a:rPr lang="en-GB" dirty="0"/>
              <a:t>, Buckingham: Open University Press.</a:t>
            </a:r>
          </a:p>
          <a:p>
            <a:r>
              <a:rPr lang="en-GB" dirty="0" err="1"/>
              <a:t>Boud</a:t>
            </a:r>
            <a:r>
              <a:rPr lang="en-GB" dirty="0"/>
              <a:t> D, Keough R, and Walker D, (1985) </a:t>
            </a:r>
            <a:r>
              <a:rPr lang="en-GB" i="1" dirty="0"/>
              <a:t>Reflection: turning experience into learning, </a:t>
            </a:r>
            <a:r>
              <a:rPr lang="en-GB" dirty="0"/>
              <a:t>London: Kogan Page.</a:t>
            </a:r>
          </a:p>
          <a:p>
            <a:r>
              <a:rPr lang="en-GB" dirty="0"/>
              <a:t>Claxton G, (1990)</a:t>
            </a:r>
            <a:r>
              <a:rPr lang="en-GB" i="1" dirty="0"/>
              <a:t>Teaching to Learn</a:t>
            </a:r>
            <a:r>
              <a:rPr lang="en-GB" dirty="0"/>
              <a:t>, Cassell.</a:t>
            </a:r>
          </a:p>
          <a:p>
            <a:r>
              <a:rPr lang="en-GB" dirty="0"/>
              <a:t>Dewey J, (1966) </a:t>
            </a:r>
            <a:r>
              <a:rPr lang="en-GB" i="1" dirty="0"/>
              <a:t>Democracy and education: an introduction to the philosophy of education</a:t>
            </a:r>
            <a:r>
              <a:rPr lang="en-GB" dirty="0"/>
              <a:t>, Oxford: A Free Press, 1966. </a:t>
            </a:r>
          </a:p>
          <a:p>
            <a:r>
              <a:rPr lang="en-GB" dirty="0"/>
              <a:t>Gibbs G, (1988) </a:t>
            </a:r>
            <a:r>
              <a:rPr lang="en-GB" i="1" dirty="0"/>
              <a:t>Learning by Doing: A guide to teaching and learning methods. </a:t>
            </a:r>
            <a:r>
              <a:rPr lang="en-GB" dirty="0"/>
              <a:t>Oxford: Further Education Unit, Oxford Brookes University.</a:t>
            </a:r>
          </a:p>
          <a:p>
            <a:r>
              <a:rPr lang="en-GB" dirty="0"/>
              <a:t>Kolb, D A, (1984) </a:t>
            </a:r>
            <a:r>
              <a:rPr lang="en-GB" i="1" dirty="0"/>
              <a:t>Experiential Learning: Experience as the source of learning and development, </a:t>
            </a:r>
            <a:r>
              <a:rPr lang="en-GB" dirty="0"/>
              <a:t>New Jersey: Prentice Hall.</a:t>
            </a:r>
          </a:p>
          <a:p>
            <a:r>
              <a:rPr lang="en-GB" dirty="0"/>
              <a:t>Moon J A, (1999) </a:t>
            </a:r>
            <a:r>
              <a:rPr lang="en-GB" i="1" dirty="0"/>
              <a:t>Reflection in learning &amp; professional development: theory &amp; practice, </a:t>
            </a:r>
            <a:r>
              <a:rPr lang="en-GB" dirty="0"/>
              <a:t>Oxon: Kogan Page.</a:t>
            </a:r>
          </a:p>
          <a:p>
            <a:r>
              <a:rPr lang="en-GB" dirty="0"/>
              <a:t>Schön D A, (1987)  Teaching artistry through reflection-in-action.  In </a:t>
            </a:r>
            <a:r>
              <a:rPr lang="en-GB" i="1" dirty="0"/>
              <a:t>Educating the reflective practitioner</a:t>
            </a:r>
            <a:r>
              <a:rPr lang="en-GB" dirty="0"/>
              <a:t>, San Francisco, CA: Jossey-Bass Publishers.</a:t>
            </a:r>
          </a:p>
          <a:p>
            <a:r>
              <a:rPr lang="en-GB" dirty="0"/>
              <a:t>Smith M K, (1994) </a:t>
            </a:r>
            <a:r>
              <a:rPr lang="en-GB" i="1" dirty="0"/>
              <a:t>Local Education. Community, conversation, action</a:t>
            </a:r>
            <a:r>
              <a:rPr lang="en-GB" dirty="0"/>
              <a:t>, Buckingham: Open University Press.</a:t>
            </a:r>
          </a:p>
          <a:p>
            <a:r>
              <a:rPr lang="en-GB" dirty="0"/>
              <a:t>Williams F, (2010) Reflection and enquiry, in </a:t>
            </a:r>
            <a:r>
              <a:rPr lang="en-GB" dirty="0" err="1"/>
              <a:t>Buchroth</a:t>
            </a:r>
            <a:r>
              <a:rPr lang="en-GB" dirty="0"/>
              <a:t> I, and Parkin C, (Eds) </a:t>
            </a:r>
            <a:r>
              <a:rPr lang="en-GB" i="1" dirty="0"/>
              <a:t>Using Theory in Youth and Community Work Practice</a:t>
            </a:r>
            <a:r>
              <a:rPr lang="en-GB" dirty="0"/>
              <a:t>, Exeter: Learning Matters. </a:t>
            </a:r>
          </a:p>
          <a:p>
            <a:endParaRPr lang="en-GB" dirty="0"/>
          </a:p>
        </p:txBody>
      </p:sp>
    </p:spTree>
    <p:extLst>
      <p:ext uri="{BB962C8B-B14F-4D97-AF65-F5344CB8AC3E}">
        <p14:creationId xmlns:p14="http://schemas.microsoft.com/office/powerpoint/2010/main" val="2290186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7" ma:contentTypeDescription="Create a new document." ma:contentTypeScope="" ma:versionID="ddff9cce5571c27881c83896167a5644">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7150a572d0065b14476e583bd73c086e"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6B7B9D-13FC-499F-A6CF-AC55926D32F0}">
  <ds:schemaRefs>
    <ds:schemaRef ds:uri="http://purl.org/dc/dcmitype/"/>
    <ds:schemaRef ds:uri="fb6e3afc-5266-4630-9c28-28963f20a13f"/>
    <ds:schemaRef ds:uri="http://schemas.microsoft.com/office/2006/metadata/properties"/>
    <ds:schemaRef ds:uri="http://schemas.microsoft.com/office/infopath/2007/PartnerControls"/>
    <ds:schemaRef ds:uri="http://purl.org/dc/elements/1.1/"/>
    <ds:schemaRef ds:uri="http://www.w3.org/XML/1998/namespace"/>
    <ds:schemaRef ds:uri="http://schemas.microsoft.com/office/2006/documentManagement/types"/>
    <ds:schemaRef ds:uri="http://schemas.openxmlformats.org/package/2006/metadata/core-properties"/>
    <ds:schemaRef ds:uri="2676ab72-9079-411c-83fb-ee6e21d36081"/>
    <ds:schemaRef ds:uri="http://purl.org/dc/terms/"/>
  </ds:schemaRefs>
</ds:datastoreItem>
</file>

<file path=customXml/itemProps2.xml><?xml version="1.0" encoding="utf-8"?>
<ds:datastoreItem xmlns:ds="http://schemas.openxmlformats.org/officeDocument/2006/customXml" ds:itemID="{04F470C9-574A-46F0-B410-370635C73208}">
  <ds:schemaRefs>
    <ds:schemaRef ds:uri="http://schemas.microsoft.com/sharepoint/v3/contenttype/forms"/>
  </ds:schemaRefs>
</ds:datastoreItem>
</file>

<file path=customXml/itemProps3.xml><?xml version="1.0" encoding="utf-8"?>
<ds:datastoreItem xmlns:ds="http://schemas.openxmlformats.org/officeDocument/2006/customXml" ds:itemID="{FCD95FD7-91CE-4F16-AE67-E04247273C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2192</Words>
  <Application>Microsoft Office PowerPoint</Application>
  <PresentationFormat>Widescreen</PresentationFormat>
  <Paragraphs>204</Paragraphs>
  <Slides>22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Arial</vt:lpstr>
      <vt:lpstr>Calibri</vt:lpstr>
      <vt:lpstr>Calibri Light</vt:lpstr>
      <vt:lpstr>Symbol</vt:lpstr>
      <vt:lpstr>Office Theme</vt:lpstr>
      <vt:lpstr>1_Office Theme</vt:lpstr>
      <vt:lpstr>PowerPoint Presentation</vt:lpstr>
      <vt:lpstr>University Health and Safety Policy</vt:lpstr>
      <vt:lpstr>PowerPoint Presentation</vt:lpstr>
      <vt:lpstr>Cynnwys/ Content</vt:lpstr>
      <vt:lpstr>Dod yn ymwybodol a chymwys/ Becoming aware and competent</vt:lpstr>
      <vt:lpstr>Ymarferydd yn siarad../ A practitioner speaking..</vt:lpstr>
      <vt:lpstr>Beth yw myfyrio?/ What is reflection?</vt:lpstr>
      <vt:lpstr>Beth i fyfyrio ‘arno’/ What to reflect ‘on’</vt:lpstr>
      <vt:lpstr>Materion o ymarfer../ Issues from practice..</vt:lpstr>
      <vt:lpstr>Model 1. Gibbs Model of Reflection</vt:lpstr>
      <vt:lpstr>Atkins and  Murphy’s model  of reflection (1994)</vt:lpstr>
      <vt:lpstr>Dysgu o Brofiad/ Learning from Experience</vt:lpstr>
      <vt:lpstr>Astudiaeth Achos o'ch Profiad/ A Case Study from your Experience</vt:lpstr>
      <vt:lpstr>Pennau Siarad/ Talking Heads</vt:lpstr>
      <vt:lpstr>Trafodaeth Grŵp/ Group Discussion</vt:lpstr>
      <vt:lpstr>Gwerthusiad/ Evaluation</vt:lpstr>
      <vt:lpstr>Not an exact reflection/ Ddim yn adlewyrchiad manwl gywir</vt:lpstr>
      <vt:lpstr>Dysgu dysgu/ Learning to learn</vt:lpstr>
      <vt:lpstr>Effaith Mandela/ The Mandela effect</vt:lpstr>
      <vt:lpstr>Technegau a thactegau ar gyfer myfyrio/ Techniques and tactics for reflection</vt:lpstr>
      <vt:lpstr>Cau/ Closing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Natalie MacDonald</cp:lastModifiedBy>
  <cp:revision>3</cp:revision>
  <dcterms:created xsi:type="dcterms:W3CDTF">2023-10-27T14:37:28Z</dcterms:created>
  <dcterms:modified xsi:type="dcterms:W3CDTF">2023-11-03T08:10:05Z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