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70" r:id="rId3"/>
    <p:sldId id="271" r:id="rId4"/>
    <p:sldId id="272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etrica Stefan" initials="PS" lastIdx="1" clrIdx="0">
    <p:extLst>
      <p:ext uri="{19B8F6BF-5375-455C-9EA6-DF929625EA0E}">
        <p15:presenceInfo xmlns:p15="http://schemas.microsoft.com/office/powerpoint/2012/main" userId="S::2020611@student.uwtsd.ac.uk::31392092-a8d4-4e77-b6f1-adb513d467d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2" autoAdjust="0"/>
    <p:restoredTop sz="94712" autoAdjust="0"/>
  </p:normalViewPr>
  <p:slideViewPr>
    <p:cSldViewPr snapToGrid="0">
      <p:cViewPr varScale="1">
        <p:scale>
          <a:sx n="75" d="100"/>
          <a:sy n="75" d="100"/>
        </p:scale>
        <p:origin x="77" y="23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3-16T19:11:30.09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3-14T16:46:49.56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AED4B-5E20-A74E-8676-2FFE6B6DBE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EBBD5-2BB6-3C4A-BE79-8AA7BDC416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2238B-9A49-224C-AA3F-BD110D0AF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9558E-0320-5D42-8A5D-1E52BD2C0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51AEA-3E07-7D41-A067-031608604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311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6FACC-F2B9-924B-A37E-D804C7FB0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A2492-58CC-4444-A846-20A2203A7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79BB7-E5DE-074A-B0AE-C4C9245FD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E5D2D-A6A2-2D42-8A8E-4D2CC6CBC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A3E5A-D8B4-9946-86F5-570BA4C652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398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04D6E-4988-F24F-8BC0-B29BEA4A1C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49F8E2-DF01-BD43-BB7C-00E503FE86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BAC19-F02D-8149-9315-9FF73D651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94E1B-5ED5-4F48-AA94-21107AEB9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24028-3C3E-E24B-A19D-36E962890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959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3544E-906D-644A-A5A4-BB53DFBAA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E7E22-4357-2745-B613-8D29A0E90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B7C7BE-1D94-1E4B-B605-9D7D626FA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A0F2C-E5EA-9845-8D71-14B86AFE2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49BA4-4A2F-4046-90D8-2D2C19B32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C7B362-7E9D-0940-9F0F-F7D64E9A0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982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34B18-965F-3240-8784-1148821D2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71352C-5C8F-0D43-9E62-4AF7ADA662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250428-D8EE-9B42-BCBC-58BA78F97E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80F050-02C6-C34F-BAF2-31628ABC0F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E6F502-952A-7E4A-BF81-21D681CFE6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5454F0-FF33-3F42-B2E2-12E558576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D4B3DDA-1DF6-5C4F-8A92-7E229C0BF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4A4691-E9E7-C545-892E-7F72D9AB8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98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80BA-CD36-B347-BED1-29E27E8F5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E99B0C-F037-8348-A379-CA1E086EC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8B425E-05F0-4844-8346-A802D8BB5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D65608-A5A1-434E-9F3E-13BE9326C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712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91B7D7-F5EC-D44E-8553-E083FF1FF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9231F-A5B8-784A-AA92-3607DF802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2868E-6BCC-EF47-BFED-9FC621A279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967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EF4F4-102E-954E-8397-0890EEA05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40B51-3BEB-9549-9520-207FEB3EB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44F9F0-B530-FC41-9D72-E87C1EB70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0100C-6A02-564E-8AC4-C43C1FFC7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5B8CC4-281C-D046-B9C9-63E24EC5F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FBA6A-8BC8-8D43-B7E1-A36D7067E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2148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92504-5243-2048-B436-22DE5E4A6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7EF93C-2E97-0048-ACBB-3748820A0E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76D3AC-A310-6C42-BE12-8ECC48B2EB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A43D0A-2926-6A4C-8E04-05E6B0F06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376A99-D106-FE49-BFD8-CFDFB41C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CBDAD-387E-B948-8B1D-E32270DC7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673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9F2C8-CE3D-AE46-AD06-2C9E1BAB3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982D6D-DDF5-9D46-936D-3EBFF3B39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13C7-C04D-1A4E-A634-913B57D0E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F4EDD-1D77-F043-B462-816BB1371A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97DE2-1DD2-1241-9D1E-661F0DE7F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418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B75ACD-FF51-3946-BCD6-9FA7A92DD6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E6B0A7-3AB8-D94B-A5C8-D3EACD54AE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B7C6F-34F8-D84A-BD7F-28DF3236C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AAE49-4CD9-CD4E-A256-144C49AAE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4F56C-63F9-4740-A6F9-33D6D4361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303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C33659-5D1A-0949-BA4D-7F18CEBF9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0D20D1-61A1-5D47-946E-EAB1400AEF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D7DD4-5631-1047-9A60-49442E05A5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FB0D2-567D-104E-98AF-7C4FEBC168CF}" type="datetimeFigureOut">
              <a:rPr lang="en-US" smtClean="0"/>
              <a:t>3/18/2021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E3EE4-8E29-A945-9443-D27C494962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08767-2542-424D-9391-8E4D24AC48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74AFD-E697-704D-8014-2C30B876F2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558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paperflare.com/coca-cola-zero-bottle-studio-shot-colored-background-container-wallpaper-euwrn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6" Type="http://schemas.openxmlformats.org/officeDocument/2006/relationships/comments" Target="../comments/comment1.xml"/><Relationship Id="rId5" Type="http://schemas.openxmlformats.org/officeDocument/2006/relationships/hyperlink" Target="https://www.wallpaperflare.com/coca-cola-zero-bottle-studio-shot-colored-background-container-wallpaper-euwrn" TargetMode="External"/><Relationship Id="rId4" Type="http://schemas.openxmlformats.org/officeDocument/2006/relationships/image" Target="../media/image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coca-cola.co.uk/sustainability/packaging-and-recycling/coca-cola-paper-bottle--sustainable-prototype-set-to-trial-in-eu" TargetMode="External"/><Relationship Id="rId1" Type="http://schemas.openxmlformats.org/officeDocument/2006/relationships/slideLayout" Target="../slideLayouts/slideLayout1.xml"/><Relationship Id="rId5" Type="http://schemas.openxmlformats.org/officeDocument/2006/relationships/comments" Target="../comments/comment2.xml"/><Relationship Id="rId4" Type="http://schemas.openxmlformats.org/officeDocument/2006/relationships/image" Target="../media/image7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story.com/.amp/this-day-in-history/coca-cola-sold-in-glass-bottles-for-first-time" TargetMode="External"/><Relationship Id="rId3" Type="http://schemas.openxmlformats.org/officeDocument/2006/relationships/hyperlink" Target="https://www.britannica.com/topic/The-Coca-Cola-Company,viewed" TargetMode="External"/><Relationship Id="rId7" Type="http://schemas.openxmlformats.org/officeDocument/2006/relationships/hyperlink" Target="https://www.coca-colacompany.com/" TargetMode="External"/><Relationship Id="rId2" Type="http://schemas.openxmlformats.org/officeDocument/2006/relationships/hyperlink" Target="https://www.britannica.com/topic/The-Coca-Cola-Compan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ca-colacompany.com/faqs/how-many-brands-does-coca-cola-have" TargetMode="External"/><Relationship Id="rId11" Type="http://schemas.openxmlformats.org/officeDocument/2006/relationships/hyperlink" Target="https://notesmatic.com/2020/03/strengths-and-weaknesses-of-coca-cola-in-2020/" TargetMode="External"/><Relationship Id="rId5" Type="http://schemas.openxmlformats.org/officeDocument/2006/relationships/hyperlink" Target="https://www.coca-colacompany.com/au/news/trace-the-130-year-evolution-of-the-coca-cola-logo" TargetMode="External"/><Relationship Id="rId10" Type="http://schemas.openxmlformats.org/officeDocument/2006/relationships/hyperlink" Target="https://images.app.goo.gl/nhZYoTWHJBubX9Q8" TargetMode="External"/><Relationship Id="rId4" Type="http://schemas.openxmlformats.org/officeDocument/2006/relationships/hyperlink" Target="https://www.coca-colacompany.com/company/purpose-and-vision" TargetMode="External"/><Relationship Id="rId9" Type="http://schemas.openxmlformats.org/officeDocument/2006/relationships/hyperlink" Target="https://h2g2.com/edited_entry/A877899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A6056-6195-4380-8DE3-E17479E36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825" y="783455"/>
            <a:ext cx="10421645" cy="2645545"/>
          </a:xfrm>
        </p:spPr>
        <p:txBody>
          <a:bodyPr>
            <a:noAutofit/>
          </a:bodyPr>
          <a:lstStyle/>
          <a:p>
            <a:pPr algn="ctr"/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University of Wales Trinity Saint David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Group D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NAME 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Barbara </a:t>
            </a:r>
            <a:r>
              <a:rPr lang="en-GB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Berto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(2006643)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Silviu Mujea (2019254)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</a:t>
            </a:r>
            <a:r>
              <a:rPr lang="en-GB" sz="16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Petrica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Stefan(2020611)</a:t>
            </a: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DCFE3-E3D8-467F-A574-406FF2322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848" y="3607062"/>
            <a:ext cx="10515600" cy="2250997"/>
          </a:xfrm>
        </p:spPr>
        <p:txBody>
          <a:bodyPr/>
          <a:lstStyle/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Academic Skills (LCBB4000)</a:t>
            </a:r>
          </a:p>
          <a:p>
            <a:pPr marL="0" indent="0" algn="ctr">
              <a:buNone/>
            </a:pPr>
            <a:endParaRPr lang="en-GB" sz="1800" b="1" dirty="0">
              <a:latin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PROFESSOR: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Tarila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Zuofa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148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ubstituent conținut 5">
            <a:extLst>
              <a:ext uri="{FF2B5EF4-FFF2-40B4-BE49-F238E27FC236}">
                <a16:creationId xmlns:a16="http://schemas.microsoft.com/office/drawing/2014/main" id="{451C4E2B-891C-443B-A68B-4250BDACB5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42147" y="233680"/>
            <a:ext cx="4907705" cy="1217433"/>
          </a:xfrm>
        </p:spPr>
      </p:pic>
      <p:sp>
        <p:nvSpPr>
          <p:cNvPr id="10" name="CasetăText 9">
            <a:extLst>
              <a:ext uri="{FF2B5EF4-FFF2-40B4-BE49-F238E27FC236}">
                <a16:creationId xmlns:a16="http://schemas.microsoft.com/office/drawing/2014/main" id="{A70893D6-782F-42EE-8371-CBCA06AD5D0C}"/>
              </a:ext>
            </a:extLst>
          </p:cNvPr>
          <p:cNvSpPr txBox="1"/>
          <p:nvPr/>
        </p:nvSpPr>
        <p:spPr>
          <a:xfrm>
            <a:off x="670560" y="1451114"/>
            <a:ext cx="5425440" cy="4190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Coca Cola (also know as Coke) was invented by a pharmacist John Stith Pemberton in 1886 in Columbus Georgia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One experiment was to create a non-alcoholic version of the best-selling French wine of Coca which was a combination of alcohol and cocaine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Pemberton replaced the alcohol with an extract on African Kola </a:t>
            </a:r>
          </a:p>
        </p:txBody>
      </p:sp>
      <p:pic>
        <p:nvPicPr>
          <p:cNvPr id="12" name="Picture 5">
            <a:extLst>
              <a:ext uri="{FF2B5EF4-FFF2-40B4-BE49-F238E27FC236}">
                <a16:creationId xmlns:a16="http://schemas.microsoft.com/office/drawing/2014/main" id="{2F03167D-FE15-455A-B936-D018D47584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920" y="4134161"/>
            <a:ext cx="1738906" cy="1979713"/>
          </a:xfrm>
          <a:prstGeom prst="rect">
            <a:avLst/>
          </a:prstGeom>
        </p:spPr>
      </p:pic>
      <p:sp>
        <p:nvSpPr>
          <p:cNvPr id="14" name="CasetăText 13">
            <a:extLst>
              <a:ext uri="{FF2B5EF4-FFF2-40B4-BE49-F238E27FC236}">
                <a16:creationId xmlns:a16="http://schemas.microsoft.com/office/drawing/2014/main" id="{F367605B-4431-410A-83E9-033D285638CA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904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>
            <a:extLst>
              <a:ext uri="{FF2B5EF4-FFF2-40B4-BE49-F238E27FC236}">
                <a16:creationId xmlns:a16="http://schemas.microsoft.com/office/drawing/2014/main" id="{FFED56E1-5A99-418E-8895-9840369D572E}"/>
              </a:ext>
            </a:extLst>
          </p:cNvPr>
          <p:cNvSpPr txBox="1"/>
          <p:nvPr/>
        </p:nvSpPr>
        <p:spPr>
          <a:xfrm>
            <a:off x="518160" y="802640"/>
            <a:ext cx="7975600" cy="4078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Frank M. Robinson partner of Pemberton and the owner of the drug store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Jacobs were the first to try the new taste on May 8, 1886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aroma test was a success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Robinson called the new drink Coca Cola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CasetăText 9">
            <a:extLst>
              <a:ext uri="{FF2B5EF4-FFF2-40B4-BE49-F238E27FC236}">
                <a16:creationId xmlns:a16="http://schemas.microsoft.com/office/drawing/2014/main" id="{BE46C18D-EC74-4D5C-B7D4-933F75FB3CE2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939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359BD506-43ED-40F2-935B-CF2208D28260}"/>
              </a:ext>
            </a:extLst>
          </p:cNvPr>
          <p:cNvSpPr txBox="1"/>
          <p:nvPr/>
        </p:nvSpPr>
        <p:spPr>
          <a:xfrm>
            <a:off x="497840" y="670560"/>
            <a:ext cx="8077200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First glass of Coca Cola was sold at Jacob’s pharmacy in Atalanta for 5 cents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For the first-year sales were only $50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Just 9 Coca Cola drink were sold each day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A7ABC7CE-149C-42BD-9EA3-F6ED4CC2EB4C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8827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C7C5CB53-A562-473B-AAB0-BC9F52BDB76A}"/>
              </a:ext>
            </a:extLst>
          </p:cNvPr>
          <p:cNvSpPr txBox="1"/>
          <p:nvPr/>
        </p:nvSpPr>
        <p:spPr>
          <a:xfrm>
            <a:off x="159797" y="177554"/>
            <a:ext cx="8744505" cy="5390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PURPOSE: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As the company website states: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”Refresh the world. Make a difference.”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Trying to do the right thing 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By helping to provide access to clean water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Supporting package recycling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More sustainable packaging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Offering equal opportunities for everyone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Caring for communities.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VISION: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Coca Cola Company vision is to create drinks that people loves and to create a better future for everyone one this planet.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DC447188-14FC-4274-B619-C26FC27FD3F2}"/>
              </a:ext>
            </a:extLst>
          </p:cNvPr>
          <p:cNvSpPr txBox="1"/>
          <p:nvPr/>
        </p:nvSpPr>
        <p:spPr>
          <a:xfrm>
            <a:off x="8904303" y="536998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646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F378DF1F-AA82-44A6-AE5B-B51037941BEC}"/>
              </a:ext>
            </a:extLst>
          </p:cNvPr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 BRANDS</a:t>
            </a:r>
            <a:endParaRPr lang="en-US" sz="5400" b="1" dirty="0">
              <a:latin typeface="+mj-lt"/>
              <a:ea typeface="+mj-ea"/>
              <a:cs typeface="+mj-cs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72EA7D6D-8B22-41FC-8DB8-882104DD55D4}"/>
              </a:ext>
            </a:extLst>
          </p:cNvPr>
          <p:cNvSpPr txBox="1"/>
          <p:nvPr/>
        </p:nvSpPr>
        <p:spPr>
          <a:xfrm>
            <a:off x="381741" y="2872900"/>
            <a:ext cx="5299968" cy="1702892"/>
          </a:xfrm>
          <a:prstGeom prst="rect">
            <a:avLst/>
          </a:prstGeom>
        </p:spPr>
        <p:txBody>
          <a:bodyPr vert="horz" lIns="91440" tIns="45720" rIns="91440" bIns="45720" numCol="3" rtlCol="0">
            <a:normAutofit fontScale="92500" lnSpcReduction="10000"/>
          </a:bodyPr>
          <a:lstStyle/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FANTA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MONSTER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DR. PEPPER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SCHWEPPS 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VITAMIN WATER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COSTA COFFE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INNOCENT 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FUZETEA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NESCAFE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POWERADE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COCA COLA ENERGY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 err="1"/>
              <a:t>SPRITE,etc</a:t>
            </a:r>
            <a:endParaRPr lang="en-US" sz="2200" dirty="0"/>
          </a:p>
          <a:p>
            <a:pPr marL="57150" algn="just"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</p:txBody>
      </p:sp>
      <p:pic>
        <p:nvPicPr>
          <p:cNvPr id="1028" name="Picture 4" descr="Homepage">
            <a:extLst>
              <a:ext uri="{FF2B5EF4-FFF2-40B4-BE49-F238E27FC236}">
                <a16:creationId xmlns:a16="http://schemas.microsoft.com/office/drawing/2014/main" id="{E92D8B7C-8B84-43FA-BDC1-E05755B99EF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 bwMode="auto">
          <a:xfrm>
            <a:off x="5840361" y="325368"/>
            <a:ext cx="6350116" cy="653263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0D3AF415-8EF7-448C-9ECA-27432CEFF24C}"/>
              </a:ext>
            </a:extLst>
          </p:cNvPr>
          <p:cNvSpPr txBox="1"/>
          <p:nvPr/>
        </p:nvSpPr>
        <p:spPr>
          <a:xfrm>
            <a:off x="719091" y="5015883"/>
            <a:ext cx="49626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Coca-Cola Company has over 500 brands – “from sodas to waters, from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coffes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to teas, from juices to kombuchas”-  distributed in  200 countries. </a:t>
            </a:r>
          </a:p>
        </p:txBody>
      </p:sp>
    </p:spTree>
    <p:extLst>
      <p:ext uri="{BB962C8B-B14F-4D97-AF65-F5344CB8AC3E}">
        <p14:creationId xmlns:p14="http://schemas.microsoft.com/office/powerpoint/2010/main" val="839009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tăText 4">
            <a:extLst>
              <a:ext uri="{FF2B5EF4-FFF2-40B4-BE49-F238E27FC236}">
                <a16:creationId xmlns:a16="http://schemas.microsoft.com/office/drawing/2014/main" id="{0A98C978-D8C7-4B5F-8A84-9B4999FDC514}"/>
              </a:ext>
            </a:extLst>
          </p:cNvPr>
          <p:cNvSpPr txBox="1"/>
          <p:nvPr/>
        </p:nvSpPr>
        <p:spPr>
          <a:xfrm>
            <a:off x="602673" y="644236"/>
            <a:ext cx="6806045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STRENGHTS: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Extensive distribution network;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 brand image;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Largest market share;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Large product portfolio;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Global presence 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customers loyalty;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 company value;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Branding and promotions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DD075DF7-A310-4EFF-9F9B-A9FDDF22198E}"/>
              </a:ext>
            </a:extLst>
          </p:cNvPr>
          <p:cNvSpPr txBox="1"/>
          <p:nvPr/>
        </p:nvSpPr>
        <p:spPr>
          <a:xfrm>
            <a:off x="8504808" y="644236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5507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6064D09C-8924-4A2F-8850-D9DA3F07BD91}"/>
              </a:ext>
            </a:extLst>
          </p:cNvPr>
          <p:cNvSpPr txBox="1"/>
          <p:nvPr/>
        </p:nvSpPr>
        <p:spPr>
          <a:xfrm>
            <a:off x="1047565" y="878889"/>
            <a:ext cx="59125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 diversification;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 healthy drinks;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Water management 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Strong competitor with Pepsi;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Invest more in technology;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Packaging issues.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09FA5016-7F1D-4181-8F86-BCC0222F3B86}"/>
              </a:ext>
            </a:extLst>
          </p:cNvPr>
          <p:cNvSpPr txBox="1"/>
          <p:nvPr/>
        </p:nvSpPr>
        <p:spPr>
          <a:xfrm>
            <a:off x="8504808" y="644236"/>
            <a:ext cx="3216676" cy="5759893"/>
          </a:xfrm>
          <a:prstGeom prst="rect">
            <a:avLst/>
          </a:prstGeo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174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E98F6-E9D5-424C-A984-EF088F62A3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131" y="4842659"/>
            <a:ext cx="10765912" cy="92595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THE FUTURE  LOOKS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90A431-396D-4A0A-89CB-C1372AC10D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31" y="5768609"/>
            <a:ext cx="8502310" cy="429622"/>
          </a:xfrm>
        </p:spPr>
        <p:txBody>
          <a:bodyPr anchor="t">
            <a:norm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THE COCA-COLA COMPANY</a:t>
            </a:r>
          </a:p>
        </p:txBody>
      </p:sp>
      <p:pic>
        <p:nvPicPr>
          <p:cNvPr id="7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BC668A6A-9984-4871-A4C0-A99654E22C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7427" y="4715364"/>
            <a:ext cx="5134573" cy="2106491"/>
          </a:xfrm>
          <a:prstGeom prst="rect">
            <a:avLst/>
          </a:prstGeom>
        </p:spPr>
      </p:pic>
      <p:pic>
        <p:nvPicPr>
          <p:cNvPr id="5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F832A15-72E7-4814-B074-05AEC3FB3E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4403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193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36B9E1-A970-4788-A1C7-1E235AAEB3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4638" y="889820"/>
            <a:ext cx="5673699" cy="385307"/>
          </a:xfrm>
        </p:spPr>
        <p:txBody>
          <a:bodyPr>
            <a:normAutofit fontScale="90000"/>
          </a:bodyPr>
          <a:lstStyle/>
          <a:p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Hard Present times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CB6CE03B-9B6C-4E19-9AC7-2E71E9E1576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447" y="5267792"/>
            <a:ext cx="1653304" cy="851702"/>
          </a:xfrm>
        </p:spPr>
      </p:pic>
      <p:pic>
        <p:nvPicPr>
          <p:cNvPr id="9" name="Picture 8" descr="A picture containing food, indoor, plate, fruit&#10;&#10;Description automatically generated">
            <a:extLst>
              <a:ext uri="{FF2B5EF4-FFF2-40B4-BE49-F238E27FC236}">
                <a16:creationId xmlns:a16="http://schemas.microsoft.com/office/drawing/2014/main" id="{9A534568-909A-48A2-B425-7A5EB714D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338" y="426842"/>
            <a:ext cx="1521522" cy="92595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24CC1D-E2EF-489D-884E-311550C0BB7F}"/>
              </a:ext>
            </a:extLst>
          </p:cNvPr>
          <p:cNvSpPr txBox="1"/>
          <p:nvPr/>
        </p:nvSpPr>
        <p:spPr>
          <a:xfrm>
            <a:off x="774638" y="3944427"/>
            <a:ext cx="83473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But what is a healthy product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9FFC98-1EFF-4930-A581-AD58A1173E31}"/>
              </a:ext>
            </a:extLst>
          </p:cNvPr>
          <p:cNvSpPr txBox="1"/>
          <p:nvPr/>
        </p:nvSpPr>
        <p:spPr>
          <a:xfrm>
            <a:off x="774638" y="2143846"/>
            <a:ext cx="609460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New Healthy Product</a:t>
            </a:r>
            <a:br>
              <a:rPr lang="en-GB" sz="3200" dirty="0"/>
            </a:br>
            <a:r>
              <a:rPr lang="en-GB" sz="3200" dirty="0"/>
              <a:t>  - Customer care</a:t>
            </a: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0C0EE22F-1D9E-4F9C-982C-F93F6776637B}"/>
              </a:ext>
            </a:extLst>
          </p:cNvPr>
          <p:cNvSpPr txBox="1"/>
          <p:nvPr/>
        </p:nvSpPr>
        <p:spPr>
          <a:xfrm>
            <a:off x="8788698" y="644236"/>
            <a:ext cx="3261062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479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936B9E1-A970-4788-A1C7-1E235AAEB3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4638" y="889820"/>
            <a:ext cx="5673699" cy="385307"/>
          </a:xfrm>
        </p:spPr>
        <p:txBody>
          <a:bodyPr>
            <a:normAutofit fontScale="90000"/>
          </a:bodyPr>
          <a:lstStyle/>
          <a:p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REFRESH THE WORLD, MAKE A DIFFERENCE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CB6CE03B-9B6C-4E19-9AC7-2E71E9E1576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796" y="5044553"/>
            <a:ext cx="1653304" cy="851702"/>
          </a:xfrm>
        </p:spPr>
      </p:pic>
      <p:pic>
        <p:nvPicPr>
          <p:cNvPr id="9" name="Picture 8" descr="A picture containing food, indoor, plate, fruit&#10;&#10;Description automatically generated">
            <a:extLst>
              <a:ext uri="{FF2B5EF4-FFF2-40B4-BE49-F238E27FC236}">
                <a16:creationId xmlns:a16="http://schemas.microsoft.com/office/drawing/2014/main" id="{9A534568-909A-48A2-B425-7A5EB714D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7913" y="620808"/>
            <a:ext cx="1517209" cy="9233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6425C1-62FC-4BB3-B2AB-F427C4AD8953}"/>
              </a:ext>
            </a:extLst>
          </p:cNvPr>
          <p:cNvSpPr txBox="1"/>
          <p:nvPr/>
        </p:nvSpPr>
        <p:spPr>
          <a:xfrm>
            <a:off x="774638" y="1791260"/>
            <a:ext cx="50053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 Healthy idea</a:t>
            </a:r>
            <a:br>
              <a:rPr lang="en-GB" sz="3200" dirty="0"/>
            </a:br>
            <a:r>
              <a:rPr lang="en-GB" sz="3200" dirty="0"/>
              <a:t> - Smoothies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24CC1D-E2EF-489D-884E-311550C0BB7F}"/>
              </a:ext>
            </a:extLst>
          </p:cNvPr>
          <p:cNvSpPr txBox="1"/>
          <p:nvPr/>
        </p:nvSpPr>
        <p:spPr>
          <a:xfrm>
            <a:off x="743933" y="3877053"/>
            <a:ext cx="83473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Coca Cola is a global company, but it also operates on a local scale</a:t>
            </a:r>
            <a:r>
              <a:rPr lang="en-GB" dirty="0"/>
              <a:t>.</a:t>
            </a:r>
          </a:p>
        </p:txBody>
      </p:sp>
      <p:sp>
        <p:nvSpPr>
          <p:cNvPr id="8" name="CasetăText 7">
            <a:extLst>
              <a:ext uri="{FF2B5EF4-FFF2-40B4-BE49-F238E27FC236}">
                <a16:creationId xmlns:a16="http://schemas.microsoft.com/office/drawing/2014/main" id="{DE489FF3-4F35-4CCD-81C5-1D17AB492ECD}"/>
              </a:ext>
            </a:extLst>
          </p:cNvPr>
          <p:cNvSpPr txBox="1"/>
          <p:nvPr/>
        </p:nvSpPr>
        <p:spPr>
          <a:xfrm>
            <a:off x="8953100" y="644236"/>
            <a:ext cx="3157619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075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CB6CE03B-9B6C-4E19-9AC7-2E71E9E1576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888" y="5170734"/>
            <a:ext cx="1653304" cy="851702"/>
          </a:xfrm>
        </p:spPr>
      </p:pic>
      <p:pic>
        <p:nvPicPr>
          <p:cNvPr id="9" name="Picture 8" descr="A picture containing food, indoor, plate, fruit&#10;&#10;Description automatically generated">
            <a:extLst>
              <a:ext uri="{FF2B5EF4-FFF2-40B4-BE49-F238E27FC236}">
                <a16:creationId xmlns:a16="http://schemas.microsoft.com/office/drawing/2014/main" id="{9A534568-909A-48A2-B425-7A5EB714DE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4888" y="634723"/>
            <a:ext cx="1517209" cy="9233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16425C1-62FC-4BB3-B2AB-F427C4AD8953}"/>
              </a:ext>
            </a:extLst>
          </p:cNvPr>
          <p:cNvSpPr txBox="1"/>
          <p:nvPr/>
        </p:nvSpPr>
        <p:spPr>
          <a:xfrm>
            <a:off x="774638" y="1283114"/>
            <a:ext cx="5005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Smoothie product</a:t>
            </a:r>
            <a:br>
              <a:rPr lang="en-GB" sz="2000" dirty="0"/>
            </a:br>
            <a:r>
              <a:rPr lang="en-GB" sz="2000" dirty="0"/>
              <a:t>  - Customer care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3FA66D-DB06-429D-9D37-1D23FE702A40}"/>
              </a:ext>
            </a:extLst>
          </p:cNvPr>
          <p:cNvSpPr txBox="1"/>
          <p:nvPr/>
        </p:nvSpPr>
        <p:spPr>
          <a:xfrm>
            <a:off x="774638" y="2181093"/>
            <a:ext cx="78274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 good and healthy combination of fruits that can bring a smile: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24CC1D-E2EF-489D-884E-311550C0BB7F}"/>
              </a:ext>
            </a:extLst>
          </p:cNvPr>
          <p:cNvSpPr txBox="1"/>
          <p:nvPr/>
        </p:nvSpPr>
        <p:spPr>
          <a:xfrm>
            <a:off x="774638" y="3888839"/>
            <a:ext cx="83473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proxima-nova"/>
              </a:rPr>
              <a:t>A healthy blast of citrus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5E70D3-9F86-433E-8B96-D885F2CA34BC}"/>
              </a:ext>
            </a:extLst>
          </p:cNvPr>
          <p:cNvSpPr txBox="1"/>
          <p:nvPr/>
        </p:nvSpPr>
        <p:spPr>
          <a:xfrm>
            <a:off x="959196" y="2550425"/>
            <a:ext cx="7919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dirty="0"/>
              <a:t>Orange 60%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Grapefruit 30%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Lemon 10%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1E7D94-956D-4A3B-B8FC-B0DFB2248301}"/>
              </a:ext>
            </a:extLst>
          </p:cNvPr>
          <p:cNvSpPr txBox="1"/>
          <p:nvPr/>
        </p:nvSpPr>
        <p:spPr>
          <a:xfrm>
            <a:off x="959196" y="4304712"/>
            <a:ext cx="82770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drink would be the result of a great boost of: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F86BC4-A800-49C0-99C3-97199FFF89DE}"/>
              </a:ext>
            </a:extLst>
          </p:cNvPr>
          <p:cNvSpPr txBox="1"/>
          <p:nvPr/>
        </p:nvSpPr>
        <p:spPr>
          <a:xfrm>
            <a:off x="1114523" y="4651049"/>
            <a:ext cx="766753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Vitamin C,</a:t>
            </a:r>
          </a:p>
          <a:p>
            <a:r>
              <a:rPr lang="en-GB" sz="2000" dirty="0"/>
              <a:t>Vitamin A,</a:t>
            </a:r>
          </a:p>
          <a:p>
            <a:r>
              <a:rPr lang="en-GB" sz="2000" dirty="0"/>
              <a:t>Carbs,</a:t>
            </a:r>
          </a:p>
          <a:p>
            <a:r>
              <a:rPr lang="en-GB" sz="2000" dirty="0"/>
              <a:t>Proteins,</a:t>
            </a:r>
          </a:p>
          <a:p>
            <a:r>
              <a:rPr lang="en-GB" sz="2000" dirty="0"/>
              <a:t>And detox.</a:t>
            </a:r>
          </a:p>
        </p:txBody>
      </p:sp>
      <p:sp>
        <p:nvSpPr>
          <p:cNvPr id="11" name="Title 5">
            <a:extLst>
              <a:ext uri="{FF2B5EF4-FFF2-40B4-BE49-F238E27FC236}">
                <a16:creationId xmlns:a16="http://schemas.microsoft.com/office/drawing/2014/main" id="{CA860EA1-3883-4E6A-A0CB-1C6C467917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8687" y="842680"/>
            <a:ext cx="5409650" cy="432448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In a nutshell</a:t>
            </a:r>
            <a:endParaRPr lang="en-GB" sz="3600" dirty="0"/>
          </a:p>
        </p:txBody>
      </p:sp>
      <p:sp>
        <p:nvSpPr>
          <p:cNvPr id="12" name="CasetăText 11">
            <a:extLst>
              <a:ext uri="{FF2B5EF4-FFF2-40B4-BE49-F238E27FC236}">
                <a16:creationId xmlns:a16="http://schemas.microsoft.com/office/drawing/2014/main" id="{FC5574DC-E0F5-452F-AF04-DEE77D877D0E}"/>
              </a:ext>
            </a:extLst>
          </p:cNvPr>
          <p:cNvSpPr txBox="1"/>
          <p:nvPr/>
        </p:nvSpPr>
        <p:spPr>
          <a:xfrm>
            <a:off x="8738192" y="644236"/>
            <a:ext cx="3342048" cy="5759893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/>
            </a:stretch>
          </a:blip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097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6425C1-62FC-4BB3-B2AB-F427C4AD8953}"/>
              </a:ext>
            </a:extLst>
          </p:cNvPr>
          <p:cNvSpPr txBox="1"/>
          <p:nvPr/>
        </p:nvSpPr>
        <p:spPr>
          <a:xfrm>
            <a:off x="774638" y="1283114"/>
            <a:ext cx="5005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New Healthy Product</a:t>
            </a:r>
            <a:br>
              <a:rPr lang="en-GB" sz="2000" dirty="0"/>
            </a:br>
            <a:r>
              <a:rPr lang="en-GB" sz="2000" dirty="0"/>
              <a:t>- Sustainability,</a:t>
            </a:r>
          </a:p>
          <a:p>
            <a:r>
              <a:rPr lang="en-GB" sz="2000" dirty="0"/>
              <a:t>     - Smart waste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3FA66D-DB06-429D-9D37-1D23FE702A40}"/>
              </a:ext>
            </a:extLst>
          </p:cNvPr>
          <p:cNvSpPr txBox="1"/>
          <p:nvPr/>
        </p:nvSpPr>
        <p:spPr>
          <a:xfrm>
            <a:off x="774639" y="2486045"/>
            <a:ext cx="532136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According to the </a:t>
            </a:r>
            <a:r>
              <a:rPr lang="en-GB" sz="2000" dirty="0">
                <a:hlinkClick r:id="rId2"/>
              </a:rPr>
              <a:t>coca-cola.co.uk</a:t>
            </a:r>
            <a:r>
              <a:rPr lang="en-GB" sz="2000" dirty="0"/>
              <a:t>, Coca Cola has already considered moving towards a less wasteful product, that allows the customer to enjoy the Coca Cola brand, but also take care of our environment.</a:t>
            </a:r>
          </a:p>
        </p:txBody>
      </p:sp>
      <p:pic>
        <p:nvPicPr>
          <p:cNvPr id="8" name="Picture 7" descr="Map&#10;&#10;Description automatically generated">
            <a:extLst>
              <a:ext uri="{FF2B5EF4-FFF2-40B4-BE49-F238E27FC236}">
                <a16:creationId xmlns:a16="http://schemas.microsoft.com/office/drawing/2014/main" id="{2DDD3DEA-4C09-4551-A96D-36A952CEFB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336" y="1230863"/>
            <a:ext cx="5201174" cy="414158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84FBCE-EE88-46A4-97BD-1DC2479E2061}"/>
              </a:ext>
            </a:extLst>
          </p:cNvPr>
          <p:cNvSpPr txBox="1"/>
          <p:nvPr/>
        </p:nvSpPr>
        <p:spPr>
          <a:xfrm>
            <a:off x="741408" y="4304529"/>
            <a:ext cx="615264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Coca Cola Company already has a great Collection </a:t>
            </a:r>
          </a:p>
          <a:p>
            <a:r>
              <a:rPr lang="en-GB" sz="2000" dirty="0"/>
              <a:t>rate, a worldwide global infrastructure, and a high </a:t>
            </a:r>
          </a:p>
          <a:p>
            <a:r>
              <a:rPr lang="en-GB" sz="2000" dirty="0"/>
              <a:t>portfolio in refillable packaging.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6EBF537-92D9-4F5C-943E-3AC1094BF7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1408" y="788067"/>
            <a:ext cx="9167672" cy="271431"/>
          </a:xfrm>
        </p:spPr>
        <p:txBody>
          <a:bodyPr>
            <a:noAutofit/>
          </a:bodyPr>
          <a:lstStyle/>
          <a:p>
            <a:pPr algn="l"/>
            <a:r>
              <a:rPr lang="en-GB" sz="3600" b="1" dirty="0"/>
              <a:t>SUSTAINABILITY</a:t>
            </a:r>
            <a:endParaRPr lang="en-GB" sz="3600" dirty="0"/>
          </a:p>
        </p:txBody>
      </p:sp>
      <p:pic>
        <p:nvPicPr>
          <p:cNvPr id="9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15E41045-A8A2-41DB-ACB8-0E5E10722C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4560" y="5627137"/>
            <a:ext cx="1740231" cy="101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146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FD4636EC-E2C8-43CB-9B8B-5042988A34A5}"/>
              </a:ext>
            </a:extLst>
          </p:cNvPr>
          <p:cNvSpPr txBox="1"/>
          <p:nvPr/>
        </p:nvSpPr>
        <p:spPr>
          <a:xfrm>
            <a:off x="325120" y="0"/>
            <a:ext cx="11765280" cy="71455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                                                     </a:t>
            </a:r>
          </a:p>
          <a:p>
            <a:pPr marR="0" lvl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https://www.britannica.com/topic/The-Coca-Cola-Company, 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viewed</a:t>
            </a:r>
            <a:r>
              <a:rPr lang="en-US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https://www.coca-colacompany.com/company/purpose-and-vision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,viewed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13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https://www.coca-colacompany.com/au/news/trace-the-130-year-evolution-of-the-coca-cola-logo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12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https://www.coca-colacompany.com/faqs/how-many-brands-does-coca-cola-have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15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https://www.coca-colacompany.com/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14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https://www.history.com/.amp/this-day-in-history/coca-cola-sold-in-glass-bottles-for-first-time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14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https://h2g2.com/edited_entry/A87789992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15 March,2021;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https://images.app.goo.gl/nhZYoTWHJBubX9Q8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15 March,2021;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https://notesmatic.com/2020/03/strengths-and-weaknesses-of-coca-cola-in-2020/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,viewed 16 March,2021.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71B4131D-160C-466F-B2A7-7299735071C5}"/>
              </a:ext>
            </a:extLst>
          </p:cNvPr>
          <p:cNvSpPr txBox="1"/>
          <p:nvPr/>
        </p:nvSpPr>
        <p:spPr>
          <a:xfrm>
            <a:off x="1767840" y="182880"/>
            <a:ext cx="589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                       References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520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363</TotalTime>
  <Words>725</Words>
  <Application>Microsoft Office PowerPoint</Application>
  <PresentationFormat>Ecran lat</PresentationFormat>
  <Paragraphs>107</Paragraphs>
  <Slides>14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proxima-nova</vt:lpstr>
      <vt:lpstr>Times New Roman</vt:lpstr>
      <vt:lpstr>Office Theme</vt:lpstr>
      <vt:lpstr>University of Wales Trinity Saint David  Group D  STUDENT NAME     Barbara Berto (2006643) Silviu Mujea (2019254)   Petrica Stefan(2020611)  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THE FUTURE  LOOKS</vt:lpstr>
      <vt:lpstr>   Hard Present times</vt:lpstr>
      <vt:lpstr>   REFRESH THE WORLD, MAKE A DIFFERENCE</vt:lpstr>
      <vt:lpstr>In a nutshell</vt:lpstr>
      <vt:lpstr>SUSTAINABILITY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Where all started</dc:title>
  <dc:creator>Barbara Berto (2006643)</dc:creator>
  <cp:lastModifiedBy>Silviu Mujea (2019254)</cp:lastModifiedBy>
  <cp:revision>18</cp:revision>
  <dcterms:created xsi:type="dcterms:W3CDTF">2021-03-15T18:31:01Z</dcterms:created>
  <dcterms:modified xsi:type="dcterms:W3CDTF">2021-03-18T15:38:04Z</dcterms:modified>
</cp:coreProperties>
</file>