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70" r:id="rId8"/>
    <p:sldId id="265" r:id="rId9"/>
    <p:sldId id="272" r:id="rId10"/>
    <p:sldId id="264" r:id="rId11"/>
    <p:sldId id="266"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1BC1BA-1A1D-CE35-4464-0973CFBD7BE7}" v="490" dt="2023-07-10T08:01:58.025"/>
    <p1510:client id="{5FB94EFD-C7AB-8A48-1652-14F1266A6CFC}" v="17" dt="2023-07-07T09:13:57.971"/>
    <p1510:client id="{6A05F229-D8B1-C9A6-B84C-3D3897B05151}" v="785" dt="2023-07-07T08:52:07.923"/>
    <p1510:client id="{95D08CD6-05E3-ADCF-D8A4-31A8A6B87F62}" v="118" dt="2023-07-07T12:59:07.031"/>
    <p1510:client id="{A27C01FC-AA0A-AA7C-C263-5B4D9B30D483}" v="873" dt="2023-07-10T13:23:21.094"/>
    <p1510:client id="{CAF26B23-E069-4216-983B-35F10E592F90}" v="66" dt="2023-06-23T11:03:45.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eliverypdf.ssrn.com/delivery.php?ID=891007123000075067102085024017124064123050031074004004104068120077101123022000126070120025020125015023028120122026073031098125005012049020032003007109024065103119090059033031066111085115077024112025123070126121091122012109126026067071086078004119100&amp;EXT=pdf&amp;INDEX=TRUE" TargetMode="External"/><Relationship Id="rId3" Type="http://schemas.openxmlformats.org/officeDocument/2006/relationships/hyperlink" Target="https://www.diffen.com/difference/Private_School_vs_Public_School" TargetMode="External"/><Relationship Id="rId7" Type="http://schemas.openxmlformats.org/officeDocument/2006/relationships/hyperlink" Target="https://www.mckinsey.com/capabilities/people-and-organizational-performance/our-insights/the-new-possible-how-hr-can-help-build-the-organization-of-the-future" TargetMode="External"/><Relationship Id="rId12" Type="http://schemas.openxmlformats.org/officeDocument/2006/relationships/image" Target="../media/image13.jpeg"/><Relationship Id="rId2" Type="http://schemas.openxmlformats.org/officeDocument/2006/relationships/hyperlink" Target="https://www.toppr.com/ask/question/long-answer-type-questions-can-the-public-sector-companies-compete/" TargetMode="External"/><Relationship Id="rId1" Type="http://schemas.openxmlformats.org/officeDocument/2006/relationships/slideLayout" Target="../slideLayouts/slideLayout2.xml"/><Relationship Id="rId6" Type="http://schemas.openxmlformats.org/officeDocument/2006/relationships/hyperlink" Target="https://strategicmanagementinsight.com/tools/resource-based-view/" TargetMode="External"/><Relationship Id="rId11" Type="http://schemas.openxmlformats.org/officeDocument/2006/relationships/hyperlink" Target="https://files.eric.ed.gov/fulltext/EJ1182804.pdf" TargetMode="External"/><Relationship Id="rId5" Type="http://schemas.openxmlformats.org/officeDocument/2006/relationships/hyperlink" Target="https://ssrn.com/abstract=1578704" TargetMode="External"/><Relationship Id="rId10" Type="http://schemas.openxmlformats.org/officeDocument/2006/relationships/hyperlink" Target="https://www.researchgate.net/publication/235312683_Public_and_Private_Sector_Entrepreneurship_Similarities_Differences_or_a_Combination" TargetMode="External"/><Relationship Id="rId4" Type="http://schemas.openxmlformats.org/officeDocument/2006/relationships/hyperlink" Target="https://www.jstor.org/stable/2631697" TargetMode="External"/><Relationship Id="rId9" Type="http://schemas.openxmlformats.org/officeDocument/2006/relationships/hyperlink" Target="https://www.thebalancemoney.com/public-sector-vs-private-sector-50975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1" y="417576"/>
            <a:ext cx="10909640" cy="1249394"/>
          </a:xfrm>
        </p:spPr>
        <p:txBody>
          <a:bodyPr anchor="ctr">
            <a:normAutofit/>
          </a:bodyPr>
          <a:lstStyle/>
          <a:p>
            <a:r>
              <a:rPr lang="en-GB" sz="1700" b="1">
                <a:latin typeface="Consolas"/>
                <a:ea typeface="+mj-lt"/>
                <a:cs typeface="+mj-lt"/>
              </a:rPr>
              <a:t>MASTER OF BUSINESS ADMINISTRATION </a:t>
            </a:r>
            <a:br>
              <a:rPr lang="en-GB" sz="1700" b="1">
                <a:latin typeface="Consolas"/>
                <a:ea typeface="+mj-lt"/>
                <a:cs typeface="+mj-lt"/>
              </a:rPr>
            </a:br>
            <a:r>
              <a:rPr lang="en-GB" sz="1700" b="1">
                <a:latin typeface="Consolas"/>
                <a:ea typeface="+mj-lt"/>
                <a:cs typeface="+mj-lt"/>
              </a:rPr>
              <a:t>HUMAN RESOURCE MANAGEMENT </a:t>
            </a:r>
            <a:endParaRPr lang="en-GB" sz="1700" b="1">
              <a:latin typeface="Consolas"/>
            </a:endParaRPr>
          </a:p>
          <a:p>
            <a:r>
              <a:rPr lang="en-GB" sz="1700" b="1">
                <a:latin typeface="Consolas"/>
                <a:ea typeface="+mj-lt"/>
                <a:cs typeface="+mj-lt"/>
              </a:rPr>
              <a:t>Module code: LCMB 7000 </a:t>
            </a:r>
            <a:br>
              <a:rPr lang="en-GB" sz="1700" b="1">
                <a:latin typeface="Consolas"/>
                <a:ea typeface="+mj-lt"/>
                <a:cs typeface="+mj-lt"/>
              </a:rPr>
            </a:br>
            <a:r>
              <a:rPr lang="en-GB" sz="1700" b="1">
                <a:latin typeface="Consolas"/>
                <a:ea typeface="+mj-lt"/>
                <a:cs typeface="+mj-lt"/>
              </a:rPr>
              <a:t>Lecturer : Prof D G Pepple</a:t>
            </a:r>
            <a:br>
              <a:rPr lang="en-GB" sz="1700" b="1">
                <a:latin typeface="Consolas"/>
                <a:ea typeface="+mj-lt"/>
                <a:cs typeface="+mj-lt"/>
              </a:rPr>
            </a:br>
            <a:r>
              <a:rPr lang="en-GB" sz="1700" b="1">
                <a:latin typeface="Consolas"/>
                <a:cs typeface="Calibri Light"/>
              </a:rPr>
              <a:t>Donna Hutchinson 1817686</a:t>
            </a:r>
          </a:p>
          <a:p>
            <a:endParaRPr lang="en-GB" sz="1700" b="1">
              <a:latin typeface="Consolas"/>
              <a:cs typeface="Calibri Light"/>
            </a:endParaRPr>
          </a:p>
        </p:txBody>
      </p:sp>
      <p:sp>
        <p:nvSpPr>
          <p:cNvPr id="3" name="Subtitle 2"/>
          <p:cNvSpPr>
            <a:spLocks noGrp="1"/>
          </p:cNvSpPr>
          <p:nvPr>
            <p:ph type="subTitle" idx="1"/>
          </p:nvPr>
        </p:nvSpPr>
        <p:spPr>
          <a:xfrm>
            <a:off x="638881" y="1809541"/>
            <a:ext cx="10909643" cy="687406"/>
          </a:xfrm>
        </p:spPr>
        <p:txBody>
          <a:bodyPr vert="horz" lIns="91440" tIns="45720" rIns="91440" bIns="45720" rtlCol="0" anchor="ctr">
            <a:normAutofit/>
          </a:bodyPr>
          <a:lstStyle/>
          <a:p>
            <a:r>
              <a:rPr lang="en-GB">
                <a:cs typeface="Calibri"/>
              </a:rPr>
              <a:t>Private verses public school</a:t>
            </a:r>
            <a:endParaRPr lang="en-GB"/>
          </a:p>
        </p:txBody>
      </p:sp>
      <p:sp>
        <p:nvSpPr>
          <p:cNvPr id="43"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447A7164-66E0-C6DF-49FF-1999751171E4}"/>
              </a:ext>
            </a:extLst>
          </p:cNvPr>
          <p:cNvPicPr>
            <a:picLocks noChangeAspect="1"/>
          </p:cNvPicPr>
          <p:nvPr/>
        </p:nvPicPr>
        <p:blipFill rotWithShape="1">
          <a:blip r:embed="rId2"/>
          <a:srcRect t="2573" r="-1" b="-1"/>
          <a:stretch/>
        </p:blipFill>
        <p:spPr>
          <a:xfrm>
            <a:off x="2907406" y="2633472"/>
            <a:ext cx="6374139" cy="3586353"/>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CB935-6C2A-BC5D-E625-1F1EBACD9AE3}"/>
              </a:ext>
            </a:extLst>
          </p:cNvPr>
          <p:cNvSpPr>
            <a:spLocks noGrp="1"/>
          </p:cNvSpPr>
          <p:nvPr>
            <p:ph type="title"/>
          </p:nvPr>
        </p:nvSpPr>
        <p:spPr>
          <a:xfrm>
            <a:off x="4008681" y="238539"/>
            <a:ext cx="4649351" cy="830567"/>
          </a:xfrm>
        </p:spPr>
        <p:txBody>
          <a:bodyPr anchor="b">
            <a:normAutofit fontScale="90000"/>
          </a:bodyPr>
          <a:lstStyle/>
          <a:p>
            <a:r>
              <a:rPr lang="en-GB" sz="5400" dirty="0">
                <a:ea typeface="Calibri Light"/>
                <a:cs typeface="Calibri Light"/>
              </a:rPr>
              <a:t>Contents page</a:t>
            </a:r>
            <a:endParaRPr lang="en-GB" sz="5400" dirty="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76CCFF-7D80-5341-7D5F-ACD0A4CD8F82}"/>
              </a:ext>
            </a:extLst>
          </p:cNvPr>
          <p:cNvSpPr>
            <a:spLocks noGrp="1"/>
          </p:cNvSpPr>
          <p:nvPr>
            <p:ph idx="1"/>
          </p:nvPr>
        </p:nvSpPr>
        <p:spPr>
          <a:xfrm>
            <a:off x="572493" y="1338071"/>
            <a:ext cx="6713552" cy="4852417"/>
          </a:xfrm>
        </p:spPr>
        <p:txBody>
          <a:bodyPr vert="horz" lIns="91440" tIns="45720" rIns="91440" bIns="45720" rtlCol="0" anchor="t">
            <a:normAutofit lnSpcReduction="10000"/>
          </a:bodyPr>
          <a:lstStyle/>
          <a:p>
            <a:r>
              <a:rPr lang="en-GB" sz="2200" dirty="0">
                <a:cs typeface="Calibri"/>
              </a:rPr>
              <a:t>Introduction- Public verses Private school</a:t>
            </a:r>
          </a:p>
          <a:p>
            <a:r>
              <a:rPr lang="en-GB" sz="2200" dirty="0">
                <a:cs typeface="Calibri"/>
              </a:rPr>
              <a:t>Public and private sectors of education</a:t>
            </a:r>
          </a:p>
          <a:p>
            <a:r>
              <a:rPr lang="en-GB" sz="2200" dirty="0">
                <a:ea typeface="+mn-lt"/>
                <a:cs typeface="+mn-lt"/>
              </a:rPr>
              <a:t>Human Resource strategies utilised within the schools and the impact implemented on both sectors</a:t>
            </a:r>
            <a:endParaRPr lang="en-GB" sz="2200" dirty="0"/>
          </a:p>
          <a:p>
            <a:r>
              <a:rPr lang="en-GB" sz="2200" dirty="0">
                <a:cs typeface="Calibri"/>
              </a:rPr>
              <a:t>Impacts</a:t>
            </a:r>
          </a:p>
          <a:p>
            <a:r>
              <a:rPr lang="en-GB" sz="2200" dirty="0">
                <a:cs typeface="Calibri"/>
              </a:rPr>
              <a:t>V.R.I.N</a:t>
            </a:r>
          </a:p>
          <a:p>
            <a:r>
              <a:rPr lang="en-GB" sz="2200" dirty="0">
                <a:cs typeface="Calibri"/>
              </a:rPr>
              <a:t>Resource based view</a:t>
            </a:r>
          </a:p>
          <a:p>
            <a:r>
              <a:rPr lang="en-GB" sz="2200" dirty="0">
                <a:cs typeface="Calibri"/>
              </a:rPr>
              <a:t>Graphs</a:t>
            </a:r>
            <a:endParaRPr lang="en-GB" sz="2200">
              <a:cs typeface="Calibri"/>
            </a:endParaRPr>
          </a:p>
          <a:p>
            <a:r>
              <a:rPr lang="en-GB" sz="2200" dirty="0">
                <a:ea typeface="+mn-lt"/>
                <a:cs typeface="+mn-lt"/>
              </a:rPr>
              <a:t>Which sector of education has benefited greatest from its H.R strategies?</a:t>
            </a:r>
          </a:p>
          <a:p>
            <a:r>
              <a:rPr lang="en-GB" sz="2200" dirty="0">
                <a:cs typeface="Calibri"/>
              </a:rPr>
              <a:t>Conclusion</a:t>
            </a:r>
          </a:p>
          <a:p>
            <a:r>
              <a:rPr lang="en-GB" sz="2200" dirty="0">
                <a:cs typeface="Calibri"/>
              </a:rPr>
              <a:t>References</a:t>
            </a:r>
          </a:p>
          <a:p>
            <a:endParaRPr lang="en-GB" sz="2200">
              <a:cs typeface="Calibri"/>
            </a:endParaRPr>
          </a:p>
          <a:p>
            <a:endParaRPr lang="en-GB" sz="2200" dirty="0">
              <a:cs typeface="Calibri"/>
            </a:endParaRPr>
          </a:p>
          <a:p>
            <a:endParaRPr lang="en-GB" sz="2200" dirty="0">
              <a:cs typeface="Calibri"/>
            </a:endParaRPr>
          </a:p>
          <a:p>
            <a:endParaRPr lang="en-GB" sz="2200" dirty="0">
              <a:cs typeface="Calibri"/>
            </a:endParaRPr>
          </a:p>
          <a:p>
            <a:endParaRPr lang="en-GB" sz="2200" dirty="0">
              <a:cs typeface="Calibri"/>
            </a:endParaRPr>
          </a:p>
        </p:txBody>
      </p:sp>
      <p:pic>
        <p:nvPicPr>
          <p:cNvPr id="5" name="Picture 4" descr="Papier coloré dans une pile">
            <a:extLst>
              <a:ext uri="{FF2B5EF4-FFF2-40B4-BE49-F238E27FC236}">
                <a16:creationId xmlns:a16="http://schemas.microsoft.com/office/drawing/2014/main" id="{39EAB8BF-E623-EE7F-4D1E-CE6380325910}"/>
              </a:ext>
            </a:extLst>
          </p:cNvPr>
          <p:cNvPicPr>
            <a:picLocks noChangeAspect="1"/>
          </p:cNvPicPr>
          <p:nvPr/>
        </p:nvPicPr>
        <p:blipFill rotWithShape="1">
          <a:blip r:embed="rId2"/>
          <a:srcRect l="20699" r="15085" b="2"/>
          <a:stretch/>
        </p:blipFill>
        <p:spPr>
          <a:xfrm>
            <a:off x="7675658" y="2093976"/>
            <a:ext cx="3941064" cy="4096512"/>
          </a:xfrm>
          <a:prstGeom prst="rect">
            <a:avLst/>
          </a:prstGeom>
        </p:spPr>
      </p:pic>
    </p:spTree>
    <p:extLst>
      <p:ext uri="{BB962C8B-B14F-4D97-AF65-F5344CB8AC3E}">
        <p14:creationId xmlns:p14="http://schemas.microsoft.com/office/powerpoint/2010/main" val="1324128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AD4C0-80F8-D389-28C3-85E53D2EE187}"/>
              </a:ext>
            </a:extLst>
          </p:cNvPr>
          <p:cNvSpPr>
            <a:spLocks noGrp="1"/>
          </p:cNvSpPr>
          <p:nvPr>
            <p:ph type="title"/>
          </p:nvPr>
        </p:nvSpPr>
        <p:spPr>
          <a:xfrm>
            <a:off x="640080" y="325369"/>
            <a:ext cx="4368602" cy="1956841"/>
          </a:xfrm>
        </p:spPr>
        <p:txBody>
          <a:bodyPr anchor="b">
            <a:normAutofit/>
          </a:bodyPr>
          <a:lstStyle/>
          <a:p>
            <a:r>
              <a:rPr lang="en-GB" sz="4200" dirty="0">
                <a:ea typeface="Calibri Light"/>
                <a:cs typeface="Calibri Light"/>
              </a:rPr>
              <a:t>Introduction</a:t>
            </a:r>
            <a:br>
              <a:rPr lang="en-GB" sz="4200" dirty="0">
                <a:ea typeface="Calibri Light"/>
                <a:cs typeface="Calibri Light"/>
              </a:rPr>
            </a:br>
            <a:r>
              <a:rPr lang="en-GB" sz="4200" dirty="0">
                <a:ea typeface="Calibri Light"/>
                <a:cs typeface="Calibri Light"/>
              </a:rPr>
              <a:t>Private verses public school.</a:t>
            </a:r>
            <a:endParaRPr lang="en-GB" sz="4200" dirty="0">
              <a:cs typeface="Calibri Light"/>
            </a:endParaRPr>
          </a:p>
        </p:txBody>
      </p:sp>
      <p:sp>
        <p:nvSpPr>
          <p:cNvPr id="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574389-BF56-15CA-4214-1495077CF749}"/>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a:ea typeface="+mn-lt"/>
                <a:cs typeface="+mn-lt"/>
              </a:rPr>
              <a:t>This powerpoint presentation examines both the public and private sectors of education.</a:t>
            </a:r>
            <a:endParaRPr lang="en-GB" sz="1700">
              <a:latin typeface="Calibri"/>
              <a:ea typeface="+mn-lt"/>
              <a:cs typeface="Calibri"/>
            </a:endParaRPr>
          </a:p>
          <a:p>
            <a:r>
              <a:rPr lang="en-GB" sz="1700">
                <a:ea typeface="+mn-lt"/>
                <a:cs typeface="+mn-lt"/>
              </a:rPr>
              <a:t>Identifying and examining the Human Resource strategies used within the education sector.</a:t>
            </a:r>
            <a:endParaRPr lang="en-GB" sz="1700"/>
          </a:p>
          <a:p>
            <a:r>
              <a:rPr lang="en-GB" sz="1700">
                <a:ea typeface="+mn-lt"/>
                <a:cs typeface="+mn-lt"/>
              </a:rPr>
              <a:t>As a result of the use of those strategies, what is the impact on both the public and private sectors of education?</a:t>
            </a:r>
            <a:endParaRPr lang="en-GB" sz="1700"/>
          </a:p>
          <a:p>
            <a:r>
              <a:rPr lang="en-GB" sz="1700">
                <a:ea typeface="+mn-lt"/>
                <a:cs typeface="+mn-lt"/>
              </a:rPr>
              <a:t>Providing a brief overview of how Human Resource Management can contribute to the achievement of greatness in the future.</a:t>
            </a:r>
            <a:endParaRPr lang="en-GB" sz="1700"/>
          </a:p>
          <a:p>
            <a:endParaRPr lang="en-GB" sz="1700">
              <a:latin typeface="Calibri"/>
              <a:ea typeface="Calibri"/>
              <a:cs typeface="Calibri"/>
            </a:endParaRPr>
          </a:p>
        </p:txBody>
      </p:sp>
      <p:pic>
        <p:nvPicPr>
          <p:cNvPr id="5" name="Picture 4" descr="Light bulb on yellow background with sketched light beams and cord">
            <a:extLst>
              <a:ext uri="{FF2B5EF4-FFF2-40B4-BE49-F238E27FC236}">
                <a16:creationId xmlns:a16="http://schemas.microsoft.com/office/drawing/2014/main" id="{67A6590D-24AD-DDF4-B705-695E294C2734}"/>
              </a:ext>
            </a:extLst>
          </p:cNvPr>
          <p:cNvPicPr>
            <a:picLocks noChangeAspect="1"/>
          </p:cNvPicPr>
          <p:nvPr/>
        </p:nvPicPr>
        <p:blipFill rotWithShape="1">
          <a:blip r:embed="rId2"/>
          <a:srcRect l="383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60371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EE9BC-8D9F-662B-34E3-2FE4C9D6BED6}"/>
              </a:ext>
            </a:extLst>
          </p:cNvPr>
          <p:cNvSpPr>
            <a:spLocks noGrp="1"/>
          </p:cNvSpPr>
          <p:nvPr>
            <p:ph type="title"/>
          </p:nvPr>
        </p:nvSpPr>
        <p:spPr>
          <a:xfrm>
            <a:off x="572493" y="238539"/>
            <a:ext cx="11018520" cy="1434415"/>
          </a:xfrm>
        </p:spPr>
        <p:txBody>
          <a:bodyPr anchor="b">
            <a:normAutofit/>
          </a:bodyPr>
          <a:lstStyle/>
          <a:p>
            <a:r>
              <a:rPr lang="en-GB" sz="5400">
                <a:ea typeface="Calibri Light"/>
                <a:cs typeface="Calibri Light"/>
              </a:rPr>
              <a:t>Public and Private sectors of education</a:t>
            </a:r>
            <a:endParaRPr lang="en-GB" sz="5400"/>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8578D0BC-2F46-A79E-4FEA-EA4745D0300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500" b="1">
                <a:ea typeface="+mn-lt"/>
                <a:cs typeface="+mn-lt"/>
              </a:rPr>
              <a:t>PRIVATE - </a:t>
            </a:r>
            <a:r>
              <a:rPr lang="en-GB" sz="1500">
                <a:ea typeface="+mn-lt"/>
                <a:cs typeface="+mn-lt"/>
              </a:rPr>
              <a:t>In a private school, the school is independent and funds itself through a variety of sources, including tuition, private grants, and endowments.</a:t>
            </a:r>
            <a:endParaRPr lang="en-GB" sz="1500">
              <a:ea typeface="Calibri"/>
              <a:cs typeface="Calibri"/>
            </a:endParaRPr>
          </a:p>
          <a:p>
            <a:r>
              <a:rPr lang="en-GB" sz="1500">
                <a:ea typeface="+mn-lt"/>
                <a:cs typeface="+mn-lt"/>
              </a:rPr>
              <a:t>Because private schools receive funding from several sources, they may be able to provide supplemental courses beyond the standard curriculum,</a:t>
            </a:r>
          </a:p>
          <a:p>
            <a:endParaRPr lang="en-GB" sz="1500" b="1">
              <a:ea typeface="Calibri"/>
              <a:cs typeface="Calibri"/>
            </a:endParaRPr>
          </a:p>
          <a:p>
            <a:r>
              <a:rPr lang="en-GB" sz="1500" b="1">
                <a:ea typeface="Calibri"/>
                <a:cs typeface="Calibri"/>
              </a:rPr>
              <a:t>PUBLIC</a:t>
            </a:r>
            <a:r>
              <a:rPr lang="en-GB" sz="1500">
                <a:ea typeface="Calibri"/>
                <a:cs typeface="Calibri"/>
              </a:rPr>
              <a:t> - </a:t>
            </a:r>
            <a:r>
              <a:rPr lang="en-GB" sz="1500">
                <a:ea typeface="+mn-lt"/>
                <a:cs typeface="+mn-lt"/>
              </a:rPr>
              <a:t>Public schools are funded by the government and are free of charge to all students.</a:t>
            </a:r>
            <a:endParaRPr lang="en-GB" sz="1500"/>
          </a:p>
          <a:p>
            <a:r>
              <a:rPr lang="en-GB" sz="1500">
                <a:ea typeface="+mn-lt"/>
                <a:cs typeface="+mn-lt"/>
              </a:rPr>
              <a:t>A public school must adhere to a curriculum developed by the district and cannot refuse admission to a child living within the residential school zone.</a:t>
            </a:r>
          </a:p>
          <a:p>
            <a:pPr marL="0" indent="0">
              <a:buNone/>
            </a:pPr>
            <a:endParaRPr lang="en-GB" sz="1500">
              <a:ea typeface="+mn-lt"/>
              <a:cs typeface="+mn-lt"/>
            </a:endParaRPr>
          </a:p>
          <a:p>
            <a:pPr marL="0" indent="0">
              <a:buNone/>
            </a:pPr>
            <a:r>
              <a:rPr lang="en-GB" sz="1500" b="1">
                <a:ea typeface="+mn-lt"/>
                <a:cs typeface="+mn-lt"/>
              </a:rPr>
              <a:t>PRE-CONCIEVED notions – </a:t>
            </a:r>
            <a:r>
              <a:rPr lang="en-GB" sz="1500">
                <a:ea typeface="+mn-lt"/>
                <a:cs typeface="+mn-lt"/>
              </a:rPr>
              <a:t>There have been misconceptions about both public and private schools.</a:t>
            </a:r>
          </a:p>
        </p:txBody>
      </p:sp>
      <p:pic>
        <p:nvPicPr>
          <p:cNvPr id="22" name="Picture 4" descr="Red toy person in front of two lines of white figures">
            <a:extLst>
              <a:ext uri="{FF2B5EF4-FFF2-40B4-BE49-F238E27FC236}">
                <a16:creationId xmlns:a16="http://schemas.microsoft.com/office/drawing/2014/main" id="{1AFCBEA9-4829-99DB-1384-5B27AA1E2649}"/>
              </a:ext>
            </a:extLst>
          </p:cNvPr>
          <p:cNvPicPr>
            <a:picLocks noChangeAspect="1"/>
          </p:cNvPicPr>
          <p:nvPr/>
        </p:nvPicPr>
        <p:blipFill rotWithShape="1">
          <a:blip r:embed="rId2"/>
          <a:srcRect l="20326" r="16419" b="-1"/>
          <a:stretch/>
        </p:blipFill>
        <p:spPr>
          <a:xfrm>
            <a:off x="7675658" y="2093976"/>
            <a:ext cx="3941064" cy="4096512"/>
          </a:xfrm>
          <a:prstGeom prst="rect">
            <a:avLst/>
          </a:prstGeom>
        </p:spPr>
      </p:pic>
    </p:spTree>
    <p:extLst>
      <p:ext uri="{BB962C8B-B14F-4D97-AF65-F5344CB8AC3E}">
        <p14:creationId xmlns:p14="http://schemas.microsoft.com/office/powerpoint/2010/main" val="3685939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DE623-48DE-011B-5322-2044468DA430}"/>
              </a:ext>
            </a:extLst>
          </p:cNvPr>
          <p:cNvSpPr>
            <a:spLocks noGrp="1"/>
          </p:cNvSpPr>
          <p:nvPr>
            <p:ph type="title"/>
          </p:nvPr>
        </p:nvSpPr>
        <p:spPr>
          <a:xfrm>
            <a:off x="572493" y="238539"/>
            <a:ext cx="11047013" cy="1434415"/>
          </a:xfrm>
        </p:spPr>
        <p:txBody>
          <a:bodyPr anchor="b">
            <a:normAutofit/>
          </a:bodyPr>
          <a:lstStyle/>
          <a:p>
            <a:r>
              <a:rPr lang="en-GB" sz="3800" b="1">
                <a:ea typeface="Calibri Light"/>
                <a:cs typeface="Calibri Light"/>
              </a:rPr>
              <a:t>Human Resource strategies utilised within the schools and the impact implemented on both sectors.</a:t>
            </a:r>
            <a:endParaRPr lang="en-GB" sz="3800" b="1">
              <a:cs typeface="Calibri Light"/>
            </a:endParaRPr>
          </a:p>
        </p:txBody>
      </p:sp>
      <p:sp>
        <p:nvSpPr>
          <p:cNvPr id="27"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E1AD9FD7-B059-B7F4-3B61-FEBF483039AF}"/>
              </a:ext>
            </a:extLst>
          </p:cNvPr>
          <p:cNvPicPr>
            <a:picLocks noChangeAspect="1"/>
          </p:cNvPicPr>
          <p:nvPr/>
        </p:nvPicPr>
        <p:blipFill rotWithShape="1">
          <a:blip r:embed="rId2"/>
          <a:srcRect l="16665" r="16176"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4118F66A-6557-1FA2-00AB-34D7808EE736}"/>
              </a:ext>
            </a:extLst>
          </p:cNvPr>
          <p:cNvSpPr>
            <a:spLocks noGrp="1"/>
          </p:cNvSpPr>
          <p:nvPr>
            <p:ph idx="1"/>
          </p:nvPr>
        </p:nvSpPr>
        <p:spPr>
          <a:xfrm>
            <a:off x="4905955" y="2071316"/>
            <a:ext cx="6713552" cy="4114800"/>
          </a:xfrm>
        </p:spPr>
        <p:txBody>
          <a:bodyPr vert="horz" lIns="91440" tIns="45720" rIns="91440" bIns="45720" rtlCol="0" anchor="t">
            <a:normAutofit/>
          </a:bodyPr>
          <a:lstStyle/>
          <a:p>
            <a:r>
              <a:rPr lang="en-GB" sz="1700" dirty="0">
                <a:ea typeface="+mn-lt"/>
                <a:cs typeface="+mn-lt"/>
              </a:rPr>
              <a:t>These human resource strategies are typically based on the overall aims and goals of the school and are intended to ensure that the school's long-term goals are met through its employees. There are two main Fractions Hard and Soft HRM </a:t>
            </a:r>
          </a:p>
          <a:p>
            <a:pPr marL="0" indent="0">
              <a:buNone/>
            </a:pPr>
            <a:endParaRPr lang="en-GB" sz="1700" dirty="0">
              <a:ea typeface="+mn-lt"/>
              <a:cs typeface="+mn-lt"/>
            </a:endParaRPr>
          </a:p>
          <a:p>
            <a:pPr marL="0" indent="0">
              <a:buNone/>
            </a:pPr>
            <a:r>
              <a:rPr lang="en-GB" sz="1700" dirty="0">
                <a:ea typeface="+mn-lt"/>
                <a:cs typeface="+mn-lt"/>
              </a:rPr>
              <a:t>Within these two factors there can be found four base strategies:</a:t>
            </a:r>
            <a:endParaRPr lang="en-GB" sz="1700" dirty="0">
              <a:ea typeface="+mn-lt"/>
              <a:cs typeface="Calibri"/>
            </a:endParaRPr>
          </a:p>
          <a:p>
            <a:r>
              <a:rPr lang="en-GB" sz="1700" dirty="0">
                <a:ea typeface="+mn-lt"/>
                <a:cs typeface="+mn-lt"/>
              </a:rPr>
              <a:t>         Talent</a:t>
            </a:r>
            <a:endParaRPr lang="en-GB" sz="1700" dirty="0"/>
          </a:p>
          <a:p>
            <a:r>
              <a:rPr lang="en-GB" sz="1700" dirty="0">
                <a:ea typeface="+mn-lt"/>
                <a:cs typeface="+mn-lt"/>
              </a:rPr>
              <a:t>         Leadership</a:t>
            </a:r>
            <a:endParaRPr lang="en-GB" sz="1700" dirty="0"/>
          </a:p>
          <a:p>
            <a:r>
              <a:rPr lang="en-GB" sz="1700" dirty="0">
                <a:ea typeface="+mn-lt"/>
                <a:cs typeface="+mn-lt"/>
              </a:rPr>
              <a:t>         Planning</a:t>
            </a:r>
            <a:endParaRPr lang="en-GB" sz="1700" dirty="0"/>
          </a:p>
          <a:p>
            <a:r>
              <a:rPr lang="en-GB" sz="1700" dirty="0">
                <a:ea typeface="+mn-lt"/>
                <a:cs typeface="+mn-lt"/>
              </a:rPr>
              <a:t>         Performance Culture</a:t>
            </a:r>
            <a:endParaRPr lang="en-GB" sz="1700" dirty="0"/>
          </a:p>
          <a:p>
            <a:pPr marL="0" indent="0">
              <a:buNone/>
            </a:pPr>
            <a:endParaRPr lang="en-GB" sz="1700">
              <a:ea typeface="Calibri"/>
              <a:cs typeface="Calibri"/>
            </a:endParaRPr>
          </a:p>
          <a:p>
            <a:endParaRPr lang="en-GB" sz="1700">
              <a:ea typeface="Calibri"/>
              <a:cs typeface="Calibri"/>
            </a:endParaRPr>
          </a:p>
          <a:p>
            <a:endParaRPr lang="en-GB" sz="1700">
              <a:ea typeface="Calibri"/>
              <a:cs typeface="Calibri"/>
            </a:endParaRPr>
          </a:p>
        </p:txBody>
      </p:sp>
    </p:spTree>
    <p:extLst>
      <p:ext uri="{BB962C8B-B14F-4D97-AF65-F5344CB8AC3E}">
        <p14:creationId xmlns:p14="http://schemas.microsoft.com/office/powerpoint/2010/main" val="409627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C42E5-C5C3-1D99-4C95-AE3A341F8351}"/>
              </a:ext>
            </a:extLst>
          </p:cNvPr>
          <p:cNvSpPr>
            <a:spLocks noGrp="1"/>
          </p:cNvSpPr>
          <p:nvPr>
            <p:ph type="title"/>
          </p:nvPr>
        </p:nvSpPr>
        <p:spPr>
          <a:xfrm>
            <a:off x="2068671" y="654457"/>
            <a:ext cx="3381153" cy="532423"/>
          </a:xfrm>
        </p:spPr>
        <p:txBody>
          <a:bodyPr vert="horz" lIns="91440" tIns="45720" rIns="91440" bIns="45720" rtlCol="0" anchor="b">
            <a:noAutofit/>
          </a:bodyPr>
          <a:lstStyle/>
          <a:p>
            <a:endParaRPr lang="en-GB" sz="4000" dirty="0">
              <a:ea typeface="+mj-lt"/>
              <a:cs typeface="+mj-lt"/>
            </a:endParaRPr>
          </a:p>
          <a:p>
            <a:r>
              <a:rPr lang="en-GB" b="1" u="sng" dirty="0">
                <a:ea typeface="Calibri Light"/>
                <a:cs typeface="Calibri Light"/>
              </a:rPr>
              <a:t>Impacts </a:t>
            </a:r>
            <a:r>
              <a:rPr lang="en-GB" sz="5400" dirty="0">
                <a:ea typeface="Calibri Light"/>
                <a:cs typeface="Calibri Light"/>
              </a:rPr>
              <a:t>:</a:t>
            </a:r>
          </a:p>
        </p:txBody>
      </p:sp>
      <p:sp>
        <p:nvSpPr>
          <p:cNvPr id="4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A6C8F-2821-EEE6-BA3B-09F256D81CE8}"/>
              </a:ext>
            </a:extLst>
          </p:cNvPr>
          <p:cNvSpPr>
            <a:spLocks noGrp="1"/>
          </p:cNvSpPr>
          <p:nvPr>
            <p:ph idx="1"/>
          </p:nvPr>
        </p:nvSpPr>
        <p:spPr>
          <a:xfrm>
            <a:off x="645313" y="2675281"/>
            <a:ext cx="4804511" cy="3533495"/>
          </a:xfrm>
        </p:spPr>
        <p:txBody>
          <a:bodyPr vert="horz" lIns="91440" tIns="45720" rIns="91440" bIns="45720" rtlCol="0" anchor="t">
            <a:normAutofit/>
          </a:bodyPr>
          <a:lstStyle/>
          <a:p>
            <a:pPr marL="0" indent="0">
              <a:buNone/>
            </a:pPr>
            <a:r>
              <a:rPr lang="en-GB" sz="1500" b="1" dirty="0">
                <a:ea typeface="Calibri"/>
                <a:cs typeface="Calibri"/>
              </a:rPr>
              <a:t>Public = Utilises Soft H.R.M</a:t>
            </a:r>
            <a:endParaRPr lang="en-US" sz="1500" b="1" dirty="0">
              <a:cs typeface="Calibri"/>
            </a:endParaRPr>
          </a:p>
          <a:p>
            <a:pPr marL="0" indent="0">
              <a:buNone/>
            </a:pPr>
            <a:r>
              <a:rPr lang="en-GB" sz="1500" b="1" dirty="0">
                <a:ea typeface="Calibri"/>
                <a:cs typeface="Calibri"/>
              </a:rPr>
              <a:t>Leadership and planning</a:t>
            </a:r>
          </a:p>
          <a:p>
            <a:r>
              <a:rPr lang="en-GB" sz="1500" dirty="0">
                <a:cs typeface="Calibri"/>
              </a:rPr>
              <a:t>Soft HRM, focuses on treating employees as valuable assets and sources of competitive advantage for the organization (Collings &amp; Wood, 2009).</a:t>
            </a:r>
          </a:p>
          <a:p>
            <a:pPr marL="0" indent="0">
              <a:buNone/>
            </a:pPr>
            <a:endParaRPr lang="en-GB" sz="1500" b="1" dirty="0">
              <a:ea typeface="Calibri"/>
              <a:cs typeface="Calibri"/>
            </a:endParaRPr>
          </a:p>
          <a:p>
            <a:pPr marL="0" indent="0">
              <a:buNone/>
            </a:pPr>
            <a:r>
              <a:rPr lang="en-GB" sz="1500" b="1" dirty="0">
                <a:ea typeface="Calibri"/>
                <a:cs typeface="Calibri"/>
              </a:rPr>
              <a:t>Private = Utilises Hard H.R.M</a:t>
            </a:r>
          </a:p>
          <a:p>
            <a:pPr marL="0" indent="0">
              <a:buNone/>
            </a:pPr>
            <a:r>
              <a:rPr lang="en-GB" sz="1500" b="1" dirty="0">
                <a:ea typeface="Calibri"/>
                <a:cs typeface="Calibri"/>
              </a:rPr>
              <a:t>Talent and Performance Culture</a:t>
            </a:r>
          </a:p>
          <a:p>
            <a:pPr>
              <a:buFont typeface="Arial"/>
              <a:buChar char="•"/>
            </a:pPr>
            <a:r>
              <a:rPr lang="en-GB" sz="1500" dirty="0">
                <a:ea typeface="Calibri"/>
                <a:cs typeface="Calibri"/>
              </a:rPr>
              <a:t>The objective of hard HRM is to increase profits and treat employees as sources of revenue, no different from machinery and equipment.</a:t>
            </a:r>
            <a:endParaRPr lang="en-US" sz="1500" dirty="0">
              <a:ea typeface="Calibri"/>
              <a:cs typeface="Calibri"/>
            </a:endParaRPr>
          </a:p>
          <a:p>
            <a:pPr marL="0" indent="0">
              <a:buNone/>
            </a:pPr>
            <a:endParaRPr lang="en-GB" sz="1500">
              <a:ea typeface="Calibri"/>
              <a:cs typeface="Calibri"/>
            </a:endParaRPr>
          </a:p>
          <a:p>
            <a:endParaRPr lang="en-GB" sz="1500">
              <a:ea typeface="Calibri"/>
              <a:cs typeface="Calibri"/>
            </a:endParaRPr>
          </a:p>
        </p:txBody>
      </p:sp>
      <p:pic>
        <p:nvPicPr>
          <p:cNvPr id="14" name="Picture 4" descr="Colourful carved figures of humans">
            <a:extLst>
              <a:ext uri="{FF2B5EF4-FFF2-40B4-BE49-F238E27FC236}">
                <a16:creationId xmlns:a16="http://schemas.microsoft.com/office/drawing/2014/main" id="{BDF95DF0-CAD6-EA18-3B88-A29068DAFF07}"/>
              </a:ext>
            </a:extLst>
          </p:cNvPr>
          <p:cNvPicPr>
            <a:picLocks noChangeAspect="1"/>
          </p:cNvPicPr>
          <p:nvPr/>
        </p:nvPicPr>
        <p:blipFill rotWithShape="1">
          <a:blip r:embed="rId2"/>
          <a:srcRect t="3222" r="1" b="1"/>
          <a:stretch/>
        </p:blipFill>
        <p:spPr>
          <a:xfrm>
            <a:off x="6099048" y="1546903"/>
            <a:ext cx="5458968" cy="3764193"/>
          </a:xfrm>
          <a:prstGeom prst="rect">
            <a:avLst/>
          </a:prstGeom>
        </p:spPr>
      </p:pic>
    </p:spTree>
    <p:extLst>
      <p:ext uri="{BB962C8B-B14F-4D97-AF65-F5344CB8AC3E}">
        <p14:creationId xmlns:p14="http://schemas.microsoft.com/office/powerpoint/2010/main" val="3023065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19DAC-8A30-3DC5-6EAC-C46A7ECE5262}"/>
              </a:ext>
            </a:extLst>
          </p:cNvPr>
          <p:cNvSpPr>
            <a:spLocks noGrp="1"/>
          </p:cNvSpPr>
          <p:nvPr>
            <p:ph type="title"/>
          </p:nvPr>
        </p:nvSpPr>
        <p:spPr>
          <a:xfrm>
            <a:off x="589560" y="856180"/>
            <a:ext cx="4560584" cy="1128068"/>
          </a:xfrm>
        </p:spPr>
        <p:txBody>
          <a:bodyPr anchor="ctr">
            <a:normAutofit/>
          </a:bodyPr>
          <a:lstStyle/>
          <a:p>
            <a:r>
              <a:rPr lang="en-GB" sz="4000" dirty="0">
                <a:ea typeface="+mj-lt"/>
                <a:cs typeface="+mj-lt"/>
              </a:rPr>
              <a:t>V.R.I.N</a:t>
            </a:r>
          </a:p>
        </p:txBody>
      </p:sp>
      <p:grpSp>
        <p:nvGrpSpPr>
          <p:cNvPr id="34" name="Group 3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5" name="Rectangle 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D9DA20-D229-523F-B2AE-6D1D2308C2D5}"/>
              </a:ext>
            </a:extLst>
          </p:cNvPr>
          <p:cNvSpPr>
            <a:spLocks noGrp="1"/>
          </p:cNvSpPr>
          <p:nvPr>
            <p:ph idx="1"/>
          </p:nvPr>
        </p:nvSpPr>
        <p:spPr>
          <a:xfrm>
            <a:off x="590719" y="2330505"/>
            <a:ext cx="4559425" cy="3979585"/>
          </a:xfrm>
        </p:spPr>
        <p:txBody>
          <a:bodyPr vert="horz" lIns="91440" tIns="45720" rIns="91440" bIns="45720" rtlCol="0" anchor="ctr">
            <a:noAutofit/>
          </a:bodyPr>
          <a:lstStyle/>
          <a:p>
            <a:r>
              <a:rPr lang="en-GB" sz="1600" dirty="0">
                <a:cs typeface="Calibri"/>
              </a:rPr>
              <a:t>1. Valuable (V)</a:t>
            </a:r>
          </a:p>
          <a:p>
            <a:r>
              <a:rPr lang="en-GB" sz="1600" dirty="0">
                <a:cs typeface="Calibri"/>
              </a:rPr>
              <a:t>A resource is valuable if it contributes to the firm's strategic objectives.</a:t>
            </a:r>
            <a:endParaRPr lang="en-US" sz="1600">
              <a:cs typeface="Calibri"/>
            </a:endParaRPr>
          </a:p>
          <a:p>
            <a:r>
              <a:rPr lang="en-GB" sz="1600" dirty="0">
                <a:cs typeface="Calibri"/>
              </a:rPr>
              <a:t>2. Rare (R)</a:t>
            </a:r>
            <a:endParaRPr lang="en-US" sz="1600">
              <a:cs typeface="Calibri"/>
            </a:endParaRPr>
          </a:p>
          <a:p>
            <a:r>
              <a:rPr lang="en-GB" sz="1600" dirty="0">
                <a:cs typeface="Calibri"/>
              </a:rPr>
              <a:t>It must be difficult for potential and existing competitors to access the firm's resources, concepts, and ideas. </a:t>
            </a:r>
            <a:endParaRPr lang="en-US" sz="1600">
              <a:cs typeface="Calibri"/>
            </a:endParaRPr>
          </a:p>
          <a:p>
            <a:r>
              <a:rPr lang="en-GB" sz="1600" dirty="0">
                <a:cs typeface="Calibri"/>
              </a:rPr>
              <a:t>3. Imperfect Imitability (I)</a:t>
            </a:r>
          </a:p>
          <a:p>
            <a:r>
              <a:rPr lang="en-GB" sz="1600" dirty="0">
                <a:cs typeface="Calibri"/>
              </a:rPr>
              <a:t>When it comes to imitability, it refers to a phenomenon which is very unusual or of very high quality and therefore impossible to replicate. Imperfect imitability describes the difficulty of copying or imitating the resource.</a:t>
            </a:r>
          </a:p>
          <a:p>
            <a:r>
              <a:rPr lang="en-GB" sz="1600" dirty="0">
                <a:cs typeface="Calibri"/>
              </a:rPr>
              <a:t>4. Non- substitutability (N)</a:t>
            </a:r>
          </a:p>
          <a:p>
            <a:r>
              <a:rPr lang="en-GB" sz="1600" dirty="0">
                <a:cs typeface="Calibri"/>
              </a:rPr>
              <a:t>Non-substitutability means that a resource cannot be replaced with another alternative resource. </a:t>
            </a:r>
          </a:p>
          <a:p>
            <a:endParaRPr lang="en-GB" sz="1600" dirty="0">
              <a:cs typeface="Calibri"/>
            </a:endParaRPr>
          </a:p>
          <a:p>
            <a:pPr marL="0" indent="0">
              <a:buNone/>
            </a:pPr>
            <a:endParaRPr lang="en-GB" sz="1600" dirty="0">
              <a:cs typeface="Calibri"/>
            </a:endParaRPr>
          </a:p>
        </p:txBody>
      </p:sp>
      <p:sp>
        <p:nvSpPr>
          <p:cNvPr id="40" name="Rectangle 3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Books on a shelf">
            <a:extLst>
              <a:ext uri="{FF2B5EF4-FFF2-40B4-BE49-F238E27FC236}">
                <a16:creationId xmlns:a16="http://schemas.microsoft.com/office/drawing/2014/main" id="{DB234225-A2B3-5572-4DD9-B222BD90390F}"/>
              </a:ext>
            </a:extLst>
          </p:cNvPr>
          <p:cNvPicPr>
            <a:picLocks noChangeAspect="1"/>
          </p:cNvPicPr>
          <p:nvPr/>
        </p:nvPicPr>
        <p:blipFill rotWithShape="1">
          <a:blip r:embed="rId2"/>
          <a:srcRect l="17135" r="14008" b="1"/>
          <a:stretch/>
        </p:blipFill>
        <p:spPr>
          <a:xfrm>
            <a:off x="5977788" y="799352"/>
            <a:ext cx="5425410" cy="5259296"/>
          </a:xfrm>
          <a:prstGeom prst="rect">
            <a:avLst/>
          </a:prstGeom>
        </p:spPr>
      </p:pic>
    </p:spTree>
    <p:extLst>
      <p:ext uri="{BB962C8B-B14F-4D97-AF65-F5344CB8AC3E}">
        <p14:creationId xmlns:p14="http://schemas.microsoft.com/office/powerpoint/2010/main" val="2442103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People standing in a row wearing graduation caps with tassels and gowns">
            <a:extLst>
              <a:ext uri="{FF2B5EF4-FFF2-40B4-BE49-F238E27FC236}">
                <a16:creationId xmlns:a16="http://schemas.microsoft.com/office/drawing/2014/main" id="{F1286317-EF09-1E1E-BC01-68E03C8BFE09}"/>
              </a:ext>
            </a:extLst>
          </p:cNvPr>
          <p:cNvPicPr>
            <a:picLocks noChangeAspect="1"/>
          </p:cNvPicPr>
          <p:nvPr/>
        </p:nvPicPr>
        <p:blipFill rotWithShape="1">
          <a:blip r:embed="rId2"/>
          <a:srcRect t="2889" r="-2" b="28137"/>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7" descr="People celebrating">
            <a:extLst>
              <a:ext uri="{FF2B5EF4-FFF2-40B4-BE49-F238E27FC236}">
                <a16:creationId xmlns:a16="http://schemas.microsoft.com/office/drawing/2014/main" id="{D1849423-778B-5826-F437-CDAD196697B8}"/>
              </a:ext>
            </a:extLst>
          </p:cNvPr>
          <p:cNvPicPr>
            <a:picLocks noChangeAspect="1"/>
          </p:cNvPicPr>
          <p:nvPr/>
        </p:nvPicPr>
        <p:blipFill rotWithShape="1">
          <a:blip r:embed="rId3"/>
          <a:srcRect t="295" r="-2" b="3047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4" name="Freeform: Shape 1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36A8F3F-78B9-FC75-2ADE-C222D342150C}"/>
              </a:ext>
            </a:extLst>
          </p:cNvPr>
          <p:cNvSpPr>
            <a:spLocks noGrp="1"/>
          </p:cNvSpPr>
          <p:nvPr>
            <p:ph type="title"/>
          </p:nvPr>
        </p:nvSpPr>
        <p:spPr>
          <a:xfrm>
            <a:off x="448056" y="859536"/>
            <a:ext cx="4832802" cy="1243584"/>
          </a:xfrm>
        </p:spPr>
        <p:txBody>
          <a:bodyPr>
            <a:normAutofit/>
          </a:bodyPr>
          <a:lstStyle/>
          <a:p>
            <a:r>
              <a:rPr lang="en-GB" sz="3400">
                <a:ea typeface="Calibri Light"/>
                <a:cs typeface="Calibri Light"/>
              </a:rPr>
              <a:t>Resource based View</a:t>
            </a:r>
          </a:p>
        </p:txBody>
      </p:sp>
      <p:sp>
        <p:nvSpPr>
          <p:cNvPr id="18" name="Rectangle 1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10C8D7A-7DE4-D7BD-7C8B-2E4AE65E1F65}"/>
              </a:ext>
            </a:extLst>
          </p:cNvPr>
          <p:cNvSpPr>
            <a:spLocks noGrp="1"/>
          </p:cNvSpPr>
          <p:nvPr>
            <p:ph idx="1"/>
          </p:nvPr>
        </p:nvSpPr>
        <p:spPr>
          <a:xfrm>
            <a:off x="448056" y="2095668"/>
            <a:ext cx="4832803" cy="4526992"/>
          </a:xfrm>
        </p:spPr>
        <p:txBody>
          <a:bodyPr vert="horz" lIns="91440" tIns="45720" rIns="91440" bIns="45720" rtlCol="0" anchor="t">
            <a:normAutofit/>
          </a:bodyPr>
          <a:lstStyle/>
          <a:p>
            <a:pPr>
              <a:spcBef>
                <a:spcPts val="0"/>
              </a:spcBef>
            </a:pPr>
            <a:r>
              <a:rPr lang="en-GB" sz="1300" dirty="0">
                <a:ea typeface="Calibri"/>
                <a:cs typeface="Calibri"/>
              </a:rPr>
              <a:t>Resource-Based Views (RBVs) state that companies are able to establish competitive advantage by focusing on internal resources the firm has that are valuable, rare, and not imitable in order to capture value</a:t>
            </a:r>
            <a:endParaRPr lang="en-US" sz="1300" dirty="0">
              <a:ea typeface="Calibri"/>
              <a:cs typeface="Calibri"/>
            </a:endParaRPr>
          </a:p>
          <a:p>
            <a:pPr>
              <a:spcBef>
                <a:spcPts val="0"/>
              </a:spcBef>
            </a:pPr>
            <a:endParaRPr lang="en-GB" sz="1300" dirty="0">
              <a:ea typeface="+mn-lt"/>
              <a:cs typeface="+mn-lt"/>
            </a:endParaRPr>
          </a:p>
          <a:p>
            <a:pPr>
              <a:spcBef>
                <a:spcPts val="0"/>
              </a:spcBef>
            </a:pPr>
            <a:r>
              <a:rPr lang="en-GB" sz="1300" i="1" dirty="0">
                <a:ea typeface="+mn-lt"/>
                <a:cs typeface="+mn-lt"/>
              </a:rPr>
              <a:t>It is possible to divide resources into two main categories: tangible and intangible. A company's resources refer to what it owns, whereas its capabilities refer to what it can do.</a:t>
            </a:r>
            <a:endParaRPr lang="en-GB" sz="1300" dirty="0">
              <a:ea typeface="Calibri"/>
              <a:cs typeface="Calibri"/>
            </a:endParaRPr>
          </a:p>
          <a:p>
            <a:pPr>
              <a:spcBef>
                <a:spcPts val="0"/>
              </a:spcBef>
            </a:pPr>
            <a:endParaRPr lang="en-GB" sz="1300">
              <a:ea typeface="Calibri"/>
              <a:cs typeface="Calibri"/>
            </a:endParaRPr>
          </a:p>
          <a:p>
            <a:pPr>
              <a:spcBef>
                <a:spcPts val="0"/>
              </a:spcBef>
            </a:pPr>
            <a:endParaRPr lang="en-GB" sz="1300" dirty="0">
              <a:ea typeface="Calibri"/>
              <a:cs typeface="Calibri"/>
            </a:endParaRPr>
          </a:p>
          <a:p>
            <a:pPr>
              <a:spcBef>
                <a:spcPts val="0"/>
              </a:spcBef>
            </a:pPr>
            <a:r>
              <a:rPr lang="en-GB" sz="1300" dirty="0">
                <a:ea typeface="Calibri"/>
                <a:cs typeface="Calibri"/>
              </a:rPr>
              <a:t>The productivity of educational organisations is directly related to the human factor, as human resource is the most efficient resource in today's world where information occupies a prominent position (</a:t>
            </a:r>
            <a:r>
              <a:rPr lang="en-GB" sz="1300" dirty="0" err="1">
                <a:ea typeface="Calibri"/>
                <a:cs typeface="Calibri"/>
              </a:rPr>
              <a:t>Paksoy</a:t>
            </a:r>
            <a:r>
              <a:rPr lang="en-GB" sz="1300" dirty="0">
                <a:ea typeface="Calibri"/>
                <a:cs typeface="Calibri"/>
              </a:rPr>
              <a:t> and </a:t>
            </a:r>
            <a:r>
              <a:rPr lang="en-GB" sz="1300" dirty="0" err="1">
                <a:ea typeface="Calibri"/>
                <a:cs typeface="Calibri"/>
              </a:rPr>
              <a:t>Zbezek</a:t>
            </a:r>
            <a:r>
              <a:rPr lang="en-GB" sz="1300" dirty="0">
                <a:ea typeface="Calibri"/>
                <a:cs typeface="Calibri"/>
              </a:rPr>
              <a:t>, 20).</a:t>
            </a:r>
          </a:p>
          <a:p>
            <a:pPr>
              <a:spcBef>
                <a:spcPts val="0"/>
              </a:spcBef>
            </a:pPr>
            <a:endParaRPr lang="en-GB" sz="1300" dirty="0">
              <a:ea typeface="Calibri"/>
              <a:cs typeface="Calibri"/>
            </a:endParaRPr>
          </a:p>
          <a:p>
            <a:pPr>
              <a:spcBef>
                <a:spcPts val="0"/>
              </a:spcBef>
            </a:pPr>
            <a:endParaRPr lang="en-GB" sz="1300">
              <a:ea typeface="Calibri"/>
              <a:cs typeface="Calibri"/>
            </a:endParaRPr>
          </a:p>
          <a:p>
            <a:pPr>
              <a:spcBef>
                <a:spcPts val="0"/>
              </a:spcBef>
            </a:pPr>
            <a:r>
              <a:rPr lang="en-GB" sz="1300" dirty="0">
                <a:ea typeface="Calibri"/>
                <a:cs typeface="Calibri"/>
              </a:rPr>
              <a:t>Campbell and Luchs (2000) as well as Hamel and Prahalad (1996) point out that the firm's RBV is influenced by past experience, organizational culture, and competencies.</a:t>
            </a:r>
            <a:endParaRPr lang="en-GB" sz="1300" dirty="0"/>
          </a:p>
          <a:p>
            <a:pPr>
              <a:spcBef>
                <a:spcPts val="0"/>
              </a:spcBef>
            </a:pPr>
            <a:endParaRPr lang="en-GB" sz="1300">
              <a:ea typeface="Calibri"/>
              <a:cs typeface="Calibri"/>
            </a:endParaRPr>
          </a:p>
          <a:p>
            <a:pPr>
              <a:spcBef>
                <a:spcPts val="0"/>
              </a:spcBef>
            </a:pPr>
            <a:endParaRPr lang="en-GB" sz="1300">
              <a:ea typeface="Calibri"/>
              <a:cs typeface="Calibri"/>
            </a:endParaRPr>
          </a:p>
          <a:p>
            <a:endParaRPr lang="en-GB" sz="1300">
              <a:ea typeface="Calibri"/>
              <a:cs typeface="Calibri"/>
            </a:endParaRPr>
          </a:p>
        </p:txBody>
      </p:sp>
    </p:spTree>
    <p:extLst>
      <p:ext uri="{BB962C8B-B14F-4D97-AF65-F5344CB8AC3E}">
        <p14:creationId xmlns:p14="http://schemas.microsoft.com/office/powerpoint/2010/main" val="3984599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5">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5" name="Rectangle 47">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F21E7D-3768-0C5D-2976-AA6D1621FCC2}"/>
              </a:ext>
            </a:extLst>
          </p:cNvPr>
          <p:cNvSpPr>
            <a:spLocks noGrp="1"/>
          </p:cNvSpPr>
          <p:nvPr>
            <p:ph type="title"/>
          </p:nvPr>
        </p:nvSpPr>
        <p:spPr>
          <a:xfrm>
            <a:off x="1051560" y="586822"/>
            <a:ext cx="3657600" cy="1645920"/>
          </a:xfrm>
        </p:spPr>
        <p:txBody>
          <a:bodyPr vert="horz" lIns="91440" tIns="45720" rIns="91440" bIns="45720" rtlCol="0">
            <a:normAutofit/>
          </a:bodyPr>
          <a:lstStyle/>
          <a:p>
            <a:r>
              <a:rPr lang="en-US" sz="3200" dirty="0">
                <a:cs typeface="Calibri Light"/>
              </a:rPr>
              <a:t>Resource based view</a:t>
            </a:r>
            <a:endParaRPr lang="en-US" sz="3200" kern="1200" dirty="0">
              <a:latin typeface="+mj-lt"/>
              <a:ea typeface="+mj-ea"/>
              <a:cs typeface="+mj-cs"/>
            </a:endParaRPr>
          </a:p>
        </p:txBody>
      </p:sp>
      <p:sp>
        <p:nvSpPr>
          <p:cNvPr id="56" name="Rectangle 49">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7" name="Rectangle 51">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Content Placeholder 42">
            <a:extLst>
              <a:ext uri="{FF2B5EF4-FFF2-40B4-BE49-F238E27FC236}">
                <a16:creationId xmlns:a16="http://schemas.microsoft.com/office/drawing/2014/main" id="{70DAD2BA-C6F0-2BC4-596E-8CFAC41658ED}"/>
              </a:ext>
            </a:extLst>
          </p:cNvPr>
          <p:cNvSpPr>
            <a:spLocks noGrp="1"/>
          </p:cNvSpPr>
          <p:nvPr>
            <p:ph idx="1"/>
          </p:nvPr>
        </p:nvSpPr>
        <p:spPr>
          <a:xfrm>
            <a:off x="7334822" y="586822"/>
            <a:ext cx="4022026" cy="998939"/>
          </a:xfrm>
        </p:spPr>
        <p:txBody>
          <a:bodyPr anchor="ctr">
            <a:normAutofit/>
          </a:bodyPr>
          <a:lstStyle/>
          <a:p>
            <a:r>
              <a:rPr lang="en-US" sz="1800" dirty="0">
                <a:cs typeface="Calibri"/>
              </a:rPr>
              <a:t>Viro's Framework</a:t>
            </a:r>
            <a:endParaRPr lang="en-US" sz="1800" dirty="0"/>
          </a:p>
        </p:txBody>
      </p:sp>
      <p:pic>
        <p:nvPicPr>
          <p:cNvPr id="35" name="Picture 35" descr="A diagram of a business flow&#10;&#10;Description automatically generated">
            <a:extLst>
              <a:ext uri="{FF2B5EF4-FFF2-40B4-BE49-F238E27FC236}">
                <a16:creationId xmlns:a16="http://schemas.microsoft.com/office/drawing/2014/main" id="{63DA2CAA-FBC3-10D3-1F82-19DE54EE7F5A}"/>
              </a:ext>
            </a:extLst>
          </p:cNvPr>
          <p:cNvPicPr>
            <a:picLocks noChangeAspect="1"/>
          </p:cNvPicPr>
          <p:nvPr/>
        </p:nvPicPr>
        <p:blipFill>
          <a:blip r:embed="rId2"/>
          <a:stretch>
            <a:fillRect/>
          </a:stretch>
        </p:blipFill>
        <p:spPr>
          <a:xfrm>
            <a:off x="6394093" y="1579209"/>
            <a:ext cx="4433757" cy="4820958"/>
          </a:xfrm>
          <a:prstGeom prst="rect">
            <a:avLst/>
          </a:prstGeom>
        </p:spPr>
      </p:pic>
      <p:pic>
        <p:nvPicPr>
          <p:cNvPr id="34" name="Picture 34" descr="A diagram of a company&#10;&#10;Description automatically generated">
            <a:extLst>
              <a:ext uri="{FF2B5EF4-FFF2-40B4-BE49-F238E27FC236}">
                <a16:creationId xmlns:a16="http://schemas.microsoft.com/office/drawing/2014/main" id="{E05BC126-437A-C781-51B7-5E1289B4A946}"/>
              </a:ext>
            </a:extLst>
          </p:cNvPr>
          <p:cNvPicPr>
            <a:picLocks noChangeAspect="1"/>
          </p:cNvPicPr>
          <p:nvPr/>
        </p:nvPicPr>
        <p:blipFill>
          <a:blip r:embed="rId3"/>
          <a:stretch>
            <a:fillRect/>
          </a:stretch>
        </p:blipFill>
        <p:spPr>
          <a:xfrm>
            <a:off x="557591" y="2830039"/>
            <a:ext cx="4800368" cy="3483864"/>
          </a:xfrm>
          <a:prstGeom prst="rect">
            <a:avLst/>
          </a:prstGeom>
        </p:spPr>
      </p:pic>
    </p:spTree>
    <p:extLst>
      <p:ext uri="{BB962C8B-B14F-4D97-AF65-F5344CB8AC3E}">
        <p14:creationId xmlns:p14="http://schemas.microsoft.com/office/powerpoint/2010/main" val="115788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2B9D2-C7F7-B275-7B82-3621173E6741}"/>
              </a:ext>
            </a:extLst>
          </p:cNvPr>
          <p:cNvSpPr>
            <a:spLocks noGrp="1"/>
          </p:cNvSpPr>
          <p:nvPr>
            <p:ph type="title"/>
          </p:nvPr>
        </p:nvSpPr>
        <p:spPr>
          <a:xfrm>
            <a:off x="466722" y="586855"/>
            <a:ext cx="3201366" cy="3387497"/>
          </a:xfrm>
        </p:spPr>
        <p:txBody>
          <a:bodyPr anchor="b">
            <a:normAutofit/>
          </a:bodyPr>
          <a:lstStyle/>
          <a:p>
            <a:pPr algn="r"/>
            <a:r>
              <a:rPr lang="en-GB" sz="1600" b="1" dirty="0">
                <a:solidFill>
                  <a:srgbClr val="FFFFFF"/>
                </a:solidFill>
                <a:cs typeface="Calibri Light"/>
              </a:rPr>
              <a:t>Which sector of education has benefited greatest from its H.R </a:t>
            </a:r>
            <a:r>
              <a:rPr lang="en-GB" sz="1600" b="1" dirty="0" err="1">
                <a:solidFill>
                  <a:srgbClr val="FFFFFF"/>
                </a:solidFill>
                <a:cs typeface="Calibri Light"/>
              </a:rPr>
              <a:t>stategies</a:t>
            </a:r>
            <a:r>
              <a:rPr lang="en-GB" sz="1600" b="1" dirty="0">
                <a:solidFill>
                  <a:srgbClr val="FFFFFF"/>
                </a:solidFill>
                <a:cs typeface="Calibri Light"/>
              </a:rPr>
              <a:t>? </a:t>
            </a:r>
            <a:br>
              <a:rPr lang="en-GB" sz="1600" dirty="0">
                <a:cs typeface="Calibri Light"/>
              </a:rPr>
            </a:br>
            <a:r>
              <a:rPr lang="en-GB" sz="1600" dirty="0">
                <a:solidFill>
                  <a:srgbClr val="FFFFFF"/>
                </a:solidFill>
                <a:ea typeface="+mj-lt"/>
                <a:cs typeface="+mj-lt"/>
              </a:rPr>
              <a:t>Human Resource Departments are responsible for improving the skills and knowledge of the company's employees. Furthermore, they provide support to teachers, school heads, and other administrative staff - extending their work throughout the entire school (organisation).</a:t>
            </a:r>
            <a:endParaRPr lang="en-GB" sz="1600" dirty="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84A2ED84-4B55-0FC6-4DC4-6548B972980D}"/>
              </a:ext>
            </a:extLst>
          </p:cNvPr>
          <p:cNvSpPr>
            <a:spLocks noGrp="1"/>
          </p:cNvSpPr>
          <p:nvPr>
            <p:ph idx="1"/>
          </p:nvPr>
        </p:nvSpPr>
        <p:spPr>
          <a:xfrm>
            <a:off x="4581727" y="649480"/>
            <a:ext cx="3025303" cy="5546047"/>
          </a:xfrm>
        </p:spPr>
        <p:txBody>
          <a:bodyPr vert="horz" lIns="91440" tIns="45720" rIns="91440" bIns="45720" rtlCol="0" anchor="ctr">
            <a:normAutofit lnSpcReduction="10000"/>
          </a:bodyPr>
          <a:lstStyle/>
          <a:p>
            <a:endParaRPr lang="en-GB" sz="1400">
              <a:cs typeface="Calibri"/>
            </a:endParaRPr>
          </a:p>
          <a:p>
            <a:r>
              <a:rPr lang="en-GB" sz="1400" dirty="0">
                <a:ea typeface="Calibri"/>
                <a:cs typeface="Calibri"/>
              </a:rPr>
              <a:t>Public sector - There is a greater emphasis on equal pay for equal work in public schools, as well as greater job security.</a:t>
            </a:r>
            <a:endParaRPr lang="en-US" sz="1400" dirty="0">
              <a:ea typeface="Calibri"/>
              <a:cs typeface="Calibri"/>
            </a:endParaRPr>
          </a:p>
          <a:p>
            <a:r>
              <a:rPr lang="en-GB" sz="1400" dirty="0">
                <a:ea typeface="Calibri"/>
                <a:cs typeface="Calibri"/>
              </a:rPr>
              <a:t> A number of opportunities were available to employees in the public sector, including the creation of management committees, joint consultations, and regular meetings between supervisors and workgroups.</a:t>
            </a:r>
            <a:endParaRPr lang="en-US" sz="1400">
              <a:ea typeface="Calibri"/>
              <a:cs typeface="Calibri"/>
            </a:endParaRPr>
          </a:p>
          <a:p>
            <a:endParaRPr lang="en-GB" sz="1400" dirty="0">
              <a:ea typeface="Calibri"/>
              <a:cs typeface="Calibri"/>
            </a:endParaRPr>
          </a:p>
          <a:p>
            <a:endParaRPr lang="en-GB" sz="1400">
              <a:ea typeface="Calibri"/>
              <a:cs typeface="Calibri"/>
            </a:endParaRPr>
          </a:p>
          <a:p>
            <a:r>
              <a:rPr lang="en-GB" sz="1400" dirty="0">
                <a:cs typeface="Calibri"/>
              </a:rPr>
              <a:t>Private sector - </a:t>
            </a:r>
            <a:r>
              <a:rPr lang="en-GB" sz="1400" dirty="0">
                <a:ea typeface="+mn-lt"/>
                <a:cs typeface="+mn-lt"/>
              </a:rPr>
              <a:t> It is the human resource department's responsibility to recruit, hire, train, and retain teachers and staff in private schools.</a:t>
            </a:r>
            <a:endParaRPr lang="en-GB" sz="1400" dirty="0">
              <a:cs typeface="Calibri"/>
            </a:endParaRPr>
          </a:p>
          <a:p>
            <a:r>
              <a:rPr lang="en-GB" sz="1400" dirty="0">
                <a:ea typeface="+mn-lt"/>
                <a:cs typeface="+mn-lt"/>
              </a:rPr>
              <a:t>n comparison to public schools, private schools tend to focus more on flexibility and often adopt a broader range of reward practices, such as performance-related pay, fringe benefits, and individual bonus plans</a:t>
            </a:r>
            <a:endParaRPr lang="en-GB" sz="1400">
              <a:cs typeface="Calibri"/>
            </a:endParaRPr>
          </a:p>
          <a:p>
            <a:endParaRPr lang="en-GB" sz="1400">
              <a:cs typeface="Calibri"/>
            </a:endParaRPr>
          </a:p>
          <a:p>
            <a:endParaRPr lang="en-GB" sz="1400">
              <a:ea typeface="+mn-lt"/>
              <a:cs typeface="+mn-lt"/>
            </a:endParaRPr>
          </a:p>
        </p:txBody>
      </p:sp>
      <p:pic>
        <p:nvPicPr>
          <p:cNvPr id="18" name="Picture 4" descr="White bulbs with a yellow one standing out">
            <a:extLst>
              <a:ext uri="{FF2B5EF4-FFF2-40B4-BE49-F238E27FC236}">
                <a16:creationId xmlns:a16="http://schemas.microsoft.com/office/drawing/2014/main" id="{DBA92078-7937-B8A8-A2DE-5CE078A57E09}"/>
              </a:ext>
            </a:extLst>
          </p:cNvPr>
          <p:cNvPicPr>
            <a:picLocks noChangeAspect="1"/>
          </p:cNvPicPr>
          <p:nvPr/>
        </p:nvPicPr>
        <p:blipFill rotWithShape="1">
          <a:blip r:embed="rId2"/>
          <a:srcRect l="26528" r="6617" b="-3"/>
          <a:stretch/>
        </p:blipFill>
        <p:spPr>
          <a:xfrm>
            <a:off x="8109502" y="1629837"/>
            <a:ext cx="3615776" cy="3610204"/>
          </a:xfrm>
          <a:prstGeom prst="rect">
            <a:avLst/>
          </a:prstGeom>
        </p:spPr>
      </p:pic>
    </p:spTree>
    <p:extLst>
      <p:ext uri="{BB962C8B-B14F-4D97-AF65-F5344CB8AC3E}">
        <p14:creationId xmlns:p14="http://schemas.microsoft.com/office/powerpoint/2010/main" val="2132677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71862-3F9D-9938-F22C-86C4A59A4BA5}"/>
              </a:ext>
            </a:extLst>
          </p:cNvPr>
          <p:cNvSpPr>
            <a:spLocks noGrp="1"/>
          </p:cNvSpPr>
          <p:nvPr>
            <p:ph type="title"/>
          </p:nvPr>
        </p:nvSpPr>
        <p:spPr>
          <a:xfrm>
            <a:off x="640080" y="325369"/>
            <a:ext cx="4368602" cy="1956841"/>
          </a:xfrm>
        </p:spPr>
        <p:txBody>
          <a:bodyPr anchor="b">
            <a:normAutofit/>
          </a:bodyPr>
          <a:lstStyle/>
          <a:p>
            <a:r>
              <a:rPr lang="en-GB" sz="5400">
                <a:cs typeface="Calibri Light"/>
              </a:rPr>
              <a:t>Conclusion</a:t>
            </a:r>
            <a:endParaRPr lang="en-GB" sz="5400"/>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B6F4D8-AF92-913C-8DA5-30E032A27469}"/>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a:ea typeface="+mn-lt"/>
                <a:cs typeface="+mn-lt"/>
              </a:rPr>
              <a:t>In order to answer our question, it is first important to note that the public and private sectors are not simply in opposition to one another.</a:t>
            </a:r>
          </a:p>
          <a:p>
            <a:r>
              <a:rPr lang="en-GB" sz="1700">
                <a:ea typeface="+mn-lt"/>
                <a:cs typeface="+mn-lt"/>
              </a:rPr>
              <a:t>The benefits of both sectors and where they shine.</a:t>
            </a:r>
          </a:p>
          <a:p>
            <a:r>
              <a:rPr lang="en-GB" sz="1700" i="1">
                <a:ea typeface="+mn-lt"/>
                <a:cs typeface="+mn-lt"/>
              </a:rPr>
              <a:t>I</a:t>
            </a:r>
            <a:r>
              <a:rPr lang="en-GB" sz="1700">
                <a:ea typeface="+mn-lt"/>
                <a:cs typeface="+mn-lt"/>
              </a:rPr>
              <a:t>n recent years, there has been an increasing overlap and interrelationship between the two sectors, Why?</a:t>
            </a:r>
            <a:endParaRPr lang="en-GB" sz="1700">
              <a:cs typeface="Calibri"/>
            </a:endParaRPr>
          </a:p>
          <a:p>
            <a:r>
              <a:rPr lang="en-GB" sz="1700">
                <a:cs typeface="Calibri"/>
              </a:rPr>
              <a:t>Developing and sustaining an effective H.R.M plan for the future within each sector.</a:t>
            </a:r>
            <a:endParaRPr lang="en-GB" sz="1700"/>
          </a:p>
          <a:p>
            <a:endParaRPr lang="en-GB" sz="1700">
              <a:latin typeface="Google Sans"/>
              <a:cs typeface="Calibri"/>
            </a:endParaRPr>
          </a:p>
        </p:txBody>
      </p:sp>
      <p:pic>
        <p:nvPicPr>
          <p:cNvPr id="5" name="Picture 4" descr="Yellow and blue symbols">
            <a:extLst>
              <a:ext uri="{FF2B5EF4-FFF2-40B4-BE49-F238E27FC236}">
                <a16:creationId xmlns:a16="http://schemas.microsoft.com/office/drawing/2014/main" id="{891E1886-198B-5E7B-5B49-0A067D1E3B5A}"/>
              </a:ext>
            </a:extLst>
          </p:cNvPr>
          <p:cNvPicPr>
            <a:picLocks noChangeAspect="1"/>
          </p:cNvPicPr>
          <p:nvPr/>
        </p:nvPicPr>
        <p:blipFill rotWithShape="1">
          <a:blip r:embed="rId2"/>
          <a:srcRect l="9056" r="1421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5725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0C480-37D7-92C5-BEE5-6B0E56A983AD}"/>
              </a:ext>
            </a:extLst>
          </p:cNvPr>
          <p:cNvSpPr>
            <a:spLocks noGrp="1"/>
          </p:cNvSpPr>
          <p:nvPr>
            <p:ph type="title"/>
          </p:nvPr>
        </p:nvSpPr>
        <p:spPr>
          <a:xfrm>
            <a:off x="8684510" y="457201"/>
            <a:ext cx="2569698" cy="776659"/>
          </a:xfrm>
        </p:spPr>
        <p:txBody>
          <a:bodyPr anchor="b">
            <a:normAutofit/>
          </a:bodyPr>
          <a:lstStyle/>
          <a:p>
            <a:r>
              <a:rPr lang="en-GB" sz="4000" u="sng" dirty="0">
                <a:cs typeface="Calibri Light"/>
              </a:rPr>
              <a:t>References:</a:t>
            </a:r>
            <a:endParaRPr lang="en-GB" sz="4000" u="sng" dirty="0"/>
          </a:p>
        </p:txBody>
      </p:sp>
      <p:sp>
        <p:nvSpPr>
          <p:cNvPr id="18" name="Content Placeholder 2">
            <a:extLst>
              <a:ext uri="{FF2B5EF4-FFF2-40B4-BE49-F238E27FC236}">
                <a16:creationId xmlns:a16="http://schemas.microsoft.com/office/drawing/2014/main" id="{C563B309-DE91-8772-46E6-DED3A7D52DB3}"/>
              </a:ext>
            </a:extLst>
          </p:cNvPr>
          <p:cNvSpPr>
            <a:spLocks noGrp="1"/>
          </p:cNvSpPr>
          <p:nvPr>
            <p:ph idx="1"/>
          </p:nvPr>
        </p:nvSpPr>
        <p:spPr>
          <a:xfrm>
            <a:off x="388286" y="241115"/>
            <a:ext cx="8244702" cy="6249502"/>
          </a:xfrm>
        </p:spPr>
        <p:txBody>
          <a:bodyPr vert="horz" lIns="91440" tIns="45720" rIns="91440" bIns="45720" rtlCol="0" anchor="t">
            <a:noAutofit/>
          </a:bodyPr>
          <a:lstStyle/>
          <a:p>
            <a:r>
              <a:rPr lang="en-GB" sz="1100" dirty="0">
                <a:ea typeface="+mn-lt"/>
                <a:cs typeface="+mn-lt"/>
              </a:rPr>
              <a:t>ANNON (2022) </a:t>
            </a:r>
            <a:r>
              <a:rPr lang="en-GB" sz="1100" i="1" dirty="0">
                <a:ea typeface="+mn-lt"/>
                <a:cs typeface="+mn-lt"/>
              </a:rPr>
              <a:t>Can the public sector companies compete with the private sector ... - TOPPR</a:t>
            </a:r>
            <a:r>
              <a:rPr lang="en-GB" sz="1100" dirty="0">
                <a:ea typeface="+mn-lt"/>
                <a:cs typeface="+mn-lt"/>
              </a:rPr>
              <a:t>, </a:t>
            </a:r>
            <a:r>
              <a:rPr lang="en-GB" sz="1100" i="1" dirty="0">
                <a:ea typeface="+mn-lt"/>
                <a:cs typeface="+mn-lt"/>
              </a:rPr>
              <a:t>Can the Public Sector companies compete with the private sector</a:t>
            </a:r>
            <a:r>
              <a:rPr lang="en-GB" sz="1100" dirty="0">
                <a:ea typeface="+mn-lt"/>
                <a:cs typeface="+mn-lt"/>
              </a:rPr>
              <a:t>. Available at: </a:t>
            </a:r>
            <a:r>
              <a:rPr lang="en-GB" sz="1100" dirty="0">
                <a:ea typeface="+mn-lt"/>
                <a:cs typeface="+mn-lt"/>
                <a:hlinkClick r:id="rId2"/>
              </a:rPr>
              <a:t>https://www.toppr.com/ask/question/long-answer-type-questions-can-the-public-sector-companies-compete/</a:t>
            </a:r>
            <a:r>
              <a:rPr lang="en-GB" sz="1100" dirty="0">
                <a:ea typeface="+mn-lt"/>
                <a:cs typeface="+mn-lt"/>
              </a:rPr>
              <a:t> (Accessed: 10 July 2023). </a:t>
            </a:r>
          </a:p>
          <a:p>
            <a:r>
              <a:rPr lang="en-GB" sz="1100" dirty="0">
                <a:ea typeface="+mn-lt"/>
                <a:cs typeface="+mn-lt"/>
              </a:rPr>
              <a:t>ANNON (no date) </a:t>
            </a:r>
            <a:r>
              <a:rPr lang="en-GB" sz="1100" i="1" dirty="0">
                <a:ea typeface="+mn-lt"/>
                <a:cs typeface="+mn-lt"/>
              </a:rPr>
              <a:t>Private School vs Public School</a:t>
            </a:r>
            <a:r>
              <a:rPr lang="en-GB" sz="1100" dirty="0">
                <a:ea typeface="+mn-lt"/>
                <a:cs typeface="+mn-lt"/>
              </a:rPr>
              <a:t>, </a:t>
            </a:r>
            <a:r>
              <a:rPr lang="en-GB" sz="1100" i="1" dirty="0">
                <a:ea typeface="+mn-lt"/>
                <a:cs typeface="+mn-lt"/>
              </a:rPr>
              <a:t>Private School vs. Public School</a:t>
            </a:r>
            <a:r>
              <a:rPr lang="en-GB" sz="1100" dirty="0">
                <a:ea typeface="+mn-lt"/>
                <a:cs typeface="+mn-lt"/>
              </a:rPr>
              <a:t>. Available at: </a:t>
            </a:r>
            <a:r>
              <a:rPr lang="en-GB" sz="1100" dirty="0">
                <a:ea typeface="+mn-lt"/>
                <a:cs typeface="+mn-lt"/>
                <a:hlinkClick r:id="rId3"/>
              </a:rPr>
              <a:t>https://www.diffen.com/difference/Private_School_vs_Public_School</a:t>
            </a:r>
            <a:r>
              <a:rPr lang="en-GB" sz="1100" dirty="0">
                <a:ea typeface="+mn-lt"/>
                <a:cs typeface="+mn-lt"/>
              </a:rPr>
              <a:t> (Accessed: 1 July 2023). </a:t>
            </a:r>
          </a:p>
          <a:p>
            <a:r>
              <a:rPr lang="en-GB" sz="1100" dirty="0">
                <a:ea typeface="+mn-lt"/>
                <a:cs typeface="+mn-lt"/>
              </a:rPr>
              <a:t>B, B.J. (no date) </a:t>
            </a:r>
            <a:r>
              <a:rPr lang="en-GB" sz="1100" i="1" dirty="0">
                <a:ea typeface="+mn-lt"/>
                <a:cs typeface="+mn-lt"/>
              </a:rPr>
              <a:t>Strategic factor markets: Expectations, luck, and business strategy</a:t>
            </a:r>
            <a:r>
              <a:rPr lang="en-GB" sz="1100" dirty="0">
                <a:ea typeface="+mn-lt"/>
                <a:cs typeface="+mn-lt"/>
              </a:rPr>
              <a:t>. Available at: </a:t>
            </a:r>
            <a:r>
              <a:rPr lang="en-GB" sz="1100" dirty="0">
                <a:ea typeface="+mn-lt"/>
                <a:cs typeface="+mn-lt"/>
                <a:hlinkClick r:id="rId4"/>
              </a:rPr>
              <a:t>https://www.jstor.org/stable/2631697</a:t>
            </a:r>
            <a:r>
              <a:rPr lang="en-GB" sz="1100" dirty="0">
                <a:ea typeface="+mn-lt"/>
                <a:cs typeface="+mn-lt"/>
              </a:rPr>
              <a:t> (Accessed: 01 July 2023). </a:t>
            </a:r>
            <a:endParaRPr lang="en-GB" sz="1100" dirty="0">
              <a:cs typeface="Calibri"/>
            </a:endParaRPr>
          </a:p>
          <a:p>
            <a:r>
              <a:rPr lang="en-GB" sz="1100" dirty="0">
                <a:ea typeface="+mn-lt"/>
                <a:cs typeface="+mn-lt"/>
              </a:rPr>
              <a:t>Barney, J. B. (1991), “Firm resources and sustained competitive advantage”, Journal of Management, 17(1), pp. 99-121. (Accessed on 29 June 2023)</a:t>
            </a:r>
            <a:endParaRPr lang="en-GB" sz="1100" dirty="0">
              <a:cs typeface="Calibri"/>
            </a:endParaRPr>
          </a:p>
          <a:p>
            <a:r>
              <a:rPr lang="en-GB" sz="1100" dirty="0">
                <a:ea typeface="+mn-lt"/>
                <a:cs typeface="+mn-lt"/>
              </a:rPr>
              <a:t>Madhani, Pankaj M., Resource Based View (RBV) of Competitive Advantage: An Overview (March 26, 2010). RESOURCE BASED VIEW: CONCEPTS AND PRACTICES, Pankaj Madhani, ed., pp. 3 -22, </a:t>
            </a:r>
            <a:r>
              <a:rPr lang="en-GB" sz="1100" dirty="0" err="1">
                <a:ea typeface="+mn-lt"/>
                <a:cs typeface="+mn-lt"/>
              </a:rPr>
              <a:t>Icfai</a:t>
            </a:r>
            <a:r>
              <a:rPr lang="en-GB" sz="1100" dirty="0">
                <a:ea typeface="+mn-lt"/>
                <a:cs typeface="+mn-lt"/>
              </a:rPr>
              <a:t> University Press, Hyderabad, India, 2009 , Available at SSRN: </a:t>
            </a:r>
            <a:r>
              <a:rPr lang="en-GB" sz="1100" u="sng" dirty="0">
                <a:ea typeface="+mn-lt"/>
                <a:cs typeface="+mn-lt"/>
                <a:hlinkClick r:id="rId5"/>
              </a:rPr>
              <a:t>https://ssrn.com/abstract=1578704</a:t>
            </a:r>
            <a:endParaRPr lang="en-GB" sz="1100" dirty="0">
              <a:ea typeface="+mn-lt"/>
              <a:cs typeface="+mn-lt"/>
            </a:endParaRPr>
          </a:p>
          <a:p>
            <a:r>
              <a:rPr lang="en-GB" sz="1100" dirty="0">
                <a:ea typeface="+mn-lt"/>
                <a:cs typeface="+mn-lt"/>
              </a:rPr>
              <a:t>Jurevicius, O., </a:t>
            </a:r>
            <a:r>
              <a:rPr lang="en-GB" sz="1100" dirty="0" err="1">
                <a:ea typeface="+mn-lt"/>
                <a:cs typeface="+mn-lt"/>
              </a:rPr>
              <a:t>Nagawalliya</a:t>
            </a:r>
            <a:r>
              <a:rPr lang="en-GB" sz="1100" dirty="0">
                <a:ea typeface="+mn-lt"/>
                <a:cs typeface="+mn-lt"/>
              </a:rPr>
              <a:t>, G. and Emmanuel (2021) </a:t>
            </a:r>
            <a:r>
              <a:rPr lang="en-GB" sz="1100" i="1" dirty="0">
                <a:ea typeface="+mn-lt"/>
                <a:cs typeface="+mn-lt"/>
              </a:rPr>
              <a:t>All you need to know about resource-based view</a:t>
            </a:r>
            <a:r>
              <a:rPr lang="en-GB" sz="1100" dirty="0">
                <a:ea typeface="+mn-lt"/>
                <a:cs typeface="+mn-lt"/>
              </a:rPr>
              <a:t>, </a:t>
            </a:r>
            <a:r>
              <a:rPr lang="en-GB" sz="1100" i="1" dirty="0">
                <a:ea typeface="+mn-lt"/>
                <a:cs typeface="+mn-lt"/>
              </a:rPr>
              <a:t>Strategic Management Insight</a:t>
            </a:r>
            <a:r>
              <a:rPr lang="en-GB" sz="1100" dirty="0">
                <a:ea typeface="+mn-lt"/>
                <a:cs typeface="+mn-lt"/>
              </a:rPr>
              <a:t>. Available at: </a:t>
            </a:r>
            <a:r>
              <a:rPr lang="en-GB" sz="1100" dirty="0">
                <a:ea typeface="+mn-lt"/>
                <a:cs typeface="+mn-lt"/>
                <a:hlinkClick r:id="rId6"/>
              </a:rPr>
              <a:t>https://strategicmanagementinsight.com/tools/resource-based-view/</a:t>
            </a:r>
            <a:r>
              <a:rPr lang="en-GB" sz="1100" dirty="0">
                <a:ea typeface="+mn-lt"/>
                <a:cs typeface="+mn-lt"/>
              </a:rPr>
              <a:t> (Accessed: 04 July 2023). </a:t>
            </a:r>
            <a:endParaRPr lang="en-GB" sz="1100" u="sng" dirty="0">
              <a:ea typeface="+mn-lt"/>
              <a:cs typeface="+mn-lt"/>
            </a:endParaRPr>
          </a:p>
          <a:p>
            <a:r>
              <a:rPr lang="en-GB" sz="1100" dirty="0">
                <a:ea typeface="+mn-lt"/>
                <a:cs typeface="+mn-lt"/>
              </a:rPr>
              <a:t>Komm, A. </a:t>
            </a:r>
            <a:r>
              <a:rPr lang="en-GB" sz="1100" i="1" dirty="0">
                <a:ea typeface="+mn-lt"/>
                <a:cs typeface="+mn-lt"/>
              </a:rPr>
              <a:t>et al.</a:t>
            </a:r>
            <a:r>
              <a:rPr lang="en-GB" sz="1100" dirty="0">
                <a:ea typeface="+mn-lt"/>
                <a:cs typeface="+mn-lt"/>
              </a:rPr>
              <a:t> (2021) </a:t>
            </a:r>
            <a:r>
              <a:rPr lang="en-GB" sz="1100" i="1" dirty="0">
                <a:ea typeface="+mn-lt"/>
                <a:cs typeface="+mn-lt"/>
              </a:rPr>
              <a:t>The new possible: How HR can help build the organization of the future</a:t>
            </a:r>
            <a:r>
              <a:rPr lang="en-GB" sz="1100" dirty="0">
                <a:ea typeface="+mn-lt"/>
                <a:cs typeface="+mn-lt"/>
              </a:rPr>
              <a:t>, </a:t>
            </a:r>
            <a:r>
              <a:rPr lang="en-GB" sz="1100" i="1" dirty="0">
                <a:ea typeface="+mn-lt"/>
                <a:cs typeface="+mn-lt"/>
              </a:rPr>
              <a:t>McKinsey &amp; Company</a:t>
            </a:r>
            <a:r>
              <a:rPr lang="en-GB" sz="1100" dirty="0">
                <a:ea typeface="+mn-lt"/>
                <a:cs typeface="+mn-lt"/>
              </a:rPr>
              <a:t>. Available at: </a:t>
            </a:r>
            <a:r>
              <a:rPr lang="en-GB" sz="1100" u="sng" dirty="0">
                <a:ea typeface="+mn-lt"/>
                <a:cs typeface="+mn-lt"/>
                <a:hlinkClick r:id="rId7"/>
              </a:rPr>
              <a:t>https://www.mckinsey.com/capabilities/people-and-organizational-performance/our-insights/the-new-possible-how-hr-can-help-build-the-organization-of-the-future</a:t>
            </a:r>
            <a:r>
              <a:rPr lang="en-GB" sz="1100" dirty="0">
                <a:ea typeface="+mn-lt"/>
                <a:cs typeface="+mn-lt"/>
              </a:rPr>
              <a:t> (Accessed: 02 June 2023).</a:t>
            </a:r>
            <a:endParaRPr lang="en-GB" sz="1100" u="sng">
              <a:ea typeface="+mn-lt"/>
              <a:cs typeface="+mn-lt"/>
            </a:endParaRPr>
          </a:p>
          <a:p>
            <a:r>
              <a:rPr lang="en-GB" sz="1100" dirty="0">
                <a:ea typeface="+mn-lt"/>
                <a:cs typeface="+mn-lt"/>
              </a:rPr>
              <a:t>Madhani, P.M. (2010) </a:t>
            </a:r>
            <a:r>
              <a:rPr lang="en-GB" sz="1100" i="1" dirty="0">
                <a:ea typeface="+mn-lt"/>
                <a:cs typeface="+mn-lt"/>
              </a:rPr>
              <a:t>Resource based view (RBV) of competitive advantage: An overview</a:t>
            </a:r>
            <a:r>
              <a:rPr lang="en-GB" sz="1100" dirty="0">
                <a:ea typeface="+mn-lt"/>
                <a:cs typeface="+mn-lt"/>
              </a:rPr>
              <a:t>, </a:t>
            </a:r>
            <a:r>
              <a:rPr lang="en-GB" sz="1100" i="1" dirty="0">
                <a:ea typeface="+mn-lt"/>
                <a:cs typeface="+mn-lt"/>
              </a:rPr>
              <a:t>SSRN</a:t>
            </a:r>
            <a:r>
              <a:rPr lang="en-GB" sz="1100" dirty="0">
                <a:ea typeface="+mn-lt"/>
                <a:cs typeface="+mn-lt"/>
              </a:rPr>
              <a:t>. Available at: </a:t>
            </a:r>
            <a:r>
              <a:rPr lang="en-GB" sz="1100" dirty="0">
                <a:ea typeface="+mn-lt"/>
                <a:cs typeface="+mn-lt"/>
                <a:hlinkClick r:id="rId8"/>
              </a:rPr>
              <a:t>https://deliverypdf.ssrn.com/delivery.php?ID=891007123000075067102085024017124064123050031074004004104068120077101123022000126070120025020125015023028120122026073031098125005012049020032003007109024065103119090059033031066111085115077024112025123070126121091122012109126026067071086078004119100&amp;EXT=pdf&amp;INDEX=TRUE</a:t>
            </a:r>
            <a:r>
              <a:rPr lang="en-GB" sz="1100" dirty="0">
                <a:ea typeface="+mn-lt"/>
                <a:cs typeface="+mn-lt"/>
              </a:rPr>
              <a:t> (Accessed: 28 June 2023). </a:t>
            </a:r>
          </a:p>
          <a:p>
            <a:r>
              <a:rPr lang="en-GB" sz="1100" dirty="0">
                <a:ea typeface="+mn-lt"/>
                <a:cs typeface="+mn-lt"/>
              </a:rPr>
              <a:t>Murray, J. (2022) </a:t>
            </a:r>
            <a:r>
              <a:rPr lang="en-GB" sz="1100" i="1" dirty="0">
                <a:ea typeface="+mn-lt"/>
                <a:cs typeface="+mn-lt"/>
              </a:rPr>
              <a:t>Public sector vs. private sector: What’s the difference?</a:t>
            </a:r>
            <a:r>
              <a:rPr lang="en-GB" sz="1100" dirty="0">
                <a:ea typeface="+mn-lt"/>
                <a:cs typeface="+mn-lt"/>
              </a:rPr>
              <a:t>, </a:t>
            </a:r>
            <a:r>
              <a:rPr lang="en-GB" sz="1100" i="1" dirty="0">
                <a:ea typeface="+mn-lt"/>
                <a:cs typeface="+mn-lt"/>
              </a:rPr>
              <a:t>The Balance</a:t>
            </a:r>
            <a:r>
              <a:rPr lang="en-GB" sz="1100" dirty="0">
                <a:ea typeface="+mn-lt"/>
                <a:cs typeface="+mn-lt"/>
              </a:rPr>
              <a:t>. Available at: </a:t>
            </a:r>
            <a:r>
              <a:rPr lang="en-GB" sz="1100" dirty="0">
                <a:ea typeface="+mn-lt"/>
                <a:cs typeface="+mn-lt"/>
                <a:hlinkClick r:id="rId9"/>
              </a:rPr>
              <a:t>https://www.thebalancemoney.com/public-sector-vs-private-sector-5097547</a:t>
            </a:r>
            <a:r>
              <a:rPr lang="en-GB" sz="1100" dirty="0">
                <a:ea typeface="+mn-lt"/>
                <a:cs typeface="+mn-lt"/>
              </a:rPr>
              <a:t> (Accessed: 03 July 2023). </a:t>
            </a:r>
          </a:p>
          <a:p>
            <a:r>
              <a:rPr lang="en-GB" sz="1100" dirty="0">
                <a:ea typeface="+mn-lt"/>
                <a:cs typeface="+mn-lt"/>
              </a:rPr>
              <a:t>(No date) </a:t>
            </a:r>
            <a:r>
              <a:rPr lang="en-GB" sz="1100" i="1" dirty="0">
                <a:ea typeface="+mn-lt"/>
                <a:cs typeface="+mn-lt"/>
              </a:rPr>
              <a:t>Public and private sector entrepreneurship: Similarities, differences ...</a:t>
            </a:r>
            <a:r>
              <a:rPr lang="en-GB" sz="1100" dirty="0">
                <a:ea typeface="+mn-lt"/>
                <a:cs typeface="+mn-lt"/>
              </a:rPr>
              <a:t> Available at: </a:t>
            </a:r>
            <a:r>
              <a:rPr lang="en-GB" sz="1100" dirty="0">
                <a:ea typeface="+mn-lt"/>
                <a:cs typeface="+mn-lt"/>
                <a:hlinkClick r:id="rId10"/>
              </a:rPr>
              <a:t>https://www.researchgate.net/publication/235312683_Public_and_Private_Sector_Entrepreneurship_Similarities_Differences_or_a_Combination</a:t>
            </a:r>
            <a:r>
              <a:rPr lang="en-GB" sz="1100" dirty="0">
                <a:ea typeface="+mn-lt"/>
                <a:cs typeface="+mn-lt"/>
              </a:rPr>
              <a:t> (Accessed: 01 July 2023). </a:t>
            </a:r>
          </a:p>
          <a:p>
            <a:r>
              <a:rPr lang="en-GB" sz="1100" dirty="0">
                <a:ea typeface="+mn-lt"/>
                <a:cs typeface="+mn-lt"/>
              </a:rPr>
              <a:t>‘Public- and private-sector entrepreneurship: Similarities and differences’ (2022) </a:t>
            </a:r>
            <a:r>
              <a:rPr lang="en-GB" sz="1100" i="1" dirty="0">
                <a:ea typeface="+mn-lt"/>
                <a:cs typeface="+mn-lt"/>
              </a:rPr>
              <a:t>American Journal of Management</a:t>
            </a:r>
            <a:r>
              <a:rPr lang="en-GB" sz="1100" dirty="0">
                <a:ea typeface="+mn-lt"/>
                <a:cs typeface="+mn-lt"/>
              </a:rPr>
              <a:t>, 22(4). doi:10.33423/ajm.v22i4.5722. (Accessed on 02 June 2023). </a:t>
            </a:r>
          </a:p>
          <a:p>
            <a:r>
              <a:rPr lang="en-GB" sz="1100" dirty="0">
                <a:ea typeface="+mn-lt"/>
                <a:cs typeface="+mn-lt"/>
              </a:rPr>
              <a:t>Uysal, M. and </a:t>
            </a:r>
            <a:r>
              <a:rPr lang="en-GB" sz="1100" err="1">
                <a:ea typeface="+mn-lt"/>
                <a:cs typeface="+mn-lt"/>
              </a:rPr>
              <a:t>Çağanağa</a:t>
            </a:r>
            <a:r>
              <a:rPr lang="en-GB" sz="1100" dirty="0">
                <a:ea typeface="+mn-lt"/>
                <a:cs typeface="+mn-lt"/>
              </a:rPr>
              <a:t>, Ç.K. (2018) </a:t>
            </a:r>
            <a:r>
              <a:rPr lang="en-GB" sz="1100" i="1" dirty="0">
                <a:ea typeface="+mn-lt"/>
                <a:cs typeface="+mn-lt"/>
              </a:rPr>
              <a:t>Teachers’ opinions of human resources management functions in private schools</a:t>
            </a:r>
            <a:r>
              <a:rPr lang="en-GB" sz="1100" dirty="0">
                <a:ea typeface="+mn-lt"/>
                <a:cs typeface="+mn-lt"/>
              </a:rPr>
              <a:t>. Available at: </a:t>
            </a:r>
            <a:r>
              <a:rPr lang="en-GB" sz="1100" dirty="0">
                <a:ea typeface="+mn-lt"/>
                <a:cs typeface="+mn-lt"/>
                <a:hlinkClick r:id="rId11"/>
              </a:rPr>
              <a:t>https://files.eric.ed.gov/fulltext/EJ1182804.pdf</a:t>
            </a:r>
            <a:r>
              <a:rPr lang="en-GB" sz="1100" dirty="0">
                <a:ea typeface="+mn-lt"/>
                <a:cs typeface="+mn-lt"/>
              </a:rPr>
              <a:t> (Accessed: 30 June 2023). </a:t>
            </a:r>
            <a:endParaRPr lang="en-GB" sz="1100" dirty="0">
              <a:cs typeface="Calibri"/>
            </a:endParaRPr>
          </a:p>
          <a:p>
            <a:endParaRPr lang="en-GB" sz="1100" dirty="0">
              <a:cs typeface="Calibri"/>
            </a:endParaRPr>
          </a:p>
        </p:txBody>
      </p:sp>
      <p:pic>
        <p:nvPicPr>
          <p:cNvPr id="17" name="Picture 4" descr="Close up of pin and stethoscope, pinned on doctor's appointment">
            <a:extLst>
              <a:ext uri="{FF2B5EF4-FFF2-40B4-BE49-F238E27FC236}">
                <a16:creationId xmlns:a16="http://schemas.microsoft.com/office/drawing/2014/main" id="{DFF71474-FF21-FF93-6EE5-AD51F6C01D83}"/>
              </a:ext>
            </a:extLst>
          </p:cNvPr>
          <p:cNvPicPr>
            <a:picLocks noChangeAspect="1"/>
          </p:cNvPicPr>
          <p:nvPr/>
        </p:nvPicPr>
        <p:blipFill rotWithShape="1">
          <a:blip r:embed="rId12"/>
          <a:srcRect l="26906" r="4212" b="-1"/>
          <a:stretch/>
        </p:blipFill>
        <p:spPr>
          <a:xfrm>
            <a:off x="8624498" y="1305039"/>
            <a:ext cx="3360670" cy="4164786"/>
          </a:xfrm>
          <a:prstGeom prst="rect">
            <a:avLst/>
          </a:prstGeom>
        </p:spPr>
      </p:pic>
      <p:sp>
        <p:nvSpPr>
          <p:cNvPr id="62" name="Rectangle 61">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37207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MASTER OF BUSINESS ADMINISTRATION  HUMAN RESOURCE MANAGEMENT  Module code: LCMB 7000  Lecturer : Prof D G Pepple Donna Hutchinson 1817686 </vt:lpstr>
      <vt:lpstr>Contents page</vt:lpstr>
      <vt:lpstr>Introduction Private verses public school.</vt:lpstr>
      <vt:lpstr>Public and Private sectors of education</vt:lpstr>
      <vt:lpstr>Human Resource strategies utilised within the schools and the impact implemented on both sectors.</vt:lpstr>
      <vt:lpstr> Impacts :</vt:lpstr>
      <vt:lpstr>V.R.I.N</vt:lpstr>
      <vt:lpstr>Resource based View</vt:lpstr>
      <vt:lpstr>Resource based view</vt:lpstr>
      <vt:lpstr>Which sector of education has benefited greatest from its H.R stategies?  Human Resource Departments are responsible for improving the skills and knowledge of the company's employees. Furthermore, they provide support to teachers, school heads, and other administrative staff - extending their work throughout the entire school (organisation).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970</cp:revision>
  <dcterms:created xsi:type="dcterms:W3CDTF">2023-06-23T10:51:48Z</dcterms:created>
  <dcterms:modified xsi:type="dcterms:W3CDTF">2023-07-10T13:25:43Z</dcterms:modified>
</cp:coreProperties>
</file>