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59" r:id="rId4"/>
    <p:sldId id="260" r:id="rId5"/>
    <p:sldId id="262" r:id="rId6"/>
    <p:sldId id="288" r:id="rId7"/>
    <p:sldId id="286" r:id="rId8"/>
    <p:sldId id="28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84906" autoAdjust="0"/>
  </p:normalViewPr>
  <p:slideViewPr>
    <p:cSldViewPr snapToGrid="0">
      <p:cViewPr varScale="1">
        <p:scale>
          <a:sx n="84" d="100"/>
          <a:sy n="84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645324-8B63-4CA4-A9D6-748085B744E2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C4999-B374-4A0E-BEAD-1CD06FFE4A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043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 way of inquiring</a:t>
            </a:r>
            <a:r>
              <a:rPr lang="en-GB" baseline="0" dirty="0" smtClean="0"/>
              <a:t> about a topic. </a:t>
            </a:r>
            <a:r>
              <a:rPr lang="en-GB" baseline="0" dirty="0" smtClean="0"/>
              <a:t>Being able to be reflective and ask questions to understand more about the issues.  Desk </a:t>
            </a:r>
            <a:r>
              <a:rPr lang="en-GB" baseline="0" dirty="0" smtClean="0"/>
              <a:t>research is a good place to start.</a:t>
            </a:r>
          </a:p>
          <a:p>
            <a:r>
              <a:rPr lang="en-GB" baseline="0" dirty="0" smtClean="0"/>
              <a:t>Researchers follow a process. Structure the research study and follow the research plan.</a:t>
            </a:r>
          </a:p>
          <a:p>
            <a:r>
              <a:rPr lang="en-GB" baseline="0" dirty="0" smtClean="0"/>
              <a:t>Researchers determine a philosophy to guide the research design. </a:t>
            </a:r>
          </a:p>
          <a:p>
            <a:r>
              <a:rPr lang="en-GB" dirty="0" smtClean="0"/>
              <a:t>The proposal is written to explain what will be done.  What question will be asked, what approach (paradigm) to follow? What methods to capture data.</a:t>
            </a:r>
            <a:r>
              <a:rPr lang="en-GB" baseline="0" dirty="0" smtClean="0"/>
              <a:t> Analyse and report results.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C4999-B374-4A0E-BEAD-1CD06FFE4A5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6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04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9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935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425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377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603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801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3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286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06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452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5607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738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683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617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0763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742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3C87CC1-3654-45DB-93F0-C205B19674FC}" type="datetimeFigureOut">
              <a:rPr lang="en-GB" smtClean="0"/>
              <a:t>30/01/2020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FEBF9-20E4-41B1-B22D-4CECF92FB6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066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0249" y="1284514"/>
            <a:ext cx="10144417" cy="2045382"/>
          </a:xfrm>
        </p:spPr>
        <p:txBody>
          <a:bodyPr>
            <a:normAutofit/>
          </a:bodyPr>
          <a:lstStyle/>
          <a:p>
            <a:pPr algn="ctr"/>
            <a:r>
              <a:rPr lang="en-GB" sz="4800" cap="all" dirty="0" smtClean="0">
                <a:latin typeface="Calibri" panose="020F0502020204030204" pitchFamily="34" charset="0"/>
              </a:rPr>
              <a:t>BMSP5007 </a:t>
            </a:r>
            <a:br>
              <a:rPr lang="en-GB" sz="4800" cap="all" dirty="0" smtClean="0">
                <a:latin typeface="Calibri" panose="020F0502020204030204" pitchFamily="34" charset="0"/>
              </a:rPr>
            </a:br>
            <a:r>
              <a:rPr lang="en-GB" sz="4800" cap="all" dirty="0" smtClean="0">
                <a:solidFill>
                  <a:schemeClr val="tx1"/>
                </a:solidFill>
                <a:latin typeface="Calibri" panose="020F0502020204030204" pitchFamily="34" charset="0"/>
              </a:rPr>
              <a:t>Business </a:t>
            </a:r>
            <a:r>
              <a:rPr lang="en-GB" sz="4800" cap="all" dirty="0">
                <a:latin typeface="Calibri" panose="020F0502020204030204" pitchFamily="34" charset="0"/>
              </a:rPr>
              <a:t>Inquiry and Research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4628" y="4189867"/>
            <a:ext cx="9144000" cy="1655762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GB" sz="5400" dirty="0" smtClean="0">
                <a:latin typeface="+mj-lt"/>
                <a:ea typeface="+mj-ea"/>
                <a:cs typeface="+mj-cs"/>
              </a:rPr>
              <a:t>Welcome</a:t>
            </a:r>
          </a:p>
          <a:p>
            <a:pPr algn="ctr"/>
            <a:endParaRPr lang="en-GB" sz="5400" dirty="0" smtClean="0">
              <a:latin typeface="+mj-lt"/>
              <a:ea typeface="+mj-ea"/>
              <a:cs typeface="+mj-cs"/>
            </a:endParaRPr>
          </a:p>
          <a:p>
            <a:pPr algn="ctr"/>
            <a:r>
              <a:rPr lang="en-GB" sz="5200" dirty="0" smtClean="0">
                <a:solidFill>
                  <a:schemeClr val="tx2"/>
                </a:solidFill>
                <a:latin typeface="Calibri" panose="020F0502020204030204" pitchFamily="34" charset="0"/>
              </a:rPr>
              <a:t>Dr </a:t>
            </a:r>
            <a:r>
              <a:rPr lang="en-GB" sz="5200" dirty="0">
                <a:solidFill>
                  <a:schemeClr val="tx2"/>
                </a:solidFill>
                <a:latin typeface="Calibri" panose="020F0502020204030204" pitchFamily="34" charset="0"/>
              </a:rPr>
              <a:t>Roisin Mullins</a:t>
            </a:r>
          </a:p>
        </p:txBody>
      </p:sp>
    </p:spTree>
    <p:extLst>
      <p:ext uri="{BB962C8B-B14F-4D97-AF65-F5344CB8AC3E}">
        <p14:creationId xmlns:p14="http://schemas.microsoft.com/office/powerpoint/2010/main" val="1574888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3114" y="2113393"/>
            <a:ext cx="94161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GB" sz="3200" dirty="0"/>
              <a:t>This module will introduce students to the research process with specific reference to the development of an undergraduate research proposal.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38200" y="484869"/>
            <a:ext cx="10515600" cy="87584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 smtClean="0">
                <a:latin typeface="+mn-lt"/>
              </a:rPr>
              <a:t>Course Aims</a:t>
            </a:r>
            <a:endParaRPr lang="en-GB" sz="4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8654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829"/>
            <a:ext cx="10515600" cy="1086077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latin typeface="+mn-lt"/>
              </a:rPr>
              <a:t>Course Objectives</a:t>
            </a:r>
            <a:endParaRPr lang="en-GB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3257" y="1505631"/>
            <a:ext cx="1014548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200" dirty="0"/>
              <a:t>Students will be able to:</a:t>
            </a:r>
          </a:p>
          <a:p>
            <a:pPr marL="0" indent="0" algn="just">
              <a:buNone/>
            </a:pPr>
            <a:endParaRPr lang="en-GB" sz="3200" dirty="0">
              <a:latin typeface="Calibri" panose="020F0502020204030204" pitchFamily="34" charset="0"/>
            </a:endParaRPr>
          </a:p>
          <a:p>
            <a:pPr lvl="0" fontAlgn="base" hangingPunct="0"/>
            <a:r>
              <a:rPr lang="en-GB" sz="3200" dirty="0"/>
              <a:t>Undertake a critical examination of qualitative and quantitative research </a:t>
            </a:r>
            <a:r>
              <a:rPr lang="en-GB" sz="3200" dirty="0" smtClean="0"/>
              <a:t>exercises.</a:t>
            </a:r>
          </a:p>
          <a:p>
            <a:pPr marL="0" lvl="0" indent="0" fontAlgn="base" hangingPunct="0">
              <a:buNone/>
            </a:pPr>
            <a:endParaRPr lang="en-GB" sz="3200" dirty="0"/>
          </a:p>
          <a:p>
            <a:pPr lvl="0"/>
            <a:r>
              <a:rPr lang="en-GB" sz="3200" dirty="0"/>
              <a:t>Develop an undergraduate research proposal</a:t>
            </a:r>
          </a:p>
        </p:txBody>
      </p:sp>
    </p:spTree>
    <p:extLst>
      <p:ext uri="{BB962C8B-B14F-4D97-AF65-F5344CB8AC3E}">
        <p14:creationId xmlns:p14="http://schemas.microsoft.com/office/powerpoint/2010/main" val="90144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861" y="122805"/>
            <a:ext cx="10515600" cy="1037545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latin typeface="+mn-lt"/>
              </a:rPr>
              <a:t>General Overview for Semester 2</a:t>
            </a:r>
            <a:endParaRPr lang="en-GB" sz="4000" dirty="0"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3200" dirty="0" smtClean="0">
                <a:latin typeface="Calibri" panose="020F0502020204030204" pitchFamily="34" charset="0"/>
              </a:rPr>
              <a:t>Semester 2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10189528" cy="37417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Calibri" panose="020F0502020204030204" pitchFamily="34" charset="0"/>
              </a:rPr>
              <a:t>What is research?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Calibri" panose="020F0502020204030204" pitchFamily="34" charset="0"/>
              </a:rPr>
              <a:t>How to do research?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Calibri" panose="020F0502020204030204" pitchFamily="34" charset="0"/>
              </a:rPr>
              <a:t>What guides research?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3000" dirty="0" smtClean="0">
                <a:latin typeface="Calibri" panose="020F0502020204030204" pitchFamily="34" charset="0"/>
              </a:rPr>
              <a:t>Concerned with the difference between qualitative and quantitative research.</a:t>
            </a:r>
            <a:endParaRPr lang="en-GB" sz="30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 smtClean="0">
                <a:latin typeface="Calibri" panose="020F0502020204030204" pitchFamily="34" charset="0"/>
              </a:rPr>
              <a:t>Structuring the research study proposal</a:t>
            </a:r>
          </a:p>
        </p:txBody>
      </p:sp>
    </p:spTree>
    <p:extLst>
      <p:ext uri="{BB962C8B-B14F-4D97-AF65-F5344CB8AC3E}">
        <p14:creationId xmlns:p14="http://schemas.microsoft.com/office/powerpoint/2010/main" val="327487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32002"/>
            <a:ext cx="10515600" cy="1189945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latin typeface="+mn-lt"/>
              </a:rPr>
              <a:t>Assessments</a:t>
            </a:r>
            <a:endParaRPr lang="en-GB" sz="4000" dirty="0"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45524" y="1869518"/>
            <a:ext cx="8253351" cy="4047807"/>
          </a:xfrm>
        </p:spPr>
        <p:txBody>
          <a:bodyPr>
            <a:noAutofit/>
          </a:bodyPr>
          <a:lstStyle/>
          <a:p>
            <a:r>
              <a:rPr lang="en-US" sz="2400" b="1" dirty="0" smtClean="0"/>
              <a:t>Assessment </a:t>
            </a:r>
            <a:r>
              <a:rPr lang="en-US" sz="2400" b="1" dirty="0"/>
              <a:t>Component 1 – 30</a:t>
            </a:r>
            <a:r>
              <a:rPr lang="en-US" sz="2400" b="1" dirty="0" smtClean="0"/>
              <a:t>%</a:t>
            </a:r>
            <a:endParaRPr lang="en-GB" sz="2400" dirty="0"/>
          </a:p>
          <a:p>
            <a:pPr marL="914400" lvl="2" indent="0">
              <a:buNone/>
            </a:pPr>
            <a:r>
              <a:rPr lang="en-US" sz="2400" dirty="0"/>
              <a:t>Coursework Critical Reflection (1500 words)</a:t>
            </a: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endParaRPr lang="en-GB" sz="2400" dirty="0">
              <a:latin typeface="Calibri" panose="020F0502020204030204" pitchFamily="34" charset="0"/>
            </a:endParaRPr>
          </a:p>
          <a:p>
            <a:r>
              <a:rPr lang="en-US" sz="2400" b="1" dirty="0"/>
              <a:t>Assessment Component 2 – 30</a:t>
            </a:r>
            <a:r>
              <a:rPr lang="en-US" sz="2400" b="1" dirty="0" smtClean="0"/>
              <a:t>%</a:t>
            </a:r>
            <a:endParaRPr lang="en-GB" sz="2400" dirty="0"/>
          </a:p>
          <a:p>
            <a:pPr marL="0" indent="0">
              <a:buNone/>
            </a:pPr>
            <a:r>
              <a:rPr lang="en-US" sz="2400" dirty="0" smtClean="0"/>
              <a:t>		Coursework </a:t>
            </a:r>
            <a:r>
              <a:rPr lang="en-US" sz="2400" dirty="0"/>
              <a:t>	Critical Reflection (1500 words</a:t>
            </a:r>
            <a:r>
              <a:rPr lang="en-US" sz="2400" dirty="0" smtClean="0"/>
              <a:t>)</a:t>
            </a:r>
          </a:p>
          <a:p>
            <a:endParaRPr lang="en-US" sz="2400" dirty="0">
              <a:latin typeface="Calibri" panose="020F0502020204030204" pitchFamily="34" charset="0"/>
            </a:endParaRPr>
          </a:p>
          <a:p>
            <a:r>
              <a:rPr lang="en-US" sz="2400" b="1" dirty="0"/>
              <a:t>Assessment Component 3 – 40</a:t>
            </a:r>
            <a:r>
              <a:rPr lang="en-US" sz="2400" b="1" dirty="0" smtClean="0"/>
              <a:t>%</a:t>
            </a:r>
            <a:endParaRPr lang="en-GB" sz="2400" dirty="0"/>
          </a:p>
          <a:p>
            <a:pPr marL="914400" lvl="2" indent="0">
              <a:buNone/>
            </a:pPr>
            <a:r>
              <a:rPr lang="en-US" sz="2400" dirty="0"/>
              <a:t>Coursework: Research proposal (2000 words</a:t>
            </a:r>
            <a:r>
              <a:rPr lang="en-US" sz="2400" dirty="0" smtClean="0"/>
              <a:t>)</a:t>
            </a:r>
            <a:endParaRPr lang="en-GB" sz="2400" dirty="0">
              <a:latin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5511081" y="2638743"/>
            <a:ext cx="5157787" cy="3684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49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57986" y="73287"/>
            <a:ext cx="9404723" cy="758862"/>
          </a:xfrm>
        </p:spPr>
        <p:txBody>
          <a:bodyPr/>
          <a:lstStyle/>
          <a:p>
            <a:r>
              <a:rPr lang="en-GB" dirty="0" smtClean="0"/>
              <a:t>Plan of Weekly Activity</a:t>
            </a:r>
            <a:endParaRPr lang="en-GB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721572"/>
              </p:ext>
            </p:extLst>
          </p:nvPr>
        </p:nvGraphicFramePr>
        <p:xfrm>
          <a:off x="268086" y="832149"/>
          <a:ext cx="11797243" cy="5732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3463"/>
                <a:gridCol w="897857"/>
                <a:gridCol w="2373938"/>
                <a:gridCol w="4830106"/>
                <a:gridCol w="3021879"/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31/01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1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Lecture and Reading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>
                          <a:effectLst/>
                        </a:rPr>
                        <a:t>Week 1: Qualitative Data Collection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07/02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2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Lecture and practical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>
                          <a:effectLst/>
                        </a:rPr>
                        <a:t>Week 2: Participant Agreement and Ethics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14/02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3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Lecture and practical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>
                          <a:effectLst/>
                        </a:rPr>
                        <a:t>Week 9: Preparing a Dissertation Research Proposal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2385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21/02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Week 4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No formal class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 dirty="0">
                          <a:effectLst/>
                        </a:rPr>
                        <a:t>Week 3: Fieldwork Week - Undertaking Interviews and transcribing recorded interviews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 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2385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28/02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5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Lecture and practical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>
                          <a:effectLst/>
                        </a:rPr>
                        <a:t>Week 4: Return from fieldwork and undertake Qualitative Analysis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3337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06/03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Week 6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Lecture and practical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600" u="none" strike="noStrike">
                          <a:effectLst/>
                        </a:rPr>
                        <a:t>Week 5: Quantitative Data Collection - Surveys/Questionnaire Design</a:t>
                      </a:r>
                      <a:endParaRPr lang="fr-FR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solidFill>
                            <a:schemeClr val="accent1"/>
                          </a:solidFill>
                          <a:effectLst/>
                        </a:rPr>
                        <a:t>Assessment </a:t>
                      </a:r>
                      <a:r>
                        <a:rPr lang="en-GB" sz="1600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1 - Qualitative Report (11th March, </a:t>
                      </a:r>
                      <a:r>
                        <a:rPr lang="en-GB" sz="1600" u="none" strike="noStrike" dirty="0" smtClean="0">
                          <a:solidFill>
                            <a:schemeClr val="accent1"/>
                          </a:solidFill>
                          <a:effectLst/>
                        </a:rPr>
                        <a:t>Wed.)</a:t>
                      </a:r>
                      <a:endParaRPr lang="en-GB" sz="1600" b="0" i="0" u="none" strike="noStrike" dirty="0">
                        <a:solidFill>
                          <a:schemeClr val="accent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13/03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Week 7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Lecture and practical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>
                          <a:effectLst/>
                        </a:rPr>
                        <a:t>Week 6: The SPSS environment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 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577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20/03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8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Lecture and practical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>
                          <a:effectLst/>
                        </a:rPr>
                        <a:t>Week 7: Finalise Fieldwork (One Week) - Survey Design completion, data collection period entering data into SPSS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 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577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27/03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9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Lecture and </a:t>
                      </a:r>
                      <a:r>
                        <a:rPr lang="en-GB" sz="1600" u="none" strike="noStrike" dirty="0" smtClean="0">
                          <a:effectLst/>
                        </a:rPr>
                        <a:t>Guidance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u="none" strike="noStrike" dirty="0">
                          <a:effectLst/>
                        </a:rPr>
                        <a:t>Week 8: Return from fieldwork and conduct Analysis and Charts in SPSS plus </a:t>
                      </a:r>
                      <a:r>
                        <a:rPr lang="en-GB" sz="1600" u="none" strike="noStrike" dirty="0" smtClean="0">
                          <a:effectLst/>
                        </a:rPr>
                        <a:t>alternative </a:t>
                      </a:r>
                      <a:r>
                        <a:rPr lang="en-GB" sz="1600" u="none" strike="noStrike" dirty="0">
                          <a:effectLst/>
                        </a:rPr>
                        <a:t>applications to SPSS and Survey Monkey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03/04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10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Drop-in </a:t>
                      </a:r>
                      <a:r>
                        <a:rPr lang="en-GB" sz="1600" u="none" strike="noStrike" dirty="0" smtClean="0">
                          <a:effectLst/>
                        </a:rPr>
                        <a:t>Support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Drop-in Individual Support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3337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24/04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Week 11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Revision 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 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kern="1200" dirty="0" smtClean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 </a:t>
                      </a:r>
                      <a:r>
                        <a:rPr lang="en-GB" sz="1600" u="none" strike="noStrike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Quantitative report (22nd April, </a:t>
                      </a:r>
                      <a:r>
                        <a:rPr lang="en-GB" sz="1600" u="none" strike="noStrike" kern="1200" dirty="0" smtClean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Wed.)</a:t>
                      </a:r>
                      <a:endParaRPr lang="en-GB" sz="1600" u="none" strike="noStrike" kern="1200" dirty="0">
                        <a:solidFill>
                          <a:schemeClr val="accen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 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 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33375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 smtClean="0">
                          <a:effectLst/>
                        </a:rPr>
                        <a:t>01/05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dirty="0">
                          <a:effectLst/>
                        </a:rPr>
                        <a:t>Drop-in </a:t>
                      </a:r>
                      <a:r>
                        <a:rPr lang="en-GB" sz="1600" u="none" strike="noStrike" dirty="0" smtClean="0">
                          <a:effectLst/>
                        </a:rPr>
                        <a:t>Support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>
                          <a:effectLst/>
                        </a:rPr>
                        <a:t> </a:t>
                      </a:r>
                      <a:endParaRPr lang="en-GB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u="none" strike="noStrike" kern="1200" dirty="0" smtClean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 </a:t>
                      </a:r>
                      <a:r>
                        <a:rPr lang="en-GB" sz="1600" u="none" strike="noStrike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Proposal report (13th May, </a:t>
                      </a:r>
                      <a:r>
                        <a:rPr lang="en-GB" sz="1600" u="none" strike="noStrike" kern="1200" dirty="0" smtClean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Wed.)</a:t>
                      </a:r>
                      <a:endParaRPr lang="en-GB" sz="1600" u="none" strike="noStrike" kern="1200" dirty="0">
                        <a:solidFill>
                          <a:schemeClr val="accen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946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77549" y="279400"/>
            <a:ext cx="42752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>
                <a:latin typeface="Calibri" panose="020F0502020204030204" pitchFamily="34" charset="0"/>
              </a:rPr>
              <a:t>Homework Activity</a:t>
            </a:r>
            <a:endParaRPr lang="en-GB" sz="4000" b="1" dirty="0"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0103" y="1524495"/>
            <a:ext cx="96901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</a:rPr>
              <a:t>Tasks </a:t>
            </a:r>
            <a:endParaRPr lang="en-GB" sz="3200" dirty="0">
              <a:latin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alibri" panose="020F0502020204030204" pitchFamily="34" charset="0"/>
              </a:rPr>
              <a:t>Define research and Inquiry?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libri" panose="020F0502020204030204" pitchFamily="34" charset="0"/>
              </a:rPr>
              <a:t>1 quote from an academic source</a:t>
            </a:r>
          </a:p>
          <a:p>
            <a:endParaRPr lang="en-GB" sz="3200" dirty="0" smtClean="0">
              <a:latin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alibri" panose="020F0502020204030204" pitchFamily="34" charset="0"/>
              </a:rPr>
              <a:t>What is the purpose of doing research?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alibri" panose="020F0502020204030204" pitchFamily="34" charset="0"/>
              </a:rPr>
              <a:t>1 quote from an academic source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GB" sz="3200" dirty="0" smtClean="0">
              <a:latin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alibri" panose="020F0502020204030204" pitchFamily="34" charset="0"/>
              </a:rPr>
              <a:t>Read </a:t>
            </a:r>
            <a:r>
              <a:rPr lang="en-GB" sz="3200" dirty="0">
                <a:latin typeface="Calibri" panose="020F0502020204030204" pitchFamily="34" charset="0"/>
              </a:rPr>
              <a:t>the paper </a:t>
            </a:r>
            <a:r>
              <a:rPr lang="en-GB" sz="3200" dirty="0" smtClean="0">
                <a:latin typeface="Calibri" panose="020F0502020204030204" pitchFamily="34" charset="0"/>
              </a:rPr>
              <a:t>on Moodle - Developing </a:t>
            </a:r>
            <a:r>
              <a:rPr lang="en-GB" sz="3200" dirty="0">
                <a:latin typeface="Calibri" panose="020F0502020204030204" pitchFamily="34" charset="0"/>
              </a:rPr>
              <a:t>Qualitative </a:t>
            </a:r>
            <a:r>
              <a:rPr lang="en-GB" sz="3200" dirty="0" smtClean="0">
                <a:latin typeface="Calibri" panose="020F0502020204030204" pitchFamily="34" charset="0"/>
              </a:rPr>
              <a:t>Research Questions: A reflective Process – Jane Agee (2009)</a:t>
            </a:r>
            <a:endParaRPr lang="en-GB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31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4879" y="1700542"/>
            <a:ext cx="86116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Open Moodle</a:t>
            </a:r>
          </a:p>
          <a:p>
            <a:endParaRPr lang="en-GB" sz="3200" dirty="0"/>
          </a:p>
          <a:p>
            <a:r>
              <a:rPr lang="en-GB" sz="3200" dirty="0"/>
              <a:t>Get to know the structure of the module – </a:t>
            </a:r>
          </a:p>
          <a:p>
            <a:r>
              <a:rPr lang="en-GB" sz="3200" dirty="0"/>
              <a:t>Resources (past examples of coursework)</a:t>
            </a:r>
          </a:p>
          <a:p>
            <a:endParaRPr lang="en-GB" sz="3200" dirty="0"/>
          </a:p>
          <a:p>
            <a:r>
              <a:rPr lang="en-GB" sz="3200" dirty="0"/>
              <a:t>Week 1: Qualitative Data Collection</a:t>
            </a:r>
          </a:p>
        </p:txBody>
      </p:sp>
    </p:spTree>
    <p:extLst>
      <p:ext uri="{BB962C8B-B14F-4D97-AF65-F5344CB8AC3E}">
        <p14:creationId xmlns:p14="http://schemas.microsoft.com/office/powerpoint/2010/main" val="35006284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469</TotalTime>
  <Words>477</Words>
  <Application>Microsoft Office PowerPoint</Application>
  <PresentationFormat>Widescreen</PresentationFormat>
  <Paragraphs>114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Wingdings</vt:lpstr>
      <vt:lpstr>Wingdings 3</vt:lpstr>
      <vt:lpstr>Ion</vt:lpstr>
      <vt:lpstr>BMSP5007  Business Inquiry and Research</vt:lpstr>
      <vt:lpstr>PowerPoint Presentation</vt:lpstr>
      <vt:lpstr>Course Objectives</vt:lpstr>
      <vt:lpstr>General Overview for Semester 2</vt:lpstr>
      <vt:lpstr>Assessments</vt:lpstr>
      <vt:lpstr>Plan of Weekly Activity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Generating Data</dc:title>
  <dc:creator>L0237_User</dc:creator>
  <cp:lastModifiedBy>L0237_User</cp:lastModifiedBy>
  <cp:revision>62</cp:revision>
  <dcterms:created xsi:type="dcterms:W3CDTF">2017-09-17T09:35:18Z</dcterms:created>
  <dcterms:modified xsi:type="dcterms:W3CDTF">2020-01-30T14:56:55Z</dcterms:modified>
</cp:coreProperties>
</file>