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277" r:id="rId2"/>
    <p:sldId id="331" r:id="rId3"/>
    <p:sldId id="358" r:id="rId4"/>
    <p:sldId id="359" r:id="rId5"/>
    <p:sldId id="357" r:id="rId6"/>
    <p:sldId id="360" r:id="rId7"/>
    <p:sldId id="361" r:id="rId8"/>
    <p:sldId id="362" r:id="rId9"/>
    <p:sldId id="363" r:id="rId10"/>
    <p:sldId id="364" r:id="rId11"/>
    <p:sldId id="349" r:id="rId12"/>
    <p:sldId id="258" r:id="rId13"/>
    <p:sldId id="332" r:id="rId14"/>
    <p:sldId id="333" r:id="rId15"/>
    <p:sldId id="348" r:id="rId16"/>
    <p:sldId id="341" r:id="rId17"/>
    <p:sldId id="342" r:id="rId18"/>
    <p:sldId id="345" r:id="rId19"/>
    <p:sldId id="346" r:id="rId20"/>
    <p:sldId id="347" r:id="rId21"/>
    <p:sldId id="350" r:id="rId22"/>
    <p:sldId id="343" r:id="rId23"/>
    <p:sldId id="351" r:id="rId24"/>
    <p:sldId id="352" r:id="rId25"/>
    <p:sldId id="353" r:id="rId26"/>
    <p:sldId id="354" r:id="rId27"/>
    <p:sldId id="355" r:id="rId28"/>
    <p:sldId id="356" r:id="rId29"/>
    <p:sldId id="344" r:id="rId3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114" d="100"/>
          <a:sy n="114" d="100"/>
        </p:scale>
        <p:origin x="1380"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0809906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76602357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31/05/2022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31/05/2022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31/05/2022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31/05/2022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31/05/2022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31/05/2022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31/05/2022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31/05/2022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31/05/2022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31/05/2022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31/05/2022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31/05/2022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t>
            </a:r>
            <a:r>
              <a:rPr lang="de-DE" b="1" dirty="0"/>
              <a:t>ACCC5023 </a:t>
            </a:r>
            <a:br>
              <a:rPr lang="de-DE" dirty="0"/>
            </a:br>
            <a:endParaRPr lang="en-GB" altLang="en-US" dirty="0"/>
          </a:p>
        </p:txBody>
      </p:sp>
      <p:sp>
        <p:nvSpPr>
          <p:cNvPr id="6147" name="Subtitle 4"/>
          <p:cNvSpPr>
            <a:spLocks noGrp="1"/>
          </p:cNvSpPr>
          <p:nvPr>
            <p:ph type="subTitle" idx="1"/>
          </p:nvPr>
        </p:nvSpPr>
        <p:spPr>
          <a:xfrm>
            <a:off x="1370013" y="2133600"/>
            <a:ext cx="6400800" cy="3363913"/>
          </a:xfrm>
        </p:spPr>
        <p:txBody>
          <a:bodyPr/>
          <a:lstStyle/>
          <a:p>
            <a:pPr eaLnBrk="1" hangingPunct="1"/>
            <a:r>
              <a:rPr lang="en-GB" altLang="en-US" dirty="0">
                <a:solidFill>
                  <a:schemeClr val="tx1"/>
                </a:solidFill>
              </a:rPr>
              <a:t>Module Name: Network Operating Systems and Services</a:t>
            </a:r>
          </a:p>
          <a:p>
            <a:pPr eaLnBrk="1" hangingPunct="1"/>
            <a:r>
              <a:rPr lang="en-GB" altLang="en-US" dirty="0">
                <a:solidFill>
                  <a:schemeClr val="tx1"/>
                </a:solidFill>
              </a:rPr>
              <a:t>Week Number 3 (Lesson 3)</a:t>
            </a:r>
          </a:p>
          <a:p>
            <a:pPr eaLnBrk="1" hangingPunct="1"/>
            <a:endParaRPr lang="en-GB" altLang="en-US" dirty="0">
              <a:solidFill>
                <a:schemeClr val="tx1"/>
              </a:solidFill>
            </a:endParaRPr>
          </a:p>
          <a:p>
            <a:pPr eaLnBrk="1" hangingPunct="1"/>
            <a:r>
              <a:rPr lang="en-GB" altLang="en-US" dirty="0">
                <a:solidFill>
                  <a:srgbClr val="000000"/>
                </a:solidFill>
              </a:rPr>
              <a:t>Title: Active Directory Client and </a:t>
            </a:r>
            <a:r>
              <a:rPr lang="en-GB" dirty="0">
                <a:solidFill>
                  <a:srgbClr val="000000"/>
                </a:solidFill>
              </a:rPr>
              <a:t>Dynamic Host Configuration Protocol (DHCP) </a:t>
            </a:r>
            <a:endParaRPr lang="en-GB" altLang="en-US" dirty="0">
              <a:solidFill>
                <a:srgbClr val="000000"/>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endParaRPr lang="en-GB" altLang="en-US" sz="2400" dirty="0"/>
          </a:p>
          <a:p>
            <a:pPr eaLnBrk="1" hangingPunct="1">
              <a:defRPr/>
            </a:pPr>
            <a:r>
              <a:rPr lang="en-GB" altLang="en-US" sz="2400" dirty="0"/>
              <a:t>Active Directory</a:t>
            </a:r>
          </a:p>
          <a:p>
            <a:pPr eaLnBrk="1" hangingPunct="1">
              <a:defRPr/>
            </a:pPr>
            <a:r>
              <a:rPr lang="en-GB" altLang="en-US" sz="2400" dirty="0"/>
              <a:t>Active Directory Client </a:t>
            </a:r>
          </a:p>
          <a:p>
            <a:pPr eaLnBrk="1" hangingPunct="1">
              <a:defRPr/>
            </a:pPr>
            <a:r>
              <a:rPr lang="en-GB" altLang="en-US" sz="2400" dirty="0"/>
              <a:t>Basic of DHCP</a:t>
            </a:r>
          </a:p>
          <a:p>
            <a:pPr eaLnBrk="1" hangingPunct="1">
              <a:defRPr/>
            </a:pPr>
            <a:r>
              <a:rPr lang="en-GB" sz="2400" dirty="0">
                <a:solidFill>
                  <a:srgbClr val="000000"/>
                </a:solidFill>
              </a:rPr>
              <a:t>Investigate, deploy and configure Dynamic Host Configuration Protocol (DHCP) </a:t>
            </a: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 calcmode="lin" valueType="num">
                                      <p:cBhvr additive="base">
                                        <p:cTn id="7"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 calcmode="lin" valueType="num">
                                      <p:cBhvr additive="base">
                                        <p:cTn id="19"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4" end="4"/>
                                            </p:txEl>
                                          </p:spTgt>
                                        </p:tgtEl>
                                        <p:attrNameLst>
                                          <p:attrName>style.visibility</p:attrName>
                                        </p:attrNameLst>
                                      </p:cBhvr>
                                      <p:to>
                                        <p:strVal val="visible"/>
                                      </p:to>
                                    </p:set>
                                    <p:anim calcmode="lin" valueType="num">
                                      <p:cBhvr additive="base">
                                        <p:cTn id="25"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B4C5B-898F-07E6-54E1-B0EB9E40963F}"/>
              </a:ext>
            </a:extLst>
          </p:cNvPr>
          <p:cNvSpPr>
            <a:spLocks noGrp="1"/>
          </p:cNvSpPr>
          <p:nvPr>
            <p:ph type="title"/>
          </p:nvPr>
        </p:nvSpPr>
        <p:spPr/>
        <p:txBody>
          <a:bodyPr/>
          <a:lstStyle/>
          <a:p>
            <a:r>
              <a:rPr lang="en-GB" dirty="0"/>
              <a:t>Active Directory </a:t>
            </a:r>
          </a:p>
        </p:txBody>
      </p:sp>
      <p:sp>
        <p:nvSpPr>
          <p:cNvPr id="3" name="Content Placeholder 2">
            <a:extLst>
              <a:ext uri="{FF2B5EF4-FFF2-40B4-BE49-F238E27FC236}">
                <a16:creationId xmlns:a16="http://schemas.microsoft.com/office/drawing/2014/main" id="{B49A970B-56D2-465A-52DD-64D38170600B}"/>
              </a:ext>
            </a:extLst>
          </p:cNvPr>
          <p:cNvSpPr>
            <a:spLocks noGrp="1"/>
          </p:cNvSpPr>
          <p:nvPr>
            <p:ph idx="1"/>
          </p:nvPr>
        </p:nvSpPr>
        <p:spPr/>
        <p:txBody>
          <a:bodyPr/>
          <a:lstStyle/>
          <a:p>
            <a:pPr eaLnBrk="1" hangingPunct="1"/>
            <a:r>
              <a:rPr lang="en-US" altLang="en-US" sz="2000" dirty="0"/>
              <a:t>Active Directory is a system which supports:</a:t>
            </a:r>
          </a:p>
          <a:p>
            <a:pPr lvl="1" eaLnBrk="1" hangingPunct="1"/>
            <a:r>
              <a:rPr lang="en-US" altLang="en-US" sz="1800" dirty="0">
                <a:ea typeface="ＭＳ Ｐゴシック" panose="020B0600070205080204" pitchFamily="34" charset="-128"/>
              </a:rPr>
              <a:t>A single sign-on environment</a:t>
            </a:r>
          </a:p>
          <a:p>
            <a:pPr lvl="1" eaLnBrk="1" hangingPunct="1"/>
            <a:r>
              <a:rPr lang="en-US" altLang="en-US" sz="1800" dirty="0">
                <a:ea typeface="ＭＳ Ｐゴシック" panose="020B0600070205080204" pitchFamily="34" charset="-128"/>
              </a:rPr>
              <a:t>Improved desktop security</a:t>
            </a:r>
          </a:p>
          <a:p>
            <a:pPr lvl="1" eaLnBrk="1" hangingPunct="1"/>
            <a:r>
              <a:rPr lang="en-US" altLang="en-US" sz="1800" dirty="0">
                <a:ea typeface="ＭＳ Ｐゴシック" panose="020B0600070205080204" pitchFamily="34" charset="-128"/>
              </a:rPr>
              <a:t>Improved management and administration of workstations</a:t>
            </a:r>
          </a:p>
          <a:p>
            <a:pPr lvl="1" eaLnBrk="1" hangingPunct="1"/>
            <a:r>
              <a:rPr lang="en-US" altLang="en-US" sz="1800" dirty="0">
                <a:ea typeface="ＭＳ Ｐゴシック" panose="020B0600070205080204" pitchFamily="34" charset="-128"/>
              </a:rPr>
              <a:t>Consolidation of servers</a:t>
            </a:r>
          </a:p>
          <a:p>
            <a:pPr lvl="1" eaLnBrk="1" hangingPunct="1"/>
            <a:r>
              <a:rPr lang="en-US" altLang="en-US" sz="1800" dirty="0">
                <a:ea typeface="ＭＳ Ｐゴシック" panose="020B0600070205080204" pitchFamily="34" charset="-128"/>
              </a:rPr>
              <a:t>Improved timeframe for updates, patches and installation of new versions of software</a:t>
            </a:r>
          </a:p>
          <a:p>
            <a:pPr lvl="1" eaLnBrk="1" hangingPunct="1"/>
            <a:r>
              <a:rPr lang="en-US" altLang="en-US" sz="1800" dirty="0">
                <a:ea typeface="ＭＳ Ｐゴシック" panose="020B0600070205080204" pitchFamily="34" charset="-128"/>
              </a:rPr>
              <a:t>Quicker support call resolution via Remote Desktop Management</a:t>
            </a:r>
          </a:p>
          <a:p>
            <a:endParaRPr lang="en-GB" dirty="0"/>
          </a:p>
        </p:txBody>
      </p:sp>
      <p:sp>
        <p:nvSpPr>
          <p:cNvPr id="4" name="Date Placeholder 3">
            <a:extLst>
              <a:ext uri="{FF2B5EF4-FFF2-40B4-BE49-F238E27FC236}">
                <a16:creationId xmlns:a16="http://schemas.microsoft.com/office/drawing/2014/main" id="{30FF5521-300C-D703-1989-9A632071FFD8}"/>
              </a:ext>
            </a:extLst>
          </p:cNvPr>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a:extLst>
              <a:ext uri="{FF2B5EF4-FFF2-40B4-BE49-F238E27FC236}">
                <a16:creationId xmlns:a16="http://schemas.microsoft.com/office/drawing/2014/main" id="{5D16F0AA-6790-00E8-A3AE-6A5380B11C34}"/>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470399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2407A-1483-BF52-E833-DC476C25FFE0}"/>
              </a:ext>
            </a:extLst>
          </p:cNvPr>
          <p:cNvSpPr>
            <a:spLocks noGrp="1"/>
          </p:cNvSpPr>
          <p:nvPr>
            <p:ph type="title"/>
          </p:nvPr>
        </p:nvSpPr>
        <p:spPr/>
        <p:txBody>
          <a:bodyPr/>
          <a:lstStyle/>
          <a:p>
            <a:r>
              <a:rPr lang="en-GB" dirty="0"/>
              <a:t>Benefits</a:t>
            </a:r>
          </a:p>
        </p:txBody>
      </p:sp>
      <p:sp>
        <p:nvSpPr>
          <p:cNvPr id="3" name="Content Placeholder 2">
            <a:extLst>
              <a:ext uri="{FF2B5EF4-FFF2-40B4-BE49-F238E27FC236}">
                <a16:creationId xmlns:a16="http://schemas.microsoft.com/office/drawing/2014/main" id="{8F50CC37-8727-EB56-59EB-A9799FAD0D0C}"/>
              </a:ext>
            </a:extLst>
          </p:cNvPr>
          <p:cNvSpPr>
            <a:spLocks noGrp="1"/>
          </p:cNvSpPr>
          <p:nvPr>
            <p:ph idx="1"/>
          </p:nvPr>
        </p:nvSpPr>
        <p:spPr/>
        <p:txBody>
          <a:bodyPr/>
          <a:lstStyle/>
          <a:p>
            <a:pPr eaLnBrk="1" hangingPunct="1">
              <a:lnSpc>
                <a:spcPct val="80000"/>
              </a:lnSpc>
            </a:pPr>
            <a:r>
              <a:rPr lang="en-US" altLang="en-US" sz="2400" dirty="0"/>
              <a:t>Access to shared central network disk storage </a:t>
            </a:r>
          </a:p>
          <a:p>
            <a:pPr eaLnBrk="1" hangingPunct="1">
              <a:lnSpc>
                <a:spcPct val="80000"/>
              </a:lnSpc>
            </a:pPr>
            <a:r>
              <a:rPr lang="en-US" altLang="en-US" sz="2400" dirty="0"/>
              <a:t>Ability to share data within departments via departmental shares</a:t>
            </a:r>
          </a:p>
          <a:p>
            <a:pPr eaLnBrk="1" hangingPunct="1">
              <a:lnSpc>
                <a:spcPct val="80000"/>
              </a:lnSpc>
            </a:pPr>
            <a:r>
              <a:rPr lang="en-US" altLang="en-US" sz="2400" dirty="0"/>
              <a:t>Access to personal storage on a centralized secure server</a:t>
            </a:r>
          </a:p>
          <a:p>
            <a:pPr eaLnBrk="1" hangingPunct="1">
              <a:lnSpc>
                <a:spcPct val="80000"/>
              </a:lnSpc>
            </a:pPr>
            <a:r>
              <a:rPr lang="en-US" altLang="en-US" sz="2400" dirty="0"/>
              <a:t>Regular backup of data placed on centralized network disk storage</a:t>
            </a:r>
          </a:p>
          <a:p>
            <a:pPr eaLnBrk="1" hangingPunct="1">
              <a:lnSpc>
                <a:spcPct val="80000"/>
              </a:lnSpc>
            </a:pPr>
            <a:r>
              <a:rPr lang="en-US" altLang="en-US" sz="2400" dirty="0"/>
              <a:t>Easier, searchable access to network services (printers, file servers, etc.) </a:t>
            </a:r>
          </a:p>
          <a:p>
            <a:pPr eaLnBrk="1" hangingPunct="1">
              <a:lnSpc>
                <a:spcPct val="80000"/>
              </a:lnSpc>
            </a:pPr>
            <a:r>
              <a:rPr lang="en-US" altLang="en-US" sz="2400" dirty="0"/>
              <a:t>Centralized support for servers</a:t>
            </a:r>
          </a:p>
          <a:p>
            <a:pPr eaLnBrk="1" hangingPunct="1">
              <a:lnSpc>
                <a:spcPct val="80000"/>
              </a:lnSpc>
            </a:pPr>
            <a:r>
              <a:rPr lang="en-US" altLang="en-US" sz="2400" dirty="0"/>
              <a:t>Remote software installation allowing for more timely software upgrades, patches, and updates</a:t>
            </a:r>
          </a:p>
          <a:p>
            <a:endParaRPr lang="en-GB" dirty="0"/>
          </a:p>
        </p:txBody>
      </p:sp>
      <p:sp>
        <p:nvSpPr>
          <p:cNvPr id="4" name="Date Placeholder 3">
            <a:extLst>
              <a:ext uri="{FF2B5EF4-FFF2-40B4-BE49-F238E27FC236}">
                <a16:creationId xmlns:a16="http://schemas.microsoft.com/office/drawing/2014/main" id="{D27D8EB1-6B09-F4E8-7531-3257ED2E56A3}"/>
              </a:ext>
            </a:extLst>
          </p:cNvPr>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a:extLst>
              <a:ext uri="{FF2B5EF4-FFF2-40B4-BE49-F238E27FC236}">
                <a16:creationId xmlns:a16="http://schemas.microsoft.com/office/drawing/2014/main" id="{FA2E3CA1-257F-F827-D489-33C939747BF9}"/>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788133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0DBBB-96FA-E891-DBB1-92A729A1949C}"/>
              </a:ext>
            </a:extLst>
          </p:cNvPr>
          <p:cNvSpPr>
            <a:spLocks noGrp="1"/>
          </p:cNvSpPr>
          <p:nvPr>
            <p:ph type="title"/>
          </p:nvPr>
        </p:nvSpPr>
        <p:spPr/>
        <p:txBody>
          <a:bodyPr/>
          <a:lstStyle/>
          <a:p>
            <a:r>
              <a:rPr lang="en-GB" dirty="0"/>
              <a:t>Active Directory Clients</a:t>
            </a:r>
          </a:p>
        </p:txBody>
      </p:sp>
      <p:sp>
        <p:nvSpPr>
          <p:cNvPr id="3" name="Content Placeholder 2">
            <a:extLst>
              <a:ext uri="{FF2B5EF4-FFF2-40B4-BE49-F238E27FC236}">
                <a16:creationId xmlns:a16="http://schemas.microsoft.com/office/drawing/2014/main" id="{8EC5D8B0-0E0A-A4B7-3E80-6AF83AEA4669}"/>
              </a:ext>
            </a:extLst>
          </p:cNvPr>
          <p:cNvSpPr>
            <a:spLocks noGrp="1"/>
          </p:cNvSpPr>
          <p:nvPr>
            <p:ph idx="1"/>
          </p:nvPr>
        </p:nvSpPr>
        <p:spPr/>
        <p:txBody>
          <a:bodyPr/>
          <a:lstStyle/>
          <a:p>
            <a:pPr algn="l"/>
            <a:r>
              <a:rPr lang="en-GB" sz="2000" i="0" dirty="0">
                <a:solidFill>
                  <a:srgbClr val="202124"/>
                </a:solidFill>
                <a:effectLst/>
                <a:latin typeface="arial" panose="020B0604020202020204" pitchFamily="34" charset="0"/>
              </a:rPr>
              <a:t>Active Directory Client is a client on a machine running Microsoft Windows that allows the computers to log on to a network by locating a domain controller and then accessing information published in Active Directory.</a:t>
            </a:r>
          </a:p>
          <a:p>
            <a:pPr algn="l"/>
            <a:endParaRPr lang="en-GB" sz="2000" dirty="0">
              <a:solidFill>
                <a:srgbClr val="202124"/>
              </a:solidFill>
              <a:latin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19837E9B-A0EA-166D-9214-24FACB26D97C}"/>
              </a:ext>
            </a:extLst>
          </p:cNvPr>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a:extLst>
              <a:ext uri="{FF2B5EF4-FFF2-40B4-BE49-F238E27FC236}">
                <a16:creationId xmlns:a16="http://schemas.microsoft.com/office/drawing/2014/main" id="{0269AA6A-0ABB-2FF5-EFC8-E9BBDE1B379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13615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18B7D-BEAE-7861-B0F9-C0EE6AD163F7}"/>
              </a:ext>
            </a:extLst>
          </p:cNvPr>
          <p:cNvSpPr>
            <a:spLocks noGrp="1"/>
          </p:cNvSpPr>
          <p:nvPr>
            <p:ph type="title"/>
          </p:nvPr>
        </p:nvSpPr>
        <p:spPr/>
        <p:txBody>
          <a:bodyPr/>
          <a:lstStyle/>
          <a:p>
            <a:r>
              <a:rPr lang="en-GB" sz="2800" i="0" dirty="0">
                <a:solidFill>
                  <a:srgbClr val="202124"/>
                </a:solidFill>
                <a:effectLst/>
                <a:latin typeface="arial" panose="020B0604020202020204" pitchFamily="34" charset="0"/>
              </a:rPr>
              <a:t>Activ</a:t>
            </a:r>
            <a:r>
              <a:rPr lang="en-GB" sz="2800" dirty="0">
                <a:solidFill>
                  <a:srgbClr val="202124"/>
                </a:solidFill>
                <a:latin typeface="arial" panose="020B0604020202020204" pitchFamily="34" charset="0"/>
              </a:rPr>
              <a:t>e Directory User Creation and Adding Clients</a:t>
            </a:r>
            <a:br>
              <a:rPr lang="en-GB" dirty="0"/>
            </a:br>
            <a:endParaRPr lang="en-GB" dirty="0"/>
          </a:p>
        </p:txBody>
      </p:sp>
      <p:sp>
        <p:nvSpPr>
          <p:cNvPr id="4" name="Date Placeholder 3">
            <a:extLst>
              <a:ext uri="{FF2B5EF4-FFF2-40B4-BE49-F238E27FC236}">
                <a16:creationId xmlns:a16="http://schemas.microsoft.com/office/drawing/2014/main" id="{B921337F-6976-F694-A11A-38C102210640}"/>
              </a:ext>
            </a:extLst>
          </p:cNvPr>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a:extLst>
              <a:ext uri="{FF2B5EF4-FFF2-40B4-BE49-F238E27FC236}">
                <a16:creationId xmlns:a16="http://schemas.microsoft.com/office/drawing/2014/main" id="{918F5027-94ED-675D-206B-22C97CE18A63}"/>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9" name="Content Placeholder 8">
            <a:extLst>
              <a:ext uri="{FF2B5EF4-FFF2-40B4-BE49-F238E27FC236}">
                <a16:creationId xmlns:a16="http://schemas.microsoft.com/office/drawing/2014/main" id="{83522D12-21BA-94A2-1154-436B0FB1EE2B}"/>
              </a:ext>
            </a:extLst>
          </p:cNvPr>
          <p:cNvSpPr>
            <a:spLocks noGrp="1"/>
          </p:cNvSpPr>
          <p:nvPr>
            <p:ph idx="1"/>
          </p:nvPr>
        </p:nvSpPr>
        <p:spPr/>
        <p:txBody>
          <a:bodyPr/>
          <a:lstStyle/>
          <a:p>
            <a:endParaRPr lang="en-GB"/>
          </a:p>
        </p:txBody>
      </p:sp>
      <p:pic>
        <p:nvPicPr>
          <p:cNvPr id="11" name="Picture 10">
            <a:extLst>
              <a:ext uri="{FF2B5EF4-FFF2-40B4-BE49-F238E27FC236}">
                <a16:creationId xmlns:a16="http://schemas.microsoft.com/office/drawing/2014/main" id="{F3E89942-7382-4837-FA6E-2A07117A0C9E}"/>
              </a:ext>
            </a:extLst>
          </p:cNvPr>
          <p:cNvPicPr>
            <a:picLocks noChangeAspect="1"/>
          </p:cNvPicPr>
          <p:nvPr/>
        </p:nvPicPr>
        <p:blipFill>
          <a:blip r:embed="rId2"/>
          <a:stretch>
            <a:fillRect/>
          </a:stretch>
        </p:blipFill>
        <p:spPr>
          <a:xfrm>
            <a:off x="683568" y="836712"/>
            <a:ext cx="7848872" cy="4896544"/>
          </a:xfrm>
          <a:prstGeom prst="rect">
            <a:avLst/>
          </a:prstGeom>
        </p:spPr>
      </p:pic>
    </p:spTree>
    <p:extLst>
      <p:ext uri="{BB962C8B-B14F-4D97-AF65-F5344CB8AC3E}">
        <p14:creationId xmlns:p14="http://schemas.microsoft.com/office/powerpoint/2010/main" val="3324038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B407C-C550-6065-3D23-5FADD5C720AB}"/>
              </a:ext>
            </a:extLst>
          </p:cNvPr>
          <p:cNvSpPr>
            <a:spLocks noGrp="1"/>
          </p:cNvSpPr>
          <p:nvPr>
            <p:ph type="title"/>
          </p:nvPr>
        </p:nvSpPr>
        <p:spPr/>
        <p:txBody>
          <a:bodyPr/>
          <a:lstStyle/>
          <a:p>
            <a:pPr algn="l"/>
            <a:r>
              <a:rPr lang="en-GB" sz="3200" dirty="0"/>
              <a:t>Creating Administration  </a:t>
            </a:r>
          </a:p>
        </p:txBody>
      </p:sp>
      <p:pic>
        <p:nvPicPr>
          <p:cNvPr id="7" name="Content Placeholder 6">
            <a:extLst>
              <a:ext uri="{FF2B5EF4-FFF2-40B4-BE49-F238E27FC236}">
                <a16:creationId xmlns:a16="http://schemas.microsoft.com/office/drawing/2014/main" id="{F7260FD4-AAF3-7216-1A27-418AA088A64A}"/>
              </a:ext>
            </a:extLst>
          </p:cNvPr>
          <p:cNvPicPr>
            <a:picLocks noGrp="1" noChangeAspect="1"/>
          </p:cNvPicPr>
          <p:nvPr>
            <p:ph idx="1"/>
          </p:nvPr>
        </p:nvPicPr>
        <p:blipFill>
          <a:blip r:embed="rId2"/>
          <a:stretch>
            <a:fillRect/>
          </a:stretch>
        </p:blipFill>
        <p:spPr>
          <a:xfrm>
            <a:off x="1910058" y="1196752"/>
            <a:ext cx="5902302" cy="4319811"/>
          </a:xfrm>
        </p:spPr>
      </p:pic>
      <p:sp>
        <p:nvSpPr>
          <p:cNvPr id="4" name="Date Placeholder 3">
            <a:extLst>
              <a:ext uri="{FF2B5EF4-FFF2-40B4-BE49-F238E27FC236}">
                <a16:creationId xmlns:a16="http://schemas.microsoft.com/office/drawing/2014/main" id="{62732A53-5B2B-335A-C088-76E13761DED3}"/>
              </a:ext>
            </a:extLst>
          </p:cNvPr>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a:extLst>
              <a:ext uri="{FF2B5EF4-FFF2-40B4-BE49-F238E27FC236}">
                <a16:creationId xmlns:a16="http://schemas.microsoft.com/office/drawing/2014/main" id="{0F93930D-3673-D4D1-8B11-40A1248C9902}"/>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4241971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CF172-A5BD-2E0A-0DB7-B86A0296F154}"/>
              </a:ext>
            </a:extLst>
          </p:cNvPr>
          <p:cNvSpPr>
            <a:spLocks noGrp="1"/>
          </p:cNvSpPr>
          <p:nvPr>
            <p:ph type="title"/>
          </p:nvPr>
        </p:nvSpPr>
        <p:spPr/>
        <p:txBody>
          <a:bodyPr/>
          <a:lstStyle/>
          <a:p>
            <a:r>
              <a:rPr lang="en-GB" dirty="0"/>
              <a:t>Creating users and computers </a:t>
            </a:r>
          </a:p>
        </p:txBody>
      </p:sp>
      <p:pic>
        <p:nvPicPr>
          <p:cNvPr id="7" name="Content Placeholder 6">
            <a:extLst>
              <a:ext uri="{FF2B5EF4-FFF2-40B4-BE49-F238E27FC236}">
                <a16:creationId xmlns:a16="http://schemas.microsoft.com/office/drawing/2014/main" id="{1F015BC0-02C7-4C80-7356-57A0A52F3283}"/>
              </a:ext>
            </a:extLst>
          </p:cNvPr>
          <p:cNvPicPr>
            <a:picLocks noGrp="1" noChangeAspect="1"/>
          </p:cNvPicPr>
          <p:nvPr>
            <p:ph idx="1"/>
          </p:nvPr>
        </p:nvPicPr>
        <p:blipFill>
          <a:blip r:embed="rId2"/>
          <a:stretch>
            <a:fillRect/>
          </a:stretch>
        </p:blipFill>
        <p:spPr>
          <a:xfrm>
            <a:off x="736600" y="1556792"/>
            <a:ext cx="3227125" cy="3916363"/>
          </a:xfrm>
        </p:spPr>
      </p:pic>
      <p:sp>
        <p:nvSpPr>
          <p:cNvPr id="4" name="Date Placeholder 3">
            <a:extLst>
              <a:ext uri="{FF2B5EF4-FFF2-40B4-BE49-F238E27FC236}">
                <a16:creationId xmlns:a16="http://schemas.microsoft.com/office/drawing/2014/main" id="{CEC93718-D279-688D-6833-D330A45977FC}"/>
              </a:ext>
            </a:extLst>
          </p:cNvPr>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a:extLst>
              <a:ext uri="{FF2B5EF4-FFF2-40B4-BE49-F238E27FC236}">
                <a16:creationId xmlns:a16="http://schemas.microsoft.com/office/drawing/2014/main" id="{5824AE9C-FB66-BB95-BC38-83D3E8FAC51E}"/>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9" name="Picture 8">
            <a:extLst>
              <a:ext uri="{FF2B5EF4-FFF2-40B4-BE49-F238E27FC236}">
                <a16:creationId xmlns:a16="http://schemas.microsoft.com/office/drawing/2014/main" id="{229FEFC3-9A75-7EDE-5220-8E0F6E0DF6FB}"/>
              </a:ext>
            </a:extLst>
          </p:cNvPr>
          <p:cNvPicPr>
            <a:picLocks noChangeAspect="1"/>
          </p:cNvPicPr>
          <p:nvPr/>
        </p:nvPicPr>
        <p:blipFill>
          <a:blip r:embed="rId3"/>
          <a:stretch>
            <a:fillRect/>
          </a:stretch>
        </p:blipFill>
        <p:spPr>
          <a:xfrm>
            <a:off x="5580112" y="1556792"/>
            <a:ext cx="2486025" cy="3916363"/>
          </a:xfrm>
          <a:prstGeom prst="rect">
            <a:avLst/>
          </a:prstGeom>
        </p:spPr>
      </p:pic>
      <p:cxnSp>
        <p:nvCxnSpPr>
          <p:cNvPr id="11" name="Straight Arrow Connector 10">
            <a:extLst>
              <a:ext uri="{FF2B5EF4-FFF2-40B4-BE49-F238E27FC236}">
                <a16:creationId xmlns:a16="http://schemas.microsoft.com/office/drawing/2014/main" id="{E08BF603-DC7D-A7BA-9FD2-9F3CF0C99B9E}"/>
              </a:ext>
            </a:extLst>
          </p:cNvPr>
          <p:cNvCxnSpPr/>
          <p:nvPr/>
        </p:nvCxnSpPr>
        <p:spPr>
          <a:xfrm>
            <a:off x="4283968" y="3356992"/>
            <a:ext cx="86409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A935EBCB-49FD-F4E1-E64A-D025C62BF989}"/>
              </a:ext>
            </a:extLst>
          </p:cNvPr>
          <p:cNvSpPr txBox="1"/>
          <p:nvPr/>
        </p:nvSpPr>
        <p:spPr>
          <a:xfrm>
            <a:off x="4189599" y="2348880"/>
            <a:ext cx="1368152" cy="923330"/>
          </a:xfrm>
          <a:prstGeom prst="rect">
            <a:avLst/>
          </a:prstGeom>
          <a:noFill/>
        </p:spPr>
        <p:txBody>
          <a:bodyPr wrap="square" rtlCol="0">
            <a:spAutoFit/>
          </a:bodyPr>
          <a:lstStyle/>
          <a:p>
            <a:r>
              <a:rPr lang="en-GB" dirty="0"/>
              <a:t>Adding users and computers</a:t>
            </a:r>
          </a:p>
        </p:txBody>
      </p:sp>
    </p:spTree>
    <p:extLst>
      <p:ext uri="{BB962C8B-B14F-4D97-AF65-F5344CB8AC3E}">
        <p14:creationId xmlns:p14="http://schemas.microsoft.com/office/powerpoint/2010/main" val="29809111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3376C-5AE8-4257-F424-E44C68E73AE7}"/>
              </a:ext>
            </a:extLst>
          </p:cNvPr>
          <p:cNvSpPr>
            <a:spLocks noGrp="1"/>
          </p:cNvSpPr>
          <p:nvPr>
            <p:ph type="title"/>
          </p:nvPr>
        </p:nvSpPr>
        <p:spPr/>
        <p:txBody>
          <a:bodyPr/>
          <a:lstStyle/>
          <a:p>
            <a:r>
              <a:rPr lang="en-GB" dirty="0"/>
              <a:t>Create new users and passwords</a:t>
            </a:r>
          </a:p>
        </p:txBody>
      </p:sp>
      <p:sp>
        <p:nvSpPr>
          <p:cNvPr id="3" name="Content Placeholder 2">
            <a:extLst>
              <a:ext uri="{FF2B5EF4-FFF2-40B4-BE49-F238E27FC236}">
                <a16:creationId xmlns:a16="http://schemas.microsoft.com/office/drawing/2014/main" id="{2C9E73A5-17D6-E808-6C37-3EC9AFF4FC1B}"/>
              </a:ext>
            </a:extLst>
          </p:cNvPr>
          <p:cNvSpPr>
            <a:spLocks noGrp="1"/>
          </p:cNvSpPr>
          <p:nvPr>
            <p:ph idx="1"/>
          </p:nvPr>
        </p:nvSpPr>
        <p:spPr>
          <a:xfrm>
            <a:off x="457200" y="1556792"/>
            <a:ext cx="8229600" cy="3917032"/>
          </a:xfrm>
        </p:spPr>
        <p:txBody>
          <a:bodyPr/>
          <a:lstStyle/>
          <a:p>
            <a:r>
              <a:rPr lang="en-GB" sz="2000" dirty="0"/>
              <a:t>User First name and last name</a:t>
            </a:r>
          </a:p>
          <a:p>
            <a:r>
              <a:rPr lang="en-GB" sz="2000" dirty="0"/>
              <a:t>Password</a:t>
            </a:r>
          </a:p>
          <a:p>
            <a:endParaRPr lang="en-GB" sz="2000" dirty="0"/>
          </a:p>
          <a:p>
            <a:endParaRPr lang="en-GB" sz="2000" dirty="0"/>
          </a:p>
        </p:txBody>
      </p:sp>
      <p:sp>
        <p:nvSpPr>
          <p:cNvPr id="4" name="Date Placeholder 3">
            <a:extLst>
              <a:ext uri="{FF2B5EF4-FFF2-40B4-BE49-F238E27FC236}">
                <a16:creationId xmlns:a16="http://schemas.microsoft.com/office/drawing/2014/main" id="{473CB480-3E90-B7DF-5722-E290E796C247}"/>
              </a:ext>
            </a:extLst>
          </p:cNvPr>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a:extLst>
              <a:ext uri="{FF2B5EF4-FFF2-40B4-BE49-F238E27FC236}">
                <a16:creationId xmlns:a16="http://schemas.microsoft.com/office/drawing/2014/main" id="{C12FEDB8-1A1A-486B-319D-CA8D94799A5A}"/>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7" name="Picture 6">
            <a:extLst>
              <a:ext uri="{FF2B5EF4-FFF2-40B4-BE49-F238E27FC236}">
                <a16:creationId xmlns:a16="http://schemas.microsoft.com/office/drawing/2014/main" id="{7E479B2B-4835-2E24-4CF8-BF07F6887D87}"/>
              </a:ext>
            </a:extLst>
          </p:cNvPr>
          <p:cNvPicPr>
            <a:picLocks noChangeAspect="1"/>
          </p:cNvPicPr>
          <p:nvPr/>
        </p:nvPicPr>
        <p:blipFill>
          <a:blip r:embed="rId2"/>
          <a:stretch>
            <a:fillRect/>
          </a:stretch>
        </p:blipFill>
        <p:spPr>
          <a:xfrm>
            <a:off x="1403648" y="2357921"/>
            <a:ext cx="2880320" cy="3115903"/>
          </a:xfrm>
          <a:prstGeom prst="rect">
            <a:avLst/>
          </a:prstGeom>
        </p:spPr>
      </p:pic>
      <p:pic>
        <p:nvPicPr>
          <p:cNvPr id="11" name="Picture 10">
            <a:extLst>
              <a:ext uri="{FF2B5EF4-FFF2-40B4-BE49-F238E27FC236}">
                <a16:creationId xmlns:a16="http://schemas.microsoft.com/office/drawing/2014/main" id="{A158492A-D297-B45C-12D1-C4A4259A707B}"/>
              </a:ext>
            </a:extLst>
          </p:cNvPr>
          <p:cNvPicPr>
            <a:picLocks noChangeAspect="1"/>
          </p:cNvPicPr>
          <p:nvPr/>
        </p:nvPicPr>
        <p:blipFill>
          <a:blip r:embed="rId3"/>
          <a:stretch>
            <a:fillRect/>
          </a:stretch>
        </p:blipFill>
        <p:spPr>
          <a:xfrm>
            <a:off x="5032630" y="1391233"/>
            <a:ext cx="3676650" cy="4248150"/>
          </a:xfrm>
          <a:prstGeom prst="rect">
            <a:avLst/>
          </a:prstGeom>
        </p:spPr>
      </p:pic>
      <p:cxnSp>
        <p:nvCxnSpPr>
          <p:cNvPr id="13" name="Straight Arrow Connector 12">
            <a:extLst>
              <a:ext uri="{FF2B5EF4-FFF2-40B4-BE49-F238E27FC236}">
                <a16:creationId xmlns:a16="http://schemas.microsoft.com/office/drawing/2014/main" id="{4DB66E6B-CF64-3D44-6C31-FA03092711CB}"/>
              </a:ext>
            </a:extLst>
          </p:cNvPr>
          <p:cNvCxnSpPr/>
          <p:nvPr/>
        </p:nvCxnSpPr>
        <p:spPr>
          <a:xfrm>
            <a:off x="4427984" y="3645024"/>
            <a:ext cx="50405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0072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DCD28-00AB-CE76-3B14-6607275763EF}"/>
              </a:ext>
            </a:extLst>
          </p:cNvPr>
          <p:cNvSpPr>
            <a:spLocks noGrp="1"/>
          </p:cNvSpPr>
          <p:nvPr>
            <p:ph type="title"/>
          </p:nvPr>
        </p:nvSpPr>
        <p:spPr/>
        <p:txBody>
          <a:bodyPr/>
          <a:lstStyle/>
          <a:p>
            <a:r>
              <a:rPr lang="en-GB" dirty="0"/>
              <a:t>Cloud Client Machine</a:t>
            </a:r>
          </a:p>
        </p:txBody>
      </p:sp>
      <p:sp>
        <p:nvSpPr>
          <p:cNvPr id="3" name="Content Placeholder 2">
            <a:extLst>
              <a:ext uri="{FF2B5EF4-FFF2-40B4-BE49-F238E27FC236}">
                <a16:creationId xmlns:a16="http://schemas.microsoft.com/office/drawing/2014/main" id="{FCF1F59A-C88D-C759-5E8C-33979784F906}"/>
              </a:ext>
            </a:extLst>
          </p:cNvPr>
          <p:cNvSpPr>
            <a:spLocks noGrp="1"/>
          </p:cNvSpPr>
          <p:nvPr>
            <p:ph idx="1"/>
          </p:nvPr>
        </p:nvSpPr>
        <p:spPr>
          <a:xfrm>
            <a:off x="506850" y="1268760"/>
            <a:ext cx="8229600" cy="3917032"/>
          </a:xfrm>
        </p:spPr>
        <p:txBody>
          <a:bodyPr/>
          <a:lstStyle/>
          <a:p>
            <a:r>
              <a:rPr lang="en-GB" sz="2400" dirty="0"/>
              <a:t>Client machine creation </a:t>
            </a:r>
          </a:p>
          <a:p>
            <a:r>
              <a:rPr lang="en-GB" sz="2400" dirty="0"/>
              <a:t>Window 10 installation on client machine</a:t>
            </a:r>
          </a:p>
          <a:p>
            <a:endParaRPr lang="en-GB" dirty="0"/>
          </a:p>
        </p:txBody>
      </p:sp>
      <p:sp>
        <p:nvSpPr>
          <p:cNvPr id="4" name="Date Placeholder 3">
            <a:extLst>
              <a:ext uri="{FF2B5EF4-FFF2-40B4-BE49-F238E27FC236}">
                <a16:creationId xmlns:a16="http://schemas.microsoft.com/office/drawing/2014/main" id="{CD737487-2FE5-4AAB-3F24-0511B3EFCD3D}"/>
              </a:ext>
            </a:extLst>
          </p:cNvPr>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a:extLst>
              <a:ext uri="{FF2B5EF4-FFF2-40B4-BE49-F238E27FC236}">
                <a16:creationId xmlns:a16="http://schemas.microsoft.com/office/drawing/2014/main" id="{CC283941-A36C-860B-FACD-F10AB145CDA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7" name="Picture 6">
            <a:extLst>
              <a:ext uri="{FF2B5EF4-FFF2-40B4-BE49-F238E27FC236}">
                <a16:creationId xmlns:a16="http://schemas.microsoft.com/office/drawing/2014/main" id="{5291BF3B-E4DA-48B7-976C-C81E1A06EDA8}"/>
              </a:ext>
            </a:extLst>
          </p:cNvPr>
          <p:cNvPicPr>
            <a:picLocks noChangeAspect="1"/>
          </p:cNvPicPr>
          <p:nvPr/>
        </p:nvPicPr>
        <p:blipFill>
          <a:blip r:embed="rId2"/>
          <a:stretch>
            <a:fillRect/>
          </a:stretch>
        </p:blipFill>
        <p:spPr>
          <a:xfrm>
            <a:off x="2627784" y="2411760"/>
            <a:ext cx="4658162" cy="3177480"/>
          </a:xfrm>
          <a:prstGeom prst="rect">
            <a:avLst/>
          </a:prstGeom>
        </p:spPr>
      </p:pic>
    </p:spTree>
    <p:extLst>
      <p:ext uri="{BB962C8B-B14F-4D97-AF65-F5344CB8AC3E}">
        <p14:creationId xmlns:p14="http://schemas.microsoft.com/office/powerpoint/2010/main" val="289783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b="1" dirty="0"/>
              <a:t>TCP/IP overview</a:t>
            </a:r>
            <a:br>
              <a:rPr lang="en-US" b="1" dirty="0"/>
            </a:br>
            <a:endParaRPr lang="en-US" dirty="0"/>
          </a:p>
        </p:txBody>
      </p:sp>
      <p:sp>
        <p:nvSpPr>
          <p:cNvPr id="3" name="Content Placeholder 2"/>
          <p:cNvSpPr>
            <a:spLocks noGrp="1"/>
          </p:cNvSpPr>
          <p:nvPr>
            <p:ph idx="1"/>
          </p:nvPr>
        </p:nvSpPr>
        <p:spPr>
          <a:xfrm>
            <a:off x="457200" y="908720"/>
            <a:ext cx="8229600" cy="4608513"/>
          </a:xfrm>
        </p:spPr>
        <p:txBody>
          <a:bodyPr/>
          <a:lstStyle/>
          <a:p>
            <a:r>
              <a:rPr lang="en-US" sz="2000" dirty="0"/>
              <a:t>TCP/IP in Windows Server 2016 is the following:</a:t>
            </a:r>
          </a:p>
          <a:p>
            <a:r>
              <a:rPr lang="en-US" sz="2000" dirty="0"/>
              <a:t>Networking software based on industry-standard networking protocols.</a:t>
            </a:r>
          </a:p>
          <a:p>
            <a:r>
              <a:rPr lang="en-US" sz="2000" dirty="0"/>
              <a:t>A routable enterprise networking protocol that supports the connection of your Windows-based computer to both local area network (LAN) and wide area network (WAN) environments.</a:t>
            </a:r>
          </a:p>
          <a:p>
            <a:r>
              <a:rPr lang="en-US" sz="2000" dirty="0"/>
              <a:t>Core technologies and utilities for connecting your Windows-based computer with dissimilar systems for the purpose of sharing information.</a:t>
            </a:r>
          </a:p>
          <a:p>
            <a:r>
              <a:rPr lang="en-US" sz="2000" dirty="0"/>
              <a:t>A foundation for gaining access to global Internet services, such as Web and File Transfer Protocol (FTP) servers.</a:t>
            </a:r>
          </a:p>
          <a:p>
            <a:r>
              <a:rPr lang="en-US" sz="2000" dirty="0"/>
              <a:t>A robust, scalable, cross-platform, client/server framework.</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000845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12</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a:t>DHCP</a:t>
            </a:r>
          </a:p>
        </p:txBody>
      </p:sp>
      <p:sp>
        <p:nvSpPr>
          <p:cNvPr id="9222" name="Rectangle 3"/>
          <p:cNvSpPr>
            <a:spLocks noGrp="1"/>
          </p:cNvSpPr>
          <p:nvPr>
            <p:ph type="body" idx="1"/>
          </p:nvPr>
        </p:nvSpPr>
        <p:spPr>
          <a:xfrm>
            <a:off x="457200" y="1600200"/>
            <a:ext cx="8229600" cy="3916363"/>
          </a:xfrm>
        </p:spPr>
        <p:txBody>
          <a:bodyPr/>
          <a:lstStyle/>
          <a:p>
            <a:pPr algn="just" eaLnBrk="1" hangingPunct="1">
              <a:buFontTx/>
              <a:buNone/>
            </a:pPr>
            <a:r>
              <a:rPr lang="en-US" dirty="0"/>
              <a:t> </a:t>
            </a:r>
            <a:r>
              <a:rPr lang="en-US" b="1" dirty="0"/>
              <a:t>DHCP Server</a:t>
            </a:r>
            <a:r>
              <a:rPr lang="en-US" dirty="0"/>
              <a:t> is a network </a:t>
            </a:r>
            <a:r>
              <a:rPr lang="en-US" b="1" dirty="0"/>
              <a:t>server</a:t>
            </a:r>
            <a:r>
              <a:rPr lang="en-US" dirty="0"/>
              <a:t> that automatically provides and assigns IP addresses, default gateways and other network parameters to client devices. It relies on the standard protocol known as Dynamic Host Configuration Protocol or </a:t>
            </a:r>
            <a:r>
              <a:rPr lang="en-US" b="1" dirty="0"/>
              <a:t>DHCP</a:t>
            </a:r>
            <a:r>
              <a:rPr lang="en-US" dirty="0"/>
              <a:t> to respond to broadcast queries by clients</a:t>
            </a:r>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does DHCP works?</a:t>
            </a:r>
          </a:p>
        </p:txBody>
      </p:sp>
      <p:pic>
        <p:nvPicPr>
          <p:cNvPr id="6" name="Content Placeholder 5"/>
          <p:cNvPicPr>
            <a:picLocks noGrp="1" noChangeAspect="1"/>
          </p:cNvPicPr>
          <p:nvPr>
            <p:ph idx="1"/>
          </p:nvPr>
        </p:nvPicPr>
        <p:blipFill>
          <a:blip r:embed="rId2"/>
          <a:srcRect t="3811" b="3811"/>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7119425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Why DHCP?</a:t>
            </a:r>
          </a:p>
        </p:txBody>
      </p:sp>
      <p:sp>
        <p:nvSpPr>
          <p:cNvPr id="3" name="Content Placeholder 2"/>
          <p:cNvSpPr>
            <a:spLocks noGrp="1"/>
          </p:cNvSpPr>
          <p:nvPr>
            <p:ph idx="1"/>
          </p:nvPr>
        </p:nvSpPr>
        <p:spPr>
          <a:xfrm>
            <a:off x="457200" y="1268760"/>
            <a:ext cx="8229600" cy="4248473"/>
          </a:xfrm>
        </p:spPr>
        <p:txBody>
          <a:bodyPr/>
          <a:lstStyle/>
          <a:p>
            <a:pPr algn="just"/>
            <a:r>
              <a:rPr lang="en-US" sz="2800" dirty="0"/>
              <a:t>Every device on a TCP/IP-based network must have a unique unicast IP address to access the network and its resources. Without DHCP, IP addresses for new computers or computers that are moved from one subnet to another must be configured manually; IP addresses for computers that are removed from the network must be manually reclaimed.</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4095156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b="1" dirty="0"/>
              <a:t>DHCP overview</a:t>
            </a:r>
            <a:br>
              <a:rPr lang="en-US" b="1" dirty="0"/>
            </a:br>
            <a:endParaRPr lang="en-US" dirty="0"/>
          </a:p>
        </p:txBody>
      </p:sp>
      <p:sp>
        <p:nvSpPr>
          <p:cNvPr id="3" name="Content Placeholder 2"/>
          <p:cNvSpPr>
            <a:spLocks noGrp="1"/>
          </p:cNvSpPr>
          <p:nvPr>
            <p:ph idx="1"/>
          </p:nvPr>
        </p:nvSpPr>
        <p:spPr>
          <a:xfrm>
            <a:off x="457200" y="692696"/>
            <a:ext cx="8363272" cy="4824537"/>
          </a:xfrm>
        </p:spPr>
        <p:txBody>
          <a:bodyPr/>
          <a:lstStyle/>
          <a:p>
            <a:r>
              <a:rPr lang="en-US" sz="2800" dirty="0"/>
              <a:t>DHCP is an IP standard for simplifying the management of host IP configuration. The DHCP standard provides for the use of DHCP servers as a way to manage dynamic allocation of IP addresses and other related configuration details for DHCP-enabled clients on your network.</a:t>
            </a:r>
          </a:p>
          <a:p>
            <a:r>
              <a:rPr lang="en-US" sz="2800" dirty="0"/>
              <a:t>DHCP allows you to use a DHCP server to dynamically assign an IP address to a computer or other device, such as a printer, on your local network, rather than manually configuring every device with a static IP address.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6811226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lstStyle/>
          <a:p>
            <a:r>
              <a:rPr lang="en-US" b="1" dirty="0"/>
              <a:t>DHCP Administration</a:t>
            </a:r>
            <a:br>
              <a:rPr lang="en-US" b="1" dirty="0"/>
            </a:br>
            <a:endParaRPr lang="en-US" dirty="0"/>
          </a:p>
        </p:txBody>
      </p:sp>
      <p:sp>
        <p:nvSpPr>
          <p:cNvPr id="3" name="Content Placeholder 2"/>
          <p:cNvSpPr>
            <a:spLocks noGrp="1"/>
          </p:cNvSpPr>
          <p:nvPr>
            <p:ph idx="1"/>
          </p:nvPr>
        </p:nvSpPr>
        <p:spPr>
          <a:xfrm>
            <a:off x="457200" y="620688"/>
            <a:ext cx="8229600" cy="5040559"/>
          </a:xfrm>
        </p:spPr>
        <p:txBody>
          <a:bodyPr/>
          <a:lstStyle/>
          <a:p>
            <a:pPr algn="just"/>
            <a:r>
              <a:rPr lang="en-US" sz="2400" dirty="0"/>
              <a:t>DHCP servers need to be authorized in Active Directory before they start leasing addresses. DHCP servers on Microsoft operating systems must always be authorized before they start working, simply because this reduces the chance that a rogue DHCP server might start leasing IP addresses. Only the following can authorize DHCP servers:</a:t>
            </a:r>
          </a:p>
          <a:p>
            <a:pPr algn="just"/>
            <a:r>
              <a:rPr lang="en-US" sz="2400" dirty="0"/>
              <a:t>Members of the Enterprise Admins group</a:t>
            </a:r>
          </a:p>
          <a:p>
            <a:pPr algn="just"/>
            <a:r>
              <a:rPr lang="en-US" sz="2400" dirty="0"/>
              <a:t>Members of the Domain Admins group in the forest root domain</a:t>
            </a:r>
          </a:p>
          <a:p>
            <a:pPr algn="just"/>
            <a:r>
              <a:rPr lang="en-US" sz="2400" dirty="0"/>
              <a:t>Accounts delegated the ability to add, modify, or delete new objects of the DHCP class type on the </a:t>
            </a:r>
            <a:r>
              <a:rPr lang="en-US" sz="2400" dirty="0" err="1"/>
              <a:t>NetServices</a:t>
            </a:r>
            <a:r>
              <a:rPr lang="en-US" sz="2400" dirty="0"/>
              <a:t> folder in Active Directory</a:t>
            </a:r>
          </a:p>
          <a:p>
            <a:endParaRPr lang="en-US" sz="1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40709494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DHCP server–management permissions to users or groups</a:t>
            </a:r>
          </a:p>
        </p:txBody>
      </p:sp>
      <p:sp>
        <p:nvSpPr>
          <p:cNvPr id="3" name="Content Placeholder 2"/>
          <p:cNvSpPr>
            <a:spLocks noGrp="1"/>
          </p:cNvSpPr>
          <p:nvPr>
            <p:ph idx="1"/>
          </p:nvPr>
        </p:nvSpPr>
        <p:spPr/>
        <p:txBody>
          <a:bodyPr/>
          <a:lstStyle/>
          <a:p>
            <a:pPr algn="just"/>
            <a:r>
              <a:rPr lang="en-US" b="1" dirty="0"/>
              <a:t>DHCP Administrators.</a:t>
            </a:r>
            <a:r>
              <a:rPr lang="en-US" dirty="0"/>
              <a:t> Members of this group can view or modify any DHCP server settings, including configuring DHCP options, failover, and scopes.</a:t>
            </a:r>
          </a:p>
          <a:p>
            <a:pPr algn="just"/>
            <a:r>
              <a:rPr lang="en-US" b="1" dirty="0"/>
              <a:t>DHCP Users.</a:t>
            </a:r>
            <a:r>
              <a:rPr lang="en-US" dirty="0"/>
              <a:t> Members of this group only have read-only access to the DHCP server. They can view, but not modify, DHCP server settings, including scope information and data.</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8481231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b="1" dirty="0"/>
              <a:t>Benefits of DHCP</a:t>
            </a:r>
            <a:br>
              <a:rPr lang="en-US" b="1" dirty="0"/>
            </a:br>
            <a:endParaRPr lang="en-US" dirty="0"/>
          </a:p>
        </p:txBody>
      </p:sp>
      <p:sp>
        <p:nvSpPr>
          <p:cNvPr id="3" name="Content Placeholder 2"/>
          <p:cNvSpPr>
            <a:spLocks noGrp="1"/>
          </p:cNvSpPr>
          <p:nvPr>
            <p:ph idx="1"/>
          </p:nvPr>
        </p:nvSpPr>
        <p:spPr>
          <a:xfrm>
            <a:off x="0" y="548680"/>
            <a:ext cx="9144000" cy="4968553"/>
          </a:xfrm>
        </p:spPr>
        <p:txBody>
          <a:bodyPr/>
          <a:lstStyle/>
          <a:p>
            <a:pPr marL="0" indent="0">
              <a:buNone/>
            </a:pPr>
            <a:r>
              <a:rPr lang="en-US" sz="2000" b="1" dirty="0"/>
              <a:t>Reliable IP address configuration</a:t>
            </a:r>
            <a:r>
              <a:rPr lang="en-US" sz="2000" dirty="0"/>
              <a:t>. DHCP minimizes configuration errors caused by manual IP address configuration, such as typographical errors, or address conflicts caused by the assignment of an IP address to more than one computer at the same time.</a:t>
            </a:r>
          </a:p>
          <a:p>
            <a:pPr marL="0" indent="0">
              <a:buNone/>
            </a:pPr>
            <a:r>
              <a:rPr lang="en-US" sz="2000" b="1" dirty="0"/>
              <a:t>Reduced network administration</a:t>
            </a:r>
            <a:r>
              <a:rPr lang="en-US" sz="2000" dirty="0"/>
              <a:t>. DHCP includes the following features to reduce network administration:</a:t>
            </a:r>
          </a:p>
          <a:p>
            <a:pPr lvl="1"/>
            <a:r>
              <a:rPr lang="en-US" sz="2000" dirty="0"/>
              <a:t>Centralized and automated TCP/IP configuration.</a:t>
            </a:r>
          </a:p>
          <a:p>
            <a:pPr lvl="1"/>
            <a:r>
              <a:rPr lang="en-US" sz="2000" dirty="0"/>
              <a:t>The ability to define TCP/IP configurations from a central location.</a:t>
            </a:r>
          </a:p>
          <a:p>
            <a:pPr lvl="1"/>
            <a:r>
              <a:rPr lang="en-US" sz="2000" dirty="0"/>
              <a:t>The ability to assign a full range of additional TCP/IP configuration values by means of DHCP options.</a:t>
            </a:r>
          </a:p>
          <a:p>
            <a:pPr lvl="1"/>
            <a:r>
              <a:rPr lang="en-US" sz="2000" dirty="0"/>
              <a:t>The efficient handling of IP address changes for clients that must be updated frequently, such as those for portable devices that move to different locations on a wireless network.</a:t>
            </a:r>
          </a:p>
          <a:p>
            <a:pPr lvl="1"/>
            <a:r>
              <a:rPr lang="en-US" sz="2000" dirty="0"/>
              <a:t>The forwarding of initial DHCP messages by using a DHCP relay agent, which eliminates the need for a DHCP server on every subnet.</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2866108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648072"/>
          </a:xfrm>
        </p:spPr>
        <p:txBody>
          <a:bodyPr/>
          <a:lstStyle/>
          <a:p>
            <a:br>
              <a:rPr lang="en-US" sz="4000" b="1" dirty="0"/>
            </a:br>
            <a:r>
              <a:rPr lang="en-US" sz="4000" b="1" dirty="0"/>
              <a:t>Deploy DHCP Using Windows PowerShell</a:t>
            </a:r>
            <a:br>
              <a:rPr lang="en-US" sz="4000" b="1" dirty="0"/>
            </a:br>
            <a:endParaRPr lang="en-US" sz="4000" dirty="0"/>
          </a:p>
        </p:txBody>
      </p:sp>
      <p:sp>
        <p:nvSpPr>
          <p:cNvPr id="3" name="Content Placeholder 2"/>
          <p:cNvSpPr>
            <a:spLocks noGrp="1"/>
          </p:cNvSpPr>
          <p:nvPr>
            <p:ph idx="1"/>
          </p:nvPr>
        </p:nvSpPr>
        <p:spPr>
          <a:xfrm>
            <a:off x="457200" y="1196752"/>
            <a:ext cx="8229600" cy="4320481"/>
          </a:xfrm>
        </p:spPr>
        <p:txBody>
          <a:bodyPr/>
          <a:lstStyle/>
          <a:p>
            <a:pPr algn="just"/>
            <a:r>
              <a:rPr lang="en-US" dirty="0"/>
              <a:t>The following illustration depicts the scenario that you can deploy by using this guide. The scenario includes one DHCP server in an Active Directory domain. The server is configured to provide IP addresses to DHCP clients on two different subnets. The subnets are separated by a router that has DHCP Forwarding enabled.</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40367969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b="1" dirty="0"/>
              <a:t>Deploy DHCP Using Windows PowerShell</a:t>
            </a:r>
            <a:endParaRPr lang="en-US" dirty="0"/>
          </a:p>
        </p:txBody>
      </p:sp>
      <p:pic>
        <p:nvPicPr>
          <p:cNvPr id="6" name="Content Placeholder 5"/>
          <p:cNvPicPr>
            <a:picLocks noGrp="1" noChangeAspect="1"/>
          </p:cNvPicPr>
          <p:nvPr>
            <p:ph idx="1"/>
          </p:nvPr>
        </p:nvPicPr>
        <p:blipFill>
          <a:blip r:embed="rId2"/>
          <a:srcRect l="-3815" r="-3815"/>
          <a:stretch>
            <a:fillRect/>
          </a:stretch>
        </p:blipFill>
        <p:spPr>
          <a:xfrm>
            <a:off x="457200" y="1268760"/>
            <a:ext cx="8229600" cy="4392488"/>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1111442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br>
              <a:rPr lang="en-US" b="1" dirty="0"/>
            </a:br>
            <a:r>
              <a:rPr lang="en-US" sz="4000" b="1" dirty="0"/>
              <a:t>Using This Guide in a Test Lab</a:t>
            </a:r>
            <a:br>
              <a:rPr lang="en-US" sz="4000" b="1" dirty="0"/>
            </a:br>
            <a:endParaRPr lang="en-US" sz="4000" dirty="0"/>
          </a:p>
        </p:txBody>
      </p:sp>
      <p:sp>
        <p:nvSpPr>
          <p:cNvPr id="3" name="Content Placeholder 2"/>
          <p:cNvSpPr>
            <a:spLocks noGrp="1"/>
          </p:cNvSpPr>
          <p:nvPr>
            <p:ph idx="1"/>
          </p:nvPr>
        </p:nvSpPr>
        <p:spPr>
          <a:xfrm>
            <a:off x="457200" y="1124744"/>
            <a:ext cx="8229600" cy="4392489"/>
          </a:xfrm>
        </p:spPr>
        <p:txBody>
          <a:bodyPr/>
          <a:lstStyle/>
          <a:p>
            <a:r>
              <a:rPr lang="en-US" sz="2400" b="1" dirty="0"/>
              <a:t>Test Lab requirements with VMs</a:t>
            </a:r>
          </a:p>
          <a:p>
            <a:r>
              <a:rPr lang="en-US" sz="2400" dirty="0"/>
              <a:t>o deploy DHCP in a test lab with VMs, you need the following resources.</a:t>
            </a:r>
          </a:p>
          <a:p>
            <a:r>
              <a:rPr lang="en-US" sz="2400" dirty="0"/>
              <a:t>For either domain deployment or standalone deployment, you need one server that is configured as a Hyper-V host.</a:t>
            </a:r>
          </a:p>
          <a:p>
            <a:r>
              <a:rPr lang="en-US" sz="2400" b="1" dirty="0"/>
              <a:t>Domain deployment</a:t>
            </a:r>
            <a:endParaRPr lang="en-US" sz="2400" dirty="0"/>
          </a:p>
          <a:p>
            <a:r>
              <a:rPr lang="en-US" sz="2400" dirty="0"/>
              <a:t>This deployment requires one physical server, one virtual switch, two virtual servers, and one virtual client:</a:t>
            </a:r>
          </a:p>
          <a:p>
            <a:r>
              <a:rPr lang="en-US" sz="2400" dirty="0"/>
              <a:t>On your physical server, in Hyper-V Manager, create the following items.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3993799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sz="4000" b="1" dirty="0"/>
              <a:t>Using This Guide in a Test Lab</a:t>
            </a:r>
            <a:br>
              <a:rPr lang="en-US" sz="4000" b="1" dirty="0"/>
            </a:br>
            <a:endParaRPr lang="en-US" sz="4000" dirty="0"/>
          </a:p>
        </p:txBody>
      </p:sp>
      <p:sp>
        <p:nvSpPr>
          <p:cNvPr id="3" name="Content Placeholder 2"/>
          <p:cNvSpPr>
            <a:spLocks noGrp="1"/>
          </p:cNvSpPr>
          <p:nvPr>
            <p:ph idx="1"/>
          </p:nvPr>
        </p:nvSpPr>
        <p:spPr>
          <a:xfrm>
            <a:off x="457200" y="764704"/>
            <a:ext cx="8229600" cy="4752529"/>
          </a:xfrm>
        </p:spPr>
        <p:txBody>
          <a:bodyPr/>
          <a:lstStyle/>
          <a:p>
            <a:pPr marL="0" indent="0" algn="just">
              <a:buNone/>
            </a:pPr>
            <a:endParaRPr lang="en-US" dirty="0"/>
          </a:p>
          <a:p>
            <a:pPr algn="just"/>
            <a:r>
              <a:rPr lang="en-US" sz="1600" dirty="0"/>
              <a:t>One </a:t>
            </a:r>
            <a:r>
              <a:rPr lang="en-US" sz="1600" b="1" dirty="0"/>
              <a:t>Internal</a:t>
            </a:r>
            <a:r>
              <a:rPr lang="en-US" sz="1600" dirty="0"/>
              <a:t> virtual switch. Do not create an </a:t>
            </a:r>
            <a:r>
              <a:rPr lang="en-US" sz="1600" b="1" dirty="0"/>
              <a:t>External</a:t>
            </a:r>
            <a:r>
              <a:rPr lang="en-US" sz="1600" dirty="0"/>
              <a:t> virtual switch, because if your Hyper-V host is on a subnet that includes a DHCP server, your test VMs will receive an IP address from your DHCP server. In addition, the test DHCP server that you deploy might assign IP addresses to other computers on the subnet where the Hyper-V host is installed.</a:t>
            </a:r>
          </a:p>
          <a:p>
            <a:pPr algn="just"/>
            <a:r>
              <a:rPr lang="en-US" sz="1600" dirty="0"/>
              <a:t>One VM running Windows Server 2016 configured as a domain controller with Active Directory Domain Services that is connected to the Internal virtual switch you created. To match this guide, this server must have a statically configured IP address of 10.0.0.2. For information on deploying AD DS, see the section </a:t>
            </a:r>
            <a:r>
              <a:rPr lang="en-US" sz="1600" b="1" dirty="0"/>
              <a:t>Deploying DC1</a:t>
            </a:r>
            <a:r>
              <a:rPr lang="en-US" sz="1600" dirty="0"/>
              <a:t> in the Windows Server 2016 </a:t>
            </a:r>
          </a:p>
          <a:p>
            <a:pPr algn="just"/>
            <a:r>
              <a:rPr lang="en-US" sz="1600" dirty="0"/>
              <a:t>One VM running Windows Server 2016 that you will configure as a DHCP server by using this guide and that is connected to the Internal virtual switch you created.</a:t>
            </a:r>
          </a:p>
          <a:p>
            <a:pPr algn="just"/>
            <a:r>
              <a:rPr lang="en-US" sz="1600" dirty="0"/>
              <a:t>One VM running a Windows client operating system that is connected to the Internal virtual switch you created and that you will use to verify that your DHCP server is dynamically allocating IP addresses and DHCP options to DHCP clients.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28660976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87424"/>
            <a:ext cx="8136904" cy="1872208"/>
          </a:xfrm>
        </p:spPr>
        <p:txBody>
          <a:bodyPr/>
          <a:lstStyle/>
          <a:p>
            <a:r>
              <a:rPr lang="en-US" sz="3200" b="1" dirty="0"/>
              <a:t>Standalone DHCP server deployment</a:t>
            </a:r>
            <a:endParaRPr lang="en-US" sz="3200" dirty="0"/>
          </a:p>
        </p:txBody>
      </p:sp>
      <p:sp>
        <p:nvSpPr>
          <p:cNvPr id="3" name="Content Placeholder 2"/>
          <p:cNvSpPr>
            <a:spLocks noGrp="1"/>
          </p:cNvSpPr>
          <p:nvPr>
            <p:ph idx="1"/>
          </p:nvPr>
        </p:nvSpPr>
        <p:spPr>
          <a:xfrm>
            <a:off x="457200" y="908720"/>
            <a:ext cx="8229600" cy="4608513"/>
          </a:xfrm>
        </p:spPr>
        <p:txBody>
          <a:bodyPr/>
          <a:lstStyle/>
          <a:p>
            <a:r>
              <a:rPr lang="en-US" sz="2000" dirty="0"/>
              <a:t>On your physical server, in Hyper-V Manager, create the following items.</a:t>
            </a:r>
          </a:p>
          <a:p>
            <a:r>
              <a:rPr lang="en-US" sz="2000" dirty="0"/>
              <a:t>One </a:t>
            </a:r>
            <a:r>
              <a:rPr lang="en-US" sz="2000" b="1" dirty="0"/>
              <a:t>Internal</a:t>
            </a:r>
            <a:r>
              <a:rPr lang="en-US" sz="2000" dirty="0"/>
              <a:t> virtual switch. Do not create an </a:t>
            </a:r>
            <a:r>
              <a:rPr lang="en-US" sz="2000" b="1" dirty="0"/>
              <a:t>External</a:t>
            </a:r>
            <a:r>
              <a:rPr lang="en-US" sz="2000" dirty="0"/>
              <a:t> virtual switch, because if your Hyper-V host is on a subnet that includes a DHCP server, your test VMs will receive an IP address from your DHCP server. In addition, the test DHCP server that you deploy might assign IP addresses to other computers on the subnet where the Hyper-V host is installed.</a:t>
            </a:r>
          </a:p>
          <a:p>
            <a:r>
              <a:rPr lang="en-US" sz="2000" dirty="0"/>
              <a:t>One VM running Windows Server 2016 that you will configure as a DHCP server by using this guide and that is connected to the Internal virtual switch you created.</a:t>
            </a:r>
          </a:p>
          <a:p>
            <a:r>
              <a:rPr lang="en-US" sz="2000" dirty="0"/>
              <a:t>One VM running a Windows client operating system that is connected to the Internal virtual switch you created and that you will use to verify that your DHCP server is dynamically allocating IP addresses and DHCP options to DHCP clients.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0388294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Test Lab requirements with physical servers</a:t>
            </a:r>
            <a:br>
              <a:rPr lang="en-US" b="1" dirty="0"/>
            </a:br>
            <a:endParaRPr lang="en-US" dirty="0"/>
          </a:p>
        </p:txBody>
      </p:sp>
      <p:sp>
        <p:nvSpPr>
          <p:cNvPr id="3" name="Content Placeholder 2"/>
          <p:cNvSpPr>
            <a:spLocks noGrp="1"/>
          </p:cNvSpPr>
          <p:nvPr>
            <p:ph idx="1"/>
          </p:nvPr>
        </p:nvSpPr>
        <p:spPr>
          <a:xfrm>
            <a:off x="457200" y="1196752"/>
            <a:ext cx="8229600" cy="4320481"/>
          </a:xfrm>
        </p:spPr>
        <p:txBody>
          <a:bodyPr/>
          <a:lstStyle/>
          <a:p>
            <a:r>
              <a:rPr lang="en-US" sz="2000" dirty="0"/>
              <a:t>This deployment requires one hub or switch, two physical servers and one physical client:</a:t>
            </a:r>
          </a:p>
          <a:p>
            <a:r>
              <a:rPr lang="en-US" sz="2000" dirty="0"/>
              <a:t>One Ethernet hub or switch to which you can connect the physical computers with Ethernet cables</a:t>
            </a:r>
          </a:p>
          <a:p>
            <a:r>
              <a:rPr lang="en-US" sz="2000" dirty="0"/>
              <a:t>One physical computer running Windows Server 2016 configured as a domain controller with Active Directory Domain Services. To match this guide, this server must have a statically configured IP address of 10.0.0.2. For information on deploying AD DS, see the section </a:t>
            </a:r>
            <a:r>
              <a:rPr lang="en-US" sz="2000" b="1" dirty="0"/>
              <a:t>Deploying DC1</a:t>
            </a:r>
            <a:r>
              <a:rPr lang="en-US" sz="2000" dirty="0"/>
              <a:t> in the Windows Server 2016 </a:t>
            </a:r>
          </a:p>
          <a:p>
            <a:r>
              <a:rPr lang="en-US" sz="2000" dirty="0"/>
              <a:t>One physical computer running Windows Server 2016 that you will configure as a DHCP server by using this guide.</a:t>
            </a:r>
          </a:p>
          <a:p>
            <a:r>
              <a:rPr lang="en-US" sz="2000" dirty="0"/>
              <a:t>One physical computer running a Windows client operating system that you will use to verify that your DHCP server is dynamically allocating IP addresses and DHCP options to DHCP clients.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1924273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sz="2800" b="1" dirty="0"/>
              <a:t>Standalone DHCP server deployment</a:t>
            </a:r>
            <a:endParaRPr lang="en-US" sz="2800" dirty="0"/>
          </a:p>
        </p:txBody>
      </p:sp>
      <p:sp>
        <p:nvSpPr>
          <p:cNvPr id="3" name="Content Placeholder 2"/>
          <p:cNvSpPr>
            <a:spLocks noGrp="1"/>
          </p:cNvSpPr>
          <p:nvPr>
            <p:ph idx="1"/>
          </p:nvPr>
        </p:nvSpPr>
        <p:spPr>
          <a:xfrm>
            <a:off x="457200" y="836712"/>
            <a:ext cx="8229600" cy="4680521"/>
          </a:xfrm>
        </p:spPr>
        <p:txBody>
          <a:bodyPr/>
          <a:lstStyle/>
          <a:p>
            <a:r>
              <a:rPr lang="en-US" sz="2400" dirty="0"/>
              <a:t>This deployment requires one hub or switch, one physical server, and one physical client:</a:t>
            </a:r>
          </a:p>
          <a:p>
            <a:r>
              <a:rPr lang="en-US" sz="2400" dirty="0"/>
              <a:t>One Ethernet hub or switch to which you can connect the physical computers with Ethernet cables</a:t>
            </a:r>
          </a:p>
          <a:p>
            <a:r>
              <a:rPr lang="en-US" sz="2400" dirty="0"/>
              <a:t>One physical computer running Windows Server 2016 that you will configure as a DHCP server by using this guide.</a:t>
            </a:r>
          </a:p>
          <a:p>
            <a:r>
              <a:rPr lang="en-US" sz="2400" dirty="0"/>
              <a:t>One physical computer running a Windows client operating system that you will use to verify that your DHCP server is dynamically allocating IP addresses and DHCP options to DHCP clients.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10818470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Deploy DHCP</a:t>
            </a:r>
            <a:br>
              <a:rPr lang="en-US" b="1" dirty="0"/>
            </a:br>
            <a:endParaRPr lang="en-US" dirty="0"/>
          </a:p>
        </p:txBody>
      </p:sp>
      <p:sp>
        <p:nvSpPr>
          <p:cNvPr id="3" name="Content Placeholder 2"/>
          <p:cNvSpPr>
            <a:spLocks noGrp="1"/>
          </p:cNvSpPr>
          <p:nvPr>
            <p:ph idx="1"/>
          </p:nvPr>
        </p:nvSpPr>
        <p:spPr/>
        <p:txBody>
          <a:bodyPr/>
          <a:lstStyle/>
          <a:p>
            <a:r>
              <a:rPr lang="en-US" sz="2800" dirty="0"/>
              <a:t>Windows PowerShell commands that you can be  used to deploy DHCP on one server. Before you run these example commands on your server, you must modify the commands to match your network and environment.</a:t>
            </a:r>
          </a:p>
          <a:p>
            <a:r>
              <a:rPr lang="en-US" sz="2800" dirty="0"/>
              <a:t>For example, before you run the commands, you should replace example values in the commands for the following items:</a:t>
            </a:r>
          </a:p>
          <a:p>
            <a:endParaRPr lang="en-US"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39873689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Deploy DHCP</a:t>
            </a:r>
            <a:endParaRPr lang="en-US" dirty="0"/>
          </a:p>
        </p:txBody>
      </p:sp>
      <p:sp>
        <p:nvSpPr>
          <p:cNvPr id="3" name="Content Placeholder 2"/>
          <p:cNvSpPr>
            <a:spLocks noGrp="1"/>
          </p:cNvSpPr>
          <p:nvPr>
            <p:ph idx="1"/>
          </p:nvPr>
        </p:nvSpPr>
        <p:spPr/>
        <p:txBody>
          <a:bodyPr/>
          <a:lstStyle/>
          <a:p>
            <a:r>
              <a:rPr lang="en-US" sz="2400" dirty="0"/>
              <a:t>Computer names</a:t>
            </a:r>
          </a:p>
          <a:p>
            <a:r>
              <a:rPr lang="en-US" sz="2400" dirty="0"/>
              <a:t>IP Address range for each scope you want to configure (1 scope per subnet)</a:t>
            </a:r>
          </a:p>
          <a:p>
            <a:r>
              <a:rPr lang="en-US" sz="2400" dirty="0"/>
              <a:t>Subnet mask for each IP address range you want to configure</a:t>
            </a:r>
          </a:p>
          <a:p>
            <a:r>
              <a:rPr lang="en-US" sz="2400" dirty="0"/>
              <a:t>Scope name for each scope</a:t>
            </a:r>
          </a:p>
          <a:p>
            <a:r>
              <a:rPr lang="en-US" sz="2400" dirty="0"/>
              <a:t>Exclusion range for each scope</a:t>
            </a:r>
          </a:p>
          <a:p>
            <a:r>
              <a:rPr lang="en-US" sz="2400" dirty="0"/>
              <a:t>DHCP option values, such as default gateway, domain name, and DNS or WINS servers</a:t>
            </a:r>
          </a:p>
          <a:p>
            <a:r>
              <a:rPr lang="en-US" sz="2400" dirty="0"/>
              <a:t>Interface names</a:t>
            </a:r>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25968522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lstStyle/>
          <a:p>
            <a:br>
              <a:rPr lang="en-US" sz="3600" b="1" dirty="0"/>
            </a:br>
            <a:r>
              <a:rPr lang="en-US" sz="3600" b="1" dirty="0"/>
              <a:t>Install DHCP - on a physical computer/VM</a:t>
            </a:r>
            <a:endParaRPr lang="en-US" sz="3600" dirty="0"/>
          </a:p>
        </p:txBody>
      </p:sp>
      <p:sp>
        <p:nvSpPr>
          <p:cNvPr id="3" name="Content Placeholder 2"/>
          <p:cNvSpPr>
            <a:spLocks noGrp="1"/>
          </p:cNvSpPr>
          <p:nvPr>
            <p:ph idx="1"/>
          </p:nvPr>
        </p:nvSpPr>
        <p:spPr/>
        <p:txBody>
          <a:bodyPr/>
          <a:lstStyle/>
          <a:p>
            <a:r>
              <a:rPr lang="en-US" sz="2400" dirty="0"/>
              <a:t>DHCP server can be installed on a physical computer or on a virtual machine (VM) that is installed on a Hyper-V host. If you are installing DHCP on a VM and you want the DHCP server to provide IP address assignments to computers on the physical network to which the Hyper-V host is connected, you must connect the VM virtual network adapter to a Hyper-V Virtual Switch that is </a:t>
            </a:r>
            <a:r>
              <a:rPr lang="en-US" sz="2400" b="1" dirty="0"/>
              <a:t>External</a:t>
            </a:r>
            <a:r>
              <a:rPr lang="en-US" sz="2400" dirty="0"/>
              <a:t>. For more instructions </a:t>
            </a:r>
          </a:p>
          <a:p>
            <a:r>
              <a:rPr lang="en-US" sz="2400" dirty="0"/>
              <a:t>https://</a:t>
            </a:r>
            <a:r>
              <a:rPr lang="en-US" sz="2400" dirty="0" err="1"/>
              <a:t>docs.microsoft.com</a:t>
            </a:r>
            <a:r>
              <a:rPr lang="en-US" sz="2400" dirty="0"/>
              <a:t>/en-us/windows-server/networking/technologies/</a:t>
            </a:r>
            <a:r>
              <a:rPr lang="en-US" sz="2400" dirty="0" err="1"/>
              <a:t>dhcp</a:t>
            </a:r>
            <a:r>
              <a:rPr lang="en-US" sz="2400" dirty="0"/>
              <a:t>/</a:t>
            </a:r>
            <a:r>
              <a:rPr lang="en-US" sz="2400" dirty="0" err="1"/>
              <a:t>dhcp</a:t>
            </a:r>
            <a:r>
              <a:rPr lang="en-US" sz="2400" dirty="0"/>
              <a:t>-deploy-</a:t>
            </a:r>
            <a:r>
              <a:rPr lang="en-US" sz="2400" dirty="0" err="1"/>
              <a:t>wps</a:t>
            </a:r>
            <a:endParaRPr lang="en-US" sz="2400" dirty="0"/>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15567332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sz="2400" dirty="0"/>
              <a:t>Orin Thomas(2019), Windows Server 2019,Inside Out. Available at https://</a:t>
            </a:r>
            <a:r>
              <a:rPr lang="en-US" sz="2400" dirty="0" err="1"/>
              <a:t>learning.oreilly.com</a:t>
            </a:r>
            <a:r>
              <a:rPr lang="en-US" sz="2400" dirty="0"/>
              <a:t>/home/</a:t>
            </a:r>
          </a:p>
          <a:p>
            <a:r>
              <a:rPr lang="en-US" sz="2400" dirty="0"/>
              <a:t>Jordan Krause,(2019),Mastering Windows Server 2019: The complete guide for IT professionals to install and manage Windows Server 2019 and deploy new capabilities, 2nd Edition.2019</a:t>
            </a:r>
          </a:p>
          <a:p>
            <a:r>
              <a:rPr lang="en-US" sz="2400" dirty="0"/>
              <a:t>https://</a:t>
            </a:r>
            <a:r>
              <a:rPr lang="en-US" sz="2400" dirty="0" err="1"/>
              <a:t>docs.microsoft.com</a:t>
            </a:r>
            <a:r>
              <a:rPr lang="en-US" sz="2400" dirty="0"/>
              <a:t>/en-us/windows-server/networking/technologies/</a:t>
            </a:r>
            <a:r>
              <a:rPr lang="en-US" sz="2400" dirty="0" err="1"/>
              <a:t>dhcp</a:t>
            </a:r>
            <a:r>
              <a:rPr lang="en-US" sz="2400" dirty="0"/>
              <a:t>/</a:t>
            </a:r>
            <a:r>
              <a:rPr lang="en-US" sz="2400" dirty="0" err="1"/>
              <a:t>dhcp</a:t>
            </a:r>
            <a:r>
              <a:rPr lang="en-US" sz="2400" dirty="0"/>
              <a:t>-top</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402478397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878</TotalTime>
  <Words>2004</Words>
  <Application>Microsoft Office PowerPoint</Application>
  <PresentationFormat>On-screen Show (4:3)</PresentationFormat>
  <Paragraphs>177</Paragraphs>
  <Slides>29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Myriad Pro</vt:lpstr>
      <vt:lpstr>Arial</vt:lpstr>
      <vt:lpstr>Arial</vt:lpstr>
      <vt:lpstr>Verdana</vt:lpstr>
      <vt:lpstr>20140311PresentationUWTSDTemplate</vt:lpstr>
      <vt:lpstr>Module Code:ACCC5023  </vt:lpstr>
      <vt:lpstr>Lesson Aims</vt:lpstr>
      <vt:lpstr>Active Directory </vt:lpstr>
      <vt:lpstr>Benefits</vt:lpstr>
      <vt:lpstr>Active Directory Clients</vt:lpstr>
      <vt:lpstr>Active Directory User Creation and Adding Clients </vt:lpstr>
      <vt:lpstr>Creating Administration  </vt:lpstr>
      <vt:lpstr>Creating users and computers </vt:lpstr>
      <vt:lpstr>Create new users and passwords</vt:lpstr>
      <vt:lpstr>Cloud Client Machine</vt:lpstr>
      <vt:lpstr>TCP/IP overview </vt:lpstr>
      <vt:lpstr>DHCP</vt:lpstr>
      <vt:lpstr>How does DHCP works?</vt:lpstr>
      <vt:lpstr>Why DHCP?</vt:lpstr>
      <vt:lpstr>DHCP overview </vt:lpstr>
      <vt:lpstr>DHCP Administration </vt:lpstr>
      <vt:lpstr>DHCP server–management permissions to users or groups</vt:lpstr>
      <vt:lpstr>Benefits of DHCP </vt:lpstr>
      <vt:lpstr> Deploy DHCP Using Windows PowerShell </vt:lpstr>
      <vt:lpstr>Deploy DHCP Using Windows PowerShell</vt:lpstr>
      <vt:lpstr> Using This Guide in a Test Lab </vt:lpstr>
      <vt:lpstr>Using This Guide in a Test Lab </vt:lpstr>
      <vt:lpstr>Standalone DHCP server deployment</vt:lpstr>
      <vt:lpstr>Test Lab requirements with physical servers </vt:lpstr>
      <vt:lpstr>Standalone DHCP server deployment</vt:lpstr>
      <vt:lpstr>Deploy DHCP </vt:lpstr>
      <vt:lpstr>Deploy DHCP</vt:lpstr>
      <vt:lpstr> Install DHCP - on a physical computer/VM</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Abida Perveen</cp:lastModifiedBy>
  <cp:revision>116</cp:revision>
  <cp:lastPrinted>2018-07-09T15:27:01Z</cp:lastPrinted>
  <dcterms:created xsi:type="dcterms:W3CDTF">2002-10-07T19:43:58Z</dcterms:created>
  <dcterms:modified xsi:type="dcterms:W3CDTF">2022-05-31T09:49:36Z</dcterms:modified>
</cp:coreProperties>
</file>