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355" r:id="rId2"/>
    <p:sldId id="354" r:id="rId3"/>
    <p:sldId id="353" r:id="rId4"/>
    <p:sldId id="3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C1B5FE-027C-DDC8-3EFB-D1D5CC046BE5}" v="1" dt="2025-05-13T14:43:18.719"/>
    <p1510:client id="{5CE3D890-D414-35F8-9D99-A852024122C9}" v="1" dt="2025-05-13T14:23:16.944"/>
    <p1510:client id="{B71DC7AF-3298-3EC9-6699-52C87611DAD3}" v="1" dt="2025-05-13T14:25:15.315"/>
    <p1510:client id="{C70E75EF-0F62-43BC-07A3-DAA63EDCE08F}" v="1" dt="2025-05-13T14:26:05.834"/>
    <p1510:client id="{E5D089C0-7B48-7F58-F703-A0E41A0879F0}" v="1" dt="2025-05-13T16:06:12.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09B7C-71A9-4046-AA9D-B53B3AD1F5B7}" type="datetimeFigureOut">
              <a:t>5/13/2025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0EB2C-0606-40A1-AA4B-6E05801A99B1}" type="slidenum">
              <a:t>‹#›</a:t>
            </a:fld>
            <a:endParaRPr lang="en-US"/>
          </a:p>
        </p:txBody>
      </p:sp>
    </p:spTree>
    <p:extLst>
      <p:ext uri="{BB962C8B-B14F-4D97-AF65-F5344CB8AC3E}">
        <p14:creationId xmlns:p14="http://schemas.microsoft.com/office/powerpoint/2010/main" val="1896937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We encourage our staff to be expressive and individual like our brand ,staff can wear there own clothes.</a:t>
            </a:r>
          </a:p>
          <a:p>
            <a:r>
              <a:rPr lang="en-US">
                <a:ea typeface="Calibri"/>
                <a:cs typeface="Calibri"/>
              </a:rPr>
              <a:t>We chose to not wear uniform just a name tag with name and nick name on. We don’t micro manage our staff we InPower. Theory y not x.</a:t>
            </a:r>
          </a:p>
          <a:p>
            <a:r>
              <a:rPr lang="en-US">
                <a:ea typeface="Calibri"/>
                <a:cs typeface="Calibri"/>
              </a:rPr>
              <a:t>Bright fun collars /tattoos/piercings are encouraged we are not like other hotels .we gave clothes vouchers  four times a year to support our staff get the latest looks. We also take our staff on  </a:t>
            </a:r>
            <a:r>
              <a:rPr lang="en-US" err="1">
                <a:ea typeface="Calibri"/>
                <a:cs typeface="Calibri"/>
              </a:rPr>
              <a:t>soical</a:t>
            </a:r>
            <a:r>
              <a:rPr lang="en-US">
                <a:ea typeface="Calibri"/>
                <a:cs typeface="Calibri"/>
              </a:rPr>
              <a:t> events in the area so they are able to recommend these to guests, this also keeps up staff moral and we maintain good relationships with </a:t>
            </a:r>
            <a:r>
              <a:rPr lang="en-US" err="1">
                <a:ea typeface="Calibri"/>
                <a:cs typeface="Calibri"/>
              </a:rPr>
              <a:t>loval</a:t>
            </a:r>
            <a:r>
              <a:rPr lang="en-US">
                <a:ea typeface="Calibri"/>
                <a:cs typeface="Calibri"/>
              </a:rPr>
              <a:t> </a:t>
            </a:r>
            <a:r>
              <a:rPr lang="en-US" err="1">
                <a:ea typeface="Calibri"/>
                <a:cs typeface="Calibri"/>
              </a:rPr>
              <a:t>busineses</a:t>
            </a:r>
            <a:endParaRPr lang="en-US">
              <a:ea typeface="Calibri"/>
              <a:cs typeface="Calibri"/>
            </a:endParaRPr>
          </a:p>
          <a:p>
            <a:r>
              <a:rPr lang="en-US">
                <a:ea typeface="Calibri"/>
                <a:cs typeface="Calibri"/>
              </a:rPr>
              <a:t>w</a:t>
            </a:r>
          </a:p>
        </p:txBody>
      </p:sp>
      <p:sp>
        <p:nvSpPr>
          <p:cNvPr id="4" name="Slide Number Placeholder 3"/>
          <p:cNvSpPr>
            <a:spLocks noGrp="1"/>
          </p:cNvSpPr>
          <p:nvPr>
            <p:ph type="sldNum" sz="quarter" idx="5"/>
          </p:nvPr>
        </p:nvSpPr>
        <p:spPr/>
        <p:txBody>
          <a:bodyPr/>
          <a:lstStyle/>
          <a:p>
            <a:fld id="{F7926890-3464-4466-B789-5BB6DD4ADC9C}" type="slidenum">
              <a:rPr lang="en-US" smtClean="0"/>
              <a:t>2</a:t>
            </a:fld>
            <a:endParaRPr lang="en-US"/>
          </a:p>
        </p:txBody>
      </p:sp>
    </p:spTree>
    <p:extLst>
      <p:ext uri="{BB962C8B-B14F-4D97-AF65-F5344CB8AC3E}">
        <p14:creationId xmlns:p14="http://schemas.microsoft.com/office/powerpoint/2010/main" val="221615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really want our guests to connect weather its online with our high speed internet or over a game of pool ,weather you are traveling solo you are guaranteed to be leaving with friends.</a:t>
            </a:r>
          </a:p>
        </p:txBody>
      </p:sp>
      <p:sp>
        <p:nvSpPr>
          <p:cNvPr id="4" name="Slide Number Placeholder 3"/>
          <p:cNvSpPr>
            <a:spLocks noGrp="1"/>
          </p:cNvSpPr>
          <p:nvPr>
            <p:ph type="sldNum" sz="quarter" idx="5"/>
          </p:nvPr>
        </p:nvSpPr>
        <p:spPr/>
        <p:txBody>
          <a:bodyPr/>
          <a:lstStyle/>
          <a:p>
            <a:fld id="{F7926890-3464-4466-B789-5BB6DD4ADC9C}" type="slidenum">
              <a:rPr lang="en-US" smtClean="0"/>
              <a:t>3</a:t>
            </a:fld>
            <a:endParaRPr lang="en-US"/>
          </a:p>
        </p:txBody>
      </p:sp>
    </p:spTree>
    <p:extLst>
      <p:ext uri="{BB962C8B-B14F-4D97-AF65-F5344CB8AC3E}">
        <p14:creationId xmlns:p14="http://schemas.microsoft.com/office/powerpoint/2010/main" val="1608234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Staff Aquinium.</a:t>
            </a:r>
          </a:p>
        </p:txBody>
      </p:sp>
      <p:sp>
        <p:nvSpPr>
          <p:cNvPr id="4" name="Slide Number Placeholder 3"/>
          <p:cNvSpPr>
            <a:spLocks noGrp="1"/>
          </p:cNvSpPr>
          <p:nvPr>
            <p:ph type="sldNum" sz="quarter" idx="5"/>
          </p:nvPr>
        </p:nvSpPr>
        <p:spPr/>
        <p:txBody>
          <a:bodyPr/>
          <a:lstStyle/>
          <a:p>
            <a:fld id="{F7926890-3464-4466-B789-5BB6DD4ADC9C}" type="slidenum">
              <a:rPr lang="en-US" smtClean="0"/>
              <a:t>4</a:t>
            </a:fld>
            <a:endParaRPr lang="en-US"/>
          </a:p>
        </p:txBody>
      </p:sp>
    </p:spTree>
    <p:extLst>
      <p:ext uri="{BB962C8B-B14F-4D97-AF65-F5344CB8AC3E}">
        <p14:creationId xmlns:p14="http://schemas.microsoft.com/office/powerpoint/2010/main" val="2423089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the hotel strategically placed in the center of Swansea, in the heart of the Citys night life you can see what attracts this age bracket to our hotel. With familia chains such as Weatherspoon's, coyote ugly, jack Murthy's and bamboo who we have also partnered up with.</a:t>
            </a:r>
          </a:p>
          <a:p>
            <a:r>
              <a:rPr lang="en-US"/>
              <a:t>The student population in Swansea is vast due to its positioning off its university's.</a:t>
            </a:r>
            <a:endParaRPr lang="en-US">
              <a:ea typeface="Calibri"/>
              <a:cs typeface="Calibri"/>
            </a:endParaRPr>
          </a:p>
        </p:txBody>
      </p:sp>
      <p:sp>
        <p:nvSpPr>
          <p:cNvPr id="4" name="Slide Number Placeholder 3"/>
          <p:cNvSpPr>
            <a:spLocks noGrp="1"/>
          </p:cNvSpPr>
          <p:nvPr>
            <p:ph type="sldNum" sz="quarter" idx="5"/>
          </p:nvPr>
        </p:nvSpPr>
        <p:spPr/>
        <p:txBody>
          <a:bodyPr/>
          <a:lstStyle/>
          <a:p>
            <a:fld id="{F7926890-3464-4466-B789-5BB6DD4ADC9C}" type="slidenum">
              <a:rPr lang="en-US" smtClean="0"/>
              <a:t>5</a:t>
            </a:fld>
            <a:endParaRPr lang="en-US"/>
          </a:p>
        </p:txBody>
      </p:sp>
    </p:spTree>
    <p:extLst>
      <p:ext uri="{BB962C8B-B14F-4D97-AF65-F5344CB8AC3E}">
        <p14:creationId xmlns:p14="http://schemas.microsoft.com/office/powerpoint/2010/main" val="4254221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endParaRPr lang="en-US"/>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fld id="{28DA586B-149A-4731-B894-F439E6635A2E}" type="datetime1">
              <a:rPr lang="en-US" smtClean="0"/>
              <a:t>5/13/2025</a:t>
            </a:fld>
            <a:endParaRPr lang="en-US"/>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a:p>
        </p:txBody>
      </p:sp>
    </p:spTree>
    <p:extLst>
      <p:ext uri="{BB962C8B-B14F-4D97-AF65-F5344CB8AC3E}">
        <p14:creationId xmlns:p14="http://schemas.microsoft.com/office/powerpoint/2010/main" val="3217776799"/>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1901-2419-F1DE-4059-959AAADB17FC}"/>
              </a:ext>
            </a:extLst>
          </p:cNvPr>
          <p:cNvSpPr>
            <a:spLocks noGrp="1"/>
          </p:cNvSpPr>
          <p:nvPr>
            <p:ph type="title"/>
          </p:nvPr>
        </p:nvSpPr>
        <p:spPr>
          <a:xfrm>
            <a:off x="2541392" y="396117"/>
            <a:ext cx="8632564" cy="810146"/>
          </a:xfrm>
        </p:spPr>
        <p:txBody>
          <a:bodyPr/>
          <a:lstStyle/>
          <a:p>
            <a:r>
              <a:rPr lang="en-US" u="sng"/>
              <a:t>What we offer to our staff</a:t>
            </a:r>
          </a:p>
        </p:txBody>
      </p:sp>
      <p:sp>
        <p:nvSpPr>
          <p:cNvPr id="3" name="Picture Placeholder 2">
            <a:extLst>
              <a:ext uri="{FF2B5EF4-FFF2-40B4-BE49-F238E27FC236}">
                <a16:creationId xmlns:a16="http://schemas.microsoft.com/office/drawing/2014/main" id="{CB98EF7C-BB73-B1FD-02C2-1846E5FB2DD2}"/>
              </a:ext>
            </a:extLst>
          </p:cNvPr>
          <p:cNvSpPr>
            <a:spLocks noGrp="1"/>
          </p:cNvSpPr>
          <p:nvPr>
            <p:ph type="pic" sz="quarter" idx="13"/>
          </p:nvPr>
        </p:nvSpPr>
        <p:spPr>
          <a:xfrm>
            <a:off x="-7268534" y="400512"/>
            <a:ext cx="4711649" cy="4373939"/>
          </a:xfrm>
        </p:spPr>
      </p:sp>
      <p:sp>
        <p:nvSpPr>
          <p:cNvPr id="4" name="Content Placeholder 3">
            <a:extLst>
              <a:ext uri="{FF2B5EF4-FFF2-40B4-BE49-F238E27FC236}">
                <a16:creationId xmlns:a16="http://schemas.microsoft.com/office/drawing/2014/main" id="{93B3306C-46AB-E953-38FB-68A23E2958BE}"/>
              </a:ext>
            </a:extLst>
          </p:cNvPr>
          <p:cNvSpPr>
            <a:spLocks noGrp="1"/>
          </p:cNvSpPr>
          <p:nvPr>
            <p:ph idx="1"/>
          </p:nvPr>
        </p:nvSpPr>
        <p:spPr>
          <a:xfrm>
            <a:off x="1299063" y="1539565"/>
            <a:ext cx="9874893" cy="4904421"/>
          </a:xfrm>
        </p:spPr>
        <p:txBody>
          <a:bodyPr vert="horz" lIns="91440" tIns="45720" rIns="91440" bIns="45720" rtlCol="0" anchor="t">
            <a:normAutofit fontScale="92500"/>
          </a:bodyPr>
          <a:lstStyle/>
          <a:p>
            <a:r>
              <a:rPr lang="en-US">
                <a:ea typeface="Source Sans Pro"/>
              </a:rPr>
              <a:t>We </a:t>
            </a:r>
            <a:r>
              <a:rPr lang="en-US" err="1">
                <a:ea typeface="Source Sans Pro"/>
              </a:rPr>
              <a:t>relie</a:t>
            </a:r>
            <a:r>
              <a:rPr lang="en-US">
                <a:ea typeface="Source Sans Pro"/>
              </a:rPr>
              <a:t> on you to keep our customers updated on the new local bars/restraints /coolest drinks ,what's on and the newest fashion. It's important for us to keep current and relatable for our fast passed clientele.</a:t>
            </a:r>
          </a:p>
          <a:p>
            <a:r>
              <a:rPr lang="en-US">
                <a:ea typeface="Source Sans Pro"/>
              </a:rPr>
              <a:t>You are not just staff ,their experience local  guide/ trusted friend and face of the company who customers will know on first name basis.</a:t>
            </a:r>
          </a:p>
          <a:p>
            <a:r>
              <a:rPr lang="en-US">
                <a:ea typeface="Source Sans Pro"/>
              </a:rPr>
              <a:t>We have an open-door policy for our staff if they ever need to talk to manager .</a:t>
            </a:r>
          </a:p>
          <a:p>
            <a:r>
              <a:rPr lang="en-US">
                <a:ea typeface="Source Sans Pro"/>
              </a:rPr>
              <a:t>The hotel also operates an empowerment scheme as we trust our  staff to think on their feet   and put the customer thirst so for instance each member has a budget, they are able to use to resolve issues strait away ,that might be to get the customer a drink to celebrate a special occasions to resolving a disgruntle guest issue with a room upgrade or birthday cake or covering there  bar tab .We don’t want the guest going home and writing a bad revue, dealing with issues this way  not only empowers the staff member giving them job satisfaction it also shows the customer that we care.</a:t>
            </a:r>
          </a:p>
        </p:txBody>
      </p:sp>
      <p:sp>
        <p:nvSpPr>
          <p:cNvPr id="5" name="Date Placeholder 4">
            <a:extLst>
              <a:ext uri="{FF2B5EF4-FFF2-40B4-BE49-F238E27FC236}">
                <a16:creationId xmlns:a16="http://schemas.microsoft.com/office/drawing/2014/main" id="{616DDD2B-683F-2A76-AC0B-2DD9D5CB74EB}"/>
              </a:ext>
            </a:extLst>
          </p:cNvPr>
          <p:cNvSpPr>
            <a:spLocks noGrp="1"/>
          </p:cNvSpPr>
          <p:nvPr>
            <p:ph type="dt" sz="half" idx="10"/>
          </p:nvPr>
        </p:nvSpPr>
        <p:spPr/>
        <p:txBody>
          <a:bodyPr/>
          <a:lstStyle/>
          <a:p>
            <a:fld id="{28DA586B-149A-4731-B894-F439E6635A2E}" type="datetime1">
              <a:rPr lang="en-US" smtClean="0"/>
              <a:t>5/13/2025</a:t>
            </a:fld>
            <a:endParaRPr lang="en-US"/>
          </a:p>
        </p:txBody>
      </p:sp>
      <p:sp>
        <p:nvSpPr>
          <p:cNvPr id="6" name="Footer Placeholder 5">
            <a:extLst>
              <a:ext uri="{FF2B5EF4-FFF2-40B4-BE49-F238E27FC236}">
                <a16:creationId xmlns:a16="http://schemas.microsoft.com/office/drawing/2014/main" id="{09511ED0-958D-F06D-064F-0D3E6BB9C7AB}"/>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A6BFA726-0BE1-8E70-C41A-600D101633E4}"/>
              </a:ext>
            </a:extLst>
          </p:cNvPr>
          <p:cNvSpPr>
            <a:spLocks noGrp="1"/>
          </p:cNvSpPr>
          <p:nvPr>
            <p:ph type="sldNum" sz="quarter" idx="12"/>
          </p:nvPr>
        </p:nvSpPr>
        <p:spPr/>
        <p:txBody>
          <a:bodyPr/>
          <a:lstStyle/>
          <a:p>
            <a:fld id="{5EA792F7-1D9E-4C7E-A103-E8EDFDC2691E}" type="slidenum">
              <a:rPr lang="en-US" smtClean="0"/>
              <a:t>1</a:t>
            </a:fld>
            <a:endParaRPr lang="en-US"/>
          </a:p>
        </p:txBody>
      </p:sp>
    </p:spTree>
    <p:extLst>
      <p:ext uri="{BB962C8B-B14F-4D97-AF65-F5344CB8AC3E}">
        <p14:creationId xmlns:p14="http://schemas.microsoft.com/office/powerpoint/2010/main" val="4257107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7ED2C-01AD-A6CC-93B1-E3B214BCB79A}"/>
              </a:ext>
            </a:extLst>
          </p:cNvPr>
          <p:cNvSpPr>
            <a:spLocks noGrp="1"/>
          </p:cNvSpPr>
          <p:nvPr>
            <p:ph type="title"/>
          </p:nvPr>
        </p:nvSpPr>
        <p:spPr>
          <a:xfrm>
            <a:off x="2691070" y="341688"/>
            <a:ext cx="8482886" cy="723429"/>
          </a:xfrm>
        </p:spPr>
        <p:txBody>
          <a:bodyPr/>
          <a:lstStyle/>
          <a:p>
            <a:r>
              <a:rPr lang="en-US" sz="3600" cap="all">
                <a:latin typeface="Source Sans Pro"/>
                <a:ea typeface="Source Sans Pro"/>
              </a:rPr>
              <a:t>WHAT WE OFFER AS AN ORGANIZATION </a:t>
            </a:r>
            <a:endParaRPr lang="en-US">
              <a:latin typeface="Source Sans Pro"/>
              <a:ea typeface="Source Sans Pro"/>
            </a:endParaRPr>
          </a:p>
        </p:txBody>
      </p:sp>
      <p:sp>
        <p:nvSpPr>
          <p:cNvPr id="4" name="Content Placeholder 3">
            <a:extLst>
              <a:ext uri="{FF2B5EF4-FFF2-40B4-BE49-F238E27FC236}">
                <a16:creationId xmlns:a16="http://schemas.microsoft.com/office/drawing/2014/main" id="{7D4613F3-A53E-C595-EC89-48A860B75177}"/>
              </a:ext>
            </a:extLst>
          </p:cNvPr>
          <p:cNvSpPr>
            <a:spLocks noGrp="1"/>
          </p:cNvSpPr>
          <p:nvPr>
            <p:ph idx="1"/>
          </p:nvPr>
        </p:nvSpPr>
        <p:spPr>
          <a:xfrm>
            <a:off x="1411998" y="1421021"/>
            <a:ext cx="10142958" cy="4936445"/>
          </a:xfrm>
        </p:spPr>
        <p:txBody>
          <a:bodyPr vert="horz" lIns="91440" tIns="45720" rIns="91440" bIns="45720" rtlCol="0" anchor="t">
            <a:normAutofit fontScale="92500"/>
          </a:bodyPr>
          <a:lstStyle/>
          <a:p>
            <a:pPr marL="285750" indent="-285750">
              <a:lnSpc>
                <a:spcPct val="110000"/>
              </a:lnSpc>
              <a:buFont typeface="Arial"/>
              <a:buChar char="•"/>
            </a:pPr>
            <a:r>
              <a:rPr lang="en-US" sz="2000">
                <a:latin typeface="Source Sans Pro"/>
                <a:ea typeface="Calibri"/>
                <a:cs typeface="Calibri"/>
              </a:rPr>
              <a:t>Guests can experience a brand new dynamic four-star stylish hotel in the heart of Swansea.</a:t>
            </a:r>
          </a:p>
          <a:p>
            <a:pPr marL="285750" indent="-285750">
              <a:lnSpc>
                <a:spcPct val="110000"/>
              </a:lnSpc>
              <a:buFont typeface="Arial"/>
              <a:buChar char="•"/>
            </a:pPr>
            <a:r>
              <a:rPr lang="en-US" sz="2000">
                <a:latin typeface="Source Sans Pro"/>
                <a:ea typeface="Calibri"/>
                <a:cs typeface="Calibri"/>
              </a:rPr>
              <a:t>Expect an adult only hotel. High energy environment with resident DJs, pool parties, interactive staff, and weekly happy hours.</a:t>
            </a:r>
          </a:p>
          <a:p>
            <a:pPr marL="285750" indent="-285750">
              <a:lnSpc>
                <a:spcPct val="110000"/>
              </a:lnSpc>
              <a:buFont typeface="Arial"/>
              <a:buChar char="•"/>
            </a:pPr>
            <a:r>
              <a:rPr lang="en-US" sz="2000">
                <a:latin typeface="Source Sans Pro"/>
                <a:ea typeface="Calibri"/>
                <a:cs typeface="Calibri"/>
              </a:rPr>
              <a:t>Seamless tech with complimentary highspeed Wi-Fi for hotel guests with plenty of outlets to charge your devises and keep connected.</a:t>
            </a:r>
          </a:p>
          <a:p>
            <a:pPr marL="285750" indent="-285750">
              <a:lnSpc>
                <a:spcPct val="110000"/>
              </a:lnSpc>
              <a:buFont typeface="Arial"/>
              <a:buChar char="•"/>
            </a:pPr>
            <a:r>
              <a:rPr lang="en-US" sz="2000">
                <a:latin typeface="Source Sans Pro"/>
                <a:ea typeface="Calibri"/>
                <a:cs typeface="Calibri"/>
              </a:rPr>
              <a:t>Bold colors, digital displays, eco-friendly ethos.</a:t>
            </a:r>
          </a:p>
          <a:p>
            <a:pPr marL="285750" indent="-285750">
              <a:lnSpc>
                <a:spcPct val="110000"/>
              </a:lnSpc>
              <a:buFont typeface="Arial"/>
              <a:buChar char="•"/>
            </a:pPr>
            <a:r>
              <a:rPr lang="en-US" sz="2000">
                <a:latin typeface="Source Sans Pro"/>
                <a:ea typeface="Calibri"/>
                <a:cs typeface="Calibri"/>
              </a:rPr>
              <a:t>The bar area and lounge are large social spaces that encourage guests to meet and hang out. </a:t>
            </a:r>
          </a:p>
          <a:p>
            <a:pPr marL="285750" indent="-285750">
              <a:lnSpc>
                <a:spcPct val="110000"/>
              </a:lnSpc>
              <a:buFont typeface="Arial"/>
              <a:buChar char="•"/>
            </a:pPr>
            <a:r>
              <a:rPr lang="en-US" sz="2000">
                <a:latin typeface="Source Sans Pro"/>
                <a:ea typeface="Calibri"/>
                <a:cs typeface="Calibri"/>
              </a:rPr>
              <a:t> Large bedrooms are not needed as the guests have everything, they need downstairs 24hour bar offering a wide selection of drinks, snacks, and up to 20 board games.</a:t>
            </a:r>
          </a:p>
          <a:p>
            <a:pPr marL="285750" indent="-285750">
              <a:lnSpc>
                <a:spcPct val="110000"/>
              </a:lnSpc>
              <a:buFont typeface="Arial"/>
              <a:buChar char="•"/>
            </a:pPr>
            <a:r>
              <a:rPr lang="en-US" sz="2000">
                <a:latin typeface="Source Sans Pro"/>
                <a:ea typeface="Calibri"/>
                <a:cs typeface="Calibri"/>
              </a:rPr>
              <a:t>Discreet online shop for guests to order fancy dress costumes for the groups and adult boxes. </a:t>
            </a:r>
            <a:endParaRPr lang="en-US"/>
          </a:p>
          <a:p>
            <a:pPr marL="285750" indent="-285750">
              <a:lnSpc>
                <a:spcPct val="110000"/>
              </a:lnSpc>
              <a:buFont typeface="Arial"/>
              <a:buChar char="•"/>
            </a:pPr>
            <a:r>
              <a:rPr lang="en-US" sz="2000">
                <a:latin typeface="Source Sans Pro"/>
                <a:ea typeface="Calibri"/>
                <a:cs typeface="Calibri"/>
              </a:rPr>
              <a:t>Organized pub crawls, free shuttle bus when booked an adventure activity through the hotel.</a:t>
            </a:r>
          </a:p>
          <a:p>
            <a:pPr marL="285750" indent="-285750">
              <a:lnSpc>
                <a:spcPct val="110000"/>
              </a:lnSpc>
              <a:buFont typeface="Arial"/>
              <a:buChar char="•"/>
            </a:pPr>
            <a:r>
              <a:rPr lang="en-US" sz="2000">
                <a:latin typeface="Source Sans Pro"/>
                <a:ea typeface="Calibri"/>
                <a:cs typeface="Calibri"/>
              </a:rPr>
              <a:t>Weekly/monthly payment plan to add to your room tab ready for your arrival.</a:t>
            </a:r>
            <a:endParaRPr lang="en-US">
              <a:latin typeface="Source Sans Pro"/>
            </a:endParaRPr>
          </a:p>
        </p:txBody>
      </p:sp>
      <p:sp>
        <p:nvSpPr>
          <p:cNvPr id="5" name="Date Placeholder 4">
            <a:extLst>
              <a:ext uri="{FF2B5EF4-FFF2-40B4-BE49-F238E27FC236}">
                <a16:creationId xmlns:a16="http://schemas.microsoft.com/office/drawing/2014/main" id="{5CAD47E4-0E13-9708-CD18-F06F855804B7}"/>
              </a:ext>
            </a:extLst>
          </p:cNvPr>
          <p:cNvSpPr>
            <a:spLocks noGrp="1"/>
          </p:cNvSpPr>
          <p:nvPr>
            <p:ph type="dt" sz="half" idx="10"/>
          </p:nvPr>
        </p:nvSpPr>
        <p:spPr/>
        <p:txBody>
          <a:bodyPr/>
          <a:lstStyle/>
          <a:p>
            <a:fld id="{28DA586B-149A-4731-B894-F439E6635A2E}" type="datetime1">
              <a:rPr lang="en-US" smtClean="0"/>
              <a:t>5/13/2025</a:t>
            </a:fld>
            <a:endParaRPr lang="en-US"/>
          </a:p>
        </p:txBody>
      </p:sp>
      <p:sp>
        <p:nvSpPr>
          <p:cNvPr id="6" name="Footer Placeholder 5">
            <a:extLst>
              <a:ext uri="{FF2B5EF4-FFF2-40B4-BE49-F238E27FC236}">
                <a16:creationId xmlns:a16="http://schemas.microsoft.com/office/drawing/2014/main" id="{82D98A2A-F6AE-6C80-EEC7-21B1F6CCFF75}"/>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3F4C7CDD-69F7-45D8-6BE1-B72B86A805A4}"/>
              </a:ext>
            </a:extLst>
          </p:cNvPr>
          <p:cNvSpPr>
            <a:spLocks noGrp="1"/>
          </p:cNvSpPr>
          <p:nvPr>
            <p:ph type="sldNum" sz="quarter" idx="12"/>
          </p:nvPr>
        </p:nvSpPr>
        <p:spPr/>
        <p:txBody>
          <a:bodyPr/>
          <a:lstStyle/>
          <a:p>
            <a:fld id="{5EA792F7-1D9E-4C7E-A103-E8EDFDC2691E}" type="slidenum">
              <a:rPr lang="en-US" smtClean="0"/>
              <a:t>2</a:t>
            </a:fld>
            <a:endParaRPr lang="en-US"/>
          </a:p>
        </p:txBody>
      </p:sp>
    </p:spTree>
    <p:extLst>
      <p:ext uri="{BB962C8B-B14F-4D97-AF65-F5344CB8AC3E}">
        <p14:creationId xmlns:p14="http://schemas.microsoft.com/office/powerpoint/2010/main" val="3941189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F268-B244-BEC3-DC65-F2BDB8A25A39}"/>
              </a:ext>
            </a:extLst>
          </p:cNvPr>
          <p:cNvSpPr>
            <a:spLocks noGrp="1"/>
          </p:cNvSpPr>
          <p:nvPr>
            <p:ph type="title"/>
          </p:nvPr>
        </p:nvSpPr>
        <p:spPr>
          <a:xfrm>
            <a:off x="2884384" y="580048"/>
            <a:ext cx="8591744" cy="709822"/>
          </a:xfrm>
        </p:spPr>
        <p:txBody>
          <a:bodyPr>
            <a:normAutofit/>
          </a:bodyPr>
          <a:lstStyle/>
          <a:p>
            <a:r>
              <a:rPr lang="en-US" sz="3600" u="sng" cap="all">
                <a:latin typeface="Source Sans Pro"/>
                <a:ea typeface="Source Sans Pro"/>
              </a:rPr>
              <a:t>CHECK IN, CHILL OUT, CATCH WAVES.</a:t>
            </a:r>
            <a:endParaRPr lang="en-US" sz="3600">
              <a:latin typeface="Source Sans Pro"/>
              <a:ea typeface="Source Sans Pro"/>
            </a:endParaRPr>
          </a:p>
        </p:txBody>
      </p:sp>
      <p:sp>
        <p:nvSpPr>
          <p:cNvPr id="4" name="Content Placeholder 3">
            <a:extLst>
              <a:ext uri="{FF2B5EF4-FFF2-40B4-BE49-F238E27FC236}">
                <a16:creationId xmlns:a16="http://schemas.microsoft.com/office/drawing/2014/main" id="{EB81D1DF-4FFD-9C24-5388-FF76081EC476}"/>
              </a:ext>
            </a:extLst>
          </p:cNvPr>
          <p:cNvSpPr>
            <a:spLocks noGrp="1"/>
          </p:cNvSpPr>
          <p:nvPr>
            <p:ph idx="1"/>
          </p:nvPr>
        </p:nvSpPr>
        <p:spPr>
          <a:xfrm>
            <a:off x="1303141" y="1829236"/>
            <a:ext cx="9870815" cy="4120016"/>
          </a:xfrm>
        </p:spPr>
        <p:txBody>
          <a:bodyPr vert="horz" lIns="91440" tIns="45720" rIns="91440" bIns="45720" rtlCol="0" anchor="t">
            <a:normAutofit lnSpcReduction="10000"/>
          </a:bodyPr>
          <a:lstStyle/>
          <a:p>
            <a:pPr marL="285750" indent="-285750">
              <a:lnSpc>
                <a:spcPct val="110000"/>
              </a:lnSpc>
              <a:buFont typeface="Arial"/>
              <a:buChar char="•"/>
            </a:pPr>
            <a:r>
              <a:rPr lang="en-US" sz="2200" u="sng">
                <a:latin typeface="Source Sans Pro"/>
                <a:ea typeface="Source Sans Pro"/>
              </a:rPr>
              <a:t>Connect – </a:t>
            </a:r>
            <a:r>
              <a:rPr lang="en-US" sz="2200">
                <a:latin typeface="Source Sans Pro"/>
                <a:ea typeface="Source Sans Pro"/>
              </a:rPr>
              <a:t>Make real connections with every guest. Smile ,ask names and start conversations. "Guests aren't customers they are future mates"</a:t>
            </a:r>
          </a:p>
          <a:p>
            <a:pPr marL="285750" indent="-285750">
              <a:lnSpc>
                <a:spcPct val="110000"/>
              </a:lnSpc>
              <a:buFont typeface="Arial"/>
              <a:buChar char="•"/>
            </a:pPr>
            <a:r>
              <a:rPr lang="en-US" sz="2200" u="sng">
                <a:latin typeface="Source Sans Pro"/>
                <a:ea typeface="Source Sans Pro"/>
              </a:rPr>
              <a:t>Create – </a:t>
            </a:r>
            <a:r>
              <a:rPr lang="en-US" sz="2200">
                <a:latin typeface="Source Sans Pro"/>
                <a:ea typeface="Source Sans Pro"/>
              </a:rPr>
              <a:t>Create moments they’ll remember –surprises ,laughter ,perfect and recommendations." Turn there stays in to a story they’ll tell talk about".</a:t>
            </a:r>
          </a:p>
          <a:p>
            <a:pPr marL="285750" indent="-285750">
              <a:lnSpc>
                <a:spcPct val="110000"/>
              </a:lnSpc>
              <a:buFont typeface="Arial"/>
              <a:buChar char="•"/>
            </a:pPr>
            <a:r>
              <a:rPr lang="en-US" sz="2200" u="sng">
                <a:latin typeface="Source Sans Pro"/>
                <a:ea typeface="Source Sans Pro"/>
              </a:rPr>
              <a:t>Care – </a:t>
            </a:r>
            <a:r>
              <a:rPr lang="en-US" sz="2200">
                <a:latin typeface="Source Sans Pro"/>
                <a:ea typeface="Source Sans Pro"/>
              </a:rPr>
              <a:t>Care like it's your own home. Spot the details, fix problems fast, show genuine attention. </a:t>
            </a:r>
            <a:r>
              <a:rPr lang="en-US" sz="2200" b="1">
                <a:latin typeface="Source Sans Pro"/>
                <a:ea typeface="Source Sans Pro"/>
              </a:rPr>
              <a:t>If it's off, make it right; like you want if it were your night out.</a:t>
            </a:r>
          </a:p>
          <a:p>
            <a:pPr marL="285750" indent="-285750">
              <a:lnSpc>
                <a:spcPct val="110000"/>
              </a:lnSpc>
              <a:buFont typeface="Arial"/>
              <a:buChar char="•"/>
            </a:pPr>
            <a:r>
              <a:rPr lang="en-US" sz="2200" u="sng">
                <a:latin typeface="Source Sans Pro"/>
                <a:ea typeface="Source Sans Pro"/>
              </a:rPr>
              <a:t>Wow – </a:t>
            </a:r>
            <a:r>
              <a:rPr lang="en-US" sz="2200">
                <a:latin typeface="Source Sans Pro"/>
                <a:ea typeface="Source Sans Pro"/>
              </a:rPr>
              <a:t>Always deliver a wow moment, something unexpected ,fun or thoughtful." Free upgrade, handwritten notes, complimentary cocktails, remember guests' names for a personal service.</a:t>
            </a:r>
          </a:p>
          <a:p>
            <a:endParaRPr lang="en-US" sz="2200">
              <a:ea typeface="Source Sans Pro"/>
            </a:endParaRPr>
          </a:p>
        </p:txBody>
      </p:sp>
      <p:sp>
        <p:nvSpPr>
          <p:cNvPr id="5" name="Date Placeholder 4">
            <a:extLst>
              <a:ext uri="{FF2B5EF4-FFF2-40B4-BE49-F238E27FC236}">
                <a16:creationId xmlns:a16="http://schemas.microsoft.com/office/drawing/2014/main" id="{519C98AF-2E90-37C1-4CD5-F51C344DA89D}"/>
              </a:ext>
            </a:extLst>
          </p:cNvPr>
          <p:cNvSpPr>
            <a:spLocks noGrp="1"/>
          </p:cNvSpPr>
          <p:nvPr>
            <p:ph type="dt" sz="half" idx="10"/>
          </p:nvPr>
        </p:nvSpPr>
        <p:spPr/>
        <p:txBody>
          <a:bodyPr/>
          <a:lstStyle/>
          <a:p>
            <a:fld id="{28DA586B-149A-4731-B894-F439E6635A2E}" type="datetime1">
              <a:rPr lang="en-US" smtClean="0"/>
              <a:t>5/13/2025</a:t>
            </a:fld>
            <a:endParaRPr lang="en-US"/>
          </a:p>
        </p:txBody>
      </p:sp>
      <p:sp>
        <p:nvSpPr>
          <p:cNvPr id="6" name="Footer Placeholder 5">
            <a:extLst>
              <a:ext uri="{FF2B5EF4-FFF2-40B4-BE49-F238E27FC236}">
                <a16:creationId xmlns:a16="http://schemas.microsoft.com/office/drawing/2014/main" id="{109130BE-3CA6-4430-8EE0-D2F6861CF5F7}"/>
              </a:ext>
            </a:extLst>
          </p:cNvPr>
          <p:cNvSpPr>
            <a:spLocks noGrp="1"/>
          </p:cNvSpPr>
          <p:nvPr>
            <p:ph type="ftr" sz="quarter" idx="11"/>
          </p:nvPr>
        </p:nvSpPr>
        <p:spPr/>
        <p:txBody>
          <a:bodyPr/>
          <a:lstStyle/>
          <a:p>
            <a:r>
              <a:rPr lang="en-US"/>
              <a:t>PRESENTATION TITLE</a:t>
            </a:r>
          </a:p>
        </p:txBody>
      </p:sp>
      <p:sp>
        <p:nvSpPr>
          <p:cNvPr id="7" name="Slide Number Placeholder 6">
            <a:extLst>
              <a:ext uri="{FF2B5EF4-FFF2-40B4-BE49-F238E27FC236}">
                <a16:creationId xmlns:a16="http://schemas.microsoft.com/office/drawing/2014/main" id="{8537ABE2-E1F6-0C65-1AFE-3C4916498519}"/>
              </a:ext>
            </a:extLst>
          </p:cNvPr>
          <p:cNvSpPr>
            <a:spLocks noGrp="1"/>
          </p:cNvSpPr>
          <p:nvPr>
            <p:ph type="sldNum" sz="quarter" idx="12"/>
          </p:nvPr>
        </p:nvSpPr>
        <p:spPr/>
        <p:txBody>
          <a:bodyPr/>
          <a:lstStyle/>
          <a:p>
            <a:fld id="{5EA792F7-1D9E-4C7E-A103-E8EDFDC2691E}" type="slidenum">
              <a:rPr lang="en-US" smtClean="0"/>
              <a:t>3</a:t>
            </a:fld>
            <a:endParaRPr lang="en-US"/>
          </a:p>
        </p:txBody>
      </p:sp>
    </p:spTree>
    <p:extLst>
      <p:ext uri="{BB962C8B-B14F-4D97-AF65-F5344CB8AC3E}">
        <p14:creationId xmlns:p14="http://schemas.microsoft.com/office/powerpoint/2010/main" val="2495304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319B-E294-0749-7297-7394FA73C838}"/>
              </a:ext>
            </a:extLst>
          </p:cNvPr>
          <p:cNvSpPr>
            <a:spLocks noGrp="1"/>
          </p:cNvSpPr>
          <p:nvPr>
            <p:ph type="title"/>
          </p:nvPr>
        </p:nvSpPr>
        <p:spPr>
          <a:xfrm>
            <a:off x="1102368" y="1877492"/>
            <a:ext cx="4030132" cy="3215373"/>
          </a:xfrm>
        </p:spPr>
        <p:txBody>
          <a:bodyPr vert="horz" lIns="91440" tIns="45720" rIns="91440" bIns="45720" rtlCol="0" anchor="ctr">
            <a:normAutofit/>
          </a:bodyPr>
          <a:lstStyle/>
          <a:p>
            <a:r>
              <a:rPr lang="en-US" sz="4000" u="sng" cap="all">
                <a:latin typeface="Source Sans Pro"/>
                <a:ea typeface="Source Sans Pro"/>
              </a:rPr>
              <a:t>VISITOR TYPOLOGY</a:t>
            </a:r>
            <a:endParaRPr lang="en-US" sz="4000">
              <a:latin typeface="Source Sans Pro"/>
              <a:ea typeface="Source Sans Pro"/>
            </a:endParaRPr>
          </a:p>
          <a:p>
            <a:pPr algn="ctr"/>
            <a:endParaRPr lang="en-US"/>
          </a:p>
        </p:txBody>
      </p:sp>
      <p:sp>
        <p:nvSpPr>
          <p:cNvPr id="4" name="Content Placeholder 3">
            <a:extLst>
              <a:ext uri="{FF2B5EF4-FFF2-40B4-BE49-F238E27FC236}">
                <a16:creationId xmlns:a16="http://schemas.microsoft.com/office/drawing/2014/main" id="{F570C8BA-244C-0201-A134-65595878B062}"/>
              </a:ext>
            </a:extLst>
          </p:cNvPr>
          <p:cNvSpPr>
            <a:spLocks noGrp="1"/>
          </p:cNvSpPr>
          <p:nvPr>
            <p:ph idx="1"/>
          </p:nvPr>
        </p:nvSpPr>
        <p:spPr>
          <a:xfrm>
            <a:off x="6234868" y="1130846"/>
            <a:ext cx="5217173" cy="4351338"/>
          </a:xfrm>
        </p:spPr>
        <p:txBody>
          <a:bodyPr vert="horz" lIns="91440" tIns="45720" rIns="91440" bIns="45720" rtlCol="0" anchor="t">
            <a:normAutofit/>
          </a:bodyPr>
          <a:lstStyle/>
          <a:p>
            <a:pPr marL="285750" indent="-285750">
              <a:lnSpc>
                <a:spcPct val="110000"/>
              </a:lnSpc>
              <a:buFont typeface="Arial" panose="020B0604020202020204" pitchFamily="34" charset="0"/>
            </a:pPr>
            <a:r>
              <a:rPr lang="en-US">
                <a:solidFill>
                  <a:srgbClr val="000000"/>
                </a:solidFill>
                <a:latin typeface="Source Sans Pro"/>
                <a:ea typeface="Source Sans Pro"/>
                <a:cs typeface="Calibri"/>
              </a:rPr>
              <a:t>Our target audience </a:t>
            </a:r>
            <a:r>
              <a:rPr lang="en-US" b="0" i="0" u="none" strike="noStrike">
                <a:solidFill>
                  <a:srgbClr val="000000"/>
                </a:solidFill>
                <a:latin typeface="Source Sans Pro"/>
                <a:ea typeface="Source Sans Pro"/>
                <a:cs typeface="Calibri"/>
              </a:rPr>
              <a:t>is </a:t>
            </a:r>
            <a:r>
              <a:rPr lang="en-US">
                <a:solidFill>
                  <a:srgbClr val="000000"/>
                </a:solidFill>
                <a:latin typeface="Source Sans Pro"/>
                <a:ea typeface="Source Sans Pro"/>
                <a:cs typeface="Calibri"/>
              </a:rPr>
              <a:t>18 –30</a:t>
            </a:r>
            <a:endParaRPr lang="en-US">
              <a:ea typeface="Source Sans Pro"/>
            </a:endParaRPr>
          </a:p>
          <a:p>
            <a:pPr marL="285750" indent="-285750">
              <a:lnSpc>
                <a:spcPct val="110000"/>
              </a:lnSpc>
              <a:buFont typeface="Arial" panose="020B0604020202020204" pitchFamily="34" charset="0"/>
            </a:pPr>
            <a:r>
              <a:rPr lang="en-US">
                <a:solidFill>
                  <a:srgbClr val="000000"/>
                </a:solidFill>
                <a:latin typeface="Source Sans Pro"/>
                <a:ea typeface="Source Sans Pro"/>
                <a:cs typeface="Calibri"/>
              </a:rPr>
              <a:t>University students</a:t>
            </a:r>
            <a:endParaRPr lang="en-US" b="0" i="0" u="none" strike="noStrike">
              <a:solidFill>
                <a:srgbClr val="000000"/>
              </a:solidFill>
              <a:latin typeface="Source Sans Pro"/>
              <a:ea typeface="Source Sans Pro"/>
              <a:cs typeface="Calibri"/>
            </a:endParaRPr>
          </a:p>
          <a:p>
            <a:pPr marL="285750" indent="-285750">
              <a:lnSpc>
                <a:spcPct val="110000"/>
              </a:lnSpc>
              <a:buFont typeface="Arial" panose="020B0604020202020204" pitchFamily="34" charset="0"/>
              <a:buChar char="•"/>
            </a:pPr>
            <a:r>
              <a:rPr lang="en-US">
                <a:ea typeface="Source Sans Pro"/>
              </a:rPr>
              <a:t>Young professionals</a:t>
            </a:r>
          </a:p>
          <a:p>
            <a:pPr marL="285750" indent="-285750">
              <a:lnSpc>
                <a:spcPct val="110000"/>
              </a:lnSpc>
              <a:buFont typeface="Arial" panose="020B0604020202020204" pitchFamily="34" charset="0"/>
              <a:buChar char="•"/>
            </a:pPr>
            <a:r>
              <a:rPr lang="en-US">
                <a:ea typeface="Source Sans Pro"/>
              </a:rPr>
              <a:t>Sports teams</a:t>
            </a:r>
          </a:p>
          <a:p>
            <a:pPr marL="285750" indent="-285750">
              <a:lnSpc>
                <a:spcPct val="110000"/>
              </a:lnSpc>
              <a:buFont typeface="Arial" panose="020B0604020202020204" pitchFamily="34" charset="0"/>
              <a:buChar char="•"/>
            </a:pPr>
            <a:r>
              <a:rPr lang="en-US">
                <a:ea typeface="Source Sans Pro"/>
              </a:rPr>
              <a:t>Hen and stag parties</a:t>
            </a:r>
          </a:p>
          <a:p>
            <a:pPr marL="285750" indent="-285750">
              <a:lnSpc>
                <a:spcPct val="110000"/>
              </a:lnSpc>
              <a:buFont typeface="Arial" panose="020B0604020202020204" pitchFamily="34" charset="0"/>
              <a:buChar char="•"/>
            </a:pPr>
            <a:r>
              <a:rPr lang="en-US">
                <a:ea typeface="Source Sans Pro"/>
              </a:rPr>
              <a:t>Solo Travellers</a:t>
            </a:r>
          </a:p>
          <a:p>
            <a:pPr marL="285750" indent="-285750">
              <a:lnSpc>
                <a:spcPct val="110000"/>
              </a:lnSpc>
              <a:buFont typeface="Arial" panose="020B0604020202020204" pitchFamily="34" charset="0"/>
              <a:buChar char="•"/>
            </a:pPr>
            <a:r>
              <a:rPr lang="en-US">
                <a:ea typeface="Source Sans Pro"/>
              </a:rPr>
              <a:t>Young couples</a:t>
            </a:r>
          </a:p>
        </p:txBody>
      </p:sp>
      <p:sp>
        <p:nvSpPr>
          <p:cNvPr id="5" name="Date Placeholder 4">
            <a:extLst>
              <a:ext uri="{FF2B5EF4-FFF2-40B4-BE49-F238E27FC236}">
                <a16:creationId xmlns:a16="http://schemas.microsoft.com/office/drawing/2014/main" id="{25E66840-55C9-D346-FF96-F5A971DE677A}"/>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28DA586B-149A-4731-B894-F439E6635A2E}" type="datetime1">
              <a:rPr lang="en-US" smtClean="0"/>
              <a:pPr>
                <a:spcAft>
                  <a:spcPts val="600"/>
                </a:spcAft>
              </a:pPr>
              <a:t>5/13/2025</a:t>
            </a:fld>
            <a:endParaRPr lang="en-US"/>
          </a:p>
        </p:txBody>
      </p:sp>
      <p:sp>
        <p:nvSpPr>
          <p:cNvPr id="6" name="Footer Placeholder 5">
            <a:extLst>
              <a:ext uri="{FF2B5EF4-FFF2-40B4-BE49-F238E27FC236}">
                <a16:creationId xmlns:a16="http://schemas.microsoft.com/office/drawing/2014/main" id="{0AA7B95C-9E1A-6BE3-14E9-1F0CC31357D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b="1" kern="1200" cap="all" spc="100" baseline="0">
                <a:solidFill>
                  <a:schemeClr val="tx1">
                    <a:tint val="75000"/>
                  </a:schemeClr>
                </a:solidFill>
                <a:latin typeface="+mn-lt"/>
                <a:ea typeface="Source Sans Pro SemiBold" panose="020B0603030403020204" pitchFamily="34" charset="0"/>
                <a:cs typeface="+mn-cs"/>
              </a:rPr>
              <a:t>PRESENTATION TITLE</a:t>
            </a:r>
          </a:p>
        </p:txBody>
      </p:sp>
      <p:sp>
        <p:nvSpPr>
          <p:cNvPr id="7" name="Slide Number Placeholder 6">
            <a:extLst>
              <a:ext uri="{FF2B5EF4-FFF2-40B4-BE49-F238E27FC236}">
                <a16:creationId xmlns:a16="http://schemas.microsoft.com/office/drawing/2014/main" id="{E570F9D9-6FEF-C4DC-BD38-AC9B243C9C5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5EA792F7-1D9E-4C7E-A103-E8EDFDC2691E}" type="slidenum">
              <a:rPr lang="en-US" smtClean="0"/>
              <a:pPr>
                <a:spcAft>
                  <a:spcPts val="600"/>
                </a:spcAft>
              </a:pPr>
              <a:t>4</a:t>
            </a:fld>
            <a:endParaRPr lang="en-US"/>
          </a:p>
        </p:txBody>
      </p:sp>
    </p:spTree>
    <p:extLst>
      <p:ext uri="{BB962C8B-B14F-4D97-AF65-F5344CB8AC3E}">
        <p14:creationId xmlns:p14="http://schemas.microsoft.com/office/powerpoint/2010/main" val="3351970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What we offer to our staff</vt:lpstr>
      <vt:lpstr>WHAT WE OFFER AS AN ORGANIZATION </vt:lpstr>
      <vt:lpstr>CHECK IN, CHILL OUT, CATCH WAVES.</vt:lpstr>
      <vt:lpstr>VISITOR TYPOLOGY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cp:revision>
  <dcterms:created xsi:type="dcterms:W3CDTF">2025-05-13T14:23:07Z</dcterms:created>
  <dcterms:modified xsi:type="dcterms:W3CDTF">2025-05-13T16:06:29Z</dcterms:modified>
</cp:coreProperties>
</file>