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741" r:id="rId2"/>
    <p:sldId id="742" r:id="rId3"/>
    <p:sldId id="743" r:id="rId4"/>
    <p:sldId id="744" r:id="rId5"/>
    <p:sldId id="751" r:id="rId6"/>
    <p:sldId id="745" r:id="rId7"/>
    <p:sldId id="746" r:id="rId8"/>
    <p:sldId id="747" r:id="rId9"/>
    <p:sldId id="748" r:id="rId10"/>
    <p:sldId id="749" r:id="rId11"/>
    <p:sldId id="750" r:id="rId12"/>
    <p:sldId id="752" r:id="rId13"/>
    <p:sldId id="753" r:id="rId14"/>
    <p:sldId id="75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61" autoAdjust="0"/>
    <p:restoredTop sz="94662"/>
  </p:normalViewPr>
  <p:slideViewPr>
    <p:cSldViewPr snapToGrid="0">
      <p:cViewPr varScale="1">
        <p:scale>
          <a:sx n="106" d="100"/>
          <a:sy n="106" d="100"/>
        </p:scale>
        <p:origin x="61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60B6E-A25E-F876-F60E-FB15659DC6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1F020B-2914-3B06-BFFF-5ECC01C83E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2AAFEB-AF2A-B402-481A-927172A66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DCAAD-0ACB-0B33-271F-93FD5D5BD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70CA7-CF88-FC79-3F98-C4BA91726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26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4DE08-5206-AAE9-99C0-5E95419AD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7B95A-6034-6AAB-F45E-2753AED0D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43C7F-74DF-FE4A-49D3-56CB50833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AE698-1194-19E4-C16F-6ABD12B56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C2790-C3DC-07B1-44CA-35C4001C5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303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2E98B-CD53-020A-D50A-89E791192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D5E0EA-9853-841F-0FFD-A1FA55B9A2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F1061-768D-098C-211B-764B731E6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CB000-C312-FC70-66C6-1DEEE4968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45D0C-BDEA-8118-EA6F-09B01461E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843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3F441-B57A-E309-B278-E1AE61952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8DBE9-5D8B-E8D1-4D0B-90C45A33DB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394C07-BBA2-FBB6-4974-1D19C2CF8E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F69B69-680D-FEB4-8B00-40983C7CC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493D3B-A944-E372-A6D9-100C84B40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C454C6-5434-B221-B77D-9FE4BF8EE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043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CD870-83E6-7DEB-768C-1047B67DD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3C5AB-D68D-666A-4BE1-5403BAF13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E6FA32-A441-9729-67F9-7B2EAFD2DE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14944C-BABB-AC85-E94F-B62E22A94E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C908CE-409C-60A5-D49C-65571C032E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DC9EEF-6A04-63A7-4D04-A98215C6C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28D45E-D5E0-7F7C-AB72-58E5DD343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C69939-6BD8-F8F8-43C3-6C0FEEA41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41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44DCD-FC24-68BF-B6BC-C5F471CC1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6527BB-3123-F2FF-E5EB-7642163AB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CEA4E-943E-FF6F-F79E-3B802B38C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06C867-A01B-766D-1159-97C5157D3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370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C16521-6903-D1A9-420C-571A50410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6EC27A-DF41-E92C-20D5-90C5AD893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C19429-9DA3-378F-3268-951BFDDD7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09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0939E-D1F0-3326-D825-6AD77A46E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7D61C-F9CC-2FA6-63B2-B775FBD11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9FB4FB-80AE-256E-149E-9A06F30FA0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F0E033-15EF-913C-44A8-47B61DE3B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4D2EEB-8BD1-290D-638C-18BEE5A30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61B48-BEC2-B1D2-5AF8-DA0CEFA73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46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A3539-285E-2EE6-07B5-185F78E42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53279F-2FFD-0716-0751-9F39569BE4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FE2289-E946-315E-95BF-73F9835FA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2F4F5A-B1E6-6C71-925F-3AD1B11CD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14C68-8C2B-9454-E02D-1B4A93058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D41509-86CE-EB4B-35DC-64A513584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85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1A1EF-BE35-1320-BA45-2768F6C44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170E13-9523-EFF4-8ADC-9A7F4050D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B49E9-5F0F-86A0-3004-A96B5C467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8D9BF-C51D-E315-7396-0069E9767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129A2-A866-71C7-0615-FC5324B89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437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5F2C5F-4F8D-CE6E-FCF4-7E6C207F85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C1F81-4865-955F-CCC9-4CDF9E9030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ED291-0863-8E30-6D95-10C6C08C6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7E576-796D-0512-3239-9890AF290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1B8E50-3063-303D-7E1D-5D1AAD6CC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635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F58D97-F3A6-C11E-4C82-674079248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AF33FA-DEFC-9ABF-D8B1-C2356D033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F7A75-49EF-E347-200F-6B6B8B14B9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7C011C-EBE4-46CD-885E-14DFF509607F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CBE4C-5CDA-4A6E-CD5A-81D99CB992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2BF0F-720F-1796-88C3-E97699C17B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588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j6L6hkVRqM" TargetMode="External"/><Relationship Id="rId2" Type="http://schemas.openxmlformats.org/officeDocument/2006/relationships/hyperlink" Target="https://www.youtube.com/watch?v=inWqAzB9-j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854A1-7A90-862F-CAA1-C3D4778B1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830" y="1364227"/>
            <a:ext cx="10629900" cy="2088894"/>
          </a:xfrm>
        </p:spPr>
        <p:txBody>
          <a:bodyPr>
            <a:noAutofit/>
          </a:bodyPr>
          <a:lstStyle/>
          <a:p>
            <a:pPr algn="ctr"/>
            <a:r>
              <a:rPr lang="en-GB" b="1" dirty="0"/>
              <a:t>Week 7 </a:t>
            </a:r>
            <a:br>
              <a:rPr lang="en-GB" b="1" dirty="0"/>
            </a:br>
            <a:r>
              <a:rPr lang="en-GB" b="1" dirty="0"/>
              <a:t>Understanding and Preparing for Academic &amp; Business Discussions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42091A-06C9-0597-4AFD-B5AF86C77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40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811D5-D982-B18B-A63F-AC13CE620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201510"/>
            <a:ext cx="10629900" cy="132556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57048-B03A-004E-A80E-2A10DE8D3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710" y="1439862"/>
            <a:ext cx="10837606" cy="3978275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the end of the workshop, students will: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 critical thinking and decision-making skills.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 to analyse complex business environments and assess market opportunities.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Enhance their ability to present and defend business proposals.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Gain experience in academic discussions and simulations with peers.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AA8051-A423-1D4C-90FA-DD4CE2F70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1DE11-27B3-3509-E60D-4F71C9A0B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571500"/>
            <a:ext cx="10629900" cy="11191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Introduction to Academic &amp; Business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74A65-B871-3CCB-E180-B6E24A74F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is Academic &amp; Business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structured conversation in which students exchange ideas and perspectives on a specific academic/or business topic.</a:t>
            </a:r>
          </a:p>
          <a:p>
            <a:pPr marL="285750" indent="-285750"/>
            <a:r>
              <a:rPr lang="en-GB" dirty="0"/>
              <a:t>Goal: To analyse, critique, and deepen understanding of concepts.</a:t>
            </a:r>
          </a:p>
          <a:p>
            <a:pPr marL="285750" indent="-285750"/>
            <a:r>
              <a:rPr lang="en-GB" dirty="0"/>
              <a:t>Focus on clarity, evidence-based arguments, and respectful debate.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A90E24-1D93-5A30-B5B6-EDA79814CE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212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80EBE-4101-4E0F-DE59-75F4CF86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411956"/>
            <a:ext cx="10629900" cy="8524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Objectives of the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74567-7CDD-6859-243A-E7DD2C7A9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406" y="1339913"/>
            <a:ext cx="10946394" cy="386073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Why Engage in a Discussion?</a:t>
            </a:r>
          </a:p>
          <a:p>
            <a:pPr marL="0" indent="0">
              <a:buNone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Critical Thinking:</a:t>
            </a:r>
            <a:r>
              <a:rPr lang="en-GB" dirty="0"/>
              <a:t> Analyse and evaluate arguments and ideas.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Communication Skills:</a:t>
            </a:r>
            <a:r>
              <a:rPr lang="en-GB" dirty="0"/>
              <a:t> Practice articulating thoughts clearly and coherently.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Collaboration:</a:t>
            </a:r>
            <a:r>
              <a:rPr lang="en-GB" dirty="0"/>
              <a:t> Work with peers to form well-rounded perspectives.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Skills:</a:t>
            </a:r>
            <a:r>
              <a:rPr lang="en-GB" dirty="0"/>
              <a:t> Use evidence to support opinions and arguments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709AB6-F92A-0ACC-2C0B-EF7A8CF528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417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4C55D6-DE74-8416-A564-DE05BD1F1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06FB0-386C-A2B4-8C8E-94FBBBAC6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411956"/>
            <a:ext cx="10629900" cy="8524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Objectives of the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AD831-79FD-5A09-ED4B-8D3055429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390" y="1113576"/>
            <a:ext cx="11461687" cy="4354717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b="1" dirty="0"/>
              <a:t>Critical Thinking:</a:t>
            </a:r>
            <a:r>
              <a:rPr lang="en-GB" dirty="0"/>
              <a:t> </a:t>
            </a:r>
          </a:p>
          <a:p>
            <a:pPr marL="457200" lvl="1" indent="0">
              <a:buNone/>
            </a:pPr>
            <a:r>
              <a:rPr lang="en-GB" b="1" dirty="0"/>
              <a:t>What are the elements of critical thinking and critical writing?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https://www.youtube.com/watch?v=inWqAzB9-jA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457200" lvl="1" indent="0">
              <a:buNone/>
            </a:pPr>
            <a:endParaRPr lang="en-GB" b="1" dirty="0"/>
          </a:p>
          <a:p>
            <a:pPr marL="457200" lvl="1" indent="0">
              <a:buNone/>
            </a:pPr>
            <a:endParaRPr lang="en-GB" b="1" dirty="0"/>
          </a:p>
          <a:p>
            <a:pPr marL="457200" lvl="1" indent="0">
              <a:buNone/>
            </a:pPr>
            <a:r>
              <a:rPr lang="en-GB" b="1" dirty="0"/>
              <a:t>Research Skills:</a:t>
            </a:r>
            <a:endParaRPr lang="en-GB" dirty="0"/>
          </a:p>
          <a:p>
            <a:pPr marL="457200" lvl="1" indent="0">
              <a:buNone/>
            </a:pPr>
            <a:r>
              <a:rPr lang="en-GB" b="1" dirty="0"/>
              <a:t>How to get better at doing research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https://www.youtube.com/watch?v=bj6L6hkVRqM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D77E42-26F2-FD58-0795-BFCD5C16A1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633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5B8EC-1644-7850-D0D5-8C317F65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Preparing for the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93BC0-9D3E-E53A-F3DD-4A4A16CFD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780" y="1312752"/>
            <a:ext cx="10883020" cy="486421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Steps to Prepare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the Topic:</a:t>
            </a:r>
            <a:r>
              <a:rPr lang="en-GB" dirty="0"/>
              <a:t> Read articles, books, and other scholarly sources.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Formulate Questions:</a:t>
            </a:r>
            <a:r>
              <a:rPr lang="en-GB" dirty="0"/>
              <a:t> Develop questions that encourage discussion and exploration.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Organise Your Thoughts:</a:t>
            </a:r>
            <a:r>
              <a:rPr lang="en-GB" dirty="0"/>
              <a:t> Outline key points and arguments to present.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Anticipate Counterarguments:</a:t>
            </a:r>
            <a:r>
              <a:rPr lang="en-GB" dirty="0"/>
              <a:t> Prepare responses to potential opposing views.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F9C7EE-BD2E-BBFB-5FA7-7BF07120CF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61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FAF75-317F-207D-225E-44769692E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Rules for Effective Academic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7CCA8-B8F6-A5B0-2FD2-0799FAD49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352" y="1385181"/>
            <a:ext cx="10955448" cy="402502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Title:</a:t>
            </a:r>
            <a:r>
              <a:rPr lang="en-GB" dirty="0"/>
              <a:t> Key Discussion Rules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Respectful Engagement:</a:t>
            </a:r>
            <a:r>
              <a:rPr lang="en-GB" dirty="0"/>
              <a:t> Listen actively and respond thoughtfully.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Evidence-Based Arguments:</a:t>
            </a:r>
            <a:r>
              <a:rPr lang="en-GB" dirty="0"/>
              <a:t> Support your ideas with facts, studies, and citations.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On Topic:</a:t>
            </a:r>
            <a:r>
              <a:rPr lang="en-GB" dirty="0"/>
              <a:t> Keep the discussion focused on the subject matter.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Open-mindedness:</a:t>
            </a:r>
            <a:r>
              <a:rPr lang="en-GB" dirty="0"/>
              <a:t> Be willing to consider alternative viewpoints.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D89293-E978-DF04-58F7-D91A3A9A60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301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8443A-8AA1-F424-0ACC-9EC30869C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Common Pitfalls to Avoid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75EEA-4E28-9027-616B-F0C25D760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246" y="1249378"/>
            <a:ext cx="10973554" cy="430945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Pitfalls in Academic Discussions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Overgeneralisation:</a:t>
            </a:r>
            <a:r>
              <a:rPr lang="en-GB" dirty="0"/>
              <a:t> Avoid making sweeping claims without evidence.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Interrupting Others:</a:t>
            </a:r>
            <a:r>
              <a:rPr lang="en-GB" dirty="0"/>
              <a:t> Let each person finish speaking before responding.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Personal Attacks:</a:t>
            </a:r>
            <a:r>
              <a:rPr lang="en-GB" dirty="0"/>
              <a:t> Focus on ideas, not individuals.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Overcomplicating the Topic:</a:t>
            </a:r>
            <a:r>
              <a:rPr lang="en-GB" dirty="0"/>
              <a:t> Keep explanations clear and concise.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146B42-B00B-56AB-4701-5C6D2D5652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431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4BD01-BC90-7AE6-9A18-803973C1C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 Etiquette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4ED91-0D35-8E8B-76D3-64D0365EF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Etiquette During Discussions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Politeness:</a:t>
            </a:r>
            <a:r>
              <a:rPr lang="en-GB" dirty="0"/>
              <a:t> Always show respect for other speakers.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Constructive Feedback:</a:t>
            </a:r>
            <a:r>
              <a:rPr lang="en-GB" dirty="0"/>
              <a:t> Offer suggestions for improvement rather than criticism.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Engaged:</a:t>
            </a:r>
            <a:r>
              <a:rPr lang="en-GB" dirty="0"/>
              <a:t> Stay focused and contribute throughout the session.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Time Management:</a:t>
            </a:r>
            <a:r>
              <a:rPr lang="en-GB" dirty="0"/>
              <a:t> Respect the time limits for each speaker.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5BDBAB-4754-EAF7-0688-2A25829E5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560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10E72-05D6-F06D-6F41-EDE658125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0CF84-9E3E-FF1B-3816-95617715F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Academic Discussions are Graded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Clarity and Organisation:</a:t>
            </a:r>
            <a:r>
              <a:rPr lang="en-GB" dirty="0"/>
              <a:t> How well-structured and clear are your arguments?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Evidence and Research:</a:t>
            </a:r>
            <a:r>
              <a:rPr lang="en-GB" dirty="0"/>
              <a:t> How well do you support your ideas with research?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Engagement and Participation:</a:t>
            </a:r>
            <a:r>
              <a:rPr lang="en-GB" dirty="0"/>
              <a:t> How active and thoughtful are you during the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Respect for Others:</a:t>
            </a:r>
            <a:r>
              <a:rPr lang="en-GB" dirty="0"/>
              <a:t> How well do you listen and respond to peers?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882F7E-0358-54A7-686F-60E65B0633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5070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03C65-FF9E-3666-4FF6-555B82B18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0826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Tips for Success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43B8B-1D56-8D21-6F80-3E3C6EC0A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139825"/>
            <a:ext cx="10629900" cy="27273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Strategies for Success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Practice Active Listening:</a:t>
            </a:r>
            <a:r>
              <a:rPr lang="en-GB" dirty="0"/>
              <a:t> Focus on understanding others' viewpoints.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Ask Clarifying Questions:</a:t>
            </a:r>
            <a:r>
              <a:rPr lang="en-GB" dirty="0"/>
              <a:t> If something is unclear, ask for elaboration.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Take Notes:</a:t>
            </a:r>
            <a:r>
              <a:rPr lang="en-GB" dirty="0"/>
              <a:t> Write down key points and counterarguments for later reference.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Confident:</a:t>
            </a:r>
            <a:r>
              <a:rPr lang="en-GB" dirty="0"/>
              <a:t> Speak with conviction and respect.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B536DB-E43B-0EFE-008A-02EE458008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127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81BCD8-BAAF-D801-2BC1-7FCA7032D3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74E04-8EB6-1E23-9081-7CC24AD29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818" y="181069"/>
            <a:ext cx="11045982" cy="733331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As Regard Your  C2 Assignment…..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E33E8-D1BB-F182-05F8-828B5206A3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81" y="914401"/>
            <a:ext cx="11272319" cy="486451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400" b="1" dirty="0"/>
              <a:t>Component 2: Academic Discussion on Business Research Proposal</a:t>
            </a:r>
          </a:p>
          <a:p>
            <a:pPr marL="0" indent="0" algn="ctr">
              <a:buNone/>
            </a:pPr>
            <a:endParaRPr lang="en-GB" sz="4400" dirty="0"/>
          </a:p>
          <a:p>
            <a:pPr algn="ctr"/>
            <a:r>
              <a:rPr lang="en-GB" sz="4400" dirty="0"/>
              <a:t>Be ready to </a:t>
            </a:r>
            <a:r>
              <a:rPr lang="en-GB" sz="4400" b="1" dirty="0">
                <a:solidFill>
                  <a:srgbClr val="FF0000"/>
                </a:solidFill>
              </a:rPr>
              <a:t>justify your choices</a:t>
            </a:r>
            <a:r>
              <a:rPr lang="en-GB" sz="4400" dirty="0"/>
              <a:t>, </a:t>
            </a:r>
            <a:r>
              <a:rPr lang="en-GB" sz="4400" b="1" dirty="0">
                <a:solidFill>
                  <a:srgbClr val="FF0000"/>
                </a:solidFill>
              </a:rPr>
              <a:t>defend your reasoning</a:t>
            </a:r>
            <a:r>
              <a:rPr lang="en-GB" sz="4400" dirty="0">
                <a:solidFill>
                  <a:srgbClr val="FF0000"/>
                </a:solidFill>
              </a:rPr>
              <a:t>, </a:t>
            </a:r>
            <a:r>
              <a:rPr lang="en-GB" sz="4400" dirty="0"/>
              <a:t>and </a:t>
            </a:r>
            <a:r>
              <a:rPr lang="en-GB" sz="4400" b="1" dirty="0">
                <a:solidFill>
                  <a:srgbClr val="FF0000"/>
                </a:solidFill>
              </a:rPr>
              <a:t>reflect on improvements</a:t>
            </a:r>
            <a:r>
              <a:rPr lang="en-GB" sz="4400" dirty="0">
                <a:solidFill>
                  <a:srgbClr val="FF0000"/>
                </a:solidFill>
              </a:rPr>
              <a:t> </a:t>
            </a:r>
            <a:r>
              <a:rPr lang="en-GB" sz="4400" dirty="0"/>
              <a:t>you could make if your proposal were to move into full research implementation.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E57F54-C292-8257-63C7-29C217DD9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170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FF4C4E-8F15-2542-5FE3-EB9AA4CE1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2F956-8376-92C9-92FB-9ED602D52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818" y="181069"/>
            <a:ext cx="11045982" cy="733331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As Regard Your Assignment…..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426A6-2222-FE4B-39CB-CD8DD9B5E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283" y="1140737"/>
            <a:ext cx="11136517" cy="4553893"/>
          </a:xfrm>
        </p:spPr>
        <p:txBody>
          <a:bodyPr/>
          <a:lstStyle/>
          <a:p>
            <a:r>
              <a:rPr lang="en-GB" dirty="0"/>
              <a:t>Assessment Criteria</a:t>
            </a:r>
            <a:endParaRPr lang="en-GB" b="1" dirty="0"/>
          </a:p>
          <a:p>
            <a:r>
              <a:rPr lang="en-GB" dirty="0"/>
              <a:t>Your discussion will be assessed on the following: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438DD7-86F1-EEBD-C127-CFBFAE959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7EB511-4751-2897-E181-9462B53D26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817" y="2273763"/>
            <a:ext cx="11313911" cy="3330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043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2B037C-6C23-53EE-52A4-B4150F6C7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99FFB-11B0-7A14-A6B8-7FDCCFC0E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818" y="181069"/>
            <a:ext cx="11045982" cy="733331"/>
          </a:xfrm>
        </p:spPr>
        <p:txBody>
          <a:bodyPr>
            <a:normAutofit fontScale="90000"/>
          </a:bodyPr>
          <a:lstStyle/>
          <a:p>
            <a:br>
              <a:rPr lang="en-GB" b="1"/>
            </a:br>
            <a:r>
              <a:rPr lang="en-GB" b="1"/>
              <a:t>Things to do now…..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CD7BF-D260-A75D-D97F-BA38553AD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81" y="914401"/>
            <a:ext cx="11272319" cy="486451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Use the remainder of the session to complete C1 and/or start practising </a:t>
            </a:r>
            <a:r>
              <a:rPr lang="en-GB" sz="4400" b="1" dirty="0" err="1">
                <a:solidFill>
                  <a:srgbClr val="FF0000"/>
                </a:solidFill>
              </a:rPr>
              <a:t>ademic</a:t>
            </a:r>
            <a:r>
              <a:rPr lang="en-GB" sz="4400" b="1" dirty="0">
                <a:solidFill>
                  <a:srgbClr val="FF0000"/>
                </a:solidFill>
              </a:rPr>
              <a:t> discussion.</a:t>
            </a:r>
          </a:p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You can show your draft work (i.e., C1) to your lecturer for in-class quick feedback.</a:t>
            </a:r>
            <a:endParaRPr lang="en-GB" sz="44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C25CE8-0BEF-AB21-7B29-3B4705A96A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201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656</Words>
  <Application>Microsoft Office PowerPoint</Application>
  <PresentationFormat>Widescreen</PresentationFormat>
  <Paragraphs>80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Wingdings</vt:lpstr>
      <vt:lpstr>Office Theme</vt:lpstr>
      <vt:lpstr>Week 7  Understanding and Preparing for Academic &amp; Business Discussions</vt:lpstr>
      <vt:lpstr>LEARNING OUTCOMES</vt:lpstr>
      <vt:lpstr>Introduction to Academic &amp; Business Discussion </vt:lpstr>
      <vt:lpstr>Objectives of the Discussion </vt:lpstr>
      <vt:lpstr>Objectives of the Discussion </vt:lpstr>
      <vt:lpstr>Preparing for the Discussion </vt:lpstr>
      <vt:lpstr>Rules for Effective Academic Discussion </vt:lpstr>
      <vt:lpstr>Common Pitfalls to Avoid </vt:lpstr>
      <vt:lpstr>Discussion Etiquette </vt:lpstr>
      <vt:lpstr>Assessment Criteria </vt:lpstr>
      <vt:lpstr>Tips for Success </vt:lpstr>
      <vt:lpstr> As Regard Your  C2 Assignment….. </vt:lpstr>
      <vt:lpstr> As Regard Your Assignment….. </vt:lpstr>
      <vt:lpstr> Things to do now…..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Samuel Ofori</dc:creator>
  <cp:lastModifiedBy>Olu Adegbite</cp:lastModifiedBy>
  <cp:revision>13</cp:revision>
  <dcterms:created xsi:type="dcterms:W3CDTF">2025-01-15T12:41:25Z</dcterms:created>
  <dcterms:modified xsi:type="dcterms:W3CDTF">2026-02-26T13:31:49Z</dcterms:modified>
</cp:coreProperties>
</file>