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854"/>
    <p:restoredTop sz="95680"/>
  </p:normalViewPr>
  <p:slideViewPr>
    <p:cSldViewPr snapToGrid="0">
      <p:cViewPr varScale="1">
        <p:scale>
          <a:sx n="63" d="100"/>
          <a:sy n="63" d="100"/>
        </p:scale>
        <p:origin x="63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 /><Relationship Id="rId3" Type="http://schemas.openxmlformats.org/officeDocument/2006/relationships/image" Target="../media/image7.png" /><Relationship Id="rId7" Type="http://schemas.openxmlformats.org/officeDocument/2006/relationships/image" Target="../media/image11.png" /><Relationship Id="rId2" Type="http://schemas.openxmlformats.org/officeDocument/2006/relationships/image" Target="../media/image6.svg" /><Relationship Id="rId1" Type="http://schemas.openxmlformats.org/officeDocument/2006/relationships/image" Target="../media/image5.png" /><Relationship Id="rId6" Type="http://schemas.openxmlformats.org/officeDocument/2006/relationships/image" Target="../media/image10.svg" /><Relationship Id="rId5" Type="http://schemas.openxmlformats.org/officeDocument/2006/relationships/image" Target="../media/image9.png" /><Relationship Id="rId10" Type="http://schemas.openxmlformats.org/officeDocument/2006/relationships/image" Target="../media/image14.svg" /><Relationship Id="rId4" Type="http://schemas.openxmlformats.org/officeDocument/2006/relationships/image" Target="../media/image8.svg" /><Relationship Id="rId9" Type="http://schemas.openxmlformats.org/officeDocument/2006/relationships/image" Target="../media/image13.png" 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 /><Relationship Id="rId3" Type="http://schemas.openxmlformats.org/officeDocument/2006/relationships/image" Target="../media/image7.png" /><Relationship Id="rId7" Type="http://schemas.openxmlformats.org/officeDocument/2006/relationships/image" Target="../media/image11.png" /><Relationship Id="rId2" Type="http://schemas.openxmlformats.org/officeDocument/2006/relationships/image" Target="../media/image6.svg" /><Relationship Id="rId1" Type="http://schemas.openxmlformats.org/officeDocument/2006/relationships/image" Target="../media/image5.png" /><Relationship Id="rId6" Type="http://schemas.openxmlformats.org/officeDocument/2006/relationships/image" Target="../media/image10.svg" /><Relationship Id="rId5" Type="http://schemas.openxmlformats.org/officeDocument/2006/relationships/image" Target="../media/image9.png" /><Relationship Id="rId10" Type="http://schemas.openxmlformats.org/officeDocument/2006/relationships/image" Target="../media/image14.svg" /><Relationship Id="rId4" Type="http://schemas.openxmlformats.org/officeDocument/2006/relationships/image" Target="../media/image8.svg" /><Relationship Id="rId9" Type="http://schemas.openxmlformats.org/officeDocument/2006/relationships/image" Target="../media/image13.pn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65C0DD-36C3-4D2F-A0D1-C134C12AA72E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8F8C02B-A851-49FF-82AB-C853770E7F1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noProof="0" dirty="0"/>
            <a:t>Effective communication - open and transparent communication channels facilitate understanding, trust, and the exchange of ideas (CIPD, 2020). Regular feedback, clear expectations, and active listening contribute to a culture of collaboration and mutual respect (Lunenburg, 2010).</a:t>
          </a:r>
        </a:p>
      </dgm:t>
    </dgm:pt>
    <dgm:pt modelId="{29CBE5EA-30F8-43C6-9AED-2A3F189AC95B}" type="parTrans" cxnId="{8A4AF6FF-EC5E-4ED5-9735-73D193596D74}">
      <dgm:prSet/>
      <dgm:spPr/>
      <dgm:t>
        <a:bodyPr/>
        <a:lstStyle/>
        <a:p>
          <a:endParaRPr lang="en-US"/>
        </a:p>
      </dgm:t>
    </dgm:pt>
    <dgm:pt modelId="{9E13B9C5-462D-479B-8A20-FDF9D2253634}" type="sibTrans" cxnId="{8A4AF6FF-EC5E-4ED5-9735-73D193596D74}">
      <dgm:prSet/>
      <dgm:spPr/>
      <dgm:t>
        <a:bodyPr/>
        <a:lstStyle/>
        <a:p>
          <a:endParaRPr lang="en-US"/>
        </a:p>
      </dgm:t>
    </dgm:pt>
    <dgm:pt modelId="{147EF452-9684-49FB-BF07-4D99D002199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/>
            <a:t>Employee involvement and empowerment - enhance the relationship by providing employees with opportunities to participate in decision-making and contribute to </a:t>
          </a:r>
          <a:r>
            <a:rPr lang="en-US" sz="1200" dirty="0" err="1"/>
            <a:t>organisational</a:t>
          </a:r>
          <a:r>
            <a:rPr lang="en-US" sz="1200" dirty="0"/>
            <a:t> goals (Armstrong, 2012). </a:t>
          </a:r>
        </a:p>
      </dgm:t>
    </dgm:pt>
    <dgm:pt modelId="{BFBACF51-DC4D-40C9-97F6-E1161DC43942}" type="parTrans" cxnId="{66A9AE96-49C7-48A1-8219-39E9334CE74E}">
      <dgm:prSet/>
      <dgm:spPr/>
      <dgm:t>
        <a:bodyPr/>
        <a:lstStyle/>
        <a:p>
          <a:endParaRPr lang="en-US"/>
        </a:p>
      </dgm:t>
    </dgm:pt>
    <dgm:pt modelId="{D47F19AF-B5E1-4253-B3E9-E2D392E5BE0E}" type="sibTrans" cxnId="{66A9AE96-49C7-48A1-8219-39E9334CE74E}">
      <dgm:prSet/>
      <dgm:spPr/>
      <dgm:t>
        <a:bodyPr/>
        <a:lstStyle/>
        <a:p>
          <a:endParaRPr lang="en-US"/>
        </a:p>
      </dgm:t>
    </dgm:pt>
    <dgm:pt modelId="{49DB5112-85FD-4856-A753-9ED22E3B83F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/>
            <a:t>Recognition and rewards - </a:t>
          </a:r>
          <a:r>
            <a:rPr lang="en-US" sz="1200" dirty="0" err="1"/>
            <a:t>personalised</a:t>
          </a:r>
          <a:r>
            <a:rPr lang="en-US" sz="1200" dirty="0"/>
            <a:t> recognition programs, performance-based bonuses, and career development opportunities demonstrate appreciation and motivate employees (Branham, 2012). </a:t>
          </a:r>
        </a:p>
      </dgm:t>
    </dgm:pt>
    <dgm:pt modelId="{F923A5AD-2E84-414C-B1C5-F4818F11D434}" type="parTrans" cxnId="{2014E87D-D58D-4F3D-B532-F572FB22A04E}">
      <dgm:prSet/>
      <dgm:spPr/>
      <dgm:t>
        <a:bodyPr/>
        <a:lstStyle/>
        <a:p>
          <a:endParaRPr lang="en-US"/>
        </a:p>
      </dgm:t>
    </dgm:pt>
    <dgm:pt modelId="{13D5EB9C-F83A-443A-A42D-96AA2059BCF4}" type="sibTrans" cxnId="{2014E87D-D58D-4F3D-B532-F572FB22A04E}">
      <dgm:prSet/>
      <dgm:spPr/>
      <dgm:t>
        <a:bodyPr/>
        <a:lstStyle/>
        <a:p>
          <a:endParaRPr lang="en-US"/>
        </a:p>
      </dgm:t>
    </dgm:pt>
    <dgm:pt modelId="{5F3876A8-F6DE-4CDD-B9ED-3334976F7AB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/>
            <a:t>Work-life balance - balance initiatives, such as flexible working arrangements and employee well-being programs, also contribute to a positive relationship (Allen, 2013). </a:t>
          </a:r>
        </a:p>
      </dgm:t>
    </dgm:pt>
    <dgm:pt modelId="{80DECFCA-72B7-4AAC-93F5-A55A47B6626B}" type="parTrans" cxnId="{4163E74D-72FB-4DCA-AA78-F33F87C50453}">
      <dgm:prSet/>
      <dgm:spPr/>
      <dgm:t>
        <a:bodyPr/>
        <a:lstStyle/>
        <a:p>
          <a:endParaRPr lang="en-US"/>
        </a:p>
      </dgm:t>
    </dgm:pt>
    <dgm:pt modelId="{B42C78D4-1980-4062-8639-6DF38C2D5AC6}" type="sibTrans" cxnId="{4163E74D-72FB-4DCA-AA78-F33F87C50453}">
      <dgm:prSet/>
      <dgm:spPr/>
      <dgm:t>
        <a:bodyPr/>
        <a:lstStyle/>
        <a:p>
          <a:endParaRPr lang="en-US"/>
        </a:p>
      </dgm:t>
    </dgm:pt>
    <dgm:pt modelId="{E268D0AD-9B19-4844-BB4A-1507C642602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200" dirty="0"/>
            <a:t>A</a:t>
          </a:r>
          <a:r>
            <a:rPr lang="en-US" sz="1200" dirty="0"/>
            <a:t> supportive </a:t>
          </a:r>
          <a:r>
            <a:rPr lang="en-US" sz="1200" dirty="0" err="1"/>
            <a:t>organisational</a:t>
          </a:r>
          <a:r>
            <a:rPr lang="en-US" sz="1200" dirty="0"/>
            <a:t> culture - that values diversity and inclusion, promotes fairness, and provides opportunities for growth and development further enhances the employer-employee relationship (Schein, 2010). </a:t>
          </a:r>
        </a:p>
      </dgm:t>
    </dgm:pt>
    <dgm:pt modelId="{F7C2E44D-8CF2-4651-BBE4-90B58723678F}" type="parTrans" cxnId="{89250F33-480B-439B-AA6B-16E660C1A0D6}">
      <dgm:prSet/>
      <dgm:spPr/>
      <dgm:t>
        <a:bodyPr/>
        <a:lstStyle/>
        <a:p>
          <a:endParaRPr lang="en-US"/>
        </a:p>
      </dgm:t>
    </dgm:pt>
    <dgm:pt modelId="{22998E95-57C2-4F27-8474-4CFEA74A4B0C}" type="sibTrans" cxnId="{89250F33-480B-439B-AA6B-16E660C1A0D6}">
      <dgm:prSet/>
      <dgm:spPr/>
      <dgm:t>
        <a:bodyPr/>
        <a:lstStyle/>
        <a:p>
          <a:endParaRPr lang="en-US"/>
        </a:p>
      </dgm:t>
    </dgm:pt>
    <dgm:pt modelId="{D57856E3-F14A-4B21-999B-ABE6644F4A66}" type="pres">
      <dgm:prSet presAssocID="{3E65C0DD-36C3-4D2F-A0D1-C134C12AA72E}" presName="root" presStyleCnt="0">
        <dgm:presLayoutVars>
          <dgm:dir/>
          <dgm:resizeHandles val="exact"/>
        </dgm:presLayoutVars>
      </dgm:prSet>
      <dgm:spPr/>
    </dgm:pt>
    <dgm:pt modelId="{CB6D723D-A91A-4D8E-A09C-9996531C00D4}" type="pres">
      <dgm:prSet presAssocID="{78F8C02B-A851-49FF-82AB-C853770E7F1C}" presName="compNode" presStyleCnt="0"/>
      <dgm:spPr/>
    </dgm:pt>
    <dgm:pt modelId="{FAB805C8-1DD3-4D57-B093-71F695E7C720}" type="pres">
      <dgm:prSet presAssocID="{78F8C02B-A851-49FF-82AB-C853770E7F1C}" presName="iconRect" presStyleLbl="node1" presStyleIdx="0" presStyleCnt="5" custLinFactNeighborX="1254" custLinFactNeighborY="-8012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A3E7582-C2BD-43E1-B400-BAAD103BC234}" type="pres">
      <dgm:prSet presAssocID="{78F8C02B-A851-49FF-82AB-C853770E7F1C}" presName="spaceRect" presStyleCnt="0"/>
      <dgm:spPr/>
    </dgm:pt>
    <dgm:pt modelId="{BCBE7EB3-C2B7-43E3-B60B-DEF13D11862D}" type="pres">
      <dgm:prSet presAssocID="{78F8C02B-A851-49FF-82AB-C853770E7F1C}" presName="textRect" presStyleLbl="revTx" presStyleIdx="0" presStyleCnt="5" custLinFactNeighborX="1129" custLinFactNeighborY="-28675">
        <dgm:presLayoutVars>
          <dgm:chMax val="1"/>
          <dgm:chPref val="1"/>
        </dgm:presLayoutVars>
      </dgm:prSet>
      <dgm:spPr/>
    </dgm:pt>
    <dgm:pt modelId="{C129B2F5-3BB3-42A4-8986-B290E4ED5206}" type="pres">
      <dgm:prSet presAssocID="{9E13B9C5-462D-479B-8A20-FDF9D2253634}" presName="sibTrans" presStyleCnt="0"/>
      <dgm:spPr/>
    </dgm:pt>
    <dgm:pt modelId="{BFCD6794-E51A-4F02-9A3E-7684D2E3EFE7}" type="pres">
      <dgm:prSet presAssocID="{147EF452-9684-49FB-BF07-4D99D0021993}" presName="compNode" presStyleCnt="0"/>
      <dgm:spPr/>
    </dgm:pt>
    <dgm:pt modelId="{F345FEFA-441F-4010-9E69-FEC7255B033C}" type="pres">
      <dgm:prSet presAssocID="{147EF452-9684-49FB-BF07-4D99D0021993}" presName="iconRect" presStyleLbl="node1" presStyleIdx="1" presStyleCnt="5" custLinFactNeighborX="-10873" custLinFactNeighborY="-8020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5CFA811D-CC91-4F78-B18D-E1F64194CFE6}" type="pres">
      <dgm:prSet presAssocID="{147EF452-9684-49FB-BF07-4D99D0021993}" presName="spaceRect" presStyleCnt="0"/>
      <dgm:spPr/>
    </dgm:pt>
    <dgm:pt modelId="{B641D29E-BE9F-4E9B-AAAF-154EEFE35818}" type="pres">
      <dgm:prSet presAssocID="{147EF452-9684-49FB-BF07-4D99D0021993}" presName="textRect" presStyleLbl="revTx" presStyleIdx="1" presStyleCnt="5" custLinFactNeighborX="785" custLinFactNeighborY="-28675">
        <dgm:presLayoutVars>
          <dgm:chMax val="1"/>
          <dgm:chPref val="1"/>
        </dgm:presLayoutVars>
      </dgm:prSet>
      <dgm:spPr/>
    </dgm:pt>
    <dgm:pt modelId="{CB451361-BC46-4ACE-B238-821431846AC6}" type="pres">
      <dgm:prSet presAssocID="{D47F19AF-B5E1-4253-B3E9-E2D392E5BE0E}" presName="sibTrans" presStyleCnt="0"/>
      <dgm:spPr/>
    </dgm:pt>
    <dgm:pt modelId="{5C825D56-7FF4-4A60-928E-9D47487E924A}" type="pres">
      <dgm:prSet presAssocID="{49DB5112-85FD-4856-A753-9ED22E3B83F6}" presName="compNode" presStyleCnt="0"/>
      <dgm:spPr/>
    </dgm:pt>
    <dgm:pt modelId="{BA2C6B73-BA61-482E-842D-97524D579D6E}" type="pres">
      <dgm:prSet presAssocID="{49DB5112-85FD-4856-A753-9ED22E3B83F6}" presName="iconRect" presStyleLbl="node1" presStyleIdx="2" presStyleCnt="5" custLinFactNeighborX="-5018" custLinFactNeighborY="-80291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2CFA7550-BD7E-4374-A5BC-23E2CBC71233}" type="pres">
      <dgm:prSet presAssocID="{49DB5112-85FD-4856-A753-9ED22E3B83F6}" presName="spaceRect" presStyleCnt="0"/>
      <dgm:spPr/>
    </dgm:pt>
    <dgm:pt modelId="{8DA849B6-4D9F-4022-87B9-9EB47FE1F761}" type="pres">
      <dgm:prSet presAssocID="{49DB5112-85FD-4856-A753-9ED22E3B83F6}" presName="textRect" presStyleLbl="revTx" presStyleIdx="2" presStyleCnt="5" custLinFactNeighborX="1129" custLinFactNeighborY="-28675">
        <dgm:presLayoutVars>
          <dgm:chMax val="1"/>
          <dgm:chPref val="1"/>
        </dgm:presLayoutVars>
      </dgm:prSet>
      <dgm:spPr/>
    </dgm:pt>
    <dgm:pt modelId="{65247216-7151-4EA7-A74F-8C6D36243031}" type="pres">
      <dgm:prSet presAssocID="{13D5EB9C-F83A-443A-A42D-96AA2059BCF4}" presName="sibTrans" presStyleCnt="0"/>
      <dgm:spPr/>
    </dgm:pt>
    <dgm:pt modelId="{898E621E-4519-4DB3-9680-CF6A09F5726E}" type="pres">
      <dgm:prSet presAssocID="{5F3876A8-F6DE-4CDD-B9ED-3334976F7AB1}" presName="compNode" presStyleCnt="0"/>
      <dgm:spPr/>
    </dgm:pt>
    <dgm:pt modelId="{69F590C0-1589-4BD5-B90A-FB85E29DD7BD}" type="pres">
      <dgm:prSet presAssocID="{5F3876A8-F6DE-4CDD-B9ED-3334976F7AB1}" presName="iconRect" presStyleLbl="node1" presStyleIdx="3" presStyleCnt="5" custLinFactNeighborX="-5018" custLinFactNeighborY="-80290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3ACFAB51-6D26-40D2-9808-F1513C1F5661}" type="pres">
      <dgm:prSet presAssocID="{5F3876A8-F6DE-4CDD-B9ED-3334976F7AB1}" presName="spaceRect" presStyleCnt="0"/>
      <dgm:spPr/>
    </dgm:pt>
    <dgm:pt modelId="{8AB08B82-925B-4F80-B822-DD298856C252}" type="pres">
      <dgm:prSet presAssocID="{5F3876A8-F6DE-4CDD-B9ED-3334976F7AB1}" presName="textRect" presStyleLbl="revTx" presStyleIdx="3" presStyleCnt="5" custLinFactNeighborX="-565" custLinFactNeighborY="-28675">
        <dgm:presLayoutVars>
          <dgm:chMax val="1"/>
          <dgm:chPref val="1"/>
        </dgm:presLayoutVars>
      </dgm:prSet>
      <dgm:spPr/>
    </dgm:pt>
    <dgm:pt modelId="{FD3B295A-C861-4DBB-8C35-4D60A3866B37}" type="pres">
      <dgm:prSet presAssocID="{B42C78D4-1980-4062-8639-6DF38C2D5AC6}" presName="sibTrans" presStyleCnt="0"/>
      <dgm:spPr/>
    </dgm:pt>
    <dgm:pt modelId="{775A0CD5-3FE4-41A3-BFC5-919475289422}" type="pres">
      <dgm:prSet presAssocID="{E268D0AD-9B19-4844-BB4A-1507C642602A}" presName="compNode" presStyleCnt="0"/>
      <dgm:spPr/>
    </dgm:pt>
    <dgm:pt modelId="{A84ABA8F-6AA2-469E-AB71-CE3368E3078E}" type="pres">
      <dgm:prSet presAssocID="{E268D0AD-9B19-4844-BB4A-1507C642602A}" presName="iconRect" presStyleLbl="node1" presStyleIdx="4" presStyleCnt="5" custLinFactNeighborY="-80290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FA3B0727-BFFE-44BF-9291-F35F1A211936}" type="pres">
      <dgm:prSet presAssocID="{E268D0AD-9B19-4844-BB4A-1507C642602A}" presName="spaceRect" presStyleCnt="0"/>
      <dgm:spPr/>
    </dgm:pt>
    <dgm:pt modelId="{50385392-4A22-4431-8B15-DD2E8EB4E5B3}" type="pres">
      <dgm:prSet presAssocID="{E268D0AD-9B19-4844-BB4A-1507C642602A}" presName="textRect" presStyleLbl="revTx" presStyleIdx="4" presStyleCnt="5" custLinFactNeighborX="-565" custLinFactNeighborY="-28675">
        <dgm:presLayoutVars>
          <dgm:chMax val="1"/>
          <dgm:chPref val="1"/>
        </dgm:presLayoutVars>
      </dgm:prSet>
      <dgm:spPr/>
    </dgm:pt>
  </dgm:ptLst>
  <dgm:cxnLst>
    <dgm:cxn modelId="{4D8FC605-0297-4C2C-AFE8-01AA5CCA30DE}" type="presOf" srcId="{49DB5112-85FD-4856-A753-9ED22E3B83F6}" destId="{8DA849B6-4D9F-4022-87B9-9EB47FE1F761}" srcOrd="0" destOrd="0" presId="urn:microsoft.com/office/officeart/2018/2/layout/IconLabelList"/>
    <dgm:cxn modelId="{F7D1C319-3C2B-4295-A9A9-DD16E57D91D3}" type="presOf" srcId="{E268D0AD-9B19-4844-BB4A-1507C642602A}" destId="{50385392-4A22-4431-8B15-DD2E8EB4E5B3}" srcOrd="0" destOrd="0" presId="urn:microsoft.com/office/officeart/2018/2/layout/IconLabelList"/>
    <dgm:cxn modelId="{0678292C-E044-46E3-9666-315F4F488D8B}" type="presOf" srcId="{147EF452-9684-49FB-BF07-4D99D0021993}" destId="{B641D29E-BE9F-4E9B-AAAF-154EEFE35818}" srcOrd="0" destOrd="0" presId="urn:microsoft.com/office/officeart/2018/2/layout/IconLabelList"/>
    <dgm:cxn modelId="{89250F33-480B-439B-AA6B-16E660C1A0D6}" srcId="{3E65C0DD-36C3-4D2F-A0D1-C134C12AA72E}" destId="{E268D0AD-9B19-4844-BB4A-1507C642602A}" srcOrd="4" destOrd="0" parTransId="{F7C2E44D-8CF2-4651-BBE4-90B58723678F}" sibTransId="{22998E95-57C2-4F27-8474-4CFEA74A4B0C}"/>
    <dgm:cxn modelId="{4163E74D-72FB-4DCA-AA78-F33F87C50453}" srcId="{3E65C0DD-36C3-4D2F-A0D1-C134C12AA72E}" destId="{5F3876A8-F6DE-4CDD-B9ED-3334976F7AB1}" srcOrd="3" destOrd="0" parTransId="{80DECFCA-72B7-4AAC-93F5-A55A47B6626B}" sibTransId="{B42C78D4-1980-4062-8639-6DF38C2D5AC6}"/>
    <dgm:cxn modelId="{2014E87D-D58D-4F3D-B532-F572FB22A04E}" srcId="{3E65C0DD-36C3-4D2F-A0D1-C134C12AA72E}" destId="{49DB5112-85FD-4856-A753-9ED22E3B83F6}" srcOrd="2" destOrd="0" parTransId="{F923A5AD-2E84-414C-B1C5-F4818F11D434}" sibTransId="{13D5EB9C-F83A-443A-A42D-96AA2059BCF4}"/>
    <dgm:cxn modelId="{66A9AE96-49C7-48A1-8219-39E9334CE74E}" srcId="{3E65C0DD-36C3-4D2F-A0D1-C134C12AA72E}" destId="{147EF452-9684-49FB-BF07-4D99D0021993}" srcOrd="1" destOrd="0" parTransId="{BFBACF51-DC4D-40C9-97F6-E1161DC43942}" sibTransId="{D47F19AF-B5E1-4253-B3E9-E2D392E5BE0E}"/>
    <dgm:cxn modelId="{D6DFC7A4-74EC-4B1C-B415-5795FCC2BF32}" type="presOf" srcId="{78F8C02B-A851-49FF-82AB-C853770E7F1C}" destId="{BCBE7EB3-C2B7-43E3-B60B-DEF13D11862D}" srcOrd="0" destOrd="0" presId="urn:microsoft.com/office/officeart/2018/2/layout/IconLabelList"/>
    <dgm:cxn modelId="{F06349E5-C58A-499F-9A29-BFD1886E6C76}" type="presOf" srcId="{3E65C0DD-36C3-4D2F-A0D1-C134C12AA72E}" destId="{D57856E3-F14A-4B21-999B-ABE6644F4A66}" srcOrd="0" destOrd="0" presId="urn:microsoft.com/office/officeart/2018/2/layout/IconLabelList"/>
    <dgm:cxn modelId="{F50D07FA-FB2C-4C90-BE62-C1189D4EA373}" type="presOf" srcId="{5F3876A8-F6DE-4CDD-B9ED-3334976F7AB1}" destId="{8AB08B82-925B-4F80-B822-DD298856C252}" srcOrd="0" destOrd="0" presId="urn:microsoft.com/office/officeart/2018/2/layout/IconLabelList"/>
    <dgm:cxn modelId="{8A4AF6FF-EC5E-4ED5-9735-73D193596D74}" srcId="{3E65C0DD-36C3-4D2F-A0D1-C134C12AA72E}" destId="{78F8C02B-A851-49FF-82AB-C853770E7F1C}" srcOrd="0" destOrd="0" parTransId="{29CBE5EA-30F8-43C6-9AED-2A3F189AC95B}" sibTransId="{9E13B9C5-462D-479B-8A20-FDF9D2253634}"/>
    <dgm:cxn modelId="{3B1C5A74-9D6E-426B-849C-3327A7B9D277}" type="presParOf" srcId="{D57856E3-F14A-4B21-999B-ABE6644F4A66}" destId="{CB6D723D-A91A-4D8E-A09C-9996531C00D4}" srcOrd="0" destOrd="0" presId="urn:microsoft.com/office/officeart/2018/2/layout/IconLabelList"/>
    <dgm:cxn modelId="{C553AAE4-080F-4EB2-8AE2-7ABCC1AD8394}" type="presParOf" srcId="{CB6D723D-A91A-4D8E-A09C-9996531C00D4}" destId="{FAB805C8-1DD3-4D57-B093-71F695E7C720}" srcOrd="0" destOrd="0" presId="urn:microsoft.com/office/officeart/2018/2/layout/IconLabelList"/>
    <dgm:cxn modelId="{991DFB69-31ED-411F-9627-17AE10CE52AE}" type="presParOf" srcId="{CB6D723D-A91A-4D8E-A09C-9996531C00D4}" destId="{5A3E7582-C2BD-43E1-B400-BAAD103BC234}" srcOrd="1" destOrd="0" presId="urn:microsoft.com/office/officeart/2018/2/layout/IconLabelList"/>
    <dgm:cxn modelId="{78EE8C20-4772-4023-BA49-21C766641B32}" type="presParOf" srcId="{CB6D723D-A91A-4D8E-A09C-9996531C00D4}" destId="{BCBE7EB3-C2B7-43E3-B60B-DEF13D11862D}" srcOrd="2" destOrd="0" presId="urn:microsoft.com/office/officeart/2018/2/layout/IconLabelList"/>
    <dgm:cxn modelId="{8C9ADDF1-E80E-428C-8124-69051383D735}" type="presParOf" srcId="{D57856E3-F14A-4B21-999B-ABE6644F4A66}" destId="{C129B2F5-3BB3-42A4-8986-B290E4ED5206}" srcOrd="1" destOrd="0" presId="urn:microsoft.com/office/officeart/2018/2/layout/IconLabelList"/>
    <dgm:cxn modelId="{3FC74DD8-AE04-4198-B89E-DBDF9EC3FF26}" type="presParOf" srcId="{D57856E3-F14A-4B21-999B-ABE6644F4A66}" destId="{BFCD6794-E51A-4F02-9A3E-7684D2E3EFE7}" srcOrd="2" destOrd="0" presId="urn:microsoft.com/office/officeart/2018/2/layout/IconLabelList"/>
    <dgm:cxn modelId="{D6DB681F-4418-40A9-A944-0A25CEE7EA79}" type="presParOf" srcId="{BFCD6794-E51A-4F02-9A3E-7684D2E3EFE7}" destId="{F345FEFA-441F-4010-9E69-FEC7255B033C}" srcOrd="0" destOrd="0" presId="urn:microsoft.com/office/officeart/2018/2/layout/IconLabelList"/>
    <dgm:cxn modelId="{6CEEDBE2-AED0-4DF1-8BD8-AC4940A09EA9}" type="presParOf" srcId="{BFCD6794-E51A-4F02-9A3E-7684D2E3EFE7}" destId="{5CFA811D-CC91-4F78-B18D-E1F64194CFE6}" srcOrd="1" destOrd="0" presId="urn:microsoft.com/office/officeart/2018/2/layout/IconLabelList"/>
    <dgm:cxn modelId="{24A59D37-866D-4961-AC76-22E5EF8F9B83}" type="presParOf" srcId="{BFCD6794-E51A-4F02-9A3E-7684D2E3EFE7}" destId="{B641D29E-BE9F-4E9B-AAAF-154EEFE35818}" srcOrd="2" destOrd="0" presId="urn:microsoft.com/office/officeart/2018/2/layout/IconLabelList"/>
    <dgm:cxn modelId="{7548D4CC-E597-44C5-98CD-5C6E417853F5}" type="presParOf" srcId="{D57856E3-F14A-4B21-999B-ABE6644F4A66}" destId="{CB451361-BC46-4ACE-B238-821431846AC6}" srcOrd="3" destOrd="0" presId="urn:microsoft.com/office/officeart/2018/2/layout/IconLabelList"/>
    <dgm:cxn modelId="{A4B3B828-E398-44AC-9E76-E7513272B839}" type="presParOf" srcId="{D57856E3-F14A-4B21-999B-ABE6644F4A66}" destId="{5C825D56-7FF4-4A60-928E-9D47487E924A}" srcOrd="4" destOrd="0" presId="urn:microsoft.com/office/officeart/2018/2/layout/IconLabelList"/>
    <dgm:cxn modelId="{9E125656-870C-4026-AEA5-B3EBD1581B34}" type="presParOf" srcId="{5C825D56-7FF4-4A60-928E-9D47487E924A}" destId="{BA2C6B73-BA61-482E-842D-97524D579D6E}" srcOrd="0" destOrd="0" presId="urn:microsoft.com/office/officeart/2018/2/layout/IconLabelList"/>
    <dgm:cxn modelId="{C3F2154D-EF6E-4ECF-B6B1-62B20E54B623}" type="presParOf" srcId="{5C825D56-7FF4-4A60-928E-9D47487E924A}" destId="{2CFA7550-BD7E-4374-A5BC-23E2CBC71233}" srcOrd="1" destOrd="0" presId="urn:microsoft.com/office/officeart/2018/2/layout/IconLabelList"/>
    <dgm:cxn modelId="{37C352A9-7DAB-4B40-8783-E456BFB3EE2C}" type="presParOf" srcId="{5C825D56-7FF4-4A60-928E-9D47487E924A}" destId="{8DA849B6-4D9F-4022-87B9-9EB47FE1F761}" srcOrd="2" destOrd="0" presId="urn:microsoft.com/office/officeart/2018/2/layout/IconLabelList"/>
    <dgm:cxn modelId="{A4D38F6B-29BF-4AD8-A9E9-3FFA62605224}" type="presParOf" srcId="{D57856E3-F14A-4B21-999B-ABE6644F4A66}" destId="{65247216-7151-4EA7-A74F-8C6D36243031}" srcOrd="5" destOrd="0" presId="urn:microsoft.com/office/officeart/2018/2/layout/IconLabelList"/>
    <dgm:cxn modelId="{083AA0AF-B1A7-4822-905F-064E01F67FB3}" type="presParOf" srcId="{D57856E3-F14A-4B21-999B-ABE6644F4A66}" destId="{898E621E-4519-4DB3-9680-CF6A09F5726E}" srcOrd="6" destOrd="0" presId="urn:microsoft.com/office/officeart/2018/2/layout/IconLabelList"/>
    <dgm:cxn modelId="{DAFF2F82-49C9-4C6C-B2B3-6551616406B0}" type="presParOf" srcId="{898E621E-4519-4DB3-9680-CF6A09F5726E}" destId="{69F590C0-1589-4BD5-B90A-FB85E29DD7BD}" srcOrd="0" destOrd="0" presId="urn:microsoft.com/office/officeart/2018/2/layout/IconLabelList"/>
    <dgm:cxn modelId="{A4743013-0204-48D0-B6BA-995CB4C82126}" type="presParOf" srcId="{898E621E-4519-4DB3-9680-CF6A09F5726E}" destId="{3ACFAB51-6D26-40D2-9808-F1513C1F5661}" srcOrd="1" destOrd="0" presId="urn:microsoft.com/office/officeart/2018/2/layout/IconLabelList"/>
    <dgm:cxn modelId="{5B8EA1BF-493D-4EC1-A6EE-94BBC3A423A5}" type="presParOf" srcId="{898E621E-4519-4DB3-9680-CF6A09F5726E}" destId="{8AB08B82-925B-4F80-B822-DD298856C252}" srcOrd="2" destOrd="0" presId="urn:microsoft.com/office/officeart/2018/2/layout/IconLabelList"/>
    <dgm:cxn modelId="{EDCFC70E-45DA-4428-806F-1DB9348DAAE6}" type="presParOf" srcId="{D57856E3-F14A-4B21-999B-ABE6644F4A66}" destId="{FD3B295A-C861-4DBB-8C35-4D60A3866B37}" srcOrd="7" destOrd="0" presId="urn:microsoft.com/office/officeart/2018/2/layout/IconLabelList"/>
    <dgm:cxn modelId="{CA85058B-9F87-4167-8901-44056837E79A}" type="presParOf" srcId="{D57856E3-F14A-4B21-999B-ABE6644F4A66}" destId="{775A0CD5-3FE4-41A3-BFC5-919475289422}" srcOrd="8" destOrd="0" presId="urn:microsoft.com/office/officeart/2018/2/layout/IconLabelList"/>
    <dgm:cxn modelId="{337C048E-7906-4D2C-8B50-472BF5682172}" type="presParOf" srcId="{775A0CD5-3FE4-41A3-BFC5-919475289422}" destId="{A84ABA8F-6AA2-469E-AB71-CE3368E3078E}" srcOrd="0" destOrd="0" presId="urn:microsoft.com/office/officeart/2018/2/layout/IconLabelList"/>
    <dgm:cxn modelId="{9B9992B6-82D3-4CB6-A5D2-3E684B652D82}" type="presParOf" srcId="{775A0CD5-3FE4-41A3-BFC5-919475289422}" destId="{FA3B0727-BFFE-44BF-9291-F35F1A211936}" srcOrd="1" destOrd="0" presId="urn:microsoft.com/office/officeart/2018/2/layout/IconLabelList"/>
    <dgm:cxn modelId="{3B301EFF-DE6E-4736-8A51-0A143506A05B}" type="presParOf" srcId="{775A0CD5-3FE4-41A3-BFC5-919475289422}" destId="{50385392-4A22-4431-8B15-DD2E8EB4E5B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B805C8-1DD3-4D57-B093-71F695E7C720}">
      <dsp:nvSpPr>
        <dsp:cNvPr id="0" name=""/>
        <dsp:cNvSpPr/>
      </dsp:nvSpPr>
      <dsp:spPr>
        <a:xfrm>
          <a:off x="440628" y="230067"/>
          <a:ext cx="700839" cy="7008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BE7EB3-C2B7-43E3-B60B-DEF13D11862D}">
      <dsp:nvSpPr>
        <dsp:cNvPr id="0" name=""/>
        <dsp:cNvSpPr/>
      </dsp:nvSpPr>
      <dsp:spPr>
        <a:xfrm>
          <a:off x="21132" y="1345835"/>
          <a:ext cx="1557421" cy="24529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noProof="0" dirty="0"/>
            <a:t>Effective communication - open and transparent communication channels facilitate understanding, trust, and the exchange of ideas (CIPD, 2020). Regular feedback, clear expectations, and active listening contribute to a culture of collaboration and mutual respect (Lunenburg, 2010).</a:t>
          </a:r>
        </a:p>
      </dsp:txBody>
      <dsp:txXfrm>
        <a:off x="21132" y="1345835"/>
        <a:ext cx="1557421" cy="2452939"/>
      </dsp:txXfrm>
    </dsp:sp>
    <dsp:sp modelId="{F345FEFA-441F-4010-9E69-FEC7255B033C}">
      <dsp:nvSpPr>
        <dsp:cNvPr id="0" name=""/>
        <dsp:cNvSpPr/>
      </dsp:nvSpPr>
      <dsp:spPr>
        <a:xfrm>
          <a:off x="2185608" y="229485"/>
          <a:ext cx="700839" cy="7008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41D29E-BE9F-4E9B-AAAF-154EEFE35818}">
      <dsp:nvSpPr>
        <dsp:cNvPr id="0" name=""/>
        <dsp:cNvSpPr/>
      </dsp:nvSpPr>
      <dsp:spPr>
        <a:xfrm>
          <a:off x="1845745" y="1345835"/>
          <a:ext cx="1557421" cy="24529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Employee involvement and empowerment - enhance the relationship by providing employees with opportunities to participate in decision-making and contribute to </a:t>
          </a:r>
          <a:r>
            <a:rPr lang="en-US" sz="1200" kern="1200" dirty="0" err="1"/>
            <a:t>organisational</a:t>
          </a:r>
          <a:r>
            <a:rPr lang="en-US" sz="1200" kern="1200" dirty="0"/>
            <a:t> goals (Armstrong, 2012). </a:t>
          </a:r>
        </a:p>
      </dsp:txBody>
      <dsp:txXfrm>
        <a:off x="1845745" y="1345835"/>
        <a:ext cx="1557421" cy="2452939"/>
      </dsp:txXfrm>
    </dsp:sp>
    <dsp:sp modelId="{BA2C6B73-BA61-482E-842D-97524D579D6E}">
      <dsp:nvSpPr>
        <dsp:cNvPr id="0" name=""/>
        <dsp:cNvSpPr/>
      </dsp:nvSpPr>
      <dsp:spPr>
        <a:xfrm>
          <a:off x="4056613" y="228890"/>
          <a:ext cx="700839" cy="7008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A849B6-4D9F-4022-87B9-9EB47FE1F761}">
      <dsp:nvSpPr>
        <dsp:cNvPr id="0" name=""/>
        <dsp:cNvSpPr/>
      </dsp:nvSpPr>
      <dsp:spPr>
        <a:xfrm>
          <a:off x="3681073" y="1345835"/>
          <a:ext cx="1557421" cy="24529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Recognition and rewards - </a:t>
          </a:r>
          <a:r>
            <a:rPr lang="en-US" sz="1200" kern="1200" dirty="0" err="1"/>
            <a:t>personalised</a:t>
          </a:r>
          <a:r>
            <a:rPr lang="en-US" sz="1200" kern="1200" dirty="0"/>
            <a:t> recognition programs, performance-based bonuses, and career development opportunities demonstrate appreciation and motivate employees (Branham, 2012). </a:t>
          </a:r>
        </a:p>
      </dsp:txBody>
      <dsp:txXfrm>
        <a:off x="3681073" y="1345835"/>
        <a:ext cx="1557421" cy="2452939"/>
      </dsp:txXfrm>
    </dsp:sp>
    <dsp:sp modelId="{69F590C0-1589-4BD5-B90A-FB85E29DD7BD}">
      <dsp:nvSpPr>
        <dsp:cNvPr id="0" name=""/>
        <dsp:cNvSpPr/>
      </dsp:nvSpPr>
      <dsp:spPr>
        <a:xfrm>
          <a:off x="5886584" y="228897"/>
          <a:ext cx="700839" cy="7008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B08B82-925B-4F80-B822-DD298856C252}">
      <dsp:nvSpPr>
        <dsp:cNvPr id="0" name=""/>
        <dsp:cNvSpPr/>
      </dsp:nvSpPr>
      <dsp:spPr>
        <a:xfrm>
          <a:off x="5484661" y="1345835"/>
          <a:ext cx="1557421" cy="24529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Work-life balance - balance initiatives, such as flexible working arrangements and employee well-being programs, also contribute to a positive relationship (Allen, 2013). </a:t>
          </a:r>
        </a:p>
      </dsp:txBody>
      <dsp:txXfrm>
        <a:off x="5484661" y="1345835"/>
        <a:ext cx="1557421" cy="2452939"/>
      </dsp:txXfrm>
    </dsp:sp>
    <dsp:sp modelId="{A84ABA8F-6AA2-469E-AB71-CE3368E3078E}">
      <dsp:nvSpPr>
        <dsp:cNvPr id="0" name=""/>
        <dsp:cNvSpPr/>
      </dsp:nvSpPr>
      <dsp:spPr>
        <a:xfrm>
          <a:off x="7751722" y="228897"/>
          <a:ext cx="700839" cy="70083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385392-4A22-4431-8B15-DD2E8EB4E5B3}">
      <dsp:nvSpPr>
        <dsp:cNvPr id="0" name=""/>
        <dsp:cNvSpPr/>
      </dsp:nvSpPr>
      <dsp:spPr>
        <a:xfrm>
          <a:off x="7314632" y="1345835"/>
          <a:ext cx="1557421" cy="24529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</a:t>
          </a:r>
          <a:r>
            <a:rPr lang="en-US" sz="1200" kern="1200" dirty="0"/>
            <a:t> supportive </a:t>
          </a:r>
          <a:r>
            <a:rPr lang="en-US" sz="1200" kern="1200" dirty="0" err="1"/>
            <a:t>organisational</a:t>
          </a:r>
          <a:r>
            <a:rPr lang="en-US" sz="1200" kern="1200" dirty="0"/>
            <a:t> culture - that values diversity and inclusion, promotes fairness, and provides opportunities for growth and development further enhances the employer-employee relationship (Schein, 2010). </a:t>
          </a:r>
        </a:p>
      </dsp:txBody>
      <dsp:txXfrm>
        <a:off x="7314632" y="1345835"/>
        <a:ext cx="1557421" cy="24529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6/20/2023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/>
              <a:pPr/>
              <a:t>6/20/2023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 /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 /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7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 /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 /><Relationship Id="rId2" Type="http://schemas.openxmlformats.org/officeDocument/2006/relationships/image" Target="../media/image17.png" /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learn/career/profession-map" TargetMode="External" /><Relationship Id="rId2" Type="http://schemas.openxmlformats.org/officeDocument/2006/relationships/hyperlink" Target="https://www.cipd.co.uk/knowledge/fundamentals/relations/employee-voice/factsheet" TargetMode="External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D552D-50BD-F2C3-A93C-3FC96A2DFE8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RO" dirty="0"/>
              <a:t>Human Resources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E06232-D885-B64A-E7BF-DC5735DA00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56019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Module code LCBB5004 : Managing people</a:t>
            </a:r>
          </a:p>
          <a:p>
            <a:r>
              <a:rPr lang="en-GB" dirty="0"/>
              <a:t>Lecturer : Samuel Ofori </a:t>
            </a:r>
          </a:p>
          <a:p>
            <a:r>
              <a:rPr lang="en-GB" dirty="0"/>
              <a:t>Assessment – Individual presentation</a:t>
            </a:r>
          </a:p>
          <a:p>
            <a:r>
              <a:rPr lang="en-GB" dirty="0"/>
              <a:t>Stefan Cristian Costache 2126833</a:t>
            </a: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12980769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" name="Group 11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73" name="Group 25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5" name="Rectangle 39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78" name="Rectangle 43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grpSp>
        <p:nvGrpSpPr>
          <p:cNvPr id="79" name="Group 45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9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0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4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5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6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7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61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2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3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4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5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6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7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8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9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0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1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2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48C3892-61A6-29C2-4384-919FCD521C09}"/>
              </a:ext>
            </a:extLst>
          </p:cNvPr>
          <p:cNvSpPr txBox="1"/>
          <p:nvPr/>
        </p:nvSpPr>
        <p:spPr>
          <a:xfrm>
            <a:off x="6264181" y="228600"/>
            <a:ext cx="5900595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R="102235">
              <a:lnSpc>
                <a:spcPct val="90000"/>
              </a:lnSpc>
              <a:spcBef>
                <a:spcPct val="0"/>
              </a:spcBef>
              <a:spcAft>
                <a:spcPts val="25"/>
              </a:spcAft>
            </a:pPr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rPr>
              <a:t>What is the role of a Human Resources professional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rPr>
              <a:t>? 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7" name="Picture 6" descr="Filling in forms on a table">
            <a:extLst>
              <a:ext uri="{FF2B5EF4-FFF2-40B4-BE49-F238E27FC236}">
                <a16:creationId xmlns:a16="http://schemas.microsoft.com/office/drawing/2014/main" id="{40AACD21-E0A1-9993-4687-6B1AC779E0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124" r="2411" b="-2"/>
          <a:stretch/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794C044-0B2E-EE6F-58DC-C896C9A0453F}"/>
              </a:ext>
            </a:extLst>
          </p:cNvPr>
          <p:cNvSpPr txBox="1"/>
          <p:nvPr/>
        </p:nvSpPr>
        <p:spPr>
          <a:xfrm>
            <a:off x="6411417" y="1247765"/>
            <a:ext cx="5754410" cy="377762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HR professionals play a critical role in fostering a positive work environment, ensuring legal compliance, recruiting and retaining talented individuals, developing and implementing policies and procedures, and promoting employee well-being. The main roles of HR include:</a:t>
            </a:r>
          </a:p>
          <a:p>
            <a:pPr indent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12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attracting qualified candidates,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screening resumes,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conducting interviews, 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facilitating the hiring process,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engaging in talent management,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identifying high-potential employees, 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creating development programs to nurture their skills and potential,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implementing performance management systems,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conducting performance evaluations,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providing feedback to enhance employee productivity </a:t>
            </a:r>
            <a:endParaRPr 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nsuring legal compliance by staying updated on employment laws, drafting policies and procedures, and handling employee-related legal matters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ensuring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employee benefits administration, compensation management,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training and development.</a:t>
            </a:r>
          </a:p>
        </p:txBody>
      </p:sp>
    </p:spTree>
    <p:extLst>
      <p:ext uri="{BB962C8B-B14F-4D97-AF65-F5344CB8AC3E}">
        <p14:creationId xmlns:p14="http://schemas.microsoft.com/office/powerpoint/2010/main" val="36426630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9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8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9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0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9" name="Picture 8" descr="Businesswomen listening in a meeting">
            <a:extLst>
              <a:ext uri="{FF2B5EF4-FFF2-40B4-BE49-F238E27FC236}">
                <a16:creationId xmlns:a16="http://schemas.microsoft.com/office/drawing/2014/main" id="{9A2A8AD6-F70A-3E12-020F-121F292C32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92" r="-1" b="-1"/>
          <a:stretch/>
        </p:blipFill>
        <p:spPr>
          <a:xfrm>
            <a:off x="4485557" y="10"/>
            <a:ext cx="7706443" cy="6857990"/>
          </a:xfrm>
          <a:prstGeom prst="rect">
            <a:avLst/>
          </a:prstGeom>
        </p:spPr>
      </p:pic>
      <p:sp useBgFill="1">
        <p:nvSpPr>
          <p:cNvPr id="46" name="Freeform: Shape 45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0E16DD-33DE-AF8E-D6C7-F64EB6B27F26}"/>
              </a:ext>
            </a:extLst>
          </p:cNvPr>
          <p:cNvSpPr txBox="1"/>
          <p:nvPr/>
        </p:nvSpPr>
        <p:spPr>
          <a:xfrm>
            <a:off x="535525" y="624110"/>
            <a:ext cx="4623955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300" b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rPr>
              <a:t>Job responsibilities and functional areas</a:t>
            </a:r>
            <a:r>
              <a:rPr lang="en-US" sz="33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rPr>
              <a:t> </a:t>
            </a:r>
            <a:endParaRPr lang="en-US" sz="33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27D851-8274-C83D-F64E-7012B69FF15E}"/>
              </a:ext>
            </a:extLst>
          </p:cNvPr>
          <p:cNvSpPr txBox="1"/>
          <p:nvPr/>
        </p:nvSpPr>
        <p:spPr>
          <a:xfrm>
            <a:off x="531811" y="2133600"/>
            <a:ext cx="5487549" cy="377762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Recruitment and selection involve attracting and identifying qualified candidates, conducting interviews, and facilitating the hiring process (Boudreau &amp; Ramstad, 2005).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Training and development focus on enhancing employee skills and knowledge through various programmes and initiatives (Noe, Hollenbeck, Gerhart, &amp; Wright, 2017).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Compensation and benefits management involve designing and administering fair and competitive pay structures, managing employee benefits programmes, and ensuring compliance with legal requirements (</a:t>
            </a:r>
            <a:r>
              <a:rPr lang="en-GB" sz="14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Dessler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, 2017).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Employee relations encompass managing employee grievances, handling conflicts, and fostering a positive work environment (Kovach, Hughes, Fagan, &amp; </a:t>
            </a:r>
            <a:r>
              <a:rPr lang="en-GB" sz="14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Maggitti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, 2016). </a:t>
            </a: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Legal compliance is another key area of responsibility for HR professionals. They must stay updated on employment laws and regulations to ensure the organisation operates within legal boundaries (</a:t>
            </a:r>
            <a:r>
              <a:rPr lang="en-GB" sz="14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Dessler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, 2017). </a:t>
            </a: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735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6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39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0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1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2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3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4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5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6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7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8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9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0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52" name="Rectangle 51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4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35879851-1A1D-4246-AAA1-C484E8583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1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Group of people posing for a photo">
            <a:extLst>
              <a:ext uri="{FF2B5EF4-FFF2-40B4-BE49-F238E27FC236}">
                <a16:creationId xmlns:a16="http://schemas.microsoft.com/office/drawing/2014/main" id="{61A3B1A3-60B7-2F9F-3D75-31B5BFED604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016" b="1029"/>
          <a:stretch/>
        </p:blipFill>
        <p:spPr>
          <a:xfrm>
            <a:off x="-8825" y="-561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E8EBF65-B529-9352-E0F1-BDE2944A8712}"/>
              </a:ext>
            </a:extLst>
          </p:cNvPr>
          <p:cNvSpPr txBox="1"/>
          <p:nvPr/>
        </p:nvSpPr>
        <p:spPr>
          <a:xfrm>
            <a:off x="2592925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Values of HR professionals </a:t>
            </a:r>
            <a:endParaRPr lang="en-US" sz="36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025B9F-5DD4-D67B-1060-D874CFF79ED4}"/>
              </a:ext>
            </a:extLst>
          </p:cNvPr>
          <p:cNvSpPr txBox="1"/>
          <p:nvPr/>
        </p:nvSpPr>
        <p:spPr>
          <a:xfrm>
            <a:off x="2589212" y="2133600"/>
            <a:ext cx="8915400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rgbClr val="AD7360"/>
              </a:buClr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HR professionals should abide by a set of core values that guide their actions and decisions. These values include: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rgbClr val="AD7360"/>
              </a:buClr>
              <a:buFont typeface="Wingdings 3" charset="2"/>
              <a:buChar char="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Integrity, confidentiality, fairness, professionalism, and continuous learning. Upholding integrity ensures ethical conduct in all HR practices (</a:t>
            </a:r>
            <a:r>
              <a:rPr lang="en-GB" sz="17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Dessler</a:t>
            </a: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2017). 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rgbClr val="AD7360"/>
              </a:buClr>
              <a:buFont typeface="Wingdings 3" charset="2"/>
              <a:buChar char="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Maintaining confidentiality safeguards sensitive employee information (Noe, Hollenbeck, Gerhart, &amp; Wright, 2017). 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rgbClr val="AD7360"/>
              </a:buClr>
              <a:buFont typeface="Wingdings 3" charset="2"/>
              <a:buChar char="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Embracing fairness promotes equal treatment, diversity, and inclusion (Kovach, Hughes, Fagan, &amp; </a:t>
            </a:r>
            <a:r>
              <a:rPr lang="en-GB" sz="17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Maggitti</a:t>
            </a: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2016). 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rgbClr val="AD7360"/>
              </a:buClr>
              <a:buFont typeface="Wingdings 3" charset="2"/>
              <a:buChar char="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Demonstrating professionalism fosters trust and credibility (Latham &amp; Pinder, 2005). 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rgbClr val="AD7360"/>
              </a:buClr>
              <a:buFont typeface="Wingdings 3" charset="2"/>
              <a:buChar char=""/>
            </a:pPr>
            <a:r>
              <a:rPr lang="en-GB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Emphasising continuous learning enables HR professionals to stay updated on industry trends and best practices (Jackson, Schuler, &amp; Jiang, 2014). </a:t>
            </a:r>
          </a:p>
        </p:txBody>
      </p:sp>
    </p:spTree>
    <p:extLst>
      <p:ext uri="{BB962C8B-B14F-4D97-AF65-F5344CB8AC3E}">
        <p14:creationId xmlns:p14="http://schemas.microsoft.com/office/powerpoint/2010/main" val="1171690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2B258D2B-6AC3-4B3A-A87C-FD7E65178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 descr="A picture containing text, circle, logo, font&#10;&#10;Description automatically generated">
            <a:extLst>
              <a:ext uri="{FF2B5EF4-FFF2-40B4-BE49-F238E27FC236}">
                <a16:creationId xmlns:a16="http://schemas.microsoft.com/office/drawing/2014/main" id="{DE51236C-D3F7-290B-46EC-0E8D1CC89F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359" r="18515"/>
          <a:stretch/>
        </p:blipFill>
        <p:spPr>
          <a:xfrm>
            <a:off x="1" y="1309266"/>
            <a:ext cx="7272124" cy="5548733"/>
          </a:xfrm>
          <a:prstGeom prst="rect">
            <a:avLst/>
          </a:prstGeom>
        </p:spPr>
      </p:pic>
      <p:sp>
        <p:nvSpPr>
          <p:cNvPr id="46" name="Freeform 5">
            <a:extLst>
              <a:ext uri="{FF2B5EF4-FFF2-40B4-BE49-F238E27FC236}">
                <a16:creationId xmlns:a16="http://schemas.microsoft.com/office/drawing/2014/main" id="{8D55DD8B-9BF9-4B91-A22D-2D3F2AEFF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BC19F8-7E4D-D3DC-6D0F-09014585A8DA}"/>
              </a:ext>
            </a:extLst>
          </p:cNvPr>
          <p:cNvSpPr txBox="1"/>
          <p:nvPr/>
        </p:nvSpPr>
        <p:spPr>
          <a:xfrm>
            <a:off x="541867" y="787400"/>
            <a:ext cx="7145866" cy="7789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b="1">
                <a:solidFill>
                  <a:srgbClr val="FEFFFF"/>
                </a:solidFill>
                <a:effectLst/>
                <a:latin typeface="+mj-lt"/>
                <a:ea typeface="+mj-ea"/>
                <a:cs typeface="+mj-cs"/>
              </a:rPr>
              <a:t>CIPD profession map </a:t>
            </a:r>
            <a:endParaRPr lang="en-US" sz="3200">
              <a:solidFill>
                <a:srgbClr val="FE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475163-9A18-216A-DBDF-38BCC4C7EEAE}"/>
              </a:ext>
            </a:extLst>
          </p:cNvPr>
          <p:cNvSpPr txBox="1"/>
          <p:nvPr/>
        </p:nvSpPr>
        <p:spPr>
          <a:xfrm>
            <a:off x="7860770" y="2017668"/>
            <a:ext cx="3750205" cy="38578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The current CIPD (Chartered Institute of Personnel and Development) profession map serves as a comprehensive framework that outlines the knowledge, skills, and behaviours required for HR professionals at different career levels. It encompasses four core professional areas: Leading HR, Insights, Strategy, and Solutions, and five enabling behaviours: Curious, Decisive Thinker, Skilled Influencer, Personally Credible, and Collaborative (CIPD, 2021). </a:t>
            </a:r>
          </a:p>
        </p:txBody>
      </p:sp>
    </p:spTree>
    <p:extLst>
      <p:ext uri="{BB962C8B-B14F-4D97-AF65-F5344CB8AC3E}">
        <p14:creationId xmlns:p14="http://schemas.microsoft.com/office/powerpoint/2010/main" val="685844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28DFB33-DABD-4429-53C8-A826CA642147}"/>
              </a:ext>
            </a:extLst>
          </p:cNvPr>
          <p:cNvSpPr txBox="1"/>
          <p:nvPr/>
        </p:nvSpPr>
        <p:spPr>
          <a:xfrm>
            <a:off x="2056754" y="209378"/>
            <a:ext cx="8078491" cy="8366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102235" algn="ctr">
              <a:lnSpc>
                <a:spcPct val="104000"/>
              </a:lnSpc>
              <a:spcAft>
                <a:spcPts val="25"/>
              </a:spcAft>
            </a:pPr>
            <a:r>
              <a:rPr lang="en-RO" sz="2400" b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What factors can be put in place to influence a positive relationship between the employer and the employee? </a:t>
            </a:r>
            <a:endParaRPr lang="en-RO" sz="2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77" name="TextBox 4">
            <a:extLst>
              <a:ext uri="{FF2B5EF4-FFF2-40B4-BE49-F238E27FC236}">
                <a16:creationId xmlns:a16="http://schemas.microsoft.com/office/drawing/2014/main" id="{FE8CA5BB-DD68-D1D5-A7E2-D55359EE99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4162381"/>
              </p:ext>
            </p:extLst>
          </p:nvPr>
        </p:nvGraphicFramePr>
        <p:xfrm>
          <a:off x="2692831" y="1354865"/>
          <a:ext cx="8884403" cy="52937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4405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46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9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0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1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2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3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4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5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6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7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60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2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3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4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5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6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7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8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9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0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1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7D77A0A-6A5A-8745-0F29-393D0F675FD9}"/>
              </a:ext>
            </a:extLst>
          </p:cNvPr>
          <p:cNvSpPr txBox="1"/>
          <p:nvPr/>
        </p:nvSpPr>
        <p:spPr>
          <a:xfrm>
            <a:off x="4659519" y="624110"/>
            <a:ext cx="706457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6350" marR="102235" indent="-6350">
              <a:lnSpc>
                <a:spcPct val="90000"/>
              </a:lnSpc>
              <a:spcBef>
                <a:spcPct val="0"/>
              </a:spcBef>
              <a:spcAft>
                <a:spcPts val="25"/>
              </a:spcAft>
            </a:pPr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rPr>
              <a:t>Types of relationship that can develop between the employer and employee</a:t>
            </a:r>
            <a:endParaRPr lang="en-US" sz="280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7" name="Picture 6" descr="Colourful carved figures of humans">
            <a:extLst>
              <a:ext uri="{FF2B5EF4-FFF2-40B4-BE49-F238E27FC236}">
                <a16:creationId xmlns:a16="http://schemas.microsoft.com/office/drawing/2014/main" id="{F9227E88-9573-26BD-A6CA-A6D436020C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984" r="35751" b="-1"/>
          <a:stretch/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FCE38E0-F111-B953-6DCE-7C0062484AD8}"/>
              </a:ext>
            </a:extLst>
          </p:cNvPr>
          <p:cNvSpPr txBox="1"/>
          <p:nvPr/>
        </p:nvSpPr>
        <p:spPr>
          <a:xfrm>
            <a:off x="4656667" y="2133600"/>
            <a:ext cx="6847944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A transactional relationship between the employer and employee is primarily based on a contractual exchange of labour for compensation (Rousseau, 1989). This relationship is characterised by a focus on individual performance and adherence to formal rules and policies (Gardner et al., 2008). It typically lacks a sense of mutual commitment and trust.</a:t>
            </a:r>
          </a:p>
          <a:p>
            <a:pPr indent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relational relationship emphasises long-term mutual investment and trust between employers and employees (Sparrow &amp; Cooper, 2003). This relationship extends beyond the employment contract and involves shared goals, open communication, and a commitment to employee development (Guest, 2004).</a:t>
            </a:r>
          </a:p>
          <a:p>
            <a:pPr indent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An autocratic relationship is characterised by a top-down management approach, where decision-making power resides solely with the employer (Freeman &amp; Lazear, 1995). Employees have limited involvement in decision-making processes and are expected to comply with directives.</a:t>
            </a:r>
          </a:p>
          <a:p>
            <a:pPr indent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A partnership-based relationship, on the other hand, emphasises collaboration, employee voice, and shared decision-making (Guest, 2004). Employers and employees work together to achieve organisational objectives, and there is a mutual exchange of ideas and contributions (Guthrie, 2001).</a:t>
            </a:r>
          </a:p>
          <a:p>
            <a:pPr indent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GB" sz="13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indent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GB" sz="13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760409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46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9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0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1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2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3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4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5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6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7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60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2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3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4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5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6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7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8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9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0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1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A5EBE1B-BC7D-B044-D612-1F8B27B8C210}"/>
              </a:ext>
            </a:extLst>
          </p:cNvPr>
          <p:cNvSpPr txBox="1"/>
          <p:nvPr/>
        </p:nvSpPr>
        <p:spPr>
          <a:xfrm>
            <a:off x="6483096" y="624110"/>
            <a:ext cx="5021516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6350" marR="102235" indent="-6350">
              <a:lnSpc>
                <a:spcPct val="90000"/>
              </a:lnSpc>
              <a:spcBef>
                <a:spcPct val="0"/>
              </a:spcBef>
              <a:spcAft>
                <a:spcPts val="25"/>
              </a:spcAft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rPr>
              <a:t>Practical examples of what factors can influence relationship</a:t>
            </a:r>
            <a:endParaRPr lang="en-US" sz="2800">
              <a:solidFill>
                <a:schemeClr val="tx1">
                  <a:lumMod val="85000"/>
                  <a:lumOff val="15000"/>
                </a:schemeClr>
              </a:solidFill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7" name="Picture 6" descr="Large skydiving group mid-air">
            <a:extLst>
              <a:ext uri="{FF2B5EF4-FFF2-40B4-BE49-F238E27FC236}">
                <a16:creationId xmlns:a16="http://schemas.microsoft.com/office/drawing/2014/main" id="{8FBDDA2B-EBF6-736E-1E80-F0F40F5A2C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937" r="26769"/>
          <a:stretch/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6DB34C6-4035-45A1-9A15-44D7D6B758D8}"/>
              </a:ext>
            </a:extLst>
          </p:cNvPr>
          <p:cNvSpPr txBox="1"/>
          <p:nvPr/>
        </p:nvSpPr>
        <p:spPr>
          <a:xfrm>
            <a:off x="6438191" y="2133600"/>
            <a:ext cx="5066419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457200" algn="l"/>
              </a:tabLst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Effective communication channels and practices that promote open dialogue and information sharing (CIPD, 2020).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457200" algn="l"/>
              </a:tabLst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Opportunities for employee involvement and participation in decision-making processes (Guest, 2004).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457200" algn="l"/>
              </a:tabLst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Recognition and rewards programs that acknowledge and appreciate employees' contributions (Branham, 2012).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457200" algn="l"/>
              </a:tabLst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Work-life balance initiatives, such as flexible working arrangements and wellness programs (Allen, 2013).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  <a:tabLst>
                <a:tab pos="457200" algn="l"/>
              </a:tabLst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Development and training programs that foster employee growth and career progression (Armstrong, 2012).</a:t>
            </a:r>
          </a:p>
        </p:txBody>
      </p:sp>
    </p:spTree>
    <p:extLst>
      <p:ext uri="{BB962C8B-B14F-4D97-AF65-F5344CB8AC3E}">
        <p14:creationId xmlns:p14="http://schemas.microsoft.com/office/powerpoint/2010/main" val="42570973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" name="Group 52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54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5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6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7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8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9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0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1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2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3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4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5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68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9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0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1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2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3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4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5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6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7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8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9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81" name="Rectangle 80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B71777-08AD-D210-CACD-FD46D699CCAA}"/>
              </a:ext>
            </a:extLst>
          </p:cNvPr>
          <p:cNvSpPr txBox="1"/>
          <p:nvPr/>
        </p:nvSpPr>
        <p:spPr>
          <a:xfrm>
            <a:off x="2592925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rPr>
              <a:t>Personal experiences 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E85258-A4A9-6C53-A544-7427ADCF0E12}"/>
              </a:ext>
            </a:extLst>
          </p:cNvPr>
          <p:cNvSpPr txBox="1"/>
          <p:nvPr/>
        </p:nvSpPr>
        <p:spPr>
          <a:xfrm>
            <a:off x="2589212" y="2125362"/>
            <a:ext cx="5835121" cy="37858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	As a student, my personal experiences can provide insights into positive practices that foster a strong employer-employee relationship. For example, I can highlight the positive impact of a lecturer who regularly communicates clear expectations and provides constructive feedback, promoting growth and development (Lunenburg, 2010). Additionally, I can appreciate a flexible work environment that allows for a healthy work-life balance, demonstrating an organization's support for employee well-being (Allen, 2013). Furthermore, recognition and rewards for achievements, such as academic scholarships or internships, can enhance motivation and create a positive bond between the student and the educational institution (Branham, 2012). These experiences underscore the importance of effective communication, work-life balance, and recognition as positive practices that shape the employer-employee relationship.</a:t>
            </a:r>
          </a:p>
        </p:txBody>
      </p:sp>
      <p:pic>
        <p:nvPicPr>
          <p:cNvPr id="9" name="Graphic 8" descr="Diploma Roll">
            <a:extLst>
              <a:ext uri="{FF2B5EF4-FFF2-40B4-BE49-F238E27FC236}">
                <a16:creationId xmlns:a16="http://schemas.microsoft.com/office/drawing/2014/main" id="{A17A0A03-6F5F-DB12-62C4-94D5D8B252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31452" y="2561913"/>
            <a:ext cx="2873159" cy="2873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6483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11">
            <a:extLst>
              <a:ext uri="{FF2B5EF4-FFF2-40B4-BE49-F238E27FC236}">
                <a16:creationId xmlns:a16="http://schemas.microsoft.com/office/drawing/2014/main" id="{BFE4781A-41C7-4F27-8792-A74EFB8E5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5DC874-777F-C474-C3D4-80B597948FB7}"/>
              </a:ext>
            </a:extLst>
          </p:cNvPr>
          <p:cNvSpPr txBox="1"/>
          <p:nvPr/>
        </p:nvSpPr>
        <p:spPr>
          <a:xfrm>
            <a:off x="1046019" y="942108"/>
            <a:ext cx="3256550" cy="49691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chemeClr val="tx2">
                    <a:lumMod val="75000"/>
                  </a:schemeClr>
                </a:solidFill>
                <a:effectLst/>
                <a:latin typeface="+mj-lt"/>
                <a:ea typeface="+mj-ea"/>
                <a:cs typeface="+mj-cs"/>
              </a:rPr>
              <a:t>References: </a:t>
            </a:r>
            <a:endParaRPr lang="en-US" sz="3600">
              <a:solidFill>
                <a:schemeClr val="tx2">
                  <a:lumMod val="7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8" name="Group 47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0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6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7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8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9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0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758E4852-96FF-FC2F-E1E2-F85D8B951C5B}"/>
              </a:ext>
            </a:extLst>
          </p:cNvPr>
          <p:cNvSpPr txBox="1"/>
          <p:nvPr/>
        </p:nvSpPr>
        <p:spPr>
          <a:xfrm>
            <a:off x="4827038" y="942108"/>
            <a:ext cx="7286676" cy="496911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Allen, T. D. (2013). The work–family interface and job performance: Moderators and mediators. Perspectives on Work, 17-30.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Armstrong, M. (2012). Armstrong's handbook of human resource management practice (12th ed.). Kogan Page.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Branham, L. (2012). The 7 hidden reasons employees leave: How to recognize the subtle signs and act before it's too late. AMACOM.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Boudreau, J. W., &amp; Ramstad, P. M. (2005). </a:t>
            </a:r>
            <a:r>
              <a:rPr lang="en-US" sz="900" dirty="0" err="1">
                <a:solidFill>
                  <a:schemeClr val="tx2">
                    <a:lumMod val="75000"/>
                  </a:schemeClr>
                </a:solidFill>
                <a:effectLst/>
              </a:rPr>
              <a:t>Talentship</a:t>
            </a: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, talent segmentation, and sustainability: A new HR decision science paradigm for a new strategy definition. Human Resource Management, 44(2), 129-136.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CIPD. (2020). Employee Voice. Retrieved from </a:t>
            </a:r>
            <a:r>
              <a:rPr lang="en-US" sz="900" u="sng" dirty="0">
                <a:solidFill>
                  <a:schemeClr val="tx2">
                    <a:lumMod val="75000"/>
                  </a:schemeClr>
                </a:solidFill>
                <a:effectLst/>
                <a:hlinkClick r:id="rId2"/>
              </a:rPr>
              <a:t>https://www.cipd.co.uk/knowledge/fundamentals/relations/employee-voice/factsheet</a:t>
            </a:r>
            <a:endParaRPr lang="en-US" sz="900" dirty="0">
              <a:solidFill>
                <a:schemeClr val="tx2">
                  <a:lumMod val="7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CIPD. (2021). Profession Map. Retrieved from </a:t>
            </a:r>
            <a:r>
              <a:rPr lang="en-US" sz="900" u="sng" dirty="0">
                <a:solidFill>
                  <a:schemeClr val="tx2">
                    <a:lumMod val="75000"/>
                  </a:schemeClr>
                </a:solidFill>
                <a:effectLst/>
                <a:hlinkClick r:id="rId3"/>
              </a:rPr>
              <a:t>https://www.cipd.co.uk/learn/career/profession-map</a:t>
            </a:r>
            <a:endParaRPr lang="en-US" sz="900" dirty="0">
              <a:solidFill>
                <a:schemeClr val="tx2">
                  <a:lumMod val="7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 err="1">
                <a:solidFill>
                  <a:schemeClr val="tx2">
                    <a:lumMod val="75000"/>
                  </a:schemeClr>
                </a:solidFill>
                <a:effectLst/>
              </a:rPr>
              <a:t>Dessler</a:t>
            </a: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, G. (2017). Human resource management (15th ed.). Pearson.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Freeman, R. B., &amp; Lazear, E. P. (1995). An economic analysis of works councils. NBER Working Paper No. 5175.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Gardner, T. M., Wright, P. M., &amp; Moynihan, L. M. (2008). The impact of motivation, empowerment, and skill-enhancing practices on aggregate voluntary turnover: The mediating effect of collective affective commitment. Personnel Psychology, 61(2), 325-358.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Guest, D. E. (2004). The psychology of the employment relationship: An analysis based on the psychological contract. Oxford University Press.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Guthrie, J. P. (2001). High-involvement work practices, turnover, and productivity: Evidence from New Zealand. Academy of Management Journal, 44(1), 180-190.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Jackson, S. E., Schuler, R. S., &amp; Jiang, K. (2014). An aspirational framework for strategic human resource management. Academy of Management Annals, 8(1), 1-56.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Kovach, K. A., Hughes, A. A., Fagan, P. D., &amp; </a:t>
            </a:r>
            <a:r>
              <a:rPr lang="en-US" sz="900" dirty="0" err="1">
                <a:solidFill>
                  <a:schemeClr val="tx2">
                    <a:lumMod val="75000"/>
                  </a:schemeClr>
                </a:solidFill>
                <a:effectLst/>
              </a:rPr>
              <a:t>Maggitti</a:t>
            </a: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, P. G. (2016). Employee engagement and the HRM–performance relationship: A review of quantitative studies. Human Resource Management Review, 26(1), 41-56.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Latham, G. P., &amp; Pinder, C. C. (2005). Work motivation theory and research at the dawn of the twenty-first century. Annual Review of Psychology, 56(1), 485-516.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Lunenburg, F. C. (2010). Communication: The process, barriers, and improving effectiveness. Schooling, 1(1), 1-11.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Noe, R. A., Hollenbeck, J. R., Gerhart, B., &amp; Wright, P. M. (2017). Human resource management: Gaining a competitive advantage. McGraw-Hill Education.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Rousseau, D. M. (1989). Psychological and implied contracts in organizations. Employee Responsibilities and Rights Journal, 2(2), 121-139.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Schein, E. H. (2010). Organizational culture and leadership (4th ed.). Jossey-Bass.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900" dirty="0">
                <a:solidFill>
                  <a:schemeClr val="tx2">
                    <a:lumMod val="75000"/>
                  </a:schemeClr>
                </a:solidFill>
                <a:effectLst/>
              </a:rPr>
              <a:t>Sparrow, P., &amp; Cooper, C. L. (2003). The employment relationship: Key challenges for HR. Human Resource Management Journal, 13(2), 71-89.</a:t>
            </a:r>
          </a:p>
        </p:txBody>
      </p:sp>
    </p:spTree>
    <p:extLst>
      <p:ext uri="{BB962C8B-B14F-4D97-AF65-F5344CB8AC3E}">
        <p14:creationId xmlns:p14="http://schemas.microsoft.com/office/powerpoint/2010/main" val="396127312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1724</Words>
  <Application>Microsoft Office PowerPoint</Application>
  <PresentationFormat>Widescreen</PresentationFormat>
  <Paragraphs>75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Wisp</vt:lpstr>
      <vt:lpstr>Human Resources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Resources</dc:title>
  <dc:creator>TG</dc:creator>
  <cp:lastModifiedBy>Stefan Costache</cp:lastModifiedBy>
  <cp:revision>4</cp:revision>
  <dcterms:created xsi:type="dcterms:W3CDTF">2023-06-05T10:41:52Z</dcterms:created>
  <dcterms:modified xsi:type="dcterms:W3CDTF">2023-06-20T21:50:10Z</dcterms:modified>
</cp:coreProperties>
</file>