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image" Target="../media/image-8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80560" y="548640"/>
            <a:ext cx="3200400" cy="13350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457200" y="2286000"/>
            <a:ext cx="112471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i="1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MSc Cybersecurity and Digital Forensics</a:t>
            </a:r>
            <a:endParaRPr lang="en-US" sz="1800" dirty="0"/>
          </a:p>
        </p:txBody>
      </p:sp>
      <p:sp>
        <p:nvSpPr>
          <p:cNvPr id="4" name="Text 1"/>
          <p:cNvSpPr/>
          <p:nvPr/>
        </p:nvSpPr>
        <p:spPr>
          <a:xfrm>
            <a:off x="457200" y="269748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Module: Research Methods and Professional Development (ACFA7004)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914400" y="3291840"/>
            <a:ext cx="1033272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Applications:</a:t>
            </a:r>
            <a:endParaRPr lang="en-US" sz="2400" dirty="0"/>
          </a:p>
          <a:p>
            <a:pPr algn="ctr" indent="0" marL="0">
              <a:buNone/>
            </a:pPr>
            <a:r>
              <a:rPr lang="en-US" sz="24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Composite Execution Isolation and Data Symbolisation Framework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457200" y="4892040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Name: Latchiarajan Parthasarathy</a:t>
            </a:r>
            <a:endParaRPr lang="en-US" sz="1300" dirty="0"/>
          </a:p>
        </p:txBody>
      </p:sp>
      <p:sp>
        <p:nvSpPr>
          <p:cNvPr id="7" name="Text 4"/>
          <p:cNvSpPr/>
          <p:nvPr/>
        </p:nvSpPr>
        <p:spPr>
          <a:xfrm>
            <a:off x="457200" y="5193792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ID: 2531979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457200" y="5495544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Supervisor: Dr Suresh Shanmugasundaram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457200" y="5797296"/>
            <a:ext cx="112471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Submission Date: 14 August 2026</a:t>
            </a:r>
            <a:endParaRPr lang="en-US" sz="13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537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900" dirty="0"/>
          </a:p>
        </p:txBody>
      </p:sp>
      <p:pic>
        <p:nvPicPr>
          <p:cNvPr id="4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0" y="228600"/>
            <a:ext cx="548640" cy="228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320040"/>
            <a:ext cx="10607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Presentation Overview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914400" y="1280160"/>
            <a:ext cx="8229600" cy="4937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1400"/>
              </a:spcAft>
              <a:buNone/>
            </a:pPr>
            <a:r>
              <a:rPr lang="en-US" sz="18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Research Context and Background</a:t>
            </a:r>
            <a:endParaRPr lang="en-US" sz="1800" dirty="0"/>
          </a:p>
          <a:p>
            <a:pPr indent="0" marL="0">
              <a:spcAft>
                <a:spcPts val="1400"/>
              </a:spcAft>
              <a:buNone/>
            </a:pPr>
            <a:r>
              <a:rPr lang="en-US" sz="18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Research Problem</a:t>
            </a:r>
            <a:endParaRPr lang="en-US" sz="1800" dirty="0"/>
          </a:p>
          <a:p>
            <a:pPr indent="0" marL="0">
              <a:spcAft>
                <a:spcPts val="1400"/>
              </a:spcAft>
              <a:buNone/>
            </a:pPr>
            <a:r>
              <a:rPr lang="en-US" sz="18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Research Aim and Objectives</a:t>
            </a:r>
            <a:endParaRPr lang="en-US" sz="1800" dirty="0"/>
          </a:p>
          <a:p>
            <a:pPr indent="0" marL="0">
              <a:spcAft>
                <a:spcPts val="1400"/>
              </a:spcAft>
              <a:buNone/>
            </a:pPr>
            <a:r>
              <a:rPr lang="en-US" sz="18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 Literature Review</a:t>
            </a:r>
            <a:endParaRPr lang="en-US" sz="1800" dirty="0"/>
          </a:p>
          <a:p>
            <a:pPr indent="0" marL="0">
              <a:spcAft>
                <a:spcPts val="1400"/>
              </a:spcAft>
              <a:buNone/>
            </a:pPr>
            <a:r>
              <a:rPr lang="en-US" sz="18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 Research Methodology</a:t>
            </a:r>
            <a:endParaRPr lang="en-US" sz="1800" dirty="0"/>
          </a:p>
          <a:p>
            <a:pPr indent="0" marL="0">
              <a:spcAft>
                <a:spcPts val="1400"/>
              </a:spcAft>
              <a:buNone/>
            </a:pPr>
            <a:r>
              <a:rPr lang="en-US" sz="18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6.  Project Planning and Resources</a:t>
            </a:r>
            <a:endParaRPr lang="en-US" sz="1800" dirty="0"/>
          </a:p>
          <a:p>
            <a:pPr indent="0" marL="0">
              <a:spcAft>
                <a:spcPts val="1400"/>
              </a:spcAft>
              <a:buNone/>
            </a:pPr>
            <a:r>
              <a:rPr lang="en-US" sz="18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  Expected Impact and Limitations</a:t>
            </a:r>
            <a:endParaRPr lang="en-US" sz="1800" dirty="0"/>
          </a:p>
          <a:p>
            <a:pPr indent="0" marL="0">
              <a:spcAft>
                <a:spcPts val="1400"/>
              </a:spcAft>
              <a:buNone/>
            </a:pPr>
            <a:r>
              <a:rPr lang="en-US" sz="18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8.  References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537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900" dirty="0"/>
          </a:p>
        </p:txBody>
      </p:sp>
      <p:pic>
        <p:nvPicPr>
          <p:cNvPr id="4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0" y="228600"/>
            <a:ext cx="548640" cy="228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320040"/>
            <a:ext cx="10607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Context and Background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457200" y="1188720"/>
            <a:ext cx="630936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Agentic LLM applications increasingly use tools, browse the internet, and control user files [1].</a:t>
            </a:r>
            <a:endParaRPr lang="en-US" sz="145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transformer architecture treats trusted commands and untrusted third-party data as input within a single, indistinguishable channel [1].</a:t>
            </a:r>
            <a:endParaRPr lang="en-US" sz="145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structural flaw enables Indirect Prompt Injection (IPI): harmful instructions hidden in external content (web pages, e-mails) can hijack an agent's actions without the user's knowledge [2].</a:t>
            </a:r>
            <a:endParaRPr lang="en-US" sz="145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Current defences — prompt engineering, multi-layered instructions — are theoretically imperfect and are regularly bypassed [3].</a:t>
            </a:r>
            <a:endParaRPr lang="en-US" sz="145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OWASP ranks prompt injection as the #1 risk in both the LLM Applications Top 10 and the Agentic Applications Top 10 [4].</a:t>
            </a:r>
            <a:endParaRPr lang="en-US" sz="1450" dirty="0"/>
          </a:p>
        </p:txBody>
      </p:sp>
      <p:pic>
        <p:nvPicPr>
          <p:cNvPr id="7" name="Image 1" descr="fig1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440" y="1554480"/>
            <a:ext cx="4754880" cy="2798064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949440" y="4389120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i="1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1.1: The Instruction-Data Conflation Problem</a:t>
            </a:r>
            <a:endParaRPr lang="en-US" sz="10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537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900" dirty="0"/>
          </a:p>
        </p:txBody>
      </p:sp>
      <p:pic>
        <p:nvPicPr>
          <p:cNvPr id="4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0" y="228600"/>
            <a:ext cx="548640" cy="228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320040"/>
            <a:ext cx="10607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Problem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457200" y="1188720"/>
            <a:ext cx="6309360" cy="5120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Problem: Agentic LLMs blend trusted system commands with untrusted external data, causing a loss of control-flow integrity.</a:t>
            </a:r>
            <a:endParaRPr lang="en-US" sz="145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malicious payload injected via data retrieval can disrupt the agent's task goal — leading to zero-click data leaks or unintentional operations.</a:t>
            </a:r>
            <a:endParaRPr lang="en-US" sz="145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Gap: Semantic/prompt-based filters have a structural limit; attackers exploiting fixed filters recovered 64% success on unstructured inputs [3].</a:t>
            </a:r>
            <a:endParaRPr lang="en-US" sz="145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Execution isolation vs. Stored IPI trade-off: thorough isolation harms benign-task usability, while extended data access exposes systems to Stored IPI, where a payload sheds its untrusted label and is later trusted on retrieval [6].</a:t>
            </a:r>
            <a:endParaRPr lang="en-US" sz="1450" dirty="0"/>
          </a:p>
          <a:p>
            <a:pPr marL="342900" indent="-342900">
              <a:spcAft>
                <a:spcPts val="1200"/>
              </a:spcAft>
              <a:buSzPct val="100000"/>
              <a:buChar char="•"/>
            </a:pPr>
            <a:r>
              <a:rPr lang="en-US" sz="14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existing architecture couples both defences against long-horizon and immediate attacks.</a:t>
            </a:r>
            <a:endParaRPr lang="en-US" sz="1450" dirty="0"/>
          </a:p>
        </p:txBody>
      </p:sp>
      <p:pic>
        <p:nvPicPr>
          <p:cNvPr id="7" name="Image 1" descr="fig2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440" y="1737360"/>
            <a:ext cx="4754880" cy="194767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949440" y="3794760"/>
            <a:ext cx="47548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i="1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2.1: Stored IPI Attack Chain</a:t>
            </a:r>
            <a:endParaRPr lang="en-US" sz="10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537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  <p:pic>
        <p:nvPicPr>
          <p:cNvPr id="4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0" y="228600"/>
            <a:ext cx="548640" cy="228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320040"/>
            <a:ext cx="10607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Aim and Objectives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457200" y="114300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Aim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457200" y="1508760"/>
            <a:ext cx="112471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i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Devise, build, and test a composite framework of architectural mitigations — integrating hub-and-spoke execution isolation with dual-LLM data symbolisation — to prevent prompt injection attacks on tool-supported LLM agents, with minimum penalty to benign task utility.</a:t>
            </a:r>
            <a:endParaRPr lang="en-US" sz="1400" dirty="0"/>
          </a:p>
        </p:txBody>
      </p:sp>
      <p:sp>
        <p:nvSpPr>
          <p:cNvPr id="8" name="Text 5"/>
          <p:cNvSpPr/>
          <p:nvPr/>
        </p:nvSpPr>
        <p:spPr>
          <a:xfrm>
            <a:off x="457200" y="2468880"/>
            <a:ext cx="112471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SMART Objectives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457200" y="2834640"/>
            <a:ext cx="11247120" cy="3383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1000"/>
              </a:spcAft>
              <a:buNone/>
            </a:pPr>
            <a:r>
              <a:rPr lang="en-US" sz="13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Critically evaluate current Indirect Prompt Injection vulnerabilities in the MCP ecosystem via a systematic literature review (Month 2).</a:t>
            </a:r>
            <a:endParaRPr lang="en-US" sz="135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3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Design a composite defensive architecture combining execution sandboxing with persistent untrusted-data tracking (Month 3).</a:t>
            </a:r>
            <a:endParaRPr lang="en-US" sz="135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3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Implement a functional Python-based prototype using open-weight language models (Month 4).</a:t>
            </a:r>
            <a:endParaRPr lang="en-US" sz="135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3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Measure Targeted Attack Success Rate and Benign Utility against AgentDojo/AgentLAB, targeting ASR below 10% (Month 5).</a:t>
            </a:r>
            <a:endParaRPr lang="en-US" sz="135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13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Formulate architectural deployment guidelines aligned with the NIST AI RMF (Month 6).</a:t>
            </a:r>
            <a:endParaRPr lang="en-US" sz="13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537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900" dirty="0"/>
          </a:p>
        </p:txBody>
      </p:sp>
      <p:pic>
        <p:nvPicPr>
          <p:cNvPr id="4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0" y="228600"/>
            <a:ext cx="548640" cy="228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320040"/>
            <a:ext cx="10607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Literature Review</a:t>
            </a:r>
            <a:endParaRPr lang="en-US" sz="26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143000"/>
          <a:ext cx="11247120" cy="3566160"/>
        </p:xfrm>
        <a:graphic>
          <a:graphicData uri="http://schemas.openxmlformats.org/drawingml/2006/table">
            <a:tbl>
              <a:tblPr/>
              <a:tblGrid>
                <a:gridCol w="1737360"/>
                <a:gridCol w="1737360"/>
                <a:gridCol w="4297680"/>
                <a:gridCol w="3474720"/>
              </a:tblGrid>
              <a:tr h="5094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Author / Year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Study / Topic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Key Finding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Relevance / Gap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</a:tr>
              <a:tr h="5094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Willison, 2023 [1]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Dual LLM Pattern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Separate privileged/quarantined models resist prompt injection.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Foundational isolation pattern; vulnerable to Stored IPI.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4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Greshake et al., 2023 [2]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Indirect Prompt Injection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Real-world LLM apps compromised via external content.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Established IPI as a practical, exploitable threat.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4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Debenedetti et al., 2024 [8]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AgentDojo benchmark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Formalises the ASR vs. Benign Utility trade-off across 97 tasks / 629 test cases.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Reducing attack capability reduces real capability.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4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Wu et al., 2025 [7]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IsolateGPT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Hub-and-spoke execution isolation limits the blast radius of tool calls.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Adds latency; discontinuity of context.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4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Kim et al., 2026 [6]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DualView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Symbolisation widens untrusted-data tracking to global context; ASR reduced to 0% at +6pp utility cost.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Does not address execution isolation.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9451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Wallace et al., 2024 [9]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Instruction Hierarchy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Trains models to favour developer prompts over outside data.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950" dirty="0">
                          <a:solidFill>
                            <a:srgbClr val="222222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Structurally bounded; cannot cover infinite semantic variation.</a:t>
                      </a:r>
                      <a:endParaRPr lang="en-US" sz="9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91440" marR="91440" marT="45720" marB="45720" anchor="t">
                    <a:lnL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457200" y="489204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Identified Research Gap</a:t>
            </a:r>
            <a:endParaRPr lang="en-US" sz="1400" dirty="0"/>
          </a:p>
        </p:txBody>
      </p:sp>
      <p:sp>
        <p:nvSpPr>
          <p:cNvPr id="8" name="Text 4"/>
          <p:cNvSpPr/>
          <p:nvPr/>
        </p:nvSpPr>
        <p:spPr>
          <a:xfrm>
            <a:off x="457200" y="5212080"/>
            <a:ext cx="1124712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existing architecture couples DualView-style data symbolisation with IsolateGPT-style execution isolation and measures the combination against MCP-enabled, long-horizon attacks — this is the gap the proposed composite framework addresses.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537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900" dirty="0"/>
          </a:p>
        </p:txBody>
      </p:sp>
      <p:pic>
        <p:nvPicPr>
          <p:cNvPr id="4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0" y="228600"/>
            <a:ext cx="548640" cy="228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320040"/>
            <a:ext cx="10607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Methodology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457200" y="1188720"/>
            <a:ext cx="6309360" cy="5120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Design Science Research (Hevner et al., 2004) [10]: an iterative cycle of Problem Identification → Design &amp; Development → Demonstration → Evaluation.</a:t>
            </a:r>
            <a:endParaRPr lang="en-US" sz="125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Quantitative, system-level evaluation; objectivist stance, positivist epistemology.</a:t>
            </a:r>
            <a:endParaRPr lang="en-US" sz="125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Architecture: Hub (orchestration / MCP interface) → Quarantined Spoke (no tool access, symbolic output only) → Privileged Spoke (receives symbols, generates execution plan) → Sandboxed safe output.</a:t>
            </a:r>
            <a:endParaRPr lang="en-US" sz="125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Evaluated on AgentDojo (static IPI) and AgentLAB (long-horizon attacks) [8], [11].</a:t>
            </a:r>
            <a:endParaRPr lang="en-US" sz="125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Metrics: Targeted Attack Success Rate, Benign Utility, Turn-to-Success, Latency Overhead.</a:t>
            </a:r>
            <a:endParaRPr lang="en-US" sz="125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Tools: Python 3.10+, LangChain, MCP SDK, Docker API, vLLM, Llama-3.1-8B / Mistral-7B.</a:t>
            </a:r>
            <a:endParaRPr lang="en-US" sz="1250" dirty="0"/>
          </a:p>
        </p:txBody>
      </p:sp>
      <p:pic>
        <p:nvPicPr>
          <p:cNvPr id="7" name="Image 1" descr="fig3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9440" y="1234440"/>
            <a:ext cx="4754880" cy="1472184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949440" y="2724912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i="1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3.2: Design Science Research Process</a:t>
            </a:r>
            <a:endParaRPr lang="en-US" sz="950" dirty="0"/>
          </a:p>
        </p:txBody>
      </p:sp>
      <p:pic>
        <p:nvPicPr>
          <p:cNvPr id="9" name="Image 2" descr="fig4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0" y="3246120"/>
            <a:ext cx="4754880" cy="202082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949440" y="5285232"/>
            <a:ext cx="47548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50" i="1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3.1: Composite Defence Architecture</a:t>
            </a:r>
            <a:endParaRPr lang="en-US" sz="9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537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900" dirty="0"/>
          </a:p>
        </p:txBody>
      </p:sp>
      <p:pic>
        <p:nvPicPr>
          <p:cNvPr id="4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0" y="228600"/>
            <a:ext cx="548640" cy="228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320040"/>
            <a:ext cx="10607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Project Planning and Resources</a:t>
            </a:r>
            <a:endParaRPr lang="en-US" sz="2600" dirty="0"/>
          </a:p>
        </p:txBody>
      </p:sp>
      <p:pic>
        <p:nvPicPr>
          <p:cNvPr id="6" name="Image 1" descr="fig5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1143000"/>
            <a:ext cx="6583680" cy="339242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57200" y="4572000"/>
            <a:ext cx="65836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50" i="1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5.1: Six-Month Gantt Chart</a:t>
            </a:r>
            <a:endParaRPr lang="en-US" sz="1050" dirty="0"/>
          </a:p>
        </p:txBody>
      </p:sp>
      <p:sp>
        <p:nvSpPr>
          <p:cNvPr id="8" name="Text 4"/>
          <p:cNvSpPr/>
          <p:nvPr/>
        </p:nvSpPr>
        <p:spPr>
          <a:xfrm>
            <a:off x="7406640" y="1143000"/>
            <a:ext cx="42976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Resources</a:t>
            </a:r>
            <a:endParaRPr lang="en-US" sz="1500" dirty="0"/>
          </a:p>
        </p:txBody>
      </p:sp>
      <p:sp>
        <p:nvSpPr>
          <p:cNvPr id="9" name="Text 5"/>
          <p:cNvSpPr/>
          <p:nvPr/>
        </p:nvSpPr>
        <p:spPr>
          <a:xfrm>
            <a:off x="7406640" y="1508760"/>
            <a:ext cx="429768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Programming: Python 3.10 or later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Frameworks: LangChain, MCP SDK, Docker API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Evaluation: AgentDojo, AgentLAB, UK AI Safety Institute inspect_evals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Models: Llama-3.1-8B, Mistral-7B (via vLLM)</a:t>
            </a:r>
            <a:endParaRPr lang="en-US" sz="12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Hardware: Linux workstation, NVIDIA RTX-series GPU (24GB VRAM), fast NVMe storage</a:t>
            </a:r>
            <a:endParaRPr lang="en-US" sz="1200" dirty="0"/>
          </a:p>
        </p:txBody>
      </p:sp>
      <p:sp>
        <p:nvSpPr>
          <p:cNvPr id="10" name="Text 6"/>
          <p:cNvSpPr/>
          <p:nvPr/>
        </p:nvSpPr>
        <p:spPr>
          <a:xfrm>
            <a:off x="457200" y="5074920"/>
            <a:ext cx="112471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i="1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Six-month timeline: literature review → baseline testing → prototype design → adversarial testing → data analysis → finalisation.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537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900" dirty="0"/>
          </a:p>
        </p:txBody>
      </p:sp>
      <p:pic>
        <p:nvPicPr>
          <p:cNvPr id="4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0" y="228600"/>
            <a:ext cx="548640" cy="228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320040"/>
            <a:ext cx="10607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Expected Impact and Limitations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457200" y="114300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Expected Impact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457200" y="1508760"/>
            <a:ext cx="5486400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TASR drop from ~30–40% (baseline) to below 10% for direct and indirect prompt injection.</a:t>
            </a:r>
            <a:endParaRPr lang="en-US" sz="12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Benign Utility drop of less than 8% — a favourable security-utility trade-off vs. single-mechanism defences.</a:t>
            </a:r>
            <a:endParaRPr lang="en-US" sz="12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Academic: empirical evidence that combined defences outperform semantic filtering alone against multi-turn attacks.</a:t>
            </a:r>
            <a:endParaRPr lang="en-US" sz="12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Technical: a reference architecture hardening MCP against zero-click exploits.</a:t>
            </a:r>
            <a:endParaRPr lang="en-US" sz="12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Industry: an actionable deployment blueprint aligned with the NIST AI RMF.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6217920" y="1143000"/>
            <a:ext cx="5486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Limitations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6217920" y="1508760"/>
            <a:ext cx="5486400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Added token count and inference latency from dual-LLM routing — may be prohibitive in resource-limited or latency-sensitive settings.</a:t>
            </a:r>
            <a:endParaRPr lang="en-US" sz="12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Scope restricted to indirect prompt injection targeting tool-calling agents only.</a:t>
            </a:r>
            <a:endParaRPr lang="en-US" sz="1200" dirty="0"/>
          </a:p>
          <a:p>
            <a:pPr marL="342900" indent="-342900">
              <a:spcAft>
                <a:spcPts val="900"/>
              </a:spcAft>
              <a:buSzPct val="100000"/>
              <a:buChar char="•"/>
            </a:pPr>
            <a:r>
              <a:rPr lang="en-US" sz="120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Does not address model-weight poisoning, adversarial training-data manipulation, or hardware side-channel leaks.</a:t>
            </a:r>
            <a:endParaRPr lang="en-US" sz="12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537960"/>
            <a:ext cx="82296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Architectural Mitigations for Prompt Injection Attacks in Agentic LLM Applications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11521440" y="6537960"/>
            <a:ext cx="457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5959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900" dirty="0"/>
          </a:p>
        </p:txBody>
      </p:sp>
      <p:pic>
        <p:nvPicPr>
          <p:cNvPr id="4" name="Image 0" descr="logo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430000" y="228600"/>
            <a:ext cx="548640" cy="2286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457200" y="320040"/>
            <a:ext cx="10607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600" b="1" dirty="0">
                <a:solidFill>
                  <a:srgbClr val="1F386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References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457200" y="1143000"/>
            <a:ext cx="11247120" cy="5212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[1] S. Willison, "The Dual LLM Pattern for Building AI Assistants That Can Resist Prompt Injection," Apr. 2023.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[2] K. Greshake et al., "Not What You've Signed Up For: Compromising Real-World LLM-Integrated Applications with Indirect Prompt Injection," Proc. AISec, Nov. 2023, pp. 79-90.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[3] Cloud Security Alliance, "NIST Proves Static AI Guardrails Are Mathematically Insufficient," 2026.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[4] Open Worldwide Application Security Project, "OWASP Top 10 for LLM Applications," OWASP Foundation, 2025.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[5] "Security Analysis of the Model Context Protocol Specification and Prompt Injection Vulnerabilities in Tool-Integrated LLM Agents," arXiv preprint, 2025.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[6] J. Kim et al., "DualView: Preventing Indirect Prompt Injection in Personal AI Agents," arXiv:2607.03821, 2026.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[7] Y. Wu et al., "IsolateGPT: An Execution Isolation Architecture for LLM-Based Agentic Systems," Proc. NDSS, 2025.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[8] E. Debenedetti et al., "AgentDojo: A Dynamic Environment to Evaluate Prompt Injection Attacks and Defenses for LLM Agents," Proc. NeurIPS, 2024.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[9] E. Wallace et al., "The Instruction Hierarchy: Training LLMs to Prioritize Privileged Instructions," OpenAI, Apr. 2024.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[10] A. R. Hevner, S. T. March, J. Park, and S. Ram, "Design Science in Information Systems Research," MIS Quarterly, vol. 28, no. 1, pp. 75-105, Mar. 2004.</a:t>
            </a:r>
            <a:endParaRPr lang="en-US" sz="10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1050" dirty="0">
                <a:solidFill>
                  <a:srgbClr val="2222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[11] "AgentLAB: Benchmarking LLM Agents against Long-Horizon Attacks," arXiv preprint, 2026.</a:t>
            </a:r>
            <a:endParaRPr lang="en-US" sz="10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2026-08-07T23:17:21Z</dcterms:created>
  <dcterms:modified xsi:type="dcterms:W3CDTF">2026-08-07T23:17:21Z</dcterms:modified>
</cp:coreProperties>
</file>