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owri francis" initials="lf" lastIdx="1" clrIdx="0">
    <p:extLst>
      <p:ext uri="{19B8F6BF-5375-455C-9EA6-DF929625EA0E}">
        <p15:presenceInfo xmlns:p15="http://schemas.microsoft.com/office/powerpoint/2012/main" userId="a1fbbd256549117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450FBD-2A1B-4A4D-AE5B-B0EEE3ED6D39}" v="1304" dt="2018-08-13T15:28:04.4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291" autoAdjust="0"/>
  </p:normalViewPr>
  <p:slideViewPr>
    <p:cSldViewPr snapToGrid="0">
      <p:cViewPr varScale="1">
        <p:scale>
          <a:sx n="68" d="100"/>
          <a:sy n="68" d="100"/>
        </p:scale>
        <p:origin x="81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5" d="100"/>
          <a:sy n="55" d="100"/>
        </p:scale>
        <p:origin x="2880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commentAuthors" Target="commentAuthors.xml"/><Relationship Id="rId10" Type="http://schemas.microsoft.com/office/2016/11/relationships/changesInfo" Target="changesInfos/changesInfo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owri francis" userId="a1fbbd2565491170" providerId="LiveId" clId="{76450FBD-2A1B-4A4D-AE5B-B0EEE3ED6D39}"/>
    <pc:docChg chg="custSel addSld delSld modSld sldOrd">
      <pc:chgData name="lowri francis" userId="a1fbbd2565491170" providerId="LiveId" clId="{76450FBD-2A1B-4A4D-AE5B-B0EEE3ED6D39}" dt="2018-08-13T15:28:04.431" v="1302" actId="20577"/>
      <pc:docMkLst>
        <pc:docMk/>
      </pc:docMkLst>
      <pc:sldChg chg="modSp modNotes modNotesTx">
        <pc:chgData name="lowri francis" userId="a1fbbd2565491170" providerId="LiveId" clId="{76450FBD-2A1B-4A4D-AE5B-B0EEE3ED6D39}" dt="2018-08-13T13:33:45.126" v="1242"/>
        <pc:sldMkLst>
          <pc:docMk/>
          <pc:sldMk cId="2507694604" sldId="256"/>
        </pc:sldMkLst>
        <pc:spChg chg="mod">
          <ac:chgData name="lowri francis" userId="a1fbbd2565491170" providerId="LiveId" clId="{76450FBD-2A1B-4A4D-AE5B-B0EEE3ED6D39}" dt="2018-08-01T15:50:26.258" v="155" actId="20577"/>
          <ac:spMkLst>
            <pc:docMk/>
            <pc:sldMk cId="2507694604" sldId="256"/>
            <ac:spMk id="8" creationId="{3E1D2A6A-DFED-4486-B94C-7334ACBF9F04}"/>
          </ac:spMkLst>
        </pc:spChg>
        <pc:spChg chg="mod">
          <ac:chgData name="lowri francis" userId="a1fbbd2565491170" providerId="LiveId" clId="{76450FBD-2A1B-4A4D-AE5B-B0EEE3ED6D39}" dt="2018-08-01T15:47:41.089" v="134" actId="20577"/>
          <ac:spMkLst>
            <pc:docMk/>
            <pc:sldMk cId="2507694604" sldId="256"/>
            <ac:spMk id="17" creationId="{0F8F8F7D-D24A-4E55-89BF-03BCFCFDB0D9}"/>
          </ac:spMkLst>
        </pc:spChg>
        <pc:spChg chg="mod">
          <ac:chgData name="lowri francis" userId="a1fbbd2565491170" providerId="LiveId" clId="{76450FBD-2A1B-4A4D-AE5B-B0EEE3ED6D39}" dt="2018-08-01T15:46:23.623" v="118" actId="20577"/>
          <ac:spMkLst>
            <pc:docMk/>
            <pc:sldMk cId="2507694604" sldId="256"/>
            <ac:spMk id="22" creationId="{B74B9A05-D404-4C9D-95D7-376DD0BCADA8}"/>
          </ac:spMkLst>
        </pc:spChg>
        <pc:spChg chg="mod">
          <ac:chgData name="lowri francis" userId="a1fbbd2565491170" providerId="LiveId" clId="{76450FBD-2A1B-4A4D-AE5B-B0EEE3ED6D39}" dt="2018-08-01T15:51:06.409" v="160" actId="20577"/>
          <ac:spMkLst>
            <pc:docMk/>
            <pc:sldMk cId="2507694604" sldId="256"/>
            <ac:spMk id="23" creationId="{38B9DF0F-30C2-4E69-8AD7-ECB3AEB23239}"/>
          </ac:spMkLst>
        </pc:spChg>
        <pc:picChg chg="mod">
          <ac:chgData name="lowri francis" userId="a1fbbd2565491170" providerId="LiveId" clId="{76450FBD-2A1B-4A4D-AE5B-B0EEE3ED6D39}" dt="2018-08-01T15:50:37.039" v="156" actId="1076"/>
          <ac:picMkLst>
            <pc:docMk/>
            <pc:sldMk cId="2507694604" sldId="256"/>
            <ac:picMk id="9" creationId="{D968DF6A-0FF7-48A7-9D4F-019420470079}"/>
          </ac:picMkLst>
        </pc:picChg>
      </pc:sldChg>
      <pc:sldChg chg="modSp">
        <pc:chgData name="lowri francis" userId="a1fbbd2565491170" providerId="LiveId" clId="{76450FBD-2A1B-4A4D-AE5B-B0EEE3ED6D39}" dt="2018-08-13T15:28:04.431" v="1302" actId="20577"/>
        <pc:sldMkLst>
          <pc:docMk/>
          <pc:sldMk cId="1317508787" sldId="257"/>
        </pc:sldMkLst>
        <pc:spChg chg="mod">
          <ac:chgData name="lowri francis" userId="a1fbbd2565491170" providerId="LiveId" clId="{76450FBD-2A1B-4A4D-AE5B-B0EEE3ED6D39}" dt="2018-08-13T15:28:04.431" v="1302" actId="20577"/>
          <ac:spMkLst>
            <pc:docMk/>
            <pc:sldMk cId="1317508787" sldId="257"/>
            <ac:spMk id="2" creationId="{7737CCD9-90B1-4C7C-8606-6907529980E2}"/>
          </ac:spMkLst>
        </pc:spChg>
      </pc:sldChg>
      <pc:sldChg chg="del">
        <pc:chgData name="lowri francis" userId="a1fbbd2565491170" providerId="LiveId" clId="{76450FBD-2A1B-4A4D-AE5B-B0EEE3ED6D39}" dt="2018-08-13T14:17:43.209" v="1285" actId="2696"/>
        <pc:sldMkLst>
          <pc:docMk/>
          <pc:sldMk cId="704629920" sldId="258"/>
        </pc:sldMkLst>
      </pc:sldChg>
      <pc:sldChg chg="addSp modSp add del">
        <pc:chgData name="lowri francis" userId="a1fbbd2565491170" providerId="LiveId" clId="{76450FBD-2A1B-4A4D-AE5B-B0EEE3ED6D39}" dt="2018-08-13T14:18:32.986" v="1288" actId="2696"/>
        <pc:sldMkLst>
          <pc:docMk/>
          <pc:sldMk cId="3388818249" sldId="259"/>
        </pc:sldMkLst>
        <pc:spChg chg="add mod">
          <ac:chgData name="lowri francis" userId="a1fbbd2565491170" providerId="LiveId" clId="{76450FBD-2A1B-4A4D-AE5B-B0EEE3ED6D39}" dt="2018-08-07T14:34:17.873" v="178"/>
          <ac:spMkLst>
            <pc:docMk/>
            <pc:sldMk cId="3388818249" sldId="259"/>
            <ac:spMk id="2" creationId="{C79CAF87-7979-45C6-905F-8C95DCD4E4D7}"/>
          </ac:spMkLst>
        </pc:spChg>
      </pc:sldChg>
      <pc:sldChg chg="addSp modSp add del ord">
        <pc:chgData name="lowri francis" userId="a1fbbd2565491170" providerId="LiveId" clId="{76450FBD-2A1B-4A4D-AE5B-B0EEE3ED6D39}" dt="2018-08-13T14:18:30.689" v="1287" actId="2696"/>
        <pc:sldMkLst>
          <pc:docMk/>
          <pc:sldMk cId="2365764457" sldId="260"/>
        </pc:sldMkLst>
        <pc:spChg chg="add mod">
          <ac:chgData name="lowri francis" userId="a1fbbd2565491170" providerId="LiveId" clId="{76450FBD-2A1B-4A4D-AE5B-B0EEE3ED6D39}" dt="2018-08-07T14:34:32.354" v="182" actId="14100"/>
          <ac:spMkLst>
            <pc:docMk/>
            <pc:sldMk cId="2365764457" sldId="260"/>
            <ac:spMk id="2" creationId="{FAA67F75-113B-49B7-8051-A3805F42DE7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EB5831-0B89-4D63-A358-8BFF7F41534D}" type="datetimeFigureOut">
              <a:rPr lang="en-GB" smtClean="0"/>
              <a:t>13/08/2018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18047A-E456-424C-9F30-87C4126226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55649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”. </a:t>
            </a:r>
          </a:p>
          <a:p>
            <a:endParaRPr lang="en-US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18047A-E456-424C-9F30-87C4126226B6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60213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8E308A-CB49-497C-AD07-F2185FEF0A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046443F-3274-4D5C-B133-9172469533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F0F356-8F4D-4D3B-8640-9AFF7F00B7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D911A-CD3C-406B-B6DA-DB8B04204C3C}" type="datetimeFigureOut">
              <a:rPr lang="en-GB" smtClean="0"/>
              <a:t>13/08/2018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6B3167-52A0-4153-B48D-162169835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AB669C-9205-4B42-9062-039A407D2D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53D1C-4449-47F7-BB0E-F518246B74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73792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C5760-1D46-4372-92FD-2D4C758AC8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EA8D4-3F68-42B3-82D8-9219F670E3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2A4B6-FA0A-483A-B1DC-E1854F2AB3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D911A-CD3C-406B-B6DA-DB8B04204C3C}" type="datetimeFigureOut">
              <a:rPr lang="en-GB" smtClean="0"/>
              <a:t>13/08/2018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4F4E12-1AD0-443C-AE2D-60A73563A1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92AD60-F8E2-46F2-87C0-F627618826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53D1C-4449-47F7-BB0E-F518246B74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7776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80213A-08B0-4666-83D7-CE4D3B7F20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94E6B1-4EAF-4E31-99B3-7A3F6D6945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2D1628-17D6-48D5-B29F-EBB055AEBD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D911A-CD3C-406B-B6DA-DB8B04204C3C}" type="datetimeFigureOut">
              <a:rPr lang="en-GB" smtClean="0"/>
              <a:t>13/08/2018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F380CC-7103-4DA6-A144-01444E8DD4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178571-CB05-4BB9-AA2A-2808481A98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53D1C-4449-47F7-BB0E-F518246B74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09370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2B16D-850E-4EAC-822F-CE96A21A03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A467E3-020E-43D4-A066-64962F0CB78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AB9383-07E3-4E03-9D78-2A008B52AA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C3E109-2273-420E-AA78-3649F58B51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D911A-CD3C-406B-B6DA-DB8B04204C3C}" type="datetimeFigureOut">
              <a:rPr lang="en-GB" smtClean="0"/>
              <a:t>13/08/2018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87C378-3976-4874-B090-8CB59B6F50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EC3300-0E3F-4128-A0A5-F4D06B4F8D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53D1C-4449-47F7-BB0E-F518246B74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87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29C682-3F02-4AC1-BE38-9D49790717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A11C65-EA9E-4AF1-AE4F-789ED49543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00C754-506A-4714-BA3B-C74543C4C9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84F2616-AB8E-4780-A951-CCB27B00DC3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E5C5BE9-7A63-4029-9C59-2F5910BB651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3F322E-596F-4E77-B906-1D22913676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D911A-CD3C-406B-B6DA-DB8B04204C3C}" type="datetimeFigureOut">
              <a:rPr lang="en-GB" smtClean="0"/>
              <a:t>13/08/2018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38A410-C9D2-4D93-A44C-AC60BE9E14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07A425-55BE-46B5-8616-E1A28DA433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53D1C-4449-47F7-BB0E-F518246B74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9793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20EFC-A5B9-434D-985B-24A2F7E7FF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929427-B7CB-4A51-A118-2330141E18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D911A-CD3C-406B-B6DA-DB8B04204C3C}" type="datetimeFigureOut">
              <a:rPr lang="en-GB" smtClean="0"/>
              <a:t>13/08/2018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3155F1-C003-4838-887D-92807B9BED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75200B-948D-4692-B977-56BDD4F003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53D1C-4449-47F7-BB0E-F518246B74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79183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1538F4A-775C-4311-A362-794AC163AD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D911A-CD3C-406B-B6DA-DB8B04204C3C}" type="datetimeFigureOut">
              <a:rPr lang="en-GB" smtClean="0"/>
              <a:t>13/08/2018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1E75A3-02AB-4E49-8D93-0A164FA1CD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3215081-9E09-4E9F-A325-F76DECCBA2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53D1C-4449-47F7-BB0E-F518246B74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1704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7ED13-03D9-4434-A0F7-5A06D271B1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6AAD01-05B8-43BC-B775-05BAB0FB93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E974C4-8AF5-4A14-A4F9-BB96555BC6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88F725-4D48-42E7-9976-783B25FFE0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D911A-CD3C-406B-B6DA-DB8B04204C3C}" type="datetimeFigureOut">
              <a:rPr lang="en-GB" smtClean="0"/>
              <a:t>13/08/2018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54D753-B25B-4E5B-B1AB-CE8D9E21FD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9C40A5-930C-4EC0-B869-FC3D4931A7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53D1C-4449-47F7-BB0E-F518246B74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2969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DFAAA-B85B-4D34-9734-7E4CDEDED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1D0B1FB-73FE-4E06-9088-639ACFC94AC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3F913DD-D50B-4C79-BCDC-82DBCF4659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366BEF-78AB-4383-AC10-31375BF02D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D911A-CD3C-406B-B6DA-DB8B04204C3C}" type="datetimeFigureOut">
              <a:rPr lang="en-GB" smtClean="0"/>
              <a:t>13/08/2018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994C01-9322-4C39-9DBE-0BE60D4E19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1F7170-F02D-42CD-A5B8-009E88C684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53D1C-4449-47F7-BB0E-F518246B74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5522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A2FDFA-0EC3-4193-8758-F662758DD4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45ED7B7-78D2-4ECE-954A-108764F0772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B72F1B-40FB-4818-A536-890B38762F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D911A-CD3C-406B-B6DA-DB8B04204C3C}" type="datetimeFigureOut">
              <a:rPr lang="en-GB" smtClean="0"/>
              <a:t>13/08/2018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872E8F-E3AB-4EE4-BD4C-D88BAAF711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2E01ED-82AB-4B54-8D14-A65E13F7A3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53D1C-4449-47F7-BB0E-F518246B74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6425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B5E1C51-DDAF-45E9-816B-1C19CE80499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021007-C583-48DA-8BA7-30EFDEBDDC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59C978-2BE6-4930-83E7-CE47930699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D911A-CD3C-406B-B6DA-DB8B04204C3C}" type="datetimeFigureOut">
              <a:rPr lang="en-GB" smtClean="0"/>
              <a:t>13/08/2018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BE36C5-26E1-454C-AEF3-8ED44F22FD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9512C6-070C-4EC3-8B45-8443003426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53D1C-4449-47F7-BB0E-F518246B74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4669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D2D3AF3-AE4A-4214-90ED-0708E9ACA8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4E26CA-7F37-4F85-9936-6EE111F1F2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E2F63-A42A-48FE-A743-68EC3D53975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7D911A-CD3C-406B-B6DA-DB8B04204C3C}" type="datetimeFigureOut">
              <a:rPr lang="en-GB" smtClean="0"/>
              <a:t>13/08/2018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85673A-D6C4-4AA3-B249-A2D02120891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61BFF9-6363-42E2-AB85-1FF89FAAEE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953D1C-4449-47F7-BB0E-F518246B74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79962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gov.wales/statistics-and-research/academic-achievement-free-school-meals/?lang=en" TargetMode="External"/><Relationship Id="rId3" Type="http://schemas.openxmlformats.org/officeDocument/2006/relationships/hyperlink" Target="http://www.assembly.wales/laid%20documents/cr-ld10252/cr-ld10252-e.pdf" TargetMode="External"/><Relationship Id="rId7" Type="http://schemas.openxmlformats.org/officeDocument/2006/relationships/hyperlink" Target="https://beta.gov.wales/dont-let-money-get-in-the-way-of-university" TargetMode="External"/><Relationship Id="rId2" Type="http://schemas.openxmlformats.org/officeDocument/2006/relationships/hyperlink" Target="https://www.nasuwt.org.uk/article-listing/teachers-concerned-impact-of-brexit-on-education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partyof.wales/addysg_education" TargetMode="External"/><Relationship Id="rId5" Type="http://schemas.openxmlformats.org/officeDocument/2006/relationships/hyperlink" Target="http://www.nptfamily.com/16350" TargetMode="External"/><Relationship Id="rId4" Type="http://schemas.openxmlformats.org/officeDocument/2006/relationships/hyperlink" Target="https://democracy.npt.gov.uk/documents/s27098/Annual%20Pupil%20Performance%20Summary%202015-16%20CYPE.pdf" TargetMode="External"/><Relationship Id="rId9" Type="http://schemas.openxmlformats.org/officeDocument/2006/relationships/hyperlink" Target="https://beta.gov.wales/sites/default/files/publications/2018-08/adult-learning-in-wales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5000"/>
                <a:lumOff val="95000"/>
              </a:schemeClr>
            </a:gs>
            <a:gs pos="74000">
              <a:schemeClr val="accent6">
                <a:lumMod val="45000"/>
                <a:lumOff val="55000"/>
              </a:schemeClr>
            </a:gs>
            <a:gs pos="83000">
              <a:schemeClr val="accent6">
                <a:lumMod val="45000"/>
                <a:lumOff val="55000"/>
              </a:schemeClr>
            </a:gs>
            <a:gs pos="100000">
              <a:schemeClr val="accent6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86DCC9A-6386-4B89-A673-D298F3030821}"/>
              </a:ext>
            </a:extLst>
          </p:cNvPr>
          <p:cNvSpPr/>
          <p:nvPr/>
        </p:nvSpPr>
        <p:spPr>
          <a:xfrm>
            <a:off x="198786" y="0"/>
            <a:ext cx="11890584" cy="830997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prst="convex"/>
          </a:sp3d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8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Poverty and </a:t>
            </a:r>
            <a:r>
              <a:rPr lang="en-US" sz="48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E</a:t>
            </a:r>
            <a:r>
              <a:rPr lang="en-US" sz="48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ducational </a:t>
            </a:r>
            <a:r>
              <a:rPr lang="en-US" sz="48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A</a:t>
            </a:r>
            <a:r>
              <a:rPr lang="en-US" sz="48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ttainment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1D2A6A-DFED-4486-B94C-7334ACBF9F04}"/>
              </a:ext>
            </a:extLst>
          </p:cNvPr>
          <p:cNvSpPr txBox="1"/>
          <p:nvPr/>
        </p:nvSpPr>
        <p:spPr>
          <a:xfrm>
            <a:off x="102629" y="1548835"/>
            <a:ext cx="4206279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Free School Meals (FSM) qualification is the only indicator of poverty in schools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Around 17% of children live in relative poverty in Wales using FSM as an indicator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NPTCBC data 2015/16 complies with those for Wales - demonstrates a statistical relationship between those who qualify for FSM and attainment in school. Higher levels of FSM in schools statistically results in lower levels of attendance and attainment.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968DF6A-0FF7-48A7-9D4F-0194204700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10" y="4043142"/>
            <a:ext cx="2182440" cy="132881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1648780-446D-43DD-A523-3D0A275B07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39" y="5434755"/>
            <a:ext cx="2227242" cy="135609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FCCA770-821D-4E70-B9DC-A71DFBC6F6EC}"/>
              </a:ext>
            </a:extLst>
          </p:cNvPr>
          <p:cNvSpPr txBox="1"/>
          <p:nvPr/>
        </p:nvSpPr>
        <p:spPr>
          <a:xfrm>
            <a:off x="-23787" y="5309165"/>
            <a:ext cx="192156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Attainment data for Wales</a:t>
            </a:r>
          </a:p>
          <a:p>
            <a:pPr algn="ctr"/>
            <a:r>
              <a:rPr lang="en-GB" dirty="0"/>
              <a:t>comparing FSM and non-FSM</a:t>
            </a:r>
          </a:p>
          <a:p>
            <a:pPr algn="ctr"/>
            <a:r>
              <a:rPr lang="en-GB" dirty="0"/>
              <a:t> at KS2 and KS4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E8E8CDD-9BDA-4136-9848-A98A5FD36505}"/>
              </a:ext>
            </a:extLst>
          </p:cNvPr>
          <p:cNvSpPr txBox="1"/>
          <p:nvPr/>
        </p:nvSpPr>
        <p:spPr>
          <a:xfrm>
            <a:off x="5978864" y="1587684"/>
            <a:ext cx="44075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>
                <a:solidFill>
                  <a:srgbClr val="FF0000"/>
                </a:solidFill>
              </a:rPr>
              <a:t>WELSH GOVERNMENT ARE COMMITTED TO </a:t>
            </a:r>
          </a:p>
          <a:p>
            <a:pPr algn="ctr"/>
            <a:r>
              <a:rPr lang="en-GB" b="1" dirty="0">
                <a:solidFill>
                  <a:srgbClr val="FF0000"/>
                </a:solidFill>
              </a:rPr>
              <a:t>DECREASING POVERTY AND IT’S EFFECTS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64E1CCA-AF28-4391-9EC0-F7CEE02948BB}"/>
              </a:ext>
            </a:extLst>
          </p:cNvPr>
          <p:cNvCxnSpPr>
            <a:cxnSpLocks/>
          </p:cNvCxnSpPr>
          <p:nvPr/>
        </p:nvCxnSpPr>
        <p:spPr>
          <a:xfrm>
            <a:off x="8177908" y="2292626"/>
            <a:ext cx="0" cy="17377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0F8F8F7D-D24A-4E55-89BF-03BCFCFDB0D9}"/>
              </a:ext>
            </a:extLst>
          </p:cNvPr>
          <p:cNvSpPr txBox="1"/>
          <p:nvPr/>
        </p:nvSpPr>
        <p:spPr>
          <a:xfrm>
            <a:off x="4495265" y="2191026"/>
            <a:ext cx="3503948" cy="21303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Strategies in place: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Tackling Poverty Action Plan -  includes </a:t>
            </a:r>
            <a:r>
              <a:rPr lang="en-US" sz="1600" b="1" dirty="0"/>
              <a:t>Communities First, Flying Start, Families First, Jobs Growth Wales, the Pupil Deprivation Grant, Credit Unions, Advice services and Health initiatives. </a:t>
            </a:r>
            <a:endParaRPr lang="en-GB" sz="1600" b="1" dirty="0"/>
          </a:p>
          <a:p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73EA050-CEF7-48D2-B86B-600825ABF2F3}"/>
              </a:ext>
            </a:extLst>
          </p:cNvPr>
          <p:cNvSpPr txBox="1"/>
          <p:nvPr/>
        </p:nvSpPr>
        <p:spPr>
          <a:xfrm>
            <a:off x="8265044" y="2210326"/>
            <a:ext cx="3737612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Difficulties: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Recession and austerity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Greater competition for jobs and increased pressure on pupils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Inconsistent qualification methods for support (“postcode lottery”)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Grant monies used incorrectly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Loss of European funding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74B9A05-D404-4C9D-95D7-376DD0BCADA8}"/>
              </a:ext>
            </a:extLst>
          </p:cNvPr>
          <p:cNvSpPr txBox="1"/>
          <p:nvPr/>
        </p:nvSpPr>
        <p:spPr>
          <a:xfrm>
            <a:off x="4142131" y="4321387"/>
            <a:ext cx="803817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WHAT DOES THE FUTURE HOLD?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“A child/young person growing up in poverty is more likely to have a life with poor health outcomes [and to be] low paid, unemployed, and welfare dependent”. (Save the Children)</a:t>
            </a:r>
            <a:r>
              <a:rPr lang="en-GB" b="1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Half of people living in poverty are in working households - cost of living is high in comparison with wages resulting in increased food bank usage &amp; possibly increased FSM entitlement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Brexit – unknown affect on funding/employment/teaching staff/further education – will the situation improve for disadvantaged pupils in Wales?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8B9DF0F-30C2-4E69-8AD7-ECB3AEB23239}"/>
              </a:ext>
            </a:extLst>
          </p:cNvPr>
          <p:cNvSpPr/>
          <p:nvPr/>
        </p:nvSpPr>
        <p:spPr>
          <a:xfrm>
            <a:off x="150707" y="733378"/>
            <a:ext cx="1198674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dirty="0"/>
              <a:t> “The gap between the achievements of disadvantaged compared to advantaged children is significant as early as age three, and by GCSE there is a 34% gap in attainment between children living in low income households and their better off classmates”.  </a:t>
            </a:r>
            <a:r>
              <a:rPr lang="en-US" dirty="0"/>
              <a:t>(</a:t>
            </a:r>
            <a:r>
              <a:rPr lang="en-US" dirty="0" err="1"/>
              <a:t>Estyn</a:t>
            </a:r>
            <a:r>
              <a:rPr lang="en-US" dirty="0"/>
              <a:t> and Save the Children)</a:t>
            </a:r>
          </a:p>
          <a:p>
            <a:pPr algn="ctr"/>
            <a:endParaRPr lang="en-GB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1FEA224-484E-4475-918E-E25EEFA21F56}"/>
              </a:ext>
            </a:extLst>
          </p:cNvPr>
          <p:cNvSpPr/>
          <p:nvPr/>
        </p:nvSpPr>
        <p:spPr>
          <a:xfrm>
            <a:off x="4397054" y="1589394"/>
            <a:ext cx="7561709" cy="273199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6946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737CCD9-90B1-4C7C-8606-6907529980E2}"/>
              </a:ext>
            </a:extLst>
          </p:cNvPr>
          <p:cNvSpPr/>
          <p:nvPr/>
        </p:nvSpPr>
        <p:spPr>
          <a:xfrm>
            <a:off x="1033669" y="464235"/>
            <a:ext cx="10628447" cy="60939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References </a:t>
            </a:r>
          </a:p>
          <a:p>
            <a:endParaRPr lang="en-GB" dirty="0">
              <a:hlinkClick r:id="rId2"/>
            </a:endParaRPr>
          </a:p>
          <a:p>
            <a:r>
              <a:rPr lang="en-US" sz="1400" dirty="0"/>
              <a:t>NASUWT. 2017. </a:t>
            </a:r>
            <a:r>
              <a:rPr lang="en-US" sz="1400" i="1" dirty="0"/>
              <a:t>Teachers concerned about impact of Brexit on education</a:t>
            </a:r>
            <a:r>
              <a:rPr lang="en-US" sz="1400" dirty="0"/>
              <a:t>. [ONLINE] Available at: </a:t>
            </a:r>
            <a:r>
              <a:rPr lang="en-US" sz="1400" u="sng" dirty="0">
                <a:hlinkClick r:id="rId2"/>
              </a:rPr>
              <a:t>https://www.nasuwt.org.uk/article-listing/teachers-concerned-impact-of-brexit-on-education.html</a:t>
            </a:r>
            <a:r>
              <a:rPr lang="en-US" sz="1400" dirty="0"/>
              <a:t>. [Accessed 7 August 2018].</a:t>
            </a:r>
          </a:p>
          <a:p>
            <a:endParaRPr lang="en-GB" sz="1400" dirty="0"/>
          </a:p>
          <a:p>
            <a:r>
              <a:rPr lang="en-US" sz="1400" dirty="0"/>
              <a:t>National Assembly for Wales. 2015. </a:t>
            </a:r>
            <a:r>
              <a:rPr lang="en-US" sz="1400" i="1" dirty="0"/>
              <a:t>Inquiry into Poverty in Wales: Poverty and Inequality</a:t>
            </a:r>
            <a:r>
              <a:rPr lang="en-US" sz="1400" dirty="0"/>
              <a:t>. [ONLINE] Available at: </a:t>
            </a:r>
            <a:r>
              <a:rPr lang="en-US" sz="1400" u="sng" dirty="0">
                <a:hlinkClick r:id="rId3"/>
              </a:rPr>
              <a:t>http://www.assembly.wales/laid%20documents/cr-ld10252/cr-ld10252-e.pdf</a:t>
            </a:r>
            <a:r>
              <a:rPr lang="en-US" sz="1400" dirty="0"/>
              <a:t>. [Accessed 7 August 2018].</a:t>
            </a:r>
            <a:endParaRPr lang="en-GB" sz="1400" dirty="0"/>
          </a:p>
          <a:p>
            <a:endParaRPr lang="en-GB" sz="1400" dirty="0"/>
          </a:p>
          <a:p>
            <a:r>
              <a:rPr lang="en-US" sz="1400" dirty="0"/>
              <a:t>Neath Port Talbot County Borough Council. 2017. </a:t>
            </a:r>
            <a:r>
              <a:rPr lang="en-US" sz="1400" i="1" dirty="0"/>
              <a:t>Annual Pupil Performance Report 2015/16 (Summary)</a:t>
            </a:r>
            <a:r>
              <a:rPr lang="en-US" sz="1400" dirty="0"/>
              <a:t>. [ONLINE] Available at: </a:t>
            </a:r>
            <a:r>
              <a:rPr lang="en-US" sz="1400" u="sng" dirty="0">
                <a:hlinkClick r:id="rId4"/>
              </a:rPr>
              <a:t>https://democracy.npt.gov.uk/documents/s27098/Annual%20Pupil%20Performance%20Summary%202015-16%20CYPE.pdf</a:t>
            </a:r>
            <a:r>
              <a:rPr lang="en-US" sz="1400" dirty="0"/>
              <a:t>. [Accessed 7 August 2018].</a:t>
            </a:r>
          </a:p>
          <a:p>
            <a:endParaRPr lang="en-US" sz="1400" dirty="0"/>
          </a:p>
          <a:p>
            <a:r>
              <a:rPr lang="en-US" sz="1400" dirty="0"/>
              <a:t>NPT Family. 2018. </a:t>
            </a:r>
            <a:r>
              <a:rPr lang="en-US" sz="1400" i="1" dirty="0"/>
              <a:t>The Childcare Offer for NPT</a:t>
            </a:r>
            <a:r>
              <a:rPr lang="en-US" sz="1400" dirty="0"/>
              <a:t>. [ONLINE] Available at: </a:t>
            </a:r>
            <a:r>
              <a:rPr lang="en-US" sz="1400" u="sng" dirty="0">
                <a:hlinkClick r:id="rId5"/>
              </a:rPr>
              <a:t>http://www.nptfamily.com/16350</a:t>
            </a:r>
            <a:r>
              <a:rPr lang="en-US" sz="1400" dirty="0"/>
              <a:t>. [Accessed 13 August 2018].</a:t>
            </a:r>
          </a:p>
          <a:p>
            <a:endParaRPr lang="en-US" sz="1400" dirty="0"/>
          </a:p>
          <a:p>
            <a:r>
              <a:rPr lang="en-US" sz="1400" dirty="0"/>
              <a:t>Plaid Cymru. 2016. </a:t>
            </a:r>
            <a:r>
              <a:rPr lang="en-US" sz="1400" i="1" dirty="0"/>
              <a:t>Cradle to Career Education: Our vision for education</a:t>
            </a:r>
            <a:r>
              <a:rPr lang="en-US" sz="1400" dirty="0"/>
              <a:t>. [ONLINE] Available at: </a:t>
            </a:r>
            <a:r>
              <a:rPr lang="en-US" sz="1400" u="sng" dirty="0">
                <a:hlinkClick r:id="rId6"/>
              </a:rPr>
              <a:t>https://www.partyof.wales/addysg_education</a:t>
            </a:r>
            <a:r>
              <a:rPr lang="en-US" sz="1400" dirty="0"/>
              <a:t>. [Accessed 13 August </a:t>
            </a:r>
            <a:r>
              <a:rPr lang="en-US" sz="1400"/>
              <a:t>2018].</a:t>
            </a:r>
          </a:p>
          <a:p>
            <a:endParaRPr lang="en-GB" sz="1400" dirty="0"/>
          </a:p>
          <a:p>
            <a:r>
              <a:rPr lang="en-US" sz="1400" dirty="0"/>
              <a:t>Welsh Government. 2018. </a:t>
            </a:r>
            <a:r>
              <a:rPr lang="en-US" sz="1400" i="1" dirty="0"/>
              <a:t>Don't let money get in the way of University</a:t>
            </a:r>
            <a:r>
              <a:rPr lang="en-US" sz="1400" dirty="0"/>
              <a:t>. [ONLINE] Available at: </a:t>
            </a:r>
            <a:r>
              <a:rPr lang="en-US" sz="1400" u="sng" dirty="0">
                <a:hlinkClick r:id="rId7"/>
              </a:rPr>
              <a:t>https://beta.gov.wales/dont-let-money-get-in-the-way-of-university</a:t>
            </a:r>
            <a:r>
              <a:rPr lang="en-US" sz="1400" dirty="0"/>
              <a:t>. [Accessed 13 August 2018].</a:t>
            </a:r>
          </a:p>
          <a:p>
            <a:endParaRPr lang="en-US" sz="1400" dirty="0"/>
          </a:p>
          <a:p>
            <a:r>
              <a:rPr lang="en-US" sz="1400" dirty="0"/>
              <a:t>Welsh Government. 2017. </a:t>
            </a:r>
            <a:r>
              <a:rPr lang="en-US" sz="1400" i="1" dirty="0"/>
              <a:t>Achievement and entitlement to free school meals</a:t>
            </a:r>
            <a:r>
              <a:rPr lang="en-US" sz="1400" dirty="0"/>
              <a:t>. [ONLINE] Available at: </a:t>
            </a:r>
            <a:r>
              <a:rPr lang="en-US" sz="1400" u="sng" dirty="0">
                <a:hlinkClick r:id="rId8"/>
              </a:rPr>
              <a:t>https://gov.wales/statistics-and-research/academic-achievement-free-school-meals/?lang=en</a:t>
            </a:r>
            <a:r>
              <a:rPr lang="en-US" sz="1400" dirty="0"/>
              <a:t>. [Accessed 7 August 2018].</a:t>
            </a:r>
            <a:endParaRPr lang="en-GB" sz="1400" dirty="0">
              <a:hlinkClick r:id="rId8"/>
            </a:endParaRPr>
          </a:p>
          <a:p>
            <a:endParaRPr lang="en-US" sz="1400" dirty="0"/>
          </a:p>
          <a:p>
            <a:r>
              <a:rPr lang="en-US" sz="1400" dirty="0"/>
              <a:t>Welsh Government. 2017. </a:t>
            </a:r>
            <a:r>
              <a:rPr lang="en-US" sz="1400" i="1" dirty="0"/>
              <a:t>Adult Learning in Wales</a:t>
            </a:r>
            <a:r>
              <a:rPr lang="en-US" sz="1400" dirty="0"/>
              <a:t>. [ONLINE] Available at: </a:t>
            </a:r>
            <a:r>
              <a:rPr lang="en-US" sz="1400" u="sng" dirty="0">
                <a:hlinkClick r:id="rId9"/>
              </a:rPr>
              <a:t>https://beta.gov.wales/sites/default/files/publications/2018-08/adult-learning-in-wales.pdf</a:t>
            </a:r>
            <a:r>
              <a:rPr lang="en-US" sz="1400" dirty="0"/>
              <a:t>. [Accessed 13 August 2018].</a:t>
            </a:r>
          </a:p>
          <a:p>
            <a:endParaRPr lang="en-US" sz="1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75087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9014</TotalTime>
  <Words>658</Words>
  <Application>Microsoft Office PowerPoint</Application>
  <PresentationFormat>Widescreen</PresentationFormat>
  <Paragraphs>42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lowri francis</dc:creator>
  <cp:lastModifiedBy>lowri francis</cp:lastModifiedBy>
  <cp:revision>13</cp:revision>
  <dcterms:created xsi:type="dcterms:W3CDTF">2018-08-01T13:50:18Z</dcterms:created>
  <dcterms:modified xsi:type="dcterms:W3CDTF">2018-08-13T15:28:12Z</dcterms:modified>
</cp:coreProperties>
</file>