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sldIdLst>
    <p:sldId id="276" r:id="rId2"/>
    <p:sldId id="263" r:id="rId3"/>
    <p:sldId id="259" r:id="rId4"/>
    <p:sldId id="260" r:id="rId5"/>
    <p:sldId id="264" r:id="rId6"/>
    <p:sldId id="281" r:id="rId7"/>
    <p:sldId id="267" r:id="rId8"/>
    <p:sldId id="294" r:id="rId9"/>
    <p:sldId id="271" r:id="rId10"/>
    <p:sldId id="285" r:id="rId11"/>
    <p:sldId id="287" r:id="rId12"/>
    <p:sldId id="274" r:id="rId13"/>
    <p:sldId id="286" r:id="rId14"/>
    <p:sldId id="292" r:id="rId15"/>
    <p:sldId id="268" r:id="rId16"/>
    <p:sldId id="275" r:id="rId17"/>
    <p:sldId id="289" r:id="rId18"/>
    <p:sldId id="283" r:id="rId19"/>
    <p:sldId id="269" r:id="rId20"/>
    <p:sldId id="29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29" autoAdjust="0"/>
    <p:restoredTop sz="94660"/>
  </p:normalViewPr>
  <p:slideViewPr>
    <p:cSldViewPr snapToGrid="0">
      <p:cViewPr varScale="1">
        <p:scale>
          <a:sx n="74" d="100"/>
          <a:sy n="74" d="100"/>
        </p:scale>
        <p:origin x="-228"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FFCEB0-6745-445F-96B6-19FC8C08AC8F}"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1E9C519C-ED5F-48A4-8328-299AAF5E3E13}">
      <dgm:prSet phldrT="[Text]"/>
      <dgm:spPr/>
      <dgm:t>
        <a:bodyPr/>
        <a:lstStyle/>
        <a:p>
          <a:r>
            <a:rPr lang="en-GB" dirty="0"/>
            <a:t>Statutory</a:t>
          </a:r>
        </a:p>
      </dgm:t>
    </dgm:pt>
    <dgm:pt modelId="{69AA72E2-12BF-431C-98A9-1D3BA067E301}" type="parTrans" cxnId="{7EAC07AF-679A-4BAD-A790-126023751FC2}">
      <dgm:prSet/>
      <dgm:spPr/>
      <dgm:t>
        <a:bodyPr/>
        <a:lstStyle/>
        <a:p>
          <a:endParaRPr lang="en-GB"/>
        </a:p>
      </dgm:t>
    </dgm:pt>
    <dgm:pt modelId="{67867A76-42AD-400A-8BE6-955A95DFBBDA}" type="sibTrans" cxnId="{7EAC07AF-679A-4BAD-A790-126023751FC2}">
      <dgm:prSet/>
      <dgm:spPr/>
      <dgm:t>
        <a:bodyPr/>
        <a:lstStyle/>
        <a:p>
          <a:endParaRPr lang="en-GB" dirty="0"/>
        </a:p>
      </dgm:t>
    </dgm:pt>
    <dgm:pt modelId="{7661D27C-7183-40A3-B17C-74409E2E5E29}">
      <dgm:prSet phldrT="[Text]"/>
      <dgm:spPr/>
      <dgm:t>
        <a:bodyPr/>
        <a:lstStyle/>
        <a:p>
          <a:r>
            <a:rPr lang="en-GB" dirty="0"/>
            <a:t>Private</a:t>
          </a:r>
        </a:p>
      </dgm:t>
    </dgm:pt>
    <dgm:pt modelId="{73701424-B3D2-469B-9590-73415CE8CEBD}" type="parTrans" cxnId="{2791B57A-ED4D-4951-99DC-A6054B6870D3}">
      <dgm:prSet/>
      <dgm:spPr/>
      <dgm:t>
        <a:bodyPr/>
        <a:lstStyle/>
        <a:p>
          <a:endParaRPr lang="en-GB"/>
        </a:p>
      </dgm:t>
    </dgm:pt>
    <dgm:pt modelId="{9BF72590-5676-4CBC-AC36-4219AEDB6104}" type="sibTrans" cxnId="{2791B57A-ED4D-4951-99DC-A6054B6870D3}">
      <dgm:prSet/>
      <dgm:spPr/>
      <dgm:t>
        <a:bodyPr/>
        <a:lstStyle/>
        <a:p>
          <a:endParaRPr lang="en-GB" dirty="0"/>
        </a:p>
      </dgm:t>
    </dgm:pt>
    <dgm:pt modelId="{E55D0099-872F-4280-9AF2-D09DF264672D}">
      <dgm:prSet phldrT="[Text]"/>
      <dgm:spPr/>
      <dgm:t>
        <a:bodyPr/>
        <a:lstStyle/>
        <a:p>
          <a:r>
            <a:rPr lang="en-GB" dirty="0"/>
            <a:t>Voluntary</a:t>
          </a:r>
        </a:p>
      </dgm:t>
    </dgm:pt>
    <dgm:pt modelId="{1761CD6A-22AA-40EA-AB5F-5AFE488CDA38}" type="parTrans" cxnId="{BEFDB7B3-91B0-4521-B0B6-F374E81C7A74}">
      <dgm:prSet/>
      <dgm:spPr/>
      <dgm:t>
        <a:bodyPr/>
        <a:lstStyle/>
        <a:p>
          <a:endParaRPr lang="en-GB"/>
        </a:p>
      </dgm:t>
    </dgm:pt>
    <dgm:pt modelId="{9B9BCB14-F237-4BAE-9983-1E46CEC4F745}" type="sibTrans" cxnId="{BEFDB7B3-91B0-4521-B0B6-F374E81C7A74}">
      <dgm:prSet/>
      <dgm:spPr/>
      <dgm:t>
        <a:bodyPr/>
        <a:lstStyle/>
        <a:p>
          <a:endParaRPr lang="en-GB" dirty="0"/>
        </a:p>
      </dgm:t>
    </dgm:pt>
    <dgm:pt modelId="{608299B8-4E76-4759-BB31-FFCBC3F785D7}" type="pres">
      <dgm:prSet presAssocID="{57FFCEB0-6745-445F-96B6-19FC8C08AC8F}" presName="Name0" presStyleCnt="0">
        <dgm:presLayoutVars>
          <dgm:dir/>
          <dgm:resizeHandles val="exact"/>
        </dgm:presLayoutVars>
      </dgm:prSet>
      <dgm:spPr/>
      <dgm:t>
        <a:bodyPr/>
        <a:lstStyle/>
        <a:p>
          <a:endParaRPr lang="en-GB"/>
        </a:p>
      </dgm:t>
    </dgm:pt>
    <dgm:pt modelId="{888A3E78-4A23-454B-AFA4-DB38A67C1EF6}" type="pres">
      <dgm:prSet presAssocID="{1E9C519C-ED5F-48A4-8328-299AAF5E3E13}" presName="node" presStyleLbl="node1" presStyleIdx="0" presStyleCnt="3" custRadScaleRad="100781" custRadScaleInc="-171">
        <dgm:presLayoutVars>
          <dgm:bulletEnabled val="1"/>
        </dgm:presLayoutVars>
      </dgm:prSet>
      <dgm:spPr/>
      <dgm:t>
        <a:bodyPr/>
        <a:lstStyle/>
        <a:p>
          <a:endParaRPr lang="en-GB"/>
        </a:p>
      </dgm:t>
    </dgm:pt>
    <dgm:pt modelId="{0D1B0F63-1B28-4C6A-91E8-31D32592A9CB}" type="pres">
      <dgm:prSet presAssocID="{67867A76-42AD-400A-8BE6-955A95DFBBDA}" presName="sibTrans" presStyleLbl="sibTrans2D1" presStyleIdx="0" presStyleCnt="3"/>
      <dgm:spPr/>
      <dgm:t>
        <a:bodyPr/>
        <a:lstStyle/>
        <a:p>
          <a:endParaRPr lang="en-GB"/>
        </a:p>
      </dgm:t>
    </dgm:pt>
    <dgm:pt modelId="{6EDBB572-AB1C-4380-B4CF-3A3F0920A83F}" type="pres">
      <dgm:prSet presAssocID="{67867A76-42AD-400A-8BE6-955A95DFBBDA}" presName="connectorText" presStyleLbl="sibTrans2D1" presStyleIdx="0" presStyleCnt="3"/>
      <dgm:spPr/>
      <dgm:t>
        <a:bodyPr/>
        <a:lstStyle/>
        <a:p>
          <a:endParaRPr lang="en-GB"/>
        </a:p>
      </dgm:t>
    </dgm:pt>
    <dgm:pt modelId="{68BFFB88-4B12-4796-A694-1FFC2E0FFF80}" type="pres">
      <dgm:prSet presAssocID="{7661D27C-7183-40A3-B17C-74409E2E5E29}" presName="node" presStyleLbl="node1" presStyleIdx="1" presStyleCnt="3">
        <dgm:presLayoutVars>
          <dgm:bulletEnabled val="1"/>
        </dgm:presLayoutVars>
      </dgm:prSet>
      <dgm:spPr/>
      <dgm:t>
        <a:bodyPr/>
        <a:lstStyle/>
        <a:p>
          <a:endParaRPr lang="en-GB"/>
        </a:p>
      </dgm:t>
    </dgm:pt>
    <dgm:pt modelId="{D7A29799-11DE-4347-AE2E-10772B4AC393}" type="pres">
      <dgm:prSet presAssocID="{9BF72590-5676-4CBC-AC36-4219AEDB6104}" presName="sibTrans" presStyleLbl="sibTrans2D1" presStyleIdx="1" presStyleCnt="3"/>
      <dgm:spPr/>
      <dgm:t>
        <a:bodyPr/>
        <a:lstStyle/>
        <a:p>
          <a:endParaRPr lang="en-GB"/>
        </a:p>
      </dgm:t>
    </dgm:pt>
    <dgm:pt modelId="{0D2A41ED-3AB0-4A02-BCF7-B811B1BFB51E}" type="pres">
      <dgm:prSet presAssocID="{9BF72590-5676-4CBC-AC36-4219AEDB6104}" presName="connectorText" presStyleLbl="sibTrans2D1" presStyleIdx="1" presStyleCnt="3"/>
      <dgm:spPr/>
      <dgm:t>
        <a:bodyPr/>
        <a:lstStyle/>
        <a:p>
          <a:endParaRPr lang="en-GB"/>
        </a:p>
      </dgm:t>
    </dgm:pt>
    <dgm:pt modelId="{B4DA3C78-AAFC-4088-A46D-6153F3F51664}" type="pres">
      <dgm:prSet presAssocID="{E55D0099-872F-4280-9AF2-D09DF264672D}" presName="node" presStyleLbl="node1" presStyleIdx="2" presStyleCnt="3">
        <dgm:presLayoutVars>
          <dgm:bulletEnabled val="1"/>
        </dgm:presLayoutVars>
      </dgm:prSet>
      <dgm:spPr/>
      <dgm:t>
        <a:bodyPr/>
        <a:lstStyle/>
        <a:p>
          <a:endParaRPr lang="en-GB"/>
        </a:p>
      </dgm:t>
    </dgm:pt>
    <dgm:pt modelId="{D67C7851-9ED0-4510-8E03-CC61F9A304A0}" type="pres">
      <dgm:prSet presAssocID="{9B9BCB14-F237-4BAE-9983-1E46CEC4F745}" presName="sibTrans" presStyleLbl="sibTrans2D1" presStyleIdx="2" presStyleCnt="3"/>
      <dgm:spPr/>
      <dgm:t>
        <a:bodyPr/>
        <a:lstStyle/>
        <a:p>
          <a:endParaRPr lang="en-GB"/>
        </a:p>
      </dgm:t>
    </dgm:pt>
    <dgm:pt modelId="{551DD4AC-FC8F-48D0-AC15-4AB44D6F8C31}" type="pres">
      <dgm:prSet presAssocID="{9B9BCB14-F237-4BAE-9983-1E46CEC4F745}" presName="connectorText" presStyleLbl="sibTrans2D1" presStyleIdx="2" presStyleCnt="3"/>
      <dgm:spPr/>
      <dgm:t>
        <a:bodyPr/>
        <a:lstStyle/>
        <a:p>
          <a:endParaRPr lang="en-GB"/>
        </a:p>
      </dgm:t>
    </dgm:pt>
  </dgm:ptLst>
  <dgm:cxnLst>
    <dgm:cxn modelId="{CEA77AC8-6DBC-4B7E-9925-4FB54DDD66AD}" type="presOf" srcId="{9B9BCB14-F237-4BAE-9983-1E46CEC4F745}" destId="{D67C7851-9ED0-4510-8E03-CC61F9A304A0}" srcOrd="0" destOrd="0" presId="urn:microsoft.com/office/officeart/2005/8/layout/cycle7"/>
    <dgm:cxn modelId="{45825580-640D-46D4-8580-1481EF97EC36}" type="presOf" srcId="{57FFCEB0-6745-445F-96B6-19FC8C08AC8F}" destId="{608299B8-4E76-4759-BB31-FFCBC3F785D7}" srcOrd="0" destOrd="0" presId="urn:microsoft.com/office/officeart/2005/8/layout/cycle7"/>
    <dgm:cxn modelId="{7EAC07AF-679A-4BAD-A790-126023751FC2}" srcId="{57FFCEB0-6745-445F-96B6-19FC8C08AC8F}" destId="{1E9C519C-ED5F-48A4-8328-299AAF5E3E13}" srcOrd="0" destOrd="0" parTransId="{69AA72E2-12BF-431C-98A9-1D3BA067E301}" sibTransId="{67867A76-42AD-400A-8BE6-955A95DFBBDA}"/>
    <dgm:cxn modelId="{39C33056-15F1-44CC-BD63-20DD834549B1}" type="presOf" srcId="{E55D0099-872F-4280-9AF2-D09DF264672D}" destId="{B4DA3C78-AAFC-4088-A46D-6153F3F51664}" srcOrd="0" destOrd="0" presId="urn:microsoft.com/office/officeart/2005/8/layout/cycle7"/>
    <dgm:cxn modelId="{B2768116-DE59-4B9D-87D6-CD8C9088E9CA}" type="presOf" srcId="{9BF72590-5676-4CBC-AC36-4219AEDB6104}" destId="{0D2A41ED-3AB0-4A02-BCF7-B811B1BFB51E}" srcOrd="1" destOrd="0" presId="urn:microsoft.com/office/officeart/2005/8/layout/cycle7"/>
    <dgm:cxn modelId="{13A0EC81-4368-4F4E-8D87-A586A20DD05F}" type="presOf" srcId="{67867A76-42AD-400A-8BE6-955A95DFBBDA}" destId="{6EDBB572-AB1C-4380-B4CF-3A3F0920A83F}" srcOrd="1" destOrd="0" presId="urn:microsoft.com/office/officeart/2005/8/layout/cycle7"/>
    <dgm:cxn modelId="{4FA0FB80-0615-41FE-9B95-AB294FD4B89F}" type="presOf" srcId="{1E9C519C-ED5F-48A4-8328-299AAF5E3E13}" destId="{888A3E78-4A23-454B-AFA4-DB38A67C1EF6}" srcOrd="0" destOrd="0" presId="urn:microsoft.com/office/officeart/2005/8/layout/cycle7"/>
    <dgm:cxn modelId="{353BB940-8E95-4F83-8A6B-5A8860334B36}" type="presOf" srcId="{9B9BCB14-F237-4BAE-9983-1E46CEC4F745}" destId="{551DD4AC-FC8F-48D0-AC15-4AB44D6F8C31}" srcOrd="1" destOrd="0" presId="urn:microsoft.com/office/officeart/2005/8/layout/cycle7"/>
    <dgm:cxn modelId="{2791B57A-ED4D-4951-99DC-A6054B6870D3}" srcId="{57FFCEB0-6745-445F-96B6-19FC8C08AC8F}" destId="{7661D27C-7183-40A3-B17C-74409E2E5E29}" srcOrd="1" destOrd="0" parTransId="{73701424-B3D2-469B-9590-73415CE8CEBD}" sibTransId="{9BF72590-5676-4CBC-AC36-4219AEDB6104}"/>
    <dgm:cxn modelId="{5F25AE87-7604-44E2-9569-3F2E3EA76DCE}" type="presOf" srcId="{67867A76-42AD-400A-8BE6-955A95DFBBDA}" destId="{0D1B0F63-1B28-4C6A-91E8-31D32592A9CB}" srcOrd="0" destOrd="0" presId="urn:microsoft.com/office/officeart/2005/8/layout/cycle7"/>
    <dgm:cxn modelId="{9090ABB3-1689-4E31-BDBE-F9BE604E992E}" type="presOf" srcId="{9BF72590-5676-4CBC-AC36-4219AEDB6104}" destId="{D7A29799-11DE-4347-AE2E-10772B4AC393}" srcOrd="0" destOrd="0" presId="urn:microsoft.com/office/officeart/2005/8/layout/cycle7"/>
    <dgm:cxn modelId="{BEFDB7B3-91B0-4521-B0B6-F374E81C7A74}" srcId="{57FFCEB0-6745-445F-96B6-19FC8C08AC8F}" destId="{E55D0099-872F-4280-9AF2-D09DF264672D}" srcOrd="2" destOrd="0" parTransId="{1761CD6A-22AA-40EA-AB5F-5AFE488CDA38}" sibTransId="{9B9BCB14-F237-4BAE-9983-1E46CEC4F745}"/>
    <dgm:cxn modelId="{1204B260-30AE-44D2-83A8-3F57215664B2}" type="presOf" srcId="{7661D27C-7183-40A3-B17C-74409E2E5E29}" destId="{68BFFB88-4B12-4796-A694-1FFC2E0FFF80}" srcOrd="0" destOrd="0" presId="urn:microsoft.com/office/officeart/2005/8/layout/cycle7"/>
    <dgm:cxn modelId="{389809A8-6E2F-4AD5-B074-E0BED76CA9B5}" type="presParOf" srcId="{608299B8-4E76-4759-BB31-FFCBC3F785D7}" destId="{888A3E78-4A23-454B-AFA4-DB38A67C1EF6}" srcOrd="0" destOrd="0" presId="urn:microsoft.com/office/officeart/2005/8/layout/cycle7"/>
    <dgm:cxn modelId="{F2637976-0E83-4827-BF65-6C83CA377A36}" type="presParOf" srcId="{608299B8-4E76-4759-BB31-FFCBC3F785D7}" destId="{0D1B0F63-1B28-4C6A-91E8-31D32592A9CB}" srcOrd="1" destOrd="0" presId="urn:microsoft.com/office/officeart/2005/8/layout/cycle7"/>
    <dgm:cxn modelId="{261F3F79-0745-4808-A2AD-5493D2B22AC1}" type="presParOf" srcId="{0D1B0F63-1B28-4C6A-91E8-31D32592A9CB}" destId="{6EDBB572-AB1C-4380-B4CF-3A3F0920A83F}" srcOrd="0" destOrd="0" presId="urn:microsoft.com/office/officeart/2005/8/layout/cycle7"/>
    <dgm:cxn modelId="{C36BD130-F2DE-4EC8-B5A9-3D27421E9785}" type="presParOf" srcId="{608299B8-4E76-4759-BB31-FFCBC3F785D7}" destId="{68BFFB88-4B12-4796-A694-1FFC2E0FFF80}" srcOrd="2" destOrd="0" presId="urn:microsoft.com/office/officeart/2005/8/layout/cycle7"/>
    <dgm:cxn modelId="{91951DF6-9F6B-4A50-B645-60B66F175CC6}" type="presParOf" srcId="{608299B8-4E76-4759-BB31-FFCBC3F785D7}" destId="{D7A29799-11DE-4347-AE2E-10772B4AC393}" srcOrd="3" destOrd="0" presId="urn:microsoft.com/office/officeart/2005/8/layout/cycle7"/>
    <dgm:cxn modelId="{675FBC7F-0C6F-412F-9991-D951F1E842B4}" type="presParOf" srcId="{D7A29799-11DE-4347-AE2E-10772B4AC393}" destId="{0D2A41ED-3AB0-4A02-BCF7-B811B1BFB51E}" srcOrd="0" destOrd="0" presId="urn:microsoft.com/office/officeart/2005/8/layout/cycle7"/>
    <dgm:cxn modelId="{4D4FB6D8-F895-4C5E-9A39-8536E6526324}" type="presParOf" srcId="{608299B8-4E76-4759-BB31-FFCBC3F785D7}" destId="{B4DA3C78-AAFC-4088-A46D-6153F3F51664}" srcOrd="4" destOrd="0" presId="urn:microsoft.com/office/officeart/2005/8/layout/cycle7"/>
    <dgm:cxn modelId="{F12BE399-D8C6-4480-8A58-F29209406130}" type="presParOf" srcId="{608299B8-4E76-4759-BB31-FFCBC3F785D7}" destId="{D67C7851-9ED0-4510-8E03-CC61F9A304A0}" srcOrd="5" destOrd="0" presId="urn:microsoft.com/office/officeart/2005/8/layout/cycle7"/>
    <dgm:cxn modelId="{4817AE5D-2BDB-4624-937B-F645BC55ECD2}" type="presParOf" srcId="{D67C7851-9ED0-4510-8E03-CC61F9A304A0}" destId="{551DD4AC-FC8F-48D0-AC15-4AB44D6F8C31}"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500CE2-6379-49F0-B921-0C16521A3853}" type="doc">
      <dgm:prSet loTypeId="urn:microsoft.com/office/officeart/2005/8/layout/vList5" loCatId="list" qsTypeId="urn:microsoft.com/office/officeart/2005/8/quickstyle/3d3" qsCatId="3D" csTypeId="urn:microsoft.com/office/officeart/2005/8/colors/colorful4" csCatId="colorful" phldr="1"/>
      <dgm:spPr/>
      <dgm:t>
        <a:bodyPr/>
        <a:lstStyle/>
        <a:p>
          <a:endParaRPr lang="en-GB"/>
        </a:p>
      </dgm:t>
    </dgm:pt>
    <dgm:pt modelId="{EA6436BA-E199-4045-B05A-5E98AF617988}">
      <dgm:prSet phldrT="[Text]" custT="1"/>
      <dgm:spPr/>
      <dgm:t>
        <a:bodyPr/>
        <a:lstStyle/>
        <a:p>
          <a:r>
            <a:rPr lang="en-GB" sz="4800" dirty="0"/>
            <a:t>Statutory </a:t>
          </a:r>
          <a:r>
            <a:rPr lang="en-GB" sz="1400" dirty="0"/>
            <a:t>These are services that are paid for and run by the government.</a:t>
          </a:r>
        </a:p>
      </dgm:t>
    </dgm:pt>
    <dgm:pt modelId="{BB160C47-BE55-4B04-8899-358EC473A413}" type="sibTrans" cxnId="{3BB6F779-E4A6-4BC9-B148-BC9B11743782}">
      <dgm:prSet/>
      <dgm:spPr/>
      <dgm:t>
        <a:bodyPr/>
        <a:lstStyle/>
        <a:p>
          <a:endParaRPr lang="en-GB"/>
        </a:p>
      </dgm:t>
    </dgm:pt>
    <dgm:pt modelId="{6A940C02-C3C2-4F54-B56A-CA23DCA5DDA6}" type="parTrans" cxnId="{3BB6F779-E4A6-4BC9-B148-BC9B11743782}">
      <dgm:prSet/>
      <dgm:spPr/>
      <dgm:t>
        <a:bodyPr/>
        <a:lstStyle/>
        <a:p>
          <a:endParaRPr lang="en-GB"/>
        </a:p>
      </dgm:t>
    </dgm:pt>
    <dgm:pt modelId="{0C8B655A-A696-42D2-AA92-08210A3BA932}">
      <dgm:prSet phldrT="[Text]" custT="1"/>
      <dgm:spPr/>
      <dgm:t>
        <a:bodyPr/>
        <a:lstStyle/>
        <a:p>
          <a:r>
            <a:rPr lang="en-GB" sz="4800" dirty="0"/>
            <a:t>Private</a:t>
          </a:r>
        </a:p>
        <a:p>
          <a:r>
            <a:rPr lang="en-GB" sz="1400" dirty="0"/>
            <a:t>These are services that are run to make profit.</a:t>
          </a:r>
        </a:p>
      </dgm:t>
    </dgm:pt>
    <dgm:pt modelId="{6898D2E2-AD0C-4DC7-81E7-A132E83E8F02}" type="sibTrans" cxnId="{76142991-4E83-4261-BF8D-11C8A9D66EC4}">
      <dgm:prSet/>
      <dgm:spPr/>
      <dgm:t>
        <a:bodyPr/>
        <a:lstStyle/>
        <a:p>
          <a:endParaRPr lang="en-GB"/>
        </a:p>
      </dgm:t>
    </dgm:pt>
    <dgm:pt modelId="{D8DF4B18-2BAB-456A-8EA1-8B0B0A8F2168}" type="parTrans" cxnId="{76142991-4E83-4261-BF8D-11C8A9D66EC4}">
      <dgm:prSet/>
      <dgm:spPr/>
      <dgm:t>
        <a:bodyPr/>
        <a:lstStyle/>
        <a:p>
          <a:endParaRPr lang="en-GB"/>
        </a:p>
      </dgm:t>
    </dgm:pt>
    <dgm:pt modelId="{8D4E7A78-87E7-427B-BA21-3DE2066D3219}">
      <dgm:prSet phldrT="[Text]" custT="1"/>
      <dgm:spPr/>
      <dgm:t>
        <a:bodyPr/>
        <a:lstStyle/>
        <a:p>
          <a:pPr>
            <a:buFont typeface="Wingdings" panose="05000000000000000000" pitchFamily="2" charset="2"/>
            <a:buChar char="Ø"/>
          </a:pPr>
          <a:r>
            <a:rPr lang="en-GB" sz="1800" dirty="0">
              <a:latin typeface="Castellar" panose="020A0402060406010301" pitchFamily="18" charset="0"/>
            </a:rPr>
            <a:t>Hospital</a:t>
          </a:r>
        </a:p>
      </dgm:t>
    </dgm:pt>
    <dgm:pt modelId="{1C1325EC-8E4C-441E-9C03-D3A53CE54BEF}" type="sibTrans" cxnId="{3AB83072-76B0-4372-B3A0-1A29F77C4771}">
      <dgm:prSet/>
      <dgm:spPr/>
      <dgm:t>
        <a:bodyPr/>
        <a:lstStyle/>
        <a:p>
          <a:endParaRPr lang="en-GB"/>
        </a:p>
      </dgm:t>
    </dgm:pt>
    <dgm:pt modelId="{FBD8A15B-4806-4C18-8566-804B35D47DE0}" type="parTrans" cxnId="{3AB83072-76B0-4372-B3A0-1A29F77C4771}">
      <dgm:prSet/>
      <dgm:spPr/>
      <dgm:t>
        <a:bodyPr/>
        <a:lstStyle/>
        <a:p>
          <a:endParaRPr lang="en-GB"/>
        </a:p>
      </dgm:t>
    </dgm:pt>
    <dgm:pt modelId="{655A0129-20B1-450A-8F32-965CD9481BAC}">
      <dgm:prSet phldrT="[Text]" custT="1"/>
      <dgm:spPr/>
      <dgm:t>
        <a:bodyPr/>
        <a:lstStyle/>
        <a:p>
          <a:pPr>
            <a:buFont typeface="Wingdings" panose="05000000000000000000" pitchFamily="2" charset="2"/>
            <a:buChar char="Ø"/>
          </a:pPr>
          <a:r>
            <a:rPr lang="en-GB" sz="1800" dirty="0">
              <a:latin typeface="Castellar" panose="020A0402060406010301" pitchFamily="18" charset="0"/>
            </a:rPr>
            <a:t>Nursery</a:t>
          </a:r>
        </a:p>
      </dgm:t>
    </dgm:pt>
    <dgm:pt modelId="{EA147B01-466B-4733-B22D-201A1DD59653}" type="sibTrans" cxnId="{A277E48B-1895-4CCE-BF28-75875AC90177}">
      <dgm:prSet/>
      <dgm:spPr/>
      <dgm:t>
        <a:bodyPr/>
        <a:lstStyle/>
        <a:p>
          <a:endParaRPr lang="en-GB"/>
        </a:p>
      </dgm:t>
    </dgm:pt>
    <dgm:pt modelId="{42574DF6-8484-4477-920C-5C1CF876228D}" type="parTrans" cxnId="{A277E48B-1895-4CCE-BF28-75875AC90177}">
      <dgm:prSet/>
      <dgm:spPr/>
      <dgm:t>
        <a:bodyPr/>
        <a:lstStyle/>
        <a:p>
          <a:endParaRPr lang="en-GB"/>
        </a:p>
      </dgm:t>
    </dgm:pt>
    <dgm:pt modelId="{036FF869-43BA-47D3-A009-2319E0323899}">
      <dgm:prSet phldrT="[Text]" custT="1"/>
      <dgm:spPr/>
      <dgm:t>
        <a:bodyPr/>
        <a:lstStyle/>
        <a:p>
          <a:pPr>
            <a:buFont typeface="Wingdings" panose="05000000000000000000" pitchFamily="2" charset="2"/>
            <a:buChar char="Ø"/>
          </a:pPr>
          <a:r>
            <a:rPr lang="en-GB" sz="1600" dirty="0">
              <a:latin typeface="Castellar" panose="020A0402060406010301" pitchFamily="18" charset="0"/>
            </a:rPr>
            <a:t>Social services</a:t>
          </a:r>
        </a:p>
      </dgm:t>
    </dgm:pt>
    <dgm:pt modelId="{D2ED3C4E-3480-42DA-8540-D0EA5740E0F7}" type="sibTrans" cxnId="{D8481DF2-E465-473E-BC88-2A30F59AC5A0}">
      <dgm:prSet/>
      <dgm:spPr/>
      <dgm:t>
        <a:bodyPr/>
        <a:lstStyle/>
        <a:p>
          <a:endParaRPr lang="en-GB"/>
        </a:p>
      </dgm:t>
    </dgm:pt>
    <dgm:pt modelId="{5887B59D-4386-4398-B94C-F26EC33860B5}" type="parTrans" cxnId="{D8481DF2-E465-473E-BC88-2A30F59AC5A0}">
      <dgm:prSet/>
      <dgm:spPr/>
      <dgm:t>
        <a:bodyPr/>
        <a:lstStyle/>
        <a:p>
          <a:endParaRPr lang="en-GB"/>
        </a:p>
      </dgm:t>
    </dgm:pt>
    <dgm:pt modelId="{20044A76-C3B2-488C-AAF2-39A76283C2F1}">
      <dgm:prSet phldrT="[Text]" custT="1"/>
      <dgm:spPr/>
      <dgm:t>
        <a:bodyPr/>
        <a:lstStyle/>
        <a:p>
          <a:pPr>
            <a:buFont typeface="Wingdings" panose="05000000000000000000" pitchFamily="2" charset="2"/>
            <a:buChar char="Ø"/>
          </a:pPr>
          <a:r>
            <a:rPr lang="en-GB" sz="1600" dirty="0">
              <a:latin typeface="Castellar" panose="020A0402060406010301" pitchFamily="18" charset="0"/>
            </a:rPr>
            <a:t>National Health Service</a:t>
          </a:r>
        </a:p>
      </dgm:t>
    </dgm:pt>
    <dgm:pt modelId="{8F25D079-D589-46FE-AEA4-2A3B0C0BD580}" type="sibTrans" cxnId="{A3CD1B3A-2B40-40E5-BA51-DE2FE663AB75}">
      <dgm:prSet/>
      <dgm:spPr/>
      <dgm:t>
        <a:bodyPr/>
        <a:lstStyle/>
        <a:p>
          <a:endParaRPr lang="en-GB"/>
        </a:p>
      </dgm:t>
    </dgm:pt>
    <dgm:pt modelId="{A6BAF31A-7325-41AD-B9B9-858BD6E116D1}" type="parTrans" cxnId="{A3CD1B3A-2B40-40E5-BA51-DE2FE663AB75}">
      <dgm:prSet/>
      <dgm:spPr/>
      <dgm:t>
        <a:bodyPr/>
        <a:lstStyle/>
        <a:p>
          <a:endParaRPr lang="en-GB"/>
        </a:p>
      </dgm:t>
    </dgm:pt>
    <dgm:pt modelId="{03C79CF8-3F4B-486E-A409-7BC15C725ABB}">
      <dgm:prSet phldrT="[Text]" custT="1"/>
      <dgm:spPr/>
      <dgm:t>
        <a:bodyPr/>
        <a:lstStyle/>
        <a:p>
          <a:endParaRPr lang="en-GB" sz="4800" dirty="0"/>
        </a:p>
        <a:p>
          <a:r>
            <a:rPr lang="en-GB" sz="4800" dirty="0"/>
            <a:t>Voluntary </a:t>
          </a:r>
          <a:r>
            <a:rPr lang="en-GB" sz="1000" b="0" i="0" dirty="0">
              <a:effectLst/>
              <a:latin typeface="Lucida Sans Unicode" panose="020B0602030504020204" pitchFamily="34" charset="0"/>
            </a:rPr>
            <a:t>     These services are provided by non-profit making organisations that are quite often a registered charity.</a:t>
          </a:r>
          <a:endParaRPr lang="en-GB" sz="1000" dirty="0"/>
        </a:p>
        <a:p>
          <a:endParaRPr lang="en-GB" sz="1600" dirty="0"/>
        </a:p>
      </dgm:t>
    </dgm:pt>
    <dgm:pt modelId="{7A1C2BE7-2CB3-40B9-B74E-DED22CB37A82}" type="sibTrans" cxnId="{CE6EF512-C445-4541-855D-4B77AC1A70B4}">
      <dgm:prSet/>
      <dgm:spPr/>
      <dgm:t>
        <a:bodyPr/>
        <a:lstStyle/>
        <a:p>
          <a:endParaRPr lang="en-GB"/>
        </a:p>
      </dgm:t>
    </dgm:pt>
    <dgm:pt modelId="{2E08F8B6-B941-4B01-9DCC-8DFA3034410F}" type="parTrans" cxnId="{CE6EF512-C445-4541-855D-4B77AC1A70B4}">
      <dgm:prSet/>
      <dgm:spPr/>
      <dgm:t>
        <a:bodyPr/>
        <a:lstStyle/>
        <a:p>
          <a:endParaRPr lang="en-GB"/>
        </a:p>
      </dgm:t>
    </dgm:pt>
    <dgm:pt modelId="{3692FDF6-6D9D-4B52-80A1-7A71D5E396FA}">
      <dgm:prSet phldrT="[Text]" custT="1"/>
      <dgm:spPr/>
      <dgm:t>
        <a:bodyPr/>
        <a:lstStyle/>
        <a:p>
          <a:pPr>
            <a:buFont typeface="Wingdings" panose="05000000000000000000" pitchFamily="2" charset="2"/>
            <a:buChar char="Ø"/>
          </a:pPr>
          <a:r>
            <a:rPr lang="en-GB" sz="1100" dirty="0">
              <a:latin typeface="Castellar" panose="020A0402060406010301" pitchFamily="18" charset="0"/>
            </a:rPr>
            <a:t> </a:t>
          </a:r>
          <a:r>
            <a:rPr lang="en-GB" sz="1600" dirty="0">
              <a:latin typeface="Castellar" panose="020A0402060406010301" pitchFamily="18" charset="0"/>
            </a:rPr>
            <a:t>mencap</a:t>
          </a:r>
        </a:p>
      </dgm:t>
    </dgm:pt>
    <dgm:pt modelId="{855F8D2A-88D0-4E2C-A8AF-696F6637F387}" type="sibTrans" cxnId="{75B1A9AF-6A0C-4C38-A875-5F181F1982E4}">
      <dgm:prSet/>
      <dgm:spPr/>
      <dgm:t>
        <a:bodyPr/>
        <a:lstStyle/>
        <a:p>
          <a:endParaRPr lang="en-GB"/>
        </a:p>
      </dgm:t>
    </dgm:pt>
    <dgm:pt modelId="{7193CDED-D61E-4209-A57A-DFD9ACD557C6}" type="parTrans" cxnId="{75B1A9AF-6A0C-4C38-A875-5F181F1982E4}">
      <dgm:prSet/>
      <dgm:spPr/>
      <dgm:t>
        <a:bodyPr/>
        <a:lstStyle/>
        <a:p>
          <a:endParaRPr lang="en-GB"/>
        </a:p>
      </dgm:t>
    </dgm:pt>
    <dgm:pt modelId="{8618F625-A9ED-445E-80C0-FBD26A0A3FCC}">
      <dgm:prSet phldrT="[Text]" custT="1"/>
      <dgm:spPr/>
      <dgm:t>
        <a:bodyPr/>
        <a:lstStyle/>
        <a:p>
          <a:pPr>
            <a:buFont typeface="Wingdings" panose="05000000000000000000" pitchFamily="2" charset="2"/>
            <a:buChar char="Ø"/>
          </a:pPr>
          <a:r>
            <a:rPr lang="en-GB" sz="1600" dirty="0">
              <a:latin typeface="Castellar" panose="020A0402060406010301" pitchFamily="18" charset="0"/>
            </a:rPr>
            <a:t>Barnardo’s</a:t>
          </a:r>
        </a:p>
      </dgm:t>
    </dgm:pt>
    <dgm:pt modelId="{B73CFE7B-894A-4A65-903F-7B8AA32746E5}" type="sibTrans" cxnId="{4E5042B1-E5DC-4811-A37A-CBE0D2928798}">
      <dgm:prSet/>
      <dgm:spPr/>
      <dgm:t>
        <a:bodyPr/>
        <a:lstStyle/>
        <a:p>
          <a:endParaRPr lang="en-GB"/>
        </a:p>
      </dgm:t>
    </dgm:pt>
    <dgm:pt modelId="{C7D4B391-E719-45EF-A351-52B8B652BFCE}" type="parTrans" cxnId="{4E5042B1-E5DC-4811-A37A-CBE0D2928798}">
      <dgm:prSet/>
      <dgm:spPr/>
      <dgm:t>
        <a:bodyPr/>
        <a:lstStyle/>
        <a:p>
          <a:endParaRPr lang="en-GB"/>
        </a:p>
      </dgm:t>
    </dgm:pt>
    <dgm:pt modelId="{B1B7D5F7-E8AD-4345-9A38-5A002FE51FB1}">
      <dgm:prSet phldrT="[Text]" custT="1"/>
      <dgm:spPr/>
      <dgm:t>
        <a:bodyPr/>
        <a:lstStyle/>
        <a:p>
          <a:pPr>
            <a:buFont typeface="Wingdings" panose="05000000000000000000" pitchFamily="2" charset="2"/>
            <a:buChar char="Ø"/>
          </a:pPr>
          <a:r>
            <a:rPr lang="en-GB" sz="1800" dirty="0">
              <a:latin typeface="Castellar" panose="020A0402060406010301" pitchFamily="18" charset="0"/>
            </a:rPr>
            <a:t>School</a:t>
          </a:r>
        </a:p>
      </dgm:t>
    </dgm:pt>
    <dgm:pt modelId="{9723E504-DA34-4C00-9A6E-825D2DF7A425}" type="parTrans" cxnId="{2FB9782E-E1D3-42FC-8CD5-2B00F18336EF}">
      <dgm:prSet/>
      <dgm:spPr/>
      <dgm:t>
        <a:bodyPr/>
        <a:lstStyle/>
        <a:p>
          <a:endParaRPr lang="en-GB"/>
        </a:p>
      </dgm:t>
    </dgm:pt>
    <dgm:pt modelId="{EE429C58-A02E-4F2B-9470-8EC05D1F934B}" type="sibTrans" cxnId="{2FB9782E-E1D3-42FC-8CD5-2B00F18336EF}">
      <dgm:prSet/>
      <dgm:spPr/>
      <dgm:t>
        <a:bodyPr/>
        <a:lstStyle/>
        <a:p>
          <a:endParaRPr lang="en-GB"/>
        </a:p>
      </dgm:t>
    </dgm:pt>
    <dgm:pt modelId="{710E61C6-9886-4833-91F6-65201DE82118}">
      <dgm:prSet phldrT="[Text]" custT="1"/>
      <dgm:spPr/>
      <dgm:t>
        <a:bodyPr/>
        <a:lstStyle/>
        <a:p>
          <a:pPr>
            <a:buFont typeface="Wingdings" panose="05000000000000000000" pitchFamily="2" charset="2"/>
            <a:buChar char="Ø"/>
          </a:pPr>
          <a:r>
            <a:rPr lang="en-GB" sz="1600" dirty="0">
              <a:latin typeface="Castellar" panose="020A0402060406010301" pitchFamily="18" charset="0"/>
            </a:rPr>
            <a:t>School</a:t>
          </a:r>
        </a:p>
      </dgm:t>
    </dgm:pt>
    <dgm:pt modelId="{E3DAD43C-C52F-481D-997A-A4A69B6A06FB}" type="parTrans" cxnId="{AEF01BA5-6220-45A8-9628-C1B24C558E5C}">
      <dgm:prSet/>
      <dgm:spPr/>
      <dgm:t>
        <a:bodyPr/>
        <a:lstStyle/>
        <a:p>
          <a:endParaRPr lang="en-GB"/>
        </a:p>
      </dgm:t>
    </dgm:pt>
    <dgm:pt modelId="{D4356F37-386F-4FD3-9F03-447A7025C497}" type="sibTrans" cxnId="{AEF01BA5-6220-45A8-9628-C1B24C558E5C}">
      <dgm:prSet/>
      <dgm:spPr/>
      <dgm:t>
        <a:bodyPr/>
        <a:lstStyle/>
        <a:p>
          <a:endParaRPr lang="en-GB"/>
        </a:p>
      </dgm:t>
    </dgm:pt>
    <dgm:pt modelId="{52514004-4535-4CE2-A490-CE1AA3F1893E}">
      <dgm:prSet phldrT="[Text]" custT="1"/>
      <dgm:spPr/>
      <dgm:t>
        <a:bodyPr/>
        <a:lstStyle/>
        <a:p>
          <a:pPr>
            <a:buFont typeface="Wingdings" panose="05000000000000000000" pitchFamily="2" charset="2"/>
            <a:buChar char="Ø"/>
          </a:pPr>
          <a:endParaRPr lang="en-GB" sz="1600" dirty="0">
            <a:latin typeface="Castellar" panose="020A0402060406010301" pitchFamily="18" charset="0"/>
          </a:endParaRPr>
        </a:p>
      </dgm:t>
    </dgm:pt>
    <dgm:pt modelId="{D9ECCC59-EFCF-4CAF-A4A5-B8567B4CA45B}" type="parTrans" cxnId="{F8E972AC-3E83-4A3B-9820-67CDE16DEA32}">
      <dgm:prSet/>
      <dgm:spPr/>
      <dgm:t>
        <a:bodyPr/>
        <a:lstStyle/>
        <a:p>
          <a:endParaRPr lang="en-GB"/>
        </a:p>
      </dgm:t>
    </dgm:pt>
    <dgm:pt modelId="{6CFDB2EF-D6EB-43FA-A5E9-FA1B7F76EC3C}" type="sibTrans" cxnId="{F8E972AC-3E83-4A3B-9820-67CDE16DEA32}">
      <dgm:prSet/>
      <dgm:spPr/>
      <dgm:t>
        <a:bodyPr/>
        <a:lstStyle/>
        <a:p>
          <a:endParaRPr lang="en-GB"/>
        </a:p>
      </dgm:t>
    </dgm:pt>
    <dgm:pt modelId="{760F054B-EEF1-4C84-BD7B-06C1B97A11E1}">
      <dgm:prSet phldrT="[Text]" custT="1"/>
      <dgm:spPr/>
      <dgm:t>
        <a:bodyPr/>
        <a:lstStyle/>
        <a:p>
          <a:pPr>
            <a:buFont typeface="Wingdings" panose="05000000000000000000" pitchFamily="2" charset="2"/>
            <a:buChar char="Ø"/>
          </a:pPr>
          <a:r>
            <a:rPr lang="en-GB" sz="1600" dirty="0">
              <a:latin typeface="Castellar" panose="020A0402060406010301" pitchFamily="18" charset="0"/>
            </a:rPr>
            <a:t>NSPCC </a:t>
          </a:r>
          <a:r>
            <a:rPr lang="en-GB" sz="1100" dirty="0">
              <a:latin typeface="Castellar" panose="020A0402060406010301" pitchFamily="18" charset="0"/>
            </a:rPr>
            <a:t>National society of the prevention of the cruelty to children</a:t>
          </a:r>
        </a:p>
      </dgm:t>
    </dgm:pt>
    <dgm:pt modelId="{C64E73E3-090A-4246-AA48-F7A3E65B96A9}" type="parTrans" cxnId="{23775C9D-21EA-4A25-9C8E-A0C356BC120A}">
      <dgm:prSet/>
      <dgm:spPr/>
      <dgm:t>
        <a:bodyPr/>
        <a:lstStyle/>
        <a:p>
          <a:endParaRPr lang="en-GB"/>
        </a:p>
      </dgm:t>
    </dgm:pt>
    <dgm:pt modelId="{DED4616E-8A28-4220-B42E-4F3C7391A4BC}" type="sibTrans" cxnId="{23775C9D-21EA-4A25-9C8E-A0C356BC120A}">
      <dgm:prSet/>
      <dgm:spPr/>
      <dgm:t>
        <a:bodyPr/>
        <a:lstStyle/>
        <a:p>
          <a:endParaRPr lang="en-GB"/>
        </a:p>
      </dgm:t>
    </dgm:pt>
    <dgm:pt modelId="{FF9CBF16-5F17-493F-AF2B-97F7DCF37F59}" type="pres">
      <dgm:prSet presAssocID="{2C500CE2-6379-49F0-B921-0C16521A3853}" presName="Name0" presStyleCnt="0">
        <dgm:presLayoutVars>
          <dgm:dir/>
          <dgm:animLvl val="lvl"/>
          <dgm:resizeHandles val="exact"/>
        </dgm:presLayoutVars>
      </dgm:prSet>
      <dgm:spPr/>
      <dgm:t>
        <a:bodyPr/>
        <a:lstStyle/>
        <a:p>
          <a:endParaRPr lang="en-GB"/>
        </a:p>
      </dgm:t>
    </dgm:pt>
    <dgm:pt modelId="{5A7E122A-D054-4EF5-BB3A-AE0F53F2EDD5}" type="pres">
      <dgm:prSet presAssocID="{0C8B655A-A696-42D2-AA92-08210A3BA932}" presName="linNode" presStyleCnt="0"/>
      <dgm:spPr/>
    </dgm:pt>
    <dgm:pt modelId="{1E1BE738-5A44-4643-8980-367CBB376152}" type="pres">
      <dgm:prSet presAssocID="{0C8B655A-A696-42D2-AA92-08210A3BA932}" presName="parentText" presStyleLbl="node1" presStyleIdx="0" presStyleCnt="3" custLinFactNeighborX="-764" custLinFactNeighborY="2276">
        <dgm:presLayoutVars>
          <dgm:chMax val="1"/>
          <dgm:bulletEnabled val="1"/>
        </dgm:presLayoutVars>
      </dgm:prSet>
      <dgm:spPr/>
      <dgm:t>
        <a:bodyPr/>
        <a:lstStyle/>
        <a:p>
          <a:endParaRPr lang="en-GB"/>
        </a:p>
      </dgm:t>
    </dgm:pt>
    <dgm:pt modelId="{F073C563-FE99-49AE-988D-CE8BFFE36E83}" type="pres">
      <dgm:prSet presAssocID="{0C8B655A-A696-42D2-AA92-08210A3BA932}" presName="descendantText" presStyleLbl="alignAccFollowNode1" presStyleIdx="0" presStyleCnt="3" custLinFactNeighborX="885" custLinFactNeighborY="-2472">
        <dgm:presLayoutVars>
          <dgm:bulletEnabled val="1"/>
        </dgm:presLayoutVars>
      </dgm:prSet>
      <dgm:spPr/>
      <dgm:t>
        <a:bodyPr/>
        <a:lstStyle/>
        <a:p>
          <a:endParaRPr lang="en-GB"/>
        </a:p>
      </dgm:t>
    </dgm:pt>
    <dgm:pt modelId="{DDCAF33F-799D-4BFF-A8A5-ADC158DBD2B2}" type="pres">
      <dgm:prSet presAssocID="{6898D2E2-AD0C-4DC7-81E7-A132E83E8F02}" presName="sp" presStyleCnt="0"/>
      <dgm:spPr/>
    </dgm:pt>
    <dgm:pt modelId="{397E46E2-09BA-4205-9398-B463604D6701}" type="pres">
      <dgm:prSet presAssocID="{EA6436BA-E199-4045-B05A-5E98AF617988}" presName="linNode" presStyleCnt="0"/>
      <dgm:spPr/>
    </dgm:pt>
    <dgm:pt modelId="{EB1F25BA-9FFC-4B30-BB31-A072C4764235}" type="pres">
      <dgm:prSet presAssocID="{EA6436BA-E199-4045-B05A-5E98AF617988}" presName="parentText" presStyleLbl="node1" presStyleIdx="1" presStyleCnt="3">
        <dgm:presLayoutVars>
          <dgm:chMax val="1"/>
          <dgm:bulletEnabled val="1"/>
        </dgm:presLayoutVars>
      </dgm:prSet>
      <dgm:spPr/>
      <dgm:t>
        <a:bodyPr/>
        <a:lstStyle/>
        <a:p>
          <a:endParaRPr lang="en-GB"/>
        </a:p>
      </dgm:t>
    </dgm:pt>
    <dgm:pt modelId="{DC6D3318-4492-4243-9A68-B71EA61F2664}" type="pres">
      <dgm:prSet presAssocID="{EA6436BA-E199-4045-B05A-5E98AF617988}" presName="descendantText" presStyleLbl="alignAccFollowNode1" presStyleIdx="1" presStyleCnt="3">
        <dgm:presLayoutVars>
          <dgm:bulletEnabled val="1"/>
        </dgm:presLayoutVars>
      </dgm:prSet>
      <dgm:spPr/>
      <dgm:t>
        <a:bodyPr/>
        <a:lstStyle/>
        <a:p>
          <a:endParaRPr lang="en-GB"/>
        </a:p>
      </dgm:t>
    </dgm:pt>
    <dgm:pt modelId="{8744F753-D845-4308-B223-D331572ABA79}" type="pres">
      <dgm:prSet presAssocID="{BB160C47-BE55-4B04-8899-358EC473A413}" presName="sp" presStyleCnt="0"/>
      <dgm:spPr/>
    </dgm:pt>
    <dgm:pt modelId="{46DC8716-10E4-4522-8AFA-E08DBFDB7912}" type="pres">
      <dgm:prSet presAssocID="{03C79CF8-3F4B-486E-A409-7BC15C725ABB}" presName="linNode" presStyleCnt="0"/>
      <dgm:spPr/>
    </dgm:pt>
    <dgm:pt modelId="{69AD950C-4BBC-4535-A439-6DA7BDD6FA3F}" type="pres">
      <dgm:prSet presAssocID="{03C79CF8-3F4B-486E-A409-7BC15C725ABB}" presName="parentText" presStyleLbl="node1" presStyleIdx="2" presStyleCnt="3" custLinFactNeighborX="249" custLinFactNeighborY="-1319">
        <dgm:presLayoutVars>
          <dgm:chMax val="1"/>
          <dgm:bulletEnabled val="1"/>
        </dgm:presLayoutVars>
      </dgm:prSet>
      <dgm:spPr/>
      <dgm:t>
        <a:bodyPr/>
        <a:lstStyle/>
        <a:p>
          <a:endParaRPr lang="en-GB"/>
        </a:p>
      </dgm:t>
    </dgm:pt>
    <dgm:pt modelId="{E6B0C4B4-B715-40AD-9AE2-ED67EAF1D126}" type="pres">
      <dgm:prSet presAssocID="{03C79CF8-3F4B-486E-A409-7BC15C725ABB}" presName="descendantText" presStyleLbl="alignAccFollowNode1" presStyleIdx="2" presStyleCnt="3" custLinFactNeighborX="1770" custLinFactNeighborY="-2472">
        <dgm:presLayoutVars>
          <dgm:bulletEnabled val="1"/>
        </dgm:presLayoutVars>
      </dgm:prSet>
      <dgm:spPr/>
      <dgm:t>
        <a:bodyPr/>
        <a:lstStyle/>
        <a:p>
          <a:endParaRPr lang="en-GB"/>
        </a:p>
      </dgm:t>
    </dgm:pt>
  </dgm:ptLst>
  <dgm:cxnLst>
    <dgm:cxn modelId="{A3CD1B3A-2B40-40E5-BA51-DE2FE663AB75}" srcId="{EA6436BA-E199-4045-B05A-5E98AF617988}" destId="{20044A76-C3B2-488C-AAF2-39A76283C2F1}" srcOrd="1" destOrd="0" parTransId="{A6BAF31A-7325-41AD-B9B9-858BD6E116D1}" sibTransId="{8F25D079-D589-46FE-AEA4-2A3B0C0BD580}"/>
    <dgm:cxn modelId="{3BB6F779-E4A6-4BC9-B148-BC9B11743782}" srcId="{2C500CE2-6379-49F0-B921-0C16521A3853}" destId="{EA6436BA-E199-4045-B05A-5E98AF617988}" srcOrd="1" destOrd="0" parTransId="{6A940C02-C3C2-4F54-B56A-CA23DCA5DDA6}" sibTransId="{BB160C47-BE55-4B04-8899-358EC473A413}"/>
    <dgm:cxn modelId="{76142991-4E83-4261-BF8D-11C8A9D66EC4}" srcId="{2C500CE2-6379-49F0-B921-0C16521A3853}" destId="{0C8B655A-A696-42D2-AA92-08210A3BA932}" srcOrd="0" destOrd="0" parTransId="{D8DF4B18-2BAB-456A-8EA1-8B0B0A8F2168}" sibTransId="{6898D2E2-AD0C-4DC7-81E7-A132E83E8F02}"/>
    <dgm:cxn modelId="{1050D566-C959-484E-9058-5D4845DD2A32}" type="presOf" srcId="{0C8B655A-A696-42D2-AA92-08210A3BA932}" destId="{1E1BE738-5A44-4643-8980-367CBB376152}" srcOrd="0" destOrd="0" presId="urn:microsoft.com/office/officeart/2005/8/layout/vList5"/>
    <dgm:cxn modelId="{9A5C63BB-4ECF-4D96-A3E0-3C250EE7C445}" type="presOf" srcId="{036FF869-43BA-47D3-A009-2319E0323899}" destId="{DC6D3318-4492-4243-9A68-B71EA61F2664}" srcOrd="0" destOrd="0" presId="urn:microsoft.com/office/officeart/2005/8/layout/vList5"/>
    <dgm:cxn modelId="{CE6EF512-C445-4541-855D-4B77AC1A70B4}" srcId="{2C500CE2-6379-49F0-B921-0C16521A3853}" destId="{03C79CF8-3F4B-486E-A409-7BC15C725ABB}" srcOrd="2" destOrd="0" parTransId="{2E08F8B6-B941-4B01-9DCC-8DFA3034410F}" sibTransId="{7A1C2BE7-2CB3-40B9-B74E-DED22CB37A82}"/>
    <dgm:cxn modelId="{F8E972AC-3E83-4A3B-9820-67CDE16DEA32}" srcId="{03C79CF8-3F4B-486E-A409-7BC15C725ABB}" destId="{52514004-4535-4CE2-A490-CE1AA3F1893E}" srcOrd="3" destOrd="0" parTransId="{D9ECCC59-EFCF-4CAF-A4A5-B8567B4CA45B}" sibTransId="{6CFDB2EF-D6EB-43FA-A5E9-FA1B7F76EC3C}"/>
    <dgm:cxn modelId="{AEF01BA5-6220-45A8-9628-C1B24C558E5C}" srcId="{EA6436BA-E199-4045-B05A-5E98AF617988}" destId="{710E61C6-9886-4833-91F6-65201DE82118}" srcOrd="2" destOrd="0" parTransId="{E3DAD43C-C52F-481D-997A-A4A69B6A06FB}" sibTransId="{D4356F37-386F-4FD3-9F03-447A7025C497}"/>
    <dgm:cxn modelId="{A64F4CCF-DCA5-4CD1-B171-5C3739B74285}" type="presOf" srcId="{760F054B-EEF1-4C84-BD7B-06C1B97A11E1}" destId="{E6B0C4B4-B715-40AD-9AE2-ED67EAF1D126}" srcOrd="0" destOrd="2" presId="urn:microsoft.com/office/officeart/2005/8/layout/vList5"/>
    <dgm:cxn modelId="{2FB9782E-E1D3-42FC-8CD5-2B00F18336EF}" srcId="{0C8B655A-A696-42D2-AA92-08210A3BA932}" destId="{B1B7D5F7-E8AD-4345-9A38-5A002FE51FB1}" srcOrd="2" destOrd="0" parTransId="{9723E504-DA34-4C00-9A6E-825D2DF7A425}" sibTransId="{EE429C58-A02E-4F2B-9470-8EC05D1F934B}"/>
    <dgm:cxn modelId="{3AB83072-76B0-4372-B3A0-1A29F77C4771}" srcId="{0C8B655A-A696-42D2-AA92-08210A3BA932}" destId="{8D4E7A78-87E7-427B-BA21-3DE2066D3219}" srcOrd="0" destOrd="0" parTransId="{FBD8A15B-4806-4C18-8566-804B35D47DE0}" sibTransId="{1C1325EC-8E4C-441E-9C03-D3A53CE54BEF}"/>
    <dgm:cxn modelId="{1195607D-10C6-44DF-A9E0-4AFA3FD5BB83}" type="presOf" srcId="{8618F625-A9ED-445E-80C0-FBD26A0A3FCC}" destId="{E6B0C4B4-B715-40AD-9AE2-ED67EAF1D126}" srcOrd="0" destOrd="1" presId="urn:microsoft.com/office/officeart/2005/8/layout/vList5"/>
    <dgm:cxn modelId="{BF76B70F-DFD7-42B8-896F-001978F011A6}" type="presOf" srcId="{EA6436BA-E199-4045-B05A-5E98AF617988}" destId="{EB1F25BA-9FFC-4B30-BB31-A072C4764235}" srcOrd="0" destOrd="0" presId="urn:microsoft.com/office/officeart/2005/8/layout/vList5"/>
    <dgm:cxn modelId="{A277E48B-1895-4CCE-BF28-75875AC90177}" srcId="{0C8B655A-A696-42D2-AA92-08210A3BA932}" destId="{655A0129-20B1-450A-8F32-965CD9481BAC}" srcOrd="1" destOrd="0" parTransId="{42574DF6-8484-4477-920C-5C1CF876228D}" sibTransId="{EA147B01-466B-4733-B22D-201A1DD59653}"/>
    <dgm:cxn modelId="{23775C9D-21EA-4A25-9C8E-A0C356BC120A}" srcId="{03C79CF8-3F4B-486E-A409-7BC15C725ABB}" destId="{760F054B-EEF1-4C84-BD7B-06C1B97A11E1}" srcOrd="2" destOrd="0" parTransId="{C64E73E3-090A-4246-AA48-F7A3E65B96A9}" sibTransId="{DED4616E-8A28-4220-B42E-4F3C7391A4BC}"/>
    <dgm:cxn modelId="{FEF4945C-35B0-4AE3-9339-F4E55D4E51DD}" type="presOf" srcId="{B1B7D5F7-E8AD-4345-9A38-5A002FE51FB1}" destId="{F073C563-FE99-49AE-988D-CE8BFFE36E83}" srcOrd="0" destOrd="2" presId="urn:microsoft.com/office/officeart/2005/8/layout/vList5"/>
    <dgm:cxn modelId="{117DF3F7-BB8B-4933-9188-5B26107465FE}" type="presOf" srcId="{3692FDF6-6D9D-4B52-80A1-7A71D5E396FA}" destId="{E6B0C4B4-B715-40AD-9AE2-ED67EAF1D126}" srcOrd="0" destOrd="0" presId="urn:microsoft.com/office/officeart/2005/8/layout/vList5"/>
    <dgm:cxn modelId="{D8481DF2-E465-473E-BC88-2A30F59AC5A0}" srcId="{EA6436BA-E199-4045-B05A-5E98AF617988}" destId="{036FF869-43BA-47D3-A009-2319E0323899}" srcOrd="0" destOrd="0" parTransId="{5887B59D-4386-4398-B94C-F26EC33860B5}" sibTransId="{D2ED3C4E-3480-42DA-8540-D0EA5740E0F7}"/>
    <dgm:cxn modelId="{DFFCF4F5-081F-4D6D-8CA6-5D236E025DD0}" type="presOf" srcId="{52514004-4535-4CE2-A490-CE1AA3F1893E}" destId="{E6B0C4B4-B715-40AD-9AE2-ED67EAF1D126}" srcOrd="0" destOrd="3" presId="urn:microsoft.com/office/officeart/2005/8/layout/vList5"/>
    <dgm:cxn modelId="{3CB5EE08-6DDC-4450-96A0-4AF7C65CF0A7}" type="presOf" srcId="{8D4E7A78-87E7-427B-BA21-3DE2066D3219}" destId="{F073C563-FE99-49AE-988D-CE8BFFE36E83}" srcOrd="0" destOrd="0" presId="urn:microsoft.com/office/officeart/2005/8/layout/vList5"/>
    <dgm:cxn modelId="{E9D4BC0E-A70C-43C5-AA9F-07743355967B}" type="presOf" srcId="{03C79CF8-3F4B-486E-A409-7BC15C725ABB}" destId="{69AD950C-4BBC-4535-A439-6DA7BDD6FA3F}" srcOrd="0" destOrd="0" presId="urn:microsoft.com/office/officeart/2005/8/layout/vList5"/>
    <dgm:cxn modelId="{4E5042B1-E5DC-4811-A37A-CBE0D2928798}" srcId="{03C79CF8-3F4B-486E-A409-7BC15C725ABB}" destId="{8618F625-A9ED-445E-80C0-FBD26A0A3FCC}" srcOrd="1" destOrd="0" parTransId="{C7D4B391-E719-45EF-A351-52B8B652BFCE}" sibTransId="{B73CFE7B-894A-4A65-903F-7B8AA32746E5}"/>
    <dgm:cxn modelId="{DD0DF1D3-843B-47F6-822F-3F5216664BC8}" type="presOf" srcId="{655A0129-20B1-450A-8F32-965CD9481BAC}" destId="{F073C563-FE99-49AE-988D-CE8BFFE36E83}" srcOrd="0" destOrd="1" presId="urn:microsoft.com/office/officeart/2005/8/layout/vList5"/>
    <dgm:cxn modelId="{9961E4E5-7311-4007-8F34-10E469CD8FF6}" type="presOf" srcId="{710E61C6-9886-4833-91F6-65201DE82118}" destId="{DC6D3318-4492-4243-9A68-B71EA61F2664}" srcOrd="0" destOrd="2" presId="urn:microsoft.com/office/officeart/2005/8/layout/vList5"/>
    <dgm:cxn modelId="{E7A776BB-408C-4B39-B19F-8CD9F9DC81F0}" type="presOf" srcId="{20044A76-C3B2-488C-AAF2-39A76283C2F1}" destId="{DC6D3318-4492-4243-9A68-B71EA61F2664}" srcOrd="0" destOrd="1" presId="urn:microsoft.com/office/officeart/2005/8/layout/vList5"/>
    <dgm:cxn modelId="{48DE1BD9-ABA3-42A9-B273-91F78D5D2B3B}" type="presOf" srcId="{2C500CE2-6379-49F0-B921-0C16521A3853}" destId="{FF9CBF16-5F17-493F-AF2B-97F7DCF37F59}" srcOrd="0" destOrd="0" presId="urn:microsoft.com/office/officeart/2005/8/layout/vList5"/>
    <dgm:cxn modelId="{75B1A9AF-6A0C-4C38-A875-5F181F1982E4}" srcId="{03C79CF8-3F4B-486E-A409-7BC15C725ABB}" destId="{3692FDF6-6D9D-4B52-80A1-7A71D5E396FA}" srcOrd="0" destOrd="0" parTransId="{7193CDED-D61E-4209-A57A-DFD9ACD557C6}" sibTransId="{855F8D2A-88D0-4E2C-A8AF-696F6637F387}"/>
    <dgm:cxn modelId="{A0F1B0C0-3830-4206-BABC-E9871EFFFDEC}" type="presParOf" srcId="{FF9CBF16-5F17-493F-AF2B-97F7DCF37F59}" destId="{5A7E122A-D054-4EF5-BB3A-AE0F53F2EDD5}" srcOrd="0" destOrd="0" presId="urn:microsoft.com/office/officeart/2005/8/layout/vList5"/>
    <dgm:cxn modelId="{EA865A2D-B6FA-4AF9-AD0E-F1DFEA036E51}" type="presParOf" srcId="{5A7E122A-D054-4EF5-BB3A-AE0F53F2EDD5}" destId="{1E1BE738-5A44-4643-8980-367CBB376152}" srcOrd="0" destOrd="0" presId="urn:microsoft.com/office/officeart/2005/8/layout/vList5"/>
    <dgm:cxn modelId="{C1742649-C024-40AD-8003-E47CCB5D50B8}" type="presParOf" srcId="{5A7E122A-D054-4EF5-BB3A-AE0F53F2EDD5}" destId="{F073C563-FE99-49AE-988D-CE8BFFE36E83}" srcOrd="1" destOrd="0" presId="urn:microsoft.com/office/officeart/2005/8/layout/vList5"/>
    <dgm:cxn modelId="{543C5195-B499-4563-8513-CF0356D3ED4F}" type="presParOf" srcId="{FF9CBF16-5F17-493F-AF2B-97F7DCF37F59}" destId="{DDCAF33F-799D-4BFF-A8A5-ADC158DBD2B2}" srcOrd="1" destOrd="0" presId="urn:microsoft.com/office/officeart/2005/8/layout/vList5"/>
    <dgm:cxn modelId="{3FCD532D-2325-4B23-9D0D-043AB2EA1F92}" type="presParOf" srcId="{FF9CBF16-5F17-493F-AF2B-97F7DCF37F59}" destId="{397E46E2-09BA-4205-9398-B463604D6701}" srcOrd="2" destOrd="0" presId="urn:microsoft.com/office/officeart/2005/8/layout/vList5"/>
    <dgm:cxn modelId="{755ED2D3-B296-46BF-8200-F019CC4E01A8}" type="presParOf" srcId="{397E46E2-09BA-4205-9398-B463604D6701}" destId="{EB1F25BA-9FFC-4B30-BB31-A072C4764235}" srcOrd="0" destOrd="0" presId="urn:microsoft.com/office/officeart/2005/8/layout/vList5"/>
    <dgm:cxn modelId="{3ED63674-7065-42DF-9CF0-751DCB088E17}" type="presParOf" srcId="{397E46E2-09BA-4205-9398-B463604D6701}" destId="{DC6D3318-4492-4243-9A68-B71EA61F2664}" srcOrd="1" destOrd="0" presId="urn:microsoft.com/office/officeart/2005/8/layout/vList5"/>
    <dgm:cxn modelId="{98A00971-4612-4E01-A14D-6D307EBD2145}" type="presParOf" srcId="{FF9CBF16-5F17-493F-AF2B-97F7DCF37F59}" destId="{8744F753-D845-4308-B223-D331572ABA79}" srcOrd="3" destOrd="0" presId="urn:microsoft.com/office/officeart/2005/8/layout/vList5"/>
    <dgm:cxn modelId="{999DA6EF-2E2E-46C2-B834-388C88C24EE0}" type="presParOf" srcId="{FF9CBF16-5F17-493F-AF2B-97F7DCF37F59}" destId="{46DC8716-10E4-4522-8AFA-E08DBFDB7912}" srcOrd="4" destOrd="0" presId="urn:microsoft.com/office/officeart/2005/8/layout/vList5"/>
    <dgm:cxn modelId="{7F79D52D-ED35-4C6C-B774-43A3651546B4}" type="presParOf" srcId="{46DC8716-10E4-4522-8AFA-E08DBFDB7912}" destId="{69AD950C-4BBC-4535-A439-6DA7BDD6FA3F}" srcOrd="0" destOrd="0" presId="urn:microsoft.com/office/officeart/2005/8/layout/vList5"/>
    <dgm:cxn modelId="{7E3F2EB7-53AE-4474-9ED8-7FBE8CEA5E3C}" type="presParOf" srcId="{46DC8716-10E4-4522-8AFA-E08DBFDB7912}" destId="{E6B0C4B4-B715-40AD-9AE2-ED67EAF1D12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EE2FD4-EF7F-40BC-9E97-63726391DAA0}"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EDD415E8-453F-4941-B1DF-D9233699B0FE}">
      <dgm:prSet phldrT="[Text]" custT="1"/>
      <dgm:spPr/>
      <dgm:t>
        <a:bodyPr/>
        <a:lstStyle/>
        <a:p>
          <a:r>
            <a:rPr lang="en-GB" sz="4000" dirty="0"/>
            <a:t>Child</a:t>
          </a:r>
          <a:r>
            <a:rPr lang="en-GB" sz="2400" dirty="0"/>
            <a:t>&amp; Parents</a:t>
          </a:r>
        </a:p>
      </dgm:t>
    </dgm:pt>
    <dgm:pt modelId="{361741B8-29AD-49C6-942A-4C7A9BAAAE77}" type="parTrans" cxnId="{B8889C7B-72FC-432A-80E3-7A3A568FA1F7}">
      <dgm:prSet/>
      <dgm:spPr/>
      <dgm:t>
        <a:bodyPr/>
        <a:lstStyle/>
        <a:p>
          <a:endParaRPr lang="en-GB"/>
        </a:p>
      </dgm:t>
    </dgm:pt>
    <dgm:pt modelId="{D6D11381-2068-4A6E-81A6-AF0262B26FD2}" type="sibTrans" cxnId="{B8889C7B-72FC-432A-80E3-7A3A568FA1F7}">
      <dgm:prSet/>
      <dgm:spPr/>
      <dgm:t>
        <a:bodyPr/>
        <a:lstStyle/>
        <a:p>
          <a:endParaRPr lang="en-GB"/>
        </a:p>
      </dgm:t>
    </dgm:pt>
    <dgm:pt modelId="{9BEEA1D0-C8AD-4FCE-B06A-A435B9906213}">
      <dgm:prSet phldrT="[Text]" custT="1"/>
      <dgm:spPr/>
      <dgm:t>
        <a:bodyPr/>
        <a:lstStyle/>
        <a:p>
          <a:r>
            <a:rPr lang="en-GB" sz="1800" dirty="0"/>
            <a:t>Social worker</a:t>
          </a:r>
        </a:p>
      </dgm:t>
    </dgm:pt>
    <dgm:pt modelId="{55E0D219-D782-42F7-B477-832FD50C7419}" type="parTrans" cxnId="{4582FA2D-D8D9-4628-AF03-46B2DE3708F5}">
      <dgm:prSet/>
      <dgm:spPr/>
      <dgm:t>
        <a:bodyPr/>
        <a:lstStyle/>
        <a:p>
          <a:endParaRPr lang="en-GB"/>
        </a:p>
      </dgm:t>
    </dgm:pt>
    <dgm:pt modelId="{E3B7177E-EDC1-4933-AA98-B4836C0BB9C3}" type="sibTrans" cxnId="{4582FA2D-D8D9-4628-AF03-46B2DE3708F5}">
      <dgm:prSet/>
      <dgm:spPr/>
      <dgm:t>
        <a:bodyPr/>
        <a:lstStyle/>
        <a:p>
          <a:endParaRPr lang="en-GB"/>
        </a:p>
      </dgm:t>
    </dgm:pt>
    <dgm:pt modelId="{3639D372-863C-4ACC-B6E5-01DEDAE5981D}">
      <dgm:prSet phldrT="[Text]" custT="1"/>
      <dgm:spPr/>
      <dgm:t>
        <a:bodyPr/>
        <a:lstStyle/>
        <a:p>
          <a:r>
            <a:rPr lang="en-GB" sz="1800" dirty="0"/>
            <a:t>Teachers</a:t>
          </a:r>
        </a:p>
        <a:p>
          <a:r>
            <a:rPr lang="en-GB" sz="1800" dirty="0"/>
            <a:t>&amp;</a:t>
          </a:r>
        </a:p>
        <a:p>
          <a:r>
            <a:rPr lang="en-GB" sz="1800" dirty="0"/>
            <a:t>SENco’s</a:t>
          </a:r>
        </a:p>
      </dgm:t>
    </dgm:pt>
    <dgm:pt modelId="{82FB0E89-1CC0-4D61-AED5-E81A8EE859C6}" type="parTrans" cxnId="{13F25D17-914E-4886-B6EB-A1EF23691886}">
      <dgm:prSet/>
      <dgm:spPr/>
      <dgm:t>
        <a:bodyPr/>
        <a:lstStyle/>
        <a:p>
          <a:endParaRPr lang="en-GB"/>
        </a:p>
      </dgm:t>
    </dgm:pt>
    <dgm:pt modelId="{09A835EC-A92C-44C4-8CE7-6B05215EA05C}" type="sibTrans" cxnId="{13F25D17-914E-4886-B6EB-A1EF23691886}">
      <dgm:prSet/>
      <dgm:spPr/>
      <dgm:t>
        <a:bodyPr/>
        <a:lstStyle/>
        <a:p>
          <a:endParaRPr lang="en-GB"/>
        </a:p>
      </dgm:t>
    </dgm:pt>
    <dgm:pt modelId="{11F2C330-4A01-43C0-83B4-A6081D5FCA8B}">
      <dgm:prSet phldrT="[Text]" custT="1"/>
      <dgm:spPr/>
      <dgm:t>
        <a:bodyPr/>
        <a:lstStyle/>
        <a:p>
          <a:r>
            <a:rPr lang="en-GB" sz="1600" dirty="0"/>
            <a:t>Occupational therapist</a:t>
          </a:r>
        </a:p>
      </dgm:t>
    </dgm:pt>
    <dgm:pt modelId="{E8C4CDBA-113C-4758-97E8-16B23954988D}" type="parTrans" cxnId="{ADFED703-3277-4FE0-B7EA-867F97762E27}">
      <dgm:prSet/>
      <dgm:spPr/>
      <dgm:t>
        <a:bodyPr/>
        <a:lstStyle/>
        <a:p>
          <a:endParaRPr lang="en-GB"/>
        </a:p>
      </dgm:t>
    </dgm:pt>
    <dgm:pt modelId="{43F76FB9-FA0E-4841-86D4-C96B7998E367}" type="sibTrans" cxnId="{ADFED703-3277-4FE0-B7EA-867F97762E27}">
      <dgm:prSet/>
      <dgm:spPr/>
      <dgm:t>
        <a:bodyPr/>
        <a:lstStyle/>
        <a:p>
          <a:endParaRPr lang="en-GB"/>
        </a:p>
      </dgm:t>
    </dgm:pt>
    <dgm:pt modelId="{337A4BCB-593F-47D5-8548-1679F5CE85DC}">
      <dgm:prSet phldrT="[Text]" custT="1"/>
      <dgm:spPr/>
      <dgm:t>
        <a:bodyPr/>
        <a:lstStyle/>
        <a:p>
          <a:r>
            <a:rPr lang="en-GB" sz="1600" dirty="0"/>
            <a:t>Educational psychologist</a:t>
          </a:r>
        </a:p>
      </dgm:t>
    </dgm:pt>
    <dgm:pt modelId="{8776876F-C626-4190-8F73-3CE9FAAD2906}" type="parTrans" cxnId="{67D55946-456E-446B-A2D5-ADECB137B157}">
      <dgm:prSet/>
      <dgm:spPr/>
      <dgm:t>
        <a:bodyPr/>
        <a:lstStyle/>
        <a:p>
          <a:endParaRPr lang="en-GB"/>
        </a:p>
      </dgm:t>
    </dgm:pt>
    <dgm:pt modelId="{A0276BB6-D5F7-4F73-BE9C-E6E704C8DD69}" type="sibTrans" cxnId="{67D55946-456E-446B-A2D5-ADECB137B157}">
      <dgm:prSet/>
      <dgm:spPr/>
      <dgm:t>
        <a:bodyPr/>
        <a:lstStyle/>
        <a:p>
          <a:endParaRPr lang="en-GB"/>
        </a:p>
      </dgm:t>
    </dgm:pt>
    <dgm:pt modelId="{456F1DCE-3186-49D0-A7F7-77A016F67327}">
      <dgm:prSet phldrT="[Text]" custT="1"/>
      <dgm:spPr/>
      <dgm:t>
        <a:bodyPr/>
        <a:lstStyle/>
        <a:p>
          <a:r>
            <a:rPr lang="en-GB" sz="1800" dirty="0"/>
            <a:t>Physio-therapist</a:t>
          </a:r>
        </a:p>
      </dgm:t>
    </dgm:pt>
    <dgm:pt modelId="{138987B9-E6EB-4E24-8453-BE2366043BDA}" type="parTrans" cxnId="{52E84D6B-C237-433E-AFC2-A95D438E3524}">
      <dgm:prSet/>
      <dgm:spPr/>
      <dgm:t>
        <a:bodyPr/>
        <a:lstStyle/>
        <a:p>
          <a:endParaRPr lang="en-GB"/>
        </a:p>
      </dgm:t>
    </dgm:pt>
    <dgm:pt modelId="{24F591A5-319C-4EDE-B873-A683EC2EB850}" type="sibTrans" cxnId="{52E84D6B-C237-433E-AFC2-A95D438E3524}">
      <dgm:prSet/>
      <dgm:spPr/>
      <dgm:t>
        <a:bodyPr/>
        <a:lstStyle/>
        <a:p>
          <a:endParaRPr lang="en-GB"/>
        </a:p>
      </dgm:t>
    </dgm:pt>
    <dgm:pt modelId="{4C5E1441-526A-455E-A88C-401BFC011F5F}">
      <dgm:prSet phldrT="[Text]" custT="1"/>
      <dgm:spPr/>
      <dgm:t>
        <a:bodyPr/>
        <a:lstStyle/>
        <a:p>
          <a:r>
            <a:rPr lang="en-GB" sz="1800" dirty="0"/>
            <a:t>Speech and language therapist</a:t>
          </a:r>
        </a:p>
      </dgm:t>
    </dgm:pt>
    <dgm:pt modelId="{F78C11EF-16C1-435A-BA2F-B9B47A5B03E9}" type="parTrans" cxnId="{F9A227B1-714D-4B85-90E6-CB2F31A91BCF}">
      <dgm:prSet/>
      <dgm:spPr/>
      <dgm:t>
        <a:bodyPr/>
        <a:lstStyle/>
        <a:p>
          <a:endParaRPr lang="en-GB"/>
        </a:p>
      </dgm:t>
    </dgm:pt>
    <dgm:pt modelId="{AB8E3120-9F52-4E97-BAB3-49A5618094B6}" type="sibTrans" cxnId="{F9A227B1-714D-4B85-90E6-CB2F31A91BCF}">
      <dgm:prSet/>
      <dgm:spPr/>
      <dgm:t>
        <a:bodyPr/>
        <a:lstStyle/>
        <a:p>
          <a:endParaRPr lang="en-GB"/>
        </a:p>
      </dgm:t>
    </dgm:pt>
    <dgm:pt modelId="{2E9F057C-A3BB-47F9-9D69-BD83167F60D0}" type="pres">
      <dgm:prSet presAssocID="{B1EE2FD4-EF7F-40BC-9E97-63726391DAA0}" presName="Name0" presStyleCnt="0">
        <dgm:presLayoutVars>
          <dgm:chMax val="1"/>
          <dgm:chPref val="1"/>
          <dgm:dir/>
          <dgm:animOne val="branch"/>
          <dgm:animLvl val="lvl"/>
        </dgm:presLayoutVars>
      </dgm:prSet>
      <dgm:spPr/>
      <dgm:t>
        <a:bodyPr/>
        <a:lstStyle/>
        <a:p>
          <a:endParaRPr lang="en-GB"/>
        </a:p>
      </dgm:t>
    </dgm:pt>
    <dgm:pt modelId="{A65E301C-EF97-4FBC-B2FE-8DC184DA5221}" type="pres">
      <dgm:prSet presAssocID="{EDD415E8-453F-4941-B1DF-D9233699B0FE}" presName="Parent" presStyleLbl="node0" presStyleIdx="0" presStyleCnt="1" custLinFactNeighborY="-817">
        <dgm:presLayoutVars>
          <dgm:chMax val="6"/>
          <dgm:chPref val="6"/>
        </dgm:presLayoutVars>
      </dgm:prSet>
      <dgm:spPr/>
      <dgm:t>
        <a:bodyPr/>
        <a:lstStyle/>
        <a:p>
          <a:endParaRPr lang="en-GB"/>
        </a:p>
      </dgm:t>
    </dgm:pt>
    <dgm:pt modelId="{79DF9F52-5BD2-484C-98FA-28E6D810522D}" type="pres">
      <dgm:prSet presAssocID="{9BEEA1D0-C8AD-4FCE-B06A-A435B9906213}" presName="Accent1" presStyleCnt="0"/>
      <dgm:spPr/>
    </dgm:pt>
    <dgm:pt modelId="{D3824D04-07F2-4730-B4FD-2A042CE35C73}" type="pres">
      <dgm:prSet presAssocID="{9BEEA1D0-C8AD-4FCE-B06A-A435B9906213}" presName="Accent" presStyleLbl="bgShp" presStyleIdx="0" presStyleCnt="6"/>
      <dgm:spPr/>
    </dgm:pt>
    <dgm:pt modelId="{79BF25C7-9FA1-48D4-B8EE-6F076CFCEB92}" type="pres">
      <dgm:prSet presAssocID="{9BEEA1D0-C8AD-4FCE-B06A-A435B9906213}" presName="Child1" presStyleLbl="node1" presStyleIdx="0" presStyleCnt="6">
        <dgm:presLayoutVars>
          <dgm:chMax val="0"/>
          <dgm:chPref val="0"/>
          <dgm:bulletEnabled val="1"/>
        </dgm:presLayoutVars>
      </dgm:prSet>
      <dgm:spPr/>
      <dgm:t>
        <a:bodyPr/>
        <a:lstStyle/>
        <a:p>
          <a:endParaRPr lang="en-GB"/>
        </a:p>
      </dgm:t>
    </dgm:pt>
    <dgm:pt modelId="{C1481E4C-08B4-4283-B4EE-8BD277BF808E}" type="pres">
      <dgm:prSet presAssocID="{3639D372-863C-4ACC-B6E5-01DEDAE5981D}" presName="Accent2" presStyleCnt="0"/>
      <dgm:spPr/>
    </dgm:pt>
    <dgm:pt modelId="{9092A28D-D978-44B7-B111-D426A359DAD3}" type="pres">
      <dgm:prSet presAssocID="{3639D372-863C-4ACC-B6E5-01DEDAE5981D}" presName="Accent" presStyleLbl="bgShp" presStyleIdx="1" presStyleCnt="6"/>
      <dgm:spPr/>
    </dgm:pt>
    <dgm:pt modelId="{1B367540-0FA8-413D-96A3-332E51085C60}" type="pres">
      <dgm:prSet presAssocID="{3639D372-863C-4ACC-B6E5-01DEDAE5981D}" presName="Child2" presStyleLbl="node1" presStyleIdx="1" presStyleCnt="6">
        <dgm:presLayoutVars>
          <dgm:chMax val="0"/>
          <dgm:chPref val="0"/>
          <dgm:bulletEnabled val="1"/>
        </dgm:presLayoutVars>
      </dgm:prSet>
      <dgm:spPr/>
      <dgm:t>
        <a:bodyPr/>
        <a:lstStyle/>
        <a:p>
          <a:endParaRPr lang="en-GB"/>
        </a:p>
      </dgm:t>
    </dgm:pt>
    <dgm:pt modelId="{54EFB04F-A104-4066-B082-2E60F853B0E2}" type="pres">
      <dgm:prSet presAssocID="{11F2C330-4A01-43C0-83B4-A6081D5FCA8B}" presName="Accent3" presStyleCnt="0"/>
      <dgm:spPr/>
    </dgm:pt>
    <dgm:pt modelId="{F1174BAB-38F2-452C-B8E5-F8B6A3BB0323}" type="pres">
      <dgm:prSet presAssocID="{11F2C330-4A01-43C0-83B4-A6081D5FCA8B}" presName="Accent" presStyleLbl="bgShp" presStyleIdx="2" presStyleCnt="6"/>
      <dgm:spPr/>
    </dgm:pt>
    <dgm:pt modelId="{E962418B-4DFC-4828-8E70-8CE7936E73EC}" type="pres">
      <dgm:prSet presAssocID="{11F2C330-4A01-43C0-83B4-A6081D5FCA8B}" presName="Child3" presStyleLbl="node1" presStyleIdx="2" presStyleCnt="6" custScaleX="111825">
        <dgm:presLayoutVars>
          <dgm:chMax val="0"/>
          <dgm:chPref val="0"/>
          <dgm:bulletEnabled val="1"/>
        </dgm:presLayoutVars>
      </dgm:prSet>
      <dgm:spPr/>
      <dgm:t>
        <a:bodyPr/>
        <a:lstStyle/>
        <a:p>
          <a:endParaRPr lang="en-GB"/>
        </a:p>
      </dgm:t>
    </dgm:pt>
    <dgm:pt modelId="{AAE9F070-78C9-4E42-9611-7760ABCEEA33}" type="pres">
      <dgm:prSet presAssocID="{337A4BCB-593F-47D5-8548-1679F5CE85DC}" presName="Accent4" presStyleCnt="0"/>
      <dgm:spPr/>
    </dgm:pt>
    <dgm:pt modelId="{5F46F0E9-3AE0-4AF9-B526-309FA23EE787}" type="pres">
      <dgm:prSet presAssocID="{337A4BCB-593F-47D5-8548-1679F5CE85DC}" presName="Accent" presStyleLbl="bgShp" presStyleIdx="3" presStyleCnt="6"/>
      <dgm:spPr/>
    </dgm:pt>
    <dgm:pt modelId="{B45EF5DA-6001-4271-87D7-30779F400BEF}" type="pres">
      <dgm:prSet presAssocID="{337A4BCB-593F-47D5-8548-1679F5CE85DC}" presName="Child4" presStyleLbl="node1" presStyleIdx="3" presStyleCnt="6" custScaleX="107221">
        <dgm:presLayoutVars>
          <dgm:chMax val="0"/>
          <dgm:chPref val="0"/>
          <dgm:bulletEnabled val="1"/>
        </dgm:presLayoutVars>
      </dgm:prSet>
      <dgm:spPr/>
      <dgm:t>
        <a:bodyPr/>
        <a:lstStyle/>
        <a:p>
          <a:endParaRPr lang="en-GB"/>
        </a:p>
      </dgm:t>
    </dgm:pt>
    <dgm:pt modelId="{853D8398-B9CE-46A0-A6EE-D87BA7BCF709}" type="pres">
      <dgm:prSet presAssocID="{456F1DCE-3186-49D0-A7F7-77A016F67327}" presName="Accent5" presStyleCnt="0"/>
      <dgm:spPr/>
    </dgm:pt>
    <dgm:pt modelId="{7C08636D-7E02-473F-ABB1-3ABCE142855B}" type="pres">
      <dgm:prSet presAssocID="{456F1DCE-3186-49D0-A7F7-77A016F67327}" presName="Accent" presStyleLbl="bgShp" presStyleIdx="4" presStyleCnt="6"/>
      <dgm:spPr/>
    </dgm:pt>
    <dgm:pt modelId="{42ECBDB5-78F5-4151-A01C-F524C1686AD3}" type="pres">
      <dgm:prSet presAssocID="{456F1DCE-3186-49D0-A7F7-77A016F67327}" presName="Child5" presStyleLbl="node1" presStyleIdx="4" presStyleCnt="6">
        <dgm:presLayoutVars>
          <dgm:chMax val="0"/>
          <dgm:chPref val="0"/>
          <dgm:bulletEnabled val="1"/>
        </dgm:presLayoutVars>
      </dgm:prSet>
      <dgm:spPr/>
      <dgm:t>
        <a:bodyPr/>
        <a:lstStyle/>
        <a:p>
          <a:endParaRPr lang="en-GB"/>
        </a:p>
      </dgm:t>
    </dgm:pt>
    <dgm:pt modelId="{1437BA9E-3644-41CA-B89D-7852F8469E3A}" type="pres">
      <dgm:prSet presAssocID="{4C5E1441-526A-455E-A88C-401BFC011F5F}" presName="Accent6" presStyleCnt="0"/>
      <dgm:spPr/>
    </dgm:pt>
    <dgm:pt modelId="{FC317140-90B1-43CA-851F-F4D6B79661D6}" type="pres">
      <dgm:prSet presAssocID="{4C5E1441-526A-455E-A88C-401BFC011F5F}" presName="Accent" presStyleLbl="bgShp" presStyleIdx="5" presStyleCnt="6"/>
      <dgm:spPr/>
    </dgm:pt>
    <dgm:pt modelId="{69A6A42D-76B5-403D-8715-B7A8785BD191}" type="pres">
      <dgm:prSet presAssocID="{4C5E1441-526A-455E-A88C-401BFC011F5F}" presName="Child6" presStyleLbl="node1" presStyleIdx="5" presStyleCnt="6">
        <dgm:presLayoutVars>
          <dgm:chMax val="0"/>
          <dgm:chPref val="0"/>
          <dgm:bulletEnabled val="1"/>
        </dgm:presLayoutVars>
      </dgm:prSet>
      <dgm:spPr/>
      <dgm:t>
        <a:bodyPr/>
        <a:lstStyle/>
        <a:p>
          <a:endParaRPr lang="en-GB"/>
        </a:p>
      </dgm:t>
    </dgm:pt>
  </dgm:ptLst>
  <dgm:cxnLst>
    <dgm:cxn modelId="{B8889C7B-72FC-432A-80E3-7A3A568FA1F7}" srcId="{B1EE2FD4-EF7F-40BC-9E97-63726391DAA0}" destId="{EDD415E8-453F-4941-B1DF-D9233699B0FE}" srcOrd="0" destOrd="0" parTransId="{361741B8-29AD-49C6-942A-4C7A9BAAAE77}" sibTransId="{D6D11381-2068-4A6E-81A6-AF0262B26FD2}"/>
    <dgm:cxn modelId="{8A27F138-6476-4680-AF44-8B18A3197BE7}" type="presOf" srcId="{337A4BCB-593F-47D5-8548-1679F5CE85DC}" destId="{B45EF5DA-6001-4271-87D7-30779F400BEF}" srcOrd="0" destOrd="0" presId="urn:microsoft.com/office/officeart/2011/layout/HexagonRadial"/>
    <dgm:cxn modelId="{F9A227B1-714D-4B85-90E6-CB2F31A91BCF}" srcId="{EDD415E8-453F-4941-B1DF-D9233699B0FE}" destId="{4C5E1441-526A-455E-A88C-401BFC011F5F}" srcOrd="5" destOrd="0" parTransId="{F78C11EF-16C1-435A-BA2F-B9B47A5B03E9}" sibTransId="{AB8E3120-9F52-4E97-BAB3-49A5618094B6}"/>
    <dgm:cxn modelId="{011F2708-EB00-48B8-9DA1-5017A9FCDEFB}" type="presOf" srcId="{4C5E1441-526A-455E-A88C-401BFC011F5F}" destId="{69A6A42D-76B5-403D-8715-B7A8785BD191}" srcOrd="0" destOrd="0" presId="urn:microsoft.com/office/officeart/2011/layout/HexagonRadial"/>
    <dgm:cxn modelId="{3F677AA8-095E-4C1B-A104-CDF12FD1F37C}" type="presOf" srcId="{3639D372-863C-4ACC-B6E5-01DEDAE5981D}" destId="{1B367540-0FA8-413D-96A3-332E51085C60}" srcOrd="0" destOrd="0" presId="urn:microsoft.com/office/officeart/2011/layout/HexagonRadial"/>
    <dgm:cxn modelId="{67D55946-456E-446B-A2D5-ADECB137B157}" srcId="{EDD415E8-453F-4941-B1DF-D9233699B0FE}" destId="{337A4BCB-593F-47D5-8548-1679F5CE85DC}" srcOrd="3" destOrd="0" parTransId="{8776876F-C626-4190-8F73-3CE9FAAD2906}" sibTransId="{A0276BB6-D5F7-4F73-BE9C-E6E704C8DD69}"/>
    <dgm:cxn modelId="{AE3D302F-8C9B-47C3-A7B3-C7528F4974AC}" type="presOf" srcId="{B1EE2FD4-EF7F-40BC-9E97-63726391DAA0}" destId="{2E9F057C-A3BB-47F9-9D69-BD83167F60D0}" srcOrd="0" destOrd="0" presId="urn:microsoft.com/office/officeart/2011/layout/HexagonRadial"/>
    <dgm:cxn modelId="{13F25D17-914E-4886-B6EB-A1EF23691886}" srcId="{EDD415E8-453F-4941-B1DF-D9233699B0FE}" destId="{3639D372-863C-4ACC-B6E5-01DEDAE5981D}" srcOrd="1" destOrd="0" parTransId="{82FB0E89-1CC0-4D61-AED5-E81A8EE859C6}" sibTransId="{09A835EC-A92C-44C4-8CE7-6B05215EA05C}"/>
    <dgm:cxn modelId="{52E84D6B-C237-433E-AFC2-A95D438E3524}" srcId="{EDD415E8-453F-4941-B1DF-D9233699B0FE}" destId="{456F1DCE-3186-49D0-A7F7-77A016F67327}" srcOrd="4" destOrd="0" parTransId="{138987B9-E6EB-4E24-8453-BE2366043BDA}" sibTransId="{24F591A5-319C-4EDE-B873-A683EC2EB850}"/>
    <dgm:cxn modelId="{5F3953C1-016B-491A-A836-A0CFF2E869A0}" type="presOf" srcId="{EDD415E8-453F-4941-B1DF-D9233699B0FE}" destId="{A65E301C-EF97-4FBC-B2FE-8DC184DA5221}" srcOrd="0" destOrd="0" presId="urn:microsoft.com/office/officeart/2011/layout/HexagonRadial"/>
    <dgm:cxn modelId="{763EC59C-0658-4347-8757-2904BB43352B}" type="presOf" srcId="{456F1DCE-3186-49D0-A7F7-77A016F67327}" destId="{42ECBDB5-78F5-4151-A01C-F524C1686AD3}" srcOrd="0" destOrd="0" presId="urn:microsoft.com/office/officeart/2011/layout/HexagonRadial"/>
    <dgm:cxn modelId="{ADFED703-3277-4FE0-B7EA-867F97762E27}" srcId="{EDD415E8-453F-4941-B1DF-D9233699B0FE}" destId="{11F2C330-4A01-43C0-83B4-A6081D5FCA8B}" srcOrd="2" destOrd="0" parTransId="{E8C4CDBA-113C-4758-97E8-16B23954988D}" sibTransId="{43F76FB9-FA0E-4841-86D4-C96B7998E367}"/>
    <dgm:cxn modelId="{8F79E8A1-99C2-4B34-95CE-283F2E10CDD1}" type="presOf" srcId="{11F2C330-4A01-43C0-83B4-A6081D5FCA8B}" destId="{E962418B-4DFC-4828-8E70-8CE7936E73EC}" srcOrd="0" destOrd="0" presId="urn:microsoft.com/office/officeart/2011/layout/HexagonRadial"/>
    <dgm:cxn modelId="{AF67AE1F-0A67-4546-A869-3C755784CD2D}" type="presOf" srcId="{9BEEA1D0-C8AD-4FCE-B06A-A435B9906213}" destId="{79BF25C7-9FA1-48D4-B8EE-6F076CFCEB92}" srcOrd="0" destOrd="0" presId="urn:microsoft.com/office/officeart/2011/layout/HexagonRadial"/>
    <dgm:cxn modelId="{4582FA2D-D8D9-4628-AF03-46B2DE3708F5}" srcId="{EDD415E8-453F-4941-B1DF-D9233699B0FE}" destId="{9BEEA1D0-C8AD-4FCE-B06A-A435B9906213}" srcOrd="0" destOrd="0" parTransId="{55E0D219-D782-42F7-B477-832FD50C7419}" sibTransId="{E3B7177E-EDC1-4933-AA98-B4836C0BB9C3}"/>
    <dgm:cxn modelId="{B1E92AEB-6754-4559-875F-8BB2EF99AF47}" type="presParOf" srcId="{2E9F057C-A3BB-47F9-9D69-BD83167F60D0}" destId="{A65E301C-EF97-4FBC-B2FE-8DC184DA5221}" srcOrd="0" destOrd="0" presId="urn:microsoft.com/office/officeart/2011/layout/HexagonRadial"/>
    <dgm:cxn modelId="{AE95037F-8D89-44B9-8E0D-E27488F6E542}" type="presParOf" srcId="{2E9F057C-A3BB-47F9-9D69-BD83167F60D0}" destId="{79DF9F52-5BD2-484C-98FA-28E6D810522D}" srcOrd="1" destOrd="0" presId="urn:microsoft.com/office/officeart/2011/layout/HexagonRadial"/>
    <dgm:cxn modelId="{6EBF67D6-DD49-49D8-944B-D2D2334FB0F5}" type="presParOf" srcId="{79DF9F52-5BD2-484C-98FA-28E6D810522D}" destId="{D3824D04-07F2-4730-B4FD-2A042CE35C73}" srcOrd="0" destOrd="0" presId="urn:microsoft.com/office/officeart/2011/layout/HexagonRadial"/>
    <dgm:cxn modelId="{88C48F28-5BD6-48D3-8B8F-3E7567D68DD0}" type="presParOf" srcId="{2E9F057C-A3BB-47F9-9D69-BD83167F60D0}" destId="{79BF25C7-9FA1-48D4-B8EE-6F076CFCEB92}" srcOrd="2" destOrd="0" presId="urn:microsoft.com/office/officeart/2011/layout/HexagonRadial"/>
    <dgm:cxn modelId="{1CD56394-5B12-4576-8A7C-A21EDD64D0B8}" type="presParOf" srcId="{2E9F057C-A3BB-47F9-9D69-BD83167F60D0}" destId="{C1481E4C-08B4-4283-B4EE-8BD277BF808E}" srcOrd="3" destOrd="0" presId="urn:microsoft.com/office/officeart/2011/layout/HexagonRadial"/>
    <dgm:cxn modelId="{25417FBA-FF29-48DD-B2FC-F78D0F84FFB6}" type="presParOf" srcId="{C1481E4C-08B4-4283-B4EE-8BD277BF808E}" destId="{9092A28D-D978-44B7-B111-D426A359DAD3}" srcOrd="0" destOrd="0" presId="urn:microsoft.com/office/officeart/2011/layout/HexagonRadial"/>
    <dgm:cxn modelId="{807E6DAB-CB55-4573-81D3-C8503B9DD13A}" type="presParOf" srcId="{2E9F057C-A3BB-47F9-9D69-BD83167F60D0}" destId="{1B367540-0FA8-413D-96A3-332E51085C60}" srcOrd="4" destOrd="0" presId="urn:microsoft.com/office/officeart/2011/layout/HexagonRadial"/>
    <dgm:cxn modelId="{3CFA590A-0116-4CE2-A6FA-B90CCFE5F120}" type="presParOf" srcId="{2E9F057C-A3BB-47F9-9D69-BD83167F60D0}" destId="{54EFB04F-A104-4066-B082-2E60F853B0E2}" srcOrd="5" destOrd="0" presId="urn:microsoft.com/office/officeart/2011/layout/HexagonRadial"/>
    <dgm:cxn modelId="{21A216C4-2E2F-4DD0-888B-D960ED1E621A}" type="presParOf" srcId="{54EFB04F-A104-4066-B082-2E60F853B0E2}" destId="{F1174BAB-38F2-452C-B8E5-F8B6A3BB0323}" srcOrd="0" destOrd="0" presId="urn:microsoft.com/office/officeart/2011/layout/HexagonRadial"/>
    <dgm:cxn modelId="{2FE4CAB9-D773-45BF-8AB7-A4C48219AC31}" type="presParOf" srcId="{2E9F057C-A3BB-47F9-9D69-BD83167F60D0}" destId="{E962418B-4DFC-4828-8E70-8CE7936E73EC}" srcOrd="6" destOrd="0" presId="urn:microsoft.com/office/officeart/2011/layout/HexagonRadial"/>
    <dgm:cxn modelId="{BE05F891-A85E-483D-B2E1-F7CC39BE81A3}" type="presParOf" srcId="{2E9F057C-A3BB-47F9-9D69-BD83167F60D0}" destId="{AAE9F070-78C9-4E42-9611-7760ABCEEA33}" srcOrd="7" destOrd="0" presId="urn:microsoft.com/office/officeart/2011/layout/HexagonRadial"/>
    <dgm:cxn modelId="{1A5D2847-FEAE-47FE-B9AD-DFED5832B718}" type="presParOf" srcId="{AAE9F070-78C9-4E42-9611-7760ABCEEA33}" destId="{5F46F0E9-3AE0-4AF9-B526-309FA23EE787}" srcOrd="0" destOrd="0" presId="urn:microsoft.com/office/officeart/2011/layout/HexagonRadial"/>
    <dgm:cxn modelId="{D3F38D3A-AFC8-463A-81EA-3E4092AC8BAB}" type="presParOf" srcId="{2E9F057C-A3BB-47F9-9D69-BD83167F60D0}" destId="{B45EF5DA-6001-4271-87D7-30779F400BEF}" srcOrd="8" destOrd="0" presId="urn:microsoft.com/office/officeart/2011/layout/HexagonRadial"/>
    <dgm:cxn modelId="{2A3177BE-B34A-4B23-B178-9CF0A6D7227D}" type="presParOf" srcId="{2E9F057C-A3BB-47F9-9D69-BD83167F60D0}" destId="{853D8398-B9CE-46A0-A6EE-D87BA7BCF709}" srcOrd="9" destOrd="0" presId="urn:microsoft.com/office/officeart/2011/layout/HexagonRadial"/>
    <dgm:cxn modelId="{AF1EA719-DDE9-4FB0-87EA-B677545B7880}" type="presParOf" srcId="{853D8398-B9CE-46A0-A6EE-D87BA7BCF709}" destId="{7C08636D-7E02-473F-ABB1-3ABCE142855B}" srcOrd="0" destOrd="0" presId="urn:microsoft.com/office/officeart/2011/layout/HexagonRadial"/>
    <dgm:cxn modelId="{CA93A562-8D77-422A-A61D-3AD2AFF78F4E}" type="presParOf" srcId="{2E9F057C-A3BB-47F9-9D69-BD83167F60D0}" destId="{42ECBDB5-78F5-4151-A01C-F524C1686AD3}" srcOrd="10" destOrd="0" presId="urn:microsoft.com/office/officeart/2011/layout/HexagonRadial"/>
    <dgm:cxn modelId="{7328AD75-A267-4C73-BAA1-028241DF7FE9}" type="presParOf" srcId="{2E9F057C-A3BB-47F9-9D69-BD83167F60D0}" destId="{1437BA9E-3644-41CA-B89D-7852F8469E3A}" srcOrd="11" destOrd="0" presId="urn:microsoft.com/office/officeart/2011/layout/HexagonRadial"/>
    <dgm:cxn modelId="{00183BCD-1B9E-4FD1-BFC1-396369FBB99F}" type="presParOf" srcId="{1437BA9E-3644-41CA-B89D-7852F8469E3A}" destId="{FC317140-90B1-43CA-851F-F4D6B79661D6}" srcOrd="0" destOrd="0" presId="urn:microsoft.com/office/officeart/2011/layout/HexagonRadial"/>
    <dgm:cxn modelId="{557680D5-ABA1-4EA7-91BD-FF9DF5064DBB}" type="presParOf" srcId="{2E9F057C-A3BB-47F9-9D69-BD83167F60D0}" destId="{69A6A42D-76B5-403D-8715-B7A8785BD191}"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F07CB6-191A-4904-9F7D-36334DAC63B6}" type="doc">
      <dgm:prSet loTypeId="urn:microsoft.com/office/officeart/2005/8/layout/balance1" loCatId="relationship" qsTypeId="urn:microsoft.com/office/officeart/2005/8/quickstyle/3d3" qsCatId="3D" csTypeId="urn:microsoft.com/office/officeart/2005/8/colors/colorful3" csCatId="colorful" phldr="1"/>
      <dgm:spPr/>
      <dgm:t>
        <a:bodyPr/>
        <a:lstStyle/>
        <a:p>
          <a:endParaRPr lang="en-GB"/>
        </a:p>
      </dgm:t>
    </dgm:pt>
    <dgm:pt modelId="{3F580518-1A76-4DF6-988E-4952F479DD5B}">
      <dgm:prSet phldrT="[Text]"/>
      <dgm:spPr/>
      <dgm:t>
        <a:bodyPr/>
        <a:lstStyle/>
        <a:p>
          <a:r>
            <a:rPr lang="en-GB" dirty="0"/>
            <a:t>Disadvantages</a:t>
          </a:r>
        </a:p>
      </dgm:t>
    </dgm:pt>
    <dgm:pt modelId="{642643BC-006F-4E3D-9AFA-56A0BF284D2D}" type="parTrans" cxnId="{F285711E-247F-4B6E-B71F-681C5F6D1580}">
      <dgm:prSet/>
      <dgm:spPr/>
      <dgm:t>
        <a:bodyPr/>
        <a:lstStyle/>
        <a:p>
          <a:endParaRPr lang="en-GB"/>
        </a:p>
      </dgm:t>
    </dgm:pt>
    <dgm:pt modelId="{2A049D9E-C327-4CD5-9955-D1B508CECD51}" type="sibTrans" cxnId="{F285711E-247F-4B6E-B71F-681C5F6D1580}">
      <dgm:prSet/>
      <dgm:spPr/>
      <dgm:t>
        <a:bodyPr/>
        <a:lstStyle/>
        <a:p>
          <a:endParaRPr lang="en-GB"/>
        </a:p>
      </dgm:t>
    </dgm:pt>
    <dgm:pt modelId="{82033FA8-0338-404D-960D-C34EBA446246}">
      <dgm:prSet phldrT="[Text]"/>
      <dgm:spPr/>
      <dgm:t>
        <a:bodyPr/>
        <a:lstStyle/>
        <a:p>
          <a:r>
            <a:rPr lang="en-GB" dirty="0"/>
            <a:t>Budgets</a:t>
          </a:r>
        </a:p>
        <a:p>
          <a:r>
            <a:rPr lang="en-GB" dirty="0"/>
            <a:t>(Fosker and Dowdell, 2010) </a:t>
          </a:r>
        </a:p>
        <a:p>
          <a:endParaRPr lang="en-GB" dirty="0"/>
        </a:p>
      </dgm:t>
    </dgm:pt>
    <dgm:pt modelId="{FAE048FE-E1A7-47C6-B53F-A21149D7B7D7}" type="parTrans" cxnId="{D8858E05-0412-4A91-9D88-916BA182A83A}">
      <dgm:prSet/>
      <dgm:spPr/>
      <dgm:t>
        <a:bodyPr/>
        <a:lstStyle/>
        <a:p>
          <a:endParaRPr lang="en-GB"/>
        </a:p>
      </dgm:t>
    </dgm:pt>
    <dgm:pt modelId="{986C8EFD-1BB3-4837-9022-B3128B16548C}" type="sibTrans" cxnId="{D8858E05-0412-4A91-9D88-916BA182A83A}">
      <dgm:prSet/>
      <dgm:spPr/>
      <dgm:t>
        <a:bodyPr/>
        <a:lstStyle/>
        <a:p>
          <a:endParaRPr lang="en-GB"/>
        </a:p>
      </dgm:t>
    </dgm:pt>
    <dgm:pt modelId="{8D0E0576-33A2-4D12-A398-1847BE200148}">
      <dgm:prSet phldrT="[Text]"/>
      <dgm:spPr/>
      <dgm:t>
        <a:bodyPr/>
        <a:lstStyle/>
        <a:p>
          <a:r>
            <a:rPr lang="en-GB" dirty="0"/>
            <a:t>Communication</a:t>
          </a:r>
        </a:p>
        <a:p>
          <a:r>
            <a:rPr lang="en-GB" dirty="0"/>
            <a:t>Size of the team</a:t>
          </a:r>
        </a:p>
        <a:p>
          <a:r>
            <a:rPr lang="en-GB" dirty="0"/>
            <a:t>(Cleaver et al, 2009)</a:t>
          </a:r>
        </a:p>
      </dgm:t>
    </dgm:pt>
    <dgm:pt modelId="{A7AC351A-3DAC-4E3A-8407-8139FCBC6672}" type="parTrans" cxnId="{86384641-D25A-4429-A7B5-2659A7A193C2}">
      <dgm:prSet/>
      <dgm:spPr/>
      <dgm:t>
        <a:bodyPr/>
        <a:lstStyle/>
        <a:p>
          <a:endParaRPr lang="en-GB"/>
        </a:p>
      </dgm:t>
    </dgm:pt>
    <dgm:pt modelId="{A147F4C1-EF93-480B-BE89-1A9528CF312F}" type="sibTrans" cxnId="{86384641-D25A-4429-A7B5-2659A7A193C2}">
      <dgm:prSet/>
      <dgm:spPr/>
      <dgm:t>
        <a:bodyPr/>
        <a:lstStyle/>
        <a:p>
          <a:endParaRPr lang="en-GB"/>
        </a:p>
      </dgm:t>
    </dgm:pt>
    <dgm:pt modelId="{90448030-4DFE-48DB-B154-C5074077778B}">
      <dgm:prSet phldrT="[Text]"/>
      <dgm:spPr/>
      <dgm:t>
        <a:bodyPr/>
        <a:lstStyle/>
        <a:p>
          <a:r>
            <a:rPr lang="en-GB" dirty="0"/>
            <a:t>Advantages</a:t>
          </a:r>
        </a:p>
      </dgm:t>
    </dgm:pt>
    <dgm:pt modelId="{C52BA86E-AE24-4B00-B54F-F73E1DA3C5FC}" type="parTrans" cxnId="{2EDE9658-8047-4602-BCC3-41603016C5B3}">
      <dgm:prSet/>
      <dgm:spPr/>
      <dgm:t>
        <a:bodyPr/>
        <a:lstStyle/>
        <a:p>
          <a:endParaRPr lang="en-GB"/>
        </a:p>
      </dgm:t>
    </dgm:pt>
    <dgm:pt modelId="{38AF81FC-01B6-43D4-A46B-C30EC321F368}" type="sibTrans" cxnId="{2EDE9658-8047-4602-BCC3-41603016C5B3}">
      <dgm:prSet/>
      <dgm:spPr/>
      <dgm:t>
        <a:bodyPr/>
        <a:lstStyle/>
        <a:p>
          <a:endParaRPr lang="en-GB"/>
        </a:p>
      </dgm:t>
    </dgm:pt>
    <dgm:pt modelId="{48639BE8-785E-4785-B3F3-57794455BBCA}">
      <dgm:prSet phldrT="[Text]"/>
      <dgm:spPr/>
      <dgm:t>
        <a:bodyPr/>
        <a:lstStyle/>
        <a:p>
          <a:r>
            <a:rPr lang="en-GB" dirty="0"/>
            <a:t>Multi-disciplinary training</a:t>
          </a:r>
        </a:p>
        <a:p>
          <a:r>
            <a:rPr lang="en-GB" dirty="0"/>
            <a:t>(Cleaver et al, 2009)</a:t>
          </a:r>
        </a:p>
      </dgm:t>
    </dgm:pt>
    <dgm:pt modelId="{6990601B-32E1-488F-813C-87C7C629ACBD}" type="parTrans" cxnId="{B74EFE34-3B08-414A-AEA9-D13C7E857E0E}">
      <dgm:prSet/>
      <dgm:spPr/>
      <dgm:t>
        <a:bodyPr/>
        <a:lstStyle/>
        <a:p>
          <a:endParaRPr lang="en-GB"/>
        </a:p>
      </dgm:t>
    </dgm:pt>
    <dgm:pt modelId="{54C46651-BDF1-48F6-A9A7-F3FBC724321E}" type="sibTrans" cxnId="{B74EFE34-3B08-414A-AEA9-D13C7E857E0E}">
      <dgm:prSet/>
      <dgm:spPr/>
      <dgm:t>
        <a:bodyPr/>
        <a:lstStyle/>
        <a:p>
          <a:endParaRPr lang="en-GB"/>
        </a:p>
      </dgm:t>
    </dgm:pt>
    <dgm:pt modelId="{0225CADA-A12A-49A4-ADFF-076BDEBAACE6}">
      <dgm:prSet phldrT="[Text]"/>
      <dgm:spPr/>
      <dgm:t>
        <a:bodyPr/>
        <a:lstStyle/>
        <a:p>
          <a:r>
            <a:rPr lang="en-GB" dirty="0"/>
            <a:t>Information sharing</a:t>
          </a:r>
        </a:p>
        <a:p>
          <a:r>
            <a:rPr lang="en-GB" dirty="0"/>
            <a:t>One </a:t>
          </a:r>
          <a:r>
            <a:rPr lang="en-GB" dirty="0" smtClean="0"/>
            <a:t>goal</a:t>
          </a:r>
        </a:p>
        <a:p>
          <a:r>
            <a:rPr lang="en-GB" dirty="0" smtClean="0"/>
            <a:t>(Every Child </a:t>
          </a:r>
          <a:r>
            <a:rPr lang="en-GB" dirty="0" err="1" smtClean="0"/>
            <a:t>MattersDfES</a:t>
          </a:r>
          <a:r>
            <a:rPr lang="en-GB" dirty="0" smtClean="0"/>
            <a:t>, 2003)</a:t>
          </a:r>
          <a:endParaRPr lang="en-GB" dirty="0"/>
        </a:p>
      </dgm:t>
    </dgm:pt>
    <dgm:pt modelId="{08318518-E50F-4A54-B56A-98B9593DD131}" type="parTrans" cxnId="{D3F19305-6BB0-43B9-98F6-178307BD1271}">
      <dgm:prSet/>
      <dgm:spPr/>
      <dgm:t>
        <a:bodyPr/>
        <a:lstStyle/>
        <a:p>
          <a:endParaRPr lang="en-GB"/>
        </a:p>
      </dgm:t>
    </dgm:pt>
    <dgm:pt modelId="{01A47A8E-7655-4DB7-A433-502E96875EA4}" type="sibTrans" cxnId="{D3F19305-6BB0-43B9-98F6-178307BD1271}">
      <dgm:prSet/>
      <dgm:spPr/>
      <dgm:t>
        <a:bodyPr/>
        <a:lstStyle/>
        <a:p>
          <a:endParaRPr lang="en-GB"/>
        </a:p>
      </dgm:t>
    </dgm:pt>
    <dgm:pt modelId="{05CFCAE2-1F7C-4607-8007-0C4F10068FEF}">
      <dgm:prSet phldrT="[Text]"/>
      <dgm:spPr/>
      <dgm:t>
        <a:bodyPr/>
        <a:lstStyle/>
        <a:p>
          <a:r>
            <a:rPr lang="en-GB" dirty="0"/>
            <a:t>Wealth of knowledge and expertise</a:t>
          </a:r>
        </a:p>
        <a:p>
          <a:r>
            <a:rPr lang="en-GB" dirty="0"/>
            <a:t>(Kesson et al, 2012)</a:t>
          </a:r>
        </a:p>
        <a:p>
          <a:endParaRPr lang="en-GB" dirty="0"/>
        </a:p>
      </dgm:t>
    </dgm:pt>
    <dgm:pt modelId="{AF8B120C-CAF4-4A4D-8692-36D0C1FF9097}" type="parTrans" cxnId="{D29E58A7-3C36-48DF-BF22-44DBD8423993}">
      <dgm:prSet/>
      <dgm:spPr/>
      <dgm:t>
        <a:bodyPr/>
        <a:lstStyle/>
        <a:p>
          <a:endParaRPr lang="en-GB"/>
        </a:p>
      </dgm:t>
    </dgm:pt>
    <dgm:pt modelId="{B6809F0D-8A9B-4C3A-848F-6AECAC574615}" type="sibTrans" cxnId="{D29E58A7-3C36-48DF-BF22-44DBD8423993}">
      <dgm:prSet/>
      <dgm:spPr/>
      <dgm:t>
        <a:bodyPr/>
        <a:lstStyle/>
        <a:p>
          <a:endParaRPr lang="en-GB"/>
        </a:p>
      </dgm:t>
    </dgm:pt>
    <dgm:pt modelId="{0E0CC13E-CBB4-4510-A3B8-01547592E59C}" type="pres">
      <dgm:prSet presAssocID="{2BF07CB6-191A-4904-9F7D-36334DAC63B6}" presName="outerComposite" presStyleCnt="0">
        <dgm:presLayoutVars>
          <dgm:chMax val="2"/>
          <dgm:animLvl val="lvl"/>
          <dgm:resizeHandles val="exact"/>
        </dgm:presLayoutVars>
      </dgm:prSet>
      <dgm:spPr/>
      <dgm:t>
        <a:bodyPr/>
        <a:lstStyle/>
        <a:p>
          <a:endParaRPr lang="en-GB"/>
        </a:p>
      </dgm:t>
    </dgm:pt>
    <dgm:pt modelId="{12D66264-8AC2-4D82-9A96-A458BA5B0A32}" type="pres">
      <dgm:prSet presAssocID="{2BF07CB6-191A-4904-9F7D-36334DAC63B6}" presName="dummyMaxCanvas" presStyleCnt="0"/>
      <dgm:spPr/>
    </dgm:pt>
    <dgm:pt modelId="{11DB6631-B4F8-4748-BED5-4F102DFF9E84}" type="pres">
      <dgm:prSet presAssocID="{2BF07CB6-191A-4904-9F7D-36334DAC63B6}" presName="parentComposite" presStyleCnt="0"/>
      <dgm:spPr/>
    </dgm:pt>
    <dgm:pt modelId="{5D05ECB5-1870-4B6F-B3F9-9698B230D56D}" type="pres">
      <dgm:prSet presAssocID="{2BF07CB6-191A-4904-9F7D-36334DAC63B6}" presName="parent1" presStyleLbl="alignAccFollowNode1" presStyleIdx="0" presStyleCnt="4">
        <dgm:presLayoutVars>
          <dgm:chMax val="4"/>
        </dgm:presLayoutVars>
      </dgm:prSet>
      <dgm:spPr/>
      <dgm:t>
        <a:bodyPr/>
        <a:lstStyle/>
        <a:p>
          <a:endParaRPr lang="en-GB"/>
        </a:p>
      </dgm:t>
    </dgm:pt>
    <dgm:pt modelId="{4BA6F690-A2CC-4E24-92FE-EE0E429BD832}" type="pres">
      <dgm:prSet presAssocID="{2BF07CB6-191A-4904-9F7D-36334DAC63B6}" presName="parent2" presStyleLbl="alignAccFollowNode1" presStyleIdx="1" presStyleCnt="4">
        <dgm:presLayoutVars>
          <dgm:chMax val="4"/>
        </dgm:presLayoutVars>
      </dgm:prSet>
      <dgm:spPr/>
      <dgm:t>
        <a:bodyPr/>
        <a:lstStyle/>
        <a:p>
          <a:endParaRPr lang="en-GB"/>
        </a:p>
      </dgm:t>
    </dgm:pt>
    <dgm:pt modelId="{692DFCD0-8D79-487B-8B44-1F931238175B}" type="pres">
      <dgm:prSet presAssocID="{2BF07CB6-191A-4904-9F7D-36334DAC63B6}" presName="childrenComposite" presStyleCnt="0"/>
      <dgm:spPr/>
    </dgm:pt>
    <dgm:pt modelId="{9DDFF87B-6E85-4019-8D9C-7871620F9665}" type="pres">
      <dgm:prSet presAssocID="{2BF07CB6-191A-4904-9F7D-36334DAC63B6}" presName="dummyMaxCanvas_ChildArea" presStyleCnt="0"/>
      <dgm:spPr/>
    </dgm:pt>
    <dgm:pt modelId="{748330DE-0838-4424-A5D9-4649CBA7801A}" type="pres">
      <dgm:prSet presAssocID="{2BF07CB6-191A-4904-9F7D-36334DAC63B6}" presName="fulcrum" presStyleLbl="alignAccFollowNode1" presStyleIdx="2" presStyleCnt="4" custLinFactNeighborX="2667" custLinFactNeighborY="-20667"/>
      <dgm:spPr/>
    </dgm:pt>
    <dgm:pt modelId="{36C85A2C-C7E1-4DEE-9354-B6FB00DE2EA7}" type="pres">
      <dgm:prSet presAssocID="{2BF07CB6-191A-4904-9F7D-36334DAC63B6}" presName="balance_23" presStyleLbl="alignAccFollowNode1" presStyleIdx="3" presStyleCnt="4">
        <dgm:presLayoutVars>
          <dgm:bulletEnabled val="1"/>
        </dgm:presLayoutVars>
      </dgm:prSet>
      <dgm:spPr/>
    </dgm:pt>
    <dgm:pt modelId="{34F6DA49-290B-45EA-99A6-4AFF6EBD672A}" type="pres">
      <dgm:prSet presAssocID="{2BF07CB6-191A-4904-9F7D-36334DAC63B6}" presName="right_23_1" presStyleLbl="node1" presStyleIdx="0" presStyleCnt="5">
        <dgm:presLayoutVars>
          <dgm:bulletEnabled val="1"/>
        </dgm:presLayoutVars>
      </dgm:prSet>
      <dgm:spPr/>
      <dgm:t>
        <a:bodyPr/>
        <a:lstStyle/>
        <a:p>
          <a:endParaRPr lang="en-GB"/>
        </a:p>
      </dgm:t>
    </dgm:pt>
    <dgm:pt modelId="{FB457742-615F-447D-BFCF-84106F18A02B}" type="pres">
      <dgm:prSet presAssocID="{2BF07CB6-191A-4904-9F7D-36334DAC63B6}" presName="right_23_2" presStyleLbl="node1" presStyleIdx="1" presStyleCnt="5">
        <dgm:presLayoutVars>
          <dgm:bulletEnabled val="1"/>
        </dgm:presLayoutVars>
      </dgm:prSet>
      <dgm:spPr/>
      <dgm:t>
        <a:bodyPr/>
        <a:lstStyle/>
        <a:p>
          <a:endParaRPr lang="en-GB"/>
        </a:p>
      </dgm:t>
    </dgm:pt>
    <dgm:pt modelId="{C1942A65-4AEA-4649-ACAD-8A0A92E6B948}" type="pres">
      <dgm:prSet presAssocID="{2BF07CB6-191A-4904-9F7D-36334DAC63B6}" presName="right_23_3" presStyleLbl="node1" presStyleIdx="2" presStyleCnt="5">
        <dgm:presLayoutVars>
          <dgm:bulletEnabled val="1"/>
        </dgm:presLayoutVars>
      </dgm:prSet>
      <dgm:spPr/>
      <dgm:t>
        <a:bodyPr/>
        <a:lstStyle/>
        <a:p>
          <a:endParaRPr lang="en-GB"/>
        </a:p>
      </dgm:t>
    </dgm:pt>
    <dgm:pt modelId="{107E0EB9-4CBE-4C75-8959-2065D81AC484}" type="pres">
      <dgm:prSet presAssocID="{2BF07CB6-191A-4904-9F7D-36334DAC63B6}" presName="left_23_1" presStyleLbl="node1" presStyleIdx="3" presStyleCnt="5">
        <dgm:presLayoutVars>
          <dgm:bulletEnabled val="1"/>
        </dgm:presLayoutVars>
      </dgm:prSet>
      <dgm:spPr/>
      <dgm:t>
        <a:bodyPr/>
        <a:lstStyle/>
        <a:p>
          <a:endParaRPr lang="en-GB"/>
        </a:p>
      </dgm:t>
    </dgm:pt>
    <dgm:pt modelId="{24D1F1C9-3D32-487F-B461-04433568014C}" type="pres">
      <dgm:prSet presAssocID="{2BF07CB6-191A-4904-9F7D-36334DAC63B6}" presName="left_23_2" presStyleLbl="node1" presStyleIdx="4" presStyleCnt="5">
        <dgm:presLayoutVars>
          <dgm:bulletEnabled val="1"/>
        </dgm:presLayoutVars>
      </dgm:prSet>
      <dgm:spPr/>
      <dgm:t>
        <a:bodyPr/>
        <a:lstStyle/>
        <a:p>
          <a:endParaRPr lang="en-GB"/>
        </a:p>
      </dgm:t>
    </dgm:pt>
  </dgm:ptLst>
  <dgm:cxnLst>
    <dgm:cxn modelId="{F285711E-247F-4B6E-B71F-681C5F6D1580}" srcId="{2BF07CB6-191A-4904-9F7D-36334DAC63B6}" destId="{3F580518-1A76-4DF6-988E-4952F479DD5B}" srcOrd="0" destOrd="0" parTransId="{642643BC-006F-4E3D-9AFA-56A0BF284D2D}" sibTransId="{2A049D9E-C327-4CD5-9955-D1B508CECD51}"/>
    <dgm:cxn modelId="{BA2F4B4D-7744-4120-AFAF-00ABEC1A540B}" type="presOf" srcId="{48639BE8-785E-4785-B3F3-57794455BBCA}" destId="{34F6DA49-290B-45EA-99A6-4AFF6EBD672A}" srcOrd="0" destOrd="0" presId="urn:microsoft.com/office/officeart/2005/8/layout/balance1"/>
    <dgm:cxn modelId="{1EF58884-9042-419C-AB81-42EC48B53AA1}" type="presOf" srcId="{90448030-4DFE-48DB-B154-C5074077778B}" destId="{4BA6F690-A2CC-4E24-92FE-EE0E429BD832}" srcOrd="0" destOrd="0" presId="urn:microsoft.com/office/officeart/2005/8/layout/balance1"/>
    <dgm:cxn modelId="{D29E58A7-3C36-48DF-BF22-44DBD8423993}" srcId="{90448030-4DFE-48DB-B154-C5074077778B}" destId="{05CFCAE2-1F7C-4607-8007-0C4F10068FEF}" srcOrd="2" destOrd="0" parTransId="{AF8B120C-CAF4-4A4D-8692-36D0C1FF9097}" sibTransId="{B6809F0D-8A9B-4C3A-848F-6AECAC574615}"/>
    <dgm:cxn modelId="{D3F19305-6BB0-43B9-98F6-178307BD1271}" srcId="{90448030-4DFE-48DB-B154-C5074077778B}" destId="{0225CADA-A12A-49A4-ADFF-076BDEBAACE6}" srcOrd="1" destOrd="0" parTransId="{08318518-E50F-4A54-B56A-98B9593DD131}" sibTransId="{01A47A8E-7655-4DB7-A433-502E96875EA4}"/>
    <dgm:cxn modelId="{D8858E05-0412-4A91-9D88-916BA182A83A}" srcId="{3F580518-1A76-4DF6-988E-4952F479DD5B}" destId="{82033FA8-0338-404D-960D-C34EBA446246}" srcOrd="0" destOrd="0" parTransId="{FAE048FE-E1A7-47C6-B53F-A21149D7B7D7}" sibTransId="{986C8EFD-1BB3-4837-9022-B3128B16548C}"/>
    <dgm:cxn modelId="{08A1AC4C-516B-46A3-A15E-8DB496EF6297}" type="presOf" srcId="{8D0E0576-33A2-4D12-A398-1847BE200148}" destId="{24D1F1C9-3D32-487F-B461-04433568014C}" srcOrd="0" destOrd="0" presId="urn:microsoft.com/office/officeart/2005/8/layout/balance1"/>
    <dgm:cxn modelId="{3CDC506D-A3D1-4832-9568-D5ACFB0EEB1B}" type="presOf" srcId="{82033FA8-0338-404D-960D-C34EBA446246}" destId="{107E0EB9-4CBE-4C75-8959-2065D81AC484}" srcOrd="0" destOrd="0" presId="urn:microsoft.com/office/officeart/2005/8/layout/balance1"/>
    <dgm:cxn modelId="{25FFA595-54EA-4B9F-A608-F520D66F1209}" type="presOf" srcId="{05CFCAE2-1F7C-4607-8007-0C4F10068FEF}" destId="{C1942A65-4AEA-4649-ACAD-8A0A92E6B948}" srcOrd="0" destOrd="0" presId="urn:microsoft.com/office/officeart/2005/8/layout/balance1"/>
    <dgm:cxn modelId="{0D7BFDB8-B4AC-4398-8A95-64606473F470}" type="presOf" srcId="{0225CADA-A12A-49A4-ADFF-076BDEBAACE6}" destId="{FB457742-615F-447D-BFCF-84106F18A02B}" srcOrd="0" destOrd="0" presId="urn:microsoft.com/office/officeart/2005/8/layout/balance1"/>
    <dgm:cxn modelId="{2EDE9658-8047-4602-BCC3-41603016C5B3}" srcId="{2BF07CB6-191A-4904-9F7D-36334DAC63B6}" destId="{90448030-4DFE-48DB-B154-C5074077778B}" srcOrd="1" destOrd="0" parTransId="{C52BA86E-AE24-4B00-B54F-F73E1DA3C5FC}" sibTransId="{38AF81FC-01B6-43D4-A46B-C30EC321F368}"/>
    <dgm:cxn modelId="{86384641-D25A-4429-A7B5-2659A7A193C2}" srcId="{3F580518-1A76-4DF6-988E-4952F479DD5B}" destId="{8D0E0576-33A2-4D12-A398-1847BE200148}" srcOrd="1" destOrd="0" parTransId="{A7AC351A-3DAC-4E3A-8407-8139FCBC6672}" sibTransId="{A147F4C1-EF93-480B-BE89-1A9528CF312F}"/>
    <dgm:cxn modelId="{37897FF1-B806-41F4-A7E4-0B328AED75FB}" type="presOf" srcId="{2BF07CB6-191A-4904-9F7D-36334DAC63B6}" destId="{0E0CC13E-CBB4-4510-A3B8-01547592E59C}" srcOrd="0" destOrd="0" presId="urn:microsoft.com/office/officeart/2005/8/layout/balance1"/>
    <dgm:cxn modelId="{D48D04D7-B8D8-4354-B957-B0E24219457A}" type="presOf" srcId="{3F580518-1A76-4DF6-988E-4952F479DD5B}" destId="{5D05ECB5-1870-4B6F-B3F9-9698B230D56D}" srcOrd="0" destOrd="0" presId="urn:microsoft.com/office/officeart/2005/8/layout/balance1"/>
    <dgm:cxn modelId="{B74EFE34-3B08-414A-AEA9-D13C7E857E0E}" srcId="{90448030-4DFE-48DB-B154-C5074077778B}" destId="{48639BE8-785E-4785-B3F3-57794455BBCA}" srcOrd="0" destOrd="0" parTransId="{6990601B-32E1-488F-813C-87C7C629ACBD}" sibTransId="{54C46651-BDF1-48F6-A9A7-F3FBC724321E}"/>
    <dgm:cxn modelId="{1C5E8EFB-A3F7-451E-8768-305046AC28B3}" type="presParOf" srcId="{0E0CC13E-CBB4-4510-A3B8-01547592E59C}" destId="{12D66264-8AC2-4D82-9A96-A458BA5B0A32}" srcOrd="0" destOrd="0" presId="urn:microsoft.com/office/officeart/2005/8/layout/balance1"/>
    <dgm:cxn modelId="{2930AA91-AE86-4C25-AB53-156DAA75A41C}" type="presParOf" srcId="{0E0CC13E-CBB4-4510-A3B8-01547592E59C}" destId="{11DB6631-B4F8-4748-BED5-4F102DFF9E84}" srcOrd="1" destOrd="0" presId="urn:microsoft.com/office/officeart/2005/8/layout/balance1"/>
    <dgm:cxn modelId="{84999246-108E-4CFE-B968-D3BC9D66BE80}" type="presParOf" srcId="{11DB6631-B4F8-4748-BED5-4F102DFF9E84}" destId="{5D05ECB5-1870-4B6F-B3F9-9698B230D56D}" srcOrd="0" destOrd="0" presId="urn:microsoft.com/office/officeart/2005/8/layout/balance1"/>
    <dgm:cxn modelId="{16D27526-CDF2-438D-AE92-2627E3AE9E75}" type="presParOf" srcId="{11DB6631-B4F8-4748-BED5-4F102DFF9E84}" destId="{4BA6F690-A2CC-4E24-92FE-EE0E429BD832}" srcOrd="1" destOrd="0" presId="urn:microsoft.com/office/officeart/2005/8/layout/balance1"/>
    <dgm:cxn modelId="{2CFF9C06-DFAB-4655-9302-838FCE90B084}" type="presParOf" srcId="{0E0CC13E-CBB4-4510-A3B8-01547592E59C}" destId="{692DFCD0-8D79-487B-8B44-1F931238175B}" srcOrd="2" destOrd="0" presId="urn:microsoft.com/office/officeart/2005/8/layout/balance1"/>
    <dgm:cxn modelId="{E1E02D60-AF01-4123-B81A-65EEEBD801CA}" type="presParOf" srcId="{692DFCD0-8D79-487B-8B44-1F931238175B}" destId="{9DDFF87B-6E85-4019-8D9C-7871620F9665}" srcOrd="0" destOrd="0" presId="urn:microsoft.com/office/officeart/2005/8/layout/balance1"/>
    <dgm:cxn modelId="{3549BC6D-903E-427D-A197-128737B3F2AF}" type="presParOf" srcId="{692DFCD0-8D79-487B-8B44-1F931238175B}" destId="{748330DE-0838-4424-A5D9-4649CBA7801A}" srcOrd="1" destOrd="0" presId="urn:microsoft.com/office/officeart/2005/8/layout/balance1"/>
    <dgm:cxn modelId="{CFE8392A-315E-40BD-9E1A-3DFADAD46115}" type="presParOf" srcId="{692DFCD0-8D79-487B-8B44-1F931238175B}" destId="{36C85A2C-C7E1-4DEE-9354-B6FB00DE2EA7}" srcOrd="2" destOrd="0" presId="urn:microsoft.com/office/officeart/2005/8/layout/balance1"/>
    <dgm:cxn modelId="{FF2CC7C6-2D1E-4E0B-BF2B-052626CE35B0}" type="presParOf" srcId="{692DFCD0-8D79-487B-8B44-1F931238175B}" destId="{34F6DA49-290B-45EA-99A6-4AFF6EBD672A}" srcOrd="3" destOrd="0" presId="urn:microsoft.com/office/officeart/2005/8/layout/balance1"/>
    <dgm:cxn modelId="{62E2EB04-B95B-450A-B821-59833A4610D9}" type="presParOf" srcId="{692DFCD0-8D79-487B-8B44-1F931238175B}" destId="{FB457742-615F-447D-BFCF-84106F18A02B}" srcOrd="4" destOrd="0" presId="urn:microsoft.com/office/officeart/2005/8/layout/balance1"/>
    <dgm:cxn modelId="{CC767674-17B5-45CD-8E0A-25A1EDD0347E}" type="presParOf" srcId="{692DFCD0-8D79-487B-8B44-1F931238175B}" destId="{C1942A65-4AEA-4649-ACAD-8A0A92E6B948}" srcOrd="5" destOrd="0" presId="urn:microsoft.com/office/officeart/2005/8/layout/balance1"/>
    <dgm:cxn modelId="{2FFFD564-86E0-4B6D-AA8D-59F5BBCDBB5D}" type="presParOf" srcId="{692DFCD0-8D79-487B-8B44-1F931238175B}" destId="{107E0EB9-4CBE-4C75-8959-2065D81AC484}" srcOrd="6" destOrd="0" presId="urn:microsoft.com/office/officeart/2005/8/layout/balance1"/>
    <dgm:cxn modelId="{2ABC6E36-4BC4-47ED-B967-283E44E62585}" type="presParOf" srcId="{692DFCD0-8D79-487B-8B44-1F931238175B}" destId="{24D1F1C9-3D32-487F-B461-04433568014C}" srcOrd="7"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A3E78-4A23-454B-AFA4-DB38A67C1EF6}">
      <dsp:nvSpPr>
        <dsp:cNvPr id="0" name=""/>
        <dsp:cNvSpPr/>
      </dsp:nvSpPr>
      <dsp:spPr>
        <a:xfrm>
          <a:off x="2122500" y="0"/>
          <a:ext cx="1963515" cy="9817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dirty="0"/>
            <a:t>Statutory</a:t>
          </a:r>
        </a:p>
      </dsp:txBody>
      <dsp:txXfrm>
        <a:off x="2151255" y="28755"/>
        <a:ext cx="1906005" cy="924247"/>
      </dsp:txXfrm>
    </dsp:sp>
    <dsp:sp modelId="{0D1B0F63-1B28-4C6A-91E8-31D32592A9CB}">
      <dsp:nvSpPr>
        <dsp:cNvPr id="0" name=""/>
        <dsp:cNvSpPr/>
      </dsp:nvSpPr>
      <dsp:spPr>
        <a:xfrm rot="3597358">
          <a:off x="3405229" y="1722821"/>
          <a:ext cx="1021847" cy="34361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a:off x="3508314" y="1791544"/>
        <a:ext cx="815678" cy="206169"/>
      </dsp:txXfrm>
    </dsp:sp>
    <dsp:sp modelId="{68BFFB88-4B12-4796-A694-1FFC2E0FFF80}">
      <dsp:nvSpPr>
        <dsp:cNvPr id="0" name=""/>
        <dsp:cNvSpPr/>
      </dsp:nvSpPr>
      <dsp:spPr>
        <a:xfrm>
          <a:off x="3746289" y="2807500"/>
          <a:ext cx="1963515" cy="9817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dirty="0"/>
            <a:t>Private</a:t>
          </a:r>
        </a:p>
      </dsp:txBody>
      <dsp:txXfrm>
        <a:off x="3775044" y="2836255"/>
        <a:ext cx="1906005" cy="924247"/>
      </dsp:txXfrm>
    </dsp:sp>
    <dsp:sp modelId="{D7A29799-11DE-4347-AE2E-10772B4AC393}">
      <dsp:nvSpPr>
        <dsp:cNvPr id="0" name=""/>
        <dsp:cNvSpPr/>
      </dsp:nvSpPr>
      <dsp:spPr>
        <a:xfrm rot="10800000">
          <a:off x="2596711" y="3126571"/>
          <a:ext cx="1021847" cy="34361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rot="10800000">
        <a:off x="2699795" y="3195294"/>
        <a:ext cx="815678" cy="206169"/>
      </dsp:txXfrm>
    </dsp:sp>
    <dsp:sp modelId="{B4DA3C78-AAFC-4088-A46D-6153F3F51664}">
      <dsp:nvSpPr>
        <dsp:cNvPr id="0" name=""/>
        <dsp:cNvSpPr/>
      </dsp:nvSpPr>
      <dsp:spPr>
        <a:xfrm>
          <a:off x="505464" y="2807500"/>
          <a:ext cx="1963515" cy="9817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dirty="0"/>
            <a:t>Voluntary</a:t>
          </a:r>
        </a:p>
      </dsp:txBody>
      <dsp:txXfrm>
        <a:off x="534219" y="2836255"/>
        <a:ext cx="1906005" cy="924247"/>
      </dsp:txXfrm>
    </dsp:sp>
    <dsp:sp modelId="{D67C7851-9ED0-4510-8E03-CC61F9A304A0}">
      <dsp:nvSpPr>
        <dsp:cNvPr id="0" name=""/>
        <dsp:cNvSpPr/>
      </dsp:nvSpPr>
      <dsp:spPr>
        <a:xfrm rot="17996439">
          <a:off x="1784816" y="1722821"/>
          <a:ext cx="1021847" cy="34361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a:off x="1887901" y="1791544"/>
        <a:ext cx="815678" cy="206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3C563-FE99-49AE-988D-CE8BFFE36E83}">
      <dsp:nvSpPr>
        <dsp:cNvPr id="0" name=""/>
        <dsp:cNvSpPr/>
      </dsp:nvSpPr>
      <dsp:spPr>
        <a:xfrm rot="5400000">
          <a:off x="4997184" y="-1744064"/>
          <a:ext cx="1655995" cy="5482524"/>
        </a:xfrm>
        <a:prstGeom prst="round2SameRect">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GB" sz="1800" kern="1200" dirty="0">
              <a:latin typeface="Castellar" panose="020A0402060406010301" pitchFamily="18" charset="0"/>
            </a:rPr>
            <a:t>Hospital</a:t>
          </a:r>
        </a:p>
        <a:p>
          <a:pPr marL="171450" lvl="1" indent="-171450" algn="l" defTabSz="800100">
            <a:lnSpc>
              <a:spcPct val="90000"/>
            </a:lnSpc>
            <a:spcBef>
              <a:spcPct val="0"/>
            </a:spcBef>
            <a:spcAft>
              <a:spcPct val="15000"/>
            </a:spcAft>
            <a:buFont typeface="Wingdings" panose="05000000000000000000" pitchFamily="2" charset="2"/>
            <a:buChar char="••"/>
          </a:pPr>
          <a:r>
            <a:rPr lang="en-GB" sz="1800" kern="1200" dirty="0">
              <a:latin typeface="Castellar" panose="020A0402060406010301" pitchFamily="18" charset="0"/>
            </a:rPr>
            <a:t>Nursery</a:t>
          </a:r>
        </a:p>
        <a:p>
          <a:pPr marL="171450" lvl="1" indent="-171450" algn="l" defTabSz="800100">
            <a:lnSpc>
              <a:spcPct val="90000"/>
            </a:lnSpc>
            <a:spcBef>
              <a:spcPct val="0"/>
            </a:spcBef>
            <a:spcAft>
              <a:spcPct val="15000"/>
            </a:spcAft>
            <a:buFont typeface="Wingdings" panose="05000000000000000000" pitchFamily="2" charset="2"/>
            <a:buChar char="••"/>
          </a:pPr>
          <a:r>
            <a:rPr lang="en-GB" sz="1800" kern="1200" dirty="0">
              <a:latin typeface="Castellar" panose="020A0402060406010301" pitchFamily="18" charset="0"/>
            </a:rPr>
            <a:t>School</a:t>
          </a:r>
        </a:p>
      </dsp:txBody>
      <dsp:txXfrm rot="-5400000">
        <a:off x="3083920" y="250039"/>
        <a:ext cx="5401685" cy="1494317"/>
      </dsp:txXfrm>
    </dsp:sp>
    <dsp:sp modelId="{1E1BE738-5A44-4643-8980-367CBB376152}">
      <dsp:nvSpPr>
        <dsp:cNvPr id="0" name=""/>
        <dsp:cNvSpPr/>
      </dsp:nvSpPr>
      <dsp:spPr>
        <a:xfrm>
          <a:off x="0" y="50249"/>
          <a:ext cx="3083919" cy="2069994"/>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2880" tIns="91440" rIns="182880" bIns="91440" numCol="1" spcCol="1270" anchor="ctr" anchorCtr="0">
          <a:noAutofit/>
        </a:bodyPr>
        <a:lstStyle/>
        <a:p>
          <a:pPr lvl="0" algn="ctr" defTabSz="2133600">
            <a:lnSpc>
              <a:spcPct val="90000"/>
            </a:lnSpc>
            <a:spcBef>
              <a:spcPct val="0"/>
            </a:spcBef>
            <a:spcAft>
              <a:spcPct val="35000"/>
            </a:spcAft>
          </a:pPr>
          <a:r>
            <a:rPr lang="en-GB" sz="4800" kern="1200" dirty="0"/>
            <a:t>Private</a:t>
          </a:r>
        </a:p>
        <a:p>
          <a:pPr lvl="0" algn="ctr" defTabSz="2133600">
            <a:lnSpc>
              <a:spcPct val="90000"/>
            </a:lnSpc>
            <a:spcBef>
              <a:spcPct val="0"/>
            </a:spcBef>
            <a:spcAft>
              <a:spcPct val="35000"/>
            </a:spcAft>
          </a:pPr>
          <a:r>
            <a:rPr lang="en-GB" sz="1400" kern="1200" dirty="0"/>
            <a:t>These are services that are run to make profit.</a:t>
          </a:r>
        </a:p>
      </dsp:txBody>
      <dsp:txXfrm>
        <a:off x="101049" y="151298"/>
        <a:ext cx="2881821" cy="1867896"/>
      </dsp:txXfrm>
    </dsp:sp>
    <dsp:sp modelId="{DC6D3318-4492-4243-9A68-B71EA61F2664}">
      <dsp:nvSpPr>
        <dsp:cNvPr id="0" name=""/>
        <dsp:cNvSpPr/>
      </dsp:nvSpPr>
      <dsp:spPr>
        <a:xfrm rot="5400000">
          <a:off x="4997184" y="470365"/>
          <a:ext cx="1655995" cy="5482524"/>
        </a:xfrm>
        <a:prstGeom prst="round2SameRect">
          <a:avLst/>
        </a:prstGeom>
        <a:solidFill>
          <a:schemeClr val="accent4">
            <a:tint val="40000"/>
            <a:alpha val="90000"/>
            <a:hueOff val="-9660424"/>
            <a:satOff val="16367"/>
            <a:lumOff val="178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stellar" panose="020A0402060406010301" pitchFamily="18" charset="0"/>
            </a:rPr>
            <a:t>Social services</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stellar" panose="020A0402060406010301" pitchFamily="18" charset="0"/>
            </a:rPr>
            <a:t>National Health Service</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stellar" panose="020A0402060406010301" pitchFamily="18" charset="0"/>
            </a:rPr>
            <a:t>School</a:t>
          </a:r>
        </a:p>
      </dsp:txBody>
      <dsp:txXfrm rot="-5400000">
        <a:off x="3083920" y="2464469"/>
        <a:ext cx="5401685" cy="1494317"/>
      </dsp:txXfrm>
    </dsp:sp>
    <dsp:sp modelId="{EB1F25BA-9FFC-4B30-BB31-A072C4764235}">
      <dsp:nvSpPr>
        <dsp:cNvPr id="0" name=""/>
        <dsp:cNvSpPr/>
      </dsp:nvSpPr>
      <dsp:spPr>
        <a:xfrm>
          <a:off x="0" y="2176630"/>
          <a:ext cx="3083919" cy="2069994"/>
        </a:xfrm>
        <a:prstGeom prst="roundRect">
          <a:avLst/>
        </a:prstGeom>
        <a:solidFill>
          <a:schemeClr val="accent4">
            <a:hueOff val="-9556544"/>
            <a:satOff val="16937"/>
            <a:lumOff val="598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2880" tIns="91440" rIns="182880" bIns="91440" numCol="1" spcCol="1270" anchor="ctr" anchorCtr="0">
          <a:noAutofit/>
        </a:bodyPr>
        <a:lstStyle/>
        <a:p>
          <a:pPr lvl="0" algn="ctr" defTabSz="2133600">
            <a:lnSpc>
              <a:spcPct val="90000"/>
            </a:lnSpc>
            <a:spcBef>
              <a:spcPct val="0"/>
            </a:spcBef>
            <a:spcAft>
              <a:spcPct val="35000"/>
            </a:spcAft>
          </a:pPr>
          <a:r>
            <a:rPr lang="en-GB" sz="4800" kern="1200" dirty="0"/>
            <a:t>Statutory </a:t>
          </a:r>
          <a:r>
            <a:rPr lang="en-GB" sz="1400" kern="1200" dirty="0"/>
            <a:t>These are services that are paid for and run by the government.</a:t>
          </a:r>
        </a:p>
      </dsp:txBody>
      <dsp:txXfrm>
        <a:off x="101049" y="2277679"/>
        <a:ext cx="2881821" cy="1867896"/>
      </dsp:txXfrm>
    </dsp:sp>
    <dsp:sp modelId="{E6B0C4B4-B715-40AD-9AE2-ED67EAF1D126}">
      <dsp:nvSpPr>
        <dsp:cNvPr id="0" name=""/>
        <dsp:cNvSpPr/>
      </dsp:nvSpPr>
      <dsp:spPr>
        <a:xfrm rot="5400000">
          <a:off x="4997184" y="2602923"/>
          <a:ext cx="1655995" cy="5482524"/>
        </a:xfrm>
        <a:prstGeom prst="round2SameRect">
          <a:avLst/>
        </a:prstGeom>
        <a:solidFill>
          <a:schemeClr val="accent4">
            <a:tint val="40000"/>
            <a:alpha val="90000"/>
            <a:hueOff val="-19320848"/>
            <a:satOff val="32735"/>
            <a:lumOff val="357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Font typeface="Wingdings" panose="05000000000000000000" pitchFamily="2" charset="2"/>
            <a:buChar char="••"/>
          </a:pPr>
          <a:r>
            <a:rPr lang="en-GB" sz="1100" kern="1200" dirty="0">
              <a:latin typeface="Castellar" panose="020A0402060406010301" pitchFamily="18" charset="0"/>
            </a:rPr>
            <a:t> </a:t>
          </a:r>
          <a:r>
            <a:rPr lang="en-GB" sz="1600" kern="1200" dirty="0">
              <a:latin typeface="Castellar" panose="020A0402060406010301" pitchFamily="18" charset="0"/>
            </a:rPr>
            <a:t>mencap</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stellar" panose="020A0402060406010301" pitchFamily="18" charset="0"/>
            </a:rPr>
            <a:t>Barnardo’s</a:t>
          </a:r>
        </a:p>
        <a:p>
          <a:pPr marL="171450" lvl="1" indent="-171450" algn="l" defTabSz="711200">
            <a:lnSpc>
              <a:spcPct val="90000"/>
            </a:lnSpc>
            <a:spcBef>
              <a:spcPct val="0"/>
            </a:spcBef>
            <a:spcAft>
              <a:spcPct val="15000"/>
            </a:spcAft>
            <a:buFont typeface="Wingdings" panose="05000000000000000000" pitchFamily="2" charset="2"/>
            <a:buChar char="••"/>
          </a:pPr>
          <a:r>
            <a:rPr lang="en-GB" sz="1600" kern="1200" dirty="0">
              <a:latin typeface="Castellar" panose="020A0402060406010301" pitchFamily="18" charset="0"/>
            </a:rPr>
            <a:t>NSPCC </a:t>
          </a:r>
          <a:r>
            <a:rPr lang="en-GB" sz="1100" kern="1200" dirty="0">
              <a:latin typeface="Castellar" panose="020A0402060406010301" pitchFamily="18" charset="0"/>
            </a:rPr>
            <a:t>National society of the prevention of the cruelty to children</a:t>
          </a:r>
        </a:p>
        <a:p>
          <a:pPr marL="171450" lvl="1" indent="-171450" algn="l" defTabSz="711200">
            <a:lnSpc>
              <a:spcPct val="90000"/>
            </a:lnSpc>
            <a:spcBef>
              <a:spcPct val="0"/>
            </a:spcBef>
            <a:spcAft>
              <a:spcPct val="15000"/>
            </a:spcAft>
            <a:buFont typeface="Wingdings" panose="05000000000000000000" pitchFamily="2" charset="2"/>
            <a:buChar char="••"/>
          </a:pPr>
          <a:endParaRPr lang="en-GB" sz="1600" kern="1200" dirty="0">
            <a:latin typeface="Castellar" panose="020A0402060406010301" pitchFamily="18" charset="0"/>
          </a:endParaRPr>
        </a:p>
      </dsp:txBody>
      <dsp:txXfrm rot="-5400000">
        <a:off x="3083920" y="4597027"/>
        <a:ext cx="5401685" cy="1494317"/>
      </dsp:txXfrm>
    </dsp:sp>
    <dsp:sp modelId="{69AD950C-4BBC-4535-A439-6DA7BDD6FA3F}">
      <dsp:nvSpPr>
        <dsp:cNvPr id="0" name=""/>
        <dsp:cNvSpPr/>
      </dsp:nvSpPr>
      <dsp:spPr>
        <a:xfrm>
          <a:off x="13651" y="4322821"/>
          <a:ext cx="3083919" cy="2069994"/>
        </a:xfrm>
        <a:prstGeom prst="roundRect">
          <a:avLst/>
        </a:prstGeom>
        <a:solidFill>
          <a:schemeClr val="accent4">
            <a:hueOff val="-19113087"/>
            <a:satOff val="33873"/>
            <a:lumOff val="1196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2880" tIns="91440" rIns="182880" bIns="91440" numCol="1" spcCol="1270" anchor="ctr" anchorCtr="0">
          <a:noAutofit/>
        </a:bodyPr>
        <a:lstStyle/>
        <a:p>
          <a:pPr lvl="0" algn="ctr" defTabSz="2133600">
            <a:lnSpc>
              <a:spcPct val="90000"/>
            </a:lnSpc>
            <a:spcBef>
              <a:spcPct val="0"/>
            </a:spcBef>
            <a:spcAft>
              <a:spcPct val="35000"/>
            </a:spcAft>
          </a:pPr>
          <a:endParaRPr lang="en-GB" sz="4800" kern="1200" dirty="0"/>
        </a:p>
        <a:p>
          <a:pPr lvl="0" algn="ctr" defTabSz="2133600">
            <a:lnSpc>
              <a:spcPct val="90000"/>
            </a:lnSpc>
            <a:spcBef>
              <a:spcPct val="0"/>
            </a:spcBef>
            <a:spcAft>
              <a:spcPct val="35000"/>
            </a:spcAft>
          </a:pPr>
          <a:r>
            <a:rPr lang="en-GB" sz="4800" kern="1200" dirty="0"/>
            <a:t>Voluntary </a:t>
          </a:r>
          <a:r>
            <a:rPr lang="en-GB" sz="1000" b="0" i="0" kern="1200" dirty="0">
              <a:effectLst/>
              <a:latin typeface="Lucida Sans Unicode" panose="020B0602030504020204" pitchFamily="34" charset="0"/>
            </a:rPr>
            <a:t>     These services are provided by non-profit making organisations that are quite often a registered charity.</a:t>
          </a:r>
          <a:endParaRPr lang="en-GB" sz="1000" kern="1200" dirty="0"/>
        </a:p>
        <a:p>
          <a:pPr lvl="0" algn="ctr" defTabSz="2133600">
            <a:lnSpc>
              <a:spcPct val="90000"/>
            </a:lnSpc>
            <a:spcBef>
              <a:spcPct val="0"/>
            </a:spcBef>
            <a:spcAft>
              <a:spcPct val="35000"/>
            </a:spcAft>
          </a:pPr>
          <a:endParaRPr lang="en-GB" sz="1600" kern="1200" dirty="0"/>
        </a:p>
      </dsp:txBody>
      <dsp:txXfrm>
        <a:off x="114700" y="4423870"/>
        <a:ext cx="2881821" cy="18678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5E301C-EF97-4FBC-B2FE-8DC184DA5221}">
      <dsp:nvSpPr>
        <dsp:cNvPr id="0" name=""/>
        <dsp:cNvSpPr/>
      </dsp:nvSpPr>
      <dsp:spPr>
        <a:xfrm>
          <a:off x="2190994" y="1448419"/>
          <a:ext cx="1857691" cy="1606978"/>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r>
            <a:rPr lang="en-GB" sz="4000" kern="1200" dirty="0"/>
            <a:t>Child</a:t>
          </a:r>
          <a:r>
            <a:rPr lang="en-GB" sz="2400" kern="1200" dirty="0"/>
            <a:t>&amp; Parents</a:t>
          </a:r>
        </a:p>
      </dsp:txBody>
      <dsp:txXfrm>
        <a:off x="2498839" y="1714718"/>
        <a:ext cx="1242001" cy="1074380"/>
      </dsp:txXfrm>
    </dsp:sp>
    <dsp:sp modelId="{9092A28D-D978-44B7-B111-D426A359DAD3}">
      <dsp:nvSpPr>
        <dsp:cNvPr id="0" name=""/>
        <dsp:cNvSpPr/>
      </dsp:nvSpPr>
      <dsp:spPr>
        <a:xfrm>
          <a:off x="3354266" y="692717"/>
          <a:ext cx="700901" cy="603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BF25C7-9FA1-48D4-B8EE-6F076CFCEB92}">
      <dsp:nvSpPr>
        <dsp:cNvPr id="0" name=""/>
        <dsp:cNvSpPr/>
      </dsp:nvSpPr>
      <dsp:spPr>
        <a:xfrm>
          <a:off x="2362114" y="0"/>
          <a:ext cx="1522365" cy="131702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a:t>Social worker</a:t>
          </a:r>
        </a:p>
      </dsp:txBody>
      <dsp:txXfrm>
        <a:off x="2614402" y="218259"/>
        <a:ext cx="1017789" cy="880506"/>
      </dsp:txXfrm>
    </dsp:sp>
    <dsp:sp modelId="{F1174BAB-38F2-452C-B8E5-F8B6A3BB0323}">
      <dsp:nvSpPr>
        <dsp:cNvPr id="0" name=""/>
        <dsp:cNvSpPr/>
      </dsp:nvSpPr>
      <dsp:spPr>
        <a:xfrm>
          <a:off x="4172272" y="1821725"/>
          <a:ext cx="700901" cy="603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367540-0FA8-413D-96A3-332E51085C60}">
      <dsp:nvSpPr>
        <dsp:cNvPr id="0" name=""/>
        <dsp:cNvSpPr/>
      </dsp:nvSpPr>
      <dsp:spPr>
        <a:xfrm>
          <a:off x="3758300" y="810058"/>
          <a:ext cx="1522365" cy="131702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a:t>Teachers</a:t>
          </a:r>
        </a:p>
        <a:p>
          <a:pPr lvl="0" algn="ctr" defTabSz="800100">
            <a:lnSpc>
              <a:spcPct val="90000"/>
            </a:lnSpc>
            <a:spcBef>
              <a:spcPct val="0"/>
            </a:spcBef>
            <a:spcAft>
              <a:spcPct val="35000"/>
            </a:spcAft>
          </a:pPr>
          <a:r>
            <a:rPr lang="en-GB" sz="1800" kern="1200" dirty="0"/>
            <a:t>&amp;</a:t>
          </a:r>
        </a:p>
        <a:p>
          <a:pPr lvl="0" algn="ctr" defTabSz="800100">
            <a:lnSpc>
              <a:spcPct val="90000"/>
            </a:lnSpc>
            <a:spcBef>
              <a:spcPct val="0"/>
            </a:spcBef>
            <a:spcAft>
              <a:spcPct val="35000"/>
            </a:spcAft>
          </a:pPr>
          <a:r>
            <a:rPr lang="en-GB" sz="1800" kern="1200" dirty="0"/>
            <a:t>SENco’s</a:t>
          </a:r>
        </a:p>
      </dsp:txBody>
      <dsp:txXfrm>
        <a:off x="4010588" y="1028317"/>
        <a:ext cx="1017789" cy="880506"/>
      </dsp:txXfrm>
    </dsp:sp>
    <dsp:sp modelId="{5F46F0E9-3AE0-4AF9-B526-309FA23EE787}">
      <dsp:nvSpPr>
        <dsp:cNvPr id="0" name=""/>
        <dsp:cNvSpPr/>
      </dsp:nvSpPr>
      <dsp:spPr>
        <a:xfrm>
          <a:off x="3604032" y="3096163"/>
          <a:ext cx="700901" cy="603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62418B-4DFC-4828-8E70-8CE7936E73EC}">
      <dsp:nvSpPr>
        <dsp:cNvPr id="0" name=""/>
        <dsp:cNvSpPr/>
      </dsp:nvSpPr>
      <dsp:spPr>
        <a:xfrm>
          <a:off x="3668290" y="2402539"/>
          <a:ext cx="1702384" cy="131702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Occupational therapist</a:t>
          </a:r>
        </a:p>
      </dsp:txBody>
      <dsp:txXfrm>
        <a:off x="3935580" y="2609324"/>
        <a:ext cx="1167804" cy="903454"/>
      </dsp:txXfrm>
    </dsp:sp>
    <dsp:sp modelId="{7C08636D-7E02-473F-ABB1-3ABCE142855B}">
      <dsp:nvSpPr>
        <dsp:cNvPr id="0" name=""/>
        <dsp:cNvSpPr/>
      </dsp:nvSpPr>
      <dsp:spPr>
        <a:xfrm>
          <a:off x="2194451" y="3228454"/>
          <a:ext cx="700901" cy="603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EF5DA-6001-4271-87D7-30779F400BEF}">
      <dsp:nvSpPr>
        <dsp:cNvPr id="0" name=""/>
        <dsp:cNvSpPr/>
      </dsp:nvSpPr>
      <dsp:spPr>
        <a:xfrm>
          <a:off x="2307149" y="3213504"/>
          <a:ext cx="1632295" cy="131702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Educational psychologist</a:t>
          </a:r>
        </a:p>
      </dsp:txBody>
      <dsp:txXfrm>
        <a:off x="2568598" y="3424455"/>
        <a:ext cx="1109397" cy="895122"/>
      </dsp:txXfrm>
    </dsp:sp>
    <dsp:sp modelId="{FC317140-90B1-43CA-851F-F4D6B79661D6}">
      <dsp:nvSpPr>
        <dsp:cNvPr id="0" name=""/>
        <dsp:cNvSpPr/>
      </dsp:nvSpPr>
      <dsp:spPr>
        <a:xfrm>
          <a:off x="1363048" y="2099900"/>
          <a:ext cx="700901" cy="603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ECBDB5-78F5-4151-A01C-F524C1686AD3}">
      <dsp:nvSpPr>
        <dsp:cNvPr id="0" name=""/>
        <dsp:cNvSpPr/>
      </dsp:nvSpPr>
      <dsp:spPr>
        <a:xfrm>
          <a:off x="959446" y="2403445"/>
          <a:ext cx="1522365" cy="131702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a:t>Physio-therapist</a:t>
          </a:r>
        </a:p>
      </dsp:txBody>
      <dsp:txXfrm>
        <a:off x="1211734" y="2621704"/>
        <a:ext cx="1017789" cy="880506"/>
      </dsp:txXfrm>
    </dsp:sp>
    <dsp:sp modelId="{69A6A42D-76B5-403D-8715-B7A8785BD191}">
      <dsp:nvSpPr>
        <dsp:cNvPr id="0" name=""/>
        <dsp:cNvSpPr/>
      </dsp:nvSpPr>
      <dsp:spPr>
        <a:xfrm>
          <a:off x="959446" y="808246"/>
          <a:ext cx="1522365" cy="1317024"/>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a:t>Speech and language therapist</a:t>
          </a:r>
        </a:p>
      </dsp:txBody>
      <dsp:txXfrm>
        <a:off x="1211734" y="1026505"/>
        <a:ext cx="1017789" cy="8805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5ECB5-1870-4B6F-B3F9-9698B230D56D}">
      <dsp:nvSpPr>
        <dsp:cNvPr id="0" name=""/>
        <dsp:cNvSpPr/>
      </dsp:nvSpPr>
      <dsp:spPr>
        <a:xfrm>
          <a:off x="2484251" y="0"/>
          <a:ext cx="2402089" cy="1334494"/>
        </a:xfrm>
        <a:prstGeom prst="roundRect">
          <a:avLst>
            <a:gd name="adj" fmla="val 10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Disadvantages</a:t>
          </a:r>
        </a:p>
      </dsp:txBody>
      <dsp:txXfrm>
        <a:off x="2523337" y="39086"/>
        <a:ext cx="2323917" cy="1256322"/>
      </dsp:txXfrm>
    </dsp:sp>
    <dsp:sp modelId="{4BA6F690-A2CC-4E24-92FE-EE0E429BD832}">
      <dsp:nvSpPr>
        <dsp:cNvPr id="0" name=""/>
        <dsp:cNvSpPr/>
      </dsp:nvSpPr>
      <dsp:spPr>
        <a:xfrm>
          <a:off x="5953935" y="0"/>
          <a:ext cx="2402089" cy="1334494"/>
        </a:xfrm>
        <a:prstGeom prst="roundRect">
          <a:avLst>
            <a:gd name="adj" fmla="val 10000"/>
          </a:avLst>
        </a:prstGeom>
        <a:solidFill>
          <a:schemeClr val="accent3">
            <a:tint val="40000"/>
            <a:alpha val="90000"/>
            <a:hueOff val="6142655"/>
            <a:satOff val="571"/>
            <a:lumOff val="-3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Advantages</a:t>
          </a:r>
        </a:p>
      </dsp:txBody>
      <dsp:txXfrm>
        <a:off x="5993021" y="39086"/>
        <a:ext cx="2323917" cy="1256322"/>
      </dsp:txXfrm>
    </dsp:sp>
    <dsp:sp modelId="{748330DE-0838-4424-A5D9-4649CBA7801A}">
      <dsp:nvSpPr>
        <dsp:cNvPr id="0" name=""/>
        <dsp:cNvSpPr/>
      </dsp:nvSpPr>
      <dsp:spPr>
        <a:xfrm>
          <a:off x="4946395" y="5464749"/>
          <a:ext cx="1000870" cy="1000870"/>
        </a:xfrm>
        <a:prstGeom prst="triangle">
          <a:avLst/>
        </a:prstGeom>
        <a:solidFill>
          <a:schemeClr val="accent3">
            <a:tint val="40000"/>
            <a:alpha val="90000"/>
            <a:hueOff val="12285309"/>
            <a:satOff val="1141"/>
            <a:lumOff val="-61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36C85A2C-C7E1-4DEE-9354-B6FB00DE2EA7}">
      <dsp:nvSpPr>
        <dsp:cNvPr id="0" name=""/>
        <dsp:cNvSpPr/>
      </dsp:nvSpPr>
      <dsp:spPr>
        <a:xfrm rot="240000">
          <a:off x="2416609" y="5242715"/>
          <a:ext cx="6007057" cy="420054"/>
        </a:xfrm>
        <a:prstGeom prst="rect">
          <a:avLst/>
        </a:prstGeom>
        <a:solidFill>
          <a:schemeClr val="accent3">
            <a:tint val="40000"/>
            <a:alpha val="90000"/>
            <a:hueOff val="18427963"/>
            <a:satOff val="1712"/>
            <a:lumOff val="-91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34F6DA49-290B-45EA-99A6-4AFF6EBD672A}">
      <dsp:nvSpPr>
        <dsp:cNvPr id="0" name=""/>
        <dsp:cNvSpPr/>
      </dsp:nvSpPr>
      <dsp:spPr>
        <a:xfrm rot="240000">
          <a:off x="6023325" y="4192476"/>
          <a:ext cx="2396759" cy="1116644"/>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a:t>Multi-disciplinary training</a:t>
          </a:r>
        </a:p>
        <a:p>
          <a:pPr lvl="0" algn="ctr" defTabSz="577850">
            <a:lnSpc>
              <a:spcPct val="90000"/>
            </a:lnSpc>
            <a:spcBef>
              <a:spcPct val="0"/>
            </a:spcBef>
            <a:spcAft>
              <a:spcPct val="35000"/>
            </a:spcAft>
          </a:pPr>
          <a:r>
            <a:rPr lang="en-GB" sz="1300" kern="1200" dirty="0"/>
            <a:t>(Cleaver et al, 2009)</a:t>
          </a:r>
        </a:p>
      </dsp:txBody>
      <dsp:txXfrm>
        <a:off x="6077835" y="4246986"/>
        <a:ext cx="2287739" cy="1007624"/>
      </dsp:txXfrm>
    </dsp:sp>
    <dsp:sp modelId="{FB457742-615F-447D-BFCF-84106F18A02B}">
      <dsp:nvSpPr>
        <dsp:cNvPr id="0" name=""/>
        <dsp:cNvSpPr/>
      </dsp:nvSpPr>
      <dsp:spPr>
        <a:xfrm rot="240000">
          <a:off x="6110067" y="2991431"/>
          <a:ext cx="2396759" cy="1116644"/>
        </a:xfrm>
        <a:prstGeom prst="roundRect">
          <a:avLst/>
        </a:prstGeom>
        <a:solidFill>
          <a:schemeClr val="accent3">
            <a:hueOff val="4588532"/>
            <a:satOff val="754"/>
            <a:lumOff val="-98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a:t>Information sharing</a:t>
          </a:r>
        </a:p>
        <a:p>
          <a:pPr lvl="0" algn="ctr" defTabSz="577850">
            <a:lnSpc>
              <a:spcPct val="90000"/>
            </a:lnSpc>
            <a:spcBef>
              <a:spcPct val="0"/>
            </a:spcBef>
            <a:spcAft>
              <a:spcPct val="35000"/>
            </a:spcAft>
          </a:pPr>
          <a:r>
            <a:rPr lang="en-GB" sz="1300" kern="1200" dirty="0"/>
            <a:t>One </a:t>
          </a:r>
          <a:r>
            <a:rPr lang="en-GB" sz="1300" kern="1200" dirty="0" smtClean="0"/>
            <a:t>goal</a:t>
          </a:r>
        </a:p>
        <a:p>
          <a:pPr lvl="0" algn="ctr" defTabSz="577850">
            <a:lnSpc>
              <a:spcPct val="90000"/>
            </a:lnSpc>
            <a:spcBef>
              <a:spcPct val="0"/>
            </a:spcBef>
            <a:spcAft>
              <a:spcPct val="35000"/>
            </a:spcAft>
          </a:pPr>
          <a:r>
            <a:rPr lang="en-GB" sz="1300" kern="1200" dirty="0" smtClean="0"/>
            <a:t>(Every Child </a:t>
          </a:r>
          <a:r>
            <a:rPr lang="en-GB" sz="1300" kern="1200" dirty="0" err="1" smtClean="0"/>
            <a:t>MattersDfES</a:t>
          </a:r>
          <a:r>
            <a:rPr lang="en-GB" sz="1300" kern="1200" dirty="0" smtClean="0"/>
            <a:t>, 2003)</a:t>
          </a:r>
          <a:endParaRPr lang="en-GB" sz="1300" kern="1200" dirty="0"/>
        </a:p>
      </dsp:txBody>
      <dsp:txXfrm>
        <a:off x="6164577" y="3045941"/>
        <a:ext cx="2287739" cy="1007624"/>
      </dsp:txXfrm>
    </dsp:sp>
    <dsp:sp modelId="{C1942A65-4AEA-4649-ACAD-8A0A92E6B948}">
      <dsp:nvSpPr>
        <dsp:cNvPr id="0" name=""/>
        <dsp:cNvSpPr/>
      </dsp:nvSpPr>
      <dsp:spPr>
        <a:xfrm rot="240000">
          <a:off x="6196809" y="1817076"/>
          <a:ext cx="2396759" cy="1116644"/>
        </a:xfrm>
        <a:prstGeom prst="roundRect">
          <a:avLst/>
        </a:prstGeom>
        <a:solidFill>
          <a:schemeClr val="accent3">
            <a:hueOff val="9177064"/>
            <a:satOff val="1507"/>
            <a:lumOff val="-196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a:t>Wealth of knowledge and expertise</a:t>
          </a:r>
        </a:p>
        <a:p>
          <a:pPr lvl="0" algn="ctr" defTabSz="577850">
            <a:lnSpc>
              <a:spcPct val="90000"/>
            </a:lnSpc>
            <a:spcBef>
              <a:spcPct val="0"/>
            </a:spcBef>
            <a:spcAft>
              <a:spcPct val="35000"/>
            </a:spcAft>
          </a:pPr>
          <a:r>
            <a:rPr lang="en-GB" sz="1300" kern="1200" dirty="0"/>
            <a:t>(Kesson et al, 2012)</a:t>
          </a:r>
        </a:p>
        <a:p>
          <a:pPr lvl="0" algn="ctr" defTabSz="577850">
            <a:lnSpc>
              <a:spcPct val="90000"/>
            </a:lnSpc>
            <a:spcBef>
              <a:spcPct val="0"/>
            </a:spcBef>
            <a:spcAft>
              <a:spcPct val="35000"/>
            </a:spcAft>
          </a:pPr>
          <a:endParaRPr lang="en-GB" sz="1300" kern="1200" dirty="0"/>
        </a:p>
      </dsp:txBody>
      <dsp:txXfrm>
        <a:off x="6251319" y="1871586"/>
        <a:ext cx="2287739" cy="1007624"/>
      </dsp:txXfrm>
    </dsp:sp>
    <dsp:sp modelId="{107E0EB9-4CBE-4C75-8959-2065D81AC484}">
      <dsp:nvSpPr>
        <dsp:cNvPr id="0" name=""/>
        <dsp:cNvSpPr/>
      </dsp:nvSpPr>
      <dsp:spPr>
        <a:xfrm rot="240000">
          <a:off x="2587003" y="3952267"/>
          <a:ext cx="2396759" cy="1116644"/>
        </a:xfrm>
        <a:prstGeom prst="roundRect">
          <a:avLst/>
        </a:prstGeom>
        <a:solidFill>
          <a:schemeClr val="accent3">
            <a:hueOff val="13765596"/>
            <a:satOff val="2261"/>
            <a:lumOff val="-294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a:t>Budgets</a:t>
          </a:r>
        </a:p>
        <a:p>
          <a:pPr lvl="0" algn="ctr" defTabSz="577850">
            <a:lnSpc>
              <a:spcPct val="90000"/>
            </a:lnSpc>
            <a:spcBef>
              <a:spcPct val="0"/>
            </a:spcBef>
            <a:spcAft>
              <a:spcPct val="35000"/>
            </a:spcAft>
          </a:pPr>
          <a:r>
            <a:rPr lang="en-GB" sz="1300" kern="1200" dirty="0"/>
            <a:t>(Fosker and Dowdell, 2010) </a:t>
          </a:r>
        </a:p>
        <a:p>
          <a:pPr lvl="0" algn="ctr" defTabSz="577850">
            <a:lnSpc>
              <a:spcPct val="90000"/>
            </a:lnSpc>
            <a:spcBef>
              <a:spcPct val="0"/>
            </a:spcBef>
            <a:spcAft>
              <a:spcPct val="35000"/>
            </a:spcAft>
          </a:pPr>
          <a:endParaRPr lang="en-GB" sz="1300" kern="1200" dirty="0"/>
        </a:p>
      </dsp:txBody>
      <dsp:txXfrm>
        <a:off x="2641513" y="4006777"/>
        <a:ext cx="2287739" cy="1007624"/>
      </dsp:txXfrm>
    </dsp:sp>
    <dsp:sp modelId="{24D1F1C9-3D32-487F-B461-04433568014C}">
      <dsp:nvSpPr>
        <dsp:cNvPr id="0" name=""/>
        <dsp:cNvSpPr/>
      </dsp:nvSpPr>
      <dsp:spPr>
        <a:xfrm rot="240000">
          <a:off x="2673745" y="2751222"/>
          <a:ext cx="2396759" cy="1116644"/>
        </a:xfrm>
        <a:prstGeom prst="roundRect">
          <a:avLst/>
        </a:prstGeom>
        <a:solidFill>
          <a:schemeClr val="accent3">
            <a:hueOff val="18354128"/>
            <a:satOff val="3014"/>
            <a:lumOff val="-392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a:t>Communication</a:t>
          </a:r>
        </a:p>
        <a:p>
          <a:pPr lvl="0" algn="ctr" defTabSz="577850">
            <a:lnSpc>
              <a:spcPct val="90000"/>
            </a:lnSpc>
            <a:spcBef>
              <a:spcPct val="0"/>
            </a:spcBef>
            <a:spcAft>
              <a:spcPct val="35000"/>
            </a:spcAft>
          </a:pPr>
          <a:r>
            <a:rPr lang="en-GB" sz="1300" kern="1200" dirty="0"/>
            <a:t>Size of the team</a:t>
          </a:r>
        </a:p>
        <a:p>
          <a:pPr lvl="0" algn="ctr" defTabSz="577850">
            <a:lnSpc>
              <a:spcPct val="90000"/>
            </a:lnSpc>
            <a:spcBef>
              <a:spcPct val="0"/>
            </a:spcBef>
            <a:spcAft>
              <a:spcPct val="35000"/>
            </a:spcAft>
          </a:pPr>
          <a:r>
            <a:rPr lang="en-GB" sz="1300" kern="1200" dirty="0"/>
            <a:t>(Cleaver et al, 2009)</a:t>
          </a:r>
        </a:p>
      </dsp:txBody>
      <dsp:txXfrm>
        <a:off x="2728255" y="2805732"/>
        <a:ext cx="2287739" cy="1007624"/>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78ABE3C1-DBE1-495D-B57B-2849774B866A}" type="datetimeFigureOut">
              <a:rPr lang="en-US" smtClean="0"/>
              <a:t>3/19/2018</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6D22F896-40B5-4ADD-8801-0D06FADFA095}" type="slidenum">
              <a:rPr lang="en-US" smtClean="0"/>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534566836"/>
      </p:ext>
    </p:extLst>
  </p:cSld>
  <p:clrMapOvr>
    <a:masterClrMapping/>
  </p:clrMapOvr>
  <p:extLst mod="1">
    <p:ext uri="{DCECCB84-F9BA-43D5-87BE-67443E8EF086}">
      <p15:sldGuideLst xmlns:p15="http://schemas.microsoft.com/office/powerpoint/2012/main" xmlns="">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1337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30578ACC-22D6-47C1-A373-4FD133E34F3C}" type="datetimeFigureOut">
              <a:rPr lang="en-US" smtClean="0"/>
              <a:t>3/19/2018</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6D22F896-40B5-4ADD-8801-0D06FADFA095}" type="slidenum">
              <a:rPr lang="en-US" smtClean="0"/>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762164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33761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3/19/2018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54945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3/19/2018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6588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3D24A7AC-904D-4781-85BA-7D10C17ED021}" type="datetimeFigureOut">
              <a:rPr lang="en-US" smtClean="0"/>
              <a:t>3/19/2018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84951306"/>
      </p:ext>
    </p:extLst>
  </p:cSld>
  <p:clrMapOvr>
    <a:masterClrMapping/>
  </p:clrMapOvr>
  <p:extLst mod="1">
    <p:ext uri="{DCECCB84-F9BA-43D5-87BE-67443E8EF086}">
      <p15:sldGuideLst xmlns:p15="http://schemas.microsoft.com/office/powerpoint/2012/main" xmlns="">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E331444B-B92B-4E27-8C94-BB93EAF5CB18}" type="datetimeFigureOut">
              <a:rPr lang="en-US" smtClean="0"/>
              <a:t>3/19/2018</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2325885612"/>
      </p:ext>
    </p:extLst>
  </p:cSld>
  <p:clrMapOvr>
    <a:masterClrMapping/>
  </p:clrMapOvr>
  <p:extLst mod="1">
    <p:ext uri="{DCECCB84-F9BA-43D5-87BE-67443E8EF086}">
      <p15:sldGuideLst xmlns:p15="http://schemas.microsoft.com/office/powerpoint/2012/main" xmlns="">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363EFA5E-FA76-400D-B3DC-F0BA90E6D107}" type="datetimeFigureOut">
              <a:rPr lang="en-US" smtClean="0"/>
              <a:t>3/19/2018</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581040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4250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6178E61D-D431-422C-9764-11DAFE33AB63}" type="datetimeFigureOut">
              <a:rPr lang="en-US" smtClean="0"/>
              <a:t>3/19/2018</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6D22F896-40B5-4ADD-8801-0D06FADFA095}" type="slidenum">
              <a:rPr lang="en-US" smtClean="0"/>
              <a:pPr/>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2086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smtClean="0"/>
              <a:t>3/19/2018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9725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9D6E9DEC-419B-4CC5-A080-3B06BD5A8291}" type="datetimeFigureOut">
              <a:rPr lang="en-US" smtClean="0"/>
              <a:t>3/19/2018</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6D22F896-40B5-4ADD-8801-0D06FADFA095}" type="slidenum">
              <a:rPr lang="en-US" smtClean="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677593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Lst>
  <p:hf sldNum="0" hdr="0" ftr="0" dt="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Layout" Target="../diagrams/layout3.xml"/><Relationship Id="rId7" Type="http://schemas.openxmlformats.org/officeDocument/2006/relationships/image" Target="../media/image12.jp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24KE__OCKMw&amp;t=11s"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593461-D777-4019-BBFB-CA0213D068C9}"/>
              </a:ext>
            </a:extLst>
          </p:cNvPr>
          <p:cNvSpPr>
            <a:spLocks noGrp="1"/>
          </p:cNvSpPr>
          <p:nvPr>
            <p:ph type="title"/>
          </p:nvPr>
        </p:nvSpPr>
        <p:spPr/>
        <p:txBody>
          <a:bodyPr/>
          <a:lstStyle/>
          <a:p>
            <a:r>
              <a:rPr lang="en-GB" dirty="0"/>
              <a:t>Supporting children and young people with disabilities.</a:t>
            </a:r>
          </a:p>
        </p:txBody>
      </p:sp>
      <p:pic>
        <p:nvPicPr>
          <p:cNvPr id="4" name="Picture 3">
            <a:extLst>
              <a:ext uri="{FF2B5EF4-FFF2-40B4-BE49-F238E27FC236}">
                <a16:creationId xmlns:a16="http://schemas.microsoft.com/office/drawing/2014/main" xmlns="" id="{111AD8B5-3D05-45A0-B844-6BD741CA90D1}"/>
              </a:ext>
            </a:extLst>
          </p:cNvPr>
          <p:cNvPicPr>
            <a:picLocks noChangeAspect="1"/>
          </p:cNvPicPr>
          <p:nvPr/>
        </p:nvPicPr>
        <p:blipFill>
          <a:blip r:embed="rId2"/>
          <a:stretch>
            <a:fillRect/>
          </a:stretch>
        </p:blipFill>
        <p:spPr>
          <a:xfrm>
            <a:off x="583096" y="2491408"/>
            <a:ext cx="11277600" cy="4189341"/>
          </a:xfrm>
          <a:prstGeom prst="rect">
            <a:avLst/>
          </a:prstGeom>
        </p:spPr>
      </p:pic>
      <p:sp>
        <p:nvSpPr>
          <p:cNvPr id="5" name="TextBox 4">
            <a:extLst>
              <a:ext uri="{FF2B5EF4-FFF2-40B4-BE49-F238E27FC236}">
                <a16:creationId xmlns:a16="http://schemas.microsoft.com/office/drawing/2014/main" xmlns="" id="{BED8E165-A32E-4B0E-A214-22459791CA7B}"/>
              </a:ext>
            </a:extLst>
          </p:cNvPr>
          <p:cNvSpPr txBox="1"/>
          <p:nvPr/>
        </p:nvSpPr>
        <p:spPr>
          <a:xfrm>
            <a:off x="4982818" y="6488668"/>
            <a:ext cx="1828800" cy="369332"/>
          </a:xfrm>
          <a:prstGeom prst="rect">
            <a:avLst/>
          </a:prstGeom>
          <a:noFill/>
        </p:spPr>
        <p:txBody>
          <a:bodyPr wrap="square" rtlCol="0">
            <a:spAutoFit/>
          </a:bodyPr>
          <a:lstStyle/>
          <a:p>
            <a:r>
              <a:rPr lang="en-GB" dirty="0"/>
              <a:t>Sarah Abraham</a:t>
            </a:r>
          </a:p>
        </p:txBody>
      </p:sp>
    </p:spTree>
    <p:extLst>
      <p:ext uri="{BB962C8B-B14F-4D97-AF65-F5344CB8AC3E}">
        <p14:creationId xmlns:p14="http://schemas.microsoft.com/office/powerpoint/2010/main" val="268676903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8A9616-DE5D-4726-BE5A-D97F0C1DC0A4}"/>
              </a:ext>
            </a:extLst>
          </p:cNvPr>
          <p:cNvSpPr>
            <a:spLocks noGrp="1"/>
          </p:cNvSpPr>
          <p:nvPr>
            <p:ph type="title"/>
          </p:nvPr>
        </p:nvSpPr>
        <p:spPr>
          <a:xfrm>
            <a:off x="4113143" y="820137"/>
            <a:ext cx="8770571" cy="1560716"/>
          </a:xfrm>
        </p:spPr>
        <p:txBody>
          <a:bodyPr/>
          <a:lstStyle/>
          <a:p>
            <a:r>
              <a:rPr lang="en-GB" dirty="0"/>
              <a:t>Introduction </a:t>
            </a:r>
          </a:p>
        </p:txBody>
      </p:sp>
      <p:sp>
        <p:nvSpPr>
          <p:cNvPr id="3" name="Content Placeholder 2">
            <a:extLst>
              <a:ext uri="{FF2B5EF4-FFF2-40B4-BE49-F238E27FC236}">
                <a16:creationId xmlns:a16="http://schemas.microsoft.com/office/drawing/2014/main" xmlns="" id="{CD8C8E2E-F551-4387-A688-F76F4F8B00DF}"/>
              </a:ext>
            </a:extLst>
          </p:cNvPr>
          <p:cNvSpPr>
            <a:spLocks noGrp="1"/>
          </p:cNvSpPr>
          <p:nvPr>
            <p:ph idx="1"/>
          </p:nvPr>
        </p:nvSpPr>
        <p:spPr>
          <a:xfrm>
            <a:off x="4020378" y="2638151"/>
            <a:ext cx="8770571" cy="3651504"/>
          </a:xfrm>
        </p:spPr>
        <p:txBody>
          <a:bodyPr>
            <a:normAutofit/>
          </a:bodyPr>
          <a:lstStyle/>
          <a:p>
            <a:r>
              <a:rPr lang="en-GB" dirty="0"/>
              <a:t>What is disability</a:t>
            </a:r>
          </a:p>
          <a:p>
            <a:r>
              <a:rPr lang="en-GB" dirty="0"/>
              <a:t>Statistics </a:t>
            </a:r>
          </a:p>
          <a:p>
            <a:r>
              <a:rPr lang="en-GB" dirty="0"/>
              <a:t>Different care settings</a:t>
            </a:r>
          </a:p>
          <a:p>
            <a:r>
              <a:rPr lang="en-GB" dirty="0"/>
              <a:t>Multi-agency working</a:t>
            </a:r>
          </a:p>
          <a:p>
            <a:r>
              <a:rPr lang="en-GB" dirty="0"/>
              <a:t>Multi-disciplinary working</a:t>
            </a:r>
          </a:p>
          <a:p>
            <a:r>
              <a:rPr lang="en-GB" dirty="0"/>
              <a:t>Social model of disability</a:t>
            </a:r>
          </a:p>
          <a:p>
            <a:r>
              <a:rPr lang="en-GB" dirty="0"/>
              <a:t>Q &amp; A</a:t>
            </a:r>
          </a:p>
          <a:p>
            <a:r>
              <a:rPr lang="en-GB" dirty="0"/>
              <a:t>References</a:t>
            </a:r>
          </a:p>
          <a:p>
            <a:endParaRPr lang="en-GB" dirty="0"/>
          </a:p>
        </p:txBody>
      </p:sp>
      <p:pic>
        <p:nvPicPr>
          <p:cNvPr id="5" name="Picture 4">
            <a:extLst>
              <a:ext uri="{FF2B5EF4-FFF2-40B4-BE49-F238E27FC236}">
                <a16:creationId xmlns:a16="http://schemas.microsoft.com/office/drawing/2014/main" xmlns="" id="{64505085-0415-4982-82CB-BCB2896CDB41}"/>
              </a:ext>
            </a:extLst>
          </p:cNvPr>
          <p:cNvPicPr>
            <a:picLocks noChangeAspect="1"/>
          </p:cNvPicPr>
          <p:nvPr/>
        </p:nvPicPr>
        <p:blipFill>
          <a:blip r:embed="rId2"/>
          <a:stretch>
            <a:fillRect/>
          </a:stretch>
        </p:blipFill>
        <p:spPr>
          <a:xfrm>
            <a:off x="7288697" y="2504661"/>
            <a:ext cx="4664764" cy="4042292"/>
          </a:xfrm>
          <a:prstGeom prst="rect">
            <a:avLst/>
          </a:prstGeom>
        </p:spPr>
      </p:pic>
    </p:spTree>
    <p:extLst>
      <p:ext uri="{BB962C8B-B14F-4D97-AF65-F5344CB8AC3E}">
        <p14:creationId xmlns:p14="http://schemas.microsoft.com/office/powerpoint/2010/main" val="381903577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disability?</a:t>
            </a:r>
          </a:p>
        </p:txBody>
      </p:sp>
      <p:sp>
        <p:nvSpPr>
          <p:cNvPr id="3" name="TextBox 2"/>
          <p:cNvSpPr txBox="1"/>
          <p:nvPr/>
        </p:nvSpPr>
        <p:spPr>
          <a:xfrm>
            <a:off x="203242" y="2472945"/>
            <a:ext cx="11988758" cy="4893647"/>
          </a:xfrm>
          <a:prstGeom prst="rect">
            <a:avLst/>
          </a:prstGeom>
          <a:noFill/>
        </p:spPr>
        <p:txBody>
          <a:bodyPr wrap="square" rtlCol="0">
            <a:spAutoFit/>
          </a:bodyPr>
          <a:lstStyle/>
          <a:p>
            <a:r>
              <a:rPr lang="en-GB" sz="2400" dirty="0"/>
              <a:t>The World Health Organisation (WHO) (1980) defines impairment and disability as: </a:t>
            </a:r>
          </a:p>
          <a:p>
            <a:r>
              <a:rPr lang="en-GB" sz="2400" dirty="0">
                <a:solidFill>
                  <a:srgbClr val="7030A0"/>
                </a:solidFill>
              </a:rPr>
              <a:t>Impairment: </a:t>
            </a:r>
            <a:r>
              <a:rPr lang="en-GB" sz="2400" dirty="0"/>
              <a:t>is any loss or abnormality of psychological, physiological, or anatomical structure of function.</a:t>
            </a:r>
          </a:p>
          <a:p>
            <a:r>
              <a:rPr lang="en-GB" sz="2400" dirty="0">
                <a:solidFill>
                  <a:srgbClr val="7030A0"/>
                </a:solidFill>
              </a:rPr>
              <a:t>Disability</a:t>
            </a:r>
            <a:r>
              <a:rPr lang="en-GB" sz="2400" dirty="0"/>
              <a:t>: is any restriction or lack (resulting from impairment) </a:t>
            </a:r>
          </a:p>
          <a:p>
            <a:r>
              <a:rPr lang="en-GB" sz="2400" dirty="0"/>
              <a:t>of ability to perform an activity in the manner or within the</a:t>
            </a:r>
          </a:p>
          <a:p>
            <a:r>
              <a:rPr lang="en-GB" sz="2400" dirty="0"/>
              <a:t>range considered normal by a human being.</a:t>
            </a:r>
          </a:p>
          <a:p>
            <a:endParaRPr lang="en-GB" sz="2400" dirty="0"/>
          </a:p>
          <a:p>
            <a:r>
              <a:rPr lang="en-GB" sz="2400" dirty="0"/>
              <a:t>“You are disabled under the Equality Act 2010 if you have a </a:t>
            </a:r>
          </a:p>
          <a:p>
            <a:r>
              <a:rPr lang="en-GB" sz="2400" dirty="0"/>
              <a:t>physical or mental impairment that has a ‘substantial’ and</a:t>
            </a:r>
          </a:p>
          <a:p>
            <a:r>
              <a:rPr lang="en-GB" sz="2400" dirty="0"/>
              <a:t>‘long-term’ negative effect on your ability to do normal daily </a:t>
            </a:r>
          </a:p>
          <a:p>
            <a:r>
              <a:rPr lang="en-GB" sz="2400" dirty="0"/>
              <a:t>activities” (UK Government, 2018).</a:t>
            </a:r>
          </a:p>
          <a:p>
            <a:endParaRPr lang="en-GB" sz="2400" dirty="0"/>
          </a:p>
          <a:p>
            <a:r>
              <a:rPr lang="en-GB" sz="2400" dirty="0"/>
              <a:t> </a:t>
            </a:r>
          </a:p>
        </p:txBody>
      </p:sp>
      <p:pic>
        <p:nvPicPr>
          <p:cNvPr id="5" name="Graphic 4">
            <a:extLst>
              <a:ext uri="{FF2B5EF4-FFF2-40B4-BE49-F238E27FC236}">
                <a16:creationId xmlns:a16="http://schemas.microsoft.com/office/drawing/2014/main" xmlns="" id="{E64C9BA1-17FA-4D35-80EF-3640B946FED1}"/>
              </a:ext>
            </a:extLst>
          </p:cNvPr>
          <p:cNvPicPr>
            <a:picLocks noChangeAspect="1"/>
          </p:cNvPicPr>
          <p:nvPr/>
        </p:nvPicPr>
        <p:blipFill>
          <a:blip r:embed="rId2"/>
          <a:stretch>
            <a:fillRect/>
          </a:stretch>
        </p:blipFill>
        <p:spPr>
          <a:xfrm>
            <a:off x="8620974" y="3429000"/>
            <a:ext cx="3083297" cy="3294664"/>
          </a:xfrm>
          <a:prstGeom prst="rect">
            <a:avLst/>
          </a:prstGeom>
        </p:spPr>
      </p:pic>
      <p:pic>
        <p:nvPicPr>
          <p:cNvPr id="7" name="Graphic 6">
            <a:extLst>
              <a:ext uri="{FF2B5EF4-FFF2-40B4-BE49-F238E27FC236}">
                <a16:creationId xmlns:a16="http://schemas.microsoft.com/office/drawing/2014/main" xmlns="" id="{1C558A64-9520-48AF-A422-2B644821A597}"/>
              </a:ext>
            </a:extLst>
          </p:cNvPr>
          <p:cNvPicPr>
            <a:picLocks noChangeAspect="1"/>
          </p:cNvPicPr>
          <p:nvPr/>
        </p:nvPicPr>
        <p:blipFill>
          <a:blip r:embed="rId3"/>
          <a:stretch>
            <a:fillRect/>
          </a:stretch>
        </p:blipFill>
        <p:spPr>
          <a:xfrm>
            <a:off x="8600661" y="190070"/>
            <a:ext cx="3432457" cy="1938992"/>
          </a:xfrm>
          <a:prstGeom prst="rect">
            <a:avLst/>
          </a:prstGeom>
        </p:spPr>
      </p:pic>
    </p:spTree>
    <p:extLst>
      <p:ext uri="{BB962C8B-B14F-4D97-AF65-F5344CB8AC3E}">
        <p14:creationId xmlns:p14="http://schemas.microsoft.com/office/powerpoint/2010/main" val="313485800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0B17E2-6E94-45C4-A7CF-2033579D15C6}"/>
              </a:ext>
            </a:extLst>
          </p:cNvPr>
          <p:cNvSpPr>
            <a:spLocks noGrp="1"/>
          </p:cNvSpPr>
          <p:nvPr>
            <p:ph type="title"/>
          </p:nvPr>
        </p:nvSpPr>
        <p:spPr>
          <a:xfrm>
            <a:off x="3632874" y="660697"/>
            <a:ext cx="9624960" cy="1080938"/>
          </a:xfrm>
        </p:spPr>
        <p:txBody>
          <a:bodyPr/>
          <a:lstStyle/>
          <a:p>
            <a:r>
              <a:rPr lang="en-GB" dirty="0"/>
              <a:t>Disabilities can be:</a:t>
            </a:r>
          </a:p>
        </p:txBody>
      </p:sp>
      <p:sp>
        <p:nvSpPr>
          <p:cNvPr id="3" name="Text Placeholder 2">
            <a:extLst>
              <a:ext uri="{FF2B5EF4-FFF2-40B4-BE49-F238E27FC236}">
                <a16:creationId xmlns:a16="http://schemas.microsoft.com/office/drawing/2014/main" xmlns="" id="{C335EF48-8AEA-456D-95C8-A5E8242AACEC}"/>
              </a:ext>
            </a:extLst>
          </p:cNvPr>
          <p:cNvSpPr>
            <a:spLocks noGrp="1"/>
          </p:cNvSpPr>
          <p:nvPr>
            <p:ph type="body" idx="1"/>
          </p:nvPr>
        </p:nvSpPr>
        <p:spPr/>
        <p:txBody>
          <a:bodyPr/>
          <a:lstStyle/>
          <a:p>
            <a:r>
              <a:rPr lang="en-GB" sz="3600" dirty="0">
                <a:solidFill>
                  <a:schemeClr val="accent5">
                    <a:lumMod val="75000"/>
                  </a:schemeClr>
                </a:solidFill>
                <a:latin typeface="Jokerman" panose="04090605060D06020702" pitchFamily="82" charset="0"/>
              </a:rPr>
              <a:t>Physical</a:t>
            </a:r>
          </a:p>
        </p:txBody>
      </p:sp>
      <p:sp>
        <p:nvSpPr>
          <p:cNvPr id="4" name="Text Placeholder 3">
            <a:extLst>
              <a:ext uri="{FF2B5EF4-FFF2-40B4-BE49-F238E27FC236}">
                <a16:creationId xmlns:a16="http://schemas.microsoft.com/office/drawing/2014/main" xmlns="" id="{1ED36B6C-41E0-404A-B202-B0BA1BB486D1}"/>
              </a:ext>
            </a:extLst>
          </p:cNvPr>
          <p:cNvSpPr>
            <a:spLocks noGrp="1"/>
          </p:cNvSpPr>
          <p:nvPr>
            <p:ph type="body" sz="half" idx="15"/>
          </p:nvPr>
        </p:nvSpPr>
        <p:spPr>
          <a:xfrm>
            <a:off x="393349" y="3022673"/>
            <a:ext cx="3162808" cy="2913513"/>
          </a:xfrm>
        </p:spPr>
        <p:txBody>
          <a:bodyPr>
            <a:noAutofit/>
          </a:bodyPr>
          <a:lstStyle/>
          <a:p>
            <a:pPr marL="285750" indent="-285750">
              <a:buFont typeface="Arial" panose="020B0604020202020204" pitchFamily="34" charset="0"/>
              <a:buChar char="•"/>
            </a:pPr>
            <a:r>
              <a:rPr lang="en-GB" sz="2400" dirty="0"/>
              <a:t>Hearing</a:t>
            </a:r>
          </a:p>
          <a:p>
            <a:pPr marL="285750" indent="-285750">
              <a:buFont typeface="Arial" panose="020B0604020202020204" pitchFamily="34" charset="0"/>
              <a:buChar char="•"/>
            </a:pPr>
            <a:r>
              <a:rPr lang="en-GB" sz="2400" dirty="0"/>
              <a:t>Sight</a:t>
            </a:r>
          </a:p>
          <a:p>
            <a:pPr marL="285750" indent="-285750">
              <a:buFont typeface="Arial" panose="020B0604020202020204" pitchFamily="34" charset="0"/>
              <a:buChar char="•"/>
            </a:pPr>
            <a:r>
              <a:rPr lang="en-GB" sz="2400" dirty="0"/>
              <a:t>Muscular dystrophy</a:t>
            </a:r>
          </a:p>
          <a:p>
            <a:pPr marL="285750" indent="-285750">
              <a:buFont typeface="Arial" panose="020B0604020202020204" pitchFamily="34" charset="0"/>
              <a:buChar char="•"/>
            </a:pPr>
            <a:r>
              <a:rPr lang="en-GB" sz="2400" dirty="0"/>
              <a:t>Spina bifida</a:t>
            </a:r>
          </a:p>
          <a:p>
            <a:pPr marL="285750" indent="-285750">
              <a:buFont typeface="Arial" panose="020B0604020202020204" pitchFamily="34" charset="0"/>
              <a:buChar char="•"/>
            </a:pPr>
            <a:r>
              <a:rPr lang="en-GB" sz="2400" dirty="0"/>
              <a:t>Cerebral palsy</a:t>
            </a:r>
          </a:p>
          <a:p>
            <a:pPr marL="285750" indent="-285750">
              <a:buFont typeface="Arial" panose="020B0604020202020204" pitchFamily="34" charset="0"/>
              <a:buChar char="•"/>
            </a:pPr>
            <a:endParaRPr lang="en-GB" sz="2400" dirty="0"/>
          </a:p>
          <a:p>
            <a:endParaRPr lang="en-GB" sz="2400" dirty="0"/>
          </a:p>
          <a:p>
            <a:endParaRPr lang="en-GB" sz="2400" dirty="0"/>
          </a:p>
        </p:txBody>
      </p:sp>
      <p:sp>
        <p:nvSpPr>
          <p:cNvPr id="5" name="Text Placeholder 4">
            <a:extLst>
              <a:ext uri="{FF2B5EF4-FFF2-40B4-BE49-F238E27FC236}">
                <a16:creationId xmlns:a16="http://schemas.microsoft.com/office/drawing/2014/main" xmlns="" id="{E08979DC-AA7A-4A73-BBCE-964522D72656}"/>
              </a:ext>
            </a:extLst>
          </p:cNvPr>
          <p:cNvSpPr>
            <a:spLocks noGrp="1"/>
          </p:cNvSpPr>
          <p:nvPr>
            <p:ph type="body" sz="quarter" idx="3"/>
          </p:nvPr>
        </p:nvSpPr>
        <p:spPr/>
        <p:txBody>
          <a:bodyPr/>
          <a:lstStyle/>
          <a:p>
            <a:r>
              <a:rPr lang="en-GB" sz="3600" dirty="0">
                <a:solidFill>
                  <a:schemeClr val="accent5">
                    <a:lumMod val="75000"/>
                  </a:schemeClr>
                </a:solidFill>
                <a:latin typeface="Jokerman" panose="04090605060D06020702" pitchFamily="82" charset="0"/>
              </a:rPr>
              <a:t>Mental</a:t>
            </a:r>
            <a:r>
              <a:rPr lang="en-GB" sz="3600" dirty="0">
                <a:solidFill>
                  <a:schemeClr val="accent5">
                    <a:lumMod val="75000"/>
                  </a:schemeClr>
                </a:solidFill>
              </a:rPr>
              <a:t> </a:t>
            </a:r>
          </a:p>
        </p:txBody>
      </p:sp>
      <p:sp>
        <p:nvSpPr>
          <p:cNvPr id="6" name="Text Placeholder 5">
            <a:extLst>
              <a:ext uri="{FF2B5EF4-FFF2-40B4-BE49-F238E27FC236}">
                <a16:creationId xmlns:a16="http://schemas.microsoft.com/office/drawing/2014/main" xmlns="" id="{91A43F88-2C6F-4E7D-A8AB-A69906FD9064}"/>
              </a:ext>
            </a:extLst>
          </p:cNvPr>
          <p:cNvSpPr>
            <a:spLocks noGrp="1"/>
          </p:cNvSpPr>
          <p:nvPr>
            <p:ph type="body" sz="half" idx="16"/>
          </p:nvPr>
        </p:nvSpPr>
        <p:spPr>
          <a:xfrm>
            <a:off x="3632874" y="2517913"/>
            <a:ext cx="3063240" cy="4409516"/>
          </a:xfrm>
        </p:spPr>
        <p:txBody>
          <a:bodyPr>
            <a:noAutofit/>
          </a:bodyPr>
          <a:lstStyle/>
          <a:p>
            <a:endParaRPr lang="en-GB" sz="2400" dirty="0"/>
          </a:p>
          <a:p>
            <a:pPr marL="285750" indent="-285750">
              <a:buFont typeface="Arial" panose="020B0604020202020204" pitchFamily="34" charset="0"/>
              <a:buChar char="•"/>
            </a:pPr>
            <a:r>
              <a:rPr lang="en-GB" sz="2400" dirty="0"/>
              <a:t>Attention-deficit hyperactivity disorder (ADHD)</a:t>
            </a:r>
          </a:p>
          <a:p>
            <a:pPr marL="285750" indent="-285750">
              <a:buFont typeface="Arial" panose="020B0604020202020204" pitchFamily="34" charset="0"/>
              <a:buChar char="•"/>
            </a:pPr>
            <a:r>
              <a:rPr lang="en-GB" sz="2400" dirty="0"/>
              <a:t>Anxiety </a:t>
            </a:r>
          </a:p>
          <a:p>
            <a:pPr marL="285750" indent="-285750">
              <a:buFont typeface="Arial" panose="020B0604020202020204" pitchFamily="34" charset="0"/>
              <a:buChar char="•"/>
            </a:pPr>
            <a:r>
              <a:rPr lang="en-GB" sz="2400" dirty="0"/>
              <a:t>Panic attacks</a:t>
            </a:r>
          </a:p>
          <a:p>
            <a:pPr marL="285750" indent="-285750">
              <a:buFont typeface="Arial" panose="020B0604020202020204" pitchFamily="34" charset="0"/>
              <a:buChar char="•"/>
            </a:pPr>
            <a:r>
              <a:rPr lang="en-GB" sz="2400" dirty="0"/>
              <a:t>Eating disorders</a:t>
            </a:r>
          </a:p>
          <a:p>
            <a:pPr marL="285750" indent="-285750">
              <a:buFont typeface="Arial" panose="020B0604020202020204" pitchFamily="34" charset="0"/>
              <a:buChar char="•"/>
            </a:pPr>
            <a:r>
              <a:rPr lang="en-GB" sz="2400" dirty="0"/>
              <a:t>Depression</a:t>
            </a:r>
          </a:p>
          <a:p>
            <a:endParaRPr lang="en-GB" sz="2400" dirty="0"/>
          </a:p>
        </p:txBody>
      </p:sp>
      <p:sp>
        <p:nvSpPr>
          <p:cNvPr id="7" name="Text Placeholder 6">
            <a:extLst>
              <a:ext uri="{FF2B5EF4-FFF2-40B4-BE49-F238E27FC236}">
                <a16:creationId xmlns:a16="http://schemas.microsoft.com/office/drawing/2014/main" xmlns="" id="{E50D1FF8-C7BC-42A3-AE7B-8E0FDA09D0E3}"/>
              </a:ext>
            </a:extLst>
          </p:cNvPr>
          <p:cNvSpPr>
            <a:spLocks noGrp="1"/>
          </p:cNvSpPr>
          <p:nvPr>
            <p:ph type="body" sz="quarter" idx="13"/>
          </p:nvPr>
        </p:nvSpPr>
        <p:spPr>
          <a:xfrm>
            <a:off x="7224156" y="2336873"/>
            <a:ext cx="3616122" cy="576262"/>
          </a:xfrm>
        </p:spPr>
        <p:txBody>
          <a:bodyPr/>
          <a:lstStyle/>
          <a:p>
            <a:r>
              <a:rPr lang="en-GB" sz="3600" dirty="0">
                <a:solidFill>
                  <a:schemeClr val="accent5">
                    <a:lumMod val="75000"/>
                  </a:schemeClr>
                </a:solidFill>
                <a:latin typeface="Jokerman" panose="04090605060D06020702" pitchFamily="82" charset="0"/>
              </a:rPr>
              <a:t>Developmental</a:t>
            </a:r>
          </a:p>
        </p:txBody>
      </p:sp>
      <p:sp>
        <p:nvSpPr>
          <p:cNvPr id="8" name="Text Placeholder 7">
            <a:extLst>
              <a:ext uri="{FF2B5EF4-FFF2-40B4-BE49-F238E27FC236}">
                <a16:creationId xmlns:a16="http://schemas.microsoft.com/office/drawing/2014/main" xmlns="" id="{57026A0A-7298-47C2-88FB-500995715D11}"/>
              </a:ext>
            </a:extLst>
          </p:cNvPr>
          <p:cNvSpPr>
            <a:spLocks noGrp="1"/>
          </p:cNvSpPr>
          <p:nvPr>
            <p:ph type="body" sz="half" idx="17"/>
          </p:nvPr>
        </p:nvSpPr>
        <p:spPr/>
        <p:txBody>
          <a:bodyPr>
            <a:normAutofit lnSpcReduction="10000"/>
          </a:bodyPr>
          <a:lstStyle/>
          <a:p>
            <a:pPr marL="342900" indent="-342900">
              <a:buFont typeface="Arial" panose="020B0604020202020204" pitchFamily="34" charset="0"/>
              <a:buChar char="•"/>
            </a:pPr>
            <a:r>
              <a:rPr lang="en-GB" sz="2400" dirty="0"/>
              <a:t>Autistic spectrum disorder (ASD)</a:t>
            </a:r>
          </a:p>
          <a:p>
            <a:pPr marL="342900" indent="-342900">
              <a:buFont typeface="Arial" panose="020B0604020202020204" pitchFamily="34" charset="0"/>
              <a:buChar char="•"/>
            </a:pPr>
            <a:r>
              <a:rPr lang="en-GB" sz="2400" dirty="0"/>
              <a:t>Dyslexia</a:t>
            </a:r>
          </a:p>
          <a:p>
            <a:pPr marL="342900" indent="-342900">
              <a:buFont typeface="Arial" panose="020B0604020202020204" pitchFamily="34" charset="0"/>
              <a:buChar char="•"/>
            </a:pPr>
            <a:r>
              <a:rPr lang="en-GB" sz="2400" dirty="0"/>
              <a:t>Dyscalculia</a:t>
            </a:r>
          </a:p>
          <a:p>
            <a:pPr marL="342900" indent="-342900">
              <a:buFont typeface="Arial" panose="020B0604020202020204" pitchFamily="34" charset="0"/>
              <a:buChar char="•"/>
            </a:pPr>
            <a:r>
              <a:rPr lang="en-GB" sz="2400" dirty="0"/>
              <a:t>Dyspraxia</a:t>
            </a:r>
          </a:p>
          <a:p>
            <a:pPr marL="342900" indent="-342900">
              <a:buFont typeface="Arial" panose="020B0604020202020204" pitchFamily="34" charset="0"/>
              <a:buChar char="•"/>
            </a:pPr>
            <a:r>
              <a:rPr lang="en-GB" sz="2400" dirty="0"/>
              <a:t>Dysgraphia</a:t>
            </a:r>
          </a:p>
        </p:txBody>
      </p:sp>
      <p:pic>
        <p:nvPicPr>
          <p:cNvPr id="13" name="Picture 12">
            <a:extLst>
              <a:ext uri="{FF2B5EF4-FFF2-40B4-BE49-F238E27FC236}">
                <a16:creationId xmlns:a16="http://schemas.microsoft.com/office/drawing/2014/main" xmlns="" id="{5E8E202D-8B5F-4BE6-AEF0-587C0DF279A2}"/>
              </a:ext>
            </a:extLst>
          </p:cNvPr>
          <p:cNvPicPr>
            <a:picLocks noChangeAspect="1"/>
          </p:cNvPicPr>
          <p:nvPr/>
        </p:nvPicPr>
        <p:blipFill>
          <a:blip r:embed="rId2"/>
          <a:stretch>
            <a:fillRect/>
          </a:stretch>
        </p:blipFill>
        <p:spPr>
          <a:xfrm>
            <a:off x="9128759" y="3955614"/>
            <a:ext cx="3063240" cy="2902385"/>
          </a:xfrm>
          <a:prstGeom prst="rect">
            <a:avLst/>
          </a:prstGeom>
        </p:spPr>
      </p:pic>
    </p:spTree>
    <p:extLst>
      <p:ext uri="{BB962C8B-B14F-4D97-AF65-F5344CB8AC3E}">
        <p14:creationId xmlns:p14="http://schemas.microsoft.com/office/powerpoint/2010/main" val="12455343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279CD8-8A2A-440E-88BD-DABF232E886E}"/>
              </a:ext>
            </a:extLst>
          </p:cNvPr>
          <p:cNvSpPr>
            <a:spLocks noGrp="1"/>
          </p:cNvSpPr>
          <p:nvPr>
            <p:ph type="title"/>
          </p:nvPr>
        </p:nvSpPr>
        <p:spPr/>
        <p:txBody>
          <a:bodyPr/>
          <a:lstStyle/>
          <a:p>
            <a:r>
              <a:rPr lang="en-GB" dirty="0"/>
              <a:t>Key statistics</a:t>
            </a:r>
          </a:p>
        </p:txBody>
      </p:sp>
      <p:sp>
        <p:nvSpPr>
          <p:cNvPr id="3" name="TextBox 2">
            <a:extLst>
              <a:ext uri="{FF2B5EF4-FFF2-40B4-BE49-F238E27FC236}">
                <a16:creationId xmlns:a16="http://schemas.microsoft.com/office/drawing/2014/main" xmlns="" id="{B2EA2F2E-433E-49D5-9459-E730EA3D4710}"/>
              </a:ext>
            </a:extLst>
          </p:cNvPr>
          <p:cNvSpPr txBox="1"/>
          <p:nvPr/>
        </p:nvSpPr>
        <p:spPr>
          <a:xfrm>
            <a:off x="172278" y="2173356"/>
            <a:ext cx="8892209" cy="4893647"/>
          </a:xfrm>
          <a:prstGeom prst="rect">
            <a:avLst/>
          </a:prstGeom>
          <a:noFill/>
        </p:spPr>
        <p:txBody>
          <a:bodyPr wrap="square" rtlCol="0">
            <a:spAutoFit/>
          </a:bodyPr>
          <a:lstStyle/>
          <a:p>
            <a:r>
              <a:rPr lang="en-GB" sz="2400" dirty="0">
                <a:solidFill>
                  <a:srgbClr val="002060"/>
                </a:solidFill>
              </a:rPr>
              <a:t>There are 0.8 million disabled children and young people aged 0-18 in the United Kingdom (UK), 6% of all children. </a:t>
            </a:r>
          </a:p>
          <a:p>
            <a:endParaRPr lang="en-GB" sz="2400" dirty="0">
              <a:solidFill>
                <a:srgbClr val="002060"/>
              </a:solidFill>
            </a:endParaRPr>
          </a:p>
          <a:p>
            <a:r>
              <a:rPr lang="en-GB" sz="2400" dirty="0">
                <a:solidFill>
                  <a:srgbClr val="002060"/>
                </a:solidFill>
              </a:rPr>
              <a:t>ADHD is the most common neurodevelopmental condition in the UK estimated to effect 1-2% of children and young people. </a:t>
            </a:r>
          </a:p>
          <a:p>
            <a:endParaRPr lang="en-GB" sz="2400" dirty="0">
              <a:solidFill>
                <a:srgbClr val="002060"/>
              </a:solidFill>
            </a:endParaRPr>
          </a:p>
          <a:p>
            <a:r>
              <a:rPr lang="en-GB" sz="2400" dirty="0">
                <a:solidFill>
                  <a:srgbClr val="002060"/>
                </a:solidFill>
              </a:rPr>
              <a:t>Autism is thought to occur in at least 1% of children and young people. </a:t>
            </a:r>
          </a:p>
          <a:p>
            <a:endParaRPr lang="en-GB" sz="2400" dirty="0">
              <a:solidFill>
                <a:srgbClr val="002060"/>
              </a:solidFill>
            </a:endParaRPr>
          </a:p>
          <a:p>
            <a:r>
              <a:rPr lang="en-GB" sz="2400" dirty="0">
                <a:solidFill>
                  <a:srgbClr val="002060"/>
                </a:solidFill>
              </a:rPr>
              <a:t>Some 28% of children and young people have experienced barriers to education, leisure or play.  </a:t>
            </a:r>
          </a:p>
          <a:p>
            <a:r>
              <a:rPr lang="en-GB" sz="2000" dirty="0">
                <a:solidFill>
                  <a:srgbClr val="92D050"/>
                </a:solidFill>
              </a:rPr>
              <a:t>                                                                                              Cited in Blackburn et al, 2012.</a:t>
            </a:r>
          </a:p>
          <a:p>
            <a:endParaRPr lang="en-GB" sz="2400" dirty="0">
              <a:solidFill>
                <a:schemeClr val="bg1">
                  <a:lumMod val="95000"/>
                  <a:lumOff val="5000"/>
                </a:schemeClr>
              </a:solidFill>
            </a:endParaRPr>
          </a:p>
        </p:txBody>
      </p:sp>
      <p:pic>
        <p:nvPicPr>
          <p:cNvPr id="5" name="Graphic 4">
            <a:extLst>
              <a:ext uri="{FF2B5EF4-FFF2-40B4-BE49-F238E27FC236}">
                <a16:creationId xmlns:a16="http://schemas.microsoft.com/office/drawing/2014/main" xmlns="" id="{A5FE26D5-668D-4A7A-BFC6-1A1257E9BDA3}"/>
              </a:ext>
            </a:extLst>
          </p:cNvPr>
          <p:cNvPicPr>
            <a:picLocks noChangeAspect="1"/>
          </p:cNvPicPr>
          <p:nvPr/>
        </p:nvPicPr>
        <p:blipFill>
          <a:blip r:embed="rId2"/>
          <a:stretch>
            <a:fillRect/>
          </a:stretch>
        </p:blipFill>
        <p:spPr>
          <a:xfrm>
            <a:off x="8905460" y="2305878"/>
            <a:ext cx="3286539" cy="4552122"/>
          </a:xfrm>
          <a:prstGeom prst="rect">
            <a:avLst/>
          </a:prstGeom>
        </p:spPr>
      </p:pic>
    </p:spTree>
    <p:extLst>
      <p:ext uri="{BB962C8B-B14F-4D97-AF65-F5344CB8AC3E}">
        <p14:creationId xmlns:p14="http://schemas.microsoft.com/office/powerpoint/2010/main" val="3727796846"/>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FBBB2D-D0FA-4BE4-8A60-6E2FF648C660}"/>
              </a:ext>
            </a:extLst>
          </p:cNvPr>
          <p:cNvSpPr>
            <a:spLocks noGrp="1"/>
          </p:cNvSpPr>
          <p:nvPr>
            <p:ph type="title"/>
          </p:nvPr>
        </p:nvSpPr>
        <p:spPr>
          <a:xfrm>
            <a:off x="4948030" y="767128"/>
            <a:ext cx="8770571" cy="1127933"/>
          </a:xfrm>
        </p:spPr>
        <p:txBody>
          <a:bodyPr/>
          <a:lstStyle/>
          <a:p>
            <a:r>
              <a:rPr lang="en-GB" dirty="0"/>
              <a:t>Care settings</a:t>
            </a:r>
          </a:p>
        </p:txBody>
      </p:sp>
      <p:pic>
        <p:nvPicPr>
          <p:cNvPr id="4" name="Picture 3">
            <a:extLst>
              <a:ext uri="{FF2B5EF4-FFF2-40B4-BE49-F238E27FC236}">
                <a16:creationId xmlns:a16="http://schemas.microsoft.com/office/drawing/2014/main" xmlns="" id="{89E6C6F5-B605-4B6B-8BF9-1FF6271A1EAE}"/>
              </a:ext>
            </a:extLst>
          </p:cNvPr>
          <p:cNvPicPr>
            <a:picLocks noChangeAspect="1"/>
          </p:cNvPicPr>
          <p:nvPr/>
        </p:nvPicPr>
        <p:blipFill>
          <a:blip r:embed="rId2"/>
          <a:stretch>
            <a:fillRect/>
          </a:stretch>
        </p:blipFill>
        <p:spPr>
          <a:xfrm>
            <a:off x="5363508" y="3429000"/>
            <a:ext cx="3346795" cy="2698888"/>
          </a:xfrm>
          <a:prstGeom prst="rect">
            <a:avLst/>
          </a:prstGeom>
        </p:spPr>
      </p:pic>
      <p:sp>
        <p:nvSpPr>
          <p:cNvPr id="5" name="TextBox 4">
            <a:extLst>
              <a:ext uri="{FF2B5EF4-FFF2-40B4-BE49-F238E27FC236}">
                <a16:creationId xmlns:a16="http://schemas.microsoft.com/office/drawing/2014/main" xmlns="" id="{E33907B2-6F88-4937-9E04-214976F92257}"/>
              </a:ext>
            </a:extLst>
          </p:cNvPr>
          <p:cNvSpPr txBox="1"/>
          <p:nvPr/>
        </p:nvSpPr>
        <p:spPr>
          <a:xfrm>
            <a:off x="6114221" y="2875417"/>
            <a:ext cx="3856383" cy="523220"/>
          </a:xfrm>
          <a:prstGeom prst="rect">
            <a:avLst/>
          </a:prstGeom>
          <a:noFill/>
        </p:spPr>
        <p:txBody>
          <a:bodyPr wrap="square" rtlCol="0">
            <a:spAutoFit/>
          </a:bodyPr>
          <a:lstStyle/>
          <a:p>
            <a:r>
              <a:rPr lang="en-GB" sz="2800" dirty="0">
                <a:solidFill>
                  <a:srgbClr val="00B050"/>
                </a:solidFill>
              </a:rPr>
              <a:t>School</a:t>
            </a:r>
          </a:p>
        </p:txBody>
      </p:sp>
      <p:sp>
        <p:nvSpPr>
          <p:cNvPr id="6" name="TextBox 5">
            <a:extLst>
              <a:ext uri="{FF2B5EF4-FFF2-40B4-BE49-F238E27FC236}">
                <a16:creationId xmlns:a16="http://schemas.microsoft.com/office/drawing/2014/main" xmlns="" id="{A7980181-8D6C-47E0-9F9B-DF7AEDD264FF}"/>
              </a:ext>
            </a:extLst>
          </p:cNvPr>
          <p:cNvSpPr txBox="1"/>
          <p:nvPr/>
        </p:nvSpPr>
        <p:spPr>
          <a:xfrm>
            <a:off x="9079398" y="5246635"/>
            <a:ext cx="2425148" cy="461665"/>
          </a:xfrm>
          <a:prstGeom prst="rect">
            <a:avLst/>
          </a:prstGeom>
          <a:noFill/>
        </p:spPr>
        <p:txBody>
          <a:bodyPr wrap="square" rtlCol="0">
            <a:spAutoFit/>
          </a:bodyPr>
          <a:lstStyle/>
          <a:p>
            <a:r>
              <a:rPr lang="en-GB" sz="2400" dirty="0">
                <a:solidFill>
                  <a:srgbClr val="7030A0"/>
                </a:solidFill>
              </a:rPr>
              <a:t>Private Nursery</a:t>
            </a:r>
          </a:p>
        </p:txBody>
      </p:sp>
      <p:sp>
        <p:nvSpPr>
          <p:cNvPr id="7" name="TextBox 6">
            <a:extLst>
              <a:ext uri="{FF2B5EF4-FFF2-40B4-BE49-F238E27FC236}">
                <a16:creationId xmlns:a16="http://schemas.microsoft.com/office/drawing/2014/main" xmlns="" id="{5BE55613-C6ED-4BB4-BC58-6154B206B64F}"/>
              </a:ext>
            </a:extLst>
          </p:cNvPr>
          <p:cNvSpPr txBox="1"/>
          <p:nvPr/>
        </p:nvSpPr>
        <p:spPr>
          <a:xfrm>
            <a:off x="8848266" y="3005094"/>
            <a:ext cx="1895061" cy="461665"/>
          </a:xfrm>
          <a:prstGeom prst="rect">
            <a:avLst/>
          </a:prstGeom>
          <a:noFill/>
        </p:spPr>
        <p:txBody>
          <a:bodyPr wrap="square" rtlCol="0">
            <a:spAutoFit/>
          </a:bodyPr>
          <a:lstStyle/>
          <a:p>
            <a:r>
              <a:rPr lang="en-GB" sz="2400" dirty="0">
                <a:solidFill>
                  <a:srgbClr val="0070C0"/>
                </a:solidFill>
              </a:rPr>
              <a:t>Care home</a:t>
            </a:r>
          </a:p>
        </p:txBody>
      </p:sp>
      <p:sp>
        <p:nvSpPr>
          <p:cNvPr id="8" name="TextBox 7">
            <a:extLst>
              <a:ext uri="{FF2B5EF4-FFF2-40B4-BE49-F238E27FC236}">
                <a16:creationId xmlns:a16="http://schemas.microsoft.com/office/drawing/2014/main" xmlns="" id="{C5E38E59-FC36-40E8-9C2F-C04ABE2FF937}"/>
              </a:ext>
            </a:extLst>
          </p:cNvPr>
          <p:cNvSpPr txBox="1"/>
          <p:nvPr/>
        </p:nvSpPr>
        <p:spPr>
          <a:xfrm>
            <a:off x="3781839" y="3043148"/>
            <a:ext cx="2332382" cy="461665"/>
          </a:xfrm>
          <a:prstGeom prst="rect">
            <a:avLst/>
          </a:prstGeom>
          <a:noFill/>
        </p:spPr>
        <p:txBody>
          <a:bodyPr wrap="square" rtlCol="0">
            <a:spAutoFit/>
          </a:bodyPr>
          <a:lstStyle/>
          <a:p>
            <a:r>
              <a:rPr lang="en-GB" sz="2400" dirty="0"/>
              <a:t>Playgroups</a:t>
            </a:r>
          </a:p>
        </p:txBody>
      </p:sp>
      <p:sp>
        <p:nvSpPr>
          <p:cNvPr id="9" name="TextBox 8">
            <a:extLst>
              <a:ext uri="{FF2B5EF4-FFF2-40B4-BE49-F238E27FC236}">
                <a16:creationId xmlns:a16="http://schemas.microsoft.com/office/drawing/2014/main" xmlns="" id="{94C4033D-42BE-4D3F-A263-857209AEFEA9}"/>
              </a:ext>
            </a:extLst>
          </p:cNvPr>
          <p:cNvSpPr txBox="1"/>
          <p:nvPr/>
        </p:nvSpPr>
        <p:spPr>
          <a:xfrm>
            <a:off x="3313044" y="4043642"/>
            <a:ext cx="1775791" cy="461665"/>
          </a:xfrm>
          <a:prstGeom prst="rect">
            <a:avLst/>
          </a:prstGeom>
          <a:noFill/>
        </p:spPr>
        <p:txBody>
          <a:bodyPr wrap="square" rtlCol="0">
            <a:spAutoFit/>
          </a:bodyPr>
          <a:lstStyle/>
          <a:p>
            <a:r>
              <a:rPr lang="en-GB" sz="2400" dirty="0">
                <a:solidFill>
                  <a:srgbClr val="FF0000"/>
                </a:solidFill>
              </a:rPr>
              <a:t>Sports clubs</a:t>
            </a:r>
          </a:p>
        </p:txBody>
      </p:sp>
      <p:sp>
        <p:nvSpPr>
          <p:cNvPr id="10" name="TextBox 9">
            <a:extLst>
              <a:ext uri="{FF2B5EF4-FFF2-40B4-BE49-F238E27FC236}">
                <a16:creationId xmlns:a16="http://schemas.microsoft.com/office/drawing/2014/main" xmlns="" id="{B5B5D285-CFE6-4757-BA4B-0D886C778E52}"/>
              </a:ext>
            </a:extLst>
          </p:cNvPr>
          <p:cNvSpPr txBox="1"/>
          <p:nvPr/>
        </p:nvSpPr>
        <p:spPr>
          <a:xfrm>
            <a:off x="2952232" y="5108136"/>
            <a:ext cx="2332382" cy="738664"/>
          </a:xfrm>
          <a:prstGeom prst="rect">
            <a:avLst/>
          </a:prstGeom>
          <a:noFill/>
        </p:spPr>
        <p:txBody>
          <a:bodyPr wrap="square" rtlCol="0">
            <a:spAutoFit/>
          </a:bodyPr>
          <a:lstStyle/>
          <a:p>
            <a:r>
              <a:rPr lang="en-GB" sz="2400" dirty="0">
                <a:solidFill>
                  <a:srgbClr val="FFC000"/>
                </a:solidFill>
              </a:rPr>
              <a:t>Day care centres</a:t>
            </a:r>
          </a:p>
          <a:p>
            <a:endParaRPr lang="en-GB" dirty="0"/>
          </a:p>
        </p:txBody>
      </p:sp>
      <p:sp>
        <p:nvSpPr>
          <p:cNvPr id="11" name="TextBox 10">
            <a:extLst>
              <a:ext uri="{FF2B5EF4-FFF2-40B4-BE49-F238E27FC236}">
                <a16:creationId xmlns:a16="http://schemas.microsoft.com/office/drawing/2014/main" xmlns="" id="{5042A014-0BAC-4F36-8042-C09C144BECC7}"/>
              </a:ext>
            </a:extLst>
          </p:cNvPr>
          <p:cNvSpPr txBox="1"/>
          <p:nvPr/>
        </p:nvSpPr>
        <p:spPr>
          <a:xfrm>
            <a:off x="8491802" y="6249340"/>
            <a:ext cx="1683026" cy="461665"/>
          </a:xfrm>
          <a:prstGeom prst="rect">
            <a:avLst/>
          </a:prstGeom>
          <a:noFill/>
        </p:spPr>
        <p:txBody>
          <a:bodyPr wrap="square" rtlCol="0">
            <a:spAutoFit/>
          </a:bodyPr>
          <a:lstStyle/>
          <a:p>
            <a:r>
              <a:rPr lang="en-GB" sz="2400" dirty="0">
                <a:solidFill>
                  <a:srgbClr val="00B0F0"/>
                </a:solidFill>
              </a:rPr>
              <a:t>Flying start</a:t>
            </a:r>
          </a:p>
        </p:txBody>
      </p:sp>
      <p:sp>
        <p:nvSpPr>
          <p:cNvPr id="12" name="TextBox 11">
            <a:extLst>
              <a:ext uri="{FF2B5EF4-FFF2-40B4-BE49-F238E27FC236}">
                <a16:creationId xmlns:a16="http://schemas.microsoft.com/office/drawing/2014/main" xmlns="" id="{D3D5C365-AFC5-47F7-A417-2402BA5DEF97}"/>
              </a:ext>
            </a:extLst>
          </p:cNvPr>
          <p:cNvSpPr txBox="1"/>
          <p:nvPr/>
        </p:nvSpPr>
        <p:spPr>
          <a:xfrm>
            <a:off x="9130076" y="4043641"/>
            <a:ext cx="2425148" cy="461665"/>
          </a:xfrm>
          <a:prstGeom prst="rect">
            <a:avLst/>
          </a:prstGeom>
          <a:noFill/>
        </p:spPr>
        <p:txBody>
          <a:bodyPr wrap="square" rtlCol="0">
            <a:spAutoFit/>
          </a:bodyPr>
          <a:lstStyle/>
          <a:p>
            <a:r>
              <a:rPr lang="en-GB" sz="2400" dirty="0">
                <a:solidFill>
                  <a:srgbClr val="FF5050"/>
                </a:solidFill>
              </a:rPr>
              <a:t>Stepping stones </a:t>
            </a:r>
          </a:p>
        </p:txBody>
      </p:sp>
      <p:sp>
        <p:nvSpPr>
          <p:cNvPr id="13" name="TextBox 12">
            <a:extLst>
              <a:ext uri="{FF2B5EF4-FFF2-40B4-BE49-F238E27FC236}">
                <a16:creationId xmlns:a16="http://schemas.microsoft.com/office/drawing/2014/main" xmlns="" id="{5894744A-D80F-45FB-9B46-60A90363F48C}"/>
              </a:ext>
            </a:extLst>
          </p:cNvPr>
          <p:cNvSpPr txBox="1"/>
          <p:nvPr/>
        </p:nvSpPr>
        <p:spPr>
          <a:xfrm>
            <a:off x="4200939" y="6229960"/>
            <a:ext cx="1683026" cy="461665"/>
          </a:xfrm>
          <a:prstGeom prst="rect">
            <a:avLst/>
          </a:prstGeom>
          <a:noFill/>
        </p:spPr>
        <p:txBody>
          <a:bodyPr wrap="square" rtlCol="0">
            <a:spAutoFit/>
          </a:bodyPr>
          <a:lstStyle/>
          <a:p>
            <a:r>
              <a:rPr lang="en-GB" sz="2400" dirty="0">
                <a:solidFill>
                  <a:srgbClr val="92D050"/>
                </a:solidFill>
              </a:rPr>
              <a:t>College</a:t>
            </a:r>
          </a:p>
        </p:txBody>
      </p:sp>
      <p:sp>
        <p:nvSpPr>
          <p:cNvPr id="3" name="TextBox 2">
            <a:extLst>
              <a:ext uri="{FF2B5EF4-FFF2-40B4-BE49-F238E27FC236}">
                <a16:creationId xmlns:a16="http://schemas.microsoft.com/office/drawing/2014/main" xmlns="" id="{71F6E422-C110-4158-ACB7-40F4DC71986B}"/>
              </a:ext>
            </a:extLst>
          </p:cNvPr>
          <p:cNvSpPr txBox="1"/>
          <p:nvPr/>
        </p:nvSpPr>
        <p:spPr>
          <a:xfrm>
            <a:off x="6184266" y="6280117"/>
            <a:ext cx="1858146" cy="461665"/>
          </a:xfrm>
          <a:prstGeom prst="rect">
            <a:avLst/>
          </a:prstGeom>
          <a:noFill/>
        </p:spPr>
        <p:txBody>
          <a:bodyPr wrap="square" rtlCol="0">
            <a:spAutoFit/>
          </a:bodyPr>
          <a:lstStyle/>
          <a:p>
            <a:r>
              <a:rPr lang="en-GB" sz="2400" dirty="0"/>
              <a:t>Youth clubs</a:t>
            </a:r>
          </a:p>
        </p:txBody>
      </p:sp>
      <p:sp>
        <p:nvSpPr>
          <p:cNvPr id="14" name="TextBox 13">
            <a:extLst>
              <a:ext uri="{FF2B5EF4-FFF2-40B4-BE49-F238E27FC236}">
                <a16:creationId xmlns:a16="http://schemas.microsoft.com/office/drawing/2014/main" xmlns="" id="{4C75198A-C1FD-4EC0-9729-DF3791B9707A}"/>
              </a:ext>
            </a:extLst>
          </p:cNvPr>
          <p:cNvSpPr txBox="1"/>
          <p:nvPr/>
        </p:nvSpPr>
        <p:spPr>
          <a:xfrm>
            <a:off x="7055598" y="2575036"/>
            <a:ext cx="2789181" cy="369332"/>
          </a:xfrm>
          <a:prstGeom prst="rect">
            <a:avLst/>
          </a:prstGeom>
          <a:noFill/>
        </p:spPr>
        <p:txBody>
          <a:bodyPr wrap="square" rtlCol="0">
            <a:spAutoFit/>
          </a:bodyPr>
          <a:lstStyle/>
          <a:p>
            <a:r>
              <a:rPr lang="en-GB" dirty="0">
                <a:solidFill>
                  <a:srgbClr val="92D050"/>
                </a:solidFill>
              </a:rPr>
              <a:t>Breakfast club</a:t>
            </a:r>
          </a:p>
        </p:txBody>
      </p:sp>
      <p:sp>
        <p:nvSpPr>
          <p:cNvPr id="15" name="TextBox 14">
            <a:extLst>
              <a:ext uri="{FF2B5EF4-FFF2-40B4-BE49-F238E27FC236}">
                <a16:creationId xmlns:a16="http://schemas.microsoft.com/office/drawing/2014/main" xmlns="" id="{4D734EB6-38E5-4F81-9335-03AB461CF262}"/>
              </a:ext>
            </a:extLst>
          </p:cNvPr>
          <p:cNvSpPr txBox="1"/>
          <p:nvPr/>
        </p:nvSpPr>
        <p:spPr>
          <a:xfrm>
            <a:off x="4797288" y="2584104"/>
            <a:ext cx="2120347" cy="369332"/>
          </a:xfrm>
          <a:prstGeom prst="rect">
            <a:avLst/>
          </a:prstGeom>
          <a:noFill/>
        </p:spPr>
        <p:txBody>
          <a:bodyPr wrap="square" rtlCol="0">
            <a:spAutoFit/>
          </a:bodyPr>
          <a:lstStyle/>
          <a:p>
            <a:r>
              <a:rPr lang="en-GB" dirty="0">
                <a:solidFill>
                  <a:schemeClr val="accent5">
                    <a:lumMod val="75000"/>
                  </a:schemeClr>
                </a:solidFill>
              </a:rPr>
              <a:t>After school club</a:t>
            </a:r>
          </a:p>
        </p:txBody>
      </p:sp>
      <p:sp>
        <p:nvSpPr>
          <p:cNvPr id="16" name="TextBox 15">
            <a:extLst>
              <a:ext uri="{FF2B5EF4-FFF2-40B4-BE49-F238E27FC236}">
                <a16:creationId xmlns:a16="http://schemas.microsoft.com/office/drawing/2014/main" xmlns="" id="{80D29F53-2F35-4C64-BE19-6C428EAE4197}"/>
              </a:ext>
            </a:extLst>
          </p:cNvPr>
          <p:cNvSpPr txBox="1"/>
          <p:nvPr/>
        </p:nvSpPr>
        <p:spPr>
          <a:xfrm>
            <a:off x="5680844" y="2117454"/>
            <a:ext cx="2810958" cy="369332"/>
          </a:xfrm>
          <a:prstGeom prst="rect">
            <a:avLst/>
          </a:prstGeom>
          <a:noFill/>
        </p:spPr>
        <p:txBody>
          <a:bodyPr wrap="square" rtlCol="0">
            <a:spAutoFit/>
          </a:bodyPr>
          <a:lstStyle/>
          <a:p>
            <a:r>
              <a:rPr lang="en-GB" dirty="0">
                <a:solidFill>
                  <a:schemeClr val="accent4">
                    <a:lumMod val="60000"/>
                    <a:lumOff val="40000"/>
                  </a:schemeClr>
                </a:solidFill>
              </a:rPr>
              <a:t>Special teaching facility</a:t>
            </a:r>
          </a:p>
        </p:txBody>
      </p:sp>
      <p:cxnSp>
        <p:nvCxnSpPr>
          <p:cNvPr id="18" name="Straight Arrow Connector 17">
            <a:extLst>
              <a:ext uri="{FF2B5EF4-FFF2-40B4-BE49-F238E27FC236}">
                <a16:creationId xmlns:a16="http://schemas.microsoft.com/office/drawing/2014/main" xmlns="" id="{D63DDA8E-A89A-4566-98DC-50722FE3B72E}"/>
              </a:ext>
            </a:extLst>
          </p:cNvPr>
          <p:cNvCxnSpPr/>
          <p:nvPr/>
        </p:nvCxnSpPr>
        <p:spPr>
          <a:xfrm>
            <a:off x="6758609" y="2450729"/>
            <a:ext cx="0" cy="5183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D1CFEC7C-139A-428E-8748-A4E2A5E12B1E}"/>
              </a:ext>
            </a:extLst>
          </p:cNvPr>
          <p:cNvCxnSpPr>
            <a:cxnSpLocks/>
          </p:cNvCxnSpPr>
          <p:nvPr/>
        </p:nvCxnSpPr>
        <p:spPr>
          <a:xfrm flipH="1">
            <a:off x="6871810" y="2759702"/>
            <a:ext cx="217476" cy="2093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xmlns="" id="{B4B8BD7B-EC7D-4340-94C7-487A3DE78075}"/>
              </a:ext>
            </a:extLst>
          </p:cNvPr>
          <p:cNvCxnSpPr>
            <a:cxnSpLocks/>
          </p:cNvCxnSpPr>
          <p:nvPr/>
        </p:nvCxnSpPr>
        <p:spPr>
          <a:xfrm>
            <a:off x="6461621" y="2753965"/>
            <a:ext cx="190970" cy="215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37467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Multi-agency working</a:t>
            </a:r>
          </a:p>
        </p:txBody>
      </p:sp>
      <p:graphicFrame>
        <p:nvGraphicFramePr>
          <p:cNvPr id="6" name="Diagram 5">
            <a:extLst>
              <a:ext uri="{FF2B5EF4-FFF2-40B4-BE49-F238E27FC236}">
                <a16:creationId xmlns:a16="http://schemas.microsoft.com/office/drawing/2014/main" xmlns="" id="{846B9796-C1B3-4A1B-8F3B-406A71C477DB}"/>
              </a:ext>
            </a:extLst>
          </p:cNvPr>
          <p:cNvGraphicFramePr/>
          <p:nvPr>
            <p:extLst>
              <p:ext uri="{D42A27DB-BD31-4B8C-83A1-F6EECF244321}">
                <p14:modId xmlns:p14="http://schemas.microsoft.com/office/powerpoint/2010/main" val="209374442"/>
              </p:ext>
            </p:extLst>
          </p:nvPr>
        </p:nvGraphicFramePr>
        <p:xfrm>
          <a:off x="185531" y="2610679"/>
          <a:ext cx="6215270" cy="3790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xmlns="" id="{488E16B1-898C-4769-AAAB-F7D2F030688E}"/>
              </a:ext>
            </a:extLst>
          </p:cNvPr>
          <p:cNvSpPr txBox="1"/>
          <p:nvPr/>
        </p:nvSpPr>
        <p:spPr>
          <a:xfrm>
            <a:off x="6400801" y="2610679"/>
            <a:ext cx="4929807" cy="4555093"/>
          </a:xfrm>
          <a:prstGeom prst="rect">
            <a:avLst/>
          </a:prstGeom>
          <a:noFill/>
        </p:spPr>
        <p:txBody>
          <a:bodyPr wrap="square" rtlCol="0">
            <a:spAutoFit/>
          </a:bodyPr>
          <a:lstStyle/>
          <a:p>
            <a:r>
              <a:rPr lang="en-GB" sz="2000" dirty="0"/>
              <a:t>Multi-agency working brings together practitioners from different sectors and professionals to provide an integrated way to support children, young people and families (The national archives, 2012). </a:t>
            </a:r>
          </a:p>
          <a:p>
            <a:endParaRPr lang="en-GB" sz="2000" dirty="0"/>
          </a:p>
          <a:p>
            <a:r>
              <a:rPr lang="en-GB" sz="2000" dirty="0"/>
              <a:t>Multi-agency working is at least two workers from different agencies (or services) who carry out essentially different roles and who are engaged in joint work (Walker, 2018).</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4477023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xmlns="" id="{418B263E-E876-43AA-B120-ECB772606BD9}"/>
              </a:ext>
            </a:extLst>
          </p:cNvPr>
          <p:cNvGraphicFramePr/>
          <p:nvPr>
            <p:extLst>
              <p:ext uri="{D42A27DB-BD31-4B8C-83A1-F6EECF244321}">
                <p14:modId xmlns:p14="http://schemas.microsoft.com/office/powerpoint/2010/main" val="3699334978"/>
              </p:ext>
            </p:extLst>
          </p:nvPr>
        </p:nvGraphicFramePr>
        <p:xfrm>
          <a:off x="3416292" y="217372"/>
          <a:ext cx="8566444" cy="64232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0319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F16A20-EEAC-415D-8053-32889A8E54AF}"/>
              </a:ext>
            </a:extLst>
          </p:cNvPr>
          <p:cNvSpPr>
            <a:spLocks noGrp="1"/>
          </p:cNvSpPr>
          <p:nvPr>
            <p:ph type="title"/>
          </p:nvPr>
        </p:nvSpPr>
        <p:spPr>
          <a:xfrm>
            <a:off x="3795090" y="700128"/>
            <a:ext cx="8770573" cy="1563624"/>
          </a:xfrm>
        </p:spPr>
        <p:txBody>
          <a:bodyPr/>
          <a:lstStyle/>
          <a:p>
            <a:r>
              <a:rPr lang="en-GB" dirty="0"/>
              <a:t>Multi-agency working </a:t>
            </a:r>
          </a:p>
        </p:txBody>
      </p:sp>
      <p:sp>
        <p:nvSpPr>
          <p:cNvPr id="3" name="Text Placeholder 2">
            <a:extLst>
              <a:ext uri="{FF2B5EF4-FFF2-40B4-BE49-F238E27FC236}">
                <a16:creationId xmlns:a16="http://schemas.microsoft.com/office/drawing/2014/main" xmlns="" id="{7DA376EF-BD49-42D5-82F5-6C78C9D5EBA7}"/>
              </a:ext>
            </a:extLst>
          </p:cNvPr>
          <p:cNvSpPr>
            <a:spLocks noGrp="1"/>
          </p:cNvSpPr>
          <p:nvPr>
            <p:ph type="body" idx="1"/>
          </p:nvPr>
        </p:nvSpPr>
        <p:spPr>
          <a:xfrm>
            <a:off x="1479192" y="2263752"/>
            <a:ext cx="4944112" cy="1015678"/>
          </a:xfrm>
        </p:spPr>
        <p:txBody>
          <a:bodyPr>
            <a:normAutofit fontScale="85000" lnSpcReduction="20000"/>
          </a:bodyPr>
          <a:lstStyle/>
          <a:p>
            <a:r>
              <a:rPr lang="en-GB" sz="5200" dirty="0">
                <a:solidFill>
                  <a:schemeClr val="accent4">
                    <a:lumMod val="75000"/>
                  </a:schemeClr>
                </a:solidFill>
                <a:latin typeface="Algerian" panose="04020705040A02060702" pitchFamily="82" charset="0"/>
              </a:rPr>
              <a:t>Benefits</a:t>
            </a:r>
          </a:p>
          <a:p>
            <a:r>
              <a:rPr lang="en-GB" dirty="0"/>
              <a:t> </a:t>
            </a:r>
          </a:p>
        </p:txBody>
      </p:sp>
      <p:sp>
        <p:nvSpPr>
          <p:cNvPr id="4" name="Content Placeholder 3">
            <a:extLst>
              <a:ext uri="{FF2B5EF4-FFF2-40B4-BE49-F238E27FC236}">
                <a16:creationId xmlns:a16="http://schemas.microsoft.com/office/drawing/2014/main" xmlns="" id="{07078CE8-0228-4A53-9660-433F032995BD}"/>
              </a:ext>
            </a:extLst>
          </p:cNvPr>
          <p:cNvSpPr>
            <a:spLocks noGrp="1"/>
          </p:cNvSpPr>
          <p:nvPr>
            <p:ph sz="half" idx="2"/>
          </p:nvPr>
        </p:nvSpPr>
        <p:spPr>
          <a:xfrm>
            <a:off x="1060565" y="3260977"/>
            <a:ext cx="4698355" cy="2357945"/>
          </a:xfrm>
        </p:spPr>
        <p:txBody>
          <a:bodyPr>
            <a:noAutofit/>
          </a:bodyPr>
          <a:lstStyle/>
          <a:p>
            <a:pPr>
              <a:buFont typeface="Wingdings" panose="05000000000000000000" pitchFamily="2" charset="2"/>
              <a:buChar char="v"/>
            </a:pPr>
            <a:r>
              <a:rPr lang="en-GB" sz="1800" dirty="0"/>
              <a:t>Early identification and intervention.</a:t>
            </a:r>
          </a:p>
          <a:p>
            <a:pPr>
              <a:buFont typeface="Wingdings" panose="05000000000000000000" pitchFamily="2" charset="2"/>
              <a:buChar char="v"/>
            </a:pPr>
            <a:r>
              <a:rPr lang="en-GB" sz="1800" dirty="0"/>
              <a:t>Easier and quicker access to services.</a:t>
            </a:r>
          </a:p>
          <a:p>
            <a:pPr>
              <a:buFont typeface="Wingdings" panose="05000000000000000000" pitchFamily="2" charset="2"/>
              <a:buChar char="v"/>
            </a:pPr>
            <a:r>
              <a:rPr lang="en-GB" sz="1800" dirty="0"/>
              <a:t>Better support for parents.</a:t>
            </a:r>
          </a:p>
          <a:p>
            <a:pPr>
              <a:buFont typeface="Wingdings" panose="05000000000000000000" pitchFamily="2" charset="2"/>
              <a:buChar char="v"/>
            </a:pPr>
            <a:r>
              <a:rPr lang="en-GB" sz="1800" dirty="0"/>
              <a:t>Better quality services.</a:t>
            </a:r>
          </a:p>
          <a:p>
            <a:pPr>
              <a:buFont typeface="Wingdings" panose="05000000000000000000" pitchFamily="2" charset="2"/>
              <a:buChar char="v"/>
            </a:pPr>
            <a:r>
              <a:rPr lang="en-GB" sz="1800" dirty="0"/>
              <a:t>Reduce the need for more specialists services.</a:t>
            </a:r>
          </a:p>
          <a:p>
            <a:pPr>
              <a:buFont typeface="Wingdings" panose="05000000000000000000" pitchFamily="2" charset="2"/>
              <a:buChar char="v"/>
            </a:pPr>
            <a:r>
              <a:rPr lang="en-GB" sz="1800" dirty="0">
                <a:latin typeface="Agency FB" panose="020B0503020202020204" pitchFamily="34" charset="0"/>
              </a:rPr>
              <a:t>The national archives, 2012</a:t>
            </a:r>
          </a:p>
        </p:txBody>
      </p:sp>
      <p:sp>
        <p:nvSpPr>
          <p:cNvPr id="5" name="Text Placeholder 4">
            <a:extLst>
              <a:ext uri="{FF2B5EF4-FFF2-40B4-BE49-F238E27FC236}">
                <a16:creationId xmlns:a16="http://schemas.microsoft.com/office/drawing/2014/main" xmlns="" id="{896F4CC0-E11E-4E47-8CFF-4A0CDDDD9ADC}"/>
              </a:ext>
            </a:extLst>
          </p:cNvPr>
          <p:cNvSpPr>
            <a:spLocks noGrp="1"/>
          </p:cNvSpPr>
          <p:nvPr>
            <p:ph type="body" sz="quarter" idx="3"/>
          </p:nvPr>
        </p:nvSpPr>
        <p:spPr>
          <a:xfrm>
            <a:off x="6841931" y="1826433"/>
            <a:ext cx="4200541" cy="1452997"/>
          </a:xfrm>
        </p:spPr>
        <p:txBody>
          <a:bodyPr>
            <a:normAutofit fontScale="85000" lnSpcReduction="20000"/>
          </a:bodyPr>
          <a:lstStyle/>
          <a:p>
            <a:r>
              <a:rPr lang="en-GB" sz="5200" dirty="0">
                <a:solidFill>
                  <a:schemeClr val="accent4">
                    <a:lumMod val="75000"/>
                  </a:schemeClr>
                </a:solidFill>
                <a:latin typeface="Algerian" panose="04020705040A02060702" pitchFamily="82" charset="0"/>
              </a:rPr>
              <a:t>Challenges</a:t>
            </a:r>
          </a:p>
          <a:p>
            <a:endParaRPr lang="en-GB" dirty="0"/>
          </a:p>
        </p:txBody>
      </p:sp>
      <p:sp>
        <p:nvSpPr>
          <p:cNvPr id="6" name="Content Placeholder 5">
            <a:extLst>
              <a:ext uri="{FF2B5EF4-FFF2-40B4-BE49-F238E27FC236}">
                <a16:creationId xmlns:a16="http://schemas.microsoft.com/office/drawing/2014/main" xmlns="" id="{92C479EA-D7F4-46EA-9E68-39FE9950A73E}"/>
              </a:ext>
            </a:extLst>
          </p:cNvPr>
          <p:cNvSpPr>
            <a:spLocks noGrp="1"/>
          </p:cNvSpPr>
          <p:nvPr>
            <p:ph sz="quarter" idx="4"/>
          </p:nvPr>
        </p:nvSpPr>
        <p:spPr>
          <a:xfrm>
            <a:off x="6592171" y="2903168"/>
            <a:ext cx="4700059" cy="3815684"/>
          </a:xfrm>
        </p:spPr>
        <p:txBody>
          <a:bodyPr>
            <a:normAutofit fontScale="70000" lnSpcReduction="20000"/>
          </a:bodyPr>
          <a:lstStyle/>
          <a:p>
            <a:pPr marL="0" indent="0">
              <a:buNone/>
            </a:pPr>
            <a:r>
              <a:rPr lang="en-GB" dirty="0"/>
              <a:t> </a:t>
            </a:r>
          </a:p>
          <a:p>
            <a:pPr>
              <a:buFont typeface="Wingdings" panose="05000000000000000000" pitchFamily="2" charset="2"/>
              <a:buChar char="v"/>
            </a:pPr>
            <a:r>
              <a:rPr lang="en-GB" sz="2600" dirty="0"/>
              <a:t>Sharing information.</a:t>
            </a:r>
          </a:p>
          <a:p>
            <a:pPr>
              <a:buFont typeface="Wingdings" panose="05000000000000000000" pitchFamily="2" charset="2"/>
              <a:buChar char="v"/>
            </a:pPr>
            <a:r>
              <a:rPr lang="en-GB" sz="2600" dirty="0"/>
              <a:t>Professional respect.</a:t>
            </a:r>
          </a:p>
          <a:p>
            <a:pPr marL="0" indent="0">
              <a:buNone/>
            </a:pPr>
            <a:r>
              <a:rPr lang="en-GB" sz="2600" dirty="0"/>
              <a:t> </a:t>
            </a:r>
            <a:r>
              <a:rPr lang="en-GB" sz="2600" dirty="0">
                <a:solidFill>
                  <a:schemeClr val="bg2">
                    <a:lumMod val="10000"/>
                  </a:schemeClr>
                </a:solidFill>
                <a:latin typeface="Agency FB" panose="020B0503020202020204" pitchFamily="34" charset="0"/>
              </a:rPr>
              <a:t>Glazzard et al, 2015</a:t>
            </a:r>
          </a:p>
          <a:p>
            <a:pPr>
              <a:buFont typeface="Wingdings" panose="05000000000000000000" pitchFamily="2" charset="2"/>
              <a:buChar char="v"/>
            </a:pPr>
            <a:r>
              <a:rPr lang="en-GB" sz="2600" dirty="0"/>
              <a:t>Time for agencies to meet.</a:t>
            </a:r>
          </a:p>
          <a:p>
            <a:pPr>
              <a:buFont typeface="Wingdings" panose="05000000000000000000" pitchFamily="2" charset="2"/>
              <a:buChar char="v"/>
            </a:pPr>
            <a:r>
              <a:rPr lang="en-GB" sz="2600" dirty="0"/>
              <a:t>Sharing expertise and knowledge.</a:t>
            </a:r>
          </a:p>
          <a:p>
            <a:pPr marL="0" indent="0">
              <a:buNone/>
            </a:pPr>
            <a:r>
              <a:rPr lang="en-GB" sz="2600" dirty="0">
                <a:solidFill>
                  <a:schemeClr val="bg2">
                    <a:lumMod val="10000"/>
                  </a:schemeClr>
                </a:solidFill>
                <a:latin typeface="Agency FB" panose="020B0503020202020204" pitchFamily="34" charset="0"/>
              </a:rPr>
              <a:t>Tassoni et al, 2010</a:t>
            </a:r>
          </a:p>
          <a:p>
            <a:pPr>
              <a:buFont typeface="Wingdings" panose="05000000000000000000" pitchFamily="2" charset="2"/>
              <a:buChar char="v"/>
            </a:pPr>
            <a:r>
              <a:rPr lang="en-GB" sz="2600" dirty="0">
                <a:latin typeface="Calibri" panose="020F0502020204030204" pitchFamily="34" charset="0"/>
                <a:cs typeface="Calibri" panose="020F0502020204030204" pitchFamily="34" charset="0"/>
              </a:rPr>
              <a:t>Different priorities.</a:t>
            </a:r>
          </a:p>
          <a:p>
            <a:pPr>
              <a:buFont typeface="Wingdings" panose="05000000000000000000" pitchFamily="2" charset="2"/>
              <a:buChar char="v"/>
            </a:pPr>
            <a:r>
              <a:rPr lang="en-GB" sz="2600" dirty="0">
                <a:latin typeface="Calibri" panose="020F0502020204030204" pitchFamily="34" charset="0"/>
                <a:cs typeface="Calibri" panose="020F0502020204030204" pitchFamily="34" charset="0"/>
              </a:rPr>
              <a:t>Budgets.</a:t>
            </a:r>
          </a:p>
          <a:p>
            <a:pPr marL="0" indent="0">
              <a:buNone/>
            </a:pPr>
            <a:r>
              <a:rPr lang="en-GB" sz="2600" dirty="0">
                <a:solidFill>
                  <a:schemeClr val="bg2">
                    <a:lumMod val="10000"/>
                  </a:schemeClr>
                </a:solidFill>
                <a:latin typeface="Agency FB" panose="020B0503020202020204" pitchFamily="34" charset="0"/>
              </a:rPr>
              <a:t>Tutt &amp; Williams, 2015</a:t>
            </a:r>
          </a:p>
          <a:p>
            <a:pPr>
              <a:buFont typeface="Wingdings" panose="05000000000000000000" pitchFamily="2" charset="2"/>
              <a:buChar char="v"/>
            </a:pPr>
            <a:endParaRPr lang="en-GB" dirty="0"/>
          </a:p>
          <a:p>
            <a:pPr>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35502034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620AEB-7C86-4564-B5FF-C3DFB2F65948}"/>
              </a:ext>
            </a:extLst>
          </p:cNvPr>
          <p:cNvSpPr>
            <a:spLocks noGrp="1"/>
          </p:cNvSpPr>
          <p:nvPr>
            <p:ph type="title"/>
          </p:nvPr>
        </p:nvSpPr>
        <p:spPr>
          <a:xfrm>
            <a:off x="1056034" y="553157"/>
            <a:ext cx="7610887" cy="1429436"/>
          </a:xfrm>
        </p:spPr>
        <p:txBody>
          <a:bodyPr>
            <a:normAutofit/>
          </a:bodyPr>
          <a:lstStyle/>
          <a:p>
            <a:r>
              <a:rPr lang="en-GB" dirty="0"/>
              <a:t>Evaluation of multi-agency working</a:t>
            </a:r>
          </a:p>
        </p:txBody>
      </p:sp>
      <p:sp>
        <p:nvSpPr>
          <p:cNvPr id="3" name="Content Placeholder 2">
            <a:extLst>
              <a:ext uri="{FF2B5EF4-FFF2-40B4-BE49-F238E27FC236}">
                <a16:creationId xmlns:a16="http://schemas.microsoft.com/office/drawing/2014/main" xmlns="" id="{A866DBCA-0837-4E1A-BF65-2842CB7BD613}"/>
              </a:ext>
            </a:extLst>
          </p:cNvPr>
          <p:cNvSpPr>
            <a:spLocks noGrp="1"/>
          </p:cNvSpPr>
          <p:nvPr>
            <p:ph idx="1"/>
          </p:nvPr>
        </p:nvSpPr>
        <p:spPr>
          <a:xfrm>
            <a:off x="260904" y="2742519"/>
            <a:ext cx="8812692" cy="4395837"/>
          </a:xfrm>
        </p:spPr>
        <p:txBody>
          <a:bodyPr>
            <a:normAutofit/>
          </a:bodyPr>
          <a:lstStyle/>
          <a:p>
            <a:pPr marL="0" indent="0">
              <a:buNone/>
            </a:pPr>
            <a:r>
              <a:rPr lang="en-GB" sz="2400" dirty="0">
                <a:latin typeface="Algerian" panose="04020705040A02060702" pitchFamily="82" charset="0"/>
              </a:rPr>
              <a:t>Challenges are inevitable whenever working with children, young people and their families. As long as they are noted and rectified quickly it is evident from the points made that multi-agency working will have a positive impact when supporting children, young people and their families. Good, clear Communication is key to successful multi-agency working.</a:t>
            </a:r>
          </a:p>
        </p:txBody>
      </p:sp>
      <p:pic>
        <p:nvPicPr>
          <p:cNvPr id="5" name="Picture 4">
            <a:extLst>
              <a:ext uri="{FF2B5EF4-FFF2-40B4-BE49-F238E27FC236}">
                <a16:creationId xmlns:a16="http://schemas.microsoft.com/office/drawing/2014/main" xmlns="" id="{582B680B-85F4-4500-B185-F5889777C19D}"/>
              </a:ext>
            </a:extLst>
          </p:cNvPr>
          <p:cNvPicPr>
            <a:picLocks noChangeAspect="1"/>
          </p:cNvPicPr>
          <p:nvPr/>
        </p:nvPicPr>
        <p:blipFill>
          <a:blip r:embed="rId2"/>
          <a:stretch>
            <a:fillRect/>
          </a:stretch>
        </p:blipFill>
        <p:spPr>
          <a:xfrm>
            <a:off x="3349484" y="5691808"/>
            <a:ext cx="5605669" cy="1166192"/>
          </a:xfrm>
          <a:prstGeom prst="rect">
            <a:avLst/>
          </a:prstGeom>
        </p:spPr>
      </p:pic>
      <p:pic>
        <p:nvPicPr>
          <p:cNvPr id="6" name="Picture 5">
            <a:extLst>
              <a:ext uri="{FF2B5EF4-FFF2-40B4-BE49-F238E27FC236}">
                <a16:creationId xmlns:a16="http://schemas.microsoft.com/office/drawing/2014/main" xmlns="" id="{F7595D76-8BA4-4C1C-8704-704FDB310C83}"/>
              </a:ext>
            </a:extLst>
          </p:cNvPr>
          <p:cNvPicPr>
            <a:picLocks noChangeAspect="1"/>
          </p:cNvPicPr>
          <p:nvPr/>
        </p:nvPicPr>
        <p:blipFill>
          <a:blip r:embed="rId3"/>
          <a:stretch>
            <a:fillRect/>
          </a:stretch>
        </p:blipFill>
        <p:spPr>
          <a:xfrm>
            <a:off x="8955152" y="15649"/>
            <a:ext cx="3236847" cy="2711221"/>
          </a:xfrm>
          <a:prstGeom prst="rect">
            <a:avLst/>
          </a:prstGeom>
        </p:spPr>
      </p:pic>
      <p:pic>
        <p:nvPicPr>
          <p:cNvPr id="8" name="Picture 7">
            <a:extLst>
              <a:ext uri="{FF2B5EF4-FFF2-40B4-BE49-F238E27FC236}">
                <a16:creationId xmlns:a16="http://schemas.microsoft.com/office/drawing/2014/main" xmlns="" id="{A44A2C9F-49AD-4BE9-AA57-960D360A178D}"/>
              </a:ext>
            </a:extLst>
          </p:cNvPr>
          <p:cNvPicPr>
            <a:picLocks noChangeAspect="1"/>
          </p:cNvPicPr>
          <p:nvPr/>
        </p:nvPicPr>
        <p:blipFill>
          <a:blip r:embed="rId4"/>
          <a:stretch>
            <a:fillRect/>
          </a:stretch>
        </p:blipFill>
        <p:spPr>
          <a:xfrm>
            <a:off x="8955153" y="2742520"/>
            <a:ext cx="3236847" cy="1834459"/>
          </a:xfrm>
          <a:prstGeom prst="rect">
            <a:avLst/>
          </a:prstGeom>
        </p:spPr>
      </p:pic>
      <p:pic>
        <p:nvPicPr>
          <p:cNvPr id="12" name="Picture 11">
            <a:extLst>
              <a:ext uri="{FF2B5EF4-FFF2-40B4-BE49-F238E27FC236}">
                <a16:creationId xmlns:a16="http://schemas.microsoft.com/office/drawing/2014/main" xmlns="" id="{EB6085A0-2F57-4959-9445-31931421EC2E}"/>
              </a:ext>
            </a:extLst>
          </p:cNvPr>
          <p:cNvPicPr>
            <a:picLocks noChangeAspect="1"/>
          </p:cNvPicPr>
          <p:nvPr/>
        </p:nvPicPr>
        <p:blipFill>
          <a:blip r:embed="rId5"/>
          <a:stretch>
            <a:fillRect/>
          </a:stretch>
        </p:blipFill>
        <p:spPr>
          <a:xfrm>
            <a:off x="8959296" y="4592628"/>
            <a:ext cx="3232704" cy="2249723"/>
          </a:xfrm>
          <a:prstGeom prst="rect">
            <a:avLst/>
          </a:prstGeom>
        </p:spPr>
      </p:pic>
    </p:spTree>
    <p:extLst>
      <p:ext uri="{BB962C8B-B14F-4D97-AF65-F5344CB8AC3E}">
        <p14:creationId xmlns:p14="http://schemas.microsoft.com/office/powerpoint/2010/main" val="1945309689"/>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6000">
        <p15:prstTrans prst="curtains"/>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863157-3747-4BB0-9357-CF1B31A3A076}"/>
              </a:ext>
            </a:extLst>
          </p:cNvPr>
          <p:cNvSpPr>
            <a:spLocks noGrp="1"/>
          </p:cNvSpPr>
          <p:nvPr>
            <p:ph type="title"/>
          </p:nvPr>
        </p:nvSpPr>
        <p:spPr>
          <a:xfrm>
            <a:off x="1966291" y="1046922"/>
            <a:ext cx="8770571" cy="1002626"/>
          </a:xfrm>
        </p:spPr>
        <p:txBody>
          <a:bodyPr/>
          <a:lstStyle/>
          <a:p>
            <a:r>
              <a:rPr lang="en-GB" dirty="0"/>
              <a:t>      Multi-disciplinary working</a:t>
            </a:r>
          </a:p>
        </p:txBody>
      </p:sp>
      <p:sp>
        <p:nvSpPr>
          <p:cNvPr id="3" name="Content Placeholder 2">
            <a:extLst>
              <a:ext uri="{FF2B5EF4-FFF2-40B4-BE49-F238E27FC236}">
                <a16:creationId xmlns:a16="http://schemas.microsoft.com/office/drawing/2014/main" xmlns="" id="{97C98B76-12D2-49AC-9816-5F3179FFD3A7}"/>
              </a:ext>
            </a:extLst>
          </p:cNvPr>
          <p:cNvSpPr>
            <a:spLocks noGrp="1"/>
          </p:cNvSpPr>
          <p:nvPr>
            <p:ph idx="1"/>
          </p:nvPr>
        </p:nvSpPr>
        <p:spPr/>
        <p:txBody>
          <a:bodyPr/>
          <a:lstStyle/>
          <a:p>
            <a:pPr>
              <a:buFont typeface="Wingdings" panose="05000000000000000000" pitchFamily="2" charset="2"/>
              <a:buChar char="Ø"/>
            </a:pPr>
            <a:r>
              <a:rPr lang="en-GB" dirty="0"/>
              <a:t> Walker (2018) defines multi-disciplinary working as:</a:t>
            </a:r>
          </a:p>
          <a:p>
            <a:pPr marL="0" indent="0">
              <a:buNone/>
            </a:pPr>
            <a:r>
              <a:rPr lang="en-GB" dirty="0"/>
              <a:t>At least two workers from different professional disciplines or job roles</a:t>
            </a:r>
          </a:p>
          <a:p>
            <a:pPr marL="0" indent="0">
              <a:buNone/>
            </a:pPr>
            <a:r>
              <a:rPr lang="en-GB" dirty="0"/>
              <a:t>who are engaged in joint work.</a:t>
            </a:r>
          </a:p>
          <a:p>
            <a:pPr marL="0" indent="0">
              <a:buNone/>
            </a:pPr>
            <a:endParaRPr lang="en-GB" dirty="0"/>
          </a:p>
          <a:p>
            <a:pPr>
              <a:buFont typeface="Wingdings" panose="05000000000000000000" pitchFamily="2" charset="2"/>
              <a:buChar char="Ø"/>
            </a:pPr>
            <a:r>
              <a:rPr lang="en-GB" dirty="0"/>
              <a:t>Cleaver </a:t>
            </a:r>
            <a:r>
              <a:rPr lang="en-GB" i="1" dirty="0"/>
              <a:t>et al </a:t>
            </a:r>
            <a:r>
              <a:rPr lang="en-GB" dirty="0"/>
              <a:t>(2009) also defines multi-disciplinary working as: </a:t>
            </a:r>
          </a:p>
          <a:p>
            <a:pPr marL="0" indent="0">
              <a:buNone/>
            </a:pPr>
            <a:r>
              <a:rPr lang="en-GB" dirty="0"/>
              <a:t>Individuals from different disciplines or professions, and possibly agencies working together at a practical level and operate as members of one team.</a:t>
            </a:r>
          </a:p>
        </p:txBody>
      </p:sp>
    </p:spTree>
    <p:extLst>
      <p:ext uri="{BB962C8B-B14F-4D97-AF65-F5344CB8AC3E}">
        <p14:creationId xmlns:p14="http://schemas.microsoft.com/office/powerpoint/2010/main" val="2394523018"/>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drap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5BA492-469A-42D3-9786-BF2DCEFEF36A}"/>
              </a:ext>
            </a:extLst>
          </p:cNvPr>
          <p:cNvSpPr>
            <a:spLocks noGrp="1"/>
          </p:cNvSpPr>
          <p:nvPr>
            <p:ph type="title"/>
          </p:nvPr>
        </p:nvSpPr>
        <p:spPr>
          <a:xfrm>
            <a:off x="388773" y="785350"/>
            <a:ext cx="9613861" cy="1080938"/>
          </a:xfrm>
        </p:spPr>
        <p:txBody>
          <a:bodyPr/>
          <a:lstStyle/>
          <a:p>
            <a:r>
              <a:rPr lang="en-GB" dirty="0"/>
              <a:t>Multi-disciplinary teams</a:t>
            </a:r>
          </a:p>
        </p:txBody>
      </p:sp>
      <p:graphicFrame>
        <p:nvGraphicFramePr>
          <p:cNvPr id="3" name="Diagram 2">
            <a:extLst>
              <a:ext uri="{FF2B5EF4-FFF2-40B4-BE49-F238E27FC236}">
                <a16:creationId xmlns:a16="http://schemas.microsoft.com/office/drawing/2014/main" xmlns="" id="{EACA5B0B-C195-41A2-AD09-AFDC1518D4E7}"/>
              </a:ext>
            </a:extLst>
          </p:cNvPr>
          <p:cNvGraphicFramePr/>
          <p:nvPr>
            <p:extLst>
              <p:ext uri="{D42A27DB-BD31-4B8C-83A1-F6EECF244321}">
                <p14:modId xmlns:p14="http://schemas.microsoft.com/office/powerpoint/2010/main" val="4015235829"/>
              </p:ext>
            </p:extLst>
          </p:nvPr>
        </p:nvGraphicFramePr>
        <p:xfrm>
          <a:off x="2244077" y="2327471"/>
          <a:ext cx="6330122" cy="45305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xmlns="" id="{F43F5054-B773-4985-809D-5A9F9C89C53C}"/>
              </a:ext>
            </a:extLst>
          </p:cNvPr>
          <p:cNvPicPr>
            <a:picLocks noChangeAspect="1"/>
          </p:cNvPicPr>
          <p:nvPr/>
        </p:nvPicPr>
        <p:blipFill>
          <a:blip r:embed="rId7"/>
          <a:stretch>
            <a:fillRect/>
          </a:stretch>
        </p:blipFill>
        <p:spPr>
          <a:xfrm>
            <a:off x="8812696" y="127401"/>
            <a:ext cx="2822713" cy="1992947"/>
          </a:xfrm>
          <a:prstGeom prst="rect">
            <a:avLst/>
          </a:prstGeom>
        </p:spPr>
      </p:pic>
      <p:pic>
        <p:nvPicPr>
          <p:cNvPr id="6" name="Picture 5">
            <a:extLst>
              <a:ext uri="{FF2B5EF4-FFF2-40B4-BE49-F238E27FC236}">
                <a16:creationId xmlns:a16="http://schemas.microsoft.com/office/drawing/2014/main" xmlns="" id="{383124BD-D83F-4C49-9A46-266444B5622D}"/>
              </a:ext>
            </a:extLst>
          </p:cNvPr>
          <p:cNvPicPr>
            <a:picLocks noChangeAspect="1"/>
          </p:cNvPicPr>
          <p:nvPr/>
        </p:nvPicPr>
        <p:blipFill>
          <a:blip r:embed="rId8"/>
          <a:stretch>
            <a:fillRect/>
          </a:stretch>
        </p:blipFill>
        <p:spPr>
          <a:xfrm>
            <a:off x="7885043" y="2679914"/>
            <a:ext cx="3750366" cy="3389582"/>
          </a:xfrm>
          <a:prstGeom prst="rect">
            <a:avLst/>
          </a:prstGeom>
        </p:spPr>
      </p:pic>
    </p:spTree>
    <p:extLst>
      <p:ext uri="{BB962C8B-B14F-4D97-AF65-F5344CB8AC3E}">
        <p14:creationId xmlns:p14="http://schemas.microsoft.com/office/powerpoint/2010/main" val="695593388"/>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fallOve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xmlns="" id="{9119C876-D498-4EDD-ADD1-DA402B1D20F5}"/>
              </a:ext>
            </a:extLst>
          </p:cNvPr>
          <p:cNvGraphicFramePr/>
          <p:nvPr>
            <p:extLst>
              <p:ext uri="{D42A27DB-BD31-4B8C-83A1-F6EECF244321}">
                <p14:modId xmlns:p14="http://schemas.microsoft.com/office/powerpoint/2010/main" val="1799366086"/>
              </p:ext>
            </p:extLst>
          </p:nvPr>
        </p:nvGraphicFramePr>
        <p:xfrm>
          <a:off x="1537254" y="397565"/>
          <a:ext cx="10840276" cy="6672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xmlns="" id="{FF26E59B-C36A-43DB-A361-B78987CCCC9E}"/>
              </a:ext>
            </a:extLst>
          </p:cNvPr>
          <p:cNvSpPr txBox="1"/>
          <p:nvPr/>
        </p:nvSpPr>
        <p:spPr>
          <a:xfrm>
            <a:off x="2670313" y="6529721"/>
            <a:ext cx="6308034" cy="646331"/>
          </a:xfrm>
          <a:prstGeom prst="rect">
            <a:avLst/>
          </a:prstGeom>
          <a:noFill/>
        </p:spPr>
        <p:txBody>
          <a:bodyPr wrap="square" rtlCol="0">
            <a:spAutoFit/>
          </a:bodyPr>
          <a:lstStyle/>
          <a:p>
            <a:r>
              <a:rPr lang="en-GB" i="1" dirty="0"/>
              <a:t>Working together is not easily achieved.							</a:t>
            </a:r>
          </a:p>
        </p:txBody>
      </p:sp>
      <p:sp>
        <p:nvSpPr>
          <p:cNvPr id="4" name="TextBox 3">
            <a:extLst>
              <a:ext uri="{FF2B5EF4-FFF2-40B4-BE49-F238E27FC236}">
                <a16:creationId xmlns:a16="http://schemas.microsoft.com/office/drawing/2014/main" xmlns="" id="{C9A270A3-7DD6-4C3B-91AE-6FE0C5714335}"/>
              </a:ext>
            </a:extLst>
          </p:cNvPr>
          <p:cNvSpPr txBox="1"/>
          <p:nvPr/>
        </p:nvSpPr>
        <p:spPr>
          <a:xfrm>
            <a:off x="7460971" y="6211669"/>
            <a:ext cx="4731029" cy="646331"/>
          </a:xfrm>
          <a:prstGeom prst="rect">
            <a:avLst/>
          </a:prstGeom>
          <a:noFill/>
        </p:spPr>
        <p:txBody>
          <a:bodyPr wrap="square" rtlCol="0">
            <a:spAutoFit/>
          </a:bodyPr>
          <a:lstStyle/>
          <a:p>
            <a:r>
              <a:rPr lang="en-GB" i="1" dirty="0"/>
              <a:t>Good systems already in place that support collaborative practice and training opportunities</a:t>
            </a:r>
          </a:p>
        </p:txBody>
      </p:sp>
    </p:spTree>
    <p:extLst>
      <p:ext uri="{BB962C8B-B14F-4D97-AF65-F5344CB8AC3E}">
        <p14:creationId xmlns:p14="http://schemas.microsoft.com/office/powerpoint/2010/main" val="263967552"/>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fractur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02DCA1-E83A-4496-B7D5-567DA43912C1}"/>
              </a:ext>
            </a:extLst>
          </p:cNvPr>
          <p:cNvSpPr>
            <a:spLocks noGrp="1"/>
          </p:cNvSpPr>
          <p:nvPr>
            <p:ph type="title"/>
          </p:nvPr>
        </p:nvSpPr>
        <p:spPr>
          <a:xfrm>
            <a:off x="450574" y="979162"/>
            <a:ext cx="11081419" cy="1560716"/>
          </a:xfrm>
        </p:spPr>
        <p:txBody>
          <a:bodyPr/>
          <a:lstStyle/>
          <a:p>
            <a:r>
              <a:rPr lang="en-GB" dirty="0"/>
              <a:t>Evaluation of multi-disciplinary working</a:t>
            </a:r>
          </a:p>
        </p:txBody>
      </p:sp>
      <p:sp>
        <p:nvSpPr>
          <p:cNvPr id="3" name="TextBox 2">
            <a:extLst>
              <a:ext uri="{FF2B5EF4-FFF2-40B4-BE49-F238E27FC236}">
                <a16:creationId xmlns:a16="http://schemas.microsoft.com/office/drawing/2014/main" xmlns="" id="{980B2E17-8D99-4319-B655-68504D84EB4B}"/>
              </a:ext>
            </a:extLst>
          </p:cNvPr>
          <p:cNvSpPr txBox="1"/>
          <p:nvPr/>
        </p:nvSpPr>
        <p:spPr>
          <a:xfrm>
            <a:off x="569843" y="2676939"/>
            <a:ext cx="10962150" cy="2677656"/>
          </a:xfrm>
          <a:prstGeom prst="rect">
            <a:avLst/>
          </a:prstGeom>
          <a:noFill/>
        </p:spPr>
        <p:txBody>
          <a:bodyPr wrap="square" rtlCol="0">
            <a:spAutoFit/>
          </a:bodyPr>
          <a:lstStyle/>
          <a:p>
            <a:pPr lvl="0"/>
            <a:r>
              <a:rPr lang="en-GB" sz="2400" dirty="0">
                <a:solidFill>
                  <a:prstClr val="black"/>
                </a:solidFill>
                <a:latin typeface="Algerian" panose="04020705040A02060702" pitchFamily="82" charset="0"/>
              </a:rPr>
              <a:t>Multi-disciplinary working is a crucial part of supporting children, young people and their families, it offers such a wide variety of professions with a vast amount of knowledge that can collectively have a positive impact on families. Through multi-disciplinary training opportunities teams will grow stronger, ironing out any problems initially founded. The goal for any multi-disciplinary team is and should be the child or young person. </a:t>
            </a:r>
          </a:p>
        </p:txBody>
      </p:sp>
      <p:pic>
        <p:nvPicPr>
          <p:cNvPr id="5" name="Picture 4">
            <a:extLst>
              <a:ext uri="{FF2B5EF4-FFF2-40B4-BE49-F238E27FC236}">
                <a16:creationId xmlns:a16="http://schemas.microsoft.com/office/drawing/2014/main" xmlns="" id="{B9B21B12-0D85-46B3-B9A2-E3E1B71B975B}"/>
              </a:ext>
            </a:extLst>
          </p:cNvPr>
          <p:cNvPicPr>
            <a:picLocks noChangeAspect="1"/>
          </p:cNvPicPr>
          <p:nvPr/>
        </p:nvPicPr>
        <p:blipFill>
          <a:blip r:embed="rId2"/>
          <a:stretch>
            <a:fillRect/>
          </a:stretch>
        </p:blipFill>
        <p:spPr>
          <a:xfrm>
            <a:off x="2902226" y="5395180"/>
            <a:ext cx="4253948" cy="1409700"/>
          </a:xfrm>
          <a:prstGeom prst="rect">
            <a:avLst/>
          </a:prstGeom>
        </p:spPr>
      </p:pic>
      <p:pic>
        <p:nvPicPr>
          <p:cNvPr id="7" name="Picture 6">
            <a:extLst>
              <a:ext uri="{FF2B5EF4-FFF2-40B4-BE49-F238E27FC236}">
                <a16:creationId xmlns:a16="http://schemas.microsoft.com/office/drawing/2014/main" xmlns="" id="{4B1331A6-02D9-435A-B487-862F164F391D}"/>
              </a:ext>
            </a:extLst>
          </p:cNvPr>
          <p:cNvPicPr>
            <a:picLocks noChangeAspect="1"/>
          </p:cNvPicPr>
          <p:nvPr/>
        </p:nvPicPr>
        <p:blipFill>
          <a:blip r:embed="rId3"/>
          <a:stretch>
            <a:fillRect/>
          </a:stretch>
        </p:blipFill>
        <p:spPr>
          <a:xfrm>
            <a:off x="7262192" y="5354595"/>
            <a:ext cx="4929808" cy="1490870"/>
          </a:xfrm>
          <a:prstGeom prst="rect">
            <a:avLst/>
          </a:prstGeom>
        </p:spPr>
      </p:pic>
    </p:spTree>
    <p:extLst>
      <p:ext uri="{BB962C8B-B14F-4D97-AF65-F5344CB8AC3E}">
        <p14:creationId xmlns:p14="http://schemas.microsoft.com/office/powerpoint/2010/main" val="733538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model of disability</a:t>
            </a:r>
          </a:p>
        </p:txBody>
      </p:sp>
      <p:sp>
        <p:nvSpPr>
          <p:cNvPr id="3" name="TextBox 2">
            <a:extLst>
              <a:ext uri="{FF2B5EF4-FFF2-40B4-BE49-F238E27FC236}">
                <a16:creationId xmlns:a16="http://schemas.microsoft.com/office/drawing/2014/main" xmlns="" id="{C3986397-28CB-4B2F-A4C1-E3BBED994CE1}"/>
              </a:ext>
            </a:extLst>
          </p:cNvPr>
          <p:cNvSpPr txBox="1"/>
          <p:nvPr/>
        </p:nvSpPr>
        <p:spPr>
          <a:xfrm>
            <a:off x="3169754" y="2240921"/>
            <a:ext cx="8298462" cy="4524315"/>
          </a:xfrm>
          <a:prstGeom prst="rect">
            <a:avLst/>
          </a:prstGeom>
          <a:noFill/>
        </p:spPr>
        <p:txBody>
          <a:bodyPr wrap="square" rtlCol="0">
            <a:spAutoFit/>
          </a:bodyPr>
          <a:lstStyle/>
          <a:p>
            <a:r>
              <a:rPr lang="en-GB" dirty="0">
                <a:solidFill>
                  <a:schemeClr val="accent4">
                    <a:lumMod val="75000"/>
                  </a:schemeClr>
                </a:solidFill>
              </a:rPr>
              <a:t>The Disabled People’s Movement definition (1997) – a ‘social model’: </a:t>
            </a:r>
          </a:p>
          <a:p>
            <a:endParaRPr lang="en-GB" dirty="0"/>
          </a:p>
          <a:p>
            <a:r>
              <a:rPr lang="en-GB" dirty="0"/>
              <a:t>DISABILITY: is the loss or limitation of opportunities to take part in the normal</a:t>
            </a:r>
          </a:p>
          <a:p>
            <a:r>
              <a:rPr lang="en-GB" dirty="0"/>
              <a:t>life of the community on an equal level with others due to physical and social</a:t>
            </a:r>
          </a:p>
          <a:p>
            <a:r>
              <a:rPr lang="en-GB" dirty="0"/>
              <a:t>barriers. </a:t>
            </a:r>
          </a:p>
          <a:p>
            <a:endParaRPr lang="en-GB" dirty="0"/>
          </a:p>
          <a:p>
            <a:r>
              <a:rPr lang="en-GB" dirty="0">
                <a:solidFill>
                  <a:schemeClr val="accent4">
                    <a:lumMod val="75000"/>
                  </a:schemeClr>
                </a:solidFill>
              </a:rPr>
              <a:t>The Union of the Physically Impaired Against Segregation definition (1976) – a ‘social</a:t>
            </a:r>
          </a:p>
          <a:p>
            <a:r>
              <a:rPr lang="en-GB" dirty="0">
                <a:solidFill>
                  <a:schemeClr val="accent4">
                    <a:lumMod val="75000"/>
                  </a:schemeClr>
                </a:solidFill>
              </a:rPr>
              <a:t>model’:</a:t>
            </a:r>
          </a:p>
          <a:p>
            <a:endParaRPr lang="en-GB" dirty="0"/>
          </a:p>
          <a:p>
            <a:r>
              <a:rPr lang="en-GB" dirty="0"/>
              <a:t>DISABILITY: the disadvantage or restriction of activity caused by a contemporary</a:t>
            </a:r>
          </a:p>
          <a:p>
            <a:r>
              <a:rPr lang="en-GB" dirty="0"/>
              <a:t>social organisation that takes little or no account of people who have physical</a:t>
            </a:r>
          </a:p>
          <a:p>
            <a:r>
              <a:rPr lang="en-GB" dirty="0"/>
              <a:t>impairments and thus excludes them from participation in the mainstream</a:t>
            </a:r>
          </a:p>
          <a:p>
            <a:r>
              <a:rPr lang="en-GB" dirty="0"/>
              <a:t>of social activities.</a:t>
            </a:r>
          </a:p>
          <a:p>
            <a:endParaRPr lang="en-GB" dirty="0"/>
          </a:p>
          <a:p>
            <a:r>
              <a:rPr lang="en-GB" dirty="0">
                <a:solidFill>
                  <a:schemeClr val="accent4">
                    <a:lumMod val="75000"/>
                  </a:schemeClr>
                </a:solidFill>
              </a:rPr>
              <a:t>A YouTube clip looking at the social model of disability</a:t>
            </a:r>
          </a:p>
          <a:p>
            <a:r>
              <a:rPr lang="en-GB" dirty="0">
                <a:hlinkClick r:id="rId2"/>
              </a:rPr>
              <a:t>https://www.youtube.com/watch?v=24KE__OCKMw&amp;t=11s</a:t>
            </a:r>
            <a:r>
              <a:rPr lang="en-GB" dirty="0"/>
              <a:t> </a:t>
            </a:r>
          </a:p>
        </p:txBody>
      </p:sp>
    </p:spTree>
    <p:extLst>
      <p:ext uri="{BB962C8B-B14F-4D97-AF65-F5344CB8AC3E}">
        <p14:creationId xmlns:p14="http://schemas.microsoft.com/office/powerpoint/2010/main" val="4029958329"/>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F4FAA7-2BE6-4974-93B8-221C4C700935}"/>
              </a:ext>
            </a:extLst>
          </p:cNvPr>
          <p:cNvSpPr>
            <a:spLocks noGrp="1"/>
          </p:cNvSpPr>
          <p:nvPr>
            <p:ph type="title"/>
          </p:nvPr>
        </p:nvSpPr>
        <p:spPr>
          <a:xfrm>
            <a:off x="516835" y="255734"/>
            <a:ext cx="12443791" cy="1106557"/>
          </a:xfrm>
        </p:spPr>
        <p:txBody>
          <a:bodyPr>
            <a:normAutofit/>
          </a:bodyPr>
          <a:lstStyle/>
          <a:p>
            <a:r>
              <a:rPr lang="en-GB" dirty="0">
                <a:solidFill>
                  <a:schemeClr val="accent4">
                    <a:lumMod val="50000"/>
                  </a:schemeClr>
                </a:solidFill>
              </a:rPr>
              <a:t>The medical and social model of disability</a:t>
            </a:r>
          </a:p>
        </p:txBody>
      </p:sp>
      <p:sp>
        <p:nvSpPr>
          <p:cNvPr id="3" name="Text Placeholder 2">
            <a:extLst>
              <a:ext uri="{FF2B5EF4-FFF2-40B4-BE49-F238E27FC236}">
                <a16:creationId xmlns:a16="http://schemas.microsoft.com/office/drawing/2014/main" xmlns="" id="{52B43D2F-4323-43AC-B749-786EE0A20E79}"/>
              </a:ext>
            </a:extLst>
          </p:cNvPr>
          <p:cNvSpPr>
            <a:spLocks noGrp="1"/>
          </p:cNvSpPr>
          <p:nvPr>
            <p:ph type="body" idx="1"/>
          </p:nvPr>
        </p:nvSpPr>
        <p:spPr>
          <a:xfrm>
            <a:off x="781878" y="1086240"/>
            <a:ext cx="3735407" cy="1449854"/>
          </a:xfrm>
        </p:spPr>
        <p:txBody>
          <a:bodyPr/>
          <a:lstStyle/>
          <a:p>
            <a:r>
              <a:rPr lang="en-GB" sz="2800" dirty="0">
                <a:solidFill>
                  <a:schemeClr val="accent4">
                    <a:lumMod val="75000"/>
                  </a:schemeClr>
                </a:solidFill>
                <a:latin typeface="Algerian" panose="04020705040A02060702" pitchFamily="82" charset="0"/>
              </a:rPr>
              <a:t>Medical model</a:t>
            </a:r>
          </a:p>
          <a:p>
            <a:endParaRPr lang="en-GB" dirty="0"/>
          </a:p>
        </p:txBody>
      </p:sp>
      <p:sp>
        <p:nvSpPr>
          <p:cNvPr id="4" name="Content Placeholder 3">
            <a:extLst>
              <a:ext uri="{FF2B5EF4-FFF2-40B4-BE49-F238E27FC236}">
                <a16:creationId xmlns:a16="http://schemas.microsoft.com/office/drawing/2014/main" xmlns="" id="{F5022D47-D904-482F-8DD2-F725BAD48538}"/>
              </a:ext>
            </a:extLst>
          </p:cNvPr>
          <p:cNvSpPr>
            <a:spLocks noGrp="1"/>
          </p:cNvSpPr>
          <p:nvPr>
            <p:ph sz="half" idx="2"/>
          </p:nvPr>
        </p:nvSpPr>
        <p:spPr>
          <a:xfrm>
            <a:off x="198785" y="2192797"/>
            <a:ext cx="5671928" cy="4665203"/>
          </a:xfrm>
        </p:spPr>
        <p:txBody>
          <a:bodyPr>
            <a:normAutofit lnSpcReduction="10000"/>
          </a:bodyPr>
          <a:lstStyle/>
          <a:p>
            <a:pPr>
              <a:buFont typeface="Wingdings" panose="05000000000000000000" pitchFamily="2" charset="2"/>
              <a:buChar char="v"/>
            </a:pPr>
            <a:r>
              <a:rPr lang="en-GB" sz="2600" dirty="0"/>
              <a:t>Disability is an individual problem.</a:t>
            </a:r>
          </a:p>
          <a:p>
            <a:pPr marL="0" indent="0">
              <a:buNone/>
            </a:pPr>
            <a:endParaRPr lang="en-GB" sz="2600" dirty="0"/>
          </a:p>
          <a:p>
            <a:pPr>
              <a:buFont typeface="Wingdings" panose="05000000000000000000" pitchFamily="2" charset="2"/>
              <a:buChar char="v"/>
            </a:pPr>
            <a:r>
              <a:rPr lang="en-GB" sz="2600" dirty="0"/>
              <a:t>Disabled people need care.</a:t>
            </a:r>
          </a:p>
          <a:p>
            <a:pPr marL="0" indent="0">
              <a:buNone/>
            </a:pPr>
            <a:endParaRPr lang="en-GB" sz="2600" dirty="0"/>
          </a:p>
          <a:p>
            <a:pPr>
              <a:buFont typeface="Wingdings" panose="05000000000000000000" pitchFamily="2" charset="2"/>
              <a:buChar char="v"/>
            </a:pPr>
            <a:r>
              <a:rPr lang="en-GB" sz="2600" dirty="0"/>
              <a:t>Segregation.</a:t>
            </a:r>
          </a:p>
          <a:p>
            <a:pPr>
              <a:buFont typeface="Wingdings" panose="05000000000000000000" pitchFamily="2" charset="2"/>
              <a:buChar char="v"/>
            </a:pPr>
            <a:endParaRPr lang="en-GB" sz="2600" dirty="0"/>
          </a:p>
          <a:p>
            <a:pPr>
              <a:buFont typeface="Wingdings" panose="05000000000000000000" pitchFamily="2" charset="2"/>
              <a:buChar char="v"/>
            </a:pPr>
            <a:r>
              <a:rPr lang="en-GB" sz="2600" dirty="0"/>
              <a:t>Disabled people can never be equal to non-disables people.</a:t>
            </a:r>
          </a:p>
          <a:p>
            <a:pPr>
              <a:buFont typeface="Wingdings" panose="05000000000000000000" pitchFamily="2" charset="2"/>
              <a:buChar char="v"/>
            </a:pPr>
            <a:r>
              <a:rPr lang="en-GB" sz="2600" dirty="0"/>
              <a:t>Personal adjustment.</a:t>
            </a:r>
          </a:p>
          <a:p>
            <a:pPr marL="0" indent="0">
              <a:buNone/>
            </a:pPr>
            <a:endParaRPr lang="en-GB" dirty="0"/>
          </a:p>
        </p:txBody>
      </p:sp>
      <p:sp>
        <p:nvSpPr>
          <p:cNvPr id="5" name="Text Placeholder 4">
            <a:extLst>
              <a:ext uri="{FF2B5EF4-FFF2-40B4-BE49-F238E27FC236}">
                <a16:creationId xmlns:a16="http://schemas.microsoft.com/office/drawing/2014/main" xmlns="" id="{923E7DFD-CC91-4781-B279-4C277643663D}"/>
              </a:ext>
            </a:extLst>
          </p:cNvPr>
          <p:cNvSpPr>
            <a:spLocks noGrp="1"/>
          </p:cNvSpPr>
          <p:nvPr>
            <p:ph type="body" sz="quarter" idx="3"/>
          </p:nvPr>
        </p:nvSpPr>
        <p:spPr>
          <a:xfrm>
            <a:off x="6394699" y="1996369"/>
            <a:ext cx="3191017" cy="557468"/>
          </a:xfrm>
        </p:spPr>
        <p:txBody>
          <a:bodyPr/>
          <a:lstStyle/>
          <a:p>
            <a:r>
              <a:rPr lang="en-GB" sz="2800" dirty="0">
                <a:solidFill>
                  <a:schemeClr val="accent4">
                    <a:lumMod val="75000"/>
                  </a:schemeClr>
                </a:solidFill>
                <a:latin typeface="Algerian" panose="04020705040A02060702" pitchFamily="82" charset="0"/>
              </a:rPr>
              <a:t>Social model</a:t>
            </a:r>
          </a:p>
          <a:p>
            <a:endParaRPr lang="en-GB" dirty="0"/>
          </a:p>
        </p:txBody>
      </p:sp>
      <p:sp>
        <p:nvSpPr>
          <p:cNvPr id="6" name="Content Placeholder 5">
            <a:extLst>
              <a:ext uri="{FF2B5EF4-FFF2-40B4-BE49-F238E27FC236}">
                <a16:creationId xmlns:a16="http://schemas.microsoft.com/office/drawing/2014/main" xmlns="" id="{F6812553-27B1-4983-B5EA-228F19C9D821}"/>
              </a:ext>
            </a:extLst>
          </p:cNvPr>
          <p:cNvSpPr>
            <a:spLocks noGrp="1"/>
          </p:cNvSpPr>
          <p:nvPr>
            <p:ph sz="quarter" idx="4"/>
          </p:nvPr>
        </p:nvSpPr>
        <p:spPr>
          <a:xfrm>
            <a:off x="5870712" y="2157969"/>
            <a:ext cx="6321287" cy="4700031"/>
          </a:xfrm>
        </p:spPr>
        <p:txBody>
          <a:bodyPr>
            <a:normAutofit fontScale="92500" lnSpcReduction="10000"/>
          </a:bodyPr>
          <a:lstStyle/>
          <a:p>
            <a:pPr>
              <a:buFont typeface="Wingdings" panose="05000000000000000000" pitchFamily="2" charset="2"/>
              <a:buChar char="v"/>
            </a:pPr>
            <a:r>
              <a:rPr lang="en-GB" sz="2600" dirty="0"/>
              <a:t>Disability is a societal problem.</a:t>
            </a:r>
          </a:p>
          <a:p>
            <a:pPr marL="0" indent="0">
              <a:buNone/>
            </a:pPr>
            <a:endParaRPr lang="en-GB" sz="2600" dirty="0"/>
          </a:p>
          <a:p>
            <a:pPr>
              <a:buFont typeface="Wingdings" panose="05000000000000000000" pitchFamily="2" charset="2"/>
              <a:buChar char="v"/>
            </a:pPr>
            <a:r>
              <a:rPr lang="en-GB" sz="2600" dirty="0"/>
              <a:t>Disabled people have rights.</a:t>
            </a:r>
          </a:p>
          <a:p>
            <a:pPr marL="0" indent="0">
              <a:buNone/>
            </a:pPr>
            <a:endParaRPr lang="en-GB" sz="2600" dirty="0"/>
          </a:p>
          <a:p>
            <a:pPr>
              <a:buFont typeface="Wingdings" panose="05000000000000000000" pitchFamily="2" charset="2"/>
              <a:buChar char="v"/>
            </a:pPr>
            <a:r>
              <a:rPr lang="en-GB" sz="2600" dirty="0"/>
              <a:t>Social integration.</a:t>
            </a:r>
          </a:p>
          <a:p>
            <a:pPr marL="0" indent="0">
              <a:buNone/>
            </a:pPr>
            <a:endParaRPr lang="en-GB" sz="2600" dirty="0"/>
          </a:p>
          <a:p>
            <a:pPr>
              <a:buFont typeface="Wingdings" panose="05000000000000000000" pitchFamily="2" charset="2"/>
              <a:buChar char="v"/>
            </a:pPr>
            <a:r>
              <a:rPr lang="en-GB" sz="2600" dirty="0"/>
              <a:t>Disabled people have the same rights to full equality in society and education.</a:t>
            </a:r>
          </a:p>
          <a:p>
            <a:pPr>
              <a:buFont typeface="Wingdings" panose="05000000000000000000" pitchFamily="2" charset="2"/>
              <a:buChar char="v"/>
            </a:pPr>
            <a:r>
              <a:rPr lang="en-GB" sz="2600" dirty="0"/>
              <a:t>Environmental manipulation.</a:t>
            </a:r>
          </a:p>
          <a:p>
            <a:pPr marL="0" indent="0">
              <a:buNone/>
            </a:pPr>
            <a:r>
              <a:rPr lang="en-GB" dirty="0"/>
              <a:t>                                                                             (</a:t>
            </a:r>
            <a:r>
              <a:rPr lang="en-GB" sz="1500" dirty="0"/>
              <a:t>cited in Hodkinson, 2016).</a:t>
            </a:r>
          </a:p>
        </p:txBody>
      </p:sp>
    </p:spTree>
    <p:extLst>
      <p:ext uri="{BB962C8B-B14F-4D97-AF65-F5344CB8AC3E}">
        <p14:creationId xmlns:p14="http://schemas.microsoft.com/office/powerpoint/2010/main" val="968516576"/>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crush"/>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362" y="859900"/>
            <a:ext cx="10663030" cy="1560716"/>
          </a:xfrm>
        </p:spPr>
        <p:txBody>
          <a:bodyPr/>
          <a:lstStyle/>
          <a:p>
            <a:r>
              <a:rPr lang="en-GB" dirty="0"/>
              <a:t>Evaluation of social model of disability</a:t>
            </a:r>
          </a:p>
        </p:txBody>
      </p:sp>
      <p:sp>
        <p:nvSpPr>
          <p:cNvPr id="4" name="TextBox 3"/>
          <p:cNvSpPr txBox="1"/>
          <p:nvPr/>
        </p:nvSpPr>
        <p:spPr>
          <a:xfrm>
            <a:off x="106017" y="2314599"/>
            <a:ext cx="12085983" cy="4062651"/>
          </a:xfrm>
          <a:prstGeom prst="rect">
            <a:avLst/>
          </a:prstGeom>
          <a:noFill/>
        </p:spPr>
        <p:txBody>
          <a:bodyPr wrap="square" rtlCol="0">
            <a:spAutoFit/>
          </a:bodyPr>
          <a:lstStyle/>
          <a:p>
            <a:r>
              <a:rPr lang="en-GB" sz="2400" dirty="0">
                <a:latin typeface="Algerian" panose="04020705040A02060702" pitchFamily="82" charset="0"/>
                <a:cs typeface="Aldhabi" panose="020B0604020202020204" pitchFamily="2" charset="-78"/>
              </a:rPr>
              <a:t>The social model of disability has and continues to enhance the lives of children, young people and adults living with an impairment or disability, it offers hope to individuals so they can lead fulfilling lives and access the same opportunities that are enjoyed by those without impairments. </a:t>
            </a:r>
          </a:p>
          <a:p>
            <a:endParaRPr lang="en-GB" sz="2400" dirty="0">
              <a:latin typeface="Algerian" panose="04020705040A02060702" pitchFamily="82" charset="0"/>
              <a:cs typeface="Aldhabi" panose="020B0604020202020204" pitchFamily="2" charset="-78"/>
            </a:endParaRPr>
          </a:p>
          <a:p>
            <a:r>
              <a:rPr lang="en-GB" sz="2400" dirty="0">
                <a:latin typeface="Algerian" panose="04020705040A02060702" pitchFamily="82" charset="0"/>
                <a:cs typeface="Aldhabi" panose="020B0604020202020204" pitchFamily="2" charset="-78"/>
              </a:rPr>
              <a:t>The social model</a:t>
            </a:r>
            <a:r>
              <a:rPr lang="en-GB" sz="2400" dirty="0">
                <a:latin typeface="Algerian" panose="04020705040A02060702" pitchFamily="82" charset="0"/>
              </a:rPr>
              <a:t> of disability has strongly helped reposition anyone with impairments or disabilities as people with rights. </a:t>
            </a:r>
          </a:p>
          <a:p>
            <a:r>
              <a:rPr lang="en-GB" sz="2400" dirty="0">
                <a:latin typeface="Algerian" panose="04020705040A02060702" pitchFamily="82" charset="0"/>
              </a:rPr>
              <a:t>Through the social model accessibility to buildings, </a:t>
            </a:r>
          </a:p>
          <a:p>
            <a:r>
              <a:rPr lang="en-GB" sz="2400" dirty="0">
                <a:latin typeface="Algerian" panose="04020705040A02060702" pitchFamily="82" charset="0"/>
              </a:rPr>
              <a:t>transport and services has become much easier,</a:t>
            </a:r>
          </a:p>
          <a:p>
            <a:r>
              <a:rPr lang="en-GB" sz="2400" dirty="0">
                <a:latin typeface="Algerian" panose="04020705040A02060702" pitchFamily="82" charset="0"/>
              </a:rPr>
              <a:t>ensuring that integration into society is not a barrier.</a:t>
            </a:r>
          </a:p>
          <a:p>
            <a:endParaRPr lang="en-GB" dirty="0"/>
          </a:p>
        </p:txBody>
      </p:sp>
      <p:pic>
        <p:nvPicPr>
          <p:cNvPr id="5" name="Picture 4">
            <a:extLst>
              <a:ext uri="{FF2B5EF4-FFF2-40B4-BE49-F238E27FC236}">
                <a16:creationId xmlns:a16="http://schemas.microsoft.com/office/drawing/2014/main" xmlns="" id="{3CD2A72B-D045-41E6-8CF0-AA63DCD0E193}"/>
              </a:ext>
            </a:extLst>
          </p:cNvPr>
          <p:cNvPicPr>
            <a:picLocks noChangeAspect="1"/>
          </p:cNvPicPr>
          <p:nvPr/>
        </p:nvPicPr>
        <p:blipFill>
          <a:blip r:embed="rId2"/>
          <a:stretch>
            <a:fillRect/>
          </a:stretch>
        </p:blipFill>
        <p:spPr>
          <a:xfrm>
            <a:off x="9183757" y="4532243"/>
            <a:ext cx="3008243" cy="2325757"/>
          </a:xfrm>
          <a:prstGeom prst="rect">
            <a:avLst/>
          </a:prstGeom>
        </p:spPr>
      </p:pic>
    </p:spTree>
    <p:extLst>
      <p:ext uri="{BB962C8B-B14F-4D97-AF65-F5344CB8AC3E}">
        <p14:creationId xmlns:p14="http://schemas.microsoft.com/office/powerpoint/2010/main" val="18129466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56C44B-8C1D-4E6B-96B8-104A82DFEF0E}"/>
              </a:ext>
            </a:extLst>
          </p:cNvPr>
          <p:cNvSpPr>
            <a:spLocks noGrp="1"/>
          </p:cNvSpPr>
          <p:nvPr>
            <p:ph type="title"/>
          </p:nvPr>
        </p:nvSpPr>
        <p:spPr>
          <a:xfrm>
            <a:off x="4320208" y="536713"/>
            <a:ext cx="6944139" cy="1881809"/>
          </a:xfrm>
        </p:spPr>
        <p:txBody>
          <a:bodyPr>
            <a:normAutofit/>
          </a:bodyPr>
          <a:lstStyle/>
          <a:p>
            <a:r>
              <a:rPr lang="en-GB" dirty="0"/>
              <a:t>Thank you for listening.</a:t>
            </a:r>
            <a:br>
              <a:rPr lang="en-GB" dirty="0"/>
            </a:br>
            <a:r>
              <a:rPr lang="en-GB" dirty="0"/>
              <a:t>Any questions?</a:t>
            </a:r>
          </a:p>
        </p:txBody>
      </p:sp>
      <p:pic>
        <p:nvPicPr>
          <p:cNvPr id="4" name="Picture 3">
            <a:extLst>
              <a:ext uri="{FF2B5EF4-FFF2-40B4-BE49-F238E27FC236}">
                <a16:creationId xmlns:a16="http://schemas.microsoft.com/office/drawing/2014/main" xmlns="" id="{7A7A3AEA-5D57-4FD6-BEF9-B82BF1E88DF7}"/>
              </a:ext>
            </a:extLst>
          </p:cNvPr>
          <p:cNvPicPr>
            <a:picLocks noChangeAspect="1"/>
          </p:cNvPicPr>
          <p:nvPr/>
        </p:nvPicPr>
        <p:blipFill>
          <a:blip r:embed="rId2"/>
          <a:stretch>
            <a:fillRect/>
          </a:stretch>
        </p:blipFill>
        <p:spPr>
          <a:xfrm>
            <a:off x="3922643" y="2619374"/>
            <a:ext cx="7434470" cy="3701913"/>
          </a:xfrm>
          <a:prstGeom prst="rect">
            <a:avLst/>
          </a:prstGeom>
        </p:spPr>
      </p:pic>
    </p:spTree>
    <p:extLst>
      <p:ext uri="{BB962C8B-B14F-4D97-AF65-F5344CB8AC3E}">
        <p14:creationId xmlns:p14="http://schemas.microsoft.com/office/powerpoint/2010/main" val="1963195097"/>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prestig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xmlns="" id="{C6CD30F9-9BA1-419D-B097-00BD5A709E02}"/>
              </a:ext>
            </a:extLst>
          </p:cNvPr>
          <p:cNvSpPr txBox="1"/>
          <p:nvPr/>
        </p:nvSpPr>
        <p:spPr>
          <a:xfrm>
            <a:off x="0" y="6283866"/>
            <a:ext cx="10058400" cy="369332"/>
          </a:xfrm>
          <a:prstGeom prst="rect">
            <a:avLst/>
          </a:prstGeom>
          <a:noFill/>
        </p:spPr>
        <p:txBody>
          <a:bodyPr wrap="square" rtlCol="0">
            <a:spAutoFit/>
          </a:bodyPr>
          <a:lstStyle/>
          <a:p>
            <a:r>
              <a:rPr lang="en-GB" dirty="0"/>
              <a:t>Hodkinson, A. (2016) </a:t>
            </a:r>
            <a:r>
              <a:rPr lang="en-GB" i="1" dirty="0"/>
              <a:t>Key issues in special education needs &amp; inclusion. 2</a:t>
            </a:r>
            <a:r>
              <a:rPr lang="en-GB" i="1" baseline="30000" dirty="0"/>
              <a:t>nd</a:t>
            </a:r>
            <a:r>
              <a:rPr lang="en-GB" i="1" dirty="0"/>
              <a:t>  Edition. London: Sage.</a:t>
            </a:r>
          </a:p>
        </p:txBody>
      </p:sp>
      <p:sp>
        <p:nvSpPr>
          <p:cNvPr id="4" name="Rectangle 3">
            <a:extLst>
              <a:ext uri="{FF2B5EF4-FFF2-40B4-BE49-F238E27FC236}">
                <a16:creationId xmlns:a16="http://schemas.microsoft.com/office/drawing/2014/main" xmlns="" id="{3B511E90-3A24-4A1A-9244-363C7B730B3B}"/>
              </a:ext>
            </a:extLst>
          </p:cNvPr>
          <p:cNvSpPr/>
          <p:nvPr/>
        </p:nvSpPr>
        <p:spPr>
          <a:xfrm>
            <a:off x="-1" y="2266694"/>
            <a:ext cx="12191999" cy="1200329"/>
          </a:xfrm>
          <a:prstGeom prst="rect">
            <a:avLst/>
          </a:prstGeom>
        </p:spPr>
        <p:txBody>
          <a:bodyPr wrap="square">
            <a:spAutoFit/>
          </a:bodyPr>
          <a:lstStyle/>
          <a:p>
            <a:r>
              <a:rPr lang="en-GB" dirty="0"/>
              <a:t>Blackburn, C., Read, J. and Spencer, Nick. (2012) </a:t>
            </a:r>
            <a:r>
              <a:rPr lang="en-GB" i="1" dirty="0"/>
              <a:t>Annual report of the Chief Medical Officer 2012. Our Children Deserve Better: Prevention pays</a:t>
            </a:r>
            <a:r>
              <a:rPr lang="en-GB" dirty="0"/>
              <a:t>. [Online] Available at: https://www.gov.uk/government/uploads/system/uploads/attachment_data/file/252659/33571_2901304_CMO_Chapter_9.pdf (Accessed 01 March 2018).</a:t>
            </a:r>
          </a:p>
        </p:txBody>
      </p:sp>
      <p:sp>
        <p:nvSpPr>
          <p:cNvPr id="5" name="TextBox 4">
            <a:extLst>
              <a:ext uri="{FF2B5EF4-FFF2-40B4-BE49-F238E27FC236}">
                <a16:creationId xmlns:a16="http://schemas.microsoft.com/office/drawing/2014/main" xmlns="" id="{52E2B610-1A36-4DF5-B06E-D8FE6F55B69B}"/>
              </a:ext>
            </a:extLst>
          </p:cNvPr>
          <p:cNvSpPr txBox="1"/>
          <p:nvPr/>
        </p:nvSpPr>
        <p:spPr>
          <a:xfrm>
            <a:off x="0" y="3467023"/>
            <a:ext cx="11797036" cy="646331"/>
          </a:xfrm>
          <a:prstGeom prst="rect">
            <a:avLst/>
          </a:prstGeom>
          <a:noFill/>
        </p:spPr>
        <p:txBody>
          <a:bodyPr wrap="square" rtlCol="0">
            <a:spAutoFit/>
          </a:bodyPr>
          <a:lstStyle/>
          <a:p>
            <a:r>
              <a:rPr lang="en-GB" dirty="0"/>
              <a:t>Cleaver, H., Cawson, P., Gorin, S. and Walker, S. (2009) </a:t>
            </a:r>
            <a:r>
              <a:rPr lang="en-GB" i="1" dirty="0"/>
              <a:t>Safeguarding Children A Shared Responsibility</a:t>
            </a:r>
            <a:r>
              <a:rPr lang="en-GB" dirty="0"/>
              <a:t>. Chichester. Wiley-Blackwell.  </a:t>
            </a:r>
          </a:p>
        </p:txBody>
      </p:sp>
      <p:sp>
        <p:nvSpPr>
          <p:cNvPr id="6" name="TextBox 5">
            <a:extLst>
              <a:ext uri="{FF2B5EF4-FFF2-40B4-BE49-F238E27FC236}">
                <a16:creationId xmlns:a16="http://schemas.microsoft.com/office/drawing/2014/main" xmlns="" id="{B1B04855-5C67-4A4D-A6DC-12BCE09244F2}"/>
              </a:ext>
            </a:extLst>
          </p:cNvPr>
          <p:cNvSpPr txBox="1"/>
          <p:nvPr/>
        </p:nvSpPr>
        <p:spPr>
          <a:xfrm>
            <a:off x="13251" y="5543846"/>
            <a:ext cx="11343860" cy="646331"/>
          </a:xfrm>
          <a:prstGeom prst="rect">
            <a:avLst/>
          </a:prstGeom>
          <a:noFill/>
        </p:spPr>
        <p:txBody>
          <a:bodyPr wrap="square" rtlCol="0">
            <a:spAutoFit/>
          </a:bodyPr>
          <a:lstStyle/>
          <a:p>
            <a:r>
              <a:rPr lang="en-GB" dirty="0"/>
              <a:t>Glazzard, J., Stokoe, J., Hughues, A., Netherwood, A. and Neve, L. (2015)</a:t>
            </a:r>
            <a:r>
              <a:rPr lang="en-GB" i="1" dirty="0"/>
              <a:t> Teaching and supporting children with special educational needs and disabilities in primary schools</a:t>
            </a:r>
            <a:r>
              <a:rPr lang="en-GB" dirty="0"/>
              <a:t>. 2</a:t>
            </a:r>
            <a:r>
              <a:rPr lang="en-GB" baseline="30000" dirty="0"/>
              <a:t>nd</a:t>
            </a:r>
            <a:r>
              <a:rPr lang="en-GB" dirty="0"/>
              <a:t> Edition. London. Sage</a:t>
            </a:r>
          </a:p>
        </p:txBody>
      </p:sp>
      <p:sp>
        <p:nvSpPr>
          <p:cNvPr id="7" name="TextBox 6">
            <a:extLst>
              <a:ext uri="{FF2B5EF4-FFF2-40B4-BE49-F238E27FC236}">
                <a16:creationId xmlns:a16="http://schemas.microsoft.com/office/drawing/2014/main" xmlns="" id="{C1D820A5-F9EC-4AE8-BA56-DEB3548B1101}"/>
              </a:ext>
            </a:extLst>
          </p:cNvPr>
          <p:cNvSpPr txBox="1"/>
          <p:nvPr/>
        </p:nvSpPr>
        <p:spPr>
          <a:xfrm>
            <a:off x="0" y="4731778"/>
            <a:ext cx="12046226" cy="646331"/>
          </a:xfrm>
          <a:prstGeom prst="rect">
            <a:avLst/>
          </a:prstGeom>
          <a:noFill/>
        </p:spPr>
        <p:txBody>
          <a:bodyPr wrap="square" rtlCol="0">
            <a:spAutoFit/>
          </a:bodyPr>
          <a:lstStyle/>
          <a:p>
            <a:r>
              <a:rPr lang="en-GB" dirty="0"/>
              <a:t>Fosker, CJ. and Dodwell, D. (2010) </a:t>
            </a:r>
            <a:r>
              <a:rPr lang="en-GB" i="1" dirty="0"/>
              <a:t>Multidisciplinary team working in cancer: what is the evidence? </a:t>
            </a:r>
            <a:r>
              <a:rPr lang="en-GB" dirty="0"/>
              <a:t>[Online] Available at: www.bmj.com/rapid-response/2011/11/02/cost-mdt (Accessed 10 March 2018).</a:t>
            </a:r>
          </a:p>
        </p:txBody>
      </p:sp>
      <p:sp>
        <p:nvSpPr>
          <p:cNvPr id="8" name="TextBox 7"/>
          <p:cNvSpPr txBox="1"/>
          <p:nvPr/>
        </p:nvSpPr>
        <p:spPr>
          <a:xfrm>
            <a:off x="-1" y="4275786"/>
            <a:ext cx="11784169" cy="369332"/>
          </a:xfrm>
          <a:prstGeom prst="rect">
            <a:avLst/>
          </a:prstGeom>
          <a:noFill/>
        </p:spPr>
        <p:txBody>
          <a:bodyPr wrap="square" rtlCol="0">
            <a:spAutoFit/>
          </a:bodyPr>
          <a:lstStyle/>
          <a:p>
            <a:r>
              <a:rPr lang="en-GB" dirty="0"/>
              <a:t>Department for Education and Skills (DfES). (2003). Every Child Matters. London: The Stationery Office. </a:t>
            </a:r>
          </a:p>
        </p:txBody>
      </p:sp>
    </p:spTree>
    <p:extLst>
      <p:ext uri="{BB962C8B-B14F-4D97-AF65-F5344CB8AC3E}">
        <p14:creationId xmlns:p14="http://schemas.microsoft.com/office/powerpoint/2010/main" val="1822019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12F8A2A9-6666-416A-8026-99CA57E74232}"/>
              </a:ext>
            </a:extLst>
          </p:cNvPr>
          <p:cNvSpPr/>
          <p:nvPr/>
        </p:nvSpPr>
        <p:spPr>
          <a:xfrm>
            <a:off x="0" y="5399343"/>
            <a:ext cx="11993216" cy="646331"/>
          </a:xfrm>
          <a:prstGeom prst="rect">
            <a:avLst/>
          </a:prstGeom>
        </p:spPr>
        <p:txBody>
          <a:bodyPr wrap="square">
            <a:spAutoFit/>
          </a:bodyPr>
          <a:lstStyle/>
          <a:p>
            <a:r>
              <a:rPr lang="en-GB" dirty="0"/>
              <a:t>World Health Organisation (2018) </a:t>
            </a:r>
            <a:r>
              <a:rPr lang="en-GB" i="1" dirty="0"/>
              <a:t>Health Topics: Disabilities </a:t>
            </a:r>
            <a:r>
              <a:rPr lang="en-GB" dirty="0"/>
              <a:t>[Online] Available at: http://www.who.int/topics/disabilities/en/ (Accessed 16 February 2018). </a:t>
            </a:r>
          </a:p>
        </p:txBody>
      </p:sp>
      <p:sp>
        <p:nvSpPr>
          <p:cNvPr id="6" name="TextBox 5">
            <a:extLst>
              <a:ext uri="{FF2B5EF4-FFF2-40B4-BE49-F238E27FC236}">
                <a16:creationId xmlns:a16="http://schemas.microsoft.com/office/drawing/2014/main" xmlns="" id="{94905488-C791-4188-B678-A94097AFABAB}"/>
              </a:ext>
            </a:extLst>
          </p:cNvPr>
          <p:cNvSpPr txBox="1"/>
          <p:nvPr/>
        </p:nvSpPr>
        <p:spPr>
          <a:xfrm>
            <a:off x="-26508" y="-1454"/>
            <a:ext cx="11993216" cy="646331"/>
          </a:xfrm>
          <a:prstGeom prst="rect">
            <a:avLst/>
          </a:prstGeom>
          <a:noFill/>
        </p:spPr>
        <p:txBody>
          <a:bodyPr wrap="square" rtlCol="0">
            <a:spAutoFit/>
          </a:bodyPr>
          <a:lstStyle/>
          <a:p>
            <a:r>
              <a:rPr lang="en-GB" dirty="0"/>
              <a:t>Tassoni, P., Beith, K., Bulman, K. and Griffin, S. (2010) </a:t>
            </a:r>
            <a:r>
              <a:rPr lang="en-GB" i="1" dirty="0"/>
              <a:t>Children and young peoples workforce. Early learning and childcare</a:t>
            </a:r>
            <a:r>
              <a:rPr lang="en-GB" dirty="0"/>
              <a:t>. Harlow. Heinemann.</a:t>
            </a:r>
          </a:p>
        </p:txBody>
      </p:sp>
      <p:sp>
        <p:nvSpPr>
          <p:cNvPr id="7" name="TextBox 6">
            <a:extLst>
              <a:ext uri="{FF2B5EF4-FFF2-40B4-BE49-F238E27FC236}">
                <a16:creationId xmlns:a16="http://schemas.microsoft.com/office/drawing/2014/main" xmlns="" id="{71AF5A33-27F2-43B1-AF60-29FEA070B24B}"/>
              </a:ext>
            </a:extLst>
          </p:cNvPr>
          <p:cNvSpPr txBox="1"/>
          <p:nvPr/>
        </p:nvSpPr>
        <p:spPr>
          <a:xfrm>
            <a:off x="0" y="1802016"/>
            <a:ext cx="11993216" cy="923330"/>
          </a:xfrm>
          <a:prstGeom prst="rect">
            <a:avLst/>
          </a:prstGeom>
          <a:noFill/>
        </p:spPr>
        <p:txBody>
          <a:bodyPr wrap="square" rtlCol="0">
            <a:spAutoFit/>
          </a:bodyPr>
          <a:lstStyle/>
          <a:p>
            <a:r>
              <a:rPr lang="en-GB" dirty="0"/>
              <a:t>The National Archives (2012) </a:t>
            </a:r>
            <a:r>
              <a:rPr lang="en-GB" i="1" dirty="0"/>
              <a:t>Department for Education: Children and young people</a:t>
            </a:r>
            <a:r>
              <a:rPr lang="en-GB" dirty="0"/>
              <a:t>. [Online] Available at: http://webarchive.nationalarchives.gov.uk/20130903161358/http://education.gov.uk/childrenandyoungpeople/strategy/integratedworking/a0069013/multi-agency-working  (Accessed 07 March 2018). </a:t>
            </a:r>
          </a:p>
        </p:txBody>
      </p:sp>
      <p:sp>
        <p:nvSpPr>
          <p:cNvPr id="8" name="TextBox 7">
            <a:extLst>
              <a:ext uri="{FF2B5EF4-FFF2-40B4-BE49-F238E27FC236}">
                <a16:creationId xmlns:a16="http://schemas.microsoft.com/office/drawing/2014/main" xmlns="" id="{A291C4AB-C855-430B-9DFE-5E64A2306F9D}"/>
              </a:ext>
            </a:extLst>
          </p:cNvPr>
          <p:cNvSpPr txBox="1"/>
          <p:nvPr/>
        </p:nvSpPr>
        <p:spPr>
          <a:xfrm>
            <a:off x="0" y="2791838"/>
            <a:ext cx="11900451" cy="646331"/>
          </a:xfrm>
          <a:prstGeom prst="rect">
            <a:avLst/>
          </a:prstGeom>
          <a:noFill/>
        </p:spPr>
        <p:txBody>
          <a:bodyPr wrap="square" rtlCol="0">
            <a:spAutoFit/>
          </a:bodyPr>
          <a:lstStyle/>
          <a:p>
            <a:r>
              <a:rPr lang="en-GB" dirty="0"/>
              <a:t>The Union of the Physically Impaired and Segregation. (1976) </a:t>
            </a:r>
            <a:r>
              <a:rPr lang="en-GB" i="1" dirty="0"/>
              <a:t>Fundamentals Principles of Disability</a:t>
            </a:r>
            <a:r>
              <a:rPr lang="en-GB" dirty="0"/>
              <a:t>. [Online] Available at: http://www.disability.co.uk/sites/default/files/resources/fundamental%20principles.pdf (Accessed 10 March 2018).</a:t>
            </a:r>
          </a:p>
        </p:txBody>
      </p:sp>
      <p:sp>
        <p:nvSpPr>
          <p:cNvPr id="9" name="TextBox 8">
            <a:extLst>
              <a:ext uri="{FF2B5EF4-FFF2-40B4-BE49-F238E27FC236}">
                <a16:creationId xmlns:a16="http://schemas.microsoft.com/office/drawing/2014/main" xmlns="" id="{393BF052-6A5A-47A8-97D2-CEC9ED2D7796}"/>
              </a:ext>
            </a:extLst>
          </p:cNvPr>
          <p:cNvSpPr txBox="1"/>
          <p:nvPr/>
        </p:nvSpPr>
        <p:spPr>
          <a:xfrm>
            <a:off x="-26508" y="3545916"/>
            <a:ext cx="11993216" cy="369332"/>
          </a:xfrm>
          <a:prstGeom prst="rect">
            <a:avLst/>
          </a:prstGeom>
          <a:noFill/>
        </p:spPr>
        <p:txBody>
          <a:bodyPr wrap="square" rtlCol="0">
            <a:spAutoFit/>
          </a:bodyPr>
          <a:lstStyle/>
          <a:p>
            <a:r>
              <a:rPr lang="en-GB" dirty="0"/>
              <a:t>Tutt, R. and Williams, P. (2015) </a:t>
            </a:r>
            <a:r>
              <a:rPr lang="en-GB" i="1" dirty="0"/>
              <a:t>The SEND code of practice 0-25 years: Policy, provision and practice</a:t>
            </a:r>
            <a:r>
              <a:rPr lang="en-GB" dirty="0"/>
              <a:t>. London: Sage.</a:t>
            </a:r>
          </a:p>
        </p:txBody>
      </p:sp>
      <p:sp>
        <p:nvSpPr>
          <p:cNvPr id="10" name="TextBox 9">
            <a:extLst>
              <a:ext uri="{FF2B5EF4-FFF2-40B4-BE49-F238E27FC236}">
                <a16:creationId xmlns:a16="http://schemas.microsoft.com/office/drawing/2014/main" xmlns="" id="{D2079C81-105F-45B9-8E39-9EB883288257}"/>
              </a:ext>
            </a:extLst>
          </p:cNvPr>
          <p:cNvSpPr txBox="1"/>
          <p:nvPr/>
        </p:nvSpPr>
        <p:spPr>
          <a:xfrm>
            <a:off x="0" y="6135757"/>
            <a:ext cx="12085983" cy="646331"/>
          </a:xfrm>
          <a:prstGeom prst="rect">
            <a:avLst/>
          </a:prstGeom>
          <a:noFill/>
        </p:spPr>
        <p:txBody>
          <a:bodyPr wrap="square" rtlCol="0">
            <a:spAutoFit/>
          </a:bodyPr>
          <a:lstStyle/>
          <a:p>
            <a:r>
              <a:rPr lang="en-GB" dirty="0"/>
              <a:t>YouTube (2018) Social model of disability. [Online] Available at: https://www.youtube.com/watch?v=24KE__OCKMw&amp;t=11s (Accessed 15 March).</a:t>
            </a:r>
          </a:p>
        </p:txBody>
      </p:sp>
      <p:sp>
        <p:nvSpPr>
          <p:cNvPr id="11" name="TextBox 10">
            <a:extLst>
              <a:ext uri="{FF2B5EF4-FFF2-40B4-BE49-F238E27FC236}">
                <a16:creationId xmlns:a16="http://schemas.microsoft.com/office/drawing/2014/main" xmlns="" id="{339646FB-2AD1-4E1A-80FB-9FE3E6FE0B5B}"/>
              </a:ext>
            </a:extLst>
          </p:cNvPr>
          <p:cNvSpPr txBox="1"/>
          <p:nvPr/>
        </p:nvSpPr>
        <p:spPr>
          <a:xfrm>
            <a:off x="-26508" y="4042101"/>
            <a:ext cx="11993216" cy="646331"/>
          </a:xfrm>
          <a:prstGeom prst="rect">
            <a:avLst/>
          </a:prstGeom>
          <a:noFill/>
        </p:spPr>
        <p:txBody>
          <a:bodyPr wrap="square" rtlCol="0">
            <a:spAutoFit/>
          </a:bodyPr>
          <a:lstStyle/>
          <a:p>
            <a:r>
              <a:rPr lang="en-GB" dirty="0"/>
              <a:t>UK Government (2018) </a:t>
            </a:r>
            <a:r>
              <a:rPr lang="en-GB" i="1" dirty="0"/>
              <a:t>The Equality Act 2010</a:t>
            </a:r>
            <a:r>
              <a:rPr lang="en-GB" dirty="0"/>
              <a:t>. [Online] Available at: https://www.gov.uk/definition-of-disability-under-equality-act-2010 (Accessed 28 February 2018). </a:t>
            </a:r>
          </a:p>
        </p:txBody>
      </p:sp>
      <p:sp>
        <p:nvSpPr>
          <p:cNvPr id="12" name="TextBox 11">
            <a:extLst>
              <a:ext uri="{FF2B5EF4-FFF2-40B4-BE49-F238E27FC236}">
                <a16:creationId xmlns:a16="http://schemas.microsoft.com/office/drawing/2014/main" xmlns="" id="{7DFA90F0-5515-45A2-8BD0-72229D82748A}"/>
              </a:ext>
            </a:extLst>
          </p:cNvPr>
          <p:cNvSpPr txBox="1"/>
          <p:nvPr/>
        </p:nvSpPr>
        <p:spPr>
          <a:xfrm>
            <a:off x="0" y="672549"/>
            <a:ext cx="12085983" cy="646331"/>
          </a:xfrm>
          <a:prstGeom prst="rect">
            <a:avLst/>
          </a:prstGeom>
          <a:noFill/>
        </p:spPr>
        <p:txBody>
          <a:bodyPr wrap="square" rtlCol="0">
            <a:spAutoFit/>
          </a:bodyPr>
          <a:lstStyle/>
          <a:p>
            <a:r>
              <a:rPr lang="en-GB" dirty="0"/>
              <a:t>Kesson, E., Allardice, G., George, W., Burns, H. and Morrison, D. </a:t>
            </a:r>
            <a:r>
              <a:rPr lang="en-GB" i="1" dirty="0"/>
              <a:t>Effects of multidisciplinary team working on breast cancer survival: retrospective, comparative, interventional cohort study of 13 722 women </a:t>
            </a:r>
            <a:r>
              <a:rPr lang="en-GB" dirty="0"/>
              <a:t>BMJ 2012; 344 :e2718.</a:t>
            </a:r>
          </a:p>
        </p:txBody>
      </p:sp>
      <p:sp>
        <p:nvSpPr>
          <p:cNvPr id="13" name="TextBox 12">
            <a:extLst>
              <a:ext uri="{FF2B5EF4-FFF2-40B4-BE49-F238E27FC236}">
                <a16:creationId xmlns:a16="http://schemas.microsoft.com/office/drawing/2014/main" xmlns="" id="{C6C3A6E9-3C98-487A-8F14-C427CE77C584}"/>
              </a:ext>
            </a:extLst>
          </p:cNvPr>
          <p:cNvSpPr txBox="1"/>
          <p:nvPr/>
        </p:nvSpPr>
        <p:spPr>
          <a:xfrm>
            <a:off x="0" y="4718813"/>
            <a:ext cx="12192000" cy="646331"/>
          </a:xfrm>
          <a:prstGeom prst="rect">
            <a:avLst/>
          </a:prstGeom>
          <a:noFill/>
        </p:spPr>
        <p:txBody>
          <a:bodyPr wrap="square" rtlCol="0">
            <a:spAutoFit/>
          </a:bodyPr>
          <a:lstStyle/>
          <a:p>
            <a:r>
              <a:rPr lang="en-GB" dirty="0"/>
              <a:t>Walker, G. (2018) Working Together for Children. A critical introduction to multi-agency working. 2nd Edition. London. Bloomsbury Academic.</a:t>
            </a:r>
          </a:p>
        </p:txBody>
      </p:sp>
      <p:sp>
        <p:nvSpPr>
          <p:cNvPr id="14" name="TextBox 13">
            <a:extLst>
              <a:ext uri="{FF2B5EF4-FFF2-40B4-BE49-F238E27FC236}">
                <a16:creationId xmlns:a16="http://schemas.microsoft.com/office/drawing/2014/main" xmlns="" id="{5204C952-5921-480F-BD75-55E945DBD003}"/>
              </a:ext>
            </a:extLst>
          </p:cNvPr>
          <p:cNvSpPr txBox="1"/>
          <p:nvPr/>
        </p:nvSpPr>
        <p:spPr>
          <a:xfrm>
            <a:off x="0" y="1369323"/>
            <a:ext cx="11993216" cy="369332"/>
          </a:xfrm>
          <a:prstGeom prst="rect">
            <a:avLst/>
          </a:prstGeom>
          <a:noFill/>
        </p:spPr>
        <p:txBody>
          <a:bodyPr wrap="square" rtlCol="0">
            <a:spAutoFit/>
          </a:bodyPr>
          <a:lstStyle/>
          <a:p>
            <a:r>
              <a:rPr lang="en-GB" dirty="0"/>
              <a:t>The British Council of Organisations of Disabled People. (1997) </a:t>
            </a:r>
            <a:r>
              <a:rPr lang="en-GB" i="1" dirty="0"/>
              <a:t>The Disabled Peoples Movement</a:t>
            </a:r>
            <a:r>
              <a:rPr lang="en-GB" dirty="0"/>
              <a:t>. Somercotes. Bailey &amp; Sons Ltd.</a:t>
            </a:r>
          </a:p>
        </p:txBody>
      </p:sp>
    </p:spTree>
    <p:extLst>
      <p:ext uri="{BB962C8B-B14F-4D97-AF65-F5344CB8AC3E}">
        <p14:creationId xmlns:p14="http://schemas.microsoft.com/office/powerpoint/2010/main" val="2761637105"/>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TM10001104[[fn=Feathered]]</Template>
  <TotalTime>5092</TotalTime>
  <Words>1612</Words>
  <Application>Microsoft Office PowerPoint</Application>
  <PresentationFormat>Custom</PresentationFormat>
  <Paragraphs>212</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Feathered</vt:lpstr>
      <vt:lpstr>Supporting children and young people with disabilities.</vt:lpstr>
      <vt:lpstr>Introduction </vt:lpstr>
      <vt:lpstr>What is a disability?</vt:lpstr>
      <vt:lpstr>Disabilities can be:</vt:lpstr>
      <vt:lpstr>Key statistics</vt:lpstr>
      <vt:lpstr>Care settings</vt:lpstr>
      <vt:lpstr>Multi-agency working</vt:lpstr>
      <vt:lpstr>PowerPoint Presentation</vt:lpstr>
      <vt:lpstr>Multi-agency working </vt:lpstr>
      <vt:lpstr>Evaluation of multi-agency working</vt:lpstr>
      <vt:lpstr>      Multi-disciplinary working</vt:lpstr>
      <vt:lpstr>Multi-disciplinary teams</vt:lpstr>
      <vt:lpstr>PowerPoint Presentation</vt:lpstr>
      <vt:lpstr>Evaluation of multi-disciplinary working</vt:lpstr>
      <vt:lpstr>Social model of disability</vt:lpstr>
      <vt:lpstr>The medical and social model of disability</vt:lpstr>
      <vt:lpstr>Evaluation of social model of disability</vt:lpstr>
      <vt:lpstr>Thank you for listening. Any questions?</vt:lpstr>
      <vt:lpstr>References</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Abilities and Behaviour</dc:title>
  <dc:creator>SBSTablet19</dc:creator>
  <cp:lastModifiedBy>Russell Bevan</cp:lastModifiedBy>
  <cp:revision>153</cp:revision>
  <dcterms:created xsi:type="dcterms:W3CDTF">2018-02-05T18:33:13Z</dcterms:created>
  <dcterms:modified xsi:type="dcterms:W3CDTF">2018-03-19T15:17:12Z</dcterms:modified>
</cp:coreProperties>
</file>