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  <p:sldMasterId id="2147483752" r:id="rId5"/>
    <p:sldMasterId id="2147483765" r:id="rId6"/>
    <p:sldMasterId id="2147483778" r:id="rId7"/>
  </p:sldMasterIdLst>
  <p:notesMasterIdLst>
    <p:notesMasterId r:id="rId64"/>
  </p:notesMasterIdLst>
  <p:sldIdLst>
    <p:sldId id="411" r:id="rId8"/>
    <p:sldId id="401" r:id="rId9"/>
    <p:sldId id="422" r:id="rId10"/>
    <p:sldId id="256" r:id="rId11"/>
    <p:sldId id="423" r:id="rId12"/>
    <p:sldId id="424" r:id="rId13"/>
    <p:sldId id="425" r:id="rId14"/>
    <p:sldId id="295" r:id="rId15"/>
    <p:sldId id="264" r:id="rId16"/>
    <p:sldId id="296" r:id="rId17"/>
    <p:sldId id="265" r:id="rId18"/>
    <p:sldId id="297" r:id="rId19"/>
    <p:sldId id="300" r:id="rId20"/>
    <p:sldId id="266" r:id="rId21"/>
    <p:sldId id="426" r:id="rId22"/>
    <p:sldId id="298" r:id="rId23"/>
    <p:sldId id="427" r:id="rId24"/>
    <p:sldId id="270" r:id="rId25"/>
    <p:sldId id="301" r:id="rId26"/>
    <p:sldId id="302" r:id="rId27"/>
    <p:sldId id="303" r:id="rId28"/>
    <p:sldId id="304" r:id="rId29"/>
    <p:sldId id="305" r:id="rId30"/>
    <p:sldId id="306" r:id="rId31"/>
    <p:sldId id="314" r:id="rId32"/>
    <p:sldId id="262" r:id="rId33"/>
    <p:sldId id="317" r:id="rId34"/>
    <p:sldId id="307" r:id="rId35"/>
    <p:sldId id="316" r:id="rId36"/>
    <p:sldId id="308" r:id="rId37"/>
    <p:sldId id="321" r:id="rId38"/>
    <p:sldId id="309" r:id="rId39"/>
    <p:sldId id="318" r:id="rId40"/>
    <p:sldId id="310" r:id="rId41"/>
    <p:sldId id="322" r:id="rId42"/>
    <p:sldId id="311" r:id="rId43"/>
    <p:sldId id="320" r:id="rId44"/>
    <p:sldId id="312" r:id="rId45"/>
    <p:sldId id="323" r:id="rId46"/>
    <p:sldId id="293" r:id="rId47"/>
    <p:sldId id="1465" r:id="rId48"/>
    <p:sldId id="291" r:id="rId49"/>
    <p:sldId id="428" r:id="rId50"/>
    <p:sldId id="429" r:id="rId51"/>
    <p:sldId id="431" r:id="rId52"/>
    <p:sldId id="1071" r:id="rId53"/>
    <p:sldId id="1606" r:id="rId54"/>
    <p:sldId id="271" r:id="rId55"/>
    <p:sldId id="430" r:id="rId56"/>
    <p:sldId id="1602" r:id="rId57"/>
    <p:sldId id="1603" r:id="rId58"/>
    <p:sldId id="1605" r:id="rId59"/>
    <p:sldId id="1604" r:id="rId60"/>
    <p:sldId id="1601" r:id="rId61"/>
    <p:sldId id="392" r:id="rId62"/>
    <p:sldId id="1607" r:id="rId6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B27B9D-E3CA-B80B-1BB2-5747DA200BFF}" v="13" dt="2022-10-10T11:46:13.4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47" autoAdjust="0"/>
    <p:restoredTop sz="96182" autoAdjust="0"/>
  </p:normalViewPr>
  <p:slideViewPr>
    <p:cSldViewPr snapToGrid="0">
      <p:cViewPr varScale="1">
        <p:scale>
          <a:sx n="96" d="100"/>
          <a:sy n="96" d="100"/>
        </p:scale>
        <p:origin x="192" y="1048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71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66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54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slide" Target="slides/slide49.xml"/><Relationship Id="rId64" Type="http://schemas.openxmlformats.org/officeDocument/2006/relationships/notesMaster" Target="notesMasters/notesMaster1.xml"/><Relationship Id="rId69" Type="http://schemas.microsoft.com/office/2016/11/relationships/changesInfo" Target="changesInfos/changesInfo1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59" Type="http://schemas.openxmlformats.org/officeDocument/2006/relationships/slide" Target="slides/slide52.xml"/><Relationship Id="rId67" Type="http://schemas.openxmlformats.org/officeDocument/2006/relationships/theme" Target="theme/theme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slide" Target="slides/slide47.xml"/><Relationship Id="rId62" Type="http://schemas.openxmlformats.org/officeDocument/2006/relationships/slide" Target="slides/slide55.xml"/><Relationship Id="rId7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slide" Target="slides/slide50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Relationship Id="rId60" Type="http://schemas.openxmlformats.org/officeDocument/2006/relationships/slide" Target="slides/slide53.xml"/><Relationship Id="rId65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Hart-Lewis" userId="S::s.hart-lewis@uwtsd.ac.uk::661e7a91-a677-4f82-a4cf-69aca3739581" providerId="AD" clId="Web-{B9B27B9D-E3CA-B80B-1BB2-5747DA200BFF}"/>
    <pc:docChg chg="modSld">
      <pc:chgData name="Susan Hart-Lewis" userId="S::s.hart-lewis@uwtsd.ac.uk::661e7a91-a677-4f82-a4cf-69aca3739581" providerId="AD" clId="Web-{B9B27B9D-E3CA-B80B-1BB2-5747DA200BFF}" dt="2022-10-10T11:46:13.408" v="8" actId="20577"/>
      <pc:docMkLst>
        <pc:docMk/>
      </pc:docMkLst>
      <pc:sldChg chg="modSp">
        <pc:chgData name="Susan Hart-Lewis" userId="S::s.hart-lewis@uwtsd.ac.uk::661e7a91-a677-4f82-a4cf-69aca3739581" providerId="AD" clId="Web-{B9B27B9D-E3CA-B80B-1BB2-5747DA200BFF}" dt="2022-10-10T09:32:37.315" v="5" actId="1076"/>
        <pc:sldMkLst>
          <pc:docMk/>
          <pc:sldMk cId="3832468120" sldId="270"/>
        </pc:sldMkLst>
        <pc:picChg chg="mod">
          <ac:chgData name="Susan Hart-Lewis" userId="S::s.hart-lewis@uwtsd.ac.uk::661e7a91-a677-4f82-a4cf-69aca3739581" providerId="AD" clId="Web-{B9B27B9D-E3CA-B80B-1BB2-5747DA200BFF}" dt="2022-10-10T09:32:32.955" v="3" actId="1076"/>
          <ac:picMkLst>
            <pc:docMk/>
            <pc:sldMk cId="3832468120" sldId="270"/>
            <ac:picMk id="9" creationId="{00000000-0000-0000-0000-000000000000}"/>
          </ac:picMkLst>
        </pc:picChg>
        <pc:picChg chg="mod">
          <ac:chgData name="Susan Hart-Lewis" userId="S::s.hart-lewis@uwtsd.ac.uk::661e7a91-a677-4f82-a4cf-69aca3739581" providerId="AD" clId="Web-{B9B27B9D-E3CA-B80B-1BB2-5747DA200BFF}" dt="2022-10-10T09:32:35.393" v="4" actId="1076"/>
          <ac:picMkLst>
            <pc:docMk/>
            <pc:sldMk cId="3832468120" sldId="270"/>
            <ac:picMk id="10" creationId="{00000000-0000-0000-0000-000000000000}"/>
          </ac:picMkLst>
        </pc:picChg>
        <pc:picChg chg="mod">
          <ac:chgData name="Susan Hart-Lewis" userId="S::s.hart-lewis@uwtsd.ac.uk::661e7a91-a677-4f82-a4cf-69aca3739581" providerId="AD" clId="Web-{B9B27B9D-E3CA-B80B-1BB2-5747DA200BFF}" dt="2022-10-10T09:32:37.315" v="5" actId="1076"/>
          <ac:picMkLst>
            <pc:docMk/>
            <pc:sldMk cId="3832468120" sldId="270"/>
            <ac:picMk id="11" creationId="{00000000-0000-0000-0000-000000000000}"/>
          </ac:picMkLst>
        </pc:picChg>
      </pc:sldChg>
      <pc:sldChg chg="modSp">
        <pc:chgData name="Susan Hart-Lewis" userId="S::s.hart-lewis@uwtsd.ac.uk::661e7a91-a677-4f82-a4cf-69aca3739581" providerId="AD" clId="Web-{B9B27B9D-E3CA-B80B-1BB2-5747DA200BFF}" dt="2022-10-10T08:35:56.433" v="2" actId="20577"/>
        <pc:sldMkLst>
          <pc:docMk/>
          <pc:sldMk cId="978393663" sldId="428"/>
        </pc:sldMkLst>
        <pc:spChg chg="mod">
          <ac:chgData name="Susan Hart-Lewis" userId="S::s.hart-lewis@uwtsd.ac.uk::661e7a91-a677-4f82-a4cf-69aca3739581" providerId="AD" clId="Web-{B9B27B9D-E3CA-B80B-1BB2-5747DA200BFF}" dt="2022-10-10T08:35:56.433" v="2" actId="20577"/>
          <ac:spMkLst>
            <pc:docMk/>
            <pc:sldMk cId="978393663" sldId="428"/>
            <ac:spMk id="4" creationId="{00000000-0000-0000-0000-000000000000}"/>
          </ac:spMkLst>
        </pc:spChg>
      </pc:sldChg>
      <pc:sldChg chg="modSp">
        <pc:chgData name="Susan Hart-Lewis" userId="S::s.hart-lewis@uwtsd.ac.uk::661e7a91-a677-4f82-a4cf-69aca3739581" providerId="AD" clId="Web-{B9B27B9D-E3CA-B80B-1BB2-5747DA200BFF}" dt="2022-10-10T11:46:13.408" v="8" actId="20577"/>
        <pc:sldMkLst>
          <pc:docMk/>
          <pc:sldMk cId="156688456" sldId="1605"/>
        </pc:sldMkLst>
        <pc:spChg chg="mod">
          <ac:chgData name="Susan Hart-Lewis" userId="S::s.hart-lewis@uwtsd.ac.uk::661e7a91-a677-4f82-a4cf-69aca3739581" providerId="AD" clId="Web-{B9B27B9D-E3CA-B80B-1BB2-5747DA200BFF}" dt="2022-10-10T11:46:13.408" v="8" actId="20577"/>
          <ac:spMkLst>
            <pc:docMk/>
            <pc:sldMk cId="156688456" sldId="1605"/>
            <ac:spMk id="16" creationId="{23418887-D52A-9FE2-CAC6-7548B33AB90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10/10/2022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List as many place names as possible beginning with the above.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25726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ol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paratowch</a:t>
            </a:r>
            <a:r>
              <a:rPr lang="en-US" dirty="0"/>
              <a:t> </a:t>
            </a:r>
            <a:r>
              <a:rPr lang="en-US" dirty="0" err="1"/>
              <a:t>sgyrsiau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hun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6642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Bingo </a:t>
            </a:r>
            <a:r>
              <a:rPr lang="en-US" dirty="0" err="1"/>
              <a:t>rhifau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151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62013-1A22-BA0D-FE12-7467AC591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3503B-F43A-5153-3CA3-D85A393716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64D7C-83CA-A580-F73C-9C490AD82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1C869-E74E-4667-87A9-6D339FFC615E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B8F7F-C556-4159-6073-D6D55CBF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29A3F-33B8-88F0-E0F6-8597D36B5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4759B-1A43-4071-B695-4E2118CBE67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866554D2-9626-90D6-5F6A-7263C914BB74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115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F9583-EF69-FC90-A832-A015A7DAE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D58D0-B660-02BB-413F-5B902A896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5EC29-9059-0598-3A14-7371A433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6A574-46EB-53B0-EE3D-920ADFFBE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E66DB-FFD2-0DFA-C49A-8CADC9A3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610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8EC0A-EEAB-D535-8A8B-20B3D3C16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55FA5-46EB-66F2-F573-A00F4A5D4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9E773-158C-5867-C6DB-1A101FC8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F909A-A984-5F6E-B0EC-12D82F246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277E4-ABCF-E874-08E0-CD49A6A36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579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5D8CA-9406-D5C8-D0CD-99770418A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48748-1D54-6CDB-CDA4-B43723E95D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1C4C0-8979-2282-69D7-2A495F948C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96052-B720-F63D-1A29-33F849614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E896C-3C78-8272-E8E0-1DCC0404F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1C8134-ABC4-FB69-AE2F-C3DAE8988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3973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9DEA6-FB7E-E3D1-A46C-A0AD02364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28FBA-D3CF-D7A9-C353-F6EE70B055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E90A3-D648-D776-8E05-576F18008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C1A052-65CC-24CB-BC44-E4560F25BA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11CAC-421D-04EC-C34C-586602F958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32E396-871A-8DAC-54CC-4FCAD2A43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3ECB99-B071-689C-0BE2-6DBF785F8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E2EC9A-D727-9770-C5E2-45E7CB4FD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902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8AC04-8E5E-C51F-3A48-0F5372A4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E99D58-505E-E86F-B3CE-DA7A71A69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5828B-8FAD-2FF1-3CCE-B90626C86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90DCB-D697-80B0-2CB4-D527ABF7D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055902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C0EBDE-8902-0D9B-6CAF-69E9E9CB7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C19558-CF63-61D6-51B6-3E453FD59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D1519-19D5-3E6E-B365-0C7B2C225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287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EBE17-86A7-539A-527E-A467121A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844F9-325F-3351-C44D-38D177F19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9DC89A-AC1E-FD3E-F448-13E7FD0A39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26CB7-4121-C0C0-DC0C-7DDE187CD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AF030-D869-ED95-4D06-7CF864F5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BB1EE-D263-4185-D0B9-A19B54FE5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4984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B461B-1903-DAA3-917E-EE9F0943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3D1613-F73B-8F8E-2F03-3841CB829E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AB32EE-76F6-41D9-8D0D-C09726FD6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95F78-C56C-E6B2-4193-16C6D1D30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DE604-3044-8A4C-89F7-CEE2C48C6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943C8-BCDB-2E7D-9154-C55832025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3833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91A2B-23B7-390D-FF2D-38338F1D5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4CC70-47B8-2F58-B6CB-6DAC24F6A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A0F9C-5D71-0029-AF87-4B02B682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4375C-EE85-DC7E-0712-9D68EFD0F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43C59-2E24-0B6F-5434-8374950BC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834653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831164-7615-6E40-2980-2BA4616130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9429DE-8B03-6A03-5196-9BA0043261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17307-72C8-C40F-B6C6-A437DFFF1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EE000-E601-06DC-CEBD-BD9444824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36AA9-EB1E-C409-FAB8-163AB533D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457010"/>
      </p:ext>
    </p:extLst>
  </p:cSld>
  <p:clrMapOvr>
    <a:masterClrMapping/>
  </p:clrMapOvr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31229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0362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101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573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27039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0364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06130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162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38620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29286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94371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4284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0090_Sports_Template_SlidesMania_2">
  <p:cSld name="0090_Sports_Template_SlidesMania_2">
    <p:bg>
      <p:bgPr>
        <a:solidFill>
          <a:srgbClr val="548135"/>
        </a:soli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3"/>
          <p:cNvGrpSpPr/>
          <p:nvPr/>
        </p:nvGrpSpPr>
        <p:grpSpPr>
          <a:xfrm>
            <a:off x="870155" y="671228"/>
            <a:ext cx="10451691" cy="6186772"/>
            <a:chOff x="870154" y="671228"/>
            <a:chExt cx="10451691" cy="6186772"/>
          </a:xfrm>
        </p:grpSpPr>
        <p:sp>
          <p:nvSpPr>
            <p:cNvPr id="10" name="Google Shape;10;p3"/>
            <p:cNvSpPr/>
            <p:nvPr/>
          </p:nvSpPr>
          <p:spPr>
            <a:xfrm>
              <a:off x="870154" y="1868126"/>
              <a:ext cx="10451691" cy="4208207"/>
            </a:xfrm>
            <a:prstGeom prst="rect">
              <a:avLst/>
            </a:prstGeom>
            <a:solidFill>
              <a:srgbClr val="0C0C0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id="11" name="Google Shape;11;p3" descr="Imagen que contiene edificio, ventana&#10;&#10;Descripción generada automáticamente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>
              <a:off x="2744672" y="1915968"/>
              <a:ext cx="6840305" cy="4115157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2" name="Google Shape;12;p3"/>
            <p:cNvSpPr/>
            <p:nvPr/>
          </p:nvSpPr>
          <p:spPr>
            <a:xfrm>
              <a:off x="870154" y="671228"/>
              <a:ext cx="10451691" cy="1199532"/>
            </a:xfrm>
            <a:custGeom>
              <a:avLst/>
              <a:gdLst/>
              <a:ahLst/>
              <a:cxnLst/>
              <a:rect l="l" t="t" r="r" b="b"/>
              <a:pathLst>
                <a:path w="9239014" h="1199532" extrusionOk="0">
                  <a:moveTo>
                    <a:pt x="4619508" y="0"/>
                  </a:moveTo>
                  <a:cubicBezTo>
                    <a:pt x="6380252" y="0"/>
                    <a:pt x="7974307" y="430301"/>
                    <a:pt x="9128175" y="1126003"/>
                  </a:cubicBezTo>
                  <a:lnTo>
                    <a:pt x="9239014" y="1199532"/>
                  </a:lnTo>
                  <a:lnTo>
                    <a:pt x="0" y="1199532"/>
                  </a:lnTo>
                  <a:lnTo>
                    <a:pt x="110839" y="1126003"/>
                  </a:lnTo>
                  <a:cubicBezTo>
                    <a:pt x="1264708" y="430301"/>
                    <a:pt x="2858763" y="0"/>
                    <a:pt x="4619508" y="0"/>
                  </a:cubicBezTo>
                  <a:close/>
                </a:path>
              </a:pathLst>
            </a:custGeom>
            <a:solidFill>
              <a:srgbClr val="0C0C0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3" name="Google Shape;13;p3"/>
            <p:cNvSpPr/>
            <p:nvPr/>
          </p:nvSpPr>
          <p:spPr>
            <a:xfrm>
              <a:off x="1691148" y="6076333"/>
              <a:ext cx="540775" cy="781667"/>
            </a:xfrm>
            <a:prstGeom prst="rect">
              <a:avLst/>
            </a:prstGeom>
            <a:solidFill>
              <a:srgbClr val="0C0C0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" name="Google Shape;14;p3"/>
            <p:cNvSpPr/>
            <p:nvPr/>
          </p:nvSpPr>
          <p:spPr>
            <a:xfrm>
              <a:off x="9960077" y="6076333"/>
              <a:ext cx="540775" cy="781667"/>
            </a:xfrm>
            <a:prstGeom prst="rect">
              <a:avLst/>
            </a:prstGeom>
            <a:solidFill>
              <a:srgbClr val="0C0C0C"/>
            </a:solidFill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" name="Google Shape;15;p3"/>
          <p:cNvSpPr txBox="1"/>
          <p:nvPr/>
        </p:nvSpPr>
        <p:spPr>
          <a:xfrm rot="5400000">
            <a:off x="-679350" y="6427550"/>
            <a:ext cx="1579800" cy="37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-ES" sz="1100">
                <a:solidFill>
                  <a:srgbClr val="F1E6E2"/>
                </a:solidFill>
                <a:latin typeface="Barlow Condensed"/>
                <a:ea typeface="Barlow Condensed"/>
                <a:cs typeface="Barlow Condensed"/>
                <a:sym typeface="Barlow Condensed"/>
              </a:rPr>
              <a:t>SLIDESMANIA.COM</a:t>
            </a:r>
            <a:endParaRPr sz="1100">
              <a:solidFill>
                <a:srgbClr val="F1E6E2"/>
              </a:solidFill>
              <a:latin typeface="Barlow Condensed"/>
              <a:ea typeface="Barlow Condensed"/>
              <a:cs typeface="Barlow Condensed"/>
              <a:sym typeface="Barlow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3782090269"/>
      </p:ext>
    </p:extLst>
  </p:cSld>
  <p:clrMapOvr>
    <a:masterClrMapping/>
  </p:clrMapOvr>
  <p:transition spd="slow">
    <p:push dir="r"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6309-BE48-A342-AB06-68CB3FB00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52C83-0409-8F4C-8D2E-5EBA5A455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F3269-9C0A-B447-B1B9-73F1C6792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8D413-7C81-C44C-ABA8-DC0BCB22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46B95-4DCD-BB48-9B70-EEF7332A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750490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14693-0086-974E-8F07-F8E662966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A5491-BCBE-4143-96CA-8F406E637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C8AC4-5DE2-C74F-B716-18DE28F41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7E0A-17DC-7D4D-A8DB-2F907E9F1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B400D-F32A-FA48-8750-B84405233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670125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C297-0745-6D4A-BFC8-79D15FA1D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7E579-B602-FF48-964F-DEEF42E3D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79726-4B08-D848-8433-5C22FC7EB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9751F-5A59-C146-ADF4-FA0F9041D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18D03-3260-1343-B48B-5C81FFC3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989656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6981216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424B3-37AB-1B43-960C-A373DAB2D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2B939-0E71-2C4C-A014-D06CF9BC1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4AC7C-0B6C-3040-AD57-C7A4BD5C6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3A4F74-69F6-3849-BC59-74CEBEF521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FD318-EFD4-784C-897D-C80AF26475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4A1A4D-DB3E-D04A-B448-3830C4C2D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34E3CA-9647-A841-B8D4-986370815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3CAE-BFCC-3E42-A1ED-9706767E0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4038466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B8253-6D19-4845-9D78-DE7879B7B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B1057-AA54-7D4B-A4E6-D454C1C12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94538-3928-1F4A-8F0D-F8044E407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305A2-124D-1B4D-9E94-003B77DB3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9903930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43753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F424D-DDBF-4446-9F15-5C042FA9F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7A13C-59C9-B940-9DE4-7B61436E2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D7051-2F18-DD4D-8356-FFE6F475B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470E8-A083-3143-B981-DB23B549C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5865AE-9EFB-F44C-B21E-841BEE9A0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C537F-AB77-624E-B4D6-25792D1A9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7158269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381A3-8691-A948-94CC-77485769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E4A70F-2256-9D45-958F-EEFAD8EC8B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652A67-A290-6D48-9524-8BA96724F4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C120FD-267D-2449-86DA-7D3809843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CF6D1-A59D-1F4F-95B6-5BA562B8E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6F287-A7E6-6B4F-A702-BD0399170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236743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5640-F32A-144D-8528-699CF237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1F1A9-539E-6147-9F18-5AEBB3345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43697-A691-0F47-9A05-022EA1EF2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2A2D6-0830-ED4F-B044-A47EF33AC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A2A33-A977-544C-8299-A28A7A6A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9896234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332E61-2D11-8141-93E5-4CE730D35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E3B762-024F-234C-9744-F718A7D0E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E95AD-F8BA-EA40-B8AC-0D6F69AD4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9A571-EB7B-7C43-8CB5-672682051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B279A-BB05-6B46-AA38-1FF6F8220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68336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11" Type="http://schemas.openxmlformats.org/officeDocument/2006/relationships/slideLayout" Target="../slideLayouts/slideLayout51.xml"/><Relationship Id="rId5" Type="http://schemas.openxmlformats.org/officeDocument/2006/relationships/slideLayout" Target="../slideLayouts/slideLayout45.xml"/><Relationship Id="rId10" Type="http://schemas.openxmlformats.org/officeDocument/2006/relationships/slideLayout" Target="../slideLayouts/slideLayout50.xml"/><Relationship Id="rId4" Type="http://schemas.openxmlformats.org/officeDocument/2006/relationships/slideLayout" Target="../slideLayouts/slideLayout44.xml"/><Relationship Id="rId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8E7F8-483A-8FC4-B68B-5D3413DEC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9D379-4A9D-324E-1B8E-1CF638D2A6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7C22B-28EF-C60E-ACDC-7FB6E48AD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6D4E6-36D7-7B0E-6EAD-6D6F370BF6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9D3C7-0B53-D83C-5430-B7A8F43CF1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57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744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  <p:sldLayoutId id="2147483777" r:id="rId12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alphaModFix amt="27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CF7ACD-BE3B-D14B-BFC1-6AFA2983C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D0720-84B7-C044-8D5F-1EB63AE55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D16B7-D81E-D341-B1B9-22ADB1C2AF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36F4E-7EF1-5E4B-97B5-41035DAA4A11}" type="datetimeFigureOut">
              <a:rPr lang="cy-GB" smtClean="0"/>
              <a:t>10/10/2022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83CEB-C17E-CF45-95A3-BBDCB3F62B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125D0-4611-E544-A6AC-736E59271A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4475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s.hartlewis@uwtsd.ac.uk" TargetMode="Externa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24.svg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0.svg"/><Relationship Id="rId18" Type="http://schemas.openxmlformats.org/officeDocument/2006/relationships/image" Target="../media/image21.png"/><Relationship Id="rId3" Type="http://schemas.openxmlformats.org/officeDocument/2006/relationships/image" Target="../media/image26.svg"/><Relationship Id="rId21" Type="http://schemas.openxmlformats.org/officeDocument/2006/relationships/image" Target="../media/image24.svg"/><Relationship Id="rId7" Type="http://schemas.openxmlformats.org/officeDocument/2006/relationships/image" Target="../media/image30.svg"/><Relationship Id="rId12" Type="http://schemas.openxmlformats.org/officeDocument/2006/relationships/image" Target="../media/image9.png"/><Relationship Id="rId17" Type="http://schemas.openxmlformats.org/officeDocument/2006/relationships/image" Target="../media/image20.svg"/><Relationship Id="rId2" Type="http://schemas.openxmlformats.org/officeDocument/2006/relationships/image" Target="../media/image2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9.png"/><Relationship Id="rId11" Type="http://schemas.openxmlformats.org/officeDocument/2006/relationships/image" Target="../media/image16.svg"/><Relationship Id="rId5" Type="http://schemas.openxmlformats.org/officeDocument/2006/relationships/image" Target="../media/image28.svg"/><Relationship Id="rId15" Type="http://schemas.openxmlformats.org/officeDocument/2006/relationships/image" Target="../media/image18.svg"/><Relationship Id="rId23" Type="http://schemas.openxmlformats.org/officeDocument/2006/relationships/image" Target="../media/image14.svg"/><Relationship Id="rId10" Type="http://schemas.openxmlformats.org/officeDocument/2006/relationships/image" Target="../media/image15.png"/><Relationship Id="rId19" Type="http://schemas.openxmlformats.org/officeDocument/2006/relationships/image" Target="../media/image22.svg"/><Relationship Id="rId4" Type="http://schemas.openxmlformats.org/officeDocument/2006/relationships/image" Target="../media/image2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Relationship Id="rId22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0.svg"/><Relationship Id="rId18" Type="http://schemas.openxmlformats.org/officeDocument/2006/relationships/image" Target="../media/image21.png"/><Relationship Id="rId3" Type="http://schemas.openxmlformats.org/officeDocument/2006/relationships/image" Target="../media/image26.svg"/><Relationship Id="rId21" Type="http://schemas.openxmlformats.org/officeDocument/2006/relationships/image" Target="../media/image24.svg"/><Relationship Id="rId7" Type="http://schemas.openxmlformats.org/officeDocument/2006/relationships/image" Target="../media/image30.svg"/><Relationship Id="rId12" Type="http://schemas.openxmlformats.org/officeDocument/2006/relationships/image" Target="../media/image9.png"/><Relationship Id="rId17" Type="http://schemas.openxmlformats.org/officeDocument/2006/relationships/image" Target="../media/image20.svg"/><Relationship Id="rId2" Type="http://schemas.openxmlformats.org/officeDocument/2006/relationships/image" Target="../media/image25.png"/><Relationship Id="rId16" Type="http://schemas.openxmlformats.org/officeDocument/2006/relationships/image" Target="../media/image19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29.png"/><Relationship Id="rId11" Type="http://schemas.openxmlformats.org/officeDocument/2006/relationships/image" Target="../media/image16.svg"/><Relationship Id="rId5" Type="http://schemas.openxmlformats.org/officeDocument/2006/relationships/image" Target="../media/image28.svg"/><Relationship Id="rId15" Type="http://schemas.openxmlformats.org/officeDocument/2006/relationships/image" Target="../media/image18.svg"/><Relationship Id="rId23" Type="http://schemas.openxmlformats.org/officeDocument/2006/relationships/image" Target="../media/image14.svg"/><Relationship Id="rId10" Type="http://schemas.openxmlformats.org/officeDocument/2006/relationships/image" Target="../media/image15.png"/><Relationship Id="rId19" Type="http://schemas.openxmlformats.org/officeDocument/2006/relationships/image" Target="../media/image22.svg"/><Relationship Id="rId4" Type="http://schemas.openxmlformats.org/officeDocument/2006/relationships/image" Target="../media/image2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Relationship Id="rId22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pixabay.com/en/home-exterior-purple-dwelling-31075/" TargetMode="External"/><Relationship Id="rId5" Type="http://schemas.openxmlformats.org/officeDocument/2006/relationships/image" Target="../media/image45.png"/><Relationship Id="rId4" Type="http://schemas.openxmlformats.org/officeDocument/2006/relationships/image" Target="../media/image8.png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jeanlouispotier/8172269420/" TargetMode="External"/><Relationship Id="rId3" Type="http://schemas.openxmlformats.org/officeDocument/2006/relationships/image" Target="../media/image46.jpg"/><Relationship Id="rId7" Type="http://schemas.openxmlformats.org/officeDocument/2006/relationships/image" Target="../media/image48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www.geograph.org.uk/photo/3437407" TargetMode="External"/><Relationship Id="rId5" Type="http://schemas.openxmlformats.org/officeDocument/2006/relationships/image" Target="../media/image47.jpg"/><Relationship Id="rId10" Type="http://schemas.openxmlformats.org/officeDocument/2006/relationships/hyperlink" Target="https://www.geograph.org.uk/photo/2742954" TargetMode="External"/><Relationship Id="rId4" Type="http://schemas.openxmlformats.org/officeDocument/2006/relationships/hyperlink" Target="https://www.flickr.com/photos/pedrik/31999338218/in/pool-1624401@N23" TargetMode="External"/><Relationship Id="rId9" Type="http://schemas.openxmlformats.org/officeDocument/2006/relationships/image" Target="../media/image49.jp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pixabay.com/en/home-exterior-purple-dwelling-31075/" TargetMode="External"/><Relationship Id="rId5" Type="http://schemas.openxmlformats.org/officeDocument/2006/relationships/image" Target="../media/image45.png"/><Relationship Id="rId4" Type="http://schemas.openxmlformats.org/officeDocument/2006/relationships/image" Target="../media/image8.png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4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pixabay.com/en/iphone-smartphone-cellphone-297755/" TargetMode="Externa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8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5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032" y="395408"/>
            <a:ext cx="6497050" cy="435384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Academi </a:t>
            </a:r>
            <a:r>
              <a:rPr lang="en-US" dirty="0" err="1">
                <a:solidFill>
                  <a:schemeClr val="bg2"/>
                </a:solidFill>
              </a:rPr>
              <a:t>Golau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Glas</a:t>
            </a:r>
            <a:br>
              <a:rPr lang="en-US" dirty="0">
                <a:solidFill>
                  <a:schemeClr val="bg2"/>
                </a:solidFill>
              </a:rPr>
            </a:br>
            <a:r>
              <a:rPr lang="en-US" dirty="0" err="1">
                <a:solidFill>
                  <a:schemeClr val="bg2"/>
                </a:solidFill>
              </a:rPr>
              <a:t>Cwrs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Heddlua</a:t>
            </a:r>
            <a:br>
              <a:rPr lang="en-US" dirty="0">
                <a:solidFill>
                  <a:schemeClr val="bg2"/>
                </a:solidFill>
              </a:rPr>
            </a:br>
            <a:r>
              <a:rPr lang="en-US" dirty="0" err="1">
                <a:solidFill>
                  <a:schemeClr val="bg2"/>
                </a:solidFill>
              </a:rPr>
              <a:t>Lefel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Mynediad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888" y="5080544"/>
            <a:ext cx="4833112" cy="1110884"/>
          </a:xfrm>
        </p:spPr>
        <p:txBody>
          <a:bodyPr/>
          <a:lstStyle/>
          <a:p>
            <a:r>
              <a:rPr lang="en-US" dirty="0" err="1">
                <a:solidFill>
                  <a:schemeClr val="bg2"/>
                </a:solidFill>
              </a:rPr>
              <a:t>Tiwtor</a:t>
            </a:r>
            <a:r>
              <a:rPr lang="en-US" dirty="0">
                <a:solidFill>
                  <a:schemeClr val="bg2"/>
                </a:solidFill>
              </a:rPr>
              <a:t>: </a:t>
            </a:r>
            <a:r>
              <a:rPr lang="en-US" dirty="0" err="1">
                <a:solidFill>
                  <a:schemeClr val="bg2"/>
                </a:solidFill>
              </a:rPr>
              <a:t>Siw</a:t>
            </a:r>
            <a:r>
              <a:rPr lang="en-US" dirty="0">
                <a:solidFill>
                  <a:schemeClr val="bg2"/>
                </a:solidFill>
              </a:rPr>
              <a:t> Hart-Lewis</a:t>
            </a:r>
          </a:p>
          <a:p>
            <a:r>
              <a:rPr lang="en-US" dirty="0">
                <a:solidFill>
                  <a:schemeClr val="accent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s.hartlewis@uwtsd.ac.uk</a:t>
            </a:r>
            <a:r>
              <a:rPr lang="en-US" dirty="0">
                <a:solidFill>
                  <a:schemeClr val="accent2"/>
                </a:solidFill>
              </a:rPr>
              <a:t> </a:t>
            </a:r>
          </a:p>
        </p:txBody>
      </p:sp>
      <p:pic>
        <p:nvPicPr>
          <p:cNvPr id="4" name="Picture 16">
            <a:extLst>
              <a:ext uri="{FF2B5EF4-FFF2-40B4-BE49-F238E27FC236}">
                <a16:creationId xmlns:a16="http://schemas.microsoft.com/office/drawing/2014/main" id="{71CD4D55-7DBC-3995-A636-8F96DD8FB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994" y="5974492"/>
            <a:ext cx="5414746" cy="88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03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8524" y="320481"/>
            <a:ext cx="5201540" cy="3837060"/>
          </a:xfrm>
        </p:spPr>
        <p:txBody>
          <a:bodyPr>
            <a:noAutofit/>
          </a:bodyPr>
          <a:lstStyle/>
          <a:p>
            <a:r>
              <a:rPr lang="en-US" sz="4400" dirty="0" err="1">
                <a:solidFill>
                  <a:schemeClr val="bg2"/>
                </a:solidFill>
              </a:rPr>
              <a:t>Uned</a:t>
            </a:r>
            <a:r>
              <a:rPr lang="en-US" sz="4400" dirty="0">
                <a:solidFill>
                  <a:schemeClr val="bg2"/>
                </a:solidFill>
              </a:rPr>
              <a:t> 2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 err="1">
                <a:solidFill>
                  <a:schemeClr val="bg2"/>
                </a:solidFill>
              </a:rPr>
              <a:t>Cyfarchion</a:t>
            </a:r>
            <a:r>
              <a:rPr lang="en-US" sz="4400" dirty="0">
                <a:solidFill>
                  <a:schemeClr val="bg2"/>
                </a:solidFill>
              </a:rPr>
              <a:t> / </a:t>
            </a:r>
            <a:r>
              <a:rPr lang="en-US" sz="4400" dirty="0" err="1">
                <a:solidFill>
                  <a:schemeClr val="bg2"/>
                </a:solidFill>
              </a:rPr>
              <a:t>Rhifau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000" i="1" dirty="0">
                <a:solidFill>
                  <a:schemeClr val="bg2"/>
                </a:solidFill>
              </a:rPr>
              <a:t>Greetings / Numbers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8651" y="4636081"/>
            <a:ext cx="3381285" cy="1655762"/>
          </a:xfrm>
        </p:spPr>
        <p:txBody>
          <a:bodyPr/>
          <a:lstStyle/>
          <a:p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Llun</a:t>
            </a:r>
            <a:r>
              <a:rPr lang="en-US" dirty="0"/>
              <a:t>, 10 Hydref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427" y="-2367302"/>
            <a:ext cx="6817731" cy="6731483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bg2"/>
                </a:solidFill>
              </a:rPr>
              <a:t>Nod y </a:t>
            </a:r>
            <a:r>
              <a:rPr lang="en-US" sz="2800" dirty="0" err="1">
                <a:solidFill>
                  <a:schemeClr val="bg2"/>
                </a:solidFill>
              </a:rPr>
              <a:t>wers</a:t>
            </a:r>
            <a:r>
              <a:rPr lang="en-US" sz="2800" dirty="0">
                <a:solidFill>
                  <a:schemeClr val="bg2"/>
                </a:solidFill>
              </a:rPr>
              <a:t>:</a:t>
            </a:r>
            <a:br>
              <a:rPr lang="en-US" sz="2800" dirty="0">
                <a:solidFill>
                  <a:schemeClr val="bg2"/>
                </a:solidFill>
              </a:rPr>
            </a:br>
            <a:r>
              <a:rPr lang="en-US" sz="2800" dirty="0" err="1">
                <a:solidFill>
                  <a:schemeClr val="bg2"/>
                </a:solidFill>
              </a:rPr>
              <a:t>Adolygu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cyfarchion</a:t>
            </a:r>
            <a:br>
              <a:rPr lang="en-US" sz="2800" dirty="0">
                <a:solidFill>
                  <a:schemeClr val="bg2"/>
                </a:solidFill>
              </a:rPr>
            </a:br>
            <a:r>
              <a:rPr lang="en-US" sz="2800" dirty="0" err="1">
                <a:solidFill>
                  <a:schemeClr val="bg2"/>
                </a:solidFill>
              </a:rPr>
              <a:t>Gofyn</a:t>
            </a:r>
            <a:r>
              <a:rPr lang="en-US" sz="2800" dirty="0">
                <a:solidFill>
                  <a:schemeClr val="bg2"/>
                </a:solidFill>
              </a:rPr>
              <a:t>: </a:t>
            </a:r>
            <a:r>
              <a:rPr lang="en-US" sz="2800" dirty="0" err="1">
                <a:solidFill>
                  <a:schemeClr val="bg2"/>
                </a:solidFill>
              </a:rPr>
              <a:t>Ble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rwyt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ti’n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byw</a:t>
            </a:r>
            <a:r>
              <a:rPr lang="en-US" sz="2800" dirty="0">
                <a:solidFill>
                  <a:schemeClr val="bg2"/>
                </a:solidFill>
              </a:rPr>
              <a:t>?</a:t>
            </a:r>
            <a:br>
              <a:rPr lang="en-US" sz="2800" dirty="0">
                <a:solidFill>
                  <a:schemeClr val="bg2"/>
                </a:solidFill>
              </a:rPr>
            </a:br>
            <a:r>
              <a:rPr lang="en-US" sz="2800" i="1" dirty="0">
                <a:solidFill>
                  <a:schemeClr val="bg2"/>
                </a:solidFill>
              </a:rPr>
              <a:t>Revising greetings</a:t>
            </a:r>
            <a:br>
              <a:rPr lang="en-US" sz="2800" i="1" dirty="0">
                <a:solidFill>
                  <a:schemeClr val="bg2"/>
                </a:solidFill>
              </a:rPr>
            </a:br>
            <a:r>
              <a:rPr lang="en-US" sz="2800" i="1" dirty="0">
                <a:solidFill>
                  <a:schemeClr val="bg2"/>
                </a:solidFill>
              </a:rPr>
              <a:t>Asking Where do you live?</a:t>
            </a:r>
          </a:p>
        </p:txBody>
      </p:sp>
    </p:spTree>
    <p:extLst>
      <p:ext uri="{BB962C8B-B14F-4D97-AF65-F5344CB8AC3E}">
        <p14:creationId xmlns:p14="http://schemas.microsoft.com/office/powerpoint/2010/main" val="3992962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26182" y="-1068904"/>
            <a:ext cx="6139638" cy="89958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212680" y="2579610"/>
            <a:ext cx="2252262" cy="292027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79887" y="1294763"/>
            <a:ext cx="6917848" cy="10490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>
                <a:solidFill>
                  <a:srgbClr val="000000"/>
                </a:solidFill>
                <a:latin typeface="DM Sans"/>
              </a:rPr>
              <a:t>Sut wyt ti heddiw?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4551453" y="5499885"/>
            <a:ext cx="3574716" cy="813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468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028998" y="1138882"/>
            <a:ext cx="4159553" cy="4091961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5800" y="2130998"/>
            <a:ext cx="6110486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>
                <a:solidFill>
                  <a:srgbClr val="000000"/>
                </a:solidFill>
                <a:latin typeface="DM Sans Bold"/>
              </a:rPr>
              <a:t>Sut wyt ti?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" y="2118297"/>
            <a:ext cx="7377007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68"/>
              </a:lnSpc>
              <a:spcBef>
                <a:spcPct val="0"/>
              </a:spcBef>
            </a:pPr>
            <a:r>
              <a:rPr lang="en-US" sz="8335" spc="-541">
                <a:solidFill>
                  <a:srgbClr val="000000"/>
                </a:solidFill>
                <a:latin typeface="DM Sans Bold"/>
              </a:rPr>
              <a:t>Sut ydych chi?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530430" y="1123456"/>
            <a:ext cx="4351715" cy="461108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69533" y="2571628"/>
            <a:ext cx="6242988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>
                <a:solidFill>
                  <a:srgbClr val="000000"/>
                </a:solidFill>
                <a:latin typeface="DM Sans Bold"/>
              </a:rPr>
              <a:t>Da iawn, diolch!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851882" y="685800"/>
            <a:ext cx="1656004" cy="576457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91967" y="990600"/>
            <a:ext cx="10408067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 i’n </a:t>
            </a: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dda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 iawn, </a:t>
            </a: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diolch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!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740400" y="2514600"/>
            <a:ext cx="1050949" cy="365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0314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270000" y="2571628"/>
            <a:ext cx="5057292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Bendigedig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!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896472" y="685800"/>
            <a:ext cx="4377471" cy="521127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473200" y="960336"/>
            <a:ext cx="9499600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 i’n </a:t>
            </a: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fendigedig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!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4114801" y="2260601"/>
            <a:ext cx="3331735" cy="3966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5753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778000" y="2571628"/>
            <a:ext cx="4032102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Gweddol</a:t>
            </a:r>
            <a:endParaRPr lang="en-US" sz="7370" spc="-479" dirty="0">
              <a:solidFill>
                <a:srgbClr val="000000"/>
              </a:solidFill>
              <a:latin typeface="DM Sans Bold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3307" b="2332"/>
          <a:stretch>
            <a:fillRect/>
          </a:stretch>
        </p:blipFill>
        <p:spPr>
          <a:xfrm>
            <a:off x="7841560" y="381001"/>
            <a:ext cx="2839681" cy="6095999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879600" y="787400"/>
            <a:ext cx="8903241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 i’n </a:t>
            </a: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weddol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3307" b="2332"/>
          <a:stretch>
            <a:fillRect/>
          </a:stretch>
        </p:blipFill>
        <p:spPr>
          <a:xfrm>
            <a:off x="5334000" y="2006600"/>
            <a:ext cx="2177089" cy="4673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6731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54000" y="2579946"/>
            <a:ext cx="8781725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Ofnadwy</a:t>
            </a:r>
            <a:endParaRPr lang="en-US" sz="7370" spc="-479" dirty="0">
              <a:solidFill>
                <a:srgbClr val="000000"/>
              </a:solidFill>
              <a:latin typeface="DM Sans Bold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924800" y="1600200"/>
            <a:ext cx="2461261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2461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930400" y="685800"/>
            <a:ext cx="8781725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 i’n </a:t>
            </a: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ofnadwy</a:t>
            </a:r>
            <a:endParaRPr lang="en-US" sz="7370" spc="-479" dirty="0">
              <a:solidFill>
                <a:srgbClr val="000000"/>
              </a:solidFill>
              <a:latin typeface="DM Sans Bold"/>
            </a:endParaRP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068711" y="2277008"/>
            <a:ext cx="2054579" cy="339249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800779" y="2571628"/>
            <a:ext cx="4380496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>
                <a:solidFill>
                  <a:srgbClr val="000000"/>
                </a:solidFill>
                <a:latin typeface="DM Sans Bold"/>
              </a:rPr>
              <a:t>Wedi blino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218045" y="548864"/>
            <a:ext cx="1382403" cy="562333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8030107" y="812446"/>
            <a:ext cx="1187938" cy="183701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014314" y="812446"/>
            <a:ext cx="7902021" cy="10387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Rydw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 i </a:t>
            </a: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wedi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blino</a:t>
            </a:r>
            <a:r>
              <a:rPr lang="en-US" sz="7370" spc="-479" dirty="0">
                <a:solidFill>
                  <a:srgbClr val="000000"/>
                </a:solidFill>
                <a:latin typeface="DM Sans Bold"/>
              </a:rPr>
              <a:t>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691928" y="2311400"/>
            <a:ext cx="1024043" cy="41656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4622801" y="2311401"/>
            <a:ext cx="911119" cy="1408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0593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711200"/>
            <a:ext cx="11218081" cy="59503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87"/>
              </a:lnSpc>
            </a:pPr>
            <a:r>
              <a:rPr lang="en-US" sz="2624" spc="-170" dirty="0">
                <a:solidFill>
                  <a:srgbClr val="266041"/>
                </a:solidFill>
                <a:latin typeface="DM Sans Bold"/>
              </a:rPr>
              <a:t>B___ d_                                  P_______ d_                                   N_______ d__                                     </a:t>
            </a: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r>
              <a:rPr lang="en-US" sz="2624" spc="-170" dirty="0">
                <a:solidFill>
                  <a:srgbClr val="266041"/>
                </a:solidFill>
                <a:latin typeface="DM Sans Bold"/>
              </a:rPr>
              <a:t>                </a:t>
            </a: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r>
              <a:rPr lang="en-US" sz="2624" spc="-170" dirty="0">
                <a:solidFill>
                  <a:srgbClr val="266041"/>
                </a:solidFill>
                <a:latin typeface="DM Sans Bold"/>
              </a:rPr>
              <a:t>S__ </a:t>
            </a:r>
            <a:r>
              <a:rPr lang="en-US" sz="2624" spc="-170" dirty="0" err="1">
                <a:solidFill>
                  <a:srgbClr val="266041"/>
                </a:solidFill>
                <a:latin typeface="DM Sans Bold"/>
              </a:rPr>
              <a:t>wy</a:t>
            </a:r>
            <a:r>
              <a:rPr lang="en-US" sz="2624" spc="-170" dirty="0">
                <a:solidFill>
                  <a:srgbClr val="266041"/>
                </a:solidFill>
                <a:latin typeface="DM Sans Bold"/>
              </a:rPr>
              <a:t>__t_?                                                      S__ y___ chi?</a:t>
            </a: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r>
              <a:rPr lang="en-US" sz="2624" spc="-170" dirty="0">
                <a:solidFill>
                  <a:srgbClr val="266041"/>
                </a:solidFill>
                <a:latin typeface="DM Sans Bold"/>
              </a:rPr>
              <a:t>D_ i___, d____!          B_________      G_____       O______          W___ b____ </a:t>
            </a:r>
          </a:p>
          <a:p>
            <a:pPr>
              <a:lnSpc>
                <a:spcPts val="2887"/>
              </a:lnSpc>
            </a:pPr>
            <a:endParaRPr lang="en-US" sz="2624" spc="-170" dirty="0">
              <a:solidFill>
                <a:srgbClr val="266041"/>
              </a:solidFill>
              <a:latin typeface="DM Sans Bold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46450" y="576944"/>
            <a:ext cx="633627" cy="63362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096001" y="576944"/>
            <a:ext cx="633627" cy="63362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0370021" y="576944"/>
            <a:ext cx="633627" cy="6336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8354829" y="1965148"/>
            <a:ext cx="1360474" cy="144156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704310" y="3984618"/>
            <a:ext cx="1412139" cy="168111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789408" y="2019708"/>
            <a:ext cx="1432941" cy="140965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 r="43307" b="2332"/>
          <a:stretch>
            <a:fillRect/>
          </a:stretch>
        </p:blipFill>
        <p:spPr>
          <a:xfrm>
            <a:off x="6070425" y="3942258"/>
            <a:ext cx="805992" cy="1730238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7893993" y="4150644"/>
            <a:ext cx="921672" cy="1521853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10271308" y="3754788"/>
            <a:ext cx="471437" cy="1917709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9866189" y="3844677"/>
            <a:ext cx="405119" cy="626472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1561395" y="3844677"/>
            <a:ext cx="526984" cy="1834439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711200"/>
            <a:ext cx="11218081" cy="59503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887"/>
              </a:lnSpc>
            </a:pPr>
            <a:r>
              <a:rPr lang="en-US" sz="2624" spc="-170">
                <a:solidFill>
                  <a:srgbClr val="266041"/>
                </a:solidFill>
                <a:latin typeface="DM Sans Bold"/>
              </a:rPr>
              <a:t>Bore da                                      Prynhawn da                                        Noswaith dda                                     </a:t>
            </a: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r>
              <a:rPr lang="en-US" sz="2624" spc="-170">
                <a:solidFill>
                  <a:srgbClr val="266041"/>
                </a:solidFill>
                <a:latin typeface="DM Sans Bold"/>
              </a:rPr>
              <a:t>                </a:t>
            </a: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r>
              <a:rPr lang="en-US" sz="2624" spc="-170">
                <a:solidFill>
                  <a:srgbClr val="266041"/>
                </a:solidFill>
                <a:latin typeface="DM Sans Bold"/>
              </a:rPr>
              <a:t>Sut wyt ti?                                                      Sut ydych chi?</a:t>
            </a: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  <a:p>
            <a:pPr>
              <a:lnSpc>
                <a:spcPts val="2887"/>
              </a:lnSpc>
            </a:pPr>
            <a:r>
              <a:rPr lang="en-US" sz="2624" spc="-170">
                <a:solidFill>
                  <a:srgbClr val="266041"/>
                </a:solidFill>
                <a:latin typeface="DM Sans Bold"/>
              </a:rPr>
              <a:t>Da iawn, diolch!            Bendigedig          Gweddol            Ofnadwy              Wedi blino </a:t>
            </a:r>
          </a:p>
          <a:p>
            <a:pPr>
              <a:lnSpc>
                <a:spcPts val="2887"/>
              </a:lnSpc>
            </a:pPr>
            <a:endParaRPr lang="en-US" sz="2624" spc="-170">
              <a:solidFill>
                <a:srgbClr val="266041"/>
              </a:solidFill>
              <a:latin typeface="DM Sans Bold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46450" y="576944"/>
            <a:ext cx="633627" cy="63362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7260567" y="390038"/>
            <a:ext cx="633627" cy="63362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9866814" y="461925"/>
            <a:ext cx="633627" cy="6336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674592" y="2073548"/>
            <a:ext cx="1360474" cy="144156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704310" y="3984618"/>
            <a:ext cx="1412139" cy="168111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573765" y="2019189"/>
            <a:ext cx="1432941" cy="140965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 r="43307" b="2332"/>
          <a:stretch>
            <a:fillRect/>
          </a:stretch>
        </p:blipFill>
        <p:spPr>
          <a:xfrm>
            <a:off x="6070425" y="3942258"/>
            <a:ext cx="805992" cy="1730238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7893993" y="4150644"/>
            <a:ext cx="921672" cy="1521853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10271308" y="3754788"/>
            <a:ext cx="471437" cy="1917709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9866189" y="3844677"/>
            <a:ext cx="405119" cy="626472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1561395" y="3844677"/>
            <a:ext cx="526984" cy="183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4681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519573" y="964835"/>
            <a:ext cx="2758027" cy="546144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-167227" y="1282985"/>
            <a:ext cx="8686800" cy="28099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</a:pPr>
            <a:r>
              <a:rPr lang="en-US" sz="10471" spc="-680" dirty="0">
                <a:solidFill>
                  <a:srgbClr val="000000"/>
                </a:solidFill>
                <a:latin typeface="DM Sans"/>
              </a:rPr>
              <a:t>3ydd person</a:t>
            </a:r>
          </a:p>
          <a:p>
            <a:pPr algn="ctr">
              <a:lnSpc>
                <a:spcPts val="10345"/>
              </a:lnSpc>
              <a:spcBef>
                <a:spcPct val="0"/>
              </a:spcBef>
            </a:pPr>
            <a:r>
              <a:rPr lang="en-US" sz="9404" spc="-611" dirty="0" err="1">
                <a:solidFill>
                  <a:srgbClr val="000000"/>
                </a:solidFill>
                <a:latin typeface="DM Sans"/>
              </a:rPr>
              <a:t>rhywun</a:t>
            </a:r>
            <a:r>
              <a:rPr lang="en-US" sz="9404" spc="-611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9404" spc="-611" dirty="0" err="1">
                <a:solidFill>
                  <a:srgbClr val="000000"/>
                </a:solidFill>
                <a:latin typeface="DM Sans"/>
              </a:rPr>
              <a:t>arall</a:t>
            </a:r>
            <a:endParaRPr lang="en-US" sz="9404" spc="-611" dirty="0">
              <a:solidFill>
                <a:srgbClr val="000000"/>
              </a:solidFill>
              <a:latin typeface="DM San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57746" b="63722"/>
          <a:stretch>
            <a:fillRect/>
          </a:stretch>
        </p:blipFill>
        <p:spPr>
          <a:xfrm>
            <a:off x="8534932" y="1738812"/>
            <a:ext cx="2514069" cy="427426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5400000">
            <a:off x="8814957" y="612978"/>
            <a:ext cx="1954017" cy="89152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685800" y="2130998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>
                <a:solidFill>
                  <a:srgbClr val="000000"/>
                </a:solidFill>
                <a:latin typeface="DM Sans Bold"/>
              </a:rPr>
              <a:t>Sut mae hi? 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57746" b="63722"/>
          <a:stretch>
            <a:fillRect/>
          </a:stretch>
        </p:blipFill>
        <p:spPr>
          <a:xfrm>
            <a:off x="8534932" y="1738812"/>
            <a:ext cx="2514069" cy="42742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5800" y="1471970"/>
            <a:ext cx="6517390" cy="2949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Sut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mae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hi?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hi'n.... 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3983" b="63722"/>
          <a:stretch>
            <a:fillRect/>
          </a:stretch>
        </p:blipFill>
        <p:spPr>
          <a:xfrm>
            <a:off x="8173228" y="2212487"/>
            <a:ext cx="3332972" cy="427426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5400000">
            <a:off x="8814957" y="612978"/>
            <a:ext cx="1954017" cy="89152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826702" y="2130998"/>
            <a:ext cx="6465661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>
                <a:solidFill>
                  <a:srgbClr val="000000"/>
                </a:solidFill>
                <a:latin typeface="DM Sans Bold"/>
              </a:rPr>
              <a:t>Sut mae e? </a:t>
            </a:r>
          </a:p>
        </p:txBody>
      </p:sp>
    </p:spTree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43983" b="63722"/>
          <a:stretch>
            <a:fillRect/>
          </a:stretch>
        </p:blipFill>
        <p:spPr>
          <a:xfrm>
            <a:off x="8173228" y="2212487"/>
            <a:ext cx="3332972" cy="4274269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5400000">
            <a:off x="8814957" y="612978"/>
            <a:ext cx="1954017" cy="891521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941739" y="2130998"/>
            <a:ext cx="6235587" cy="2949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>
                <a:solidFill>
                  <a:srgbClr val="000000"/>
                </a:solidFill>
                <a:latin typeface="DM Sans Bold"/>
              </a:rPr>
              <a:t>Sut mae e?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>
                <a:solidFill>
                  <a:srgbClr val="000000"/>
                </a:solidFill>
                <a:latin typeface="DM Sans Bold"/>
              </a:rPr>
              <a:t>Mae e'n... 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2812293" y="390842"/>
            <a:ext cx="6220291" cy="6076317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25" r="-23225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1498600"/>
            <a:ext cx="10439400" cy="44242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dd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a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iawn.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endParaRPr lang="en-US" sz="10471" spc="-680" dirty="0">
              <a:solidFill>
                <a:srgbClr val="000000"/>
              </a:solidFill>
              <a:latin typeface="DM Sans Bold"/>
            </a:endParaRP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hapus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31645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2878260" y="285737"/>
            <a:ext cx="6435481" cy="6286527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02" r="-23202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1498600"/>
            <a:ext cx="10439400" cy="44242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dd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a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iawn.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endParaRPr lang="en-US" sz="10471" spc="-680" dirty="0">
              <a:solidFill>
                <a:srgbClr val="000000"/>
              </a:solidFill>
              <a:latin typeface="DM Sans Bold"/>
            </a:endParaRP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hapus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253770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3019796" y="423997"/>
            <a:ext cx="6140649" cy="5998520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25" r="-23225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0" y="2413001"/>
            <a:ext cx="121920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f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endigedig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63924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227423" y="990400"/>
            <a:ext cx="3970554" cy="5181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0" y="2413001"/>
            <a:ext cx="121920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f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endigedig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60856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3081541" y="484313"/>
            <a:ext cx="5822656" cy="5687887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339" r="-23339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1498600"/>
            <a:ext cx="10439400" cy="44242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ofnadwy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endParaRPr lang="en-US" sz="10471" spc="-680" dirty="0">
              <a:solidFill>
                <a:srgbClr val="000000"/>
              </a:solidFill>
              <a:latin typeface="DM Sans Bold"/>
            </a:endParaRP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hi’n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d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rist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040491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3069713" y="472758"/>
            <a:ext cx="6233656" cy="6089374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25" r="-23225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1498600"/>
            <a:ext cx="10439400" cy="442428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ofnadwy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endParaRPr lang="en-US" sz="10471" spc="-680" dirty="0">
              <a:solidFill>
                <a:srgbClr val="000000"/>
              </a:solidFill>
              <a:latin typeface="DM Sans Bold"/>
            </a:endParaRP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e’n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d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rist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80130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2744159" y="154740"/>
            <a:ext cx="6618355" cy="6465169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477" r="-23477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362201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Mae hi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wedi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blino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81513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2805547" y="214707"/>
            <a:ext cx="6559210" cy="6407392"/>
            <a:chOff x="0" y="0"/>
            <a:chExt cx="4828540" cy="4716780"/>
          </a:xfrm>
        </p:grpSpPr>
        <p:sp>
          <p:nvSpPr>
            <p:cNvPr id="3" name="Freeform 3"/>
            <p:cNvSpPr/>
            <p:nvPr/>
          </p:nvSpPr>
          <p:spPr>
            <a:xfrm>
              <a:off x="0" y="-7620"/>
              <a:ext cx="4833620" cy="4726940"/>
            </a:xfrm>
            <a:custGeom>
              <a:avLst/>
              <a:gdLst/>
              <a:ahLst/>
              <a:cxnLst/>
              <a:rect l="l" t="t" r="r" b="b"/>
              <a:pathLst>
                <a:path w="4833620" h="4726940">
                  <a:moveTo>
                    <a:pt x="3416300" y="4662170"/>
                  </a:moveTo>
                  <a:cubicBezTo>
                    <a:pt x="3388360" y="4669790"/>
                    <a:pt x="3366770" y="4679950"/>
                    <a:pt x="3345180" y="4682490"/>
                  </a:cubicBezTo>
                  <a:cubicBezTo>
                    <a:pt x="3223260" y="4692650"/>
                    <a:pt x="3102610" y="4702810"/>
                    <a:pt x="2980690" y="4711700"/>
                  </a:cubicBezTo>
                  <a:cubicBezTo>
                    <a:pt x="2918460" y="4715510"/>
                    <a:pt x="2856230" y="4719320"/>
                    <a:pt x="2794000" y="4720590"/>
                  </a:cubicBezTo>
                  <a:cubicBezTo>
                    <a:pt x="2726690" y="4723130"/>
                    <a:pt x="2659380" y="4726940"/>
                    <a:pt x="2593340" y="4724400"/>
                  </a:cubicBezTo>
                  <a:cubicBezTo>
                    <a:pt x="2529840" y="4723130"/>
                    <a:pt x="2466340" y="4719320"/>
                    <a:pt x="2405380" y="4707890"/>
                  </a:cubicBezTo>
                  <a:cubicBezTo>
                    <a:pt x="2326640" y="4693920"/>
                    <a:pt x="2246630" y="4693920"/>
                    <a:pt x="2169160" y="4681220"/>
                  </a:cubicBezTo>
                  <a:cubicBezTo>
                    <a:pt x="1967230" y="4648200"/>
                    <a:pt x="1761490" y="4657090"/>
                    <a:pt x="1558290" y="4643120"/>
                  </a:cubicBezTo>
                  <a:cubicBezTo>
                    <a:pt x="1443990" y="4635500"/>
                    <a:pt x="1329690" y="4617720"/>
                    <a:pt x="1215390" y="4602480"/>
                  </a:cubicBezTo>
                  <a:cubicBezTo>
                    <a:pt x="1085850" y="4585970"/>
                    <a:pt x="956310" y="4566920"/>
                    <a:pt x="825500" y="4549140"/>
                  </a:cubicBezTo>
                  <a:cubicBezTo>
                    <a:pt x="730250" y="4536440"/>
                    <a:pt x="633730" y="4523740"/>
                    <a:pt x="538480" y="4511040"/>
                  </a:cubicBezTo>
                  <a:cubicBezTo>
                    <a:pt x="535940" y="4511040"/>
                    <a:pt x="533400" y="4509770"/>
                    <a:pt x="530860" y="4509770"/>
                  </a:cubicBezTo>
                  <a:cubicBezTo>
                    <a:pt x="450850" y="4475479"/>
                    <a:pt x="365760" y="4448810"/>
                    <a:pt x="292100" y="4404360"/>
                  </a:cubicBezTo>
                  <a:cubicBezTo>
                    <a:pt x="167640" y="4328160"/>
                    <a:pt x="114300" y="4206240"/>
                    <a:pt x="109220" y="4062730"/>
                  </a:cubicBezTo>
                  <a:cubicBezTo>
                    <a:pt x="107950" y="4013200"/>
                    <a:pt x="101600" y="3964940"/>
                    <a:pt x="101600" y="3915410"/>
                  </a:cubicBezTo>
                  <a:cubicBezTo>
                    <a:pt x="102870" y="3846830"/>
                    <a:pt x="107950" y="3779520"/>
                    <a:pt x="111760" y="3712210"/>
                  </a:cubicBezTo>
                  <a:cubicBezTo>
                    <a:pt x="121920" y="3511550"/>
                    <a:pt x="127000" y="3310890"/>
                    <a:pt x="111760" y="3110230"/>
                  </a:cubicBezTo>
                  <a:cubicBezTo>
                    <a:pt x="97790" y="2929890"/>
                    <a:pt x="85090" y="2750820"/>
                    <a:pt x="71120" y="2570480"/>
                  </a:cubicBezTo>
                  <a:cubicBezTo>
                    <a:pt x="62230" y="2454910"/>
                    <a:pt x="50800" y="2340610"/>
                    <a:pt x="43180" y="2225040"/>
                  </a:cubicBezTo>
                  <a:cubicBezTo>
                    <a:pt x="38100" y="2148840"/>
                    <a:pt x="39370" y="2071370"/>
                    <a:pt x="34290" y="1995170"/>
                  </a:cubicBezTo>
                  <a:cubicBezTo>
                    <a:pt x="31750" y="1951990"/>
                    <a:pt x="17780" y="1910080"/>
                    <a:pt x="16510" y="1866900"/>
                  </a:cubicBezTo>
                  <a:cubicBezTo>
                    <a:pt x="11430" y="1762760"/>
                    <a:pt x="10160" y="1657350"/>
                    <a:pt x="7620" y="1551940"/>
                  </a:cubicBezTo>
                  <a:cubicBezTo>
                    <a:pt x="6350" y="1511300"/>
                    <a:pt x="0" y="1470660"/>
                    <a:pt x="1270" y="1430020"/>
                  </a:cubicBezTo>
                  <a:cubicBezTo>
                    <a:pt x="2540" y="1366520"/>
                    <a:pt x="10160" y="1303020"/>
                    <a:pt x="11430" y="1239520"/>
                  </a:cubicBezTo>
                  <a:cubicBezTo>
                    <a:pt x="12700" y="1165860"/>
                    <a:pt x="5080" y="1092200"/>
                    <a:pt x="7620" y="1019810"/>
                  </a:cubicBezTo>
                  <a:cubicBezTo>
                    <a:pt x="7620" y="949960"/>
                    <a:pt x="16510" y="881380"/>
                    <a:pt x="25400" y="811530"/>
                  </a:cubicBezTo>
                  <a:cubicBezTo>
                    <a:pt x="27940" y="787400"/>
                    <a:pt x="45720" y="765810"/>
                    <a:pt x="50800" y="741680"/>
                  </a:cubicBezTo>
                  <a:cubicBezTo>
                    <a:pt x="72390" y="622300"/>
                    <a:pt x="95250" y="502920"/>
                    <a:pt x="151130" y="392430"/>
                  </a:cubicBezTo>
                  <a:cubicBezTo>
                    <a:pt x="163830" y="368300"/>
                    <a:pt x="184150" y="346710"/>
                    <a:pt x="203200" y="327660"/>
                  </a:cubicBezTo>
                  <a:cubicBezTo>
                    <a:pt x="209550" y="321310"/>
                    <a:pt x="224790" y="325120"/>
                    <a:pt x="228600" y="325120"/>
                  </a:cubicBezTo>
                  <a:cubicBezTo>
                    <a:pt x="237490" y="308610"/>
                    <a:pt x="242570" y="292100"/>
                    <a:pt x="252730" y="284480"/>
                  </a:cubicBezTo>
                  <a:cubicBezTo>
                    <a:pt x="307340" y="242570"/>
                    <a:pt x="364490" y="212090"/>
                    <a:pt x="435610" y="204470"/>
                  </a:cubicBezTo>
                  <a:cubicBezTo>
                    <a:pt x="488950" y="198120"/>
                    <a:pt x="541020" y="175260"/>
                    <a:pt x="594360" y="162560"/>
                  </a:cubicBezTo>
                  <a:cubicBezTo>
                    <a:pt x="659130" y="147320"/>
                    <a:pt x="723900" y="129540"/>
                    <a:pt x="791210" y="120650"/>
                  </a:cubicBezTo>
                  <a:cubicBezTo>
                    <a:pt x="852170" y="113030"/>
                    <a:pt x="910590" y="96520"/>
                    <a:pt x="972820" y="91440"/>
                  </a:cubicBezTo>
                  <a:cubicBezTo>
                    <a:pt x="1036320" y="86360"/>
                    <a:pt x="1099820" y="71120"/>
                    <a:pt x="1164590" y="66040"/>
                  </a:cubicBezTo>
                  <a:cubicBezTo>
                    <a:pt x="1339850" y="53340"/>
                    <a:pt x="1516380" y="44450"/>
                    <a:pt x="1691640" y="34290"/>
                  </a:cubicBezTo>
                  <a:cubicBezTo>
                    <a:pt x="1734820" y="31750"/>
                    <a:pt x="1778000" y="34290"/>
                    <a:pt x="1821180" y="35560"/>
                  </a:cubicBezTo>
                  <a:cubicBezTo>
                    <a:pt x="1842770" y="36830"/>
                    <a:pt x="1864360" y="41910"/>
                    <a:pt x="1887220" y="44450"/>
                  </a:cubicBezTo>
                  <a:cubicBezTo>
                    <a:pt x="1897380" y="45720"/>
                    <a:pt x="1907540" y="41910"/>
                    <a:pt x="1917700" y="41910"/>
                  </a:cubicBezTo>
                  <a:cubicBezTo>
                    <a:pt x="1948180" y="41910"/>
                    <a:pt x="1979930" y="41910"/>
                    <a:pt x="2010410" y="40640"/>
                  </a:cubicBezTo>
                  <a:cubicBezTo>
                    <a:pt x="2068830" y="38100"/>
                    <a:pt x="2128520" y="31750"/>
                    <a:pt x="2186940" y="31750"/>
                  </a:cubicBezTo>
                  <a:cubicBezTo>
                    <a:pt x="2244090" y="31750"/>
                    <a:pt x="2301240" y="35560"/>
                    <a:pt x="2358390" y="38100"/>
                  </a:cubicBezTo>
                  <a:lnTo>
                    <a:pt x="2404110" y="38100"/>
                  </a:lnTo>
                  <a:cubicBezTo>
                    <a:pt x="2473960" y="35560"/>
                    <a:pt x="2542540" y="35560"/>
                    <a:pt x="2612390" y="31750"/>
                  </a:cubicBezTo>
                  <a:cubicBezTo>
                    <a:pt x="2679700" y="27940"/>
                    <a:pt x="2745740" y="19050"/>
                    <a:pt x="2813050" y="15240"/>
                  </a:cubicBezTo>
                  <a:cubicBezTo>
                    <a:pt x="2844800" y="12700"/>
                    <a:pt x="2877820" y="12700"/>
                    <a:pt x="2909570" y="19050"/>
                  </a:cubicBezTo>
                  <a:cubicBezTo>
                    <a:pt x="2957830" y="27940"/>
                    <a:pt x="3003550" y="33020"/>
                    <a:pt x="3051810" y="19050"/>
                  </a:cubicBezTo>
                  <a:cubicBezTo>
                    <a:pt x="3069590" y="13970"/>
                    <a:pt x="3092450" y="22860"/>
                    <a:pt x="3112770" y="25400"/>
                  </a:cubicBezTo>
                  <a:cubicBezTo>
                    <a:pt x="3121660" y="26670"/>
                    <a:pt x="3131820" y="29210"/>
                    <a:pt x="3136900" y="25400"/>
                  </a:cubicBezTo>
                  <a:cubicBezTo>
                    <a:pt x="3171190" y="0"/>
                    <a:pt x="3202940" y="6350"/>
                    <a:pt x="3235960" y="27940"/>
                  </a:cubicBezTo>
                  <a:cubicBezTo>
                    <a:pt x="3239770" y="30480"/>
                    <a:pt x="3249930" y="24130"/>
                    <a:pt x="3257550" y="24130"/>
                  </a:cubicBezTo>
                  <a:cubicBezTo>
                    <a:pt x="3288030" y="24130"/>
                    <a:pt x="3318510" y="24130"/>
                    <a:pt x="3350260" y="25400"/>
                  </a:cubicBezTo>
                  <a:cubicBezTo>
                    <a:pt x="3373120" y="26670"/>
                    <a:pt x="3394710" y="34290"/>
                    <a:pt x="3417570" y="36830"/>
                  </a:cubicBezTo>
                  <a:cubicBezTo>
                    <a:pt x="3467100" y="43180"/>
                    <a:pt x="3517900" y="53340"/>
                    <a:pt x="3568700" y="53340"/>
                  </a:cubicBezTo>
                  <a:cubicBezTo>
                    <a:pt x="3663950" y="54610"/>
                    <a:pt x="3759200" y="58420"/>
                    <a:pt x="3853180" y="78740"/>
                  </a:cubicBezTo>
                  <a:cubicBezTo>
                    <a:pt x="3940809" y="97790"/>
                    <a:pt x="4030980" y="97790"/>
                    <a:pt x="4119880" y="113030"/>
                  </a:cubicBezTo>
                  <a:cubicBezTo>
                    <a:pt x="4173220" y="121920"/>
                    <a:pt x="4227830" y="138430"/>
                    <a:pt x="4273550" y="165100"/>
                  </a:cubicBezTo>
                  <a:cubicBezTo>
                    <a:pt x="4323080" y="193040"/>
                    <a:pt x="4361180" y="238760"/>
                    <a:pt x="4405630" y="276860"/>
                  </a:cubicBezTo>
                  <a:cubicBezTo>
                    <a:pt x="4422139" y="290830"/>
                    <a:pt x="4446270" y="300990"/>
                    <a:pt x="4457700" y="318770"/>
                  </a:cubicBezTo>
                  <a:cubicBezTo>
                    <a:pt x="4490720" y="367030"/>
                    <a:pt x="4519930" y="417830"/>
                    <a:pt x="4549140" y="468630"/>
                  </a:cubicBezTo>
                  <a:cubicBezTo>
                    <a:pt x="4570730" y="505460"/>
                    <a:pt x="4592320" y="543560"/>
                    <a:pt x="4608830" y="581660"/>
                  </a:cubicBezTo>
                  <a:cubicBezTo>
                    <a:pt x="4626610" y="626110"/>
                    <a:pt x="4640580" y="671830"/>
                    <a:pt x="4654550" y="718820"/>
                  </a:cubicBezTo>
                  <a:cubicBezTo>
                    <a:pt x="4676140" y="792480"/>
                    <a:pt x="4701540" y="866140"/>
                    <a:pt x="4715510" y="942340"/>
                  </a:cubicBezTo>
                  <a:cubicBezTo>
                    <a:pt x="4735830" y="1049020"/>
                    <a:pt x="4745990" y="1158240"/>
                    <a:pt x="4761230" y="1266190"/>
                  </a:cubicBezTo>
                  <a:cubicBezTo>
                    <a:pt x="4766310" y="1301750"/>
                    <a:pt x="4772660" y="1337310"/>
                    <a:pt x="4775200" y="1372870"/>
                  </a:cubicBezTo>
                  <a:cubicBezTo>
                    <a:pt x="4782820" y="1474470"/>
                    <a:pt x="4787900" y="1574800"/>
                    <a:pt x="4794250" y="1676400"/>
                  </a:cubicBezTo>
                  <a:cubicBezTo>
                    <a:pt x="4803140" y="1802130"/>
                    <a:pt x="4815840" y="1926590"/>
                    <a:pt x="4822190" y="2052320"/>
                  </a:cubicBezTo>
                  <a:cubicBezTo>
                    <a:pt x="4828540" y="2172970"/>
                    <a:pt x="4833620" y="2294890"/>
                    <a:pt x="4831080" y="2416810"/>
                  </a:cubicBezTo>
                  <a:cubicBezTo>
                    <a:pt x="4827270" y="2620010"/>
                    <a:pt x="4817110" y="2821940"/>
                    <a:pt x="4806950" y="3025140"/>
                  </a:cubicBezTo>
                  <a:cubicBezTo>
                    <a:pt x="4800600" y="3150870"/>
                    <a:pt x="4791710" y="3275330"/>
                    <a:pt x="4779010" y="3399790"/>
                  </a:cubicBezTo>
                  <a:cubicBezTo>
                    <a:pt x="4766310" y="3524250"/>
                    <a:pt x="4747260" y="3647440"/>
                    <a:pt x="4733290" y="3771900"/>
                  </a:cubicBezTo>
                  <a:cubicBezTo>
                    <a:pt x="4723130" y="3858260"/>
                    <a:pt x="4720590" y="3944620"/>
                    <a:pt x="4709160" y="4029710"/>
                  </a:cubicBezTo>
                  <a:cubicBezTo>
                    <a:pt x="4699000" y="4107180"/>
                    <a:pt x="4660900" y="4175760"/>
                    <a:pt x="4610100" y="4232910"/>
                  </a:cubicBezTo>
                  <a:cubicBezTo>
                    <a:pt x="4568191" y="4281170"/>
                    <a:pt x="4535170" y="4335780"/>
                    <a:pt x="4491991" y="4382770"/>
                  </a:cubicBezTo>
                  <a:cubicBezTo>
                    <a:pt x="4453891" y="4424679"/>
                    <a:pt x="4411981" y="4466590"/>
                    <a:pt x="4345941" y="4467860"/>
                  </a:cubicBezTo>
                  <a:cubicBezTo>
                    <a:pt x="4330700" y="4467860"/>
                    <a:pt x="4316731" y="4483100"/>
                    <a:pt x="4301491" y="4490720"/>
                  </a:cubicBezTo>
                  <a:cubicBezTo>
                    <a:pt x="4236720" y="4518660"/>
                    <a:pt x="4169411" y="4542790"/>
                    <a:pt x="4105911" y="4573270"/>
                  </a:cubicBezTo>
                  <a:cubicBezTo>
                    <a:pt x="3989070" y="4629150"/>
                    <a:pt x="3863341" y="4638040"/>
                    <a:pt x="3737611" y="4643120"/>
                  </a:cubicBezTo>
                  <a:cubicBezTo>
                    <a:pt x="3689351" y="4645660"/>
                    <a:pt x="3639820" y="4641850"/>
                    <a:pt x="3591561" y="4645660"/>
                  </a:cubicBezTo>
                  <a:cubicBezTo>
                    <a:pt x="3567431" y="4646930"/>
                    <a:pt x="3544570" y="4658360"/>
                    <a:pt x="3521711" y="4663440"/>
                  </a:cubicBezTo>
                  <a:cubicBezTo>
                    <a:pt x="3511551" y="4665980"/>
                    <a:pt x="3501391" y="4664710"/>
                    <a:pt x="3489961" y="4665980"/>
                  </a:cubicBezTo>
                  <a:cubicBezTo>
                    <a:pt x="3474720" y="4667250"/>
                    <a:pt x="3459481" y="4671060"/>
                    <a:pt x="3444241" y="4669790"/>
                  </a:cubicBezTo>
                  <a:cubicBezTo>
                    <a:pt x="3429000" y="4667250"/>
                    <a:pt x="3418841" y="4662170"/>
                    <a:pt x="3416300" y="4662170"/>
                  </a:cubicBezTo>
                  <a:close/>
                </a:path>
              </a:pathLst>
            </a:custGeom>
            <a:blipFill>
              <a:blip r:embed="rId2"/>
              <a:stretch>
                <a:fillRect l="-23202" r="-23202"/>
              </a:stretch>
            </a:blipFill>
          </p:spPr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362201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>
                <a:solidFill>
                  <a:srgbClr val="000000"/>
                </a:solidFill>
                <a:latin typeface="DM Sans Bold"/>
              </a:rPr>
              <a:t>Mae e wedi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blino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51096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B5A67F0-BB76-4CA9-B8E5-E800D7A01968}"/>
              </a:ext>
            </a:extLst>
          </p:cNvPr>
          <p:cNvSpPr txBox="1">
            <a:spLocks/>
          </p:cNvSpPr>
          <p:nvPr/>
        </p:nvSpPr>
        <p:spPr>
          <a:xfrm>
            <a:off x="72566" y="13052"/>
            <a:ext cx="12192000" cy="183753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dirty="0" err="1"/>
              <a:t>Gweithgaredd</a:t>
            </a:r>
            <a:r>
              <a:rPr lang="en-US" sz="2000" dirty="0"/>
              <a:t> </a:t>
            </a:r>
          </a:p>
          <a:p>
            <a:pPr algn="ctr"/>
            <a:br>
              <a:rPr lang="en-US" sz="3200" dirty="0"/>
            </a:br>
            <a:r>
              <a:rPr lang="en-US" sz="3200" dirty="0"/>
              <a:t>Beth </a:t>
            </a:r>
            <a:r>
              <a:rPr lang="en-US" sz="3200" dirty="0" err="1"/>
              <a:t>ydy’r</a:t>
            </a:r>
            <a:r>
              <a:rPr lang="en-US" sz="3200" dirty="0"/>
              <a:t> </a:t>
            </a:r>
            <a:r>
              <a:rPr lang="en-US" sz="3200" dirty="0" err="1"/>
              <a:t>rhain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Gymraeg</a:t>
            </a:r>
            <a:r>
              <a:rPr lang="en-US" sz="3200" dirty="0"/>
              <a:t>? / What are these in </a:t>
            </a:r>
            <a:r>
              <a:rPr lang="en-US" sz="3200" dirty="0" err="1"/>
              <a:t>Gymraeg</a:t>
            </a:r>
            <a:r>
              <a:rPr lang="en-US" sz="3200" dirty="0"/>
              <a:t>?</a:t>
            </a:r>
          </a:p>
        </p:txBody>
      </p:sp>
      <p:sp>
        <p:nvSpPr>
          <p:cNvPr id="10" name="TextBox 5">
            <a:extLst>
              <a:ext uri="{FF2B5EF4-FFF2-40B4-BE49-F238E27FC236}">
                <a16:creationId xmlns:a16="http://schemas.microsoft.com/office/drawing/2014/main" id="{E965A0A9-97A8-4074-9C13-A1AE0A5E8D75}"/>
              </a:ext>
            </a:extLst>
          </p:cNvPr>
          <p:cNvSpPr txBox="1">
            <a:spLocks noChangeArrowheads="1"/>
          </p:cNvSpPr>
          <p:nvPr/>
        </p:nvSpPr>
        <p:spPr bwMode="auto">
          <a:xfrm rot="-1031253">
            <a:off x="442127" y="2071226"/>
            <a:ext cx="46312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accent6"/>
                </a:solidFill>
                <a:latin typeface="Segoe Print" panose="02000800000000000000" pitchFamily="2" charset="0"/>
              </a:rPr>
              <a:t>how are you?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003F0A2-9748-4CB8-B352-3A3415BC3FE8}"/>
              </a:ext>
            </a:extLst>
          </p:cNvPr>
          <p:cNvSpPr txBox="1"/>
          <p:nvPr/>
        </p:nvSpPr>
        <p:spPr>
          <a:xfrm>
            <a:off x="7952581" y="2139176"/>
            <a:ext cx="3251200" cy="51043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prstTxWarp prst="textSlantDown">
              <a:avLst/>
            </a:prstTxWarp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>
                <a:solidFill>
                  <a:srgbClr val="0000FF"/>
                </a:solidFill>
              </a:rPr>
              <a:t>Very well thank you.</a:t>
            </a:r>
            <a:endParaRPr lang="en-US" sz="1800" dirty="0">
              <a:solidFill>
                <a:srgbClr val="0000FF"/>
              </a:solidFill>
              <a:latin typeface="+mn-lt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E8E864-A61C-434E-98C0-4A986F2107D3}"/>
              </a:ext>
            </a:extLst>
          </p:cNvPr>
          <p:cNvSpPr txBox="1"/>
          <p:nvPr/>
        </p:nvSpPr>
        <p:spPr>
          <a:xfrm>
            <a:off x="4173043" y="2374714"/>
            <a:ext cx="3022599" cy="707614"/>
          </a:xfrm>
          <a:prstGeom prst="rect">
            <a:avLst/>
          </a:prstGeom>
          <a:noFill/>
        </p:spPr>
        <p:txBody>
          <a:bodyPr>
            <a:prstTxWarp prst="textWave2">
              <a:avLst/>
            </a:prstTxWarp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800" dirty="0">
                <a:solidFill>
                  <a:srgbClr val="7030A0"/>
                </a:solidFill>
                <a:latin typeface="+mn-lt"/>
                <a:cs typeface="+mn-cs"/>
              </a:rPr>
              <a:t>I’m </a:t>
            </a:r>
            <a:r>
              <a:rPr lang="en-US" dirty="0">
                <a:solidFill>
                  <a:srgbClr val="7030A0"/>
                </a:solidFill>
              </a:rPr>
              <a:t>tired </a:t>
            </a:r>
            <a:endParaRPr lang="en-US" sz="1800" dirty="0">
              <a:solidFill>
                <a:srgbClr val="7030A0"/>
              </a:solidFill>
              <a:latin typeface="+mn-lt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F78E0D3-8AC2-4E46-B0EC-C23226EB100C}"/>
              </a:ext>
            </a:extLst>
          </p:cNvPr>
          <p:cNvSpPr/>
          <p:nvPr/>
        </p:nvSpPr>
        <p:spPr>
          <a:xfrm>
            <a:off x="9019702" y="5023537"/>
            <a:ext cx="2549446" cy="1517500"/>
          </a:xfrm>
          <a:prstGeom prst="rect">
            <a:avLst/>
          </a:prstGeom>
          <a:noFill/>
        </p:spPr>
        <p:txBody>
          <a:bodyPr wrap="none">
            <a:prstTxWarp prst="textArchUpPour">
              <a:avLst/>
            </a:prstTxWarp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2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who ar you?</a:t>
            </a:r>
            <a:endParaRPr lang="en-US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2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2DDBB9-238A-4BFE-820F-53E81F6D05CB}"/>
              </a:ext>
            </a:extLst>
          </p:cNvPr>
          <p:cNvSpPr/>
          <p:nvPr/>
        </p:nvSpPr>
        <p:spPr>
          <a:xfrm>
            <a:off x="7952581" y="3337422"/>
            <a:ext cx="2549446" cy="998299"/>
          </a:xfrm>
          <a:prstGeom prst="rect">
            <a:avLst/>
          </a:prstGeom>
          <a:noFill/>
        </p:spPr>
        <p:txBody>
          <a:bodyPr wrap="none">
            <a:prstTxWarp prst="textChevronInverted">
              <a:avLst/>
            </a:prstTxWarp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I’m terrible   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1B09535-6A97-4338-A257-F3FFF63E0035}"/>
              </a:ext>
            </a:extLst>
          </p:cNvPr>
          <p:cNvSpPr/>
          <p:nvPr/>
        </p:nvSpPr>
        <p:spPr>
          <a:xfrm>
            <a:off x="317218" y="4023755"/>
            <a:ext cx="2759762" cy="623931"/>
          </a:xfrm>
          <a:prstGeom prst="rect">
            <a:avLst/>
          </a:prstGeom>
          <a:noFill/>
        </p:spPr>
        <p:txBody>
          <a:bodyPr wrap="none">
            <a:prstTxWarp prst="textTriangleInverted">
              <a:avLst/>
            </a:prstTxWarp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Good morning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10B1711-80CA-4435-8397-E60C9D91C0E1}"/>
              </a:ext>
            </a:extLst>
          </p:cNvPr>
          <p:cNvSpPr/>
          <p:nvPr/>
        </p:nvSpPr>
        <p:spPr>
          <a:xfrm rot="20790802">
            <a:off x="1842602" y="5166260"/>
            <a:ext cx="2468756" cy="637884"/>
          </a:xfrm>
          <a:prstGeom prst="rect">
            <a:avLst/>
          </a:prstGeom>
          <a:noFill/>
        </p:spPr>
        <p:txBody>
          <a:bodyPr wrap="none">
            <a:prstTxWarp prst="textFadeRight">
              <a:avLst>
                <a:gd name="adj" fmla="val 10664"/>
              </a:avLst>
            </a:prstTxWarp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police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90DE55B-7E7A-4018-B20D-FC3B82454E89}"/>
              </a:ext>
            </a:extLst>
          </p:cNvPr>
          <p:cNvSpPr/>
          <p:nvPr/>
        </p:nvSpPr>
        <p:spPr>
          <a:xfrm rot="900732">
            <a:off x="5378133" y="5253343"/>
            <a:ext cx="2930736" cy="785165"/>
          </a:xfrm>
          <a:prstGeom prst="rect">
            <a:avLst/>
          </a:prstGeom>
          <a:noFill/>
        </p:spPr>
        <p:txBody>
          <a:bodyPr wrap="none">
            <a:prstTxWarp prst="textInflate">
              <a:avLst>
                <a:gd name="adj" fmla="val 16593"/>
              </a:avLst>
            </a:prstTxWarp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4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police car</a:t>
            </a:r>
            <a:endParaRPr lang="en-US" sz="5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4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022469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B5ADD-7781-814B-ABEA-63F59A301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093"/>
            <a:ext cx="10515600" cy="1325563"/>
          </a:xfrm>
        </p:spPr>
        <p:txBody>
          <a:bodyPr/>
          <a:lstStyle/>
          <a:p>
            <a:pPr algn="ctr"/>
            <a:r>
              <a:rPr lang="en-US" b="1" dirty="0" err="1">
                <a:latin typeface="+mn-lt"/>
              </a:rPr>
              <a:t>Pwy</a:t>
            </a:r>
            <a:r>
              <a:rPr lang="en-US" b="1" dirty="0">
                <a:latin typeface="+mn-lt"/>
              </a:rPr>
              <a:t> </a:t>
            </a:r>
            <a:r>
              <a:rPr lang="en-US" b="1" dirty="0" err="1">
                <a:latin typeface="+mn-lt"/>
              </a:rPr>
              <a:t>ydy</a:t>
            </a:r>
            <a:r>
              <a:rPr lang="en-US" b="1" dirty="0">
                <a:latin typeface="+mn-lt"/>
              </a:rPr>
              <a:t> </a:t>
            </a:r>
            <a:r>
              <a:rPr lang="en-US" b="1" dirty="0" err="1">
                <a:latin typeface="+mn-lt"/>
              </a:rPr>
              <a:t>pwy</a:t>
            </a:r>
            <a:r>
              <a:rPr lang="en-US" b="1" dirty="0">
                <a:latin typeface="+mn-lt"/>
              </a:rPr>
              <a:t>?</a:t>
            </a:r>
          </a:p>
        </p:txBody>
      </p:sp>
      <p:pic>
        <p:nvPicPr>
          <p:cNvPr id="5" name="Picture 4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950EBB44-9D2C-614E-9676-DB185426F7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6" y="1532316"/>
            <a:ext cx="4136136" cy="5325684"/>
          </a:xfrm>
          <a:prstGeom prst="rect">
            <a:avLst/>
          </a:prstGeom>
        </p:spPr>
      </p:pic>
      <p:sp>
        <p:nvSpPr>
          <p:cNvPr id="7" name="5-point Star 6">
            <a:extLst>
              <a:ext uri="{FF2B5EF4-FFF2-40B4-BE49-F238E27FC236}">
                <a16:creationId xmlns:a16="http://schemas.microsoft.com/office/drawing/2014/main" id="{6E5CEE7A-2536-9A41-9F08-49293D6897F2}"/>
              </a:ext>
            </a:extLst>
          </p:cNvPr>
          <p:cNvSpPr/>
          <p:nvPr/>
        </p:nvSpPr>
        <p:spPr>
          <a:xfrm>
            <a:off x="3477765" y="1407952"/>
            <a:ext cx="1865376" cy="170992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fi</a:t>
            </a:r>
          </a:p>
        </p:txBody>
      </p:sp>
      <p:sp>
        <p:nvSpPr>
          <p:cNvPr id="8" name="5-point Star 7">
            <a:extLst>
              <a:ext uri="{FF2B5EF4-FFF2-40B4-BE49-F238E27FC236}">
                <a16:creationId xmlns:a16="http://schemas.microsoft.com/office/drawing/2014/main" id="{92ADF68E-962C-0F4B-8CEE-504E043DF965}"/>
              </a:ext>
            </a:extLst>
          </p:cNvPr>
          <p:cNvSpPr/>
          <p:nvPr/>
        </p:nvSpPr>
        <p:spPr>
          <a:xfrm>
            <a:off x="5876542" y="2159906"/>
            <a:ext cx="1865376" cy="1709928"/>
          </a:xfrm>
          <a:prstGeom prst="star5">
            <a:avLst/>
          </a:prstGeom>
          <a:solidFill>
            <a:srgbClr val="FF2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ti</a:t>
            </a:r>
            <a:endParaRPr lang="en-US" sz="3600" b="1" dirty="0"/>
          </a:p>
        </p:txBody>
      </p:sp>
      <p:sp>
        <p:nvSpPr>
          <p:cNvPr id="9" name="5-point Star 8">
            <a:extLst>
              <a:ext uri="{FF2B5EF4-FFF2-40B4-BE49-F238E27FC236}">
                <a16:creationId xmlns:a16="http://schemas.microsoft.com/office/drawing/2014/main" id="{C486FAA7-6260-7749-BAC3-7320353219B8}"/>
              </a:ext>
            </a:extLst>
          </p:cNvPr>
          <p:cNvSpPr/>
          <p:nvPr/>
        </p:nvSpPr>
        <p:spPr>
          <a:xfrm>
            <a:off x="8080242" y="472664"/>
            <a:ext cx="2157989" cy="1926594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e (</a:t>
            </a:r>
            <a:r>
              <a:rPr lang="en-US" sz="2800" b="1" dirty="0" err="1"/>
              <a:t>fe</a:t>
            </a:r>
            <a:r>
              <a:rPr lang="en-US" sz="2800" b="1" dirty="0"/>
              <a:t>)</a:t>
            </a:r>
          </a:p>
        </p:txBody>
      </p:sp>
      <p:sp>
        <p:nvSpPr>
          <p:cNvPr id="10" name="5-point Star 9">
            <a:extLst>
              <a:ext uri="{FF2B5EF4-FFF2-40B4-BE49-F238E27FC236}">
                <a16:creationId xmlns:a16="http://schemas.microsoft.com/office/drawing/2014/main" id="{17AA7F67-F615-5346-B0BC-33BEE7CD034C}"/>
              </a:ext>
            </a:extLst>
          </p:cNvPr>
          <p:cNvSpPr/>
          <p:nvPr/>
        </p:nvSpPr>
        <p:spPr>
          <a:xfrm>
            <a:off x="9662160" y="2399258"/>
            <a:ext cx="1865376" cy="1709928"/>
          </a:xfrm>
          <a:prstGeom prst="star5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hi</a:t>
            </a: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1A9527CF-97E3-D34A-BF65-FD7B87DFDF4F}"/>
              </a:ext>
            </a:extLst>
          </p:cNvPr>
          <p:cNvSpPr/>
          <p:nvPr/>
        </p:nvSpPr>
        <p:spPr>
          <a:xfrm>
            <a:off x="4575048" y="4416739"/>
            <a:ext cx="1865376" cy="1709928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ni</a:t>
            </a:r>
            <a:endParaRPr lang="en-US" sz="3600" b="1" dirty="0"/>
          </a:p>
        </p:txBody>
      </p:sp>
      <p:sp>
        <p:nvSpPr>
          <p:cNvPr id="12" name="5-point Star 11">
            <a:extLst>
              <a:ext uri="{FF2B5EF4-FFF2-40B4-BE49-F238E27FC236}">
                <a16:creationId xmlns:a16="http://schemas.microsoft.com/office/drawing/2014/main" id="{71C632EB-74F8-5F40-B194-8C0F57F905FA}"/>
              </a:ext>
            </a:extLst>
          </p:cNvPr>
          <p:cNvSpPr/>
          <p:nvPr/>
        </p:nvSpPr>
        <p:spPr>
          <a:xfrm>
            <a:off x="7299959" y="4195158"/>
            <a:ext cx="1950720" cy="1709928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chi</a:t>
            </a:r>
          </a:p>
        </p:txBody>
      </p:sp>
      <p:sp>
        <p:nvSpPr>
          <p:cNvPr id="13" name="5-point Star 12">
            <a:extLst>
              <a:ext uri="{FF2B5EF4-FFF2-40B4-BE49-F238E27FC236}">
                <a16:creationId xmlns:a16="http://schemas.microsoft.com/office/drawing/2014/main" id="{C08DF17D-81FB-4B41-A130-998711B0EF5E}"/>
              </a:ext>
            </a:extLst>
          </p:cNvPr>
          <p:cNvSpPr/>
          <p:nvPr/>
        </p:nvSpPr>
        <p:spPr>
          <a:xfrm>
            <a:off x="9889238" y="4669536"/>
            <a:ext cx="2078736" cy="1862831"/>
          </a:xfrm>
          <a:prstGeom prst="star5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600" b="1" dirty="0" err="1"/>
              <a:t>nhw</a:t>
            </a:r>
            <a:endParaRPr lang="en-US" sz="2600" b="1" dirty="0"/>
          </a:p>
        </p:txBody>
      </p:sp>
    </p:spTree>
    <p:extLst>
      <p:ext uri="{BB962C8B-B14F-4D97-AF65-F5344CB8AC3E}">
        <p14:creationId xmlns:p14="http://schemas.microsoft.com/office/powerpoint/2010/main" val="148730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083"/>
            <a:ext cx="10515600" cy="1325563"/>
          </a:xfrm>
          <a:noFill/>
          <a:ln>
            <a:noFill/>
          </a:ln>
        </p:spPr>
        <p:txBody>
          <a:bodyPr/>
          <a:lstStyle/>
          <a:p>
            <a:pPr algn="ctr"/>
            <a:r>
              <a:rPr lang="en-US" b="1" dirty="0" err="1">
                <a:latin typeface="+mn-lt"/>
              </a:rPr>
              <a:t>Gêm</a:t>
            </a:r>
            <a:r>
              <a:rPr lang="en-US" b="1" dirty="0">
                <a:latin typeface="+mn-lt"/>
              </a:rPr>
              <a:t> Dis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7443" y="1600199"/>
            <a:ext cx="2785871" cy="4539343"/>
          </a:xfr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800" dirty="0"/>
              <a:t> 1  =  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800" dirty="0"/>
              <a:t> 2  =  hi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800" dirty="0"/>
              <a:t> 3  =  </a:t>
            </a:r>
            <a:r>
              <a:rPr lang="en-US" sz="4800" dirty="0" err="1"/>
              <a:t>nhw</a:t>
            </a:r>
            <a:endParaRPr lang="en-US" sz="4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800" dirty="0"/>
              <a:t> 4  =  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800" dirty="0"/>
              <a:t> 5  =  hi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800" dirty="0"/>
              <a:t> 6  =  </a:t>
            </a:r>
            <a:r>
              <a:rPr lang="en-US" sz="4800" dirty="0" err="1"/>
              <a:t>nhw</a:t>
            </a:r>
            <a:endParaRPr lang="en-US" sz="4800" dirty="0"/>
          </a:p>
        </p:txBody>
      </p:sp>
      <p:pic>
        <p:nvPicPr>
          <p:cNvPr id="7" name="Picture 6" descr="A group of red dice&#10;&#10;Description automatically generated with low confidence">
            <a:extLst>
              <a:ext uri="{FF2B5EF4-FFF2-40B4-BE49-F238E27FC236}">
                <a16:creationId xmlns:a16="http://schemas.microsoft.com/office/drawing/2014/main" id="{80764E96-B0E1-854A-947D-82AF302DCB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4122" y="3429000"/>
            <a:ext cx="2908300" cy="2921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14880" y="1838544"/>
            <a:ext cx="6177632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dirty="0"/>
              <a:t>1  =   </a:t>
            </a:r>
            <a:r>
              <a:rPr lang="en-US" sz="3000" dirty="0" err="1"/>
              <a:t>Pwy</a:t>
            </a:r>
            <a:r>
              <a:rPr lang="en-US" sz="3000" dirty="0"/>
              <a:t> </a:t>
            </a:r>
            <a:r>
              <a:rPr lang="en-US" sz="3000" dirty="0" err="1"/>
              <a:t>ydy</a:t>
            </a:r>
            <a:r>
              <a:rPr lang="en-US" sz="3000" dirty="0"/>
              <a:t> </a:t>
            </a:r>
            <a:r>
              <a:rPr lang="en-US" sz="3000" b="1" dirty="0"/>
              <a:t>e</a:t>
            </a:r>
            <a:r>
              <a:rPr lang="en-US" sz="3000" dirty="0"/>
              <a:t>?</a:t>
            </a:r>
          </a:p>
          <a:p>
            <a:r>
              <a:rPr lang="en-US" sz="3000" dirty="0"/>
              <a:t>          Tom Jones </a:t>
            </a:r>
            <a:r>
              <a:rPr lang="en-US" sz="3000" dirty="0" err="1"/>
              <a:t>ydy</a:t>
            </a:r>
            <a:r>
              <a:rPr lang="en-US" sz="3000" dirty="0"/>
              <a:t> </a:t>
            </a:r>
            <a:r>
              <a:rPr lang="en-US" sz="3000" b="1" dirty="0"/>
              <a:t>e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r>
              <a:rPr lang="en-US" sz="3000" dirty="0"/>
              <a:t>2  =   </a:t>
            </a:r>
            <a:r>
              <a:rPr lang="en-US" sz="3000" dirty="0" err="1"/>
              <a:t>Pwy</a:t>
            </a:r>
            <a:r>
              <a:rPr lang="en-US" sz="3000" dirty="0"/>
              <a:t> </a:t>
            </a:r>
            <a:r>
              <a:rPr lang="en-US" sz="3000" dirty="0" err="1"/>
              <a:t>ydy</a:t>
            </a:r>
            <a:r>
              <a:rPr lang="en-US" sz="3000" dirty="0"/>
              <a:t> </a:t>
            </a:r>
            <a:r>
              <a:rPr lang="en-US" sz="3000" b="1" dirty="0"/>
              <a:t>hi</a:t>
            </a:r>
            <a:r>
              <a:rPr lang="en-US" sz="3000" dirty="0"/>
              <a:t>?</a:t>
            </a:r>
          </a:p>
          <a:p>
            <a:r>
              <a:rPr lang="en-US" sz="3000" dirty="0"/>
              <a:t>          Catherine Zeta-Jones </a:t>
            </a:r>
            <a:r>
              <a:rPr lang="en-US" sz="3000" dirty="0" err="1"/>
              <a:t>ydy</a:t>
            </a:r>
            <a:r>
              <a:rPr lang="en-US" sz="3000" dirty="0"/>
              <a:t> </a:t>
            </a:r>
            <a:r>
              <a:rPr lang="en-US" sz="3000" b="1" dirty="0"/>
              <a:t>hi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r>
              <a:rPr lang="en-US" sz="3000" dirty="0"/>
              <a:t>3  =   </a:t>
            </a:r>
            <a:r>
              <a:rPr lang="en-US" sz="3000" dirty="0" err="1"/>
              <a:t>Pwy</a:t>
            </a:r>
            <a:r>
              <a:rPr lang="en-US" sz="3000" dirty="0"/>
              <a:t> </a:t>
            </a:r>
            <a:r>
              <a:rPr lang="en-US" sz="3000" dirty="0" err="1"/>
              <a:t>ydyn</a:t>
            </a:r>
            <a:r>
              <a:rPr lang="en-US" sz="3000" dirty="0"/>
              <a:t> </a:t>
            </a:r>
            <a:r>
              <a:rPr lang="en-US" sz="3000" b="1" dirty="0" err="1"/>
              <a:t>nhw</a:t>
            </a:r>
            <a:r>
              <a:rPr lang="en-US" sz="3000" dirty="0"/>
              <a:t>?</a:t>
            </a:r>
          </a:p>
          <a:p>
            <a:r>
              <a:rPr lang="en-US" sz="3000" dirty="0"/>
              <a:t>         One Direction </a:t>
            </a:r>
            <a:r>
              <a:rPr lang="en-US" sz="3000" dirty="0" err="1"/>
              <a:t>ydyn</a:t>
            </a:r>
            <a:r>
              <a:rPr lang="en-US" sz="3000" dirty="0"/>
              <a:t> </a:t>
            </a:r>
            <a:r>
              <a:rPr lang="en-US" sz="3000" b="1" dirty="0" err="1"/>
              <a:t>nhw</a:t>
            </a:r>
            <a:r>
              <a:rPr lang="en-US" sz="30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1783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14860" y="-1251425"/>
            <a:ext cx="6388780" cy="936085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617935" y="1009248"/>
            <a:ext cx="7441749" cy="2059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Ble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wyt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ti’n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byw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?</a:t>
            </a:r>
          </a:p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Ble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ydych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chi’n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byw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551453" y="5499885"/>
            <a:ext cx="3574716" cy="813723"/>
          </a:xfrm>
          <a:prstGeom prst="rect">
            <a:avLst/>
          </a:prstGeom>
        </p:spPr>
      </p:pic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B78BABD6-7411-9497-F9B8-AD123757A9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243182" y="3379000"/>
            <a:ext cx="2191256" cy="2059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39366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8DC6FCD-811B-436E-9FEE-FC957486CD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4" name="Picture 13" descr="A stone castle with a flag on top&#10;&#10;Description automatically generated">
            <a:extLst>
              <a:ext uri="{FF2B5EF4-FFF2-40B4-BE49-F238E27FC236}">
                <a16:creationId xmlns:a16="http://schemas.microsoft.com/office/drawing/2014/main" id="{DB8F1EDF-903A-0B66-E981-41F6834C83C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6684" r="-2" b="-2"/>
          <a:stretch/>
        </p:blipFill>
        <p:spPr>
          <a:xfrm>
            <a:off x="198739" y="171717"/>
            <a:ext cx="5804105" cy="3167426"/>
          </a:xfrm>
          <a:prstGeom prst="rect">
            <a:avLst/>
          </a:prstGeom>
        </p:spPr>
      </p:pic>
      <p:pic>
        <p:nvPicPr>
          <p:cNvPr id="11" name="Picture 10" descr="A picture containing sky, grass, outdoor, building&#10;&#10;Description automatically generated">
            <a:extLst>
              <a:ext uri="{FF2B5EF4-FFF2-40B4-BE49-F238E27FC236}">
                <a16:creationId xmlns:a16="http://schemas.microsoft.com/office/drawing/2014/main" id="{F74F3BC1-B417-BCB5-57EE-5CE4FD2936E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8156" r="2" b="2"/>
          <a:stretch/>
        </p:blipFill>
        <p:spPr>
          <a:xfrm>
            <a:off x="6195373" y="171717"/>
            <a:ext cx="5797883" cy="3167426"/>
          </a:xfrm>
          <a:prstGeom prst="rect">
            <a:avLst/>
          </a:prstGeom>
        </p:spPr>
      </p:pic>
      <p:pic>
        <p:nvPicPr>
          <p:cNvPr id="7" name="Picture 6" descr="A body of water with boats in it and plants around it&#10;&#10;Description automatically generated with medium confidence">
            <a:extLst>
              <a:ext uri="{FF2B5EF4-FFF2-40B4-BE49-F238E27FC236}">
                <a16:creationId xmlns:a16="http://schemas.microsoft.com/office/drawing/2014/main" id="{A2D5895C-2DB5-234D-FA1B-C4170156653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27717" r="-2" b="-2"/>
          <a:stretch/>
        </p:blipFill>
        <p:spPr>
          <a:xfrm>
            <a:off x="198739" y="3510858"/>
            <a:ext cx="5804105" cy="2789948"/>
          </a:xfrm>
          <a:prstGeom prst="rect">
            <a:avLst/>
          </a:prstGeom>
        </p:spPr>
      </p:pic>
      <p:pic>
        <p:nvPicPr>
          <p:cNvPr id="20" name="Picture 19" descr="A bridge over a river&#10;&#10;Description automatically generated with medium confidence">
            <a:extLst>
              <a:ext uri="{FF2B5EF4-FFF2-40B4-BE49-F238E27FC236}">
                <a16:creationId xmlns:a16="http://schemas.microsoft.com/office/drawing/2014/main" id="{9EA2D60E-9A15-51D7-375D-152D1767EDC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rcRect t="16309" r="2" b="19532"/>
          <a:stretch/>
        </p:blipFill>
        <p:spPr>
          <a:xfrm>
            <a:off x="6195372" y="3510858"/>
            <a:ext cx="5797883" cy="2789948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5F459261-E13D-80DE-F88C-A3391CB259B4}"/>
              </a:ext>
            </a:extLst>
          </p:cNvPr>
          <p:cNvSpPr txBox="1"/>
          <p:nvPr/>
        </p:nvSpPr>
        <p:spPr>
          <a:xfrm>
            <a:off x="198739" y="6213614"/>
            <a:ext cx="1404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</a:rPr>
              <a:t>Aber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DBA189-DEB0-D3FF-05D6-2864FE28439C}"/>
              </a:ext>
            </a:extLst>
          </p:cNvPr>
          <p:cNvSpPr txBox="1"/>
          <p:nvPr/>
        </p:nvSpPr>
        <p:spPr>
          <a:xfrm>
            <a:off x="6280440" y="0"/>
            <a:ext cx="1404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>
                <a:solidFill>
                  <a:srgbClr val="FF0000"/>
                </a:solidFill>
              </a:rPr>
              <a:t>Llan</a:t>
            </a:r>
            <a:endParaRPr lang="en-US" sz="4800" dirty="0">
              <a:solidFill>
                <a:srgbClr val="FF000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A3AF82D-8DDD-BC46-7851-54CBC6F9AB8B}"/>
              </a:ext>
            </a:extLst>
          </p:cNvPr>
          <p:cNvSpPr txBox="1"/>
          <p:nvPr/>
        </p:nvSpPr>
        <p:spPr>
          <a:xfrm>
            <a:off x="198738" y="0"/>
            <a:ext cx="1404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err="1">
                <a:solidFill>
                  <a:srgbClr val="FF0000"/>
                </a:solidFill>
              </a:rPr>
              <a:t>Caer</a:t>
            </a:r>
            <a:endParaRPr lang="en-US" sz="4800" dirty="0">
              <a:solidFill>
                <a:srgbClr val="FF000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6AEB12C-E9FF-F640-6A88-ACF49E1992CC}"/>
              </a:ext>
            </a:extLst>
          </p:cNvPr>
          <p:cNvSpPr txBox="1"/>
          <p:nvPr/>
        </p:nvSpPr>
        <p:spPr>
          <a:xfrm>
            <a:off x="6191698" y="6196433"/>
            <a:ext cx="1404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</a:rPr>
              <a:t>Pont</a:t>
            </a:r>
          </a:p>
        </p:txBody>
      </p:sp>
    </p:spTree>
    <p:extLst>
      <p:ext uri="{BB962C8B-B14F-4D97-AF65-F5344CB8AC3E}">
        <p14:creationId xmlns:p14="http://schemas.microsoft.com/office/powerpoint/2010/main" val="1127365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22" grpId="0"/>
      <p:bldP spid="22" grpId="2"/>
      <p:bldP spid="23" grpId="0"/>
      <p:bldP spid="23" grpId="1"/>
      <p:bldP spid="24" grpId="0"/>
      <p:bldP spid="24" grpId="1"/>
      <p:bldP spid="26" grpId="0"/>
      <p:bldP spid="26" grpId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EF9CCB-6456-9C75-F75C-851652992917}"/>
              </a:ext>
            </a:extLst>
          </p:cNvPr>
          <p:cNvSpPr txBox="1"/>
          <p:nvPr/>
        </p:nvSpPr>
        <p:spPr>
          <a:xfrm>
            <a:off x="253737" y="3732649"/>
            <a:ext cx="55394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A:  Bore da, pwy wyt ti?</a:t>
            </a:r>
          </a:p>
          <a:p>
            <a:r>
              <a:rPr lang="cy-GB" dirty="0"/>
              <a:t>B:  Bore da, Sam ydw i.  Beth ydy dy enw di?</a:t>
            </a:r>
          </a:p>
          <a:p>
            <a:r>
              <a:rPr lang="cy-GB" dirty="0"/>
              <a:t>A:  Tom ydw i.  Sut wyt ti Sam?</a:t>
            </a:r>
          </a:p>
          <a:p>
            <a:r>
              <a:rPr lang="cy-GB" dirty="0"/>
              <a:t>B:  Da iawn diolch.  Sut wyt ti Tom?</a:t>
            </a:r>
          </a:p>
          <a:p>
            <a:r>
              <a:rPr lang="cy-GB" dirty="0"/>
              <a:t>A:  Rydw i wedi blino heddiw.  Ble wyt ti’n byw Sam?</a:t>
            </a:r>
          </a:p>
          <a:p>
            <a:r>
              <a:rPr lang="cy-GB" dirty="0"/>
              <a:t>B:  Caerdydd.  Ble wyt ti’n byw Tom?</a:t>
            </a:r>
          </a:p>
          <a:p>
            <a:r>
              <a:rPr lang="cy-GB" dirty="0"/>
              <a:t>A:  Abertawe.</a:t>
            </a:r>
          </a:p>
          <a:p>
            <a:r>
              <a:rPr lang="cy-GB" dirty="0"/>
              <a:t>B:  Hwyl fawr.</a:t>
            </a:r>
          </a:p>
          <a:p>
            <a:r>
              <a:rPr lang="cy-GB" dirty="0"/>
              <a:t>A:  Hwyl!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D830B3-2EC4-933C-932B-46544C74D63A}"/>
              </a:ext>
            </a:extLst>
          </p:cNvPr>
          <p:cNvSpPr txBox="1"/>
          <p:nvPr/>
        </p:nvSpPr>
        <p:spPr>
          <a:xfrm>
            <a:off x="6096000" y="3693372"/>
            <a:ext cx="55394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A:  Bore da, pwy _____ ti?</a:t>
            </a:r>
          </a:p>
          <a:p>
            <a:r>
              <a:rPr lang="cy-GB" dirty="0"/>
              <a:t>B:  Bore da, Sam ydw i.  Beth ydy dy _____ di?</a:t>
            </a:r>
          </a:p>
          <a:p>
            <a:r>
              <a:rPr lang="cy-GB" dirty="0"/>
              <a:t>A:  Tom ydw i.  _____ wyt ti Sam?</a:t>
            </a:r>
          </a:p>
          <a:p>
            <a:r>
              <a:rPr lang="cy-GB" dirty="0"/>
              <a:t>B:  Da iawn diolch.  Sut _____ ti Tom?</a:t>
            </a:r>
          </a:p>
          <a:p>
            <a:r>
              <a:rPr lang="cy-GB" dirty="0"/>
              <a:t>A:  Rydw i _____ blino heddiw.  Ble wyt ti’n byw Sam?</a:t>
            </a:r>
          </a:p>
          <a:p>
            <a:r>
              <a:rPr lang="cy-GB" dirty="0"/>
              <a:t>B:  Caerdydd.  Ble rwyt ti’n ____ Tom?</a:t>
            </a:r>
          </a:p>
          <a:p>
            <a:r>
              <a:rPr lang="cy-GB" dirty="0"/>
              <a:t>A:  Abertawe.</a:t>
            </a:r>
          </a:p>
          <a:p>
            <a:r>
              <a:rPr lang="cy-GB" dirty="0"/>
              <a:t>B:  ____ fawr.</a:t>
            </a:r>
          </a:p>
          <a:p>
            <a:r>
              <a:rPr lang="cy-GB" dirty="0"/>
              <a:t>A:  Hwyl!</a:t>
            </a: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8963B6AE-EC86-E1FD-73B0-68E70FCCA56E}"/>
              </a:ext>
            </a:extLst>
          </p:cNvPr>
          <p:cNvSpPr txBox="1"/>
          <p:nvPr/>
        </p:nvSpPr>
        <p:spPr>
          <a:xfrm>
            <a:off x="6096000" y="672066"/>
            <a:ext cx="6383655" cy="2827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Bore da, pwy ydych _____?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Bore da, Mr Jones ydw i.  Beth _____ enw chi?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Mrs Davies ydw i.  ____ ydych chi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Da _____ diolch.  Sut ydych chi Mrs Davies?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Rydw i _____ blino heddiw.  Ble ydych chi’n ____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Caerdydd.  Ble ydych chi’n byw?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Abertawe.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Bendigedig.  Hwyl fawr.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Hwyl!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CECD0AF1-9C70-438E-8861-187A1351331D}"/>
              </a:ext>
            </a:extLst>
          </p:cNvPr>
          <p:cNvSpPr txBox="1"/>
          <p:nvPr/>
        </p:nvSpPr>
        <p:spPr>
          <a:xfrm>
            <a:off x="253737" y="672066"/>
            <a:ext cx="6383655" cy="2827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Bore da, pwy ydych chi?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Bore da, Mr Jones ydw i.  Beth ydych enw chi?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Mrs Davies ydw i.  Sut ydych chi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Da iawn diolch.  Sut ydych chi Mrs Davies?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Rydw i wedi blino heddiw.  Ble rydych chi’n byw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Caerdydd.  Ble rydych chi’n byw?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Abertawe.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Bendigedig.  Hwyl fawr.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Hwyl!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4652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63855" y="305856"/>
            <a:ext cx="2785745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 Y </a:t>
            </a:r>
            <a:r>
              <a:rPr lang="en-US" sz="3600" b="1" dirty="0" err="1"/>
              <a:t>Treigladau</a:t>
            </a:r>
            <a:r>
              <a:rPr lang="en-US" sz="3600" b="1" dirty="0"/>
              <a:t>    </a:t>
            </a:r>
            <a:br>
              <a:rPr lang="en-US" sz="3600" b="1" dirty="0"/>
            </a:br>
            <a:r>
              <a:rPr lang="en-US" sz="3600" b="1" dirty="0"/>
              <a:t> </a:t>
            </a:r>
            <a:r>
              <a:rPr lang="en-US" sz="2400" i="1" dirty="0"/>
              <a:t>The Mutations</a:t>
            </a:r>
            <a:r>
              <a:rPr lang="en-US" sz="2800" i="1" dirty="0"/>
              <a:t>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What are mutations? </a:t>
            </a:r>
            <a:endParaRPr lang="en-GB" sz="2000" dirty="0">
              <a:effectLst/>
            </a:endParaRPr>
          </a:p>
          <a:p>
            <a:r>
              <a:rPr lang="en-GB" sz="2000" dirty="0"/>
              <a:t>A mutation is when a consonant changes at the beginning of a word because of a word or phrase preceding it. </a:t>
            </a:r>
            <a:endParaRPr lang="en-GB" sz="2000" dirty="0"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effectLst/>
              </a:rPr>
              <a:t>Dim </a:t>
            </a:r>
            <a:r>
              <a:rPr lang="en-GB" sz="2000" b="1" dirty="0" err="1">
                <a:effectLst/>
              </a:rPr>
              <a:t>ond</a:t>
            </a:r>
            <a:r>
              <a:rPr lang="en-GB" sz="2000" b="1" dirty="0">
                <a:effectLst/>
              </a:rPr>
              <a:t> y 9 </a:t>
            </a:r>
            <a:r>
              <a:rPr lang="en-GB" sz="2000" b="1" dirty="0" err="1">
                <a:effectLst/>
              </a:rPr>
              <a:t>llythyren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yma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sy’n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treiglo</a:t>
            </a:r>
            <a:r>
              <a:rPr lang="en-GB" sz="2000" b="1" dirty="0">
                <a:effectLst/>
              </a:rPr>
              <a:t>. </a:t>
            </a:r>
            <a:r>
              <a:rPr lang="en-GB" sz="2000" i="1" dirty="0">
                <a:effectLst/>
              </a:rPr>
              <a:t>Only these 9 letters mutate.</a:t>
            </a:r>
            <a:endParaRPr lang="en-GB" sz="2000" dirty="0">
              <a:effectLst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7112000" y="5281557"/>
            <a:ext cx="4842933" cy="132343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effectLst/>
              </a:rPr>
              <a:t>We have three different kinds of mutations: </a:t>
            </a:r>
            <a:endParaRPr lang="en-GB" sz="2000" dirty="0">
              <a:effectLst/>
            </a:endParaRPr>
          </a:p>
          <a:p>
            <a:r>
              <a:rPr lang="en-GB" sz="2000" dirty="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i="1" dirty="0">
                <a:solidFill>
                  <a:srgbClr val="00B0F0"/>
                </a:solidFill>
              </a:rPr>
              <a:t>(</a:t>
            </a:r>
            <a:r>
              <a:rPr lang="en-GB" sz="2000" i="1" dirty="0">
                <a:solidFill>
                  <a:srgbClr val="00B0F0"/>
                </a:solidFill>
                <a:effectLst/>
              </a:rPr>
              <a:t>Soft mutation) </a:t>
            </a:r>
          </a:p>
          <a:p>
            <a:r>
              <a:rPr lang="en-GB" sz="2000" dirty="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>
                <a:solidFill>
                  <a:srgbClr val="00B050"/>
                </a:solidFill>
              </a:rPr>
              <a:t> </a:t>
            </a:r>
            <a:r>
              <a:rPr lang="en-GB" sz="2000" i="1" dirty="0">
                <a:solidFill>
                  <a:srgbClr val="00B050"/>
                </a:solidFill>
              </a:rPr>
              <a:t>(</a:t>
            </a:r>
            <a:r>
              <a:rPr lang="en-GB" sz="2000" i="1" dirty="0">
                <a:solidFill>
                  <a:srgbClr val="00B050"/>
                </a:solidFill>
                <a:effectLst/>
              </a:rPr>
              <a:t>Nasal mutation) </a:t>
            </a:r>
          </a:p>
          <a:p>
            <a:r>
              <a:rPr lang="en-GB" sz="2000" dirty="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i="1" dirty="0">
                <a:solidFill>
                  <a:srgbClr val="FF40FF"/>
                </a:solidFill>
              </a:rPr>
              <a:t>(</a:t>
            </a:r>
            <a:r>
              <a:rPr lang="en-GB" sz="2000" i="1" dirty="0">
                <a:solidFill>
                  <a:srgbClr val="FF40FF"/>
                </a:solidFill>
                <a:effectLst/>
              </a:rPr>
              <a:t>Aspirate mutation)</a:t>
            </a:r>
            <a:endParaRPr lang="en-GB" sz="2000" dirty="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/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ll</a:t>
                      </a:r>
                      <a:endParaRPr lang="en-US" sz="24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/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Meddal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/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Trwynol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mh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nh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ngh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/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Llaes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ph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ch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69539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14860" y="-1251425"/>
            <a:ext cx="6388780" cy="936085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392648" y="1009248"/>
            <a:ext cx="8045241" cy="2059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O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ble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rwyt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ti’n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dod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?</a:t>
            </a:r>
          </a:p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O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ble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rydych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chi’n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dod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551453" y="5499885"/>
            <a:ext cx="3574716" cy="813723"/>
          </a:xfrm>
          <a:prstGeom prst="rect">
            <a:avLst/>
          </a:prstGeom>
        </p:spPr>
      </p:pic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B78BABD6-7411-9497-F9B8-AD123757A9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243182" y="3379000"/>
            <a:ext cx="2191256" cy="2059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34088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55B95EC-1CF7-EE41-948A-F4D595DCFE94}"/>
              </a:ext>
            </a:extLst>
          </p:cNvPr>
          <p:cNvCxnSpPr/>
          <p:nvPr/>
        </p:nvCxnSpPr>
        <p:spPr>
          <a:xfrm flipV="1">
            <a:off x="7523163" y="474664"/>
            <a:ext cx="0" cy="5502275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ubtitle 2">
            <a:extLst>
              <a:ext uri="{FF2B5EF4-FFF2-40B4-BE49-F238E27FC236}">
                <a16:creationId xmlns:a16="http://schemas.microsoft.com/office/drawing/2014/main" id="{2D084133-9193-6846-BD07-19D0736DBBF8}"/>
              </a:ext>
            </a:extLst>
          </p:cNvPr>
          <p:cNvSpPr txBox="1">
            <a:spLocks/>
          </p:cNvSpPr>
          <p:nvPr/>
        </p:nvSpPr>
        <p:spPr bwMode="auto">
          <a:xfrm>
            <a:off x="1665289" y="184151"/>
            <a:ext cx="30067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Rydw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i’n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dod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o…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b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902030302020204" pitchFamily="66" charset="0"/>
                <a:ea typeface="+mn-ea"/>
                <a:cs typeface="+mn-cs"/>
              </a:rPr>
            </a:br>
            <a:b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902030302020204" pitchFamily="66" charset="0"/>
                <a:ea typeface="+mn-ea"/>
                <a:cs typeface="+mn-cs"/>
              </a:rPr>
            </a:br>
            <a:endParaRPr kumimoji="0" lang="en-GB" altLang="en-US" sz="2000" b="0" i="1" u="none" strike="noStrike" kern="1200" cap="none" spc="0" normalizeH="0" baseline="0" noProof="0" dirty="0">
              <a:ln>
                <a:noFill/>
              </a:ln>
              <a:solidFill>
                <a:srgbClr val="451964"/>
              </a:solidFill>
              <a:effectLst/>
              <a:uLnTx/>
              <a:uFillTx/>
              <a:latin typeface="Comic Sans MS" panose="030F0902030302020204" pitchFamily="66" charset="0"/>
              <a:ea typeface="+mn-ea"/>
              <a:cs typeface="+mn-cs"/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EB790B78-9B52-6B42-96A3-7BED8171B1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8388" y="1078044"/>
            <a:ext cx="7200900" cy="644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P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enarth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B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enarth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T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alybont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D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alybont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C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aerdydd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G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aerdydd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B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angor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F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angor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olgellau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Dd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olgellau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lyn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Ebwy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_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Lyn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Ebwy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Ll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angefni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L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angefni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M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achynlleth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F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achynlleth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Rh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ydaman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R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ydaman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</p:txBody>
      </p:sp>
      <p:sp>
        <p:nvSpPr>
          <p:cNvPr id="9223" name="Subtitle 2">
            <a:extLst>
              <a:ext uri="{FF2B5EF4-FFF2-40B4-BE49-F238E27FC236}">
                <a16:creationId xmlns:a16="http://schemas.microsoft.com/office/drawing/2014/main" id="{4F37F6BF-A1C2-5040-91B4-4BB441D6AEB6}"/>
              </a:ext>
            </a:extLst>
          </p:cNvPr>
          <p:cNvSpPr txBox="1">
            <a:spLocks/>
          </p:cNvSpPr>
          <p:nvPr/>
        </p:nvSpPr>
        <p:spPr bwMode="auto">
          <a:xfrm>
            <a:off x="7627938" y="241300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Treiglad</a:t>
            </a:r>
            <a:r>
              <a:rPr kumimoji="0" lang="en-GB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Meddal</a:t>
            </a: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r>
              <a:rPr kumimoji="0" lang="en-GB" altLang="en-US" sz="1400" b="0" i="1" u="none" strike="noStrike" kern="1200" cap="none" spc="0" normalizeH="0" baseline="0" noProof="0">
                <a:ln>
                  <a:noFill/>
                </a:ln>
                <a:solidFill>
                  <a:srgbClr val="451964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Soft Mutation</a:t>
            </a:r>
            <a:endParaRPr kumimoji="0" lang="en-GB" altLang="en-US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b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</a:br>
            <a:b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</a:br>
            <a:endParaRPr kumimoji="0" lang="en-GB" altLang="en-US" sz="2000" b="0" i="1" u="none" strike="noStrike" kern="1200" cap="none" spc="0" normalizeH="0" baseline="0" noProof="0">
              <a:ln>
                <a:noFill/>
              </a:ln>
              <a:solidFill>
                <a:srgbClr val="451964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DF772DFC-5F67-0941-9A53-FDCD45161B16}"/>
              </a:ext>
            </a:extLst>
          </p:cNvPr>
          <p:cNvGraphicFramePr>
            <a:graphicFrameLocks noGrp="1"/>
          </p:cNvGraphicFramePr>
          <p:nvPr/>
        </p:nvGraphicFramePr>
        <p:xfrm>
          <a:off x="8172451" y="1027114"/>
          <a:ext cx="207168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6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3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86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92705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096609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dd</a:t>
                      </a:r>
                      <a:endParaRPr lang="en-GB" sz="3200" b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_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609962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Ll</a:t>
                      </a:r>
                      <a:endParaRPr lang="en-GB" sz="3200" b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72145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Rh</a:t>
                      </a:r>
                      <a:endParaRPr lang="en-GB" sz="3200" b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F71CAED-64BD-6F45-9C51-BEB8352F1C07}"/>
              </a:ext>
            </a:extLst>
          </p:cNvPr>
          <p:cNvSpPr txBox="1"/>
          <p:nvPr/>
        </p:nvSpPr>
        <p:spPr>
          <a:xfrm>
            <a:off x="6059042" y="352824"/>
            <a:ext cx="1254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arddodiad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</p:txBody>
      </p:sp>
      <p:pic>
        <p:nvPicPr>
          <p:cNvPr id="5" name="Picture 4" descr="A picture containing lamp, drawing, sign&#10;&#10;Description automatically generated">
            <a:extLst>
              <a:ext uri="{FF2B5EF4-FFF2-40B4-BE49-F238E27FC236}">
                <a16:creationId xmlns:a16="http://schemas.microsoft.com/office/drawing/2014/main" id="{B9400E99-7743-2049-BD1A-08663902D6A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564125">
            <a:off x="5214033" y="-90564"/>
            <a:ext cx="680512" cy="99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68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150166"/>
            <a:ext cx="10439400" cy="29495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Rhifo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1-10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Counting 1-10</a:t>
            </a:r>
          </a:p>
        </p:txBody>
      </p:sp>
    </p:spTree>
    <p:extLst>
      <p:ext uri="{BB962C8B-B14F-4D97-AF65-F5344CB8AC3E}">
        <p14:creationId xmlns:p14="http://schemas.microsoft.com/office/powerpoint/2010/main" val="150684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423A72F-ED82-7760-4596-8DE6572E0F99}"/>
              </a:ext>
            </a:extLst>
          </p:cNvPr>
          <p:cNvSpPr/>
          <p:nvPr/>
        </p:nvSpPr>
        <p:spPr>
          <a:xfrm>
            <a:off x="2812778" y="331303"/>
            <a:ext cx="2385390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un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3DC8E8B7-F33F-1682-7731-E7CFC388FD99}"/>
              </a:ext>
            </a:extLst>
          </p:cNvPr>
          <p:cNvSpPr/>
          <p:nvPr/>
        </p:nvSpPr>
        <p:spPr>
          <a:xfrm>
            <a:off x="5459897" y="304797"/>
            <a:ext cx="2385391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dau</a:t>
            </a:r>
            <a:endParaRPr lang="en-US" sz="6000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62869D4-2197-F5B3-449C-1321D199C3A1}"/>
              </a:ext>
            </a:extLst>
          </p:cNvPr>
          <p:cNvSpPr/>
          <p:nvPr/>
        </p:nvSpPr>
        <p:spPr>
          <a:xfrm>
            <a:off x="8352184" y="304795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tri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AA82BA6-A053-5973-CC7D-ED9B93E36DC5}"/>
              </a:ext>
            </a:extLst>
          </p:cNvPr>
          <p:cNvSpPr/>
          <p:nvPr/>
        </p:nvSpPr>
        <p:spPr>
          <a:xfrm>
            <a:off x="265043" y="2536135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pedwar</a:t>
            </a:r>
            <a:endParaRPr lang="en-US" sz="4800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0C996126-BEDD-4F60-A88C-F1CD8CAD624E}"/>
              </a:ext>
            </a:extLst>
          </p:cNvPr>
          <p:cNvSpPr/>
          <p:nvPr/>
        </p:nvSpPr>
        <p:spPr>
          <a:xfrm>
            <a:off x="5582484" y="2509630"/>
            <a:ext cx="2239617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chwech</a:t>
            </a:r>
            <a:endParaRPr lang="en-US" sz="4800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FFF4B71-DF71-2ED1-2754-55EA97519A42}"/>
              </a:ext>
            </a:extLst>
          </p:cNvPr>
          <p:cNvSpPr/>
          <p:nvPr/>
        </p:nvSpPr>
        <p:spPr>
          <a:xfrm>
            <a:off x="2849221" y="2479811"/>
            <a:ext cx="2312504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/>
              <a:t>pump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AAAB4E0-2517-ED6D-6395-6C60E0FED84F}"/>
              </a:ext>
            </a:extLst>
          </p:cNvPr>
          <p:cNvSpPr/>
          <p:nvPr/>
        </p:nvSpPr>
        <p:spPr>
          <a:xfrm>
            <a:off x="8352183" y="2509630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saith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23418887-D52A-9FE2-CAC6-7548B33AB907}"/>
              </a:ext>
            </a:extLst>
          </p:cNvPr>
          <p:cNvSpPr/>
          <p:nvPr/>
        </p:nvSpPr>
        <p:spPr>
          <a:xfrm>
            <a:off x="265044" y="4737657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wyth</a:t>
            </a:r>
            <a:endParaRPr lang="en-US" sz="6000" dirty="0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264A4F5-56BF-2F78-42CD-25C01A19E189}"/>
              </a:ext>
            </a:extLst>
          </p:cNvPr>
          <p:cNvSpPr/>
          <p:nvPr/>
        </p:nvSpPr>
        <p:spPr>
          <a:xfrm>
            <a:off x="3220280" y="4601818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naw</a:t>
            </a:r>
            <a:endParaRPr lang="en-US" sz="6000" dirty="0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F677BB-6D6D-B1A2-FDB5-DB009CD7542A}"/>
              </a:ext>
            </a:extLst>
          </p:cNvPr>
          <p:cNvSpPr/>
          <p:nvPr/>
        </p:nvSpPr>
        <p:spPr>
          <a:xfrm>
            <a:off x="5950222" y="4601817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deg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3725551B-F87D-B848-B6DC-1F3C91CA45F0}"/>
              </a:ext>
            </a:extLst>
          </p:cNvPr>
          <p:cNvSpPr/>
          <p:nvPr/>
        </p:nvSpPr>
        <p:spPr>
          <a:xfrm>
            <a:off x="119270" y="304794"/>
            <a:ext cx="2385390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dim</a:t>
            </a:r>
          </a:p>
        </p:txBody>
      </p:sp>
    </p:spTree>
    <p:extLst>
      <p:ext uri="{BB962C8B-B14F-4D97-AF65-F5344CB8AC3E}">
        <p14:creationId xmlns:p14="http://schemas.microsoft.com/office/powerpoint/2010/main" val="235490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  <p:bldP spid="7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423A72F-ED82-7760-4596-8DE6572E0F99}"/>
              </a:ext>
            </a:extLst>
          </p:cNvPr>
          <p:cNvSpPr/>
          <p:nvPr/>
        </p:nvSpPr>
        <p:spPr>
          <a:xfrm>
            <a:off x="5847523" y="215349"/>
            <a:ext cx="2385390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un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3DC8E8B7-F33F-1682-7731-E7CFC388FD99}"/>
              </a:ext>
            </a:extLst>
          </p:cNvPr>
          <p:cNvSpPr/>
          <p:nvPr/>
        </p:nvSpPr>
        <p:spPr>
          <a:xfrm>
            <a:off x="9001536" y="2479804"/>
            <a:ext cx="2385391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dau</a:t>
            </a:r>
            <a:endParaRPr lang="en-US" sz="6000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62869D4-2197-F5B3-449C-1321D199C3A1}"/>
              </a:ext>
            </a:extLst>
          </p:cNvPr>
          <p:cNvSpPr/>
          <p:nvPr/>
        </p:nvSpPr>
        <p:spPr>
          <a:xfrm>
            <a:off x="245159" y="215350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tri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AA82BA6-A053-5973-CC7D-ED9B93E36DC5}"/>
              </a:ext>
            </a:extLst>
          </p:cNvPr>
          <p:cNvSpPr/>
          <p:nvPr/>
        </p:nvSpPr>
        <p:spPr>
          <a:xfrm>
            <a:off x="8928652" y="215349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pedwar</a:t>
            </a:r>
            <a:endParaRPr lang="en-US" sz="4800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0C996126-BEDD-4F60-A88C-F1CD8CAD624E}"/>
              </a:ext>
            </a:extLst>
          </p:cNvPr>
          <p:cNvSpPr/>
          <p:nvPr/>
        </p:nvSpPr>
        <p:spPr>
          <a:xfrm>
            <a:off x="5993296" y="4548807"/>
            <a:ext cx="2239617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chwech</a:t>
            </a:r>
            <a:endParaRPr lang="en-US" sz="4800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FFF4B71-DF71-2ED1-2754-55EA97519A42}"/>
              </a:ext>
            </a:extLst>
          </p:cNvPr>
          <p:cNvSpPr/>
          <p:nvPr/>
        </p:nvSpPr>
        <p:spPr>
          <a:xfrm>
            <a:off x="2912167" y="2368826"/>
            <a:ext cx="2312504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/>
              <a:t>pump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AAAB4E0-2517-ED6D-6395-6C60E0FED84F}"/>
              </a:ext>
            </a:extLst>
          </p:cNvPr>
          <p:cNvSpPr/>
          <p:nvPr/>
        </p:nvSpPr>
        <p:spPr>
          <a:xfrm>
            <a:off x="5920409" y="2382078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saith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23418887-D52A-9FE2-CAC6-7548B33AB907}"/>
              </a:ext>
            </a:extLst>
          </p:cNvPr>
          <p:cNvSpPr/>
          <p:nvPr/>
        </p:nvSpPr>
        <p:spPr>
          <a:xfrm>
            <a:off x="3067871" y="4548807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wyth</a:t>
            </a:r>
            <a:endParaRPr lang="en-US" sz="6000" dirty="0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264A4F5-56BF-2F78-42CD-25C01A19E189}"/>
              </a:ext>
            </a:extLst>
          </p:cNvPr>
          <p:cNvSpPr/>
          <p:nvPr/>
        </p:nvSpPr>
        <p:spPr>
          <a:xfrm>
            <a:off x="289896" y="2368826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naw</a:t>
            </a:r>
            <a:endParaRPr lang="en-US" sz="6000" dirty="0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F677BB-6D6D-B1A2-FDB5-DB009CD7542A}"/>
              </a:ext>
            </a:extLst>
          </p:cNvPr>
          <p:cNvSpPr/>
          <p:nvPr/>
        </p:nvSpPr>
        <p:spPr>
          <a:xfrm>
            <a:off x="2912167" y="215350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deg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D98967D-195F-7722-87A5-16A6A5ED3650}"/>
              </a:ext>
            </a:extLst>
          </p:cNvPr>
          <p:cNvSpPr/>
          <p:nvPr/>
        </p:nvSpPr>
        <p:spPr>
          <a:xfrm>
            <a:off x="245159" y="4522302"/>
            <a:ext cx="2385390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dim</a:t>
            </a:r>
          </a:p>
        </p:txBody>
      </p:sp>
    </p:spTree>
    <p:extLst>
      <p:ext uri="{BB962C8B-B14F-4D97-AF65-F5344CB8AC3E}">
        <p14:creationId xmlns:p14="http://schemas.microsoft.com/office/powerpoint/2010/main" val="723869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423A72F-ED82-7760-4596-8DE6572E0F99}"/>
              </a:ext>
            </a:extLst>
          </p:cNvPr>
          <p:cNvSpPr/>
          <p:nvPr/>
        </p:nvSpPr>
        <p:spPr>
          <a:xfrm>
            <a:off x="1630019" y="410809"/>
            <a:ext cx="2348948" cy="190831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dau</a:t>
            </a:r>
            <a:r>
              <a:rPr lang="en-US" sz="6000" dirty="0"/>
              <a:t> </a:t>
            </a:r>
            <a:r>
              <a:rPr lang="en-US" sz="6000" dirty="0" err="1"/>
              <a:t>ddeg</a:t>
            </a:r>
            <a:endParaRPr lang="en-US" sz="6000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62869D4-2197-F5B3-449C-1321D199C3A1}"/>
              </a:ext>
            </a:extLst>
          </p:cNvPr>
          <p:cNvSpPr/>
          <p:nvPr/>
        </p:nvSpPr>
        <p:spPr>
          <a:xfrm>
            <a:off x="4664767" y="477899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tri</a:t>
            </a:r>
          </a:p>
          <a:p>
            <a:pPr algn="ctr"/>
            <a:r>
              <a:rPr lang="en-US" sz="6000" dirty="0"/>
              <a:t>deg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AA82BA6-A053-5973-CC7D-ED9B93E36DC5}"/>
              </a:ext>
            </a:extLst>
          </p:cNvPr>
          <p:cNvSpPr/>
          <p:nvPr/>
        </p:nvSpPr>
        <p:spPr>
          <a:xfrm>
            <a:off x="7749206" y="525110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pedwar</a:t>
            </a:r>
            <a:r>
              <a:rPr lang="en-US" sz="4800" dirty="0"/>
              <a:t> deg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0C996126-BEDD-4F60-A88C-F1CD8CAD624E}"/>
              </a:ext>
            </a:extLst>
          </p:cNvPr>
          <p:cNvSpPr/>
          <p:nvPr/>
        </p:nvSpPr>
        <p:spPr>
          <a:xfrm>
            <a:off x="3220279" y="2724980"/>
            <a:ext cx="2239617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chwe</a:t>
            </a:r>
            <a:r>
              <a:rPr lang="en-US" sz="4800" dirty="0"/>
              <a:t> deg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FFF4B71-DF71-2ED1-2754-55EA97519A42}"/>
              </a:ext>
            </a:extLst>
          </p:cNvPr>
          <p:cNvSpPr/>
          <p:nvPr/>
        </p:nvSpPr>
        <p:spPr>
          <a:xfrm>
            <a:off x="473767" y="2724980"/>
            <a:ext cx="2312504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pum</a:t>
            </a:r>
            <a:r>
              <a:rPr lang="en-US" sz="4800" dirty="0"/>
              <a:t> deg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AAAB4E0-2517-ED6D-6395-6C60E0FED84F}"/>
              </a:ext>
            </a:extLst>
          </p:cNvPr>
          <p:cNvSpPr/>
          <p:nvPr/>
        </p:nvSpPr>
        <p:spPr>
          <a:xfrm>
            <a:off x="6061212" y="2670309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saith</a:t>
            </a:r>
          </a:p>
          <a:p>
            <a:pPr algn="ctr"/>
            <a:r>
              <a:rPr lang="en-US" sz="6000" dirty="0"/>
              <a:t>deg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23418887-D52A-9FE2-CAC6-7548B33AB907}"/>
              </a:ext>
            </a:extLst>
          </p:cNvPr>
          <p:cNvSpPr/>
          <p:nvPr/>
        </p:nvSpPr>
        <p:spPr>
          <a:xfrm>
            <a:off x="9008162" y="2670308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dirty="0" err="1"/>
              <a:t>wyth</a:t>
            </a:r>
            <a:r>
              <a:rPr lang="en-US" sz="6000" dirty="0"/>
              <a:t> deg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264A4F5-56BF-2F78-42CD-25C01A19E189}"/>
              </a:ext>
            </a:extLst>
          </p:cNvPr>
          <p:cNvSpPr/>
          <p:nvPr/>
        </p:nvSpPr>
        <p:spPr>
          <a:xfrm>
            <a:off x="2425150" y="4837053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naw</a:t>
            </a:r>
            <a:endParaRPr lang="en-US" sz="6000" dirty="0"/>
          </a:p>
          <a:p>
            <a:pPr algn="ctr"/>
            <a:r>
              <a:rPr lang="en-US" sz="6000" dirty="0"/>
              <a:t>deg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F677BB-6D6D-B1A2-FDB5-DB009CD7542A}"/>
              </a:ext>
            </a:extLst>
          </p:cNvPr>
          <p:cNvSpPr/>
          <p:nvPr/>
        </p:nvSpPr>
        <p:spPr>
          <a:xfrm>
            <a:off x="6228518" y="4919870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cant</a:t>
            </a:r>
          </a:p>
        </p:txBody>
      </p:sp>
    </p:spTree>
    <p:extLst>
      <p:ext uri="{BB962C8B-B14F-4D97-AF65-F5344CB8AC3E}">
        <p14:creationId xmlns:p14="http://schemas.microsoft.com/office/powerpoint/2010/main" val="156688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327991" y="1444487"/>
            <a:ext cx="11390243" cy="29495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Beth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ydy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dy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rif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ffôn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di?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Beth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ydych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rhif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ffôn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chi?</a:t>
            </a:r>
          </a:p>
        </p:txBody>
      </p:sp>
      <p:pic>
        <p:nvPicPr>
          <p:cNvPr id="13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696ACD9-F635-77D3-1565-784CCEF83B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9919187">
            <a:off x="800077" y="4252291"/>
            <a:ext cx="1251539" cy="2322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127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839417" y="258901"/>
            <a:ext cx="52664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Wrth </a:t>
            </a:r>
            <a:r>
              <a:rPr lang="en-US" sz="2800" b="1" dirty="0" err="1"/>
              <a:t>gwrs</a:t>
            </a:r>
            <a:r>
              <a:rPr lang="en-US" sz="2800" b="1" dirty="0"/>
              <a:t>             </a:t>
            </a:r>
            <a:r>
              <a:rPr lang="en-US" sz="2000" i="1" dirty="0">
                <a:solidFill>
                  <a:srgbClr val="FF0000"/>
                </a:solidFill>
              </a:rPr>
              <a:t>Of course</a:t>
            </a:r>
          </a:p>
          <a:p>
            <a:endParaRPr lang="en-US" sz="1400" dirty="0"/>
          </a:p>
          <a:p>
            <a:r>
              <a:rPr lang="en-US" sz="2800" b="1" dirty="0"/>
              <a:t>Pam lai!                 </a:t>
            </a:r>
            <a:r>
              <a:rPr lang="en-US" sz="2000" i="1" dirty="0">
                <a:solidFill>
                  <a:srgbClr val="FF0000"/>
                </a:solidFill>
              </a:rPr>
              <a:t>Why not! </a:t>
            </a:r>
          </a:p>
          <a:p>
            <a:endParaRPr lang="en-US" sz="1400" dirty="0">
              <a:solidFill>
                <a:srgbClr val="FF0000"/>
              </a:solidFill>
            </a:endParaRPr>
          </a:p>
          <a:p>
            <a:r>
              <a:rPr lang="en-US" sz="2800" b="1" dirty="0"/>
              <a:t>Man a man!          </a:t>
            </a:r>
            <a:r>
              <a:rPr lang="en-US" sz="2000" i="1" dirty="0">
                <a:solidFill>
                  <a:srgbClr val="FF0000"/>
                </a:solidFill>
              </a:rPr>
              <a:t>Might as well!</a:t>
            </a:r>
          </a:p>
          <a:p>
            <a:endParaRPr lang="en-US" sz="1400" dirty="0"/>
          </a:p>
          <a:p>
            <a:r>
              <a:rPr lang="en-US" sz="2800" b="1" dirty="0"/>
              <a:t>Dim problem!       </a:t>
            </a:r>
            <a:r>
              <a:rPr lang="en-US" sz="2000" i="1" dirty="0">
                <a:solidFill>
                  <a:srgbClr val="FF0000"/>
                </a:solidFill>
              </a:rPr>
              <a:t>No problem!</a:t>
            </a:r>
          </a:p>
          <a:p>
            <a:endParaRPr lang="en-US" sz="1400" dirty="0"/>
          </a:p>
          <a:p>
            <a:r>
              <a:rPr lang="en-US" sz="2800" b="1" dirty="0" err="1"/>
              <a:t>Efallai</a:t>
            </a:r>
            <a:r>
              <a:rPr lang="en-US" sz="2800" dirty="0"/>
              <a:t>                     </a:t>
            </a:r>
            <a:r>
              <a:rPr lang="en-US" sz="2000" i="1" dirty="0">
                <a:solidFill>
                  <a:srgbClr val="FF0000"/>
                </a:solidFill>
              </a:rPr>
              <a:t>Maybe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82427A-76A5-8446-89AF-0F8B7F47DFC9}"/>
              </a:ext>
            </a:extLst>
          </p:cNvPr>
          <p:cNvSpPr txBox="1"/>
          <p:nvPr/>
        </p:nvSpPr>
        <p:spPr>
          <a:xfrm>
            <a:off x="6839417" y="3544785"/>
            <a:ext cx="53943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err="1"/>
              <a:t>Gobeithio</a:t>
            </a:r>
            <a:r>
              <a:rPr lang="en-US" sz="2800" dirty="0"/>
              <a:t>              </a:t>
            </a:r>
            <a:r>
              <a:rPr lang="en-US" sz="2000" i="1" dirty="0">
                <a:solidFill>
                  <a:srgbClr val="FF0000"/>
                </a:solidFill>
              </a:rPr>
              <a:t>I hope so / Hopefully      </a:t>
            </a:r>
          </a:p>
          <a:p>
            <a:endParaRPr lang="en-US" sz="1400" dirty="0"/>
          </a:p>
          <a:p>
            <a:r>
              <a:rPr lang="en-US" sz="2800" b="1" dirty="0"/>
              <a:t>O’r gorau!             </a:t>
            </a:r>
            <a:r>
              <a:rPr lang="en-US" sz="2000" i="1" dirty="0">
                <a:solidFill>
                  <a:srgbClr val="FF0000"/>
                </a:solidFill>
              </a:rPr>
              <a:t>Alright then! / Ok then!</a:t>
            </a:r>
          </a:p>
          <a:p>
            <a:endParaRPr lang="en-US" sz="1400" dirty="0"/>
          </a:p>
          <a:p>
            <a:r>
              <a:rPr lang="en-US" sz="2800" b="1" dirty="0"/>
              <a:t>Dim </a:t>
            </a:r>
            <a:r>
              <a:rPr lang="en-US" sz="2800" b="1" dirty="0" err="1"/>
              <a:t>ots</a:t>
            </a:r>
            <a:r>
              <a:rPr lang="en-US" sz="2800" b="1" dirty="0"/>
              <a:t>!                </a:t>
            </a:r>
            <a:r>
              <a:rPr lang="en-US" sz="2000" i="1" dirty="0">
                <a:solidFill>
                  <a:srgbClr val="FF0000"/>
                </a:solidFill>
              </a:rPr>
              <a:t>Doesn’t matter!</a:t>
            </a:r>
            <a:endParaRPr lang="en-US" sz="2000" i="1" dirty="0"/>
          </a:p>
          <a:p>
            <a:endParaRPr lang="en-US" sz="1400" dirty="0"/>
          </a:p>
          <a:p>
            <a:r>
              <a:rPr lang="en-US" sz="2800" b="1" dirty="0"/>
              <a:t>Dyna </a:t>
            </a:r>
            <a:r>
              <a:rPr lang="en-US" sz="2800" b="1" dirty="0" err="1"/>
              <a:t>ni</a:t>
            </a:r>
            <a:r>
              <a:rPr lang="en-US" sz="2800" b="1" dirty="0"/>
              <a:t>!</a:t>
            </a:r>
            <a:r>
              <a:rPr lang="en-US" sz="2800" dirty="0"/>
              <a:t>                </a:t>
            </a:r>
            <a:r>
              <a:rPr lang="en-US" sz="2000" i="1" dirty="0">
                <a:solidFill>
                  <a:srgbClr val="FF0000"/>
                </a:solidFill>
              </a:rPr>
              <a:t>There we are!</a:t>
            </a:r>
          </a:p>
          <a:p>
            <a:endParaRPr lang="en-US" sz="1400" i="1" dirty="0">
              <a:solidFill>
                <a:srgbClr val="FF0000"/>
              </a:solidFill>
            </a:endParaRPr>
          </a:p>
          <a:p>
            <a:r>
              <a:rPr lang="en-US" sz="2800" b="1" dirty="0"/>
              <a:t>Dyna </a:t>
            </a:r>
            <a:r>
              <a:rPr lang="en-US" sz="2800" b="1" dirty="0" err="1"/>
              <a:t>drueni</a:t>
            </a:r>
            <a:r>
              <a:rPr lang="en-US" sz="2800" b="1" dirty="0"/>
              <a:t>!        </a:t>
            </a:r>
            <a:r>
              <a:rPr lang="en-US" sz="2000" i="1" dirty="0">
                <a:solidFill>
                  <a:srgbClr val="FF0000"/>
                </a:solidFill>
              </a:rPr>
              <a:t>That’s a pity!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71E324-4339-6843-90EB-73CB13FE60FA}"/>
              </a:ext>
            </a:extLst>
          </p:cNvPr>
          <p:cNvSpPr txBox="1"/>
          <p:nvPr/>
        </p:nvSpPr>
        <p:spPr>
          <a:xfrm>
            <a:off x="531420" y="257047"/>
            <a:ext cx="4949037" cy="95410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y-GB" sz="3600" b="1" dirty="0"/>
              <a:t>Ymadroddion</a:t>
            </a:r>
            <a:r>
              <a:rPr lang="cy-GB" sz="3600" b="1" dirty="0">
                <a:solidFill>
                  <a:srgbClr val="002060"/>
                </a:solidFill>
              </a:rPr>
              <a:t> </a:t>
            </a:r>
            <a:r>
              <a:rPr lang="cy-GB" sz="3600" b="1" dirty="0"/>
              <a:t>Defnyddiol</a:t>
            </a:r>
            <a:r>
              <a:rPr lang="cy-GB" sz="3600" b="1" i="0" u="none" strike="noStrike" dirty="0">
                <a:effectLst/>
              </a:rPr>
              <a:t>  </a:t>
            </a:r>
          </a:p>
          <a:p>
            <a:r>
              <a:rPr lang="cy-GB" sz="2000" b="0" i="1" u="none" strike="noStrike" dirty="0">
                <a:effectLst/>
              </a:rPr>
              <a:t>Useful Phrases</a:t>
            </a:r>
            <a:endParaRPr lang="en-US" sz="2000" i="1" dirty="0"/>
          </a:p>
        </p:txBody>
      </p:sp>
      <p:pic>
        <p:nvPicPr>
          <p:cNvPr id="11" name="Picture 10" descr="A picture containing vector graphics, toy, doll&#10;&#10;Description automatically generated">
            <a:extLst>
              <a:ext uri="{FF2B5EF4-FFF2-40B4-BE49-F238E27FC236}">
                <a16:creationId xmlns:a16="http://schemas.microsoft.com/office/drawing/2014/main" id="{A5E8FD6E-04D3-7344-BD62-C31A75285E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839" y="2185061"/>
            <a:ext cx="5783989" cy="467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33140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753565">
            <a:off x="2016990" y="-417539"/>
            <a:ext cx="7458477" cy="715346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3339783" y="968449"/>
            <a:ext cx="2158098" cy="50685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Llun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Mawrth</a:t>
            </a: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Mercher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Iau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Gwener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Sadwrn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Sul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99200" y="968449"/>
            <a:ext cx="2158098" cy="4436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Monday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Tuesday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Wednesday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Thursday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Friday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Saturday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Sunday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821982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FCC198-DBFA-46B2-A241-8E3888E63670}">
  <ds:schemaRefs>
    <ds:schemaRef ds:uri="http://schemas.microsoft.com/office/2006/documentManagement/types"/>
    <ds:schemaRef ds:uri="http://purl.org/dc/elements/1.1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16c05727-aa75-4e4a-9b5f-8a80a1165891"/>
    <ds:schemaRef ds:uri="71af3243-3dd4-4a8d-8c0d-dd76da1f02a5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{FF75157F-0AC6-4D81-A5A7-C3CCA4194010}tf89080264_win32</Template>
  <TotalTime>1838</TotalTime>
  <Words>1096</Words>
  <Application>Microsoft Office PowerPoint</Application>
  <PresentationFormat>Widescreen</PresentationFormat>
  <Paragraphs>319</Paragraphs>
  <Slides>56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4</vt:i4>
      </vt:variant>
      <vt:variant>
        <vt:lpstr>Slide Titles</vt:lpstr>
      </vt:variant>
      <vt:variant>
        <vt:i4>56</vt:i4>
      </vt:variant>
    </vt:vector>
  </HeadingPairs>
  <TitlesOfParts>
    <vt:vector size="60" baseType="lpstr">
      <vt:lpstr>Brush</vt:lpstr>
      <vt:lpstr>Office Theme</vt:lpstr>
      <vt:lpstr>1_Office Theme</vt:lpstr>
      <vt:lpstr>2_Office Theme</vt:lpstr>
      <vt:lpstr>Academi Golau Glas Cwrs Heddlua Lefel Mynediad</vt:lpstr>
      <vt:lpstr>Uned 2 Cyfarchion / Rhifau Greetings / Numbers</vt:lpstr>
      <vt:lpstr>Nod y wers: Adolygu cyfarchion Gofyn: Ble rwyt ti’n byw? Revising greetings Asking Where do you live?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Pwy ydy pwy?</vt:lpstr>
      <vt:lpstr>Gêm Dis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 Golau Glas Cwrs Heddlu Lefel Mynediad</dc:title>
  <dc:creator>Susan Hart-Lewis</dc:creator>
  <cp:lastModifiedBy>Susan Hart-Lewis</cp:lastModifiedBy>
  <cp:revision>18</cp:revision>
  <dcterms:created xsi:type="dcterms:W3CDTF">2022-08-30T11:09:05Z</dcterms:created>
  <dcterms:modified xsi:type="dcterms:W3CDTF">2022-10-10T11:46:22Z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