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7" r:id="rId2"/>
    <p:sldId id="256" r:id="rId3"/>
    <p:sldId id="258" r:id="rId4"/>
    <p:sldId id="259" r:id="rId5"/>
    <p:sldId id="260" r:id="rId6"/>
    <p:sldId id="261" r:id="rId7"/>
    <p:sldId id="262" r:id="rId8"/>
    <p:sldId id="263" r:id="rId9"/>
    <p:sldId id="264" r:id="rId10"/>
    <p:sldId id="265" r:id="rId11"/>
    <p:sldId id="279" r:id="rId12"/>
    <p:sldId id="281" r:id="rId13"/>
    <p:sldId id="280" r:id="rId14"/>
    <p:sldId id="267" r:id="rId15"/>
    <p:sldId id="268" r:id="rId16"/>
    <p:sldId id="269" r:id="rId17"/>
    <p:sldId id="270" r:id="rId18"/>
    <p:sldId id="272" r:id="rId19"/>
    <p:sldId id="271" r:id="rId20"/>
    <p:sldId id="277" r:id="rId21"/>
    <p:sldId id="278" r:id="rId22"/>
    <p:sldId id="273" r:id="rId23"/>
    <p:sldId id="274" r:id="rId24"/>
    <p:sldId id="282" r:id="rId25"/>
    <p:sldId id="283" r:id="rId26"/>
    <p:sldId id="284"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DDADAF-7981-0ADC-D3B9-DBFDBE0D2C4C}" v="184" dt="2026-05-06T10:12:06.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C8E6E1-D070-4ECB-9FCB-C9E56D9398B2}" type="datetimeFigureOut">
              <a:t>5/6/2026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3B6EA7-B189-4FF3-B8E5-E1CB1620F86C}" type="slidenum">
              <a:t>‹#›</a:t>
            </a:fld>
            <a:endParaRPr lang="en-GB"/>
          </a:p>
        </p:txBody>
      </p:sp>
    </p:spTree>
    <p:extLst>
      <p:ext uri="{BB962C8B-B14F-4D97-AF65-F5344CB8AC3E}">
        <p14:creationId xmlns:p14="http://schemas.microsoft.com/office/powerpoint/2010/main" val="3967784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1176 at Cardigan Castle is the on‑site </a:t>
            </a:r>
            <a:r>
              <a:rPr lang="en-GB" err="1"/>
              <a:t>caféand</a:t>
            </a:r>
            <a:r>
              <a:rPr lang="en-GB"/>
              <a:t> restaurant found within </a:t>
            </a:r>
            <a:r>
              <a:rPr lang="en-GB" err="1"/>
              <a:t>CardiganCastle</a:t>
            </a:r>
            <a:r>
              <a:rPr lang="en-GB"/>
              <a:t>, offering locally sourced </a:t>
            </a:r>
            <a:r>
              <a:rPr lang="en-GB" err="1"/>
              <a:t>Welshcuisine</a:t>
            </a:r>
            <a:r>
              <a:rPr lang="en-GB"/>
              <a:t> in a contemporary glass-and-</a:t>
            </a:r>
            <a:r>
              <a:rPr lang="en-GB" err="1"/>
              <a:t>slatespace</a:t>
            </a:r>
            <a:r>
              <a:rPr lang="en-GB"/>
              <a:t> overlooking the River Teifi. It is </a:t>
            </a:r>
            <a:r>
              <a:rPr lang="en-GB" err="1"/>
              <a:t>namedafter</a:t>
            </a:r>
            <a:r>
              <a:rPr lang="en-GB"/>
              <a:t> the first recorded National </a:t>
            </a:r>
            <a:r>
              <a:rPr lang="en-GB" err="1"/>
              <a:t>Eisteddfodheld</a:t>
            </a:r>
            <a:r>
              <a:rPr lang="en-GB"/>
              <a:t> at Cardigan in 1176, linking the </a:t>
            </a:r>
            <a:r>
              <a:rPr lang="en-GB" err="1"/>
              <a:t>venueto</a:t>
            </a:r>
            <a:r>
              <a:rPr lang="en-GB"/>
              <a:t> Welsh cultural heritage.</a:t>
            </a:r>
            <a:endParaRPr lang="en-US"/>
          </a:p>
          <a:p>
            <a:pPr marL="285750" indent="-285750">
              <a:lnSpc>
                <a:spcPct val="90000"/>
              </a:lnSpc>
              <a:spcBef>
                <a:spcPts val="1000"/>
              </a:spcBef>
              <a:buFont typeface="Arial"/>
              <a:buChar char="•"/>
            </a:pPr>
            <a:r>
              <a:rPr lang="en-GB"/>
              <a:t>A 70‑seat restaurant inside Cardigan </a:t>
            </a:r>
            <a:r>
              <a:rPr lang="en-GB" err="1"/>
              <a:t>Castle,blending</a:t>
            </a:r>
            <a:r>
              <a:rPr lang="en-GB"/>
              <a:t> modern design with 900 years </a:t>
            </a:r>
            <a:r>
              <a:rPr lang="en-GB" err="1"/>
              <a:t>ofhistory</a:t>
            </a:r>
            <a:r>
              <a:rPr lang="en-GB"/>
              <a:t>. </a:t>
            </a:r>
            <a:endParaRPr lang="en-GB">
              <a:ea typeface="Calibri"/>
              <a:cs typeface="Calibri"/>
            </a:endParaRPr>
          </a:p>
          <a:p>
            <a:pPr marL="285750" indent="-285750">
              <a:lnSpc>
                <a:spcPct val="90000"/>
              </a:lnSpc>
              <a:spcBef>
                <a:spcPts val="1000"/>
              </a:spcBef>
              <a:buFont typeface="Arial"/>
              <a:buChar char="•"/>
            </a:pPr>
            <a:r>
              <a:rPr lang="en-GB"/>
              <a:t>A dining venue serving seasonal, </a:t>
            </a:r>
            <a:r>
              <a:rPr lang="en-GB" err="1"/>
              <a:t>locallysourced</a:t>
            </a:r>
            <a:r>
              <a:rPr lang="en-GB"/>
              <a:t> Welsh produce, </a:t>
            </a:r>
            <a:r>
              <a:rPr lang="en-GB" err="1"/>
              <a:t>includingvegetables</a:t>
            </a:r>
            <a:r>
              <a:rPr lang="en-GB"/>
              <a:t> grown in the castle’s own </a:t>
            </a:r>
            <a:r>
              <a:rPr lang="en-GB" err="1"/>
              <a:t>kitchengarden</a:t>
            </a:r>
            <a:r>
              <a:rPr lang="en-GB"/>
              <a:t>. </a:t>
            </a:r>
            <a:endParaRPr lang="en-GB">
              <a:ea typeface="Calibri"/>
              <a:cs typeface="Calibri"/>
            </a:endParaRPr>
          </a:p>
          <a:p>
            <a:pPr marL="285750" indent="-285750">
              <a:lnSpc>
                <a:spcPct val="90000"/>
              </a:lnSpc>
              <a:spcBef>
                <a:spcPts val="1000"/>
              </a:spcBef>
              <a:buFont typeface="Arial"/>
              <a:buChar char="•"/>
            </a:pPr>
            <a:r>
              <a:rPr lang="en-GB"/>
              <a:t>A space offering panoramic views of </a:t>
            </a:r>
            <a:r>
              <a:rPr lang="en-GB" err="1"/>
              <a:t>theRiver</a:t>
            </a:r>
            <a:r>
              <a:rPr lang="en-GB"/>
              <a:t> Teifi and castle grounds. </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73B6EA7-B189-4FF3-B8E5-E1CB1620F86C}" type="slidenum">
              <a:t>3</a:t>
            </a:fld>
            <a:endParaRPr lang="en-GB"/>
          </a:p>
        </p:txBody>
      </p:sp>
    </p:spTree>
    <p:extLst>
      <p:ext uri="{BB962C8B-B14F-4D97-AF65-F5344CB8AC3E}">
        <p14:creationId xmlns:p14="http://schemas.microsoft.com/office/powerpoint/2010/main" val="1346754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Brexit has significantly reduced the availability </a:t>
            </a:r>
            <a:r>
              <a:rPr lang="en-GB" err="1"/>
              <a:t>ofEU</a:t>
            </a:r>
            <a:r>
              <a:rPr lang="en-GB"/>
              <a:t> labour, historically a major workforce source </a:t>
            </a:r>
            <a:r>
              <a:rPr lang="en-GB" err="1"/>
              <a:t>forUK</a:t>
            </a:r>
            <a:r>
              <a:rPr lang="en-GB"/>
              <a:t> hospitality. Tighter immigration rules </a:t>
            </a:r>
            <a:r>
              <a:rPr lang="en-GB" err="1"/>
              <a:t>havecreated</a:t>
            </a:r>
            <a:r>
              <a:rPr lang="en-GB"/>
              <a:t> chronic staffing shortages, </a:t>
            </a:r>
            <a:r>
              <a:rPr lang="en-GB" err="1"/>
              <a:t>increasingcompetition</a:t>
            </a:r>
            <a:r>
              <a:rPr lang="en-GB"/>
              <a:t> for talent and pushing employers </a:t>
            </a:r>
            <a:r>
              <a:rPr lang="en-GB" err="1"/>
              <a:t>torely</a:t>
            </a:r>
            <a:r>
              <a:rPr lang="en-GB"/>
              <a:t> on overtime or inexperienced staff. </a:t>
            </a:r>
            <a:r>
              <a:rPr lang="en-GB" err="1"/>
              <a:t>Thiscontributes</a:t>
            </a:r>
            <a:r>
              <a:rPr lang="en-GB"/>
              <a:t> to burnout, turnover, and </a:t>
            </a:r>
            <a:r>
              <a:rPr lang="en-GB" err="1"/>
              <a:t>reducedservice</a:t>
            </a:r>
            <a:r>
              <a:rPr lang="en-GB"/>
              <a:t> quality, making retention more difficult.</a:t>
            </a:r>
          </a:p>
          <a:p>
            <a:pPr marL="171450" indent="-171450">
              <a:lnSpc>
                <a:spcPct val="90000"/>
              </a:lnSpc>
              <a:spcBef>
                <a:spcPts val="1000"/>
              </a:spcBef>
              <a:buFont typeface="Arial"/>
              <a:buChar char="•"/>
            </a:pPr>
            <a:r>
              <a:rPr lang="en-GB"/>
              <a:t>The pandemic accelerated workforce exits </a:t>
            </a:r>
            <a:r>
              <a:rPr lang="en-GB" err="1"/>
              <a:t>asemployees</a:t>
            </a:r>
            <a:r>
              <a:rPr lang="en-GB"/>
              <a:t> sought roles with greater stability, </a:t>
            </a:r>
            <a:r>
              <a:rPr lang="en-GB" err="1"/>
              <a:t>betterpay</a:t>
            </a:r>
            <a:r>
              <a:rPr lang="en-GB"/>
              <a:t>, and improved work–life balance. Many </a:t>
            </a:r>
            <a:r>
              <a:rPr lang="en-GB" err="1"/>
              <a:t>formerhospitality</a:t>
            </a:r>
            <a:r>
              <a:rPr lang="en-GB"/>
              <a:t> workers did not return, leaving </a:t>
            </a:r>
            <a:r>
              <a:rPr lang="en-GB" err="1"/>
              <a:t>astructural</a:t>
            </a:r>
            <a:r>
              <a:rPr lang="en-GB"/>
              <a:t> labour gap. Ongoing health </a:t>
            </a:r>
            <a:r>
              <a:rPr lang="en-GB" err="1"/>
              <a:t>concerns,increased</a:t>
            </a:r>
            <a:r>
              <a:rPr lang="en-GB"/>
              <a:t> customer aggression, and </a:t>
            </a:r>
            <a:r>
              <a:rPr lang="en-GB" err="1"/>
              <a:t>higheremotional</a:t>
            </a:r>
            <a:r>
              <a:rPr lang="en-GB"/>
              <a:t> labour demands have </a:t>
            </a:r>
            <a:r>
              <a:rPr lang="en-GB" err="1"/>
              <a:t>furtherundermined</a:t>
            </a:r>
            <a:r>
              <a:rPr lang="en-GB"/>
              <a:t> employee wellbeing and long‑</a:t>
            </a:r>
            <a:r>
              <a:rPr lang="en-GB" err="1"/>
              <a:t>termretention</a:t>
            </a:r>
            <a:r>
              <a:rPr lang="en-GB"/>
              <a:t>.(Baum et al., 2026)</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73B6EA7-B189-4FF3-B8E5-E1CB1620F86C}" type="slidenum">
              <a:t>4</a:t>
            </a:fld>
            <a:endParaRPr lang="en-GB"/>
          </a:p>
        </p:txBody>
      </p:sp>
    </p:spTree>
    <p:extLst>
      <p:ext uri="{BB962C8B-B14F-4D97-AF65-F5344CB8AC3E}">
        <p14:creationId xmlns:p14="http://schemas.microsoft.com/office/powerpoint/2010/main" val="4087514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3. Economic Situation</a:t>
            </a:r>
            <a:endParaRPr lang="en-US"/>
          </a:p>
          <a:p>
            <a:pPr marL="285750" indent="-285750">
              <a:lnSpc>
                <a:spcPct val="90000"/>
              </a:lnSpc>
              <a:spcBef>
                <a:spcPts val="1000"/>
              </a:spcBef>
              <a:buFont typeface="Arial"/>
              <a:buChar char="•"/>
            </a:pPr>
            <a:r>
              <a:rPr lang="en-GB"/>
              <a:t>Inflation, rising living costs, and wage pressures have reshaped </a:t>
            </a:r>
            <a:r>
              <a:rPr lang="en-GB" err="1"/>
              <a:t>employeeexpectations</a:t>
            </a:r>
            <a:r>
              <a:rPr lang="en-GB"/>
              <a:t>. Workers increasingly prioritise secure contracts, predictable </a:t>
            </a:r>
            <a:r>
              <a:rPr lang="en-GB" err="1"/>
              <a:t>hours,and</a:t>
            </a:r>
            <a:r>
              <a:rPr lang="en-GB"/>
              <a:t> competitive pay. For employers, financial constraints limit their ability to </a:t>
            </a:r>
            <a:r>
              <a:rPr lang="en-GB" err="1"/>
              <a:t>offerattractive</a:t>
            </a:r>
            <a:r>
              <a:rPr lang="en-GB"/>
              <a:t> packages, training, or progression pathways—factors strongly linked </a:t>
            </a:r>
            <a:r>
              <a:rPr lang="en-GB" err="1"/>
              <a:t>toretention</a:t>
            </a:r>
            <a:r>
              <a:rPr lang="en-GB"/>
              <a:t> and organisational commitment (CIPD, 2023)</a:t>
            </a:r>
            <a:endParaRPr lang="en-GB">
              <a:ea typeface="Calibri"/>
              <a:cs typeface="Calibri"/>
            </a:endParaRPr>
          </a:p>
          <a:p>
            <a:pPr marL="285750" indent="-285750">
              <a:lnSpc>
                <a:spcPct val="90000"/>
              </a:lnSpc>
              <a:spcBef>
                <a:spcPts val="1000"/>
              </a:spcBef>
              <a:buFont typeface="Arial"/>
              <a:buChar char="•"/>
            </a:pPr>
            <a:r>
              <a:rPr lang="en-GB"/>
              <a:t>4. Retirement Tide &amp; Generation Gap</a:t>
            </a:r>
            <a:endParaRPr lang="en-US"/>
          </a:p>
          <a:p>
            <a:pPr marL="285750" indent="-285750">
              <a:lnSpc>
                <a:spcPct val="90000"/>
              </a:lnSpc>
              <a:spcBef>
                <a:spcPts val="1000"/>
              </a:spcBef>
              <a:buFont typeface="Arial"/>
              <a:buChar char="•"/>
            </a:pPr>
            <a:r>
              <a:rPr lang="en-GB"/>
              <a:t>An ageing workforce is retiring faster than younger workers are entering the sector. </a:t>
            </a:r>
            <a:r>
              <a:rPr lang="en-GB" err="1"/>
              <a:t>Atthe</a:t>
            </a:r>
            <a:r>
              <a:rPr lang="en-GB"/>
              <a:t> same time, generational differences in values—particularly around </a:t>
            </a:r>
            <a:r>
              <a:rPr lang="en-GB" err="1"/>
              <a:t>flexibility,purpose</a:t>
            </a:r>
            <a:r>
              <a:rPr lang="en-GB"/>
              <a:t>, and development—create mismatches between traditional </a:t>
            </a:r>
            <a:r>
              <a:rPr lang="en-GB" err="1"/>
              <a:t>hospitalitypractices</a:t>
            </a:r>
            <a:r>
              <a:rPr lang="en-GB"/>
              <a:t> and modern employee expectations. Failure to adapt contributes to </a:t>
            </a:r>
            <a:r>
              <a:rPr lang="en-GB" err="1"/>
              <a:t>highturnover</a:t>
            </a:r>
            <a:r>
              <a:rPr lang="en-GB"/>
              <a:t> among younger staff and a widening skills gap.</a:t>
            </a:r>
            <a:endParaRPr lang="en-GB">
              <a:ea typeface="Calibri"/>
              <a:cs typeface="Calibri"/>
            </a:endParaRPr>
          </a:p>
          <a:p>
            <a:pPr marL="285750" indent="-285750">
              <a:lnSpc>
                <a:spcPct val="90000"/>
              </a:lnSpc>
              <a:spcBef>
                <a:spcPts val="1000"/>
              </a:spcBef>
              <a:buFont typeface="Arial"/>
              <a:buChar char="•"/>
            </a:pPr>
            <a:r>
              <a:rPr lang="en-GB"/>
              <a:t>5. Artificial Intelligence (AI)</a:t>
            </a:r>
            <a:endParaRPr lang="en-US"/>
          </a:p>
          <a:p>
            <a:pPr marL="285750" indent="-285750">
              <a:lnSpc>
                <a:spcPct val="90000"/>
              </a:lnSpc>
              <a:spcBef>
                <a:spcPts val="1000"/>
              </a:spcBef>
              <a:buFont typeface="Arial"/>
              <a:buChar char="•"/>
            </a:pPr>
            <a:r>
              <a:rPr lang="en-GB"/>
              <a:t>AI is reshaping job roles through automation of bookings, ordering, </a:t>
            </a:r>
            <a:r>
              <a:rPr lang="en-GB" err="1"/>
              <a:t>andadministrative</a:t>
            </a:r>
            <a:r>
              <a:rPr lang="en-GB"/>
              <a:t> tasks. While this can reduce workload, it also creates anxiety </a:t>
            </a:r>
            <a:r>
              <a:rPr lang="en-GB" err="1"/>
              <a:t>aboutjob</a:t>
            </a:r>
            <a:r>
              <a:rPr lang="en-GB"/>
              <a:t> security and requires new digital skills. Without investment in training </a:t>
            </a:r>
            <a:r>
              <a:rPr lang="en-GB" err="1"/>
              <a:t>andtransparent</a:t>
            </a:r>
            <a:r>
              <a:rPr lang="en-GB"/>
              <a:t> communication, AI adoption risks lower engagement and </a:t>
            </a:r>
            <a:r>
              <a:rPr lang="en-GB" err="1"/>
              <a:t>higherturnover</a:t>
            </a:r>
            <a:r>
              <a:rPr lang="en-GB"/>
              <a:t>, especially among employees who feel excluded from </a:t>
            </a:r>
            <a:r>
              <a:rPr lang="en-GB" err="1"/>
              <a:t>technologicalchange</a:t>
            </a:r>
            <a:r>
              <a:rPr lang="en-GB"/>
              <a:t>.(Webster and Ivanov, 2020)</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73B6EA7-B189-4FF3-B8E5-E1CB1620F86C}" type="slidenum">
              <a:t>5</a:t>
            </a:fld>
            <a:endParaRPr lang="en-GB"/>
          </a:p>
        </p:txBody>
      </p:sp>
    </p:spTree>
    <p:extLst>
      <p:ext uri="{BB962C8B-B14F-4D97-AF65-F5344CB8AC3E}">
        <p14:creationId xmlns:p14="http://schemas.microsoft.com/office/powerpoint/2010/main" val="826426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Retention in hospitality isshaped by several internalfactors that influence employeesatisfaction, engagement, andlong‑term commitment.Evidence from recent hospitalityresearch shows that staffshortages, inadequate training,weak management practices,limited developmentopportunities, and ineffectiveleadership styles are among themost significant drivers ofturnover.</a:t>
            </a:r>
            <a:endParaRPr lang="en-US"/>
          </a:p>
        </p:txBody>
      </p:sp>
      <p:sp>
        <p:nvSpPr>
          <p:cNvPr id="4" name="Slide Number Placeholder 3"/>
          <p:cNvSpPr>
            <a:spLocks noGrp="1"/>
          </p:cNvSpPr>
          <p:nvPr>
            <p:ph type="sldNum" sz="quarter" idx="5"/>
          </p:nvPr>
        </p:nvSpPr>
        <p:spPr/>
        <p:txBody>
          <a:bodyPr/>
          <a:lstStyle/>
          <a:p>
            <a:fld id="{873B6EA7-B189-4FF3-B8E5-E1CB1620F86C}" type="slidenum">
              <a:rPr lang="en-GB"/>
              <a:t>6</a:t>
            </a:fld>
            <a:endParaRPr lang="en-GB"/>
          </a:p>
        </p:txBody>
      </p:sp>
    </p:spTree>
    <p:extLst>
      <p:ext uri="{BB962C8B-B14F-4D97-AF65-F5344CB8AC3E}">
        <p14:creationId xmlns:p14="http://schemas.microsoft.com/office/powerpoint/2010/main" val="71225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06/05/2026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06/05/2026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06/05/2026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tristupe.com/2016/09/boss-vs-leader-which-are-you.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icaglobalarchives.org/collections/analyzing-social-dynamics/social-process-model/the-social-dynamic-of-humanness-is-a-process/" TargetMode="External"/><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blog.roboforex.com/blog/2019/08/29/triangle-and-wedge-patterns-in-technical-analysis/" TargetMode="External"/><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A4FC15B-7EC6-AC80-CD74-11E1B52643D7}"/>
              </a:ext>
            </a:extLst>
          </p:cNvPr>
          <p:cNvSpPr>
            <a:spLocks noGrp="1"/>
          </p:cNvSpPr>
          <p:nvPr>
            <p:ph idx="1"/>
          </p:nvPr>
        </p:nvSpPr>
        <p:spPr>
          <a:xfrm>
            <a:off x="838200" y="270734"/>
            <a:ext cx="10515600" cy="5906229"/>
          </a:xfrm>
        </p:spPr>
        <p:txBody>
          <a:bodyPr vert="horz" lIns="91440" tIns="45720" rIns="91440" bIns="45720" rtlCol="0" anchor="t">
            <a:normAutofit/>
          </a:bodyPr>
          <a:lstStyle/>
          <a:p>
            <a:r>
              <a:rPr lang="en-GB"/>
              <a:t>Professional Service (BMGM5005)</a:t>
            </a:r>
            <a:endParaRPr lang="en-GB">
              <a:ea typeface="+mn-lt"/>
              <a:cs typeface="+mn-lt"/>
            </a:endParaRPr>
          </a:p>
          <a:p>
            <a:r>
              <a:rPr lang="en-GB">
                <a:ea typeface="+mn-lt"/>
                <a:cs typeface="+mn-lt"/>
              </a:rPr>
              <a:t>Analyse the impacts of macro environment on human resources management and personal management </a:t>
            </a:r>
            <a:endParaRPr lang="en-GB" dirty="0">
              <a:ea typeface="+mn-lt"/>
              <a:cs typeface="+mn-lt"/>
            </a:endParaRPr>
          </a:p>
          <a:p>
            <a:r>
              <a:rPr lang="en-GB">
                <a:ea typeface="+mn-lt"/>
                <a:cs typeface="+mn-lt"/>
              </a:rPr>
              <a:t>  Ellie Morgan-2416694 </a:t>
            </a:r>
          </a:p>
          <a:p>
            <a:endParaRPr lang="en-GB"/>
          </a:p>
        </p:txBody>
      </p:sp>
    </p:spTree>
    <p:extLst>
      <p:ext uri="{BB962C8B-B14F-4D97-AF65-F5344CB8AC3E}">
        <p14:creationId xmlns:p14="http://schemas.microsoft.com/office/powerpoint/2010/main" val="208429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digan Castle | Meet in Wales">
            <a:extLst>
              <a:ext uri="{FF2B5EF4-FFF2-40B4-BE49-F238E27FC236}">
                <a16:creationId xmlns:a16="http://schemas.microsoft.com/office/drawing/2014/main" id="{6A1BEC91-AA01-D32D-DF6D-4FD233810484}"/>
              </a:ext>
            </a:extLst>
          </p:cNvPr>
          <p:cNvPicPr>
            <a:picLocks noChangeAspect="1"/>
          </p:cNvPicPr>
          <p:nvPr/>
        </p:nvPicPr>
        <p:blipFill>
          <a:blip r:embed="rId2"/>
          <a:srcRect t="5436"/>
          <a:stretch>
            <a:fillRect/>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52228" y="743447"/>
            <a:ext cx="3973385" cy="3692028"/>
          </a:xfrm>
          <a:noFill/>
        </p:spPr>
        <p:txBody>
          <a:bodyPr>
            <a:normAutofit/>
          </a:bodyPr>
          <a:lstStyle/>
          <a:p>
            <a:pPr algn="l"/>
            <a:r>
              <a:rPr lang="en-GB" sz="5200"/>
              <a:t>1176</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nside the Restaurant - Picture of 1176, Cardigan - Tripadvisor">
            <a:extLst>
              <a:ext uri="{FF2B5EF4-FFF2-40B4-BE49-F238E27FC236}">
                <a16:creationId xmlns:a16="http://schemas.microsoft.com/office/drawing/2014/main" id="{416E5E89-21E8-D86D-D721-ADAECC98E9E7}"/>
              </a:ext>
            </a:extLst>
          </p:cNvPr>
          <p:cNvPicPr>
            <a:picLocks noChangeAspect="1"/>
          </p:cNvPicPr>
          <p:nvPr/>
        </p:nvPicPr>
        <p:blipFill>
          <a:blip r:embed="rId3"/>
          <a:srcRect b="5436"/>
          <a:stretch>
            <a:fillRect/>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D5DF9D-304D-A924-CF21-91D965F0D738}"/>
              </a:ext>
            </a:extLst>
          </p:cNvPr>
          <p:cNvSpPr>
            <a:spLocks noGrp="1"/>
          </p:cNvSpPr>
          <p:nvPr>
            <p:ph type="title"/>
          </p:nvPr>
        </p:nvSpPr>
        <p:spPr>
          <a:xfrm>
            <a:off x="838200" y="365125"/>
            <a:ext cx="3822189" cy="1899912"/>
          </a:xfrm>
        </p:spPr>
        <p:txBody>
          <a:bodyPr>
            <a:normAutofit/>
          </a:bodyPr>
          <a:lstStyle/>
          <a:p>
            <a:r>
              <a:rPr lang="en-GB" sz="4000"/>
              <a:t>What is 1176</a:t>
            </a:r>
          </a:p>
        </p:txBody>
      </p:sp>
      <p:sp>
        <p:nvSpPr>
          <p:cNvPr id="3" name="Content Placeholder 2">
            <a:extLst>
              <a:ext uri="{FF2B5EF4-FFF2-40B4-BE49-F238E27FC236}">
                <a16:creationId xmlns:a16="http://schemas.microsoft.com/office/drawing/2014/main" id="{260C734C-5449-361E-6390-64BF29432427}"/>
              </a:ext>
            </a:extLst>
          </p:cNvPr>
          <p:cNvSpPr>
            <a:spLocks noGrp="1"/>
          </p:cNvSpPr>
          <p:nvPr>
            <p:ph idx="1"/>
          </p:nvPr>
        </p:nvSpPr>
        <p:spPr>
          <a:xfrm>
            <a:off x="838200" y="2434201"/>
            <a:ext cx="5533566" cy="3742762"/>
          </a:xfrm>
        </p:spPr>
        <p:txBody>
          <a:bodyPr vert="horz" lIns="91440" tIns="45720" rIns="91440" bIns="45720" rtlCol="0" anchor="t">
            <a:noAutofit/>
          </a:bodyPr>
          <a:lstStyle/>
          <a:p>
            <a:pPr marL="342900" indent="-342900"/>
            <a:r>
              <a:rPr lang="en-GB">
                <a:ea typeface="+mn-lt"/>
                <a:cs typeface="+mn-lt"/>
              </a:rPr>
              <a:t>At Cardigan Castle </a:t>
            </a:r>
            <a:endParaRPr lang="en-US">
              <a:ea typeface="+mn-lt"/>
              <a:cs typeface="+mn-lt"/>
            </a:endParaRPr>
          </a:p>
          <a:p>
            <a:pPr marL="342900" indent="-342900"/>
            <a:r>
              <a:rPr lang="en-GB">
                <a:ea typeface="+mn-lt"/>
                <a:cs typeface="+mn-lt"/>
              </a:rPr>
              <a:t>Locally sourced Welsh cuisine </a:t>
            </a:r>
            <a:endParaRPr lang="en-US">
              <a:ea typeface="+mn-lt"/>
              <a:cs typeface="+mn-lt"/>
            </a:endParaRPr>
          </a:p>
          <a:p>
            <a:pPr marL="342900" indent="-342900"/>
            <a:r>
              <a:rPr lang="en-GB">
                <a:ea typeface="+mn-lt"/>
                <a:cs typeface="+mn-lt"/>
              </a:rPr>
              <a:t>Contemporary glass-and-slate space overlooking the River Teifi.</a:t>
            </a:r>
            <a:endParaRPr lang="en-US">
              <a:ea typeface="+mn-lt"/>
              <a:cs typeface="+mn-lt"/>
            </a:endParaRPr>
          </a:p>
          <a:p>
            <a:pPr marL="342900" indent="-342900"/>
            <a:r>
              <a:rPr lang="en-GB">
                <a:ea typeface="+mn-lt"/>
                <a:cs typeface="+mn-lt"/>
              </a:rPr>
              <a:t>Named after first National Eisteddfod </a:t>
            </a:r>
          </a:p>
          <a:p>
            <a:pPr marL="342900" indent="-342900"/>
            <a:r>
              <a:rPr lang="en-GB">
                <a:ea typeface="+mn-lt"/>
                <a:cs typeface="+mn-lt"/>
              </a:rPr>
              <a:t>70‑seat restaurant </a:t>
            </a:r>
          </a:p>
          <a:p>
            <a:pPr marL="285750" indent="-285750"/>
            <a:endParaRPr lang="en-GB" sz="1400"/>
          </a:p>
          <a:p>
            <a:endParaRPr lang="en-GB" sz="1400"/>
          </a:p>
          <a:p>
            <a:endParaRPr lang="en-GB" sz="1400"/>
          </a:p>
        </p:txBody>
      </p:sp>
    </p:spTree>
    <p:extLst>
      <p:ext uri="{BB962C8B-B14F-4D97-AF65-F5344CB8AC3E}">
        <p14:creationId xmlns:p14="http://schemas.microsoft.com/office/powerpoint/2010/main" val="4197135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Shape of the World - Eos">
            <a:extLst>
              <a:ext uri="{FF2B5EF4-FFF2-40B4-BE49-F238E27FC236}">
                <a16:creationId xmlns:a16="http://schemas.microsoft.com/office/drawing/2014/main" id="{FD9A95EB-AFC7-F90D-BF16-EBD3800C0725}"/>
              </a:ext>
            </a:extLst>
          </p:cNvPr>
          <p:cNvPicPr>
            <a:picLocks noChangeAspect="1"/>
          </p:cNvPicPr>
          <p:nvPr/>
        </p:nvPicPr>
        <p:blipFill>
          <a:blip r:embed="rId3"/>
          <a:srcRect b="5436"/>
          <a:stretch>
            <a:fillRect/>
          </a:stretch>
        </p:blipFill>
        <p:spPr>
          <a:xfrm>
            <a:off x="2522356" y="10"/>
            <a:ext cx="9669642" cy="6857990"/>
          </a:xfrm>
          <a:prstGeom prst="rect">
            <a:avLst/>
          </a:prstGeom>
        </p:spPr>
      </p:pic>
      <p:sp>
        <p:nvSpPr>
          <p:cNvPr id="32" name="Rectangle 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3187BC-715A-2414-5C0D-8CE49724A44A}"/>
              </a:ext>
            </a:extLst>
          </p:cNvPr>
          <p:cNvSpPr>
            <a:spLocks noGrp="1"/>
          </p:cNvSpPr>
          <p:nvPr>
            <p:ph type="title"/>
          </p:nvPr>
        </p:nvSpPr>
        <p:spPr>
          <a:xfrm>
            <a:off x="838200" y="365125"/>
            <a:ext cx="3684779" cy="1899912"/>
          </a:xfrm>
        </p:spPr>
        <p:txBody>
          <a:bodyPr>
            <a:normAutofit/>
          </a:bodyPr>
          <a:lstStyle/>
          <a:p>
            <a:r>
              <a:rPr lang="en-GB" sz="4000"/>
              <a:t>Impact of recent events</a:t>
            </a:r>
          </a:p>
        </p:txBody>
      </p:sp>
      <p:sp>
        <p:nvSpPr>
          <p:cNvPr id="3" name="Content Placeholder 2">
            <a:extLst>
              <a:ext uri="{FF2B5EF4-FFF2-40B4-BE49-F238E27FC236}">
                <a16:creationId xmlns:a16="http://schemas.microsoft.com/office/drawing/2014/main" id="{DBB63E39-CADF-E7AD-1A27-5FF69AD03BAC}"/>
              </a:ext>
            </a:extLst>
          </p:cNvPr>
          <p:cNvSpPr>
            <a:spLocks noGrp="1"/>
          </p:cNvSpPr>
          <p:nvPr>
            <p:ph idx="1"/>
          </p:nvPr>
        </p:nvSpPr>
        <p:spPr>
          <a:xfrm>
            <a:off x="188627" y="2023075"/>
            <a:ext cx="5592350" cy="4153888"/>
          </a:xfrm>
        </p:spPr>
        <p:txBody>
          <a:bodyPr vert="horz" lIns="91440" tIns="45720" rIns="91440" bIns="45720" rtlCol="0" anchor="t">
            <a:noAutofit/>
          </a:bodyPr>
          <a:lstStyle/>
          <a:p>
            <a:pPr marL="0" indent="0">
              <a:buNone/>
            </a:pPr>
            <a:r>
              <a:rPr lang="en-GB" sz="2000" b="1"/>
              <a:t>1. Brexit</a:t>
            </a:r>
            <a:endParaRPr lang="en-US" b="1"/>
          </a:p>
          <a:p>
            <a:pPr marL="342900" indent="-342900"/>
            <a:r>
              <a:rPr lang="en-GB" sz="2000">
                <a:ea typeface="+mn-lt"/>
                <a:cs typeface="+mn-lt"/>
              </a:rPr>
              <a:t>Reduced availability of EU labour. </a:t>
            </a:r>
          </a:p>
          <a:p>
            <a:pPr marL="342900" indent="-342900"/>
            <a:r>
              <a:rPr lang="en-GB" sz="2000">
                <a:ea typeface="+mn-lt"/>
                <a:cs typeface="+mn-lt"/>
              </a:rPr>
              <a:t>Chronic staffing shortages </a:t>
            </a:r>
          </a:p>
          <a:p>
            <a:pPr marL="342900" indent="-342900"/>
            <a:r>
              <a:rPr lang="en-GB" sz="2000">
                <a:ea typeface="+mn-lt"/>
                <a:cs typeface="+mn-lt"/>
              </a:rPr>
              <a:t>Increasing competition for talent </a:t>
            </a:r>
          </a:p>
          <a:p>
            <a:pPr marL="342900" indent="-342900"/>
            <a:r>
              <a:rPr lang="en-GB" sz="2000">
                <a:ea typeface="+mn-lt"/>
                <a:cs typeface="+mn-lt"/>
              </a:rPr>
              <a:t>Reliance on overtime or inexperienced staff. </a:t>
            </a:r>
            <a:endParaRPr lang="en-GB" sz="2000"/>
          </a:p>
          <a:p>
            <a:pPr marL="0" indent="0">
              <a:buNone/>
            </a:pPr>
            <a:r>
              <a:rPr lang="en-GB" sz="2000" b="1"/>
              <a:t>2. Covid‑19</a:t>
            </a:r>
          </a:p>
          <a:p>
            <a:r>
              <a:rPr lang="en-GB" sz="2000">
                <a:ea typeface="+mn-lt"/>
                <a:cs typeface="+mn-lt"/>
              </a:rPr>
              <a:t>Workforce exited the hospitality industry</a:t>
            </a:r>
          </a:p>
          <a:p>
            <a:r>
              <a:rPr lang="en-GB" sz="2000">
                <a:ea typeface="+mn-lt"/>
                <a:cs typeface="+mn-lt"/>
              </a:rPr>
              <a:t>Former hospitality workers did not return</a:t>
            </a:r>
            <a:endParaRPr lang="en-GB" sz="2000" b="1">
              <a:ea typeface="+mn-lt"/>
              <a:cs typeface="+mn-lt"/>
            </a:endParaRPr>
          </a:p>
          <a:p>
            <a:r>
              <a:rPr lang="en-GB" sz="2000">
                <a:ea typeface="+mn-lt"/>
                <a:cs typeface="+mn-lt"/>
              </a:rPr>
              <a:t>Higher emotional labour demands undermined employee wellbeing </a:t>
            </a:r>
            <a:r>
              <a:rPr lang="en-GB" sz="2000">
                <a:ea typeface="+mn-lt"/>
                <a:cs typeface="Times New Roman"/>
              </a:rPr>
              <a:t>(</a:t>
            </a:r>
            <a:r>
              <a:rPr lang="en-GB" sz="2000">
                <a:latin typeface="Aptos"/>
                <a:ea typeface="+mn-lt"/>
                <a:cs typeface="Times New Roman"/>
              </a:rPr>
              <a:t>Baum et al., 2026)</a:t>
            </a:r>
            <a:endParaRPr lang="en-GB" sz="2000" b="1">
              <a:latin typeface="Aptos"/>
            </a:endParaRPr>
          </a:p>
          <a:p>
            <a:endParaRPr lang="en-GB" sz="1100"/>
          </a:p>
        </p:txBody>
      </p:sp>
    </p:spTree>
    <p:extLst>
      <p:ext uri="{BB962C8B-B14F-4D97-AF65-F5344CB8AC3E}">
        <p14:creationId xmlns:p14="http://schemas.microsoft.com/office/powerpoint/2010/main" val="3522438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8528C8-FBE9-578A-7DEE-C739D9C5E92C}"/>
              </a:ext>
            </a:extLst>
          </p:cNvPr>
          <p:cNvSpPr>
            <a:spLocks noGrp="1"/>
          </p:cNvSpPr>
          <p:nvPr>
            <p:ph idx="1"/>
          </p:nvPr>
        </p:nvSpPr>
        <p:spPr>
          <a:xfrm>
            <a:off x="838200" y="416644"/>
            <a:ext cx="10515600" cy="5760319"/>
          </a:xfrm>
        </p:spPr>
        <p:txBody>
          <a:bodyPr vert="horz" lIns="91440" tIns="45720" rIns="91440" bIns="45720" rtlCol="0" anchor="t">
            <a:noAutofit/>
          </a:bodyPr>
          <a:lstStyle/>
          <a:p>
            <a:pPr marL="0" indent="0">
              <a:buNone/>
            </a:pPr>
            <a:r>
              <a:rPr lang="en-GB" sz="2200" b="1"/>
              <a:t>3. Economic Situation</a:t>
            </a:r>
            <a:endParaRPr lang="en-US" b="1"/>
          </a:p>
          <a:p>
            <a:r>
              <a:rPr lang="en-GB" sz="2200">
                <a:ea typeface="+mn-lt"/>
                <a:cs typeface="+mn-lt"/>
              </a:rPr>
              <a:t>Inflation, rising living costs, and wage pressures.</a:t>
            </a:r>
          </a:p>
          <a:p>
            <a:r>
              <a:rPr lang="en-GB" sz="2200">
                <a:ea typeface="+mn-lt"/>
                <a:cs typeface="+mn-lt"/>
              </a:rPr>
              <a:t>Secure contracts, predictable hours, and competitive pay.</a:t>
            </a:r>
            <a:endParaRPr lang="en-GB" sz="2200" b="1">
              <a:ea typeface="+mn-lt"/>
              <a:cs typeface="+mn-lt"/>
            </a:endParaRPr>
          </a:p>
          <a:p>
            <a:r>
              <a:rPr lang="en-GB" sz="2200">
                <a:ea typeface="+mn-lt"/>
                <a:cs typeface="+mn-lt"/>
              </a:rPr>
              <a:t> Employers unable to offer attractive packages, training, or progression pathways </a:t>
            </a:r>
            <a:r>
              <a:rPr lang="en-GB" sz="2200">
                <a:ea typeface="+mn-lt"/>
                <a:cs typeface="Times New Roman"/>
              </a:rPr>
              <a:t>(</a:t>
            </a:r>
            <a:r>
              <a:rPr lang="en-GB" sz="2200">
                <a:latin typeface="Aptos"/>
                <a:ea typeface="+mn-lt"/>
                <a:cs typeface="Times New Roman"/>
              </a:rPr>
              <a:t>CIPD, 2023)</a:t>
            </a:r>
            <a:endParaRPr lang="en-GB" sz="2200" b="1">
              <a:latin typeface="Aptos"/>
            </a:endParaRPr>
          </a:p>
          <a:p>
            <a:pPr marL="0" indent="0">
              <a:buNone/>
            </a:pPr>
            <a:r>
              <a:rPr lang="en-GB" sz="2200" b="1"/>
              <a:t>4. Retirement Tide &amp; Generation Gap</a:t>
            </a:r>
          </a:p>
          <a:p>
            <a:r>
              <a:rPr lang="en-GB" sz="2200">
                <a:ea typeface="+mn-lt"/>
                <a:cs typeface="+mn-lt"/>
              </a:rPr>
              <a:t>Ageing workforce </a:t>
            </a:r>
          </a:p>
          <a:p>
            <a:r>
              <a:rPr lang="en-GB" sz="2200">
                <a:ea typeface="+mn-lt"/>
                <a:cs typeface="+mn-lt"/>
              </a:rPr>
              <a:t>Generational differences in values</a:t>
            </a:r>
          </a:p>
          <a:p>
            <a:r>
              <a:rPr lang="en-GB" sz="2200">
                <a:ea typeface="+mn-lt"/>
                <a:cs typeface="+mn-lt"/>
              </a:rPr>
              <a:t>Failure to adapt contributes to high staff turnover </a:t>
            </a:r>
            <a:endParaRPr lang="en-GB" sz="2200"/>
          </a:p>
          <a:p>
            <a:pPr marL="0" indent="0">
              <a:buNone/>
            </a:pPr>
            <a:r>
              <a:rPr lang="en-GB" sz="2200" b="1"/>
              <a:t>5. Artificial Intelligence (AI)</a:t>
            </a:r>
            <a:endParaRPr lang="en-GB" b="1"/>
          </a:p>
          <a:p>
            <a:r>
              <a:rPr lang="en-GB" sz="2200">
                <a:ea typeface="+mn-lt"/>
                <a:cs typeface="+mn-lt"/>
              </a:rPr>
              <a:t>AI is reshaping job roles </a:t>
            </a:r>
            <a:endParaRPr lang="en-GB" sz="2200" b="1">
              <a:ea typeface="+mn-lt"/>
              <a:cs typeface="+mn-lt"/>
            </a:endParaRPr>
          </a:p>
          <a:p>
            <a:r>
              <a:rPr lang="en-GB" sz="2200">
                <a:ea typeface="+mn-lt"/>
                <a:cs typeface="+mn-lt"/>
              </a:rPr>
              <a:t>Creates anxiety about job security</a:t>
            </a:r>
          </a:p>
          <a:p>
            <a:r>
              <a:rPr lang="en-GB" sz="2200">
                <a:ea typeface="+mn-lt"/>
                <a:cs typeface="+mn-lt"/>
              </a:rPr>
              <a:t> Investment and training needed</a:t>
            </a:r>
            <a:r>
              <a:rPr lang="en-GB" sz="2200">
                <a:ea typeface="+mn-lt"/>
                <a:cs typeface="Times New Roman"/>
              </a:rPr>
              <a:t> (</a:t>
            </a:r>
            <a:r>
              <a:rPr lang="en-GB" sz="2200">
                <a:latin typeface="Aptos" panose="020B0004020202020204"/>
                <a:ea typeface="+mn-lt"/>
                <a:cs typeface="Times New Roman"/>
              </a:rPr>
              <a:t>Webster and Ivanov, 2020)</a:t>
            </a:r>
            <a:endParaRPr lang="en-GB" sz="2200" b="1">
              <a:latin typeface="Aptos" panose="020B0004020202020204"/>
            </a:endParaRPr>
          </a:p>
          <a:p>
            <a:endParaRPr lang="en-GB"/>
          </a:p>
        </p:txBody>
      </p:sp>
    </p:spTree>
    <p:extLst>
      <p:ext uri="{BB962C8B-B14F-4D97-AF65-F5344CB8AC3E}">
        <p14:creationId xmlns:p14="http://schemas.microsoft.com/office/powerpoint/2010/main" val="1908099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Benefits Of Customer Retention">
            <a:extLst>
              <a:ext uri="{FF2B5EF4-FFF2-40B4-BE49-F238E27FC236}">
                <a16:creationId xmlns:a16="http://schemas.microsoft.com/office/drawing/2014/main" id="{68983D54-51D2-09CC-A868-BD32DC7A06F2}"/>
              </a:ext>
            </a:extLst>
          </p:cNvPr>
          <p:cNvPicPr>
            <a:picLocks noChangeAspect="1"/>
          </p:cNvPicPr>
          <p:nvPr/>
        </p:nvPicPr>
        <p:blipFill>
          <a:blip r:embed="rId3"/>
          <a:srcRect l="5346" r="15342"/>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73CC5A-2369-8297-8B52-18BAC3BB9623}"/>
              </a:ext>
            </a:extLst>
          </p:cNvPr>
          <p:cNvSpPr>
            <a:spLocks noGrp="1"/>
          </p:cNvSpPr>
          <p:nvPr>
            <p:ph type="title"/>
          </p:nvPr>
        </p:nvSpPr>
        <p:spPr>
          <a:xfrm>
            <a:off x="838200" y="365125"/>
            <a:ext cx="3822189" cy="1899912"/>
          </a:xfrm>
        </p:spPr>
        <p:txBody>
          <a:bodyPr>
            <a:normAutofit/>
          </a:bodyPr>
          <a:lstStyle/>
          <a:p>
            <a:r>
              <a:rPr lang="en-GB" sz="4000"/>
              <a:t>Retention</a:t>
            </a:r>
          </a:p>
        </p:txBody>
      </p:sp>
      <p:sp>
        <p:nvSpPr>
          <p:cNvPr id="3" name="Content Placeholder 2">
            <a:extLst>
              <a:ext uri="{FF2B5EF4-FFF2-40B4-BE49-F238E27FC236}">
                <a16:creationId xmlns:a16="http://schemas.microsoft.com/office/drawing/2014/main" id="{7B7A64DD-5678-571D-9C77-8043A32464D7}"/>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2400">
                <a:ea typeface="+mn-lt"/>
                <a:cs typeface="+mn-lt"/>
              </a:rPr>
              <a:t> several internal factors</a:t>
            </a:r>
            <a:endParaRPr lang="en-GB" sz="2400"/>
          </a:p>
          <a:p>
            <a:r>
              <a:rPr lang="en-GB" sz="2400">
                <a:ea typeface="+mn-lt"/>
                <a:cs typeface="+mn-lt"/>
              </a:rPr>
              <a:t> staff shortages,</a:t>
            </a:r>
          </a:p>
          <a:p>
            <a:r>
              <a:rPr lang="en-GB" sz="2400">
                <a:ea typeface="+mn-lt"/>
                <a:cs typeface="+mn-lt"/>
              </a:rPr>
              <a:t> inadequate training,</a:t>
            </a:r>
          </a:p>
          <a:p>
            <a:r>
              <a:rPr lang="en-GB" sz="2400">
                <a:ea typeface="+mn-lt"/>
                <a:cs typeface="+mn-lt"/>
              </a:rPr>
              <a:t> weak management practices,</a:t>
            </a:r>
          </a:p>
          <a:p>
            <a:r>
              <a:rPr lang="en-GB" sz="2400">
                <a:ea typeface="+mn-lt"/>
                <a:cs typeface="+mn-lt"/>
              </a:rPr>
              <a:t> ineffective leadership styles</a:t>
            </a:r>
            <a:endParaRPr lang="en-GB" sz="2400"/>
          </a:p>
          <a:p>
            <a:endParaRPr lang="en-GB" sz="1900"/>
          </a:p>
        </p:txBody>
      </p:sp>
    </p:spTree>
    <p:extLst>
      <p:ext uri="{BB962C8B-B14F-4D97-AF65-F5344CB8AC3E}">
        <p14:creationId xmlns:p14="http://schemas.microsoft.com/office/powerpoint/2010/main" val="3116086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43CA2E-9F79-13CB-57CB-D37A5642F127}"/>
              </a:ext>
            </a:extLst>
          </p:cNvPr>
          <p:cNvSpPr>
            <a:spLocks noGrp="1"/>
          </p:cNvSpPr>
          <p:nvPr>
            <p:ph type="title"/>
          </p:nvPr>
        </p:nvSpPr>
        <p:spPr>
          <a:xfrm>
            <a:off x="6739128" y="638089"/>
            <a:ext cx="4818888" cy="1476801"/>
          </a:xfrm>
        </p:spPr>
        <p:txBody>
          <a:bodyPr anchor="b">
            <a:normAutofit/>
          </a:bodyPr>
          <a:lstStyle/>
          <a:p>
            <a:r>
              <a:rPr lang="en-GB" sz="5400"/>
              <a:t>Staff Shortages</a:t>
            </a:r>
          </a:p>
        </p:txBody>
      </p:sp>
      <p:pic>
        <p:nvPicPr>
          <p:cNvPr id="6" name="Picture 5">
            <a:extLst>
              <a:ext uri="{FF2B5EF4-FFF2-40B4-BE49-F238E27FC236}">
                <a16:creationId xmlns:a16="http://schemas.microsoft.com/office/drawing/2014/main" id="{619AFE58-BC89-20B4-2854-4DEAB31F3F19}"/>
              </a:ext>
            </a:extLst>
          </p:cNvPr>
          <p:cNvPicPr>
            <a:picLocks noChangeAspect="1"/>
          </p:cNvPicPr>
          <p:nvPr/>
        </p:nvPicPr>
        <p:blipFill>
          <a:blip r:embed="rId2"/>
          <a:stretch>
            <a:fillRect/>
          </a:stretch>
        </p:blipFill>
        <p:spPr>
          <a:xfrm>
            <a:off x="-782226" y="1196"/>
            <a:ext cx="7647986" cy="6855606"/>
          </a:xfrm>
          <a:prstGeom prst="rect">
            <a:avLst/>
          </a:prstGeom>
        </p:spPr>
      </p:pic>
      <p:sp>
        <p:nvSpPr>
          <p:cNvPr id="13"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881EB5-FE24-C37A-382C-B2976804D418}"/>
              </a:ext>
            </a:extLst>
          </p:cNvPr>
          <p:cNvSpPr>
            <a:spLocks noGrp="1"/>
          </p:cNvSpPr>
          <p:nvPr>
            <p:ph idx="1"/>
          </p:nvPr>
        </p:nvSpPr>
        <p:spPr>
          <a:xfrm>
            <a:off x="6739128" y="2664886"/>
            <a:ext cx="4818888" cy="3550789"/>
          </a:xfrm>
        </p:spPr>
        <p:txBody>
          <a:bodyPr vert="horz" lIns="91440" tIns="45720" rIns="91440" bIns="45720" rtlCol="0" anchor="t">
            <a:normAutofit/>
          </a:bodyPr>
          <a:lstStyle/>
          <a:p>
            <a:r>
              <a:rPr lang="en-GB" sz="2200">
                <a:ea typeface="+mn-lt"/>
                <a:cs typeface="+mn-lt"/>
              </a:rPr>
              <a:t> increase workload, stress, and burnout, making employees more likely to leave. High turnover is already a defining feature of hospitality, with attrition rates reaching 52% in the UK sector, meaning remaining staff often absorb additional pressure, reducing morale and retention (Talos360, 2025).</a:t>
            </a:r>
            <a:endParaRPr lang="en-GB" sz="2200"/>
          </a:p>
        </p:txBody>
      </p:sp>
      <p:sp>
        <p:nvSpPr>
          <p:cNvPr id="5" name="TextBox 4">
            <a:extLst>
              <a:ext uri="{FF2B5EF4-FFF2-40B4-BE49-F238E27FC236}">
                <a16:creationId xmlns:a16="http://schemas.microsoft.com/office/drawing/2014/main" id="{A78667D5-1747-56D4-7FA6-D2150E7AD5F9}"/>
              </a:ext>
            </a:extLst>
          </p:cNvPr>
          <p:cNvSpPr txBox="1"/>
          <p:nvPr/>
        </p:nvSpPr>
        <p:spPr>
          <a:xfrm>
            <a:off x="-318654" y="5996273"/>
            <a:ext cx="3364302"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(CIPD, 2024)</a:t>
            </a:r>
          </a:p>
          <a:p>
            <a:pPr algn="ctr">
              <a:spcAft>
                <a:spcPts val="600"/>
              </a:spcAft>
            </a:pPr>
            <a:endParaRPr lang="en-GB"/>
          </a:p>
        </p:txBody>
      </p:sp>
    </p:spTree>
    <p:extLst>
      <p:ext uri="{BB962C8B-B14F-4D97-AF65-F5344CB8AC3E}">
        <p14:creationId xmlns:p14="http://schemas.microsoft.com/office/powerpoint/2010/main" val="84878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raining vs. Learning: do you want to train? Or have someone learn? -  Sharon-Drew">
            <a:extLst>
              <a:ext uri="{FF2B5EF4-FFF2-40B4-BE49-F238E27FC236}">
                <a16:creationId xmlns:a16="http://schemas.microsoft.com/office/drawing/2014/main" id="{55605461-EEE6-CEDE-C89F-302DEF9D13B1}"/>
              </a:ext>
            </a:extLst>
          </p:cNvPr>
          <p:cNvPicPr>
            <a:picLocks noChangeAspect="1"/>
          </p:cNvPicPr>
          <p:nvPr/>
        </p:nvPicPr>
        <p:blipFill>
          <a:blip r:embed="rId2"/>
          <a:srcRect l="4086" r="5675"/>
          <a:stretch>
            <a:fillRect/>
          </a:stretch>
        </p:blipFill>
        <p:spPr>
          <a:xfrm>
            <a:off x="2522356"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07B25-78CF-6726-AF50-C5F781E35766}"/>
              </a:ext>
            </a:extLst>
          </p:cNvPr>
          <p:cNvSpPr>
            <a:spLocks noGrp="1"/>
          </p:cNvSpPr>
          <p:nvPr>
            <p:ph type="title"/>
          </p:nvPr>
        </p:nvSpPr>
        <p:spPr>
          <a:xfrm>
            <a:off x="838200" y="365125"/>
            <a:ext cx="3822189" cy="1899912"/>
          </a:xfrm>
        </p:spPr>
        <p:txBody>
          <a:bodyPr>
            <a:normAutofit/>
          </a:bodyPr>
          <a:lstStyle/>
          <a:p>
            <a:r>
              <a:rPr lang="en-GB" sz="4000"/>
              <a:t>Training</a:t>
            </a:r>
          </a:p>
        </p:txBody>
      </p:sp>
      <p:sp>
        <p:nvSpPr>
          <p:cNvPr id="3" name="Content Placeholder 2">
            <a:extLst>
              <a:ext uri="{FF2B5EF4-FFF2-40B4-BE49-F238E27FC236}">
                <a16:creationId xmlns:a16="http://schemas.microsoft.com/office/drawing/2014/main" id="{11DE4A3D-7E94-1CB1-9F91-D2ADD35EE538}"/>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t>A lack of training undermines confidence and performance. Research shows that hospitality roles require high levels of ability and labour‑intensive work; without structured training, employees feel unsupported and are more likely to exit early (HR Cloud, 2026)</a:t>
            </a:r>
          </a:p>
        </p:txBody>
      </p:sp>
    </p:spTree>
    <p:extLst>
      <p:ext uri="{BB962C8B-B14F-4D97-AF65-F5344CB8AC3E}">
        <p14:creationId xmlns:p14="http://schemas.microsoft.com/office/powerpoint/2010/main" val="1012485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is Management? Definition, Functions &amp; Types Explained">
            <a:extLst>
              <a:ext uri="{FF2B5EF4-FFF2-40B4-BE49-F238E27FC236}">
                <a16:creationId xmlns:a16="http://schemas.microsoft.com/office/drawing/2014/main" id="{1C80302E-6A1E-C270-8D46-C48E0B2C6A07}"/>
              </a:ext>
            </a:extLst>
          </p:cNvPr>
          <p:cNvPicPr>
            <a:picLocks noChangeAspect="1"/>
          </p:cNvPicPr>
          <p:nvPr/>
        </p:nvPicPr>
        <p:blipFill>
          <a:blip r:embed="rId2"/>
          <a:srcRect l="10387" r="10302"/>
          <a:stretch>
            <a:fillRect/>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D8E64-EB2B-113C-7EFB-EC18D4A3A064}"/>
              </a:ext>
            </a:extLst>
          </p:cNvPr>
          <p:cNvSpPr>
            <a:spLocks noGrp="1"/>
          </p:cNvSpPr>
          <p:nvPr>
            <p:ph type="title"/>
          </p:nvPr>
        </p:nvSpPr>
        <p:spPr>
          <a:xfrm>
            <a:off x="838200" y="365125"/>
            <a:ext cx="3822189" cy="1899912"/>
          </a:xfrm>
        </p:spPr>
        <p:txBody>
          <a:bodyPr>
            <a:normAutofit/>
          </a:bodyPr>
          <a:lstStyle/>
          <a:p>
            <a:r>
              <a:rPr lang="en-GB" sz="4000"/>
              <a:t>Management</a:t>
            </a:r>
          </a:p>
        </p:txBody>
      </p:sp>
      <p:sp>
        <p:nvSpPr>
          <p:cNvPr id="3" name="Content Placeholder 2">
            <a:extLst>
              <a:ext uri="{FF2B5EF4-FFF2-40B4-BE49-F238E27FC236}">
                <a16:creationId xmlns:a16="http://schemas.microsoft.com/office/drawing/2014/main" id="{DAABE4CA-05F9-D094-2CB4-BCC6B67A9C73}"/>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2000">
                <a:ea typeface="+mn-lt"/>
                <a:cs typeface="+mn-lt"/>
              </a:rPr>
              <a:t>Poor management is consistently linked to turnover. Hospitality employees report that supportive management and effective communication are among the top factors keeping them in their roles. When management is inconsistent, unapproachable, or unclear, retention declines sharply </a:t>
            </a:r>
            <a:r>
              <a:rPr lang="en-GB" sz="2000">
                <a:latin typeface="Aptos"/>
                <a:ea typeface="+mn-lt"/>
                <a:cs typeface="Times New Roman"/>
              </a:rPr>
              <a:t>(</a:t>
            </a:r>
            <a:r>
              <a:rPr lang="en-GB" sz="2000" err="1">
                <a:latin typeface="Aptos"/>
                <a:ea typeface="+mn-lt"/>
                <a:cs typeface="Times New Roman"/>
              </a:rPr>
              <a:t>Grenside</a:t>
            </a:r>
            <a:r>
              <a:rPr lang="en-GB" sz="2000">
                <a:latin typeface="Aptos"/>
                <a:ea typeface="+mn-lt"/>
                <a:cs typeface="Times New Roman"/>
              </a:rPr>
              <a:t>, 2024)</a:t>
            </a:r>
            <a:r>
              <a:rPr lang="en-GB" sz="2000">
                <a:ea typeface="+mn-lt"/>
                <a:cs typeface="+mn-lt"/>
              </a:rPr>
              <a:t>.</a:t>
            </a:r>
            <a:endParaRPr lang="en-GB" sz="2000"/>
          </a:p>
        </p:txBody>
      </p:sp>
    </p:spTree>
    <p:extLst>
      <p:ext uri="{BB962C8B-B14F-4D97-AF65-F5344CB8AC3E}">
        <p14:creationId xmlns:p14="http://schemas.microsoft.com/office/powerpoint/2010/main" val="4218208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2412A-8D82-4991-34D7-8B847E5045A6}"/>
              </a:ext>
            </a:extLst>
          </p:cNvPr>
          <p:cNvSpPr>
            <a:spLocks noGrp="1"/>
          </p:cNvSpPr>
          <p:nvPr>
            <p:ph type="title"/>
          </p:nvPr>
        </p:nvSpPr>
        <p:spPr>
          <a:xfrm>
            <a:off x="7531610" y="365125"/>
            <a:ext cx="3822189" cy="1899912"/>
          </a:xfrm>
        </p:spPr>
        <p:txBody>
          <a:bodyPr>
            <a:normAutofit/>
          </a:bodyPr>
          <a:lstStyle/>
          <a:p>
            <a:r>
              <a:rPr lang="en-GB" sz="4000"/>
              <a:t>Leader</a:t>
            </a:r>
          </a:p>
        </p:txBody>
      </p:sp>
      <p:pic>
        <p:nvPicPr>
          <p:cNvPr id="4" name="Picture 3" descr="A person pulling a cart with a person pulling a cart&#10;&#10;AI-generated content may be incorrect.">
            <a:extLst>
              <a:ext uri="{FF2B5EF4-FFF2-40B4-BE49-F238E27FC236}">
                <a16:creationId xmlns:a16="http://schemas.microsoft.com/office/drawing/2014/main" id="{FFAEFEE4-E04D-F3E5-34E2-BEC397FF8FAA}"/>
              </a:ext>
            </a:extLst>
          </p:cNvPr>
          <p:cNvPicPr>
            <a:picLocks noChangeAspect="1"/>
          </p:cNvPicPr>
          <p:nvPr/>
        </p:nvPicPr>
        <p:blipFill>
          <a:blip r:embed="rId2">
            <a:extLst>
              <a:ext uri="{837473B0-CC2E-450A-ABE3-18F120FF3D39}">
                <a1611:picAttrSrcUrl xmlns:a1611="http://schemas.microsoft.com/office/drawing/2016/11/main" r:id="rId3"/>
              </a:ext>
            </a:extLst>
          </a:blip>
          <a:srcRect t="1130"/>
          <a:stretch>
            <a:fillRect/>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E3FAC457-531D-A156-48AA-A3F69EFAE4DB}"/>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en-GB" sz="2000">
                <a:ea typeface="+mn-lt"/>
                <a:cs typeface="+mn-lt"/>
              </a:rPr>
              <a:t> leadership style shapes workplace culture. Positive, people‑centred leadership improves engagement, reduces turnover, and strengthens service quality. Conversely, authoritarian, or inconsistent leadership increases dissatisfaction and accelerates staff exits </a:t>
            </a:r>
            <a:r>
              <a:rPr lang="en-GB" sz="2000">
                <a:latin typeface="Aptos"/>
                <a:ea typeface="+mn-lt"/>
                <a:cs typeface="Times New Roman"/>
              </a:rPr>
              <a:t>(McDowell, 2025</a:t>
            </a:r>
            <a:r>
              <a:rPr lang="en-GB" sz="2000">
                <a:latin typeface="Times New Roman"/>
                <a:ea typeface="+mn-lt"/>
                <a:cs typeface="Times New Roman"/>
              </a:rPr>
              <a:t>)</a:t>
            </a:r>
            <a:r>
              <a:rPr lang="en-GB" sz="2000">
                <a:ea typeface="+mn-lt"/>
                <a:cs typeface="+mn-lt"/>
              </a:rPr>
              <a:t>. </a:t>
            </a:r>
            <a:endParaRPr lang="en-GB" sz="2000"/>
          </a:p>
        </p:txBody>
      </p:sp>
    </p:spTree>
    <p:extLst>
      <p:ext uri="{BB962C8B-B14F-4D97-AF65-F5344CB8AC3E}">
        <p14:creationId xmlns:p14="http://schemas.microsoft.com/office/powerpoint/2010/main" val="3378310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ch Leadership Style Fits You Best? | Dale Carnegie Blog">
            <a:extLst>
              <a:ext uri="{FF2B5EF4-FFF2-40B4-BE49-F238E27FC236}">
                <a16:creationId xmlns:a16="http://schemas.microsoft.com/office/drawing/2014/main" id="{0F58E6FA-C9FC-3015-6E36-9CD0307CAE16}"/>
              </a:ext>
            </a:extLst>
          </p:cNvPr>
          <p:cNvPicPr>
            <a:picLocks noChangeAspect="1"/>
          </p:cNvPicPr>
          <p:nvPr/>
        </p:nvPicPr>
        <p:blipFill>
          <a:blip r:embed="rId2"/>
          <a:srcRect l="6249" r="14440"/>
          <a:stretch>
            <a:fillRect/>
          </a:stretch>
        </p:blipFill>
        <p:spPr>
          <a:xfrm>
            <a:off x="2522356"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C3F12E-0319-11E4-B5AD-36A6394A0E87}"/>
              </a:ext>
            </a:extLst>
          </p:cNvPr>
          <p:cNvSpPr>
            <a:spLocks noGrp="1"/>
          </p:cNvSpPr>
          <p:nvPr>
            <p:ph type="title"/>
          </p:nvPr>
        </p:nvSpPr>
        <p:spPr>
          <a:xfrm>
            <a:off x="838200" y="365125"/>
            <a:ext cx="3822189" cy="1899912"/>
          </a:xfrm>
        </p:spPr>
        <p:txBody>
          <a:bodyPr>
            <a:normAutofit/>
          </a:bodyPr>
          <a:lstStyle/>
          <a:p>
            <a:r>
              <a:rPr lang="en-GB" sz="4000"/>
              <a:t>What is leadership </a:t>
            </a:r>
          </a:p>
        </p:txBody>
      </p:sp>
      <p:sp>
        <p:nvSpPr>
          <p:cNvPr id="3" name="Content Placeholder 2">
            <a:extLst>
              <a:ext uri="{FF2B5EF4-FFF2-40B4-BE49-F238E27FC236}">
                <a16:creationId xmlns:a16="http://schemas.microsoft.com/office/drawing/2014/main" id="{9CE8E531-0650-5036-C4A1-57088A00E971}"/>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1300"/>
              <a:t>Clear direction and vision: leaders translate ideas into reality and help other understand the purpose behind their work.</a:t>
            </a:r>
            <a:r>
              <a:rPr lang="en-GB" sz="1300">
                <a:latin typeface="Aptos"/>
                <a:cs typeface="Times New Roman"/>
              </a:rPr>
              <a:t>(Psychology Today, 2019)</a:t>
            </a:r>
            <a:endParaRPr lang="en-GB" sz="1300">
              <a:latin typeface="Aptos"/>
            </a:endParaRPr>
          </a:p>
          <a:p>
            <a:r>
              <a:rPr lang="en-GB" sz="1300"/>
              <a:t>Supportive behaviours: being encouraging, empathetic, and attentive to people's needs is strongly linked to leadership effectiveness.</a:t>
            </a:r>
          </a:p>
          <a:p>
            <a:r>
              <a:rPr lang="en-GB" sz="1300"/>
              <a:t>Results orientation: Effective leaders focus on achieving meaningful outcomes and holding themselves accountable.</a:t>
            </a:r>
          </a:p>
          <a:p>
            <a:r>
              <a:rPr lang="en-GB" sz="1300"/>
              <a:t>Adaptability: They adjust their approach based on context, challenges, and the people they lead</a:t>
            </a:r>
          </a:p>
          <a:p>
            <a:r>
              <a:rPr lang="en-GB" sz="1300"/>
              <a:t>Communication and influence: Leaders inspire commitment by communicating priorities clearly and motivating others to act.</a:t>
            </a:r>
          </a:p>
        </p:txBody>
      </p:sp>
    </p:spTree>
    <p:extLst>
      <p:ext uri="{BB962C8B-B14F-4D97-AF65-F5344CB8AC3E}">
        <p14:creationId xmlns:p14="http://schemas.microsoft.com/office/powerpoint/2010/main" val="2702597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ESTLE Analysis.jpg">
            <a:extLst>
              <a:ext uri="{FF2B5EF4-FFF2-40B4-BE49-F238E27FC236}">
                <a16:creationId xmlns:a16="http://schemas.microsoft.com/office/drawing/2014/main" id="{662781BA-26E2-5D96-B31D-C49070011B30}"/>
              </a:ext>
            </a:extLst>
          </p:cNvPr>
          <p:cNvPicPr>
            <a:picLocks noChangeAspect="1"/>
          </p:cNvPicPr>
          <p:nvPr/>
        </p:nvPicPr>
        <p:blipFill>
          <a:blip r:embed="rId2"/>
          <a:srcRect b="8163"/>
          <a:stretch>
            <a:fill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1EB54-5C49-1E0E-74F7-F813F6E8281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PESTLE Analys of 1176</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0E83A99-314D-40D5-101D-4445A0B9BD6C}"/>
              </a:ext>
            </a:extLst>
          </p:cNvPr>
          <p:cNvSpPr txBox="1"/>
          <p:nvPr/>
        </p:nvSpPr>
        <p:spPr>
          <a:xfrm>
            <a:off x="257735" y="6308912"/>
            <a:ext cx="207308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(Impact Innovation, 2022)</a:t>
            </a:r>
            <a:endParaRPr lang="en-US"/>
          </a:p>
          <a:p>
            <a:pPr algn="ctr"/>
            <a:endParaRPr lang="en-GB"/>
          </a:p>
        </p:txBody>
      </p:sp>
    </p:spTree>
    <p:extLst>
      <p:ext uri="{BB962C8B-B14F-4D97-AF65-F5344CB8AC3E}">
        <p14:creationId xmlns:p14="http://schemas.microsoft.com/office/powerpoint/2010/main" val="3864042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E83CED-C7C7-E9EF-66E8-C87D31415A8D}"/>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presentation Matters: Women Political Leaders">
            <a:extLst>
              <a:ext uri="{FF2B5EF4-FFF2-40B4-BE49-F238E27FC236}">
                <a16:creationId xmlns:a16="http://schemas.microsoft.com/office/drawing/2014/main" id="{2CA17840-B07B-991C-6CC1-599961C6F0F0}"/>
              </a:ext>
            </a:extLst>
          </p:cNvPr>
          <p:cNvPicPr>
            <a:picLocks noChangeAspect="1"/>
          </p:cNvPicPr>
          <p:nvPr/>
        </p:nvPicPr>
        <p:blipFill>
          <a:blip r:embed="rId2"/>
          <a:srcRect l="15401"/>
          <a:stretch>
            <a:fillRect/>
          </a:stretch>
        </p:blipFill>
        <p:spPr>
          <a:xfrm>
            <a:off x="2522356" y="10"/>
            <a:ext cx="9669642" cy="6857990"/>
          </a:xfrm>
          <a:prstGeom prst="rect">
            <a:avLst/>
          </a:prstGeom>
        </p:spPr>
      </p:pic>
      <p:sp>
        <p:nvSpPr>
          <p:cNvPr id="29" name="Rectangle 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3ACB6-8C39-E0C5-72D2-844027DDCC90}"/>
              </a:ext>
            </a:extLst>
          </p:cNvPr>
          <p:cNvSpPr>
            <a:spLocks noGrp="1"/>
          </p:cNvSpPr>
          <p:nvPr>
            <p:ph type="title"/>
          </p:nvPr>
        </p:nvSpPr>
        <p:spPr>
          <a:xfrm>
            <a:off x="838200" y="365125"/>
            <a:ext cx="3822189" cy="1899912"/>
          </a:xfrm>
        </p:spPr>
        <p:txBody>
          <a:bodyPr>
            <a:normAutofit/>
          </a:bodyPr>
          <a:lstStyle/>
          <a:p>
            <a:r>
              <a:rPr lang="en-GB" sz="4000">
                <a:ea typeface="+mj-lt"/>
                <a:cs typeface="+mj-lt"/>
              </a:rPr>
              <a:t>PESTLE Analysis - 1176</a:t>
            </a:r>
            <a:endParaRPr lang="en-US" sz="4000"/>
          </a:p>
          <a:p>
            <a:endParaRPr lang="en-GB" sz="4000"/>
          </a:p>
        </p:txBody>
      </p:sp>
      <p:sp>
        <p:nvSpPr>
          <p:cNvPr id="3" name="Content Placeholder 2">
            <a:extLst>
              <a:ext uri="{FF2B5EF4-FFF2-40B4-BE49-F238E27FC236}">
                <a16:creationId xmlns:a16="http://schemas.microsoft.com/office/drawing/2014/main" id="{5ACD2878-6269-02B1-7FAF-AB0B7B39B2AF}"/>
              </a:ext>
            </a:extLst>
          </p:cNvPr>
          <p:cNvSpPr>
            <a:spLocks noGrp="1"/>
          </p:cNvSpPr>
          <p:nvPr>
            <p:ph idx="1"/>
          </p:nvPr>
        </p:nvSpPr>
        <p:spPr>
          <a:xfrm>
            <a:off x="838200" y="2434201"/>
            <a:ext cx="3822189" cy="3742762"/>
          </a:xfrm>
        </p:spPr>
        <p:txBody>
          <a:bodyPr vert="horz" lIns="91440" tIns="45720" rIns="91440" bIns="45720" rtlCol="0" anchor="t">
            <a:noAutofit/>
          </a:bodyPr>
          <a:lstStyle/>
          <a:p>
            <a:pPr marL="0" indent="0">
              <a:buNone/>
            </a:pPr>
            <a:r>
              <a:rPr lang="en-GB"/>
              <a:t> </a:t>
            </a:r>
            <a:r>
              <a:rPr lang="en-GB" u="sng"/>
              <a:t>Political</a:t>
            </a:r>
            <a:endParaRPr lang="en-US" u="sng"/>
          </a:p>
          <a:p>
            <a:r>
              <a:rPr lang="en-GB" sz="1600">
                <a:ea typeface="+mn-lt"/>
                <a:cs typeface="+mn-lt"/>
              </a:rPr>
              <a:t>1176 runs within a heritage site (Cardigan Castle), meaning it is influenced by local authority policies, tourism funding, and heritage‑site governance.</a:t>
            </a:r>
            <a:endParaRPr lang="en-GB" sz="1600"/>
          </a:p>
          <a:p>
            <a:r>
              <a:rPr lang="en-GB" sz="1600">
                <a:ea typeface="+mn-lt"/>
                <a:cs typeface="+mn-lt"/>
              </a:rPr>
              <a:t>Welsh Government support for local food sourcing and cultural tourism aligns with 1176’s identity, which emphasises Welsh produce and heritage.</a:t>
            </a:r>
            <a:endParaRPr lang="en-GB" sz="1600"/>
          </a:p>
          <a:p>
            <a:r>
              <a:rPr lang="en-GB" sz="1600">
                <a:ea typeface="+mn-lt"/>
                <a:cs typeface="+mn-lt"/>
              </a:rPr>
              <a:t>As a hospitality venue, it is affected by UK‑wide policies on food hygiene, business rates, and employment regulations.</a:t>
            </a:r>
            <a:endParaRPr lang="en-GB" sz="1600"/>
          </a:p>
          <a:p>
            <a:endParaRPr lang="en-GB" sz="1400"/>
          </a:p>
        </p:txBody>
      </p:sp>
    </p:spTree>
    <p:extLst>
      <p:ext uri="{BB962C8B-B14F-4D97-AF65-F5344CB8AC3E}">
        <p14:creationId xmlns:p14="http://schemas.microsoft.com/office/powerpoint/2010/main" val="2072640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ree picture: money, metal coins, pencil, paper, finance, business, economy">
            <a:extLst>
              <a:ext uri="{FF2B5EF4-FFF2-40B4-BE49-F238E27FC236}">
                <a16:creationId xmlns:a16="http://schemas.microsoft.com/office/drawing/2014/main" id="{4B8A763C-9F8A-839D-C65B-B1CE800EB0CC}"/>
              </a:ext>
            </a:extLst>
          </p:cNvPr>
          <p:cNvPicPr>
            <a:picLocks noChangeAspect="1"/>
          </p:cNvPicPr>
          <p:nvPr/>
        </p:nvPicPr>
        <p:blipFill>
          <a:blip r:embed="rId2"/>
          <a:srcRect r="5882"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6FD80-55E9-DBEC-35DF-C2CDD705776F}"/>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Economic</a:t>
            </a:r>
          </a:p>
        </p:txBody>
      </p:sp>
      <p:sp>
        <p:nvSpPr>
          <p:cNvPr id="3" name="Content Placeholder 2">
            <a:extLst>
              <a:ext uri="{FF2B5EF4-FFF2-40B4-BE49-F238E27FC236}">
                <a16:creationId xmlns:a16="http://schemas.microsoft.com/office/drawing/2014/main" id="{7859C341-89F0-AF46-3903-5E5C5ED92CD9}"/>
              </a:ext>
            </a:extLst>
          </p:cNvPr>
          <p:cNvSpPr>
            <a:spLocks noGrp="1"/>
          </p:cNvSpPr>
          <p:nvPr>
            <p:ph idx="4294967295"/>
          </p:nvPr>
        </p:nvSpPr>
        <p:spPr>
          <a:xfrm>
            <a:off x="838200" y="2434201"/>
            <a:ext cx="3822189" cy="3742762"/>
          </a:xfrm>
        </p:spPr>
        <p:txBody>
          <a:bodyPr vert="horz" lIns="91440" tIns="45720" rIns="91440" bIns="45720" rtlCol="0" anchor="t">
            <a:normAutofit/>
          </a:bodyPr>
          <a:lstStyle/>
          <a:p>
            <a:endParaRPr lang="en-US" sz="1700"/>
          </a:p>
          <a:p>
            <a:r>
              <a:rPr lang="en-US" sz="1700"/>
              <a:t>The restaurant relies heavily on tourism and local spending, both of which fluctuate with the wider economic climate.</a:t>
            </a:r>
          </a:p>
          <a:p>
            <a:r>
              <a:rPr lang="en-US" sz="1700"/>
              <a:t>Rising costs of ingredients and labor affect profitability, especially as 1176 </a:t>
            </a:r>
            <a:r>
              <a:rPr lang="en-US" sz="1700" err="1"/>
              <a:t>emphasises</a:t>
            </a:r>
            <a:r>
              <a:rPr lang="en-US" sz="1700"/>
              <a:t> fresh, seasonal, locally sourced produce .</a:t>
            </a:r>
          </a:p>
          <a:p>
            <a:r>
              <a:rPr lang="en-US" sz="1700"/>
              <a:t>Economic downturns can reduce discretionary spending on dining out, impacting visitor numbers.</a:t>
            </a:r>
          </a:p>
          <a:p>
            <a:endParaRPr lang="en-US" sz="1700"/>
          </a:p>
        </p:txBody>
      </p:sp>
    </p:spTree>
    <p:extLst>
      <p:ext uri="{BB962C8B-B14F-4D97-AF65-F5344CB8AC3E}">
        <p14:creationId xmlns:p14="http://schemas.microsoft.com/office/powerpoint/2010/main" val="7219475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social process&#10;&#10;AI-generated content may be incorrect.">
            <a:extLst>
              <a:ext uri="{FF2B5EF4-FFF2-40B4-BE49-F238E27FC236}">
                <a16:creationId xmlns:a16="http://schemas.microsoft.com/office/drawing/2014/main" id="{207227C3-99C4-D6B3-4E4C-53983255F00B}"/>
              </a:ext>
            </a:extLst>
          </p:cNvPr>
          <p:cNvPicPr>
            <a:picLocks noChangeAspect="1"/>
          </p:cNvPicPr>
          <p:nvPr/>
        </p:nvPicPr>
        <p:blipFill>
          <a:blip r:embed="rId2">
            <a:extLst>
              <a:ext uri="{837473B0-CC2E-450A-ABE3-18F120FF3D39}">
                <a1611:picAttrSrcUrl xmlns:a1611="http://schemas.microsoft.com/office/drawing/2016/11/main" r:id="rId3"/>
              </a:ext>
            </a:extLst>
          </a:blip>
          <a:srcRect t="18511" b="1350"/>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094EB0-7915-6FAC-4776-A5A62F6EC598}"/>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Social</a:t>
            </a:r>
          </a:p>
        </p:txBody>
      </p:sp>
      <p:sp>
        <p:nvSpPr>
          <p:cNvPr id="3" name="Content Placeholder 2">
            <a:extLst>
              <a:ext uri="{FF2B5EF4-FFF2-40B4-BE49-F238E27FC236}">
                <a16:creationId xmlns:a16="http://schemas.microsoft.com/office/drawing/2014/main" id="{FA2E7101-E209-342F-4916-1FFF7FDF429F}"/>
              </a:ext>
            </a:extLst>
          </p:cNvPr>
          <p:cNvSpPr>
            <a:spLocks noGrp="1"/>
          </p:cNvSpPr>
          <p:nvPr>
            <p:ph idx="4294967295"/>
          </p:nvPr>
        </p:nvSpPr>
        <p:spPr>
          <a:xfrm>
            <a:off x="838200" y="2434201"/>
            <a:ext cx="3822189" cy="3742762"/>
          </a:xfrm>
        </p:spPr>
        <p:txBody>
          <a:bodyPr vert="horz" lIns="91440" tIns="45720" rIns="91440" bIns="45720" rtlCol="0" anchor="t">
            <a:normAutofit/>
          </a:bodyPr>
          <a:lstStyle/>
          <a:p>
            <a:pPr marL="0"/>
            <a:endParaRPr lang="en-US" sz="1700"/>
          </a:p>
          <a:p>
            <a:r>
              <a:rPr lang="en-US" sz="1700"/>
              <a:t>1176 benefits from strong consumer interest in authentic, local Welsh cuisine and heritage‑based experiences.</a:t>
            </a:r>
          </a:p>
          <a:p>
            <a:r>
              <a:rPr lang="en-US" sz="1700"/>
              <a:t>Its setting within a 900‑year‑old castle and connection to the first National Eisteddfod (1176) appeals to cultural tourists and families .</a:t>
            </a:r>
          </a:p>
          <a:p>
            <a:r>
              <a:rPr lang="en-US" sz="1700"/>
              <a:t>Social trends favoring sustainability and local sourcing align with the restaurant’s brand identity</a:t>
            </a:r>
          </a:p>
          <a:p>
            <a:endParaRPr lang="en-US" sz="1700"/>
          </a:p>
        </p:txBody>
      </p:sp>
    </p:spTree>
    <p:extLst>
      <p:ext uri="{BB962C8B-B14F-4D97-AF65-F5344CB8AC3E}">
        <p14:creationId xmlns:p14="http://schemas.microsoft.com/office/powerpoint/2010/main" val="3202390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mputer with graph and pencils&#10;&#10;AI-generated content may be incorrect.">
            <a:extLst>
              <a:ext uri="{FF2B5EF4-FFF2-40B4-BE49-F238E27FC236}">
                <a16:creationId xmlns:a16="http://schemas.microsoft.com/office/drawing/2014/main" id="{E9919D62-D39D-2CDD-E1B6-FFE80E604AEA}"/>
              </a:ext>
            </a:extLst>
          </p:cNvPr>
          <p:cNvPicPr>
            <a:picLocks noChangeAspect="1"/>
          </p:cNvPicPr>
          <p:nvPr/>
        </p:nvPicPr>
        <p:blipFill>
          <a:blip r:embed="rId2">
            <a:extLst>
              <a:ext uri="{837473B0-CC2E-450A-ABE3-18F120FF3D39}">
                <a1611:picAttrSrcUrl xmlns:a1611="http://schemas.microsoft.com/office/drawing/2016/11/main" r:id="rId3"/>
              </a:ext>
            </a:extLst>
          </a:blip>
          <a:srcRect l="14323" r="24902"/>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2E14D-CD34-9C69-7398-8A78A172B0FD}"/>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Technological</a:t>
            </a:r>
          </a:p>
        </p:txBody>
      </p:sp>
      <p:sp>
        <p:nvSpPr>
          <p:cNvPr id="3" name="Content Placeholder 2">
            <a:extLst>
              <a:ext uri="{FF2B5EF4-FFF2-40B4-BE49-F238E27FC236}">
                <a16:creationId xmlns:a16="http://schemas.microsoft.com/office/drawing/2014/main" id="{AACDAAF8-A6E4-2E53-56D4-F7E726FF701F}"/>
              </a:ext>
            </a:extLst>
          </p:cNvPr>
          <p:cNvSpPr>
            <a:spLocks noGrp="1"/>
          </p:cNvSpPr>
          <p:nvPr>
            <p:ph idx="4294967295"/>
          </p:nvPr>
        </p:nvSpPr>
        <p:spPr>
          <a:xfrm>
            <a:off x="838200" y="2434201"/>
            <a:ext cx="3822189" cy="3742762"/>
          </a:xfrm>
        </p:spPr>
        <p:txBody>
          <a:bodyPr vert="horz" lIns="91440" tIns="45720" rIns="91440" bIns="45720" rtlCol="0">
            <a:normAutofit/>
          </a:bodyPr>
          <a:lstStyle/>
          <a:p>
            <a:pPr marL="0"/>
            <a:endParaRPr lang="en-US" sz="1700"/>
          </a:p>
          <a:p>
            <a:r>
              <a:rPr lang="en-US" sz="1700"/>
              <a:t>Online visibility and digital booking systems are essential, as visitors increasingly rely on Tripadvisor, Google reviews, and online menus when choosing where to eat.</a:t>
            </a:r>
          </a:p>
          <a:p>
            <a:r>
              <a:rPr lang="en-US" sz="1700"/>
              <a:t>1176 benefits from strong digital discoverability, with Tripadvisor showing 4.3 stars from 365 reviews .</a:t>
            </a:r>
          </a:p>
          <a:p>
            <a:r>
              <a:rPr lang="en-US" sz="1700"/>
              <a:t>Technology also supports operations (EPOS systems, online reservations, social media marketing).</a:t>
            </a:r>
          </a:p>
          <a:p>
            <a:endParaRPr lang="en-US" sz="1700"/>
          </a:p>
        </p:txBody>
      </p:sp>
    </p:spTree>
    <p:extLst>
      <p:ext uri="{BB962C8B-B14F-4D97-AF65-F5344CB8AC3E}">
        <p14:creationId xmlns:p14="http://schemas.microsoft.com/office/powerpoint/2010/main" val="39119163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egal analysis 101: A complete guide - One Legal">
            <a:extLst>
              <a:ext uri="{FF2B5EF4-FFF2-40B4-BE49-F238E27FC236}">
                <a16:creationId xmlns:a16="http://schemas.microsoft.com/office/drawing/2014/main" id="{27635564-F28A-B0BA-7908-F1AE1A80689C}"/>
              </a:ext>
            </a:extLst>
          </p:cNvPr>
          <p:cNvPicPr>
            <a:picLocks noChangeAspect="1"/>
          </p:cNvPicPr>
          <p:nvPr/>
        </p:nvPicPr>
        <p:blipFill>
          <a:blip r:embed="rId2"/>
          <a:srcRect l="8382" r="17946"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195DD-81F1-F6AD-8A0A-6D065391CE4B}"/>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Legal</a:t>
            </a:r>
          </a:p>
        </p:txBody>
      </p:sp>
      <p:sp>
        <p:nvSpPr>
          <p:cNvPr id="3" name="Content Placeholder 2">
            <a:extLst>
              <a:ext uri="{FF2B5EF4-FFF2-40B4-BE49-F238E27FC236}">
                <a16:creationId xmlns:a16="http://schemas.microsoft.com/office/drawing/2014/main" id="{C431FB21-96C1-B367-9A6E-E358D87CA4B5}"/>
              </a:ext>
            </a:extLst>
          </p:cNvPr>
          <p:cNvSpPr>
            <a:spLocks noGrp="1"/>
          </p:cNvSpPr>
          <p:nvPr>
            <p:ph idx="4294967295"/>
          </p:nvPr>
        </p:nvSpPr>
        <p:spPr>
          <a:xfrm>
            <a:off x="838200" y="2434201"/>
            <a:ext cx="3822189" cy="3742762"/>
          </a:xfrm>
        </p:spPr>
        <p:txBody>
          <a:bodyPr vert="horz" lIns="91440" tIns="45720" rIns="91440" bIns="45720" rtlCol="0" anchor="t">
            <a:normAutofit/>
          </a:bodyPr>
          <a:lstStyle/>
          <a:p>
            <a:pPr marL="0"/>
            <a:endParaRPr lang="en-US" sz="1700"/>
          </a:p>
          <a:p>
            <a:r>
              <a:rPr lang="en-US" sz="1700"/>
              <a:t>As a food business, 1176 must follow UK food safety laws, allergen regulations, and employment legislation.</a:t>
            </a:r>
          </a:p>
          <a:p>
            <a:r>
              <a:rPr lang="en-US" sz="1700"/>
              <a:t>Operating within a historic site may require adherence to heritage conservation rules, especially about building modifications or signage.</a:t>
            </a:r>
          </a:p>
          <a:p>
            <a:r>
              <a:rPr lang="en-US" sz="1700"/>
              <a:t>Accessibility requirements apply, and the site provides facilities for disabled visitors .(Davies, 2019)</a:t>
            </a:r>
          </a:p>
          <a:p>
            <a:endParaRPr lang="en-US" sz="1700"/>
          </a:p>
        </p:txBody>
      </p:sp>
    </p:spTree>
    <p:extLst>
      <p:ext uri="{BB962C8B-B14F-4D97-AF65-F5344CB8AC3E}">
        <p14:creationId xmlns:p14="http://schemas.microsoft.com/office/powerpoint/2010/main" val="317759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 Environment Analysis">
            <a:extLst>
              <a:ext uri="{FF2B5EF4-FFF2-40B4-BE49-F238E27FC236}">
                <a16:creationId xmlns:a16="http://schemas.microsoft.com/office/drawing/2014/main" id="{226306E6-75C6-78E3-C410-F0DB86425C6B}"/>
              </a:ext>
            </a:extLst>
          </p:cNvPr>
          <p:cNvPicPr>
            <a:picLocks noChangeAspect="1"/>
          </p:cNvPicPr>
          <p:nvPr/>
        </p:nvPicPr>
        <p:blipFill>
          <a:blip r:embed="rId2"/>
          <a:srcRect t="10989" b="4579"/>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55A36-6EC0-01D7-F477-BA36052864CF}"/>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Environmental</a:t>
            </a:r>
            <a:br>
              <a:rPr lang="en-US" sz="4000"/>
            </a:br>
            <a:endParaRPr lang="en-US" sz="4000"/>
          </a:p>
        </p:txBody>
      </p:sp>
      <p:sp>
        <p:nvSpPr>
          <p:cNvPr id="3" name="Content Placeholder 2">
            <a:extLst>
              <a:ext uri="{FF2B5EF4-FFF2-40B4-BE49-F238E27FC236}">
                <a16:creationId xmlns:a16="http://schemas.microsoft.com/office/drawing/2014/main" id="{6D7587FD-D771-8FAD-231A-70F959143E06}"/>
              </a:ext>
            </a:extLst>
          </p:cNvPr>
          <p:cNvSpPr>
            <a:spLocks noGrp="1"/>
          </p:cNvSpPr>
          <p:nvPr>
            <p:ph idx="4294967295"/>
          </p:nvPr>
        </p:nvSpPr>
        <p:spPr>
          <a:xfrm>
            <a:off x="838200" y="2434201"/>
            <a:ext cx="3822189" cy="3742762"/>
          </a:xfrm>
        </p:spPr>
        <p:txBody>
          <a:bodyPr vert="horz" lIns="91440" tIns="45720" rIns="91440" bIns="45720" rtlCol="0" anchor="t">
            <a:normAutofit/>
          </a:bodyPr>
          <a:lstStyle/>
          <a:p>
            <a:pPr marL="0"/>
            <a:endParaRPr lang="en-US" sz="1600"/>
          </a:p>
          <a:p>
            <a:r>
              <a:rPr lang="en-US" sz="1600"/>
              <a:t>1176 emphasizes seasonal, locally sourced Welsh produce, reducing food miles and supporting sustainability goals .</a:t>
            </a:r>
          </a:p>
          <a:p>
            <a:r>
              <a:rPr lang="en-US" sz="1600"/>
              <a:t>Its location within Cardigan Castle’s gardens encourages environmentally conscious operations, including waste management and energy efficiency.(Eat at 1176, 2026)</a:t>
            </a:r>
          </a:p>
          <a:p>
            <a:r>
              <a:rPr lang="en-US" sz="1600"/>
              <a:t>Outdoor dining areas and scenic views over the River Teifi mean weather patterns can influence footfall.</a:t>
            </a:r>
          </a:p>
          <a:p>
            <a:endParaRPr lang="en-US" sz="1600"/>
          </a:p>
        </p:txBody>
      </p:sp>
    </p:spTree>
    <p:extLst>
      <p:ext uri="{BB962C8B-B14F-4D97-AF65-F5344CB8AC3E}">
        <p14:creationId xmlns:p14="http://schemas.microsoft.com/office/powerpoint/2010/main" val="1834222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0D76AC-5FD9-45A0-7676-FD9B2A054E78}"/>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SWOT of 1176</a:t>
            </a:r>
          </a:p>
        </p:txBody>
      </p:sp>
      <p:pic>
        <p:nvPicPr>
          <p:cNvPr id="4" name="Picture 3" descr="SWOT - Definition, Examples, Process, Uses">
            <a:extLst>
              <a:ext uri="{FF2B5EF4-FFF2-40B4-BE49-F238E27FC236}">
                <a16:creationId xmlns:a16="http://schemas.microsoft.com/office/drawing/2014/main" id="{3295D464-2B99-798A-D770-1B0F4482CEE4}"/>
              </a:ext>
            </a:extLst>
          </p:cNvPr>
          <p:cNvPicPr>
            <a:picLocks noChangeAspect="1"/>
          </p:cNvPicPr>
          <p:nvPr/>
        </p:nvPicPr>
        <p:blipFill>
          <a:blip r:embed="rId2"/>
          <a:stretch>
            <a:fillRect/>
          </a:stretch>
        </p:blipFill>
        <p:spPr>
          <a:xfrm>
            <a:off x="643467" y="581744"/>
            <a:ext cx="10905066" cy="4580126"/>
          </a:xfrm>
          <a:prstGeom prst="rect">
            <a:avLst/>
          </a:prstGeom>
        </p:spPr>
      </p:pic>
      <p:sp>
        <p:nvSpPr>
          <p:cNvPr id="5" name="TextBox 4">
            <a:extLst>
              <a:ext uri="{FF2B5EF4-FFF2-40B4-BE49-F238E27FC236}">
                <a16:creationId xmlns:a16="http://schemas.microsoft.com/office/drawing/2014/main" id="{67B93625-1168-7AF1-2ED1-C5F276735420}"/>
              </a:ext>
            </a:extLst>
          </p:cNvPr>
          <p:cNvSpPr txBox="1"/>
          <p:nvPr/>
        </p:nvSpPr>
        <p:spPr>
          <a:xfrm>
            <a:off x="493059" y="5748618"/>
            <a:ext cx="128867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(Peterdy, 2024)</a:t>
            </a:r>
            <a:endParaRPr lang="en-US"/>
          </a:p>
          <a:p>
            <a:pPr algn="ctr"/>
            <a:endParaRPr lang="en-GB"/>
          </a:p>
        </p:txBody>
      </p:sp>
    </p:spTree>
    <p:extLst>
      <p:ext uri="{BB962C8B-B14F-4D97-AF65-F5344CB8AC3E}">
        <p14:creationId xmlns:p14="http://schemas.microsoft.com/office/powerpoint/2010/main" val="1642050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176 Cardigan – Cardigan – Sugarvine">
            <a:extLst>
              <a:ext uri="{FF2B5EF4-FFF2-40B4-BE49-F238E27FC236}">
                <a16:creationId xmlns:a16="http://schemas.microsoft.com/office/drawing/2014/main" id="{7EF01EDC-5301-6681-DF65-A218F9345513}"/>
              </a:ext>
            </a:extLst>
          </p:cNvPr>
          <p:cNvPicPr>
            <a:picLocks noChangeAspect="1"/>
          </p:cNvPicPr>
          <p:nvPr/>
        </p:nvPicPr>
        <p:blipFill>
          <a:blip r:embed="rId2"/>
          <a:srcRect l="244" r="-1"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5067F2-0E38-ACA9-C63B-AF5FB4CEDBB6}"/>
              </a:ext>
            </a:extLst>
          </p:cNvPr>
          <p:cNvSpPr>
            <a:spLocks noGrp="1"/>
          </p:cNvSpPr>
          <p:nvPr>
            <p:ph type="title"/>
          </p:nvPr>
        </p:nvSpPr>
        <p:spPr>
          <a:xfrm>
            <a:off x="838200" y="365125"/>
            <a:ext cx="3822189" cy="1899912"/>
          </a:xfrm>
        </p:spPr>
        <p:txBody>
          <a:bodyPr>
            <a:normAutofit/>
          </a:bodyPr>
          <a:lstStyle/>
          <a:p>
            <a:r>
              <a:rPr lang="en-GB" sz="4000"/>
              <a:t>Strengths</a:t>
            </a:r>
          </a:p>
        </p:txBody>
      </p:sp>
      <p:sp>
        <p:nvSpPr>
          <p:cNvPr id="3" name="Content Placeholder 2">
            <a:extLst>
              <a:ext uri="{FF2B5EF4-FFF2-40B4-BE49-F238E27FC236}">
                <a16:creationId xmlns:a16="http://schemas.microsoft.com/office/drawing/2014/main" id="{BA2FCC16-DF57-4A55-A81C-3B6E4DCDD092}"/>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1400"/>
              <a:t>Unique location within Cardigan Castle, offering heritage appeal and scenic views of the river Teifi.</a:t>
            </a:r>
          </a:p>
          <a:p>
            <a:r>
              <a:rPr lang="en-GB" sz="1400">
                <a:ea typeface="+mn-lt"/>
                <a:cs typeface="+mn-lt"/>
              </a:rPr>
              <a:t>Strong reputation for locally sourced Welsh produce and seasonal menus.</a:t>
            </a:r>
            <a:endParaRPr lang="en-GB" sz="1400"/>
          </a:p>
          <a:p>
            <a:r>
              <a:rPr lang="en-GB" sz="1400">
                <a:ea typeface="+mn-lt"/>
                <a:cs typeface="+mn-lt"/>
              </a:rPr>
              <a:t>Positive customer feedback  TripAdvisor rating around 4.3–4.6 stars with praise for food quality and service.</a:t>
            </a:r>
            <a:r>
              <a:rPr lang="en-GB" sz="1400">
                <a:latin typeface="Aptos"/>
                <a:ea typeface="+mn-lt"/>
                <a:cs typeface="Times New Roman"/>
              </a:rPr>
              <a:t>(Tripadvisor, 2026)</a:t>
            </a:r>
            <a:endParaRPr lang="en-GB" sz="1400">
              <a:latin typeface="Aptos"/>
            </a:endParaRPr>
          </a:p>
          <a:p>
            <a:r>
              <a:rPr lang="en-GB" sz="1400">
                <a:ea typeface="+mn-lt"/>
                <a:cs typeface="+mn-lt"/>
              </a:rPr>
              <a:t>Modern, attractive glass‑and‑slate design that enhances the dining experience.</a:t>
            </a:r>
            <a:endParaRPr lang="en-GB" sz="1400"/>
          </a:p>
          <a:p>
            <a:r>
              <a:rPr lang="en-GB" sz="1400">
                <a:ea typeface="+mn-lt"/>
                <a:cs typeface="+mn-lt"/>
              </a:rPr>
              <a:t>Connection to Welsh culture through the Eisteddfod heritage (1176), reinforcing brand identity.</a:t>
            </a:r>
            <a:endParaRPr lang="en-GB" sz="1400"/>
          </a:p>
          <a:p>
            <a:endParaRPr lang="en-GB" sz="1400"/>
          </a:p>
        </p:txBody>
      </p:sp>
    </p:spTree>
    <p:extLst>
      <p:ext uri="{BB962C8B-B14F-4D97-AF65-F5344CB8AC3E}">
        <p14:creationId xmlns:p14="http://schemas.microsoft.com/office/powerpoint/2010/main" val="40536180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digan Castle | Electrolux Professional">
            <a:extLst>
              <a:ext uri="{FF2B5EF4-FFF2-40B4-BE49-F238E27FC236}">
                <a16:creationId xmlns:a16="http://schemas.microsoft.com/office/drawing/2014/main" id="{A1755390-537D-0526-3BD3-2FC52CE7B360}"/>
              </a:ext>
            </a:extLst>
          </p:cNvPr>
          <p:cNvPicPr>
            <a:picLocks noChangeAspect="1"/>
          </p:cNvPicPr>
          <p:nvPr/>
        </p:nvPicPr>
        <p:blipFill>
          <a:blip r:embed="rId2"/>
          <a:srcRect l="1540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630737-0281-77FB-AA3F-F4071D3B9E39}"/>
              </a:ext>
            </a:extLst>
          </p:cNvPr>
          <p:cNvSpPr>
            <a:spLocks noGrp="1"/>
          </p:cNvSpPr>
          <p:nvPr>
            <p:ph type="title"/>
          </p:nvPr>
        </p:nvSpPr>
        <p:spPr>
          <a:xfrm>
            <a:off x="838200" y="365125"/>
            <a:ext cx="3822189" cy="1899912"/>
          </a:xfrm>
        </p:spPr>
        <p:txBody>
          <a:bodyPr>
            <a:normAutofit/>
          </a:bodyPr>
          <a:lstStyle/>
          <a:p>
            <a:r>
              <a:rPr lang="en-GB" sz="4000"/>
              <a:t>Weaknesses</a:t>
            </a:r>
          </a:p>
        </p:txBody>
      </p:sp>
      <p:sp>
        <p:nvSpPr>
          <p:cNvPr id="3" name="Content Placeholder 2">
            <a:extLst>
              <a:ext uri="{FF2B5EF4-FFF2-40B4-BE49-F238E27FC236}">
                <a16:creationId xmlns:a16="http://schemas.microsoft.com/office/drawing/2014/main" id="{1F5B9F4A-6CF6-434E-69D3-42B48F22173D}"/>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1900">
                <a:ea typeface="+mn-lt"/>
                <a:cs typeface="+mn-lt"/>
              </a:rPr>
              <a:t>Limited opening hours restrict evening trade and revenue potential.</a:t>
            </a:r>
            <a:endParaRPr lang="en-GB" sz="1900"/>
          </a:p>
          <a:p>
            <a:r>
              <a:rPr lang="en-GB" sz="1900">
                <a:ea typeface="+mn-lt"/>
                <a:cs typeface="+mn-lt"/>
              </a:rPr>
              <a:t>Dependence on tourism and castle visitors, leading to seasonal fluctuations.</a:t>
            </a:r>
            <a:endParaRPr lang="en-GB" sz="1900"/>
          </a:p>
          <a:p>
            <a:r>
              <a:rPr lang="en-GB" sz="1900">
                <a:ea typeface="+mn-lt"/>
                <a:cs typeface="+mn-lt"/>
              </a:rPr>
              <a:t>Small seating capacity (≈70) limits event hosting and peak‑time service.</a:t>
            </a:r>
            <a:endParaRPr lang="en-GB" sz="1900"/>
          </a:p>
          <a:p>
            <a:r>
              <a:rPr lang="en-GB" sz="1900">
                <a:ea typeface="+mn-lt"/>
                <a:cs typeface="+mn-lt"/>
              </a:rPr>
              <a:t>Heritage‑site restrictions may constrain signage, expansion, or operational flexibility.</a:t>
            </a:r>
            <a:endParaRPr lang="en-GB" sz="1900"/>
          </a:p>
          <a:p>
            <a:endParaRPr lang="en-GB" sz="1900"/>
          </a:p>
        </p:txBody>
      </p:sp>
    </p:spTree>
    <p:extLst>
      <p:ext uri="{BB962C8B-B14F-4D97-AF65-F5344CB8AC3E}">
        <p14:creationId xmlns:p14="http://schemas.microsoft.com/office/powerpoint/2010/main" val="35417491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visiting Cardigan, Wales – Rick McCharles">
            <a:extLst>
              <a:ext uri="{FF2B5EF4-FFF2-40B4-BE49-F238E27FC236}">
                <a16:creationId xmlns:a16="http://schemas.microsoft.com/office/drawing/2014/main" id="{0DAB4AE0-3C75-7BC3-9C8D-3CDEF9298ACD}"/>
              </a:ext>
            </a:extLst>
          </p:cNvPr>
          <p:cNvPicPr>
            <a:picLocks noChangeAspect="1"/>
          </p:cNvPicPr>
          <p:nvPr/>
        </p:nvPicPr>
        <p:blipFill>
          <a:blip r:embed="rId2"/>
          <a:srcRect r="5882"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3EC33C-38A5-5415-2A11-1088DADBA787}"/>
              </a:ext>
            </a:extLst>
          </p:cNvPr>
          <p:cNvSpPr>
            <a:spLocks noGrp="1"/>
          </p:cNvSpPr>
          <p:nvPr>
            <p:ph type="title"/>
          </p:nvPr>
        </p:nvSpPr>
        <p:spPr>
          <a:xfrm>
            <a:off x="838200" y="365125"/>
            <a:ext cx="3822189" cy="1899912"/>
          </a:xfrm>
        </p:spPr>
        <p:txBody>
          <a:bodyPr>
            <a:normAutofit/>
          </a:bodyPr>
          <a:lstStyle/>
          <a:p>
            <a:r>
              <a:rPr lang="en-GB" sz="4000"/>
              <a:t>Opportunities</a:t>
            </a:r>
          </a:p>
        </p:txBody>
      </p:sp>
      <p:sp>
        <p:nvSpPr>
          <p:cNvPr id="3" name="Content Placeholder 2">
            <a:extLst>
              <a:ext uri="{FF2B5EF4-FFF2-40B4-BE49-F238E27FC236}">
                <a16:creationId xmlns:a16="http://schemas.microsoft.com/office/drawing/2014/main" id="{D539B1B7-5D3F-DA96-EA08-D3BC2CCBE806}"/>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1900">
                <a:ea typeface="+mn-lt"/>
                <a:cs typeface="+mn-lt"/>
              </a:rPr>
              <a:t>Rising consumer interest in sustainable, local Welsh cuisine.</a:t>
            </a:r>
            <a:endParaRPr lang="en-GB" sz="1900"/>
          </a:p>
          <a:p>
            <a:r>
              <a:rPr lang="en-GB" sz="1900">
                <a:ea typeface="+mn-lt"/>
                <a:cs typeface="+mn-lt"/>
              </a:rPr>
              <a:t>Growth in heritage and cultural tourism across Wales.</a:t>
            </a:r>
            <a:endParaRPr lang="en-GB" sz="1900"/>
          </a:p>
          <a:p>
            <a:r>
              <a:rPr lang="en-GB" sz="1900">
                <a:ea typeface="+mn-lt"/>
                <a:cs typeface="+mn-lt"/>
              </a:rPr>
              <a:t>Potential for private events, weddings, and corporate functions within the castle grounds.</a:t>
            </a:r>
            <a:endParaRPr lang="en-GB" sz="1900"/>
          </a:p>
          <a:p>
            <a:r>
              <a:rPr lang="en-GB" sz="1900">
                <a:ea typeface="+mn-lt"/>
                <a:cs typeface="+mn-lt"/>
              </a:rPr>
              <a:t>Enhanced digital marketing via TripAdvisor, Google, and social media engagement.</a:t>
            </a:r>
            <a:endParaRPr lang="en-GB" sz="1900"/>
          </a:p>
          <a:p>
            <a:endParaRPr lang="en-GB" sz="1900"/>
          </a:p>
        </p:txBody>
      </p:sp>
    </p:spTree>
    <p:extLst>
      <p:ext uri="{BB962C8B-B14F-4D97-AF65-F5344CB8AC3E}">
        <p14:creationId xmlns:p14="http://schemas.microsoft.com/office/powerpoint/2010/main" val="4167021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176, Cardigan - 2026 Reviews &amp; Information">
            <a:extLst>
              <a:ext uri="{FF2B5EF4-FFF2-40B4-BE49-F238E27FC236}">
                <a16:creationId xmlns:a16="http://schemas.microsoft.com/office/drawing/2014/main" id="{52C10BA7-4E5C-D6CC-2B52-5540A2FC5D3C}"/>
              </a:ext>
            </a:extLst>
          </p:cNvPr>
          <p:cNvPicPr>
            <a:picLocks noChangeAspect="1"/>
          </p:cNvPicPr>
          <p:nvPr/>
        </p:nvPicPr>
        <p:blipFill>
          <a:blip r:embed="rId2"/>
          <a:srcRect l="11849" r="9897"/>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FD1319-47C1-3D28-0587-59CF96BB909E}"/>
              </a:ext>
            </a:extLst>
          </p:cNvPr>
          <p:cNvSpPr>
            <a:spLocks noGrp="1"/>
          </p:cNvSpPr>
          <p:nvPr>
            <p:ph type="title"/>
          </p:nvPr>
        </p:nvSpPr>
        <p:spPr>
          <a:xfrm>
            <a:off x="838200" y="365125"/>
            <a:ext cx="3822189" cy="1899912"/>
          </a:xfrm>
        </p:spPr>
        <p:txBody>
          <a:bodyPr>
            <a:normAutofit/>
          </a:bodyPr>
          <a:lstStyle/>
          <a:p>
            <a:r>
              <a:rPr lang="en-GB" sz="4000"/>
              <a:t>Threats</a:t>
            </a:r>
          </a:p>
        </p:txBody>
      </p:sp>
      <p:sp>
        <p:nvSpPr>
          <p:cNvPr id="3" name="Content Placeholder 2">
            <a:extLst>
              <a:ext uri="{FF2B5EF4-FFF2-40B4-BE49-F238E27FC236}">
                <a16:creationId xmlns:a16="http://schemas.microsoft.com/office/drawing/2014/main" id="{9DA4271E-2968-47F9-A934-417D00FF41E2}"/>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ea typeface="+mn-lt"/>
                <a:cs typeface="+mn-lt"/>
              </a:rPr>
              <a:t>Economic pressures reducing discretionary spending on dining out.</a:t>
            </a:r>
            <a:endParaRPr lang="en-GB" sz="2000"/>
          </a:p>
          <a:p>
            <a:r>
              <a:rPr lang="en-GB" sz="2000">
                <a:ea typeface="+mn-lt"/>
                <a:cs typeface="+mn-lt"/>
              </a:rPr>
              <a:t>Competition from other local restaurants in Cardigan.</a:t>
            </a:r>
            <a:endParaRPr lang="en-GB" sz="2000"/>
          </a:p>
          <a:p>
            <a:r>
              <a:rPr lang="en-GB" sz="2000">
                <a:ea typeface="+mn-lt"/>
                <a:cs typeface="+mn-lt"/>
              </a:rPr>
              <a:t>Weather‑dependent footfall affecting outdoor seating and visitor numbers.</a:t>
            </a:r>
            <a:endParaRPr lang="en-GB" sz="2000"/>
          </a:p>
          <a:p>
            <a:r>
              <a:rPr lang="en-GB" sz="2000">
                <a:ea typeface="+mn-lt"/>
                <a:cs typeface="+mn-lt"/>
              </a:rPr>
              <a:t>Ongoing staffing and retention challenges common in the hospitality sector.</a:t>
            </a:r>
            <a:endParaRPr lang="en-GB" sz="2000"/>
          </a:p>
          <a:p>
            <a:endParaRPr lang="en-GB" sz="2000"/>
          </a:p>
        </p:txBody>
      </p:sp>
    </p:spTree>
    <p:extLst>
      <p:ext uri="{BB962C8B-B14F-4D97-AF65-F5344CB8AC3E}">
        <p14:creationId xmlns:p14="http://schemas.microsoft.com/office/powerpoint/2010/main" val="3682293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ECFD5-2588-2CCD-278A-E1F3AE0644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7FA8802-60FD-86FF-F1DF-0B30312ACE5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00790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5034C-B12E-5247-A019-D65C22A137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596624-D120-E173-9944-48F36413C90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76210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1A1ED-5CB1-108E-CA60-4F4B32DBBE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D7601B-5D63-1508-5E23-AF6BC01E932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272528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4</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PowerPoint Presentation</vt:lpstr>
      <vt:lpstr>1176</vt:lpstr>
      <vt:lpstr>What is 1176</vt:lpstr>
      <vt:lpstr>Impact of recent events</vt:lpstr>
      <vt:lpstr>PowerPoint Presentation</vt:lpstr>
      <vt:lpstr>Retention</vt:lpstr>
      <vt:lpstr>Staff Shortages</vt:lpstr>
      <vt:lpstr>Training</vt:lpstr>
      <vt:lpstr>Management</vt:lpstr>
      <vt:lpstr>Leader</vt:lpstr>
      <vt:lpstr>What is leadership </vt:lpstr>
      <vt:lpstr>PESTLE Analys of 1176</vt:lpstr>
      <vt:lpstr>PESTLE Analysis - 1176 </vt:lpstr>
      <vt:lpstr>Economic</vt:lpstr>
      <vt:lpstr>Social</vt:lpstr>
      <vt:lpstr>Technological</vt:lpstr>
      <vt:lpstr>Legal</vt:lpstr>
      <vt:lpstr>Environmental </vt:lpstr>
      <vt:lpstr>SWOT of 1176</vt:lpstr>
      <vt:lpstr>Strengths</vt:lpstr>
      <vt:lpstr>Weaknesses</vt:lpstr>
      <vt:lpstr>Opportunities</vt:lpstr>
      <vt:lpstr>Threats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137</cp:revision>
  <dcterms:created xsi:type="dcterms:W3CDTF">2026-04-21T18:27:24Z</dcterms:created>
  <dcterms:modified xsi:type="dcterms:W3CDTF">2026-05-06T10:35:56Z</dcterms:modified>
</cp:coreProperties>
</file>