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sldIdLst>
    <p:sldId id="256" r:id="rId2"/>
    <p:sldId id="265" r:id="rId3"/>
    <p:sldId id="258" r:id="rId4"/>
    <p:sldId id="259" r:id="rId5"/>
    <p:sldId id="260" r:id="rId6"/>
    <p:sldId id="261" r:id="rId7"/>
    <p:sldId id="262" r:id="rId8"/>
    <p:sldId id="263" r:id="rId9"/>
    <p:sldId id="264" r:id="rId10"/>
    <p:sldId id="266" r:id="rId11"/>
    <p:sldId id="268" r:id="rId12"/>
    <p:sldId id="267" r:id="rId13"/>
    <p:sldId id="269" r:id="rId14"/>
    <p:sldId id="270" r:id="rId15"/>
    <p:sldId id="271" r:id="rId16"/>
    <p:sldId id="272" r:id="rId17"/>
    <p:sldId id="273" r:id="rId18"/>
    <p:sldId id="274" r:id="rId19"/>
    <p:sldId id="275" r:id="rId20"/>
    <p:sldId id="276" r:id="rId21"/>
    <p:sldId id="277"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35"/>
    <p:restoredTop sz="94612"/>
  </p:normalViewPr>
  <p:slideViewPr>
    <p:cSldViewPr snapToGrid="0" snapToObjects="1">
      <p:cViewPr>
        <p:scale>
          <a:sx n="66" d="100"/>
          <a:sy n="66" d="100"/>
        </p:scale>
        <p:origin x="208" y="16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oleObject" Target="file:////C:\Users\Joanna\Documents\COLLEGE\Assignment%2001_%20Public%20Health%20in%2019c\POp%20growth%201801%20-%201901%20v2.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C:\Users\Joanna\Documents\COLLEGE\Assignment%2001_%20Public%20Health%20in%2019c\Mortality.xlsx" TargetMode="External"/><Relationship Id="rId2"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sz="1200"/>
              <a:t>South West Wales</a:t>
            </a:r>
          </a:p>
          <a:p>
            <a:pPr>
              <a:defRPr/>
            </a:pPr>
            <a:r>
              <a:rPr lang="en-GB" sz="1200"/>
              <a:t>Population 1801</a:t>
            </a:r>
            <a:r>
              <a:rPr lang="en-GB" sz="1200" baseline="0"/>
              <a:t> - 1901</a:t>
            </a:r>
            <a:endParaRPr lang="en-GB" sz="1200"/>
          </a:p>
        </c:rich>
      </c:tx>
      <c:layout>
        <c:manualLayout>
          <c:xMode val="edge"/>
          <c:yMode val="edge"/>
          <c:x val="0.245906665512966"/>
          <c:y val="0.0"/>
        </c:manualLayout>
      </c:layout>
      <c:overlay val="0"/>
    </c:title>
    <c:autoTitleDeleted val="0"/>
    <c:plotArea>
      <c:layout/>
      <c:barChart>
        <c:barDir val="col"/>
        <c:grouping val="clustered"/>
        <c:varyColors val="0"/>
        <c:ser>
          <c:idx val="0"/>
          <c:order val="0"/>
          <c:tx>
            <c:strRef>
              <c:f>Sheet1!$A$4</c:f>
              <c:strCache>
                <c:ptCount val="1"/>
                <c:pt idx="0">
                  <c:v>Carmarthen</c:v>
                </c:pt>
              </c:strCache>
            </c:strRef>
          </c:tx>
          <c:invertIfNegative val="0"/>
          <c:cat>
            <c:numRef>
              <c:f>Sheet1!$B$2:$M$3</c:f>
              <c:numCache>
                <c:formatCode>General</c:formatCode>
                <c:ptCount val="6"/>
                <c:pt idx="0">
                  <c:v>1801.0</c:v>
                </c:pt>
                <c:pt idx="1">
                  <c:v>1821.0</c:v>
                </c:pt>
                <c:pt idx="2">
                  <c:v>1841.0</c:v>
                </c:pt>
                <c:pt idx="3">
                  <c:v>1861.0</c:v>
                </c:pt>
                <c:pt idx="4">
                  <c:v>1881.0</c:v>
                </c:pt>
                <c:pt idx="5">
                  <c:v>1901.0</c:v>
                </c:pt>
              </c:numCache>
            </c:numRef>
          </c:cat>
          <c:val>
            <c:numRef>
              <c:f>Sheet1!$B$4:$M$4</c:f>
              <c:numCache>
                <c:formatCode>General</c:formatCode>
                <c:ptCount val="6"/>
                <c:pt idx="0">
                  <c:v>5548.0</c:v>
                </c:pt>
                <c:pt idx="1">
                  <c:v>9955.0</c:v>
                </c:pt>
                <c:pt idx="2">
                  <c:v>9525.0</c:v>
                </c:pt>
                <c:pt idx="3">
                  <c:v>9903.0</c:v>
                </c:pt>
                <c:pt idx="4">
                  <c:v>10514.0</c:v>
                </c:pt>
                <c:pt idx="5">
                  <c:v>10025.0</c:v>
                </c:pt>
              </c:numCache>
            </c:numRef>
          </c:val>
        </c:ser>
        <c:ser>
          <c:idx val="1"/>
          <c:order val="1"/>
          <c:tx>
            <c:strRef>
              <c:f>Sheet1!$A$5</c:f>
              <c:strCache>
                <c:ptCount val="1"/>
                <c:pt idx="0">
                  <c:v>Llanelli</c:v>
                </c:pt>
              </c:strCache>
            </c:strRef>
          </c:tx>
          <c:invertIfNegative val="0"/>
          <c:cat>
            <c:numRef>
              <c:f>Sheet1!$B$2:$M$3</c:f>
              <c:numCache>
                <c:formatCode>General</c:formatCode>
                <c:ptCount val="6"/>
                <c:pt idx="0">
                  <c:v>1801.0</c:v>
                </c:pt>
                <c:pt idx="1">
                  <c:v>1821.0</c:v>
                </c:pt>
                <c:pt idx="2">
                  <c:v>1841.0</c:v>
                </c:pt>
                <c:pt idx="3">
                  <c:v>1861.0</c:v>
                </c:pt>
                <c:pt idx="4">
                  <c:v>1881.0</c:v>
                </c:pt>
                <c:pt idx="5">
                  <c:v>1901.0</c:v>
                </c:pt>
              </c:numCache>
            </c:numRef>
          </c:cat>
          <c:val>
            <c:numRef>
              <c:f>Sheet1!$B$5:$M$5</c:f>
              <c:numCache>
                <c:formatCode>General</c:formatCode>
                <c:ptCount val="6"/>
                <c:pt idx="0">
                  <c:v>2972.0</c:v>
                </c:pt>
                <c:pt idx="1">
                  <c:v>7646.0</c:v>
                </c:pt>
                <c:pt idx="2">
                  <c:v>9438.0</c:v>
                </c:pt>
                <c:pt idx="3">
                  <c:v>11084.0</c:v>
                </c:pt>
                <c:pt idx="4">
                  <c:v>19655.0</c:v>
                </c:pt>
                <c:pt idx="5" formatCode="#,##0">
                  <c:v>28280.0</c:v>
                </c:pt>
              </c:numCache>
            </c:numRef>
          </c:val>
        </c:ser>
        <c:ser>
          <c:idx val="2"/>
          <c:order val="2"/>
          <c:tx>
            <c:strRef>
              <c:f>Sheet1!$A$6</c:f>
              <c:strCache>
                <c:ptCount val="1"/>
                <c:pt idx="0">
                  <c:v>Pembroke</c:v>
                </c:pt>
              </c:strCache>
            </c:strRef>
          </c:tx>
          <c:invertIfNegative val="0"/>
          <c:cat>
            <c:numRef>
              <c:f>Sheet1!$B$2:$M$3</c:f>
              <c:numCache>
                <c:formatCode>General</c:formatCode>
                <c:ptCount val="6"/>
                <c:pt idx="0">
                  <c:v>1801.0</c:v>
                </c:pt>
                <c:pt idx="1">
                  <c:v>1821.0</c:v>
                </c:pt>
                <c:pt idx="2">
                  <c:v>1841.0</c:v>
                </c:pt>
                <c:pt idx="3">
                  <c:v>1861.0</c:v>
                </c:pt>
                <c:pt idx="4">
                  <c:v>1881.0</c:v>
                </c:pt>
                <c:pt idx="5">
                  <c:v>1901.0</c:v>
                </c:pt>
              </c:numCache>
            </c:numRef>
          </c:cat>
          <c:val>
            <c:numRef>
              <c:f>Sheet1!$B$6:$M$6</c:f>
              <c:numCache>
                <c:formatCode>General</c:formatCode>
                <c:ptCount val="6"/>
                <c:pt idx="0">
                  <c:v>2515.0</c:v>
                </c:pt>
                <c:pt idx="1">
                  <c:v>4025.0</c:v>
                </c:pt>
                <c:pt idx="2">
                  <c:v>7412.0</c:v>
                </c:pt>
                <c:pt idx="3">
                  <c:v>12559.0</c:v>
                </c:pt>
                <c:pt idx="4">
                  <c:v>13647.0</c:v>
                </c:pt>
                <c:pt idx="5">
                  <c:v>15853.0</c:v>
                </c:pt>
              </c:numCache>
            </c:numRef>
          </c:val>
        </c:ser>
        <c:ser>
          <c:idx val="3"/>
          <c:order val="3"/>
          <c:tx>
            <c:strRef>
              <c:f>Sheet1!$A$7</c:f>
              <c:strCache>
                <c:ptCount val="1"/>
                <c:pt idx="0">
                  <c:v>Cardigan</c:v>
                </c:pt>
              </c:strCache>
            </c:strRef>
          </c:tx>
          <c:invertIfNegative val="0"/>
          <c:cat>
            <c:numRef>
              <c:f>Sheet1!$B$2:$M$3</c:f>
              <c:numCache>
                <c:formatCode>General</c:formatCode>
                <c:ptCount val="6"/>
                <c:pt idx="0">
                  <c:v>1801.0</c:v>
                </c:pt>
                <c:pt idx="1">
                  <c:v>1821.0</c:v>
                </c:pt>
                <c:pt idx="2">
                  <c:v>1841.0</c:v>
                </c:pt>
                <c:pt idx="3">
                  <c:v>1861.0</c:v>
                </c:pt>
                <c:pt idx="4">
                  <c:v>1881.0</c:v>
                </c:pt>
                <c:pt idx="5">
                  <c:v>1901.0</c:v>
                </c:pt>
              </c:numCache>
            </c:numRef>
          </c:cat>
          <c:val>
            <c:numRef>
              <c:f>Sheet1!$B$7:$M$7</c:f>
              <c:numCache>
                <c:formatCode>General</c:formatCode>
                <c:ptCount val="6"/>
                <c:pt idx="0">
                  <c:v>1911.0</c:v>
                </c:pt>
                <c:pt idx="1">
                  <c:v>2397.0</c:v>
                </c:pt>
                <c:pt idx="2">
                  <c:v>2925.0</c:v>
                </c:pt>
                <c:pt idx="3">
                  <c:v>2706.0</c:v>
                </c:pt>
                <c:pt idx="4">
                  <c:v>2727.0</c:v>
                </c:pt>
                <c:pt idx="5">
                  <c:v>2672.0</c:v>
                </c:pt>
              </c:numCache>
            </c:numRef>
          </c:val>
        </c:ser>
        <c:dLbls>
          <c:showLegendKey val="0"/>
          <c:showVal val="0"/>
          <c:showCatName val="0"/>
          <c:showSerName val="0"/>
          <c:showPercent val="0"/>
          <c:showBubbleSize val="0"/>
        </c:dLbls>
        <c:gapWidth val="150"/>
        <c:axId val="-1974367696"/>
        <c:axId val="-2116591360"/>
      </c:barChart>
      <c:catAx>
        <c:axId val="-1974367696"/>
        <c:scaling>
          <c:orientation val="minMax"/>
        </c:scaling>
        <c:delete val="0"/>
        <c:axPos val="b"/>
        <c:numFmt formatCode="General" sourceLinked="1"/>
        <c:majorTickMark val="out"/>
        <c:minorTickMark val="none"/>
        <c:tickLblPos val="nextTo"/>
        <c:crossAx val="-2116591360"/>
        <c:crosses val="autoZero"/>
        <c:auto val="1"/>
        <c:lblAlgn val="ctr"/>
        <c:lblOffset val="100"/>
        <c:noMultiLvlLbl val="0"/>
      </c:catAx>
      <c:valAx>
        <c:axId val="-2116591360"/>
        <c:scaling>
          <c:orientation val="minMax"/>
        </c:scaling>
        <c:delete val="0"/>
        <c:axPos val="l"/>
        <c:majorGridlines/>
        <c:numFmt formatCode="General" sourceLinked="1"/>
        <c:majorTickMark val="out"/>
        <c:minorTickMark val="none"/>
        <c:tickLblPos val="nextTo"/>
        <c:crossAx val="-1974367696"/>
        <c:crosses val="autoZero"/>
        <c:crossBetween val="between"/>
      </c:valAx>
    </c:plotArea>
    <c:legend>
      <c:legendPos val="r"/>
      <c:layout/>
      <c:overlay val="0"/>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sz="1200"/>
              <a:t>Decennial</a:t>
            </a:r>
            <a:r>
              <a:rPr lang="en-GB" sz="1200" baseline="0"/>
              <a:t> mortality rates</a:t>
            </a:r>
          </a:p>
          <a:p>
            <a:pPr>
              <a:defRPr/>
            </a:pPr>
            <a:r>
              <a:rPr lang="en-GB" sz="1200" baseline="0"/>
              <a:t>1841-90</a:t>
            </a:r>
            <a:endParaRPr lang="en-GB" sz="1200"/>
          </a:p>
        </c:rich>
      </c:tx>
      <c:layout/>
      <c:overlay val="0"/>
    </c:title>
    <c:autoTitleDeleted val="0"/>
    <c:plotArea>
      <c:layout/>
      <c:lineChart>
        <c:grouping val="standard"/>
        <c:varyColors val="0"/>
        <c:ser>
          <c:idx val="0"/>
          <c:order val="0"/>
          <c:tx>
            <c:strRef>
              <c:f>Sheet1!$A$4</c:f>
              <c:strCache>
                <c:ptCount val="1"/>
                <c:pt idx="0">
                  <c:v>England &amp; Wales</c:v>
                </c:pt>
              </c:strCache>
            </c:strRef>
          </c:tx>
          <c:marker>
            <c:symbol val="none"/>
          </c:marker>
          <c:cat>
            <c:strRef>
              <c:f>Sheet1!$B$3:$F$3</c:f>
              <c:strCache>
                <c:ptCount val="5"/>
                <c:pt idx="0">
                  <c:v>1841-50</c:v>
                </c:pt>
                <c:pt idx="1">
                  <c:v>1851-60</c:v>
                </c:pt>
                <c:pt idx="2">
                  <c:v>1861-70</c:v>
                </c:pt>
                <c:pt idx="3">
                  <c:v>1871-80</c:v>
                </c:pt>
                <c:pt idx="4">
                  <c:v>1881-90</c:v>
                </c:pt>
              </c:strCache>
            </c:strRef>
          </c:cat>
          <c:val>
            <c:numRef>
              <c:f>Sheet1!$B$4:$F$4</c:f>
              <c:numCache>
                <c:formatCode>General</c:formatCode>
                <c:ptCount val="5"/>
                <c:pt idx="0">
                  <c:v>22.0</c:v>
                </c:pt>
                <c:pt idx="1">
                  <c:v>22.0</c:v>
                </c:pt>
                <c:pt idx="2">
                  <c:v>22.4</c:v>
                </c:pt>
                <c:pt idx="3">
                  <c:v>21.27</c:v>
                </c:pt>
                <c:pt idx="4">
                  <c:v>19.9</c:v>
                </c:pt>
              </c:numCache>
            </c:numRef>
          </c:val>
          <c:smooth val="0"/>
        </c:ser>
        <c:ser>
          <c:idx val="1"/>
          <c:order val="1"/>
          <c:tx>
            <c:strRef>
              <c:f>Sheet1!$A$5</c:f>
              <c:strCache>
                <c:ptCount val="1"/>
                <c:pt idx="0">
                  <c:v>Wales</c:v>
                </c:pt>
              </c:strCache>
            </c:strRef>
          </c:tx>
          <c:marker>
            <c:symbol val="none"/>
          </c:marker>
          <c:cat>
            <c:strRef>
              <c:f>Sheet1!$B$3:$F$3</c:f>
              <c:strCache>
                <c:ptCount val="5"/>
                <c:pt idx="0">
                  <c:v>1841-50</c:v>
                </c:pt>
                <c:pt idx="1">
                  <c:v>1851-60</c:v>
                </c:pt>
                <c:pt idx="2">
                  <c:v>1861-70</c:v>
                </c:pt>
                <c:pt idx="3">
                  <c:v>1871-80</c:v>
                </c:pt>
                <c:pt idx="4">
                  <c:v>1881-90</c:v>
                </c:pt>
              </c:strCache>
            </c:strRef>
          </c:cat>
          <c:val>
            <c:numRef>
              <c:f>Sheet1!$B$5:$F$5</c:f>
              <c:numCache>
                <c:formatCode>General</c:formatCode>
                <c:ptCount val="5"/>
                <c:pt idx="0">
                  <c:v>21.1</c:v>
                </c:pt>
                <c:pt idx="1">
                  <c:v>22.0</c:v>
                </c:pt>
                <c:pt idx="2">
                  <c:v>21.0</c:v>
                </c:pt>
                <c:pt idx="3">
                  <c:v>21.0</c:v>
                </c:pt>
                <c:pt idx="4">
                  <c:v>19.0</c:v>
                </c:pt>
              </c:numCache>
            </c:numRef>
          </c:val>
          <c:smooth val="0"/>
        </c:ser>
        <c:ser>
          <c:idx val="2"/>
          <c:order val="2"/>
          <c:tx>
            <c:strRef>
              <c:f>Sheet1!$A$6</c:f>
              <c:strCache>
                <c:ptCount val="1"/>
                <c:pt idx="0">
                  <c:v>Llanelli</c:v>
                </c:pt>
              </c:strCache>
            </c:strRef>
          </c:tx>
          <c:marker>
            <c:symbol val="none"/>
          </c:marker>
          <c:cat>
            <c:strRef>
              <c:f>Sheet1!$B$3:$F$3</c:f>
              <c:strCache>
                <c:ptCount val="5"/>
                <c:pt idx="0">
                  <c:v>1841-50</c:v>
                </c:pt>
                <c:pt idx="1">
                  <c:v>1851-60</c:v>
                </c:pt>
                <c:pt idx="2">
                  <c:v>1861-70</c:v>
                </c:pt>
                <c:pt idx="3">
                  <c:v>1871-80</c:v>
                </c:pt>
                <c:pt idx="4">
                  <c:v>1881-90</c:v>
                </c:pt>
              </c:strCache>
            </c:strRef>
          </c:cat>
          <c:val>
            <c:numRef>
              <c:f>Sheet1!$B$6:$F$6</c:f>
              <c:numCache>
                <c:formatCode>General</c:formatCode>
                <c:ptCount val="5"/>
                <c:pt idx="0">
                  <c:v>21.0</c:v>
                </c:pt>
                <c:pt idx="1">
                  <c:v>22.0</c:v>
                </c:pt>
                <c:pt idx="2">
                  <c:v>21.0</c:v>
                </c:pt>
                <c:pt idx="3">
                  <c:v>21.0</c:v>
                </c:pt>
                <c:pt idx="4">
                  <c:v>16.8</c:v>
                </c:pt>
              </c:numCache>
            </c:numRef>
          </c:val>
          <c:smooth val="0"/>
        </c:ser>
        <c:ser>
          <c:idx val="3"/>
          <c:order val="3"/>
          <c:tx>
            <c:strRef>
              <c:f>Sheet1!$A$7</c:f>
              <c:strCache>
                <c:ptCount val="1"/>
                <c:pt idx="0">
                  <c:v>Carmarthen</c:v>
                </c:pt>
              </c:strCache>
            </c:strRef>
          </c:tx>
          <c:marker>
            <c:symbol val="none"/>
          </c:marker>
          <c:cat>
            <c:strRef>
              <c:f>Sheet1!$B$3:$F$3</c:f>
              <c:strCache>
                <c:ptCount val="5"/>
                <c:pt idx="0">
                  <c:v>1841-50</c:v>
                </c:pt>
                <c:pt idx="1">
                  <c:v>1851-60</c:v>
                </c:pt>
                <c:pt idx="2">
                  <c:v>1861-70</c:v>
                </c:pt>
                <c:pt idx="3">
                  <c:v>1871-80</c:v>
                </c:pt>
                <c:pt idx="4">
                  <c:v>1881-90</c:v>
                </c:pt>
              </c:strCache>
            </c:strRef>
          </c:cat>
          <c:val>
            <c:numRef>
              <c:f>Sheet1!$B$7:$F$7</c:f>
              <c:numCache>
                <c:formatCode>General</c:formatCode>
                <c:ptCount val="5"/>
                <c:pt idx="0">
                  <c:v>20.0</c:v>
                </c:pt>
                <c:pt idx="1">
                  <c:v>21.0</c:v>
                </c:pt>
                <c:pt idx="2">
                  <c:v>21.0</c:v>
                </c:pt>
                <c:pt idx="3">
                  <c:v>21.8</c:v>
                </c:pt>
                <c:pt idx="4">
                  <c:v>19.8</c:v>
                </c:pt>
              </c:numCache>
            </c:numRef>
          </c:val>
          <c:smooth val="0"/>
        </c:ser>
        <c:ser>
          <c:idx val="4"/>
          <c:order val="4"/>
          <c:tx>
            <c:strRef>
              <c:f>Sheet1!$A$8</c:f>
              <c:strCache>
                <c:ptCount val="1"/>
                <c:pt idx="0">
                  <c:v>Llandeilo Fawr</c:v>
                </c:pt>
              </c:strCache>
            </c:strRef>
          </c:tx>
          <c:marker>
            <c:symbol val="none"/>
          </c:marker>
          <c:cat>
            <c:strRef>
              <c:f>Sheet1!$B$3:$F$3</c:f>
              <c:strCache>
                <c:ptCount val="5"/>
                <c:pt idx="0">
                  <c:v>1841-50</c:v>
                </c:pt>
                <c:pt idx="1">
                  <c:v>1851-60</c:v>
                </c:pt>
                <c:pt idx="2">
                  <c:v>1861-70</c:v>
                </c:pt>
                <c:pt idx="3">
                  <c:v>1871-80</c:v>
                </c:pt>
                <c:pt idx="4">
                  <c:v>1881-90</c:v>
                </c:pt>
              </c:strCache>
            </c:strRef>
          </c:cat>
          <c:val>
            <c:numRef>
              <c:f>Sheet1!$B$8:$F$8</c:f>
              <c:numCache>
                <c:formatCode>General</c:formatCode>
                <c:ptCount val="5"/>
                <c:pt idx="0">
                  <c:v>19.0</c:v>
                </c:pt>
                <c:pt idx="1">
                  <c:v>19.0</c:v>
                </c:pt>
                <c:pt idx="2">
                  <c:v>19.0</c:v>
                </c:pt>
                <c:pt idx="3">
                  <c:v>18.7</c:v>
                </c:pt>
                <c:pt idx="4">
                  <c:v>16.5</c:v>
                </c:pt>
              </c:numCache>
            </c:numRef>
          </c:val>
          <c:smooth val="0"/>
        </c:ser>
        <c:dLbls>
          <c:showLegendKey val="0"/>
          <c:showVal val="0"/>
          <c:showCatName val="0"/>
          <c:showSerName val="0"/>
          <c:showPercent val="0"/>
          <c:showBubbleSize val="0"/>
        </c:dLbls>
        <c:smooth val="0"/>
        <c:axId val="-2115137104"/>
        <c:axId val="-2116541488"/>
      </c:lineChart>
      <c:catAx>
        <c:axId val="-2115137104"/>
        <c:scaling>
          <c:orientation val="minMax"/>
        </c:scaling>
        <c:delete val="0"/>
        <c:axPos val="b"/>
        <c:numFmt formatCode="General" sourceLinked="0"/>
        <c:majorTickMark val="out"/>
        <c:minorTickMark val="none"/>
        <c:tickLblPos val="nextTo"/>
        <c:crossAx val="-2116541488"/>
        <c:crosses val="autoZero"/>
        <c:auto val="1"/>
        <c:lblAlgn val="ctr"/>
        <c:lblOffset val="100"/>
        <c:noMultiLvlLbl val="0"/>
      </c:catAx>
      <c:valAx>
        <c:axId val="-2116541488"/>
        <c:scaling>
          <c:orientation val="minMax"/>
        </c:scaling>
        <c:delete val="0"/>
        <c:axPos val="l"/>
        <c:majorGridlines/>
        <c:title>
          <c:tx>
            <c:rich>
              <a:bodyPr rot="-5400000" vert="horz"/>
              <a:lstStyle/>
              <a:p>
                <a:pPr>
                  <a:defRPr/>
                </a:pPr>
                <a:r>
                  <a:rPr lang="en-GB" sz="900" b="0"/>
                  <a:t>deaths/1,000 pop</a:t>
                </a:r>
                <a:r>
                  <a:rPr lang="en-GB" sz="900"/>
                  <a:t>.</a:t>
                </a:r>
              </a:p>
            </c:rich>
          </c:tx>
          <c:layout/>
          <c:overlay val="0"/>
        </c:title>
        <c:numFmt formatCode="General" sourceLinked="1"/>
        <c:majorTickMark val="out"/>
        <c:minorTickMark val="none"/>
        <c:tickLblPos val="nextTo"/>
        <c:crossAx val="-2115137104"/>
        <c:crosses val="autoZero"/>
        <c:crossBetween val="between"/>
      </c:valAx>
    </c:plotArea>
    <c:legend>
      <c:legendPos val="r"/>
      <c:layout/>
      <c:overlay val="0"/>
    </c:legend>
    <c:plotVisOnly val="1"/>
    <c:dispBlanksAs val="gap"/>
    <c:showDLblsOverMax val="0"/>
  </c:chart>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cdr:x>
      <cdr:y>0.875</cdr:y>
    </cdr:from>
    <cdr:to>
      <cdr:x>1</cdr:x>
      <cdr:y>1</cdr:y>
    </cdr:to>
    <cdr:sp macro="" textlink="">
      <cdr:nvSpPr>
        <cdr:cNvPr id="2" name="TextBox 1"/>
        <cdr:cNvSpPr txBox="1"/>
      </cdr:nvSpPr>
      <cdr:spPr>
        <a:xfrm xmlns:a="http://schemas.openxmlformats.org/drawingml/2006/main">
          <a:off x="0" y="2505075"/>
          <a:ext cx="3886200" cy="3048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sz="1100"/>
        </a:p>
      </cdr:txBody>
    </cdr:sp>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4CB4B4BF-9D75-2D4D-A136-93FF23E9DB09}" type="datetimeFigureOut">
              <a:rPr lang="en-US" smtClean="0"/>
              <a:t>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4A4923-FCB8-D343-87C8-112003C8FF3D}"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CB4B4BF-9D75-2D4D-A136-93FF23E9DB09}" type="datetimeFigureOut">
              <a:rPr lang="en-US" smtClean="0"/>
              <a:t>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4A4923-FCB8-D343-87C8-112003C8FF3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4CB4B4BF-9D75-2D4D-A136-93FF23E9DB09}" type="datetimeFigureOut">
              <a:rPr lang="en-US" smtClean="0"/>
              <a:t>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4A4923-FCB8-D343-87C8-112003C8FF3D}"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4CB4B4BF-9D75-2D4D-A136-93FF23E9DB09}" type="datetimeFigureOut">
              <a:rPr lang="en-US" smtClean="0"/>
              <a:t>11/20/17</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EB4A4923-FCB8-D343-87C8-112003C8FF3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4CB4B4BF-9D75-2D4D-A136-93FF23E9DB09}" type="datetimeFigureOut">
              <a:rPr lang="en-US" smtClean="0"/>
              <a:t>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4A4923-FCB8-D343-87C8-112003C8FF3D}"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CB4B4BF-9D75-2D4D-A136-93FF23E9DB09}" type="datetimeFigureOut">
              <a:rPr lang="en-US" smtClean="0"/>
              <a:t>11/20/17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4A4923-FCB8-D343-87C8-112003C8FF3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B4B4BF-9D75-2D4D-A136-93FF23E9DB09}" type="datetimeFigureOut">
              <a:rPr lang="en-US" smtClean="0"/>
              <a:t>11/20/17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B4A4923-FCB8-D343-87C8-112003C8FF3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8"/>
          <p:cNvSpPr>
            <a:spLocks noGrp="1"/>
          </p:cNvSpPr>
          <p:nvPr>
            <p:ph type="dt" sz="half" idx="10"/>
          </p:nvPr>
        </p:nvSpPr>
        <p:spPr/>
        <p:txBody>
          <a:bodyPr/>
          <a:lstStyle/>
          <a:p>
            <a:fld id="{4CB4B4BF-9D75-2D4D-A136-93FF23E9DB09}" type="datetimeFigureOut">
              <a:rPr lang="en-US" smtClean="0"/>
              <a:t>11/20/17</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EB4A4923-FCB8-D343-87C8-112003C8FF3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CB4B4BF-9D75-2D4D-A136-93FF23E9DB09}" type="datetimeFigureOut">
              <a:rPr lang="en-US" smtClean="0"/>
              <a:t>11/20/17</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EB4A4923-FCB8-D343-87C8-112003C8FF3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B4B4BF-9D75-2D4D-A136-93FF23E9DB09}" type="datetimeFigureOut">
              <a:rPr lang="en-US" smtClean="0"/>
              <a:t>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4A4923-FCB8-D343-87C8-112003C8FF3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B4B4BF-9D75-2D4D-A136-93FF23E9DB09}" type="datetimeFigureOut">
              <a:rPr lang="en-US" smtClean="0"/>
              <a:t>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4A4923-FCB8-D343-87C8-112003C8FF3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CB4B4BF-9D75-2D4D-A136-93FF23E9DB09}" type="datetimeFigureOut">
              <a:rPr lang="en-US" smtClean="0"/>
              <a:t>11/20/17</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B4A4923-FCB8-D343-87C8-112003C8FF3D}" type="slidenum">
              <a:rPr lang="en-US" smtClean="0"/>
              <a:t>‹#›</a:t>
            </a:fld>
            <a:endParaRPr lang="en-US"/>
          </a:p>
        </p:txBody>
      </p:sp>
    </p:spTree>
    <p:extLst>
      <p:ext uri="{BB962C8B-B14F-4D97-AF65-F5344CB8AC3E}">
        <p14:creationId xmlns:p14="http://schemas.microsoft.com/office/powerpoint/2010/main" val="54243856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chart" Target="../charts/char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chart" Target="../charts/char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Medical Officers of Health</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475131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0945" y="415636"/>
            <a:ext cx="11651673" cy="3970318"/>
          </a:xfrm>
          <a:prstGeom prst="rect">
            <a:avLst/>
          </a:prstGeom>
          <a:noFill/>
        </p:spPr>
        <p:txBody>
          <a:bodyPr wrap="square" rtlCol="0">
            <a:spAutoFit/>
          </a:bodyPr>
          <a:lstStyle/>
          <a:p>
            <a:pPr marL="285750" indent="-285750">
              <a:buFont typeface="Arial" charset="0"/>
              <a:buChar char="•"/>
            </a:pPr>
            <a:r>
              <a:rPr lang="en-US" sz="2800" dirty="0" smtClean="0"/>
              <a:t>Edwin Chadwick and his fellow </a:t>
            </a:r>
            <a:r>
              <a:rPr lang="en-US" sz="2800" dirty="0" err="1" smtClean="0"/>
              <a:t>Benthamites</a:t>
            </a:r>
            <a:r>
              <a:rPr lang="en-US" sz="2800" dirty="0" smtClean="0"/>
              <a:t> focused on the cost to society of sickness and early death.</a:t>
            </a:r>
          </a:p>
          <a:p>
            <a:pPr marL="285750" indent="-285750">
              <a:buFont typeface="Arial" charset="0"/>
              <a:buChar char="•"/>
            </a:pPr>
            <a:r>
              <a:rPr lang="en-US" sz="2800" dirty="0" smtClean="0"/>
              <a:t>They were evangelical in their views on how to improve the situation </a:t>
            </a:r>
            <a:r>
              <a:rPr lang="mr-IN" sz="2800" dirty="0" smtClean="0"/>
              <a:t>–</a:t>
            </a:r>
            <a:r>
              <a:rPr lang="en-US" sz="2800" dirty="0" smtClean="0"/>
              <a:t> drainage and clean water.</a:t>
            </a:r>
          </a:p>
          <a:p>
            <a:pPr marL="285750" indent="-285750">
              <a:buFont typeface="Arial" charset="0"/>
              <a:buChar char="•"/>
            </a:pPr>
            <a:r>
              <a:rPr lang="en-US" sz="2800" dirty="0" smtClean="0"/>
              <a:t>Thomas McKeown and Simon </a:t>
            </a:r>
            <a:r>
              <a:rPr lang="en-US" sz="2800" dirty="0" err="1" smtClean="0"/>
              <a:t>Szreter</a:t>
            </a:r>
            <a:r>
              <a:rPr lang="en-US" sz="2800" dirty="0" smtClean="0"/>
              <a:t> have concentrated on what had improved mortality rather than what had caused it in the first place which does not do justice to all the work the </a:t>
            </a:r>
            <a:r>
              <a:rPr lang="en-US" sz="2800" dirty="0" err="1" smtClean="0"/>
              <a:t>Benthamites</a:t>
            </a:r>
            <a:r>
              <a:rPr lang="en-US" sz="2800" dirty="0" smtClean="0"/>
              <a:t> did.</a:t>
            </a:r>
          </a:p>
          <a:p>
            <a:pPr marL="285750" indent="-285750">
              <a:buFont typeface="Arial" charset="0"/>
              <a:buChar char="•"/>
            </a:pPr>
            <a:r>
              <a:rPr lang="en-US" sz="2800" dirty="0" smtClean="0"/>
              <a:t>William Farr, a </a:t>
            </a:r>
            <a:r>
              <a:rPr lang="en-US" sz="2800" dirty="0" err="1" smtClean="0"/>
              <a:t>Benthamite</a:t>
            </a:r>
            <a:r>
              <a:rPr lang="en-US" sz="2800" dirty="0" smtClean="0"/>
              <a:t>, was the First Registrar General with </a:t>
            </a:r>
            <a:r>
              <a:rPr lang="en-US" sz="2800" dirty="0" err="1" smtClean="0"/>
              <a:t>Llanelli</a:t>
            </a:r>
            <a:r>
              <a:rPr lang="en-US" sz="2800" dirty="0" smtClean="0"/>
              <a:t> and Pembroke being the only towns in west Wales to make his list.</a:t>
            </a:r>
            <a:endParaRPr lang="en-US" sz="2800" dirty="0"/>
          </a:p>
        </p:txBody>
      </p:sp>
    </p:spTree>
    <p:extLst>
      <p:ext uri="{BB962C8B-B14F-4D97-AF65-F5344CB8AC3E}">
        <p14:creationId xmlns:p14="http://schemas.microsoft.com/office/powerpoint/2010/main" val="1605468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p:cNvGraphicFramePr/>
          <p:nvPr>
            <p:extLst>
              <p:ext uri="{D42A27DB-BD31-4B8C-83A1-F6EECF244321}">
                <p14:modId xmlns:p14="http://schemas.microsoft.com/office/powerpoint/2010/main" val="1569431373"/>
              </p:ext>
            </p:extLst>
          </p:nvPr>
        </p:nvGraphicFramePr>
        <p:xfrm>
          <a:off x="2341418" y="180109"/>
          <a:ext cx="8285018" cy="584661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112708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8655" y="374073"/>
            <a:ext cx="11471563" cy="3416320"/>
          </a:xfrm>
          <a:prstGeom prst="rect">
            <a:avLst/>
          </a:prstGeom>
          <a:noFill/>
        </p:spPr>
        <p:txBody>
          <a:bodyPr wrap="square" rtlCol="0">
            <a:spAutoFit/>
          </a:bodyPr>
          <a:lstStyle/>
          <a:p>
            <a:r>
              <a:rPr lang="en-US" sz="2400" dirty="0" smtClean="0"/>
              <a:t>A growing population created a demand for housing and this in turn created urban expansion.</a:t>
            </a:r>
          </a:p>
          <a:p>
            <a:r>
              <a:rPr lang="en-US" sz="2400" dirty="0" smtClean="0"/>
              <a:t>However the sudden demand created many problems in large as well as smaller towns such as Carmarthen:</a:t>
            </a:r>
          </a:p>
          <a:p>
            <a:endParaRPr lang="en-US" sz="2400" dirty="0"/>
          </a:p>
          <a:p>
            <a:r>
              <a:rPr lang="en-GB" sz="2400" dirty="0"/>
              <a:t>“Mary Ann Bowen and her six children inhabit a damp filthy room, 12 feet by 13 feet, with no back opening whatever.  There is no privy; a vessel stands in the common room and is emptied daily into the street</a:t>
            </a:r>
            <a:r>
              <a:rPr lang="en-GB" sz="2400" dirty="0" smtClean="0"/>
              <a:t>.” (Report by G T Clark 1849)</a:t>
            </a:r>
            <a:endParaRPr lang="en-GB" sz="2400" dirty="0"/>
          </a:p>
          <a:p>
            <a:r>
              <a:rPr lang="en-GB" sz="2400" dirty="0"/>
              <a:t>  </a:t>
            </a:r>
            <a:endParaRPr lang="en-US" sz="2400" dirty="0"/>
          </a:p>
        </p:txBody>
      </p:sp>
    </p:spTree>
    <p:extLst>
      <p:ext uri="{BB962C8B-B14F-4D97-AF65-F5344CB8AC3E}">
        <p14:creationId xmlns:p14="http://schemas.microsoft.com/office/powerpoint/2010/main" val="1010380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8545" y="277091"/>
            <a:ext cx="11734800" cy="6278642"/>
          </a:xfrm>
          <a:prstGeom prst="rect">
            <a:avLst/>
          </a:prstGeom>
          <a:noFill/>
        </p:spPr>
        <p:txBody>
          <a:bodyPr wrap="square" rtlCol="0">
            <a:spAutoFit/>
          </a:bodyPr>
          <a:lstStyle/>
          <a:p>
            <a:r>
              <a:rPr lang="en-GB" sz="2400" dirty="0"/>
              <a:t>As late as 1883 H. C. Buckley, Llanelli’s Medical Officer of Health, complained that in the newer houses of Llanelli: “the hand of jerry builders is conspicuous.”    It must be borne in mind however, that even these desperately inadequate houses were an improvement on many rural hovels.  An 1870 Government report was scathing in its condemnation of the cottages of rural Carmarthenshire</a:t>
            </a:r>
            <a:r>
              <a:rPr lang="en-GB" sz="2400" dirty="0" smtClean="0"/>
              <a:t>:</a:t>
            </a:r>
          </a:p>
          <a:p>
            <a:endParaRPr lang="en-GB" sz="2400" dirty="0"/>
          </a:p>
          <a:p>
            <a:r>
              <a:rPr lang="en-GB" sz="2400" dirty="0"/>
              <a:t>“ most disgraceful ... too frequently built without any regard to the health, comfort morality, or convenience of the occupants; generally badly ventilated and as badly lighted, damp unhealthy walls and floors, the former of earth ... overcrowding is the universal consequence and gross immorality the result.  Privies are very unusual and oftener than not the piggery is attached to the dwelling. No attention is to be paid to the sewerage, which is constantly to be seen at the cottage door</a:t>
            </a:r>
            <a:r>
              <a:rPr lang="en-GB" sz="2400" dirty="0" smtClean="0"/>
              <a:t>.”</a:t>
            </a:r>
          </a:p>
          <a:p>
            <a:endParaRPr lang="en-GB" sz="2400" dirty="0"/>
          </a:p>
          <a:p>
            <a:r>
              <a:rPr lang="en-GB" sz="2400" dirty="0" smtClean="0"/>
              <a:t>(</a:t>
            </a:r>
            <a:r>
              <a:rPr lang="en-GB" sz="2400" dirty="0" err="1" smtClean="0"/>
              <a:t>H.C.Buckley</a:t>
            </a:r>
            <a:r>
              <a:rPr lang="en-GB" sz="2400" dirty="0"/>
              <a:t>. 1883 report.  </a:t>
            </a:r>
            <a:r>
              <a:rPr lang="en-GB" sz="2400" dirty="0" err="1"/>
              <a:t>Op.cit</a:t>
            </a:r>
            <a:r>
              <a:rPr lang="en-GB" sz="2400" dirty="0"/>
              <a:t>.</a:t>
            </a:r>
          </a:p>
          <a:p>
            <a:r>
              <a:rPr lang="en-GB" sz="2400" dirty="0"/>
              <a:t>  Third and Fourth Reports of the Commissioners on Employment of Woman and Children in Agriculture with Appendices [c70] 18870, Col XIII, p12</a:t>
            </a:r>
            <a:r>
              <a:rPr lang="en-GB" sz="2400" dirty="0" smtClean="0"/>
              <a:t>.)</a:t>
            </a:r>
            <a:endParaRPr lang="en-GB" sz="2400" dirty="0"/>
          </a:p>
          <a:p>
            <a:endParaRPr lang="en-US" dirty="0"/>
          </a:p>
        </p:txBody>
      </p:sp>
    </p:spTree>
    <p:extLst>
      <p:ext uri="{BB962C8B-B14F-4D97-AF65-F5344CB8AC3E}">
        <p14:creationId xmlns:p14="http://schemas.microsoft.com/office/powerpoint/2010/main" val="1303698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109" y="360218"/>
            <a:ext cx="11596255" cy="2954655"/>
          </a:xfrm>
          <a:prstGeom prst="rect">
            <a:avLst/>
          </a:prstGeom>
          <a:noFill/>
        </p:spPr>
        <p:txBody>
          <a:bodyPr wrap="square" rtlCol="0">
            <a:spAutoFit/>
          </a:bodyPr>
          <a:lstStyle/>
          <a:p>
            <a:r>
              <a:rPr lang="en-US" sz="2400" dirty="0" smtClean="0"/>
              <a:t>Rapid urban expansion and overcrowding led to a growth in lodging houses.</a:t>
            </a:r>
          </a:p>
          <a:p>
            <a:endParaRPr lang="en-US" sz="2400" dirty="0"/>
          </a:p>
          <a:p>
            <a:r>
              <a:rPr lang="en-GB" sz="2400" dirty="0"/>
              <a:t>A good example of the lack of hygiene is found in a description of Michael Harrington’s lodging house in Merthyr Tydfil in the early 1850s where it was “common practice for lodging house rooms to be occupied be relays of sleepers, some of them being engaged on work during the night and some during the day.”</a:t>
            </a:r>
            <a:r>
              <a:rPr lang="en-GB" sz="2400" dirty="0" smtClean="0">
                <a:effectLst/>
              </a:rPr>
              <a:t> </a:t>
            </a:r>
            <a:r>
              <a:rPr lang="en-GB" sz="2400" dirty="0"/>
              <a:t> </a:t>
            </a:r>
            <a:r>
              <a:rPr lang="en-GB" sz="2400" dirty="0" smtClean="0"/>
              <a:t>( </a:t>
            </a:r>
            <a:r>
              <a:rPr lang="en-GB" sz="2400" dirty="0"/>
              <a:t>Keith Strange. Merthyr Tydfil: Iron Metropolis, Stroud, </a:t>
            </a:r>
            <a:r>
              <a:rPr lang="en-GB" sz="2400" dirty="0" err="1"/>
              <a:t>Glos</a:t>
            </a:r>
            <a:r>
              <a:rPr lang="en-GB" sz="2400" dirty="0"/>
              <a:t>: Tempus 2005 </a:t>
            </a:r>
            <a:r>
              <a:rPr lang="en-GB" sz="2400" dirty="0" smtClean="0"/>
              <a:t>p43)</a:t>
            </a:r>
            <a:endParaRPr lang="en-GB" sz="2400" dirty="0"/>
          </a:p>
          <a:p>
            <a:endParaRPr lang="en-US" dirty="0"/>
          </a:p>
        </p:txBody>
      </p:sp>
    </p:spTree>
    <p:extLst>
      <p:ext uri="{BB962C8B-B14F-4D97-AF65-F5344CB8AC3E}">
        <p14:creationId xmlns:p14="http://schemas.microsoft.com/office/powerpoint/2010/main" val="484518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1891" y="339919"/>
            <a:ext cx="11610109" cy="5693866"/>
          </a:xfrm>
          <a:prstGeom prst="rect">
            <a:avLst/>
          </a:prstGeom>
          <a:noFill/>
        </p:spPr>
        <p:txBody>
          <a:bodyPr wrap="square" rtlCol="0">
            <a:spAutoFit/>
          </a:bodyPr>
          <a:lstStyle/>
          <a:p>
            <a:r>
              <a:rPr lang="en-US" sz="2800" dirty="0" smtClean="0"/>
              <a:t>Poor Sanitation was a constant problem and Chadwick in his 1842 survey concluded that 62 percent of the towns of England and Wales had inadequate or impure water.</a:t>
            </a:r>
          </a:p>
          <a:p>
            <a:endParaRPr lang="en-US" sz="2800" dirty="0"/>
          </a:p>
          <a:p>
            <a:r>
              <a:rPr lang="en-GB" sz="2800" dirty="0"/>
              <a:t>It was 1893 before the Llanelli </a:t>
            </a:r>
            <a:r>
              <a:rPr lang="en-GB" sz="2800" dirty="0" err="1"/>
              <a:t>MoH</a:t>
            </a:r>
            <a:r>
              <a:rPr lang="en-GB" sz="2800" dirty="0"/>
              <a:t> was confident to claim that the water tested in its reservoirs was “very fair quality for domestic uses”.     Industrial towns such as Llanelli and Merthyr Tydfil were early investors in new reservoirs, although, ironically, not due to any great concern for their inhabitants. Rather the industrialists, with their deep pockets, needed water as a source of power.  </a:t>
            </a:r>
            <a:r>
              <a:rPr lang="en-GB" sz="2800" dirty="0" smtClean="0">
                <a:effectLst/>
              </a:rPr>
              <a:t> (</a:t>
            </a:r>
            <a:r>
              <a:rPr lang="en-GB" sz="2800" dirty="0" smtClean="0"/>
              <a:t>Sydney </a:t>
            </a:r>
            <a:r>
              <a:rPr lang="en-GB" sz="2800" dirty="0"/>
              <a:t>J Roderick, Annual </a:t>
            </a:r>
            <a:r>
              <a:rPr lang="en-GB" sz="2800" i="1" dirty="0"/>
              <a:t>Report on the Sanitary Condition of the Urban District of </a:t>
            </a:r>
            <a:r>
              <a:rPr lang="en-GB" sz="2800" i="1" dirty="0" err="1"/>
              <a:t>Llanelly</a:t>
            </a:r>
            <a:r>
              <a:rPr lang="en-GB" sz="2800" dirty="0"/>
              <a:t> 1893. Llanelli Borough Library reference </a:t>
            </a:r>
            <a:r>
              <a:rPr lang="en-GB" sz="2800" dirty="0" smtClean="0"/>
              <a:t>section)</a:t>
            </a:r>
            <a:endParaRPr lang="en-GB" sz="2800" dirty="0"/>
          </a:p>
          <a:p>
            <a:endParaRPr lang="en-US" sz="2800" dirty="0"/>
          </a:p>
        </p:txBody>
      </p:sp>
    </p:spTree>
    <p:extLst>
      <p:ext uri="{BB962C8B-B14F-4D97-AF65-F5344CB8AC3E}">
        <p14:creationId xmlns:p14="http://schemas.microsoft.com/office/powerpoint/2010/main" val="38423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1481" y="291830"/>
            <a:ext cx="11167353" cy="2585323"/>
          </a:xfrm>
          <a:prstGeom prst="rect">
            <a:avLst/>
          </a:prstGeom>
          <a:noFill/>
        </p:spPr>
        <p:txBody>
          <a:bodyPr wrap="square" rtlCol="0">
            <a:spAutoFit/>
          </a:bodyPr>
          <a:lstStyle/>
          <a:p>
            <a:r>
              <a:rPr lang="en-US" sz="2400" dirty="0" smtClean="0"/>
              <a:t>On a trip to </a:t>
            </a:r>
            <a:r>
              <a:rPr lang="en-US" sz="2400" dirty="0" err="1" smtClean="0"/>
              <a:t>Merthyr</a:t>
            </a:r>
            <a:r>
              <a:rPr lang="en-US" sz="2400" dirty="0" smtClean="0"/>
              <a:t> in 1853 </a:t>
            </a:r>
            <a:r>
              <a:rPr lang="en-US" sz="2400" dirty="0" err="1" smtClean="0"/>
              <a:t>Dr</a:t>
            </a:r>
            <a:r>
              <a:rPr lang="en-US" sz="2400" dirty="0" smtClean="0"/>
              <a:t> Holland of the General Board of Health observed:</a:t>
            </a:r>
          </a:p>
          <a:p>
            <a:endParaRPr lang="en-US" sz="2400" dirty="0" smtClean="0"/>
          </a:p>
          <a:p>
            <a:r>
              <a:rPr lang="en-GB" sz="2400" dirty="0"/>
              <a:t>“I saw a young woman filling her pitcher from a little stream of water ... in which I saw intestinal worms .. and the rain ... was washing the feculent matter into the water the girl was filling into her pitcher, no doubt for domestic use.” </a:t>
            </a:r>
          </a:p>
          <a:p>
            <a:r>
              <a:rPr lang="en-GB" sz="2400" dirty="0" smtClean="0"/>
              <a:t>(Keith </a:t>
            </a:r>
            <a:r>
              <a:rPr lang="en-GB" sz="2400" dirty="0"/>
              <a:t>Strange. </a:t>
            </a:r>
            <a:r>
              <a:rPr lang="en-GB" sz="2400" dirty="0" err="1"/>
              <a:t>Op.cit</a:t>
            </a:r>
            <a:r>
              <a:rPr lang="en-GB" sz="2400" dirty="0"/>
              <a:t>. </a:t>
            </a:r>
            <a:r>
              <a:rPr lang="en-GB" sz="2400" dirty="0" smtClean="0"/>
              <a:t>P48)</a:t>
            </a:r>
            <a:endParaRPr lang="en-GB" sz="2400" dirty="0"/>
          </a:p>
          <a:p>
            <a:endParaRPr lang="en-US" dirty="0"/>
          </a:p>
        </p:txBody>
      </p:sp>
    </p:spTree>
    <p:extLst>
      <p:ext uri="{BB962C8B-B14F-4D97-AF65-F5344CB8AC3E}">
        <p14:creationId xmlns:p14="http://schemas.microsoft.com/office/powerpoint/2010/main" val="1533124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6928" y="505838"/>
            <a:ext cx="11303540" cy="5478423"/>
          </a:xfrm>
          <a:prstGeom prst="rect">
            <a:avLst/>
          </a:prstGeom>
          <a:noFill/>
        </p:spPr>
        <p:txBody>
          <a:bodyPr wrap="square" rtlCol="0">
            <a:spAutoFit/>
          </a:bodyPr>
          <a:lstStyle/>
          <a:p>
            <a:r>
              <a:rPr lang="en-GB" sz="2800" dirty="0"/>
              <a:t>G.T. Clark was typical of many Victorian reformers in believing that the commercial recycling of sewage as manure offered opportunity for considerable revenue” an approach he was almost evangelical in recommending to Carmarthen. But haphazard storage brought its own problems as he discovered in Llanelli where recent immigrants continued their country tradition of using excrement to fertilise their pathetic small potato patches</a:t>
            </a:r>
            <a:r>
              <a:rPr lang="en-GB" sz="2800" dirty="0" smtClean="0"/>
              <a:t>.( </a:t>
            </a:r>
            <a:r>
              <a:rPr lang="en-GB" sz="2800" dirty="0" err="1"/>
              <a:t>G.T.Clark</a:t>
            </a:r>
            <a:r>
              <a:rPr lang="en-GB" sz="2800" dirty="0"/>
              <a:t>. Carmarthen </a:t>
            </a:r>
            <a:r>
              <a:rPr lang="en-GB" sz="2800" dirty="0" err="1"/>
              <a:t>Op.cit</a:t>
            </a:r>
            <a:r>
              <a:rPr lang="en-GB" sz="2800" dirty="0"/>
              <a:t>. p121</a:t>
            </a:r>
          </a:p>
          <a:p>
            <a:r>
              <a:rPr lang="en-GB" sz="2800" dirty="0" err="1"/>
              <a:t>G.T.Clark</a:t>
            </a:r>
            <a:r>
              <a:rPr lang="en-GB" sz="2800" dirty="0"/>
              <a:t>. Llanelli </a:t>
            </a:r>
            <a:r>
              <a:rPr lang="en-GB" sz="2800" dirty="0" err="1"/>
              <a:t>Op.cit</a:t>
            </a:r>
            <a:r>
              <a:rPr lang="en-GB" sz="2800" dirty="0"/>
              <a:t>. </a:t>
            </a:r>
            <a:r>
              <a:rPr lang="en-GB" sz="2800" dirty="0" smtClean="0"/>
              <a:t>)</a:t>
            </a:r>
          </a:p>
          <a:p>
            <a:r>
              <a:rPr lang="en-GB" sz="2800" dirty="0"/>
              <a:t>Rammel’s report on Merthyr illustrates: “streets covered up to eighteen inches deep in a mix of ash and excrement ... children voided themselves in open chairs in the street”.   </a:t>
            </a:r>
            <a:r>
              <a:rPr lang="en-GB" sz="2800" dirty="0" smtClean="0"/>
              <a:t>(Keith </a:t>
            </a:r>
            <a:r>
              <a:rPr lang="en-GB" sz="2800" dirty="0" err="1"/>
              <a:t>Strange.Op.cit</a:t>
            </a:r>
            <a:r>
              <a:rPr lang="en-GB" sz="2800" dirty="0"/>
              <a:t>. </a:t>
            </a:r>
            <a:r>
              <a:rPr lang="en-GB" sz="2800" dirty="0" smtClean="0"/>
              <a:t>p46)</a:t>
            </a:r>
            <a:endParaRPr lang="en-GB" sz="2800" dirty="0"/>
          </a:p>
          <a:p>
            <a:endParaRPr lang="en-GB" sz="2400" dirty="0"/>
          </a:p>
          <a:p>
            <a:endParaRPr lang="en-US" dirty="0"/>
          </a:p>
        </p:txBody>
      </p:sp>
    </p:spTree>
    <p:extLst>
      <p:ext uri="{BB962C8B-B14F-4D97-AF65-F5344CB8AC3E}">
        <p14:creationId xmlns:p14="http://schemas.microsoft.com/office/powerpoint/2010/main" val="1707783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9651" y="428017"/>
            <a:ext cx="11575915" cy="6555641"/>
          </a:xfrm>
          <a:prstGeom prst="rect">
            <a:avLst/>
          </a:prstGeom>
          <a:noFill/>
        </p:spPr>
        <p:txBody>
          <a:bodyPr wrap="square" rtlCol="0">
            <a:spAutoFit/>
          </a:bodyPr>
          <a:lstStyle/>
          <a:p>
            <a:r>
              <a:rPr lang="en-US" sz="2400" dirty="0" smtClean="0"/>
              <a:t>Although towns were bad poor sanitation was also to be found in rural areas.</a:t>
            </a:r>
            <a:endParaRPr lang="en-US" sz="2400" dirty="0"/>
          </a:p>
          <a:p>
            <a:r>
              <a:rPr lang="en-GB" sz="2400" dirty="0" err="1"/>
              <a:t>Llanybydder’s</a:t>
            </a:r>
            <a:r>
              <a:rPr lang="en-GB" sz="2400" dirty="0"/>
              <a:t> waste disposal was described as “sadly defective, pails emptied and collected at night by ‘y cart </a:t>
            </a:r>
            <a:r>
              <a:rPr lang="en-GB" sz="2400" dirty="0" err="1"/>
              <a:t>cachu</a:t>
            </a:r>
            <a:r>
              <a:rPr lang="en-GB" sz="2400" dirty="0"/>
              <a:t>’ ... dripped and germs of disease escaped into the air that we breathe”</a:t>
            </a:r>
          </a:p>
          <a:p>
            <a:r>
              <a:rPr lang="en-GB" sz="2400" dirty="0" smtClean="0"/>
              <a:t>(CROC </a:t>
            </a:r>
            <a:r>
              <a:rPr lang="en-GB" sz="2400" dirty="0"/>
              <a:t>WWH/3/1  Annual Report of the County medical Officer, Dr E. Cambrian Thomas, 1913, p24</a:t>
            </a:r>
            <a:r>
              <a:rPr lang="en-GB" sz="2400" dirty="0" smtClean="0"/>
              <a:t>.)</a:t>
            </a:r>
            <a:endParaRPr lang="en-GB" sz="2400" dirty="0"/>
          </a:p>
          <a:p>
            <a:r>
              <a:rPr lang="en-GB" sz="2400" dirty="0" smtClean="0"/>
              <a:t>Nuisances also caused problems and MOH officers constantly complained of them.</a:t>
            </a:r>
          </a:p>
          <a:p>
            <a:r>
              <a:rPr lang="en-GB" sz="2400" dirty="0"/>
              <a:t>Despite progress in public sanitation surface foulness remained a problem in Llanelli in 1866 “due to storage of human and porcine ordure and the vast numbers of </a:t>
            </a:r>
            <a:r>
              <a:rPr lang="en-GB" sz="2400" dirty="0" err="1"/>
              <a:t>pigstyes</a:t>
            </a:r>
            <a:r>
              <a:rPr lang="en-GB" sz="2400" dirty="0"/>
              <a:t>”. In Carmarthen George Children was ordered to clean out his </a:t>
            </a:r>
            <a:r>
              <a:rPr lang="en-GB" sz="2400" dirty="0" err="1"/>
              <a:t>pigstyes</a:t>
            </a:r>
            <a:r>
              <a:rPr lang="en-GB" sz="2400" dirty="0"/>
              <a:t> and </a:t>
            </a:r>
            <a:r>
              <a:rPr lang="en-GB" sz="2400" dirty="0" err="1"/>
              <a:t>limewash</a:t>
            </a:r>
            <a:r>
              <a:rPr lang="en-GB" sz="2400" dirty="0"/>
              <a:t> them and “not to keep decayed fish and offal as pig food in the densely populated area of </a:t>
            </a:r>
            <a:r>
              <a:rPr lang="en-GB" sz="2400" dirty="0" err="1"/>
              <a:t>Kidwelly</a:t>
            </a:r>
            <a:r>
              <a:rPr lang="en-GB" sz="2400" dirty="0"/>
              <a:t> </a:t>
            </a:r>
            <a:r>
              <a:rPr lang="en-GB" sz="2400" dirty="0" err="1"/>
              <a:t>Fach</a:t>
            </a:r>
            <a:r>
              <a:rPr lang="en-GB" sz="2400" dirty="0"/>
              <a:t>”.  Eventually local byelaws were passed such as one in Llanelli in 1897 which stated that “no pig shall be kept within 100 feet of any dwelling house”</a:t>
            </a:r>
          </a:p>
          <a:p>
            <a:r>
              <a:rPr lang="en-GB" sz="2400" dirty="0" smtClean="0"/>
              <a:t>(Sydney </a:t>
            </a:r>
            <a:r>
              <a:rPr lang="en-GB" sz="2400" dirty="0"/>
              <a:t>J Roderick, 1897 report. </a:t>
            </a:r>
            <a:r>
              <a:rPr lang="en-GB" sz="2400" dirty="0" err="1"/>
              <a:t>Op.cit</a:t>
            </a:r>
            <a:r>
              <a:rPr lang="en-GB" sz="2400" dirty="0"/>
              <a:t>.</a:t>
            </a:r>
          </a:p>
          <a:p>
            <a:r>
              <a:rPr lang="en-GB" sz="2400" dirty="0"/>
              <a:t>Heather James. </a:t>
            </a:r>
            <a:r>
              <a:rPr lang="en-GB" sz="2400" dirty="0" err="1"/>
              <a:t>Op.cit</a:t>
            </a:r>
            <a:r>
              <a:rPr lang="en-GB" sz="2400" dirty="0"/>
              <a:t>. p98.</a:t>
            </a:r>
          </a:p>
          <a:p>
            <a:r>
              <a:rPr lang="en-GB" sz="2400" dirty="0"/>
              <a:t>  Sydney J Roderick, 1897 Report. </a:t>
            </a:r>
            <a:r>
              <a:rPr lang="en-GB" sz="2400" dirty="0" err="1" smtClean="0"/>
              <a:t>Op.cit</a:t>
            </a:r>
            <a:r>
              <a:rPr lang="en-GB" sz="2400" dirty="0" smtClean="0"/>
              <a:t>)</a:t>
            </a:r>
            <a:endParaRPr lang="en-GB" sz="2400" dirty="0"/>
          </a:p>
          <a:p>
            <a:endParaRPr lang="en-GB" dirty="0"/>
          </a:p>
          <a:p>
            <a:endParaRPr lang="en-US" dirty="0"/>
          </a:p>
        </p:txBody>
      </p:sp>
    </p:spTree>
    <p:extLst>
      <p:ext uri="{BB962C8B-B14F-4D97-AF65-F5344CB8AC3E}">
        <p14:creationId xmlns:p14="http://schemas.microsoft.com/office/powerpoint/2010/main" val="1050684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0740" y="330740"/>
            <a:ext cx="11459183" cy="5632311"/>
          </a:xfrm>
          <a:prstGeom prst="rect">
            <a:avLst/>
          </a:prstGeom>
          <a:noFill/>
        </p:spPr>
        <p:txBody>
          <a:bodyPr wrap="square" rtlCol="0">
            <a:spAutoFit/>
          </a:bodyPr>
          <a:lstStyle/>
          <a:p>
            <a:r>
              <a:rPr lang="en-GB" sz="2400" dirty="0" smtClean="0"/>
              <a:t> After the Act of 1844 a team of temporary inspectors, including </a:t>
            </a:r>
            <a:r>
              <a:rPr lang="en-GB" sz="2400" dirty="0"/>
              <a:t>G.T. Clark in West Wales, were dispatched and, unsurprisingly, they all reached the same conclusion: drains, sewers and clean water were necessary.     Their reports were universally peppered with grim and sensational examples of urban poverty and disease.  Visiting Llanelli in 1949 Clark concluded that Llanelli was “deficient in almost everything that is usually considered necessary for the good government of town and the health and comfort of its inhabitants” and recommended the Public Health Act be applied forthwith.    In Carmarthen during the same year Clark was particularly horrified by the conditions in the public slaughter house above which was a school for 100 children. He had no hesitation in recommending the Public Health Act be applied “with as little delay as possible” and recommended that “these evils may be wholly remedied by a constant supply of soft filtered water ... and a complete system of main and house drainage.”  Trinity St David’s MA Notes. Health in Nineteenth Century Wales, 24.11.2010</a:t>
            </a:r>
          </a:p>
          <a:p>
            <a:r>
              <a:rPr lang="en-GB" sz="2400" dirty="0" smtClean="0"/>
              <a:t>(</a:t>
            </a:r>
            <a:r>
              <a:rPr lang="en-GB" sz="2400" dirty="0" err="1" smtClean="0"/>
              <a:t>G.T.Clark</a:t>
            </a:r>
            <a:r>
              <a:rPr lang="en-GB" sz="2400" dirty="0" smtClean="0"/>
              <a:t> </a:t>
            </a:r>
            <a:r>
              <a:rPr lang="en-GB" sz="2400" dirty="0"/>
              <a:t>1849 </a:t>
            </a:r>
            <a:r>
              <a:rPr lang="en-GB" sz="2400" dirty="0" err="1"/>
              <a:t>Llanelly</a:t>
            </a:r>
            <a:r>
              <a:rPr lang="en-GB" sz="2400" dirty="0"/>
              <a:t> </a:t>
            </a:r>
            <a:r>
              <a:rPr lang="en-GB" sz="2400" dirty="0" err="1"/>
              <a:t>Op.cit</a:t>
            </a:r>
            <a:r>
              <a:rPr lang="en-GB" sz="2400" dirty="0"/>
              <a:t> </a:t>
            </a:r>
          </a:p>
          <a:p>
            <a:r>
              <a:rPr lang="en-GB" sz="2400" dirty="0"/>
              <a:t>G.T. Clark.  </a:t>
            </a:r>
            <a:r>
              <a:rPr lang="en-GB" sz="2400" dirty="0" smtClean="0"/>
              <a:t>Idem)</a:t>
            </a:r>
            <a:endParaRPr lang="en-GB" sz="2400" dirty="0"/>
          </a:p>
        </p:txBody>
      </p:sp>
    </p:spTree>
    <p:extLst>
      <p:ext uri="{BB962C8B-B14F-4D97-AF65-F5344CB8AC3E}">
        <p14:creationId xmlns:p14="http://schemas.microsoft.com/office/powerpoint/2010/main" val="1500480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0196" y="408562"/>
            <a:ext cx="11400817" cy="6001643"/>
          </a:xfrm>
          <a:prstGeom prst="rect">
            <a:avLst/>
          </a:prstGeom>
          <a:noFill/>
        </p:spPr>
        <p:txBody>
          <a:bodyPr wrap="square" rtlCol="0">
            <a:spAutoFit/>
          </a:bodyPr>
          <a:lstStyle/>
          <a:p>
            <a:r>
              <a:rPr lang="en-GB" sz="2400" dirty="0"/>
              <a:t>Matters were much the same in Tenby (1850), </a:t>
            </a:r>
            <a:r>
              <a:rPr lang="en-GB" sz="2400" dirty="0" err="1"/>
              <a:t>Llangadock</a:t>
            </a:r>
            <a:r>
              <a:rPr lang="en-GB" sz="2400" dirty="0"/>
              <a:t> (1851) and Llandeilo (1850).    Investment on the scale required to have any significant impact on the overall situation was considerable and towns who had been clamouring for improvements in sanitary reform before the inspectors’ visits often became muted once the cost became known which meant it was some time before actual progress was made.  This was certainly the case in Carmarthen where it wasn’t easy to ‘modernise’ the sanitation of an old and, in parts, densely populated area governed by a parsimonious Town Council.  Plans to update drainage and sewerage in the town first got bogged down in discussions about cost, and then the compromise solution to join the old existing drains to a new system was turned down by the General Board of Health.  Eventually the works were carried out between 1855 and 1857 but, as Heather James points out: “for the next two decades </a:t>
            </a:r>
            <a:r>
              <a:rPr lang="en-GB" sz="2400" dirty="0" smtClean="0"/>
              <a:t> </a:t>
            </a:r>
            <a:r>
              <a:rPr lang="en-GB" sz="2400" dirty="0"/>
              <a:t>there was little fresh action.”  This helps to explain why Carmarthen’s mortality rate exceeded the national average    </a:t>
            </a:r>
            <a:r>
              <a:rPr lang="en-GB" sz="2400" dirty="0" smtClean="0"/>
              <a:t>(Heather </a:t>
            </a:r>
            <a:r>
              <a:rPr lang="en-GB" sz="2400" dirty="0"/>
              <a:t>James. </a:t>
            </a:r>
            <a:r>
              <a:rPr lang="en-GB" sz="2400" i="1" dirty="0"/>
              <a:t>Cholera and the Public Health Movement in Carmarthen 1848-1856, </a:t>
            </a:r>
            <a:r>
              <a:rPr lang="en-GB" sz="2400" dirty="0"/>
              <a:t> Carmarthen Antiquary 1988 Vol XXIV p103 </a:t>
            </a:r>
            <a:r>
              <a:rPr lang="en-GB" sz="2400" dirty="0" smtClean="0"/>
              <a:t>)</a:t>
            </a:r>
            <a:endParaRPr lang="en-GB" sz="2400" dirty="0"/>
          </a:p>
          <a:p>
            <a:r>
              <a:rPr lang="en-GB" sz="2400" dirty="0"/>
              <a:t>  </a:t>
            </a:r>
          </a:p>
          <a:p>
            <a:r>
              <a:rPr lang="en-GB" sz="2400" dirty="0" smtClean="0"/>
              <a:t>.</a:t>
            </a:r>
            <a:endParaRPr lang="en-US" sz="2400" dirty="0"/>
          </a:p>
        </p:txBody>
      </p:sp>
    </p:spTree>
    <p:extLst>
      <p:ext uri="{BB962C8B-B14F-4D97-AF65-F5344CB8AC3E}">
        <p14:creationId xmlns:p14="http://schemas.microsoft.com/office/powerpoint/2010/main" val="93874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8017" y="428017"/>
            <a:ext cx="11459183" cy="6278642"/>
          </a:xfrm>
          <a:prstGeom prst="rect">
            <a:avLst/>
          </a:prstGeom>
          <a:noFill/>
        </p:spPr>
        <p:txBody>
          <a:bodyPr wrap="square" rtlCol="0">
            <a:spAutoFit/>
          </a:bodyPr>
          <a:lstStyle/>
          <a:p>
            <a:r>
              <a:rPr lang="en-US" sz="2400" dirty="0" smtClean="0"/>
              <a:t>Initially progress on public health issues was slow in </a:t>
            </a:r>
            <a:r>
              <a:rPr lang="en-US" sz="2400" dirty="0" err="1" smtClean="0"/>
              <a:t>Llanelli</a:t>
            </a:r>
            <a:r>
              <a:rPr lang="en-US" sz="2400" dirty="0" smtClean="0"/>
              <a:t> but by 1870 matters had improved and over the next decade23,000 yards of sewers had been laid, two reservoirs had been built and by 1887 the MOH, Sydney Roderick reported that </a:t>
            </a:r>
            <a:r>
              <a:rPr lang="en-GB" sz="2400" dirty="0"/>
              <a:t>“old cottages with thatched roofs are practically extinct, and houses having earthen floors and small windows admitting little light and no air are few in number and receiving attention yearly”.  </a:t>
            </a:r>
            <a:r>
              <a:rPr lang="en-GB" sz="2400" dirty="0" smtClean="0"/>
              <a:t>( </a:t>
            </a:r>
            <a:r>
              <a:rPr lang="en-GB" sz="2400" dirty="0"/>
              <a:t>Sydney J Roderick </a:t>
            </a:r>
            <a:r>
              <a:rPr lang="en-GB" sz="2400" i="1" dirty="0"/>
              <a:t>1897 report</a:t>
            </a:r>
            <a:r>
              <a:rPr lang="en-GB" sz="2400" dirty="0"/>
              <a:t>, </a:t>
            </a:r>
            <a:r>
              <a:rPr lang="en-GB" sz="2400" dirty="0" err="1"/>
              <a:t>Op.cit</a:t>
            </a:r>
            <a:r>
              <a:rPr lang="en-GB" sz="2400" dirty="0" smtClean="0"/>
              <a:t>..)</a:t>
            </a:r>
          </a:p>
          <a:p>
            <a:endParaRPr lang="en-GB" sz="2400" dirty="0"/>
          </a:p>
          <a:p>
            <a:r>
              <a:rPr lang="en-GB" sz="2400" dirty="0" smtClean="0"/>
              <a:t>By 1897 there was even more improvement, </a:t>
            </a:r>
            <a:r>
              <a:rPr lang="en-GB" sz="2400" dirty="0"/>
              <a:t>“The representatives and inhabitants of </a:t>
            </a:r>
            <a:r>
              <a:rPr lang="en-GB" sz="2400" dirty="0" err="1"/>
              <a:t>Llanelly</a:t>
            </a:r>
            <a:r>
              <a:rPr lang="en-GB" sz="2400" dirty="0"/>
              <a:t> aroused themselves from a state of apathy as regards their well-being and endeavoured to make use of the powers vested n them by the Local Government Act of 1850.” </a:t>
            </a:r>
            <a:endParaRPr lang="en-GB" sz="2400" dirty="0" smtClean="0"/>
          </a:p>
          <a:p>
            <a:r>
              <a:rPr lang="en-GB" sz="2400" dirty="0" smtClean="0"/>
              <a:t>However not every report agreed with this view. </a:t>
            </a:r>
            <a:r>
              <a:rPr lang="en-GB" sz="2400" dirty="0"/>
              <a:t>The South Wales Sentinel, in an expose on the slums of Llanelli in 1911, wrote:  “We never saw anything like the awful evil-stinking and devitalising conditions of </a:t>
            </a:r>
            <a:r>
              <a:rPr lang="en-GB" sz="2400" dirty="0" err="1"/>
              <a:t>Llanelly’s</a:t>
            </a:r>
            <a:r>
              <a:rPr lang="en-GB" sz="2400" dirty="0"/>
              <a:t> little ‘hell-holes’”.  </a:t>
            </a:r>
          </a:p>
          <a:p>
            <a:r>
              <a:rPr lang="en-GB" sz="2400" dirty="0" smtClean="0"/>
              <a:t>(South </a:t>
            </a:r>
            <a:r>
              <a:rPr lang="en-GB" sz="2400" dirty="0"/>
              <a:t>Wales Sentinel 27 October 1911 </a:t>
            </a:r>
            <a:r>
              <a:rPr lang="en-GB" sz="2400" dirty="0" smtClean="0"/>
              <a:t>)</a:t>
            </a:r>
            <a:endParaRPr lang="en-GB" sz="2400" dirty="0"/>
          </a:p>
          <a:p>
            <a:endParaRPr lang="en-GB" sz="2400" dirty="0"/>
          </a:p>
          <a:p>
            <a:endParaRPr lang="en-US" dirty="0"/>
          </a:p>
        </p:txBody>
      </p:sp>
    </p:spTree>
    <p:extLst>
      <p:ext uri="{BB962C8B-B14F-4D97-AF65-F5344CB8AC3E}">
        <p14:creationId xmlns:p14="http://schemas.microsoft.com/office/powerpoint/2010/main" val="6549265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2374" y="408562"/>
            <a:ext cx="11634281" cy="2677656"/>
          </a:xfrm>
          <a:prstGeom prst="rect">
            <a:avLst/>
          </a:prstGeom>
          <a:noFill/>
        </p:spPr>
        <p:txBody>
          <a:bodyPr wrap="square" rtlCol="0">
            <a:spAutoFit/>
          </a:bodyPr>
          <a:lstStyle/>
          <a:p>
            <a:r>
              <a:rPr lang="en-GB" sz="2400" dirty="0"/>
              <a:t>.  Improved sanitation and hygiene, clean water, the introduction of food standards, medical advances especially vaccinations, improved living standards and education all played their part in reducing mortality.  What is less clear is the degree to which mortality in the nineteenth century was higher than previous times as reliable statistics are not available prior to the registration of deaths in 1837 and even then early data has to be treated with caution as many people, particularly in rural areas simply didn’t comply, and illegitimate and stillbirths were routinely discounted. </a:t>
            </a:r>
            <a:endParaRPr lang="en-US" dirty="0"/>
          </a:p>
        </p:txBody>
      </p:sp>
    </p:spTree>
    <p:extLst>
      <p:ext uri="{BB962C8B-B14F-4D97-AF65-F5344CB8AC3E}">
        <p14:creationId xmlns:p14="http://schemas.microsoft.com/office/powerpoint/2010/main" val="14960618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p:cNvGraphicFramePr/>
          <p:nvPr>
            <p:extLst>
              <p:ext uri="{D42A27DB-BD31-4B8C-83A1-F6EECF244321}">
                <p14:modId xmlns:p14="http://schemas.microsoft.com/office/powerpoint/2010/main" val="1131387312"/>
              </p:ext>
            </p:extLst>
          </p:nvPr>
        </p:nvGraphicFramePr>
        <p:xfrm>
          <a:off x="719847" y="719543"/>
          <a:ext cx="10000033" cy="5097597"/>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p:cNvSpPr txBox="1"/>
          <p:nvPr/>
        </p:nvSpPr>
        <p:spPr>
          <a:xfrm>
            <a:off x="1011677" y="6186791"/>
            <a:ext cx="10291863" cy="646331"/>
          </a:xfrm>
          <a:prstGeom prst="rect">
            <a:avLst/>
          </a:prstGeom>
          <a:noFill/>
        </p:spPr>
        <p:txBody>
          <a:bodyPr wrap="square" rtlCol="0">
            <a:spAutoFit/>
          </a:bodyPr>
          <a:lstStyle/>
          <a:p>
            <a:r>
              <a:rPr lang="en-GB" dirty="0"/>
              <a:t>: [1895] Supplement to the 55th Annual report of the registrar general of births, deaths and marriages in England</a:t>
            </a:r>
            <a:r>
              <a:rPr lang="en-GB" dirty="0" smtClean="0">
                <a:effectLst/>
              </a:rPr>
              <a:t> </a:t>
            </a:r>
            <a:endParaRPr lang="en-US" dirty="0"/>
          </a:p>
        </p:txBody>
      </p:sp>
    </p:spTree>
    <p:extLst>
      <p:ext uri="{BB962C8B-B14F-4D97-AF65-F5344CB8AC3E}">
        <p14:creationId xmlns:p14="http://schemas.microsoft.com/office/powerpoint/2010/main" val="1573024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0196" y="408562"/>
            <a:ext cx="11478638" cy="3416320"/>
          </a:xfrm>
          <a:prstGeom prst="rect">
            <a:avLst/>
          </a:prstGeom>
          <a:noFill/>
        </p:spPr>
        <p:txBody>
          <a:bodyPr wrap="square" rtlCol="0">
            <a:spAutoFit/>
          </a:bodyPr>
          <a:lstStyle/>
          <a:p>
            <a:r>
              <a:rPr lang="en-US" sz="2400" dirty="0" smtClean="0"/>
              <a:t>The thinking in the nineteenth century was that the density of population in urban areas caused overcrowding and sanitary problems resulting in higher mortality rates. </a:t>
            </a:r>
            <a:r>
              <a:rPr lang="en-GB" sz="2400" dirty="0"/>
              <a:t>According to Dr John Hughes, Carmarthen’s Medical Officer of Health, in 1873 the  lifetime of someone living in Carmarthen town was just short of 34 years  compared to an average of 41 years across England and Wales, illustrating the exceptional sanitary problems affecting this ancient town. Tin contrast the rural areas around Carmarthen offered its inhabitants the prospect of living until 39 years.  </a:t>
            </a:r>
            <a:r>
              <a:rPr lang="en-GB" sz="2400" dirty="0" smtClean="0"/>
              <a:t>( John </a:t>
            </a:r>
            <a:r>
              <a:rPr lang="en-GB" sz="2400" dirty="0"/>
              <a:t>Hughes. </a:t>
            </a:r>
            <a:r>
              <a:rPr lang="en-GB" sz="2400" i="1" dirty="0"/>
              <a:t>First Annual Report of the Carmarthen Medical Officer of Health</a:t>
            </a:r>
            <a:r>
              <a:rPr lang="en-GB" sz="2400" dirty="0"/>
              <a:t>, 1873. p6</a:t>
            </a:r>
            <a:r>
              <a:rPr lang="en-GB" sz="2400" dirty="0" smtClean="0"/>
              <a:t>.)</a:t>
            </a:r>
            <a:endParaRPr lang="en-GB" sz="2400" dirty="0"/>
          </a:p>
          <a:p>
            <a:endParaRPr lang="en-US" sz="2400" dirty="0"/>
          </a:p>
        </p:txBody>
      </p:sp>
    </p:spTree>
    <p:extLst>
      <p:ext uri="{BB962C8B-B14F-4D97-AF65-F5344CB8AC3E}">
        <p14:creationId xmlns:p14="http://schemas.microsoft.com/office/powerpoint/2010/main" val="148147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2374" y="330740"/>
            <a:ext cx="11673192" cy="4154984"/>
          </a:xfrm>
          <a:prstGeom prst="rect">
            <a:avLst/>
          </a:prstGeom>
          <a:noFill/>
        </p:spPr>
        <p:txBody>
          <a:bodyPr wrap="square" rtlCol="0">
            <a:spAutoFit/>
          </a:bodyPr>
          <a:lstStyle/>
          <a:p>
            <a:r>
              <a:rPr lang="en-US" sz="2400" dirty="0" smtClean="0"/>
              <a:t>What were the main Killers? </a:t>
            </a:r>
            <a:r>
              <a:rPr lang="en-GB" sz="2400" dirty="0"/>
              <a:t>The annual reports of the Registrar General show that, excluding localised epidemics in individual years, the main killers were common throughout England and Wales during the period 1837-1900 regardless or density of population and the highest cause of mortality was Tuberculosis, also known as Phthisis or Consumption. </a:t>
            </a:r>
            <a:endParaRPr lang="en-GB" sz="2400" dirty="0" smtClean="0"/>
          </a:p>
          <a:p>
            <a:r>
              <a:rPr lang="en-GB" sz="2400" dirty="0" smtClean="0"/>
              <a:t>  </a:t>
            </a:r>
            <a:r>
              <a:rPr lang="en-GB" sz="2400" dirty="0"/>
              <a:t>For most of the century the most fatal category was Zymotic, consisting epidemic, endemic and contagious diseases, and whereas these were universal they were at their most lethal in congested towns. Later, with improved sanitation and vaccinations, we see a change and in 1881 only 11% of  deaths In Llanelli were Zymotic overtaken by respiratory disease, perhaps signifying the start of industrially-related disease that were to account for so many deaths in South Wales.  </a:t>
            </a:r>
            <a:r>
              <a:rPr lang="en-GB" sz="2400" dirty="0" smtClean="0"/>
              <a:t>(  </a:t>
            </a:r>
            <a:r>
              <a:rPr lang="en-GB" sz="2400" dirty="0"/>
              <a:t>Annual Reports of the Registrar General for 1837, 1849, 1856, 1871, 1887 and </a:t>
            </a:r>
            <a:r>
              <a:rPr lang="en-GB" sz="2400" dirty="0" smtClean="0"/>
              <a:t>1900)</a:t>
            </a:r>
            <a:endParaRPr lang="en-US" sz="2400" dirty="0"/>
          </a:p>
        </p:txBody>
      </p:sp>
    </p:spTree>
    <p:extLst>
      <p:ext uri="{BB962C8B-B14F-4D97-AF65-F5344CB8AC3E}">
        <p14:creationId xmlns:p14="http://schemas.microsoft.com/office/powerpoint/2010/main" val="1406342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009" y="330740"/>
            <a:ext cx="11653736" cy="5170646"/>
          </a:xfrm>
          <a:prstGeom prst="rect">
            <a:avLst/>
          </a:prstGeom>
          <a:noFill/>
        </p:spPr>
        <p:txBody>
          <a:bodyPr wrap="square" rtlCol="0">
            <a:spAutoFit/>
          </a:bodyPr>
          <a:lstStyle/>
          <a:p>
            <a:r>
              <a:rPr lang="en-GB" sz="2400" dirty="0"/>
              <a:t>Like all airborne diseases TB was rife in overcrowded areas but also in damp and dark accommodation where the bacteria thrived.  In 1872 it accounted directly for one in ten deaths in England and Wales overall but 16-17 per cent in Llanelli and Carmarthen and 26 per cent in Llandeilo </a:t>
            </a:r>
            <a:r>
              <a:rPr lang="en-GB" sz="2400" dirty="0" err="1"/>
              <a:t>Fawr</a:t>
            </a:r>
            <a:r>
              <a:rPr lang="en-GB" sz="2400" dirty="0"/>
              <a:t>  and as with the other contagious diseases, survival often meant a lifetime of poor health and reduced capacity for work which would impoverish a family thus making it more susceptible to other disease.  As Carmarthen’s Town Council dragged its feet in investing in an effective sewerage system, Dr Hughes pointed to the belief that “wetness of soil is a cause of Phthisis to a population living on it” to argue for progress.  Smallpox was another highly contagious airborne disease but advances in medicine meant that by 1840 vaccinations were available through the Boards of Guardians and in 1853 universal vaccination became compulsory in England and Wales after which it is virtually eradicated.   </a:t>
            </a:r>
          </a:p>
          <a:p>
            <a:r>
              <a:rPr lang="en-GB" sz="2400" dirty="0"/>
              <a:t> </a:t>
            </a:r>
            <a:r>
              <a:rPr lang="en-GB" sz="2400" dirty="0" smtClean="0"/>
              <a:t>(35</a:t>
            </a:r>
            <a:r>
              <a:rPr lang="en-GB" sz="2400" baseline="30000" dirty="0" smtClean="0"/>
              <a:t>th</a:t>
            </a:r>
            <a:r>
              <a:rPr lang="en-GB" sz="2400" dirty="0" smtClean="0"/>
              <a:t> </a:t>
            </a:r>
            <a:r>
              <a:rPr lang="en-GB" sz="2400" dirty="0"/>
              <a:t>Annual Report of the Registrar General op cit.</a:t>
            </a:r>
          </a:p>
          <a:p>
            <a:r>
              <a:rPr lang="en-GB" sz="2400" dirty="0"/>
              <a:t>  George Buchanan, quoted by John Hughes 1873 report, Op cit.. </a:t>
            </a:r>
            <a:r>
              <a:rPr lang="en-GB" sz="2400" dirty="0" smtClean="0"/>
              <a:t>)</a:t>
            </a:r>
            <a:endParaRPr lang="en-GB" sz="2400" dirty="0"/>
          </a:p>
          <a:p>
            <a:endParaRPr lang="en-US" dirty="0"/>
          </a:p>
        </p:txBody>
      </p:sp>
    </p:spTree>
    <p:extLst>
      <p:ext uri="{BB962C8B-B14F-4D97-AF65-F5344CB8AC3E}">
        <p14:creationId xmlns:p14="http://schemas.microsoft.com/office/powerpoint/2010/main" val="1189109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1285" y="330740"/>
            <a:ext cx="11381362" cy="5539978"/>
          </a:xfrm>
          <a:prstGeom prst="rect">
            <a:avLst/>
          </a:prstGeom>
          <a:noFill/>
        </p:spPr>
        <p:txBody>
          <a:bodyPr wrap="square" rtlCol="0">
            <a:spAutoFit/>
          </a:bodyPr>
          <a:lstStyle/>
          <a:p>
            <a:r>
              <a:rPr lang="en-GB" sz="2400" dirty="0" smtClean="0"/>
              <a:t>Contaminated </a:t>
            </a:r>
            <a:r>
              <a:rPr lang="en-GB" sz="2400" dirty="0"/>
              <a:t>food and water was also the main cause of the killer diseases Typhoid and Scarlet Fever (</a:t>
            </a:r>
            <a:r>
              <a:rPr lang="en-GB" sz="2400" dirty="0" err="1"/>
              <a:t>Scarletina</a:t>
            </a:r>
            <a:r>
              <a:rPr lang="en-GB" sz="2400" dirty="0"/>
              <a:t>), the latter an on-going problem in Llanelli.  Typhoid was also a frequent visitor to Llanelli, an outbreak in 1882 had the </a:t>
            </a:r>
            <a:r>
              <a:rPr lang="en-GB" sz="2400" dirty="0" err="1"/>
              <a:t>MoH</a:t>
            </a:r>
            <a:r>
              <a:rPr lang="en-GB" sz="2400" dirty="0"/>
              <a:t> visiting all the homes affected and found them uniformly mired in filth and commented that it was exceptional to find any of the houses connected to the drainage system and that their privies were “overflowing and disgustingly filthy”.   In 1861 the registrar general had described Wales as suffering extensively from the [typhoid] fever with great numbers of people dying in Llanelli, Pembroke and </a:t>
            </a:r>
            <a:r>
              <a:rPr lang="en-GB" sz="2400" dirty="0" err="1"/>
              <a:t>Haverfordwest</a:t>
            </a:r>
            <a:r>
              <a:rPr lang="en-GB" sz="2400" dirty="0"/>
              <a:t> as well as Merthyr Tydfil, Neath and Swansea. </a:t>
            </a:r>
            <a:r>
              <a:rPr lang="en-GB" sz="2400" dirty="0" smtClean="0"/>
              <a:t> He wrote,  </a:t>
            </a:r>
            <a:r>
              <a:rPr lang="en-GB" sz="2400" dirty="0"/>
              <a:t>“The sanitary arrangements of the principality are not yet at all adapted to meet the wants of dense populations</a:t>
            </a:r>
            <a:r>
              <a:rPr lang="en-GB" sz="2400" dirty="0" smtClean="0"/>
              <a:t>”,.</a:t>
            </a:r>
          </a:p>
          <a:p>
            <a:r>
              <a:rPr lang="en-GB" sz="2400" dirty="0" smtClean="0"/>
              <a:t>(</a:t>
            </a:r>
            <a:r>
              <a:rPr lang="en-GB" sz="2400" dirty="0" err="1" smtClean="0"/>
              <a:t>H.C.Buckley</a:t>
            </a:r>
            <a:r>
              <a:rPr lang="en-GB" sz="2400" dirty="0"/>
              <a:t>.  Annual Report on the Sanitary Condition of the Urban District of </a:t>
            </a:r>
            <a:r>
              <a:rPr lang="en-GB" sz="2400" dirty="0" err="1"/>
              <a:t>Llanelly</a:t>
            </a:r>
            <a:r>
              <a:rPr lang="en-GB" sz="2400" dirty="0"/>
              <a:t> 1882.  </a:t>
            </a:r>
          </a:p>
          <a:p>
            <a:r>
              <a:rPr lang="en-GB" sz="2400" dirty="0"/>
              <a:t> H.C. Buckley.  Annual Report 1882.  Idem</a:t>
            </a:r>
          </a:p>
          <a:p>
            <a:r>
              <a:rPr lang="en-GB" sz="2400" dirty="0"/>
              <a:t> </a:t>
            </a:r>
            <a:r>
              <a:rPr lang="en-GB" sz="2400" i="1" dirty="0"/>
              <a:t>24</a:t>
            </a:r>
            <a:r>
              <a:rPr lang="en-GB" sz="2400" i="1" baseline="30000" dirty="0"/>
              <a:t>th</a:t>
            </a:r>
            <a:r>
              <a:rPr lang="en-GB" sz="2400" i="1" dirty="0"/>
              <a:t> Annual Report of the Registrar General, </a:t>
            </a:r>
            <a:r>
              <a:rPr lang="en-GB" sz="2400" dirty="0"/>
              <a:t>Op </a:t>
            </a:r>
            <a:r>
              <a:rPr lang="en-GB" sz="2400" dirty="0" err="1"/>
              <a:t>Cit</a:t>
            </a:r>
            <a:r>
              <a:rPr lang="en-GB" sz="2400" dirty="0"/>
              <a:t>,  </a:t>
            </a:r>
            <a:r>
              <a:rPr lang="en-GB" sz="2400" dirty="0" smtClean="0"/>
              <a:t>p21)</a:t>
            </a:r>
            <a:endParaRPr lang="en-GB" sz="2400" dirty="0"/>
          </a:p>
          <a:p>
            <a:endParaRPr lang="en-US" dirty="0"/>
          </a:p>
        </p:txBody>
      </p:sp>
    </p:spTree>
    <p:extLst>
      <p:ext uri="{BB962C8B-B14F-4D97-AF65-F5344CB8AC3E}">
        <p14:creationId xmlns:p14="http://schemas.microsoft.com/office/powerpoint/2010/main" val="8829004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8017" y="486383"/>
            <a:ext cx="11264630" cy="4431983"/>
          </a:xfrm>
          <a:prstGeom prst="rect">
            <a:avLst/>
          </a:prstGeom>
          <a:noFill/>
        </p:spPr>
        <p:txBody>
          <a:bodyPr wrap="square" rtlCol="0">
            <a:spAutoFit/>
          </a:bodyPr>
          <a:lstStyle/>
          <a:p>
            <a:r>
              <a:rPr lang="en-GB" dirty="0" smtClean="0"/>
              <a:t>  </a:t>
            </a:r>
            <a:r>
              <a:rPr lang="en-GB" sz="2400" dirty="0"/>
              <a:t>Infant mortality was particularly high in industrial areas among the worst of which was Merthyr Tydfil, where in the decade 1846-1855 nearly twenty per cent of babies died before their first birthday.   South Wales figured prominently in the league table of infant mortality in 1908: Glamorgan heading the table with a rate of 151 and Carmarthenshire fifth with 139.  The urban districts of </a:t>
            </a:r>
            <a:r>
              <a:rPr lang="en-GB" sz="2400" dirty="0" err="1"/>
              <a:t>Kidwelly</a:t>
            </a:r>
            <a:r>
              <a:rPr lang="en-GB" sz="2400" dirty="0"/>
              <a:t> and Llanelli accounted for 143 and 157 respectively but how then to account for rural Llandeilo </a:t>
            </a:r>
            <a:r>
              <a:rPr lang="en-GB" sz="2400" dirty="0" err="1"/>
              <a:t>Fawr</a:t>
            </a:r>
            <a:r>
              <a:rPr lang="en-GB" sz="2400" dirty="0"/>
              <a:t> with 155 and Newcastle Emlyn with a staggering rate of 246 comparable to Calcutta or Bombay in the </a:t>
            </a:r>
            <a:r>
              <a:rPr lang="en-GB" sz="2400" dirty="0" smtClean="0"/>
              <a:t>1930s. </a:t>
            </a:r>
          </a:p>
          <a:p>
            <a:r>
              <a:rPr lang="en-GB" sz="2400" dirty="0"/>
              <a:t>(</a:t>
            </a:r>
            <a:r>
              <a:rPr lang="en-GB" sz="2400" dirty="0" smtClean="0"/>
              <a:t>Keith </a:t>
            </a:r>
            <a:r>
              <a:rPr lang="en-GB" sz="2400" dirty="0"/>
              <a:t>Strange.  </a:t>
            </a:r>
            <a:r>
              <a:rPr lang="en-GB" sz="2400" dirty="0" err="1"/>
              <a:t>Op.cit</a:t>
            </a:r>
            <a:r>
              <a:rPr lang="en-GB" sz="2400" dirty="0"/>
              <a:t>, p52</a:t>
            </a:r>
          </a:p>
          <a:p>
            <a:r>
              <a:rPr lang="en-GB" sz="2400" dirty="0"/>
              <a:t>  Annual Report of the Registrar General for births, deaths and marriages in England. 1908</a:t>
            </a:r>
          </a:p>
          <a:p>
            <a:r>
              <a:rPr lang="en-GB" sz="2400" dirty="0"/>
              <a:t>  </a:t>
            </a:r>
            <a:r>
              <a:rPr lang="en-GB" sz="2400" i="1" dirty="0"/>
              <a:t>39</a:t>
            </a:r>
            <a:r>
              <a:rPr lang="en-GB" sz="2400" i="1" baseline="30000" dirty="0"/>
              <a:t>th</a:t>
            </a:r>
            <a:r>
              <a:rPr lang="en-GB" sz="2400" i="1" dirty="0"/>
              <a:t> Report of the Medical Officer of the Local Government Board</a:t>
            </a:r>
            <a:r>
              <a:rPr lang="en-GB" sz="2400" dirty="0"/>
              <a:t>. P56</a:t>
            </a:r>
          </a:p>
          <a:p>
            <a:r>
              <a:rPr lang="en-GB" sz="2400" dirty="0"/>
              <a:t>Russell Davies. </a:t>
            </a:r>
            <a:r>
              <a:rPr lang="en-GB" sz="2400" dirty="0" err="1"/>
              <a:t>Op.cit</a:t>
            </a:r>
            <a:r>
              <a:rPr lang="en-GB" sz="2400" dirty="0"/>
              <a:t> </a:t>
            </a:r>
            <a:r>
              <a:rPr lang="en-GB" sz="2400" dirty="0" smtClean="0"/>
              <a:t>p262)</a:t>
            </a:r>
            <a:endParaRPr lang="en-GB" sz="2400" dirty="0"/>
          </a:p>
          <a:p>
            <a:endParaRPr lang="en-US" dirty="0"/>
          </a:p>
        </p:txBody>
      </p:sp>
    </p:spTree>
    <p:extLst>
      <p:ext uri="{BB962C8B-B14F-4D97-AF65-F5344CB8AC3E}">
        <p14:creationId xmlns:p14="http://schemas.microsoft.com/office/powerpoint/2010/main" val="4936334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0391" y="564203"/>
            <a:ext cx="11089532" cy="4154984"/>
          </a:xfrm>
          <a:prstGeom prst="rect">
            <a:avLst/>
          </a:prstGeom>
          <a:noFill/>
        </p:spPr>
        <p:txBody>
          <a:bodyPr wrap="square" rtlCol="0">
            <a:spAutoFit/>
          </a:bodyPr>
          <a:lstStyle/>
          <a:p>
            <a:r>
              <a:rPr lang="en-GB" dirty="0" smtClean="0"/>
              <a:t> </a:t>
            </a:r>
            <a:r>
              <a:rPr lang="en-GB" sz="2400" dirty="0"/>
              <a:t>In 1912, when Carmarthenshire’s infant mortality rate had dropped to 108 deaths per thousand live births, Carmarthenshire’s County Medical Officer for Health, D. Arthur Hughes, attributed the reduction to “improved sanitation and diffusion of knowledge” but pointed out that deaths of middle class babies was only sixty per cent that of poorer ones, suggesting that much loss of life could be avoided if the health conditions of the infant, and its mother, were improved.  </a:t>
            </a:r>
            <a:r>
              <a:rPr lang="en-GB" sz="2400" dirty="0" smtClean="0"/>
              <a:t>He was indicating that </a:t>
            </a:r>
            <a:r>
              <a:rPr lang="en-GB" sz="2400" dirty="0"/>
              <a:t>poverty was the causal and the most likely underlying cause.</a:t>
            </a:r>
          </a:p>
          <a:p>
            <a:r>
              <a:rPr lang="en-GB" sz="2400" dirty="0"/>
              <a:t> </a:t>
            </a:r>
            <a:r>
              <a:rPr lang="en-GB" sz="2400" dirty="0" smtClean="0"/>
              <a:t> </a:t>
            </a:r>
            <a:endParaRPr lang="en-GB" sz="2400" dirty="0"/>
          </a:p>
          <a:p>
            <a:r>
              <a:rPr lang="en-GB" sz="2400" dirty="0"/>
              <a:t>  </a:t>
            </a:r>
            <a:r>
              <a:rPr lang="en-GB" sz="2400" dirty="0" smtClean="0"/>
              <a:t>(D</a:t>
            </a:r>
            <a:r>
              <a:rPr lang="en-GB" sz="2400" dirty="0"/>
              <a:t>. Arthur Hughes:  </a:t>
            </a:r>
            <a:r>
              <a:rPr lang="en-GB" sz="2400" i="1" dirty="0"/>
              <a:t>Annual Report of Carmarthenshire Medical Officer of Health</a:t>
            </a:r>
            <a:r>
              <a:rPr lang="en-GB" sz="2400" dirty="0"/>
              <a:t>, 1912</a:t>
            </a:r>
            <a:r>
              <a:rPr lang="en-GB" sz="2400" dirty="0" smtClean="0"/>
              <a:t>.)</a:t>
            </a:r>
            <a:endParaRPr lang="en-GB" sz="2400" dirty="0"/>
          </a:p>
          <a:p>
            <a:endParaRPr lang="en-US" sz="2400" dirty="0"/>
          </a:p>
        </p:txBody>
      </p:sp>
    </p:spTree>
    <p:extLst>
      <p:ext uri="{BB962C8B-B14F-4D97-AF65-F5344CB8AC3E}">
        <p14:creationId xmlns:p14="http://schemas.microsoft.com/office/powerpoint/2010/main" val="7679313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8562" y="505838"/>
            <a:ext cx="11381361" cy="1569660"/>
          </a:xfrm>
          <a:prstGeom prst="rect">
            <a:avLst/>
          </a:prstGeom>
          <a:noFill/>
        </p:spPr>
        <p:txBody>
          <a:bodyPr wrap="square" rtlCol="0">
            <a:spAutoFit/>
          </a:bodyPr>
          <a:lstStyle/>
          <a:p>
            <a:r>
              <a:rPr lang="en-GB" sz="2400" dirty="0"/>
              <a:t>The presence of abject poverty in the towns and villages of South West Wales, poverty on a scale not commonly found in comparative populations in England, may well account for Carmarthen suffering higher mortality than Llanelli and for the high infant mortality rates in Llandeilo </a:t>
            </a:r>
            <a:r>
              <a:rPr lang="en-GB" sz="2400" dirty="0" err="1"/>
              <a:t>Fawr</a:t>
            </a:r>
            <a:r>
              <a:rPr lang="en-GB" sz="2400" dirty="0"/>
              <a:t> and Newcastle </a:t>
            </a:r>
            <a:r>
              <a:rPr lang="en-GB" sz="2400" dirty="0" smtClean="0"/>
              <a:t>Emlyn</a:t>
            </a:r>
            <a:r>
              <a:rPr lang="en-GB" sz="2400" dirty="0"/>
              <a:t> </a:t>
            </a:r>
            <a:r>
              <a:rPr lang="en-GB" sz="2400" dirty="0" smtClean="0"/>
              <a:t>and elsewhere,  </a:t>
            </a:r>
            <a:endParaRPr lang="en-US" sz="2400" dirty="0"/>
          </a:p>
        </p:txBody>
      </p:sp>
    </p:spTree>
    <p:extLst>
      <p:ext uri="{BB962C8B-B14F-4D97-AF65-F5344CB8AC3E}">
        <p14:creationId xmlns:p14="http://schemas.microsoft.com/office/powerpoint/2010/main" val="24519526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651</TotalTime>
  <Words>2717</Words>
  <Application>Microsoft Macintosh PowerPoint</Application>
  <PresentationFormat>Widescreen</PresentationFormat>
  <Paragraphs>74</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Gill Sans MT</vt:lpstr>
      <vt:lpstr>Mangal</vt:lpstr>
      <vt:lpstr>Arial</vt:lpstr>
      <vt:lpstr>Parcel</vt:lpstr>
      <vt:lpstr>Medical Officers of Health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Medical Officers of Health</dc:title>
  <dc:creator>Conway Davies</dc:creator>
  <cp:lastModifiedBy>Conway Davies</cp:lastModifiedBy>
  <cp:revision>12</cp:revision>
  <dcterms:created xsi:type="dcterms:W3CDTF">2017-11-20T22:07:06Z</dcterms:created>
  <dcterms:modified xsi:type="dcterms:W3CDTF">2017-11-21T08:58:57Z</dcterms:modified>
</cp:coreProperties>
</file>