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5" r:id="rId9"/>
    <p:sldId id="264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A002AD-D6E3-2651-A375-4C765DDE9361}" v="180" dt="2026-01-11T23:49:40.812"/>
    <p1510:client id="{49F5C69B-DDA1-3370-F574-9A0D86BA080B}" v="519" dt="2026-01-12T22:02:25.142"/>
    <p1510:client id="{60D55365-A139-FA48-07B1-C07E151DC77D}" v="2" dt="2026-01-12T23:33:39.466"/>
    <p1510:client id="{9163FE15-22E4-EC74-33B3-9696D3D436E5}" v="7" dt="2026-01-12T23:32:15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3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hyperlink" Target="https://www.gov.uk/government/publications/mental-health-issues-affecting-a-pupils-attendance-guidance-for-schools" TargetMode="External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hyperlink" Target="https://www.gov.uk/government/publications/working-together-to-improve-school-attendance" TargetMode="External"/><Relationship Id="rId1" Type="http://schemas.openxmlformats.org/officeDocument/2006/relationships/hyperlink" Target="https://www.gov.uk/government/publications/mental-health-and-behaviour-in-schools--2" TargetMode="External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hyperlink" Target="https://www.gov.uk/government/collections/improving-behaviour-in-schools" TargetMode="External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working-together-to-improve-school-attendance" TargetMode="External"/><Relationship Id="rId3" Type="http://schemas.openxmlformats.org/officeDocument/2006/relationships/image" Target="../media/image9.png"/><Relationship Id="rId7" Type="http://schemas.openxmlformats.org/officeDocument/2006/relationships/image" Target="../media/image12.svg"/><Relationship Id="rId12" Type="http://schemas.openxmlformats.org/officeDocument/2006/relationships/hyperlink" Target="https://www.gov.uk/government/collections/improving-behaviour-in-schools" TargetMode="External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hyperlink" Target="https://www.gov.uk/government/publications/mental-health-and-behaviour-in-schools--2" TargetMode="External"/><Relationship Id="rId10" Type="http://schemas.openxmlformats.org/officeDocument/2006/relationships/image" Target="../media/image13.png"/><Relationship Id="rId4" Type="http://schemas.openxmlformats.org/officeDocument/2006/relationships/image" Target="../media/image10.svg"/><Relationship Id="rId9" Type="http://schemas.openxmlformats.org/officeDocument/2006/relationships/hyperlink" Target="https://www.gov.uk/government/publications/mental-health-issues-affecting-a-pupils-attendance-guidance-for-school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B78F0A-3F8C-4C55-ACC7-9241F0ADFBA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4042BEB-8C21-40D1-A9F4-A401724483F4}">
      <dgm:prSet/>
      <dgm:spPr/>
      <dgm:t>
        <a:bodyPr/>
        <a:lstStyle/>
        <a:p>
          <a:r>
            <a:rPr lang="en-GB" b="1"/>
            <a:t>Mental health, behaviour and attendance</a:t>
          </a:r>
          <a:endParaRPr lang="en-US"/>
        </a:p>
      </dgm:t>
    </dgm:pt>
    <dgm:pt modelId="{6140238D-D82D-4CE1-A3DC-6B0676D2A24C}" type="parTrans" cxnId="{32562CC4-F063-4F97-A7BA-CFC443702547}">
      <dgm:prSet/>
      <dgm:spPr/>
      <dgm:t>
        <a:bodyPr/>
        <a:lstStyle/>
        <a:p>
          <a:endParaRPr lang="en-US"/>
        </a:p>
      </dgm:t>
    </dgm:pt>
    <dgm:pt modelId="{9ADB5D20-13B0-4CC3-8252-B1B61C0FDF2D}" type="sibTrans" cxnId="{32562CC4-F063-4F97-A7BA-CFC443702547}">
      <dgm:prSet/>
      <dgm:spPr/>
      <dgm:t>
        <a:bodyPr/>
        <a:lstStyle/>
        <a:p>
          <a:endParaRPr lang="en-US"/>
        </a:p>
      </dgm:t>
    </dgm:pt>
    <dgm:pt modelId="{45E0E896-A0DB-4F34-9DAC-3595BDCAFE04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1"/>
            </a:rPr>
            <a:t>Mental health and behaviour guidance</a:t>
          </a:r>
          <a:r>
            <a:rPr lang="en-GB"/>
            <a:t> is available to help schools support pupils whose mental health affects their behaviour.</a:t>
          </a:r>
          <a:endParaRPr lang="en-US"/>
        </a:p>
      </dgm:t>
    </dgm:pt>
    <dgm:pt modelId="{A100E2A5-E6E8-4BC0-B8DC-8F062E4AB234}" type="parTrans" cxnId="{DD0D9CC9-6047-4FD1-B7F7-F47EE5E21C27}">
      <dgm:prSet/>
      <dgm:spPr/>
      <dgm:t>
        <a:bodyPr/>
        <a:lstStyle/>
        <a:p>
          <a:endParaRPr lang="en-US"/>
        </a:p>
      </dgm:t>
    </dgm:pt>
    <dgm:pt modelId="{4B9B0181-F503-49A8-9773-F66B197C7778}" type="sibTrans" cxnId="{DD0D9CC9-6047-4FD1-B7F7-F47EE5E21C27}">
      <dgm:prSet/>
      <dgm:spPr/>
      <dgm:t>
        <a:bodyPr/>
        <a:lstStyle/>
        <a:p>
          <a:endParaRPr lang="en-US"/>
        </a:p>
      </dgm:t>
    </dgm:pt>
    <dgm:pt modelId="{23F5C1DE-0F49-4BD3-ABFA-858D4CE3533D}">
      <dgm:prSet/>
      <dgm:spPr/>
      <dgm:t>
        <a:bodyPr/>
        <a:lstStyle/>
        <a:p>
          <a:r>
            <a:rPr lang="en-GB"/>
            <a:t>To support the </a:t>
          </a:r>
          <a:r>
            <a:rPr lang="en-GB" u="sng">
              <a:hlinkClick xmlns:r="http://schemas.openxmlformats.org/officeDocument/2006/relationships" r:id="rId2"/>
            </a:rPr>
            <a:t>working together to improve school attendance guidance</a:t>
          </a:r>
          <a:r>
            <a:rPr lang="en-GB"/>
            <a:t>, DfE has produced </a:t>
          </a:r>
          <a:r>
            <a:rPr lang="en-GB" u="sng">
              <a:hlinkClick xmlns:r="http://schemas.openxmlformats.org/officeDocument/2006/relationships" r:id="rId3"/>
            </a:rPr>
            <a:t>guidance for schools on when a mental health issue affects attendance</a:t>
          </a:r>
          <a:r>
            <a:rPr lang="en-GB"/>
            <a:t>.</a:t>
          </a:r>
          <a:endParaRPr lang="en-US"/>
        </a:p>
      </dgm:t>
    </dgm:pt>
    <dgm:pt modelId="{0BB1DC03-EB12-40C4-BFF6-E2D0E6AE3A8D}" type="parTrans" cxnId="{42183D0E-6656-44B5-8379-834F99618F2A}">
      <dgm:prSet/>
      <dgm:spPr/>
      <dgm:t>
        <a:bodyPr/>
        <a:lstStyle/>
        <a:p>
          <a:endParaRPr lang="en-US"/>
        </a:p>
      </dgm:t>
    </dgm:pt>
    <dgm:pt modelId="{A8F1ECED-2C2E-40C8-A9F9-EB4956329F79}" type="sibTrans" cxnId="{42183D0E-6656-44B5-8379-834F99618F2A}">
      <dgm:prSet/>
      <dgm:spPr/>
      <dgm:t>
        <a:bodyPr/>
        <a:lstStyle/>
        <a:p>
          <a:endParaRPr lang="en-US"/>
        </a:p>
      </dgm:t>
    </dgm:pt>
    <dgm:pt modelId="{8F92B691-D342-4A91-B7CC-1065595334FF}">
      <dgm:prSet/>
      <dgm:spPr/>
      <dgm:t>
        <a:bodyPr/>
        <a:lstStyle/>
        <a:p>
          <a:r>
            <a:rPr lang="en-GB"/>
            <a:t>A collection of resources on </a:t>
          </a:r>
          <a:r>
            <a:rPr lang="en-GB" u="sng">
              <a:hlinkClick xmlns:r="http://schemas.openxmlformats.org/officeDocument/2006/relationships" r:id="rId4"/>
            </a:rPr>
            <a:t>improving behaviour in schools</a:t>
          </a:r>
          <a:r>
            <a:rPr lang="en-GB"/>
            <a:t> is available to support schools and trusts in developing, implementing and maintaining a whole-school behaviour culture.</a:t>
          </a:r>
          <a:endParaRPr lang="en-US"/>
        </a:p>
      </dgm:t>
    </dgm:pt>
    <dgm:pt modelId="{D890A8FC-E625-45EF-94E2-3BB7CE93ADFC}" type="parTrans" cxnId="{F5B58DB3-A0B6-457C-99A2-3B7547AB3242}">
      <dgm:prSet/>
      <dgm:spPr/>
      <dgm:t>
        <a:bodyPr/>
        <a:lstStyle/>
        <a:p>
          <a:endParaRPr lang="en-US"/>
        </a:p>
      </dgm:t>
    </dgm:pt>
    <dgm:pt modelId="{8209D02E-9CAD-4B1B-A57B-60A1B1953CC8}" type="sibTrans" cxnId="{F5B58DB3-A0B6-457C-99A2-3B7547AB3242}">
      <dgm:prSet/>
      <dgm:spPr/>
      <dgm:t>
        <a:bodyPr/>
        <a:lstStyle/>
        <a:p>
          <a:endParaRPr lang="en-US"/>
        </a:p>
      </dgm:t>
    </dgm:pt>
    <dgm:pt modelId="{3E07360D-48CA-4C78-B14A-6503711A7B25}" type="pres">
      <dgm:prSet presAssocID="{37B78F0A-3F8C-4C55-ACC7-9241F0ADFBA2}" presName="root" presStyleCnt="0">
        <dgm:presLayoutVars>
          <dgm:dir/>
          <dgm:resizeHandles val="exact"/>
        </dgm:presLayoutVars>
      </dgm:prSet>
      <dgm:spPr/>
    </dgm:pt>
    <dgm:pt modelId="{3DB4B500-4114-4F09-95CE-3AFB63257EEF}" type="pres">
      <dgm:prSet presAssocID="{F4042BEB-8C21-40D1-A9F4-A401724483F4}" presName="compNode" presStyleCnt="0"/>
      <dgm:spPr/>
    </dgm:pt>
    <dgm:pt modelId="{E5172108-32AF-415C-9DCC-DF32BFF3CF4C}" type="pres">
      <dgm:prSet presAssocID="{F4042BEB-8C21-40D1-A9F4-A401724483F4}" presName="bgRect" presStyleLbl="bgShp" presStyleIdx="0" presStyleCnt="4"/>
      <dgm:spPr/>
    </dgm:pt>
    <dgm:pt modelId="{63DCAEB0-6318-438F-98E9-FD64A44E7F24}" type="pres">
      <dgm:prSet presAssocID="{F4042BEB-8C21-40D1-A9F4-A401724483F4}" presName="iconRect" presStyleLbl="node1" presStyleIdx="0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9271B8F-29C6-429B-9DE2-55F3D5DCF005}" type="pres">
      <dgm:prSet presAssocID="{F4042BEB-8C21-40D1-A9F4-A401724483F4}" presName="spaceRect" presStyleCnt="0"/>
      <dgm:spPr/>
    </dgm:pt>
    <dgm:pt modelId="{67759235-9382-48DB-8B2E-F60464FC9E6B}" type="pres">
      <dgm:prSet presAssocID="{F4042BEB-8C21-40D1-A9F4-A401724483F4}" presName="parTx" presStyleLbl="revTx" presStyleIdx="0" presStyleCnt="4">
        <dgm:presLayoutVars>
          <dgm:chMax val="0"/>
          <dgm:chPref val="0"/>
        </dgm:presLayoutVars>
      </dgm:prSet>
      <dgm:spPr/>
    </dgm:pt>
    <dgm:pt modelId="{B8662E47-39C3-402A-AF4C-14FFBE1845AC}" type="pres">
      <dgm:prSet presAssocID="{9ADB5D20-13B0-4CC3-8252-B1B61C0FDF2D}" presName="sibTrans" presStyleCnt="0"/>
      <dgm:spPr/>
    </dgm:pt>
    <dgm:pt modelId="{F0B37A1C-2DF6-4215-B726-FABE3A83C408}" type="pres">
      <dgm:prSet presAssocID="{45E0E896-A0DB-4F34-9DAC-3595BDCAFE04}" presName="compNode" presStyleCnt="0"/>
      <dgm:spPr/>
    </dgm:pt>
    <dgm:pt modelId="{B20B8685-CE0B-4FEC-BA4E-A925C5F5213C}" type="pres">
      <dgm:prSet presAssocID="{45E0E896-A0DB-4F34-9DAC-3595BDCAFE04}" presName="bgRect" presStyleLbl="bgShp" presStyleIdx="1" presStyleCnt="4"/>
      <dgm:spPr/>
    </dgm:pt>
    <dgm:pt modelId="{D912F281-C3B4-4F7D-8E8E-9CDE7A000E42}" type="pres">
      <dgm:prSet presAssocID="{45E0E896-A0DB-4F34-9DAC-3595BDCAFE04}" presName="iconRect" presStyleLbl="node1" presStyleIdx="1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3ABACF1-3FF1-4BB3-B935-0FBB04485877}" type="pres">
      <dgm:prSet presAssocID="{45E0E896-A0DB-4F34-9DAC-3595BDCAFE04}" presName="spaceRect" presStyleCnt="0"/>
      <dgm:spPr/>
    </dgm:pt>
    <dgm:pt modelId="{17803C52-8DBC-4207-A6BF-7547C97787ED}" type="pres">
      <dgm:prSet presAssocID="{45E0E896-A0DB-4F34-9DAC-3595BDCAFE04}" presName="parTx" presStyleLbl="revTx" presStyleIdx="1" presStyleCnt="4">
        <dgm:presLayoutVars>
          <dgm:chMax val="0"/>
          <dgm:chPref val="0"/>
        </dgm:presLayoutVars>
      </dgm:prSet>
      <dgm:spPr/>
    </dgm:pt>
    <dgm:pt modelId="{E65D2A22-9EC6-40D9-8FD9-3D925D5B1B84}" type="pres">
      <dgm:prSet presAssocID="{4B9B0181-F503-49A8-9773-F66B197C7778}" presName="sibTrans" presStyleCnt="0"/>
      <dgm:spPr/>
    </dgm:pt>
    <dgm:pt modelId="{615CB68D-2E53-46A2-A318-9F27BE1E7977}" type="pres">
      <dgm:prSet presAssocID="{23F5C1DE-0F49-4BD3-ABFA-858D4CE3533D}" presName="compNode" presStyleCnt="0"/>
      <dgm:spPr/>
    </dgm:pt>
    <dgm:pt modelId="{36C90B19-76C6-421B-BA8B-96271C72CB3F}" type="pres">
      <dgm:prSet presAssocID="{23F5C1DE-0F49-4BD3-ABFA-858D4CE3533D}" presName="bgRect" presStyleLbl="bgShp" presStyleIdx="2" presStyleCnt="4"/>
      <dgm:spPr/>
    </dgm:pt>
    <dgm:pt modelId="{2877C48E-DDAB-4456-9739-E3F579992E9A}" type="pres">
      <dgm:prSet presAssocID="{23F5C1DE-0F49-4BD3-ABFA-858D4CE3533D}" presName="iconRect" presStyleLbl="node1" presStyleIdx="2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41B9C3F-7907-4C32-891A-59DCDBB92563}" type="pres">
      <dgm:prSet presAssocID="{23F5C1DE-0F49-4BD3-ABFA-858D4CE3533D}" presName="spaceRect" presStyleCnt="0"/>
      <dgm:spPr/>
    </dgm:pt>
    <dgm:pt modelId="{FDCE4354-45CC-4B2D-95D2-48B6D8E711A8}" type="pres">
      <dgm:prSet presAssocID="{23F5C1DE-0F49-4BD3-ABFA-858D4CE3533D}" presName="parTx" presStyleLbl="revTx" presStyleIdx="2" presStyleCnt="4">
        <dgm:presLayoutVars>
          <dgm:chMax val="0"/>
          <dgm:chPref val="0"/>
        </dgm:presLayoutVars>
      </dgm:prSet>
      <dgm:spPr/>
    </dgm:pt>
    <dgm:pt modelId="{21A2E862-E052-4B1B-BC52-AF9C2506191D}" type="pres">
      <dgm:prSet presAssocID="{A8F1ECED-2C2E-40C8-A9F9-EB4956329F79}" presName="sibTrans" presStyleCnt="0"/>
      <dgm:spPr/>
    </dgm:pt>
    <dgm:pt modelId="{23C7EA16-F8F6-4377-9F71-84F5C4855CF9}" type="pres">
      <dgm:prSet presAssocID="{8F92B691-D342-4A91-B7CC-1065595334FF}" presName="compNode" presStyleCnt="0"/>
      <dgm:spPr/>
    </dgm:pt>
    <dgm:pt modelId="{CDCA48F6-567B-49CC-9387-2D7C2B9AE65D}" type="pres">
      <dgm:prSet presAssocID="{8F92B691-D342-4A91-B7CC-1065595334FF}" presName="bgRect" presStyleLbl="bgShp" presStyleIdx="3" presStyleCnt="4"/>
      <dgm:spPr/>
    </dgm:pt>
    <dgm:pt modelId="{48B5BB31-9CA2-4780-97D2-22C9B3F17A56}" type="pres">
      <dgm:prSet presAssocID="{8F92B691-D342-4A91-B7CC-1065595334FF}" presName="iconRect" presStyleLbl="node1" presStyleIdx="3" presStyleCnt="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F472A661-10AC-4BEE-8E47-AD130B2CEF3E}" type="pres">
      <dgm:prSet presAssocID="{8F92B691-D342-4A91-B7CC-1065595334FF}" presName="spaceRect" presStyleCnt="0"/>
      <dgm:spPr/>
    </dgm:pt>
    <dgm:pt modelId="{E4FD1F0F-786D-4A00-A4FE-84EABDCCCABF}" type="pres">
      <dgm:prSet presAssocID="{8F92B691-D342-4A91-B7CC-1065595334F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2183D0E-6656-44B5-8379-834F99618F2A}" srcId="{37B78F0A-3F8C-4C55-ACC7-9241F0ADFBA2}" destId="{23F5C1DE-0F49-4BD3-ABFA-858D4CE3533D}" srcOrd="2" destOrd="0" parTransId="{0BB1DC03-EB12-40C4-BFF6-E2D0E6AE3A8D}" sibTransId="{A8F1ECED-2C2E-40C8-A9F9-EB4956329F79}"/>
    <dgm:cxn modelId="{C191DD2E-80F3-4842-9443-5EE3087710DA}" type="presOf" srcId="{8F92B691-D342-4A91-B7CC-1065595334FF}" destId="{E4FD1F0F-786D-4A00-A4FE-84EABDCCCABF}" srcOrd="0" destOrd="0" presId="urn:microsoft.com/office/officeart/2018/2/layout/IconVerticalSolidList"/>
    <dgm:cxn modelId="{84E3B549-5B02-4799-8054-02178FD7E76E}" type="presOf" srcId="{45E0E896-A0DB-4F34-9DAC-3595BDCAFE04}" destId="{17803C52-8DBC-4207-A6BF-7547C97787ED}" srcOrd="0" destOrd="0" presId="urn:microsoft.com/office/officeart/2018/2/layout/IconVerticalSolidList"/>
    <dgm:cxn modelId="{6F83FF6B-B70B-48CE-BA99-B2844C383813}" type="presOf" srcId="{37B78F0A-3F8C-4C55-ACC7-9241F0ADFBA2}" destId="{3E07360D-48CA-4C78-B14A-6503711A7B25}" srcOrd="0" destOrd="0" presId="urn:microsoft.com/office/officeart/2018/2/layout/IconVerticalSolidList"/>
    <dgm:cxn modelId="{30DD3A9C-DE65-4238-8694-9583D0A5F48C}" type="presOf" srcId="{23F5C1DE-0F49-4BD3-ABFA-858D4CE3533D}" destId="{FDCE4354-45CC-4B2D-95D2-48B6D8E711A8}" srcOrd="0" destOrd="0" presId="urn:microsoft.com/office/officeart/2018/2/layout/IconVerticalSolidList"/>
    <dgm:cxn modelId="{F5B58DB3-A0B6-457C-99A2-3B7547AB3242}" srcId="{37B78F0A-3F8C-4C55-ACC7-9241F0ADFBA2}" destId="{8F92B691-D342-4A91-B7CC-1065595334FF}" srcOrd="3" destOrd="0" parTransId="{D890A8FC-E625-45EF-94E2-3BB7CE93ADFC}" sibTransId="{8209D02E-9CAD-4B1B-A57B-60A1B1953CC8}"/>
    <dgm:cxn modelId="{32562CC4-F063-4F97-A7BA-CFC443702547}" srcId="{37B78F0A-3F8C-4C55-ACC7-9241F0ADFBA2}" destId="{F4042BEB-8C21-40D1-A9F4-A401724483F4}" srcOrd="0" destOrd="0" parTransId="{6140238D-D82D-4CE1-A3DC-6B0676D2A24C}" sibTransId="{9ADB5D20-13B0-4CC3-8252-B1B61C0FDF2D}"/>
    <dgm:cxn modelId="{DD0D9CC9-6047-4FD1-B7F7-F47EE5E21C27}" srcId="{37B78F0A-3F8C-4C55-ACC7-9241F0ADFBA2}" destId="{45E0E896-A0DB-4F34-9DAC-3595BDCAFE04}" srcOrd="1" destOrd="0" parTransId="{A100E2A5-E6E8-4BC0-B8DC-8F062E4AB234}" sibTransId="{4B9B0181-F503-49A8-9773-F66B197C7778}"/>
    <dgm:cxn modelId="{095FA1F1-856D-4A95-9F0E-2EDF613FD3F6}" type="presOf" srcId="{F4042BEB-8C21-40D1-A9F4-A401724483F4}" destId="{67759235-9382-48DB-8B2E-F60464FC9E6B}" srcOrd="0" destOrd="0" presId="urn:microsoft.com/office/officeart/2018/2/layout/IconVerticalSolidList"/>
    <dgm:cxn modelId="{D731B62C-3024-439E-988B-1DC06DEA90FC}" type="presParOf" srcId="{3E07360D-48CA-4C78-B14A-6503711A7B25}" destId="{3DB4B500-4114-4F09-95CE-3AFB63257EEF}" srcOrd="0" destOrd="0" presId="urn:microsoft.com/office/officeart/2018/2/layout/IconVerticalSolidList"/>
    <dgm:cxn modelId="{2C300366-F216-4ED8-B82E-9BA3C05303D7}" type="presParOf" srcId="{3DB4B500-4114-4F09-95CE-3AFB63257EEF}" destId="{E5172108-32AF-415C-9DCC-DF32BFF3CF4C}" srcOrd="0" destOrd="0" presId="urn:microsoft.com/office/officeart/2018/2/layout/IconVerticalSolidList"/>
    <dgm:cxn modelId="{E50E6602-7430-45E4-89D1-11984123DD55}" type="presParOf" srcId="{3DB4B500-4114-4F09-95CE-3AFB63257EEF}" destId="{63DCAEB0-6318-438F-98E9-FD64A44E7F24}" srcOrd="1" destOrd="0" presId="urn:microsoft.com/office/officeart/2018/2/layout/IconVerticalSolidList"/>
    <dgm:cxn modelId="{89EB93CE-9A2E-4872-B4EE-7C7C9CD83B7F}" type="presParOf" srcId="{3DB4B500-4114-4F09-95CE-3AFB63257EEF}" destId="{B9271B8F-29C6-429B-9DE2-55F3D5DCF005}" srcOrd="2" destOrd="0" presId="urn:microsoft.com/office/officeart/2018/2/layout/IconVerticalSolidList"/>
    <dgm:cxn modelId="{62B633B2-C5A7-478A-9ADC-B83F5C5857C3}" type="presParOf" srcId="{3DB4B500-4114-4F09-95CE-3AFB63257EEF}" destId="{67759235-9382-48DB-8B2E-F60464FC9E6B}" srcOrd="3" destOrd="0" presId="urn:microsoft.com/office/officeart/2018/2/layout/IconVerticalSolidList"/>
    <dgm:cxn modelId="{1020D3CF-288F-4321-B306-AC4272B96FA1}" type="presParOf" srcId="{3E07360D-48CA-4C78-B14A-6503711A7B25}" destId="{B8662E47-39C3-402A-AF4C-14FFBE1845AC}" srcOrd="1" destOrd="0" presId="urn:microsoft.com/office/officeart/2018/2/layout/IconVerticalSolidList"/>
    <dgm:cxn modelId="{EAD71E29-24F6-47F9-880E-C480C607EFB8}" type="presParOf" srcId="{3E07360D-48CA-4C78-B14A-6503711A7B25}" destId="{F0B37A1C-2DF6-4215-B726-FABE3A83C408}" srcOrd="2" destOrd="0" presId="urn:microsoft.com/office/officeart/2018/2/layout/IconVerticalSolidList"/>
    <dgm:cxn modelId="{3940F79B-D934-46FD-B78F-608A88AB0F18}" type="presParOf" srcId="{F0B37A1C-2DF6-4215-B726-FABE3A83C408}" destId="{B20B8685-CE0B-4FEC-BA4E-A925C5F5213C}" srcOrd="0" destOrd="0" presId="urn:microsoft.com/office/officeart/2018/2/layout/IconVerticalSolidList"/>
    <dgm:cxn modelId="{2083E5F9-B651-43FA-9FDF-321E961711AD}" type="presParOf" srcId="{F0B37A1C-2DF6-4215-B726-FABE3A83C408}" destId="{D912F281-C3B4-4F7D-8E8E-9CDE7A000E42}" srcOrd="1" destOrd="0" presId="urn:microsoft.com/office/officeart/2018/2/layout/IconVerticalSolidList"/>
    <dgm:cxn modelId="{0C3C4213-BBFA-4B0F-9D1D-AC5070DF0CFF}" type="presParOf" srcId="{F0B37A1C-2DF6-4215-B726-FABE3A83C408}" destId="{53ABACF1-3FF1-4BB3-B935-0FBB04485877}" srcOrd="2" destOrd="0" presId="urn:microsoft.com/office/officeart/2018/2/layout/IconVerticalSolidList"/>
    <dgm:cxn modelId="{6CF80DF3-B7D4-4C4D-861C-E740D7CB1D47}" type="presParOf" srcId="{F0B37A1C-2DF6-4215-B726-FABE3A83C408}" destId="{17803C52-8DBC-4207-A6BF-7547C97787ED}" srcOrd="3" destOrd="0" presId="urn:microsoft.com/office/officeart/2018/2/layout/IconVerticalSolidList"/>
    <dgm:cxn modelId="{D09A0FE1-B74A-4DC2-A70A-D6E8C610EE17}" type="presParOf" srcId="{3E07360D-48CA-4C78-B14A-6503711A7B25}" destId="{E65D2A22-9EC6-40D9-8FD9-3D925D5B1B84}" srcOrd="3" destOrd="0" presId="urn:microsoft.com/office/officeart/2018/2/layout/IconVerticalSolidList"/>
    <dgm:cxn modelId="{ADBDC077-812C-4AA7-B02E-B63481E59CC4}" type="presParOf" srcId="{3E07360D-48CA-4C78-B14A-6503711A7B25}" destId="{615CB68D-2E53-46A2-A318-9F27BE1E7977}" srcOrd="4" destOrd="0" presId="urn:microsoft.com/office/officeart/2018/2/layout/IconVerticalSolidList"/>
    <dgm:cxn modelId="{D961C923-4B25-429B-ACE4-B32B2A46B289}" type="presParOf" srcId="{615CB68D-2E53-46A2-A318-9F27BE1E7977}" destId="{36C90B19-76C6-421B-BA8B-96271C72CB3F}" srcOrd="0" destOrd="0" presId="urn:microsoft.com/office/officeart/2018/2/layout/IconVerticalSolidList"/>
    <dgm:cxn modelId="{12F78B92-696C-42F8-8437-351CE91E809D}" type="presParOf" srcId="{615CB68D-2E53-46A2-A318-9F27BE1E7977}" destId="{2877C48E-DDAB-4456-9739-E3F579992E9A}" srcOrd="1" destOrd="0" presId="urn:microsoft.com/office/officeart/2018/2/layout/IconVerticalSolidList"/>
    <dgm:cxn modelId="{C1F2EE49-4AF1-46D4-8AE0-68D2E33A0898}" type="presParOf" srcId="{615CB68D-2E53-46A2-A318-9F27BE1E7977}" destId="{541B9C3F-7907-4C32-891A-59DCDBB92563}" srcOrd="2" destOrd="0" presId="urn:microsoft.com/office/officeart/2018/2/layout/IconVerticalSolidList"/>
    <dgm:cxn modelId="{B20415DF-8F42-48B6-AA6C-318C9F4879C0}" type="presParOf" srcId="{615CB68D-2E53-46A2-A318-9F27BE1E7977}" destId="{FDCE4354-45CC-4B2D-95D2-48B6D8E711A8}" srcOrd="3" destOrd="0" presId="urn:microsoft.com/office/officeart/2018/2/layout/IconVerticalSolidList"/>
    <dgm:cxn modelId="{73394D92-7B6B-4EAC-A1DC-452F3A77593D}" type="presParOf" srcId="{3E07360D-48CA-4C78-B14A-6503711A7B25}" destId="{21A2E862-E052-4B1B-BC52-AF9C2506191D}" srcOrd="5" destOrd="0" presId="urn:microsoft.com/office/officeart/2018/2/layout/IconVerticalSolidList"/>
    <dgm:cxn modelId="{929AA414-5BAB-4564-9087-DA4C0FDCED77}" type="presParOf" srcId="{3E07360D-48CA-4C78-B14A-6503711A7B25}" destId="{23C7EA16-F8F6-4377-9F71-84F5C4855CF9}" srcOrd="6" destOrd="0" presId="urn:microsoft.com/office/officeart/2018/2/layout/IconVerticalSolidList"/>
    <dgm:cxn modelId="{CFA6FE9B-53A5-4239-B89F-5A3E9868CEF2}" type="presParOf" srcId="{23C7EA16-F8F6-4377-9F71-84F5C4855CF9}" destId="{CDCA48F6-567B-49CC-9387-2D7C2B9AE65D}" srcOrd="0" destOrd="0" presId="urn:microsoft.com/office/officeart/2018/2/layout/IconVerticalSolidList"/>
    <dgm:cxn modelId="{C04E18CB-9080-444D-B77E-D6968C56F92A}" type="presParOf" srcId="{23C7EA16-F8F6-4377-9F71-84F5C4855CF9}" destId="{48B5BB31-9CA2-4780-97D2-22C9B3F17A56}" srcOrd="1" destOrd="0" presId="urn:microsoft.com/office/officeart/2018/2/layout/IconVerticalSolidList"/>
    <dgm:cxn modelId="{D0449236-A8AB-49EA-8AD0-0F01589038F4}" type="presParOf" srcId="{23C7EA16-F8F6-4377-9F71-84F5C4855CF9}" destId="{F472A661-10AC-4BEE-8E47-AD130B2CEF3E}" srcOrd="2" destOrd="0" presId="urn:microsoft.com/office/officeart/2018/2/layout/IconVerticalSolidList"/>
    <dgm:cxn modelId="{1558356F-8DDC-4580-A4F6-0D8658B87C1B}" type="presParOf" srcId="{23C7EA16-F8F6-4377-9F71-84F5C4855CF9}" destId="{E4FD1F0F-786D-4A00-A4FE-84EABDCCCA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72108-32AF-415C-9DCC-DF32BFF3CF4C}">
      <dsp:nvSpPr>
        <dsp:cNvPr id="0" name=""/>
        <dsp:cNvSpPr/>
      </dsp:nvSpPr>
      <dsp:spPr>
        <a:xfrm>
          <a:off x="0" y="1893"/>
          <a:ext cx="6858000" cy="9596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CAEB0-6318-438F-98E9-FD64A44E7F24}">
      <dsp:nvSpPr>
        <dsp:cNvPr id="0" name=""/>
        <dsp:cNvSpPr/>
      </dsp:nvSpPr>
      <dsp:spPr>
        <a:xfrm>
          <a:off x="290303" y="217821"/>
          <a:ext cx="527824" cy="5278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59235-9382-48DB-8B2E-F60464FC9E6B}">
      <dsp:nvSpPr>
        <dsp:cNvPr id="0" name=""/>
        <dsp:cNvSpPr/>
      </dsp:nvSpPr>
      <dsp:spPr>
        <a:xfrm>
          <a:off x="1108432" y="1893"/>
          <a:ext cx="5749567" cy="959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566" tIns="101566" rIns="101566" bIns="10156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Mental health, behaviour and attendance</a:t>
          </a:r>
          <a:endParaRPr lang="en-US" sz="1400" kern="1200"/>
        </a:p>
      </dsp:txBody>
      <dsp:txXfrm>
        <a:off x="1108432" y="1893"/>
        <a:ext cx="5749567" cy="959681"/>
      </dsp:txXfrm>
    </dsp:sp>
    <dsp:sp modelId="{B20B8685-CE0B-4FEC-BA4E-A925C5F5213C}">
      <dsp:nvSpPr>
        <dsp:cNvPr id="0" name=""/>
        <dsp:cNvSpPr/>
      </dsp:nvSpPr>
      <dsp:spPr>
        <a:xfrm>
          <a:off x="0" y="1201495"/>
          <a:ext cx="6858000" cy="9596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2F281-C3B4-4F7D-8E8E-9CDE7A000E42}">
      <dsp:nvSpPr>
        <dsp:cNvPr id="0" name=""/>
        <dsp:cNvSpPr/>
      </dsp:nvSpPr>
      <dsp:spPr>
        <a:xfrm>
          <a:off x="290303" y="1417423"/>
          <a:ext cx="527824" cy="5278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03C52-8DBC-4207-A6BF-7547C97787ED}">
      <dsp:nvSpPr>
        <dsp:cNvPr id="0" name=""/>
        <dsp:cNvSpPr/>
      </dsp:nvSpPr>
      <dsp:spPr>
        <a:xfrm>
          <a:off x="1108432" y="1201495"/>
          <a:ext cx="5749567" cy="959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566" tIns="101566" rIns="101566" bIns="10156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>
              <a:hlinkClick xmlns:r="http://schemas.openxmlformats.org/officeDocument/2006/relationships" r:id="rId5"/>
            </a:rPr>
            <a:t>Mental health and behaviour guidance</a:t>
          </a:r>
          <a:r>
            <a:rPr lang="en-GB" sz="1400" kern="1200"/>
            <a:t> is available to help schools support pupils whose mental health affects their behaviour.</a:t>
          </a:r>
          <a:endParaRPr lang="en-US" sz="1400" kern="1200"/>
        </a:p>
      </dsp:txBody>
      <dsp:txXfrm>
        <a:off x="1108432" y="1201495"/>
        <a:ext cx="5749567" cy="959681"/>
      </dsp:txXfrm>
    </dsp:sp>
    <dsp:sp modelId="{36C90B19-76C6-421B-BA8B-96271C72CB3F}">
      <dsp:nvSpPr>
        <dsp:cNvPr id="0" name=""/>
        <dsp:cNvSpPr/>
      </dsp:nvSpPr>
      <dsp:spPr>
        <a:xfrm>
          <a:off x="0" y="2401097"/>
          <a:ext cx="6858000" cy="9596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77C48E-DDAB-4456-9739-E3F579992E9A}">
      <dsp:nvSpPr>
        <dsp:cNvPr id="0" name=""/>
        <dsp:cNvSpPr/>
      </dsp:nvSpPr>
      <dsp:spPr>
        <a:xfrm>
          <a:off x="290303" y="2617025"/>
          <a:ext cx="527824" cy="527824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E4354-45CC-4B2D-95D2-48B6D8E711A8}">
      <dsp:nvSpPr>
        <dsp:cNvPr id="0" name=""/>
        <dsp:cNvSpPr/>
      </dsp:nvSpPr>
      <dsp:spPr>
        <a:xfrm>
          <a:off x="1108432" y="2401097"/>
          <a:ext cx="5749567" cy="959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566" tIns="101566" rIns="101566" bIns="10156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support the </a:t>
          </a:r>
          <a:r>
            <a:rPr lang="en-GB" sz="1400" u="sng" kern="1200">
              <a:hlinkClick xmlns:r="http://schemas.openxmlformats.org/officeDocument/2006/relationships" r:id="rId8"/>
            </a:rPr>
            <a:t>working together to improve school attendance guidance</a:t>
          </a:r>
          <a:r>
            <a:rPr lang="en-GB" sz="1400" kern="1200"/>
            <a:t>, DfE has produced </a:t>
          </a:r>
          <a:r>
            <a:rPr lang="en-GB" sz="1400" u="sng" kern="1200">
              <a:hlinkClick xmlns:r="http://schemas.openxmlformats.org/officeDocument/2006/relationships" r:id="rId9"/>
            </a:rPr>
            <a:t>guidance for schools on when a mental health issue affects attendance</a:t>
          </a:r>
          <a:r>
            <a:rPr lang="en-GB" sz="1400" kern="1200"/>
            <a:t>.</a:t>
          </a:r>
          <a:endParaRPr lang="en-US" sz="1400" kern="1200"/>
        </a:p>
      </dsp:txBody>
      <dsp:txXfrm>
        <a:off x="1108432" y="2401097"/>
        <a:ext cx="5749567" cy="959681"/>
      </dsp:txXfrm>
    </dsp:sp>
    <dsp:sp modelId="{CDCA48F6-567B-49CC-9387-2D7C2B9AE65D}">
      <dsp:nvSpPr>
        <dsp:cNvPr id="0" name=""/>
        <dsp:cNvSpPr/>
      </dsp:nvSpPr>
      <dsp:spPr>
        <a:xfrm>
          <a:off x="0" y="3600699"/>
          <a:ext cx="6858000" cy="9596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5BB31-9CA2-4780-97D2-22C9B3F17A56}">
      <dsp:nvSpPr>
        <dsp:cNvPr id="0" name=""/>
        <dsp:cNvSpPr/>
      </dsp:nvSpPr>
      <dsp:spPr>
        <a:xfrm>
          <a:off x="290303" y="3816627"/>
          <a:ext cx="527824" cy="527824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D1F0F-786D-4A00-A4FE-84EABDCCCABF}">
      <dsp:nvSpPr>
        <dsp:cNvPr id="0" name=""/>
        <dsp:cNvSpPr/>
      </dsp:nvSpPr>
      <dsp:spPr>
        <a:xfrm>
          <a:off x="1108432" y="3600699"/>
          <a:ext cx="5749567" cy="959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566" tIns="101566" rIns="101566" bIns="10156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collection of resources on </a:t>
          </a:r>
          <a:r>
            <a:rPr lang="en-GB" sz="1400" u="sng" kern="1200">
              <a:hlinkClick xmlns:r="http://schemas.openxmlformats.org/officeDocument/2006/relationships" r:id="rId12"/>
            </a:rPr>
            <a:t>improving behaviour in schools</a:t>
          </a:r>
          <a:r>
            <a:rPr lang="en-GB" sz="1400" kern="1200"/>
            <a:t> is available to support schools and trusts in developing, implementing and maintaining a whole-school behaviour culture.</a:t>
          </a:r>
          <a:endParaRPr lang="en-US" sz="1400" kern="1200"/>
        </a:p>
      </dsp:txBody>
      <dsp:txXfrm>
        <a:off x="1108432" y="3600699"/>
        <a:ext cx="5749567" cy="9596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9A7D1-6B58-466D-A00E-8B70C239784D}" type="datetimeFigureOut">
              <a:t>1/12/2026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887CAE-F88B-4462-975E-2B0FAFE40C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202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Pa heriaiu y mae'r disgyblion yn eu wynebu ym mhyd addyg Cymru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68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Dyma'r tri her mae dysgwyr yn Cymru yn gwynebu.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9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err="1">
                <a:ea typeface="Calibri"/>
                <a:cs typeface="Calibri"/>
              </a:rPr>
              <a:t>Lles</a:t>
            </a:r>
            <a:r>
              <a:rPr lang="en-US" b="1" dirty="0">
                <a:ea typeface="Calibri"/>
                <a:cs typeface="Calibri"/>
              </a:rPr>
              <a:t> a </a:t>
            </a:r>
            <a:r>
              <a:rPr lang="en-US" b="1" err="1">
                <a:ea typeface="Calibri"/>
                <a:cs typeface="Calibri"/>
              </a:rPr>
              <a:t>medwl</a:t>
            </a:r>
            <a:r>
              <a:rPr lang="en-US" b="1" dirty="0">
                <a:ea typeface="Calibri"/>
                <a:cs typeface="Calibri"/>
              </a:rPr>
              <a:t> iechyd</a:t>
            </a:r>
            <a:r>
              <a:rPr lang="en-US" dirty="0">
                <a:ea typeface="Calibri"/>
                <a:cs typeface="Calibri"/>
              </a:rPr>
              <a:t>- Yn </a:t>
            </a:r>
            <a:r>
              <a:rPr lang="en-US" err="1">
                <a:ea typeface="Calibri"/>
                <a:cs typeface="Calibri"/>
              </a:rPr>
              <a:t>ystod</a:t>
            </a:r>
            <a:r>
              <a:rPr lang="en-US" dirty="0">
                <a:ea typeface="Calibri"/>
                <a:cs typeface="Calibri"/>
              </a:rPr>
              <a:t> Covid-19 </a:t>
            </a:r>
            <a:r>
              <a:rPr lang="en-US" err="1">
                <a:ea typeface="Calibri"/>
                <a:cs typeface="Calibri"/>
              </a:rPr>
              <a:t>profodd</a:t>
            </a:r>
            <a:r>
              <a:rPr lang="en-US" dirty="0">
                <a:ea typeface="Calibri"/>
                <a:cs typeface="Calibri"/>
              </a:rPr>
              <a:t> bod </a:t>
            </a:r>
            <a:r>
              <a:rPr lang="en-US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dysgwyr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wedi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profid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trawma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emosiynol</a:t>
            </a:r>
            <a:r>
              <a:rPr lang="en-US" dirty="0">
                <a:ea typeface="Calibri"/>
                <a:cs typeface="Calibri"/>
              </a:rPr>
              <a:t> ac </a:t>
            </a:r>
            <a:r>
              <a:rPr lang="en-US" err="1">
                <a:ea typeface="Calibri"/>
                <a:cs typeface="Calibri"/>
              </a:rPr>
              <a:t>anhawster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gyda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rheoleiddio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emosiynol</a:t>
            </a:r>
            <a:r>
              <a:rPr lang="en-US" dirty="0">
                <a:ea typeface="Calibri"/>
                <a:cs typeface="Calibri"/>
              </a:rPr>
              <a:t>. </a:t>
            </a:r>
            <a:r>
              <a:rPr lang="en-US" err="1">
                <a:ea typeface="Calibri"/>
                <a:cs typeface="Calibri"/>
              </a:rPr>
              <a:t>Roedd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blant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rhy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ofn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err="1">
                <a:ea typeface="Calibri"/>
                <a:cs typeface="Calibri"/>
              </a:rPr>
              <a:t>fynd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allan</a:t>
            </a:r>
            <a:r>
              <a:rPr lang="en-US">
                <a:ea typeface="Calibri"/>
                <a:cs typeface="Calibri"/>
              </a:rPr>
              <a:t> i cymysgu </a:t>
            </a:r>
            <a:r>
              <a:rPr lang="en-US" err="1">
                <a:ea typeface="Calibri"/>
                <a:cs typeface="Calibri"/>
              </a:rPr>
              <a:t>efo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pobl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eraill</a:t>
            </a:r>
            <a:r>
              <a:rPr lang="en-US">
                <a:ea typeface="Calibri"/>
                <a:cs typeface="Calibri"/>
              </a:rPr>
              <a:t> ac </a:t>
            </a:r>
            <a:r>
              <a:rPr lang="en-US" err="1">
                <a:ea typeface="Calibri"/>
                <a:cs typeface="Calibri"/>
              </a:rPr>
              <a:t>fydd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arwain</a:t>
            </a:r>
            <a:r>
              <a:rPr lang="en-US">
                <a:ea typeface="Calibri"/>
                <a:cs typeface="Calibri"/>
              </a:rPr>
              <a:t> at </a:t>
            </a:r>
            <a:r>
              <a:rPr lang="en-US" err="1">
                <a:ea typeface="Calibri"/>
                <a:cs typeface="Calibri"/>
              </a:rPr>
              <a:t>teimlo'n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unig</a:t>
            </a:r>
            <a:r>
              <a:rPr lang="en-US">
                <a:ea typeface="Calibri"/>
                <a:cs typeface="Calibri"/>
              </a:rPr>
              <a:t> ac </a:t>
            </a:r>
            <a:r>
              <a:rPr lang="en-US" err="1">
                <a:ea typeface="Calibri"/>
                <a:cs typeface="Calibri"/>
              </a:rPr>
              <a:t>anhawster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cymdeithasu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r>
              <a:rPr lang="en-US" b="1" dirty="0">
                <a:ea typeface="Calibri"/>
                <a:cs typeface="Calibri"/>
              </a:rPr>
              <a:t>Dim </a:t>
            </a:r>
            <a:r>
              <a:rPr lang="en-US" b="1" dirty="0" err="1">
                <a:ea typeface="Calibri"/>
                <a:cs typeface="Calibri"/>
              </a:rPr>
              <a:t>mynediad</a:t>
            </a:r>
            <a:r>
              <a:rPr lang="en-US" b="1" dirty="0">
                <a:ea typeface="Calibri"/>
                <a:cs typeface="Calibri"/>
              </a:rPr>
              <a:t> at </a:t>
            </a:r>
            <a:r>
              <a:rPr lang="en-US" b="1" dirty="0" err="1">
                <a:ea typeface="Calibri"/>
                <a:cs typeface="Calibri"/>
              </a:rPr>
              <a:t>adnoddau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cywir</a:t>
            </a:r>
            <a:r>
              <a:rPr lang="en-US" b="1" dirty="0">
                <a:ea typeface="Calibri"/>
                <a:cs typeface="Calibri"/>
              </a:rPr>
              <a:t>- </a:t>
            </a:r>
            <a:r>
              <a:rPr lang="en-US" dirty="0" err="1">
                <a:ea typeface="Calibri"/>
                <a:cs typeface="Calibri"/>
              </a:rPr>
              <a:t>oherwydd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diffyg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mynediad</a:t>
            </a:r>
            <a:r>
              <a:rPr lang="en-US" dirty="0">
                <a:ea typeface="Calibri"/>
                <a:cs typeface="Calibri"/>
              </a:rPr>
              <a:t> at </a:t>
            </a:r>
            <a:r>
              <a:rPr lang="en-US" dirty="0" err="1">
                <a:ea typeface="Calibri"/>
                <a:cs typeface="Calibri"/>
              </a:rPr>
              <a:t>dyfeisiau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digidol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falle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colli </a:t>
            </a:r>
            <a:r>
              <a:rPr lang="en-US" dirty="0" err="1">
                <a:ea typeface="Calibri"/>
                <a:cs typeface="Calibri"/>
              </a:rPr>
              <a:t>allan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gwersi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lein</a:t>
            </a:r>
            <a:r>
              <a:rPr lang="en-US" dirty="0">
                <a:ea typeface="Calibri"/>
                <a:cs typeface="Calibri"/>
              </a:rPr>
              <a:t> neu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gorfod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rhannu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efo'I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gilydd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r>
              <a:rPr lang="en-US" b="1" dirty="0" err="1">
                <a:ea typeface="Calibri"/>
                <a:cs typeface="Calibri"/>
              </a:rPr>
              <a:t>Datblygu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iaith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Cymraeg</a:t>
            </a:r>
            <a:r>
              <a:rPr lang="en-US" b="1" dirty="0">
                <a:ea typeface="Calibri"/>
                <a:cs typeface="Calibri"/>
              </a:rPr>
              <a:t>-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Cafodd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dysgwyr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anhawster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ymarfer</a:t>
            </a:r>
            <a:r>
              <a:rPr lang="en-US" dirty="0">
                <a:ea typeface="Calibri"/>
                <a:cs typeface="Calibri"/>
              </a:rPr>
              <a:t> yr </a:t>
            </a:r>
            <a:r>
              <a:rPr lang="en-US" dirty="0" err="1">
                <a:ea typeface="Calibri"/>
                <a:cs typeface="Calibri"/>
              </a:rPr>
              <a:t>iaith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Gymraeg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tu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allan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o'I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dosbarthiadau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oherwydd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nid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oeddent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defnyddio'r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iaith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Gymraeg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chartrefi</a:t>
            </a:r>
            <a:r>
              <a:rPr lang="en-US" dirty="0">
                <a:ea typeface="Calibri"/>
                <a:cs typeface="Calibri"/>
              </a:rPr>
              <a:t> felly </a:t>
            </a:r>
            <a:r>
              <a:rPr lang="en-US" dirty="0" err="1">
                <a:ea typeface="Calibri"/>
                <a:cs typeface="Calibri"/>
              </a:rPr>
              <a:t>roedd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effaith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datbygiadau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ieithoedd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r>
              <a:rPr lang="en-US" b="1" dirty="0" err="1">
                <a:ea typeface="Calibri"/>
                <a:cs typeface="Calibri"/>
              </a:rPr>
              <a:t>Ymddygiad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heriol</a:t>
            </a:r>
            <a:r>
              <a:rPr lang="en-US" b="1" dirty="0">
                <a:ea typeface="Calibri"/>
                <a:cs typeface="Calibri"/>
              </a:rPr>
              <a:t> a </a:t>
            </a:r>
            <a:r>
              <a:rPr lang="en-US" b="1" dirty="0" err="1">
                <a:ea typeface="Calibri"/>
                <a:cs typeface="Calibri"/>
              </a:rPr>
              <a:t>sgiliau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cymdeithasol</a:t>
            </a:r>
            <a:r>
              <a:rPr lang="en-US" b="1" dirty="0">
                <a:ea typeface="Calibri"/>
                <a:cs typeface="Calibri"/>
              </a:rPr>
              <a:t>- 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dychwelid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ol</a:t>
            </a:r>
            <a:r>
              <a:rPr lang="en-US" dirty="0">
                <a:ea typeface="Calibri"/>
                <a:cs typeface="Calibri"/>
              </a:rPr>
              <a:t> y pandemic </a:t>
            </a:r>
            <a:r>
              <a:rPr lang="en-US" dirty="0" err="1">
                <a:ea typeface="Calibri"/>
                <a:cs typeface="Calibri"/>
              </a:rPr>
              <a:t>cafodd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dysgwyr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anhawster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addasu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amgylchedd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oherwydd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roedden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nhw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ddim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gyfarwydd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gael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addysg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wyneb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wyneb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r>
              <a:rPr lang="en-US" b="1" dirty="0" err="1">
                <a:ea typeface="Calibri"/>
                <a:cs typeface="Calibri"/>
              </a:rPr>
              <a:t>Anhawster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trosglwyddo</a:t>
            </a:r>
            <a:r>
              <a:rPr lang="en-US" b="1" dirty="0">
                <a:ea typeface="Calibri"/>
                <a:cs typeface="Calibri"/>
              </a:rPr>
              <a:t>-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Cafodd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blynyddoedd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anhawster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trosglwyddo'n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allweddol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enwedig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symud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gynradd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uwchradd</a:t>
            </a:r>
            <a:r>
              <a:rPr lang="en-US" dirty="0">
                <a:ea typeface="Calibri"/>
                <a:cs typeface="Calibri"/>
              </a:rPr>
              <a:t> </a:t>
            </a:r>
            <a:r>
              <a:rPr lang="en-US" dirty="0" err="1">
                <a:ea typeface="Calibri"/>
                <a:cs typeface="Calibri"/>
              </a:rPr>
              <a:t>oherwydd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chafodd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cyfle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ffarwelio</a:t>
            </a:r>
            <a:r>
              <a:rPr lang="en-US" dirty="0">
                <a:ea typeface="Calibri"/>
                <a:cs typeface="Calibri"/>
              </a:rPr>
              <a:t> a </a:t>
            </a:r>
            <a:r>
              <a:rPr lang="en-US" dirty="0" err="1">
                <a:ea typeface="Calibri"/>
                <a:cs typeface="Calibri"/>
              </a:rPr>
              <a:t>pawb</a:t>
            </a:r>
            <a:r>
              <a:rPr lang="en-US" dirty="0">
                <a:ea typeface="Calibri"/>
                <a:cs typeface="Calibri"/>
              </a:rPr>
              <a:t> a </a:t>
            </a:r>
            <a:r>
              <a:rPr lang="en-US" dirty="0" err="1">
                <a:ea typeface="Calibri"/>
                <a:cs typeface="Calibri"/>
              </a:rPr>
              <a:t>cymrud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rhan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mewn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gwethgareddu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ymweld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uwchradd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dechrau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r>
              <a:rPr lang="en-US" b="1" dirty="0">
                <a:ea typeface="Calibri"/>
                <a:cs typeface="Calibri"/>
              </a:rPr>
              <a:t>Y </a:t>
            </a:r>
            <a:r>
              <a:rPr lang="en-US" b="1" dirty="0" err="1">
                <a:ea typeface="Calibri"/>
                <a:cs typeface="Calibri"/>
              </a:rPr>
              <a:t>bwlch</a:t>
            </a:r>
            <a:r>
              <a:rPr lang="en-US" b="1" dirty="0">
                <a:ea typeface="Calibri"/>
                <a:cs typeface="Calibri"/>
              </a:rPr>
              <a:t> </a:t>
            </a:r>
            <a:r>
              <a:rPr lang="en-US" b="1" dirty="0" err="1">
                <a:ea typeface="Calibri"/>
                <a:cs typeface="Calibri"/>
              </a:rPr>
              <a:t>tlodi</a:t>
            </a:r>
            <a:r>
              <a:rPr lang="en-US" b="1" dirty="0">
                <a:ea typeface="Calibri"/>
                <a:cs typeface="Calibri"/>
              </a:rPr>
              <a:t>- </a:t>
            </a:r>
            <a:r>
              <a:rPr lang="en-US" dirty="0" err="1">
                <a:ea typeface="Calibri"/>
                <a:cs typeface="Calibri"/>
              </a:rPr>
              <a:t>Mae'r</a:t>
            </a:r>
            <a:r>
              <a:rPr lang="en-US" dirty="0">
                <a:ea typeface="Calibri"/>
                <a:cs typeface="Calibri"/>
              </a:rPr>
              <a:t> pandemic </a:t>
            </a:r>
            <a:r>
              <a:rPr lang="en-US" dirty="0" err="1">
                <a:ea typeface="Calibri"/>
                <a:cs typeface="Calibri"/>
              </a:rPr>
              <a:t>wedi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bwrw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sawl</a:t>
            </a:r>
            <a:r>
              <a:rPr lang="en-US" dirty="0">
                <a:ea typeface="Calibri"/>
                <a:cs typeface="Calibri"/>
              </a:rPr>
              <a:t> person </a:t>
            </a:r>
            <a:r>
              <a:rPr lang="en-US" dirty="0" err="1">
                <a:ea typeface="Calibri"/>
                <a:cs typeface="Calibri"/>
              </a:rPr>
              <a:t>ifanc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wahanol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cefndiroedd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enwedig </a:t>
            </a:r>
            <a:r>
              <a:rPr lang="en-US" dirty="0" err="1">
                <a:ea typeface="Calibri"/>
                <a:cs typeface="Calibri"/>
              </a:rPr>
              <a:t>teuluoedd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ffodus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oherwydd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dwry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arsylwi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perfformiadau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gallwn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gweld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gwahaniaeth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rhwng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disgyblion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ffodus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a'I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chymdogion</a:t>
            </a:r>
            <a:r>
              <a:rPr lang="en-US" dirty="0">
                <a:ea typeface="Calibri"/>
                <a:cs typeface="Calibri"/>
              </a:rPr>
              <a:t>, </a:t>
            </a:r>
            <a:r>
              <a:rPr lang="en-US" dirty="0" err="1">
                <a:ea typeface="Calibri"/>
                <a:cs typeface="Calibri"/>
              </a:rPr>
              <a:t>mae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teuluoedd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dibynnu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prydau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am </a:t>
            </a:r>
            <a:r>
              <a:rPr lang="en-US">
                <a:ea typeface="Calibri"/>
                <a:cs typeface="Calibri"/>
              </a:rPr>
              <a:t>ddim erbyn heddiw.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799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ea typeface="Calibri"/>
                <a:cs typeface="Calibri"/>
              </a:rPr>
              <a:t>Mewn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addysg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</a:t>
            </a:r>
            <a:r>
              <a:rPr lang="en-US" dirty="0">
                <a:ea typeface="Calibri"/>
                <a:cs typeface="Calibri"/>
              </a:rPr>
              <a:t> iechyd </a:t>
            </a:r>
            <a:r>
              <a:rPr lang="en-US" dirty="0" err="1">
                <a:ea typeface="Calibri"/>
                <a:cs typeface="Calibri"/>
              </a:rPr>
              <a:t>meddwl</a:t>
            </a:r>
            <a:r>
              <a:rPr lang="en-US" dirty="0">
                <a:ea typeface="Calibri"/>
                <a:cs typeface="Calibri"/>
              </a:rPr>
              <a:t> un </a:t>
            </a:r>
            <a:r>
              <a:rPr lang="en-US" dirty="0" err="1">
                <a:ea typeface="Calibri"/>
                <a:cs typeface="Calibri"/>
              </a:rPr>
              <a:t>cynyddu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dros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byd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gyd</a:t>
            </a:r>
            <a:r>
              <a:rPr lang="en-US" dirty="0">
                <a:ea typeface="Calibri"/>
                <a:cs typeface="Calibri"/>
              </a:rPr>
              <a:t> ac </a:t>
            </a:r>
            <a:r>
              <a:rPr lang="en-US" dirty="0" err="1">
                <a:ea typeface="Calibri"/>
                <a:cs typeface="Calibri"/>
              </a:rPr>
              <a:t>mae</a:t>
            </a:r>
            <a:r>
              <a:rPr lang="en-US" dirty="0">
                <a:ea typeface="Calibri"/>
                <a:cs typeface="Calibri"/>
              </a:rPr>
              <a:t> Cymru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un or </a:t>
            </a:r>
            <a:r>
              <a:rPr lang="en-US" dirty="0" err="1">
                <a:ea typeface="Calibri"/>
                <a:cs typeface="Calibri"/>
              </a:rPr>
              <a:t>gwledydd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gwynebu'r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heriau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yma</a:t>
            </a:r>
            <a:r>
              <a:rPr lang="en-US" dirty="0">
                <a:ea typeface="Calibri"/>
                <a:cs typeface="Calibri"/>
              </a:rPr>
              <a:t>, </a:t>
            </a:r>
            <a:r>
              <a:rPr lang="en-US" dirty="0" err="1">
                <a:ea typeface="Calibri"/>
                <a:cs typeface="Calibri"/>
              </a:rPr>
              <a:t>oherwydd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pwysau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ddisgwyliadau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academaidd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myfyrwyr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gwynebu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straen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arholiadau</a:t>
            </a:r>
            <a:r>
              <a:rPr lang="en-US" dirty="0">
                <a:ea typeface="Calibri"/>
                <a:cs typeface="Calibri"/>
              </a:rPr>
              <a:t>, </a:t>
            </a:r>
            <a:r>
              <a:rPr lang="en-US" dirty="0" err="1">
                <a:ea typeface="Calibri"/>
                <a:cs typeface="Calibri"/>
              </a:rPr>
              <a:t>ddim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graddau</a:t>
            </a:r>
            <a:r>
              <a:rPr lang="en-US" dirty="0">
                <a:ea typeface="Calibri"/>
                <a:cs typeface="Calibri"/>
              </a:rPr>
              <a:t> a </a:t>
            </a:r>
            <a:r>
              <a:rPr lang="en-US" dirty="0" err="1">
                <a:ea typeface="Calibri"/>
                <a:cs typeface="Calibri"/>
              </a:rPr>
              <a:t>disgwyld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gyfer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yr </a:t>
            </a:r>
            <a:r>
              <a:rPr lang="en-US" dirty="0" err="1">
                <a:ea typeface="Calibri"/>
                <a:cs typeface="Calibri"/>
              </a:rPr>
              <a:t>chweched</a:t>
            </a:r>
            <a:r>
              <a:rPr lang="en-US" dirty="0">
                <a:ea typeface="Calibri"/>
                <a:cs typeface="Calibri"/>
              </a:rPr>
              <a:t> neu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brif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ysgol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hefyd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gallen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nhw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fod</a:t>
            </a:r>
            <a:r>
              <a:rPr lang="en-US" dirty="0">
                <a:ea typeface="Calibri"/>
                <a:cs typeface="Calibri"/>
              </a:rPr>
              <a:t> o dan </a:t>
            </a:r>
            <a:r>
              <a:rPr lang="en-US" dirty="0" err="1">
                <a:ea typeface="Calibri"/>
                <a:cs typeface="Calibri"/>
              </a:rPr>
              <a:t>straen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gyflawni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gwaith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safon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uchel</a:t>
            </a:r>
            <a:r>
              <a:rPr lang="en-US" dirty="0">
                <a:ea typeface="Calibri"/>
                <a:cs typeface="Calibri"/>
              </a:rPr>
              <a:t>. </a:t>
            </a:r>
            <a:r>
              <a:rPr lang="en-US" dirty="0" err="1">
                <a:ea typeface="Calibri"/>
                <a:cs typeface="Calibri"/>
              </a:rPr>
              <a:t>NId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oes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pob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myfyrwyr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mynediad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cefnogaeth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gyfer</a:t>
            </a:r>
            <a:r>
              <a:rPr lang="en-US" dirty="0">
                <a:ea typeface="Calibri"/>
                <a:cs typeface="Calibri"/>
              </a:rPr>
              <a:t> iechyd </a:t>
            </a:r>
            <a:r>
              <a:rPr lang="en-US" dirty="0" err="1">
                <a:ea typeface="Calibri"/>
                <a:cs typeface="Calibri"/>
              </a:rPr>
              <a:t>meddwl</a:t>
            </a:r>
            <a:r>
              <a:rPr lang="en-US" dirty="0">
                <a:ea typeface="Calibri"/>
                <a:cs typeface="Calibri"/>
              </a:rPr>
              <a:t> felly </a:t>
            </a:r>
            <a:r>
              <a:rPr lang="en-US" dirty="0" err="1">
                <a:ea typeface="Calibri"/>
                <a:cs typeface="Calibri"/>
              </a:rPr>
              <a:t>fydd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arwain</a:t>
            </a:r>
            <a:r>
              <a:rPr lang="en-US" dirty="0">
                <a:ea typeface="Calibri"/>
                <a:cs typeface="Calibri"/>
              </a:rPr>
              <a:t> at </a:t>
            </a:r>
            <a:r>
              <a:rPr lang="en-US" dirty="0" err="1">
                <a:ea typeface="Calibri"/>
                <a:cs typeface="Calibri"/>
              </a:rPr>
              <a:t>iselder</a:t>
            </a:r>
            <a:r>
              <a:rPr lang="en-US" dirty="0">
                <a:ea typeface="Calibri"/>
                <a:cs typeface="Calibri"/>
              </a:rPr>
              <a:t> ac </a:t>
            </a:r>
            <a:r>
              <a:rPr lang="en-US" dirty="0" err="1">
                <a:ea typeface="Calibri"/>
                <a:cs typeface="Calibri"/>
              </a:rPr>
              <a:t>pryder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gwmpas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amser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arholidadau</a:t>
            </a:r>
            <a:r>
              <a:rPr lang="en-US" dirty="0">
                <a:ea typeface="Calibri"/>
                <a:cs typeface="Calibri"/>
              </a:rPr>
              <a:t>. </a:t>
            </a:r>
            <a:r>
              <a:rPr lang="en-US">
                <a:ea typeface="Calibri"/>
                <a:cs typeface="Calibri"/>
              </a:rPr>
              <a:t>Erbyn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heddiw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ysgolion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uwchradd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wedi</a:t>
            </a:r>
            <a:r>
              <a:rPr lang="en-US" dirty="0">
                <a:ea typeface="Calibri"/>
                <a:cs typeface="Calibri"/>
              </a:rPr>
              <a:t> bod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gweithio'n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galed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cynnig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cymorth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cywir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rhai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hangen</a:t>
            </a:r>
            <a:r>
              <a:rPr lang="en-US" dirty="0">
                <a:ea typeface="Calibri"/>
                <a:cs typeface="Calibri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21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Mae </a:t>
            </a:r>
            <a:r>
              <a:rPr lang="en-US" dirty="0" err="1">
                <a:ea typeface="Calibri"/>
                <a:cs typeface="Calibri"/>
              </a:rPr>
              <a:t>myfyrwyr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Nghymru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anog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siarad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iaith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sef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Cymreag</a:t>
            </a:r>
            <a:r>
              <a:rPr lang="en-US" dirty="0">
                <a:ea typeface="Calibri"/>
                <a:cs typeface="Calibri"/>
              </a:rPr>
              <a:t> a </a:t>
            </a:r>
            <a:r>
              <a:rPr lang="en-US" dirty="0" err="1">
                <a:ea typeface="Calibri"/>
                <a:cs typeface="Calibri"/>
              </a:rPr>
              <a:t>Saesneg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gwneud</a:t>
            </a:r>
            <a:r>
              <a:rPr lang="en-US" dirty="0">
                <a:ea typeface="Calibri"/>
                <a:cs typeface="Calibri"/>
              </a:rPr>
              <a:t> Cymru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gwlad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unigryw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ond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wrth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gwneud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maent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gallu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cyflwyno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heriau</a:t>
            </a:r>
            <a:r>
              <a:rPr lang="en-US" dirty="0">
                <a:ea typeface="Calibri"/>
                <a:cs typeface="Calibri"/>
              </a:rPr>
              <a:t>. Un o </a:t>
            </a:r>
            <a:r>
              <a:rPr lang="en-US" dirty="0" err="1">
                <a:ea typeface="Calibri"/>
                <a:cs typeface="Calibri"/>
              </a:rPr>
              <a:t>heriau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hyny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nad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yw'r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Gymraeg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iaith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cyntaf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cartref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bydd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dysgwyr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siarad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Saesneg</a:t>
            </a:r>
            <a:r>
              <a:rPr lang="en-US">
                <a:ea typeface="Calibri"/>
                <a:cs typeface="Calibri"/>
              </a:rPr>
              <a:t> yn cael effaith mawr yr un peth a dysgwyr sydd yn siarad Cymraeg yn eu chatre, gall cael anhawster trosglwyddo rhwng yr iaith Gymraeg ar iaith Saesneg ar gyfer ymchwil academaidd, oherwydd hyn gall myfyrwir ffeindio fe'n anodd I perfformio'n dda yn ystod arholiadau new wrth gwneud gwaith cwrs.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229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O brofiad nid yw ysgolion cyffredinol efo'r ffynhonellu cywir er mwyn dysgu disgyblion efo anabledd neu anghenion addysgu arbennig ac mae'n bwysig ein bod nhw yn cael y cymorth sydd angen arnynt ond yn anffodus nid yw pob athrawon wedi cael eu hyfforddi yn ddigonol er mwyn cefnogi myfyrwyr (SEN) yn effeithiol. Yn anffodus nid oes digon o arian yn y pot I cefnogi ac I cael yr adnoddau cywir I'r digyblion sydd ag anabledd neu anghenion addysg arbennig fel disgyblion sydd ag autism oherwydd hyn gallant cael anhawster  I cael dealtwrieath priodol wrth yr athrawon. 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86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Wrth edych ar y graff gallwch gweld bod sgoriau PISA yng nghymru wedi gostwing </a:t>
            </a:r>
            <a:r>
              <a:rPr lang="en-US" dirty="0"/>
              <a:t>eitha tipyn</a:t>
            </a:r>
            <a:r>
              <a:rPr lang="en-US">
                <a:ea typeface="Calibri"/>
                <a:cs typeface="Calibri"/>
              </a:rPr>
              <a:t> mewn darllen a pynciau mathemateg a gwyddoniaeth  </a:t>
            </a:r>
            <a:r>
              <a:rPr lang="en-US" dirty="0" err="1">
                <a:ea typeface="Calibri"/>
                <a:cs typeface="Calibri"/>
              </a:rPr>
              <a:t>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gymharu</a:t>
            </a:r>
            <a:r>
              <a:rPr lang="en-US">
                <a:ea typeface="Calibri"/>
                <a:cs typeface="Calibri"/>
              </a:rPr>
              <a:t> a sut mae'r </a:t>
            </a:r>
            <a:r>
              <a:rPr lang="en-US" dirty="0" err="1">
                <a:ea typeface="Calibri"/>
                <a:cs typeface="Calibri"/>
              </a:rPr>
              <a:t>gwledydd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eraill yn gwneud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fel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Lloegr</a:t>
            </a:r>
            <a:r>
              <a:rPr lang="en-US" dirty="0">
                <a:ea typeface="Calibri"/>
                <a:cs typeface="Calibri"/>
              </a:rPr>
              <a:t>, </a:t>
            </a:r>
            <a:r>
              <a:rPr lang="en-US" dirty="0" err="1">
                <a:ea typeface="Calibri"/>
                <a:cs typeface="Calibri"/>
              </a:rPr>
              <a:t>Golgledd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Iwerddon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Alban. I </a:t>
            </a:r>
            <a:r>
              <a:rPr lang="en-US" dirty="0" err="1">
                <a:ea typeface="Calibri"/>
                <a:cs typeface="Calibri"/>
              </a:rPr>
              <a:t>ryw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raddau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canlyniadau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fynd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ol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pandemid</a:t>
            </a:r>
            <a:r>
              <a:rPr lang="en-US" dirty="0">
                <a:ea typeface="Calibri"/>
                <a:cs typeface="Calibri"/>
              </a:rPr>
              <a:t> byd-eang. Hefyd allwch gewld bod canlyniadau Cymru o dan y cymedrig.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2346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Mae'r llywodraeth wedi creu y polisi yma er mwyn cefnogi pob ysgolion yng Nghymru sydd yn delio efo disgyblion sydd yn cael anhawsterau efo iechyd meddwll nhw.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756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 </a:t>
            </a:r>
            <a:r>
              <a:rPr lang="en-US" dirty="0" err="1">
                <a:ea typeface="Calibri"/>
                <a:cs typeface="Calibri"/>
              </a:rPr>
              <a:t>gloi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mae'r</a:t>
            </a:r>
            <a:r>
              <a:rPr lang="en-US" dirty="0">
                <a:ea typeface="Calibri"/>
                <a:cs typeface="Calibri"/>
              </a:rPr>
              <a:t> system </a:t>
            </a:r>
            <a:r>
              <a:rPr lang="en-US" dirty="0" err="1">
                <a:ea typeface="Calibri"/>
                <a:cs typeface="Calibri"/>
              </a:rPr>
              <a:t>addysg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Cymru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gwynebu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heriau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fel</a:t>
            </a:r>
            <a:r>
              <a:rPr lang="en-US" dirty="0">
                <a:ea typeface="Calibri"/>
                <a:cs typeface="Calibri"/>
              </a:rPr>
              <a:t> dim </a:t>
            </a:r>
            <a:r>
              <a:rPr lang="en-US" dirty="0" err="1">
                <a:ea typeface="Calibri"/>
                <a:cs typeface="Calibri"/>
              </a:rPr>
              <a:t>digon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athrawon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rhwystrau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iaith</a:t>
            </a:r>
            <a:r>
              <a:rPr lang="en-US" dirty="0">
                <a:ea typeface="Calibri"/>
                <a:cs typeface="Calibri"/>
              </a:rPr>
              <a:t> ac </a:t>
            </a:r>
            <a:r>
              <a:rPr lang="en-US" dirty="0" err="1">
                <a:ea typeface="Calibri"/>
                <a:cs typeface="Calibri"/>
              </a:rPr>
              <a:t>hefyd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problemau</a:t>
            </a:r>
            <a:r>
              <a:rPr lang="en-US" dirty="0">
                <a:ea typeface="Calibri"/>
                <a:cs typeface="Calibri"/>
              </a:rPr>
              <a:t> iechyd </a:t>
            </a:r>
            <a:r>
              <a:rPr lang="en-US" dirty="0" err="1">
                <a:ea typeface="Calibri"/>
                <a:cs typeface="Calibri"/>
              </a:rPr>
              <a:t>meddwl</a:t>
            </a:r>
            <a:r>
              <a:rPr lang="en-US" dirty="0">
                <a:ea typeface="Calibri"/>
                <a:cs typeface="Calibri"/>
              </a:rPr>
              <a:t> ac I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cefnogaeth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cywir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I'r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disgyblion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efo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anghenion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arbennig</a:t>
            </a:r>
            <a:r>
              <a:rPr lang="en-US" dirty="0">
                <a:ea typeface="Calibri"/>
                <a:cs typeface="Calibri"/>
              </a:rPr>
              <a:t>. Er bod </a:t>
            </a:r>
            <a:r>
              <a:rPr lang="en-US" dirty="0" err="1">
                <a:ea typeface="Calibri"/>
                <a:cs typeface="Calibri"/>
              </a:rPr>
              <a:t>ysgolion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yng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Nghymru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delio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efo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heriau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gwahanol</a:t>
            </a:r>
            <a:r>
              <a:rPr lang="en-US" dirty="0">
                <a:ea typeface="Calibri"/>
                <a:cs typeface="Calibri"/>
              </a:rPr>
              <a:t> bob </a:t>
            </a:r>
            <a:r>
              <a:rPr lang="en-US" dirty="0" err="1">
                <a:ea typeface="Calibri"/>
                <a:cs typeface="Calibri"/>
              </a:rPr>
              <a:t>dydd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mae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waith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mynd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mewn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sicrhau</a:t>
            </a:r>
            <a:r>
              <a:rPr lang="en-US" dirty="0">
                <a:ea typeface="Calibri"/>
                <a:cs typeface="Calibri"/>
              </a:rPr>
              <a:t> bod y </a:t>
            </a:r>
            <a:r>
              <a:rPr lang="en-US" dirty="0" err="1">
                <a:ea typeface="Calibri"/>
                <a:cs typeface="Calibri"/>
              </a:rPr>
              <a:t>dysgwyr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cael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cefnogaeth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cywir</a:t>
            </a:r>
            <a:r>
              <a:rPr lang="en-US" dirty="0">
                <a:ea typeface="Calibri"/>
                <a:cs typeface="Calibri"/>
              </a:rPr>
              <a:t>. </a:t>
            </a:r>
            <a:r>
              <a:rPr lang="en-US" dirty="0" err="1">
                <a:ea typeface="Calibri"/>
                <a:cs typeface="Calibri"/>
              </a:rPr>
              <a:t>Gobeithio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blynyddoedd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nesaf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byddwn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gallu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gweld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newidiadau</a:t>
            </a:r>
            <a:r>
              <a:rPr lang="en-US" dirty="0">
                <a:ea typeface="Calibri"/>
                <a:cs typeface="Calibri"/>
              </a:rPr>
              <a:t> ac bod Cymru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dal I </a:t>
            </a:r>
            <a:r>
              <a:rPr lang="en-US" dirty="0" err="1">
                <a:ea typeface="Calibri"/>
                <a:cs typeface="Calibri"/>
              </a:rPr>
              <a:t>addasu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gwmpas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boblogaeth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amrywiol</a:t>
            </a:r>
            <a:r>
              <a:rPr lang="en-US" dirty="0">
                <a:ea typeface="Calibri"/>
                <a:cs typeface="Calibri"/>
              </a:rPr>
              <a:t> o </a:t>
            </a:r>
            <a:r>
              <a:rPr lang="en-US" dirty="0" err="1">
                <a:ea typeface="Calibri"/>
                <a:cs typeface="Calibri"/>
              </a:rPr>
              <a:t>myfyrwyr</a:t>
            </a:r>
            <a:r>
              <a:rPr lang="en-US" dirty="0">
                <a:ea typeface="Calibri"/>
                <a:cs typeface="Calibri"/>
              </a:rPr>
              <a:t>. </a:t>
            </a:r>
            <a:r>
              <a:rPr lang="en-US" dirty="0" err="1">
                <a:ea typeface="Calibri"/>
                <a:cs typeface="Calibri"/>
              </a:rPr>
              <a:t>Mae'r</a:t>
            </a:r>
            <a:r>
              <a:rPr lang="en-US">
                <a:ea typeface="Calibri"/>
                <a:cs typeface="Calibri"/>
              </a:rPr>
              <a:t> pandemic wedi dod allan a positif I'r ysgolion oherwydd roedd rhaid I athrawon gwella eu cyfarthrebu efo rhieni ac mae hyn wedi arwaie at deall y cymunedau yn well, hefyd erbyn heddiw mae'r llywodraeth wedi cyflwyno prydau ysgol am ddim I pob ysgolion yng Nghymru er meyn helpu teuluoedd llai ffodus.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887CAE-F88B-4462-975E-2B0FAFE40CEF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3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581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84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756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749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188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044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233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53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12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96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899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751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2906" y="1477163"/>
            <a:ext cx="5564037" cy="3487555"/>
          </a:xfrm>
        </p:spPr>
        <p:txBody>
          <a:bodyPr>
            <a:noAutofit/>
          </a:bodyPr>
          <a:lstStyle/>
          <a:p>
            <a:pPr algn="l"/>
            <a:r>
              <a:rPr lang="en-GB" sz="5400" b="1" dirty="0">
                <a:latin typeface="Brush Script MT"/>
                <a:ea typeface="Roboto"/>
                <a:cs typeface="Roboto"/>
              </a:rPr>
              <a:t>PA HERIAU Y MAE'R DISGYBLION YN EU </a:t>
            </a:r>
            <a:r>
              <a:rPr lang="en-GB" sz="5400" b="1">
                <a:latin typeface="Brush Script MT"/>
                <a:ea typeface="Roboto"/>
                <a:cs typeface="Roboto"/>
              </a:rPr>
              <a:t>WYNEBU YM MHYD </a:t>
            </a:r>
            <a:r>
              <a:rPr lang="en-GB" sz="5400" b="1" dirty="0">
                <a:latin typeface="Brush Script MT"/>
                <a:ea typeface="Roboto"/>
                <a:cs typeface="Roboto"/>
              </a:rPr>
              <a:t>ADDYSG CYMRU</a:t>
            </a:r>
            <a:endParaRPr lang="en-US" sz="5400" dirty="0">
              <a:latin typeface="Brush Script M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86112" y="5333999"/>
            <a:ext cx="4571999" cy="1524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>
                <a:solidFill>
                  <a:srgbClr val="FFFFFF">
                    <a:alpha val="70000"/>
                  </a:srgbClr>
                </a:solidFill>
              </a:rPr>
              <a:t>KELLY JONES - 2418031</a:t>
            </a:r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C35C158-A32D-C859-A0AD-956E200FA6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900" r="10185" b="1"/>
          <a:stretch>
            <a:fillRect/>
          </a:stretch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21" name="Freeform: Shape 10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E6F3B-1CE2-0449-4B25-44580DBAB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10315433" cy="2286000"/>
          </a:xfrm>
        </p:spPr>
        <p:txBody>
          <a:bodyPr anchor="b">
            <a:noAutofit/>
          </a:bodyPr>
          <a:lstStyle/>
          <a:p>
            <a:r>
              <a:rPr lang="en-GB" sz="6000" i="1" dirty="0">
                <a:solidFill>
                  <a:srgbClr val="FFFFFF"/>
                </a:solidFill>
                <a:latin typeface="Brush Script MT"/>
              </a:rPr>
              <a:t>DYMA'R TRI HER  MAE DYSGWYR YN CYMRU YN GWYNEBU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5194273-92FB-F88C-067E-8A2D9F19C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5617" y="2584197"/>
            <a:ext cx="6127109" cy="3616191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r>
              <a:rPr lang="en-GB" sz="7200" dirty="0">
                <a:solidFill>
                  <a:srgbClr val="FFFFFF">
                    <a:alpha val="70000"/>
                  </a:srgbClr>
                </a:solidFill>
                <a:latin typeface="Brush Script MT"/>
              </a:rPr>
              <a:t>COVID-19</a:t>
            </a:r>
          </a:p>
          <a:p>
            <a:r>
              <a:rPr lang="en-GB" sz="7200" dirty="0">
                <a:solidFill>
                  <a:srgbClr val="FFFFFF">
                    <a:alpha val="70000"/>
                  </a:srgbClr>
                </a:solidFill>
                <a:latin typeface="Brush Script MT"/>
              </a:rPr>
              <a:t>IECHYD MEDDWL</a:t>
            </a:r>
          </a:p>
          <a:p>
            <a:r>
              <a:rPr lang="en-GB" sz="7200" dirty="0">
                <a:latin typeface="Brush Script MT"/>
              </a:rPr>
              <a:t>MYFYRWYR A</a:t>
            </a:r>
            <a:r>
              <a:rPr lang="en-GB" sz="7200">
                <a:latin typeface="Brush Script MT"/>
              </a:rPr>
              <a:t> ANGHENION ADDYSGOL ARBENNIG (SEN)</a:t>
            </a:r>
            <a:endParaRPr lang="en-GB" sz="7200" dirty="0">
              <a:solidFill>
                <a:srgbClr val="FFFFFF">
                  <a:alpha val="70000"/>
                </a:srgbClr>
              </a:solidFill>
              <a:latin typeface="Brush Script MT"/>
            </a:endParaRPr>
          </a:p>
          <a:p>
            <a:r>
              <a:rPr lang="en-GB" sz="7200">
                <a:solidFill>
                  <a:srgbClr val="FFFFFF">
                    <a:alpha val="70000"/>
                  </a:srgbClr>
                </a:solidFill>
                <a:latin typeface="Brush Script MT"/>
              </a:rPr>
              <a:t>RHWYSTR IEITHOEDD</a:t>
            </a:r>
            <a:endParaRPr lang="en-GB" sz="7200" dirty="0">
              <a:solidFill>
                <a:srgbClr val="FFFFFF">
                  <a:alpha val="70000"/>
                </a:srgbClr>
              </a:solidFill>
              <a:latin typeface="Brush Script MT"/>
            </a:endParaRPr>
          </a:p>
          <a:p>
            <a:pPr marL="0" indent="0">
              <a:buNone/>
            </a:pPr>
            <a:br>
              <a:rPr lang="en-GB" dirty="0">
                <a:solidFill>
                  <a:srgbClr val="FFFFFF">
                    <a:alpha val="70000"/>
                  </a:srgbClr>
                </a:solidFill>
              </a:rPr>
            </a:br>
            <a:endParaRPr lang="en-GB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708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pecial issues: COVID-19 | Emerald Publishing">
            <a:extLst>
              <a:ext uri="{FF2B5EF4-FFF2-40B4-BE49-F238E27FC236}">
                <a16:creationId xmlns:a16="http://schemas.microsoft.com/office/drawing/2014/main" id="{2120B4B0-849B-371E-45C1-76291485D7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575" r="10368" b="-1"/>
          <a:stretch>
            <a:fillRect/>
          </a:stretch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2A336-8D05-1115-BCFA-506AA1148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6082" y="428625"/>
            <a:ext cx="5334000" cy="1524000"/>
          </a:xfrm>
        </p:spPr>
        <p:txBody>
          <a:bodyPr>
            <a:normAutofit/>
          </a:bodyPr>
          <a:lstStyle/>
          <a:p>
            <a:r>
              <a:rPr lang="en-GB" sz="6000" i="1">
                <a:latin typeface="Brush Script MT"/>
              </a:rPr>
              <a:t>COVID-19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1358FA-7ABB-215F-9AF2-3688785C1144}"/>
              </a:ext>
            </a:extLst>
          </p:cNvPr>
          <p:cNvSpPr txBox="1"/>
          <p:nvPr/>
        </p:nvSpPr>
        <p:spPr>
          <a:xfrm>
            <a:off x="3982528" y="603130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In-text citation: (Emerald Publishing, 2023)</a:t>
            </a:r>
            <a:endParaRPr lang="en-US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337C92-F252-A355-0602-BF02FFDA06F6}"/>
              </a:ext>
            </a:extLst>
          </p:cNvPr>
          <p:cNvSpPr txBox="1"/>
          <p:nvPr/>
        </p:nvSpPr>
        <p:spPr>
          <a:xfrm>
            <a:off x="6544235" y="2129118"/>
            <a:ext cx="5132294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rush Script MT"/>
              </a:rPr>
              <a:t>LLES A IECHYD MEDDWL</a:t>
            </a:r>
          </a:p>
          <a:p>
            <a:endParaRPr lang="en-GB" sz="2000" dirty="0">
              <a:latin typeface="Brush Script MT"/>
            </a:endParaRPr>
          </a:p>
          <a:p>
            <a:r>
              <a:rPr lang="en-GB" sz="2000" dirty="0">
                <a:latin typeface="Brush Script MT"/>
              </a:rPr>
              <a:t>DIM MYNEDIAD AT YR ADNODDAU CYWIR</a:t>
            </a:r>
          </a:p>
          <a:p>
            <a:endParaRPr lang="en-GB" sz="2000" dirty="0">
              <a:latin typeface="Brush Script MT"/>
            </a:endParaRPr>
          </a:p>
          <a:p>
            <a:r>
              <a:rPr lang="en-GB" sz="2000" dirty="0">
                <a:latin typeface="Brush Script MT"/>
              </a:rPr>
              <a:t>DATBLYGU IAITH CYMRAEG</a:t>
            </a:r>
          </a:p>
          <a:p>
            <a:endParaRPr lang="en-GB" sz="2000" dirty="0">
              <a:latin typeface="Brush Script MT"/>
            </a:endParaRPr>
          </a:p>
          <a:p>
            <a:r>
              <a:rPr lang="en-GB" sz="2000" dirty="0">
                <a:latin typeface="Brush Script MT"/>
              </a:rPr>
              <a:t>YMDDYGIAD HERIOL A SGILIAU CYMDEITHASOL</a:t>
            </a:r>
          </a:p>
          <a:p>
            <a:endParaRPr lang="en-GB" sz="2000" dirty="0">
              <a:latin typeface="Brush Script MT"/>
            </a:endParaRPr>
          </a:p>
          <a:p>
            <a:r>
              <a:rPr lang="en-GB" sz="2000" dirty="0">
                <a:latin typeface="Brush Script MT"/>
              </a:rPr>
              <a:t>ANHAWSTER TROSGLWYDDO</a:t>
            </a:r>
          </a:p>
        </p:txBody>
      </p:sp>
    </p:spTree>
    <p:extLst>
      <p:ext uri="{BB962C8B-B14F-4D97-AF65-F5344CB8AC3E}">
        <p14:creationId xmlns:p14="http://schemas.microsoft.com/office/powerpoint/2010/main" val="569421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7" name="Content Placeholder 6" descr="Prioritizing Mental Health and Well-being: A Guide to Nurtu">
            <a:extLst>
              <a:ext uri="{FF2B5EF4-FFF2-40B4-BE49-F238E27FC236}">
                <a16:creationId xmlns:a16="http://schemas.microsoft.com/office/drawing/2014/main" id="{345124E4-73E6-1ED6-A441-45AA61B8FA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13792" r="17352" b="-2"/>
          <a:stretch>
            <a:fillRect/>
          </a:stretch>
        </p:blipFill>
        <p:spPr>
          <a:xfrm>
            <a:off x="5091546" y="619123"/>
            <a:ext cx="7100454" cy="6238874"/>
          </a:xfrm>
          <a:custGeom>
            <a:avLst/>
            <a:gdLst/>
            <a:ahLst/>
            <a:cxnLst/>
            <a:rect l="l" t="t" r="r" b="b"/>
            <a:pathLst>
              <a:path w="7100454" h="6238874">
                <a:moveTo>
                  <a:pt x="5221938" y="783"/>
                </a:moveTo>
                <a:cubicBezTo>
                  <a:pt x="5784158" y="15914"/>
                  <a:pt x="6301398" y="253541"/>
                  <a:pt x="6756828" y="979302"/>
                </a:cubicBezTo>
                <a:cubicBezTo>
                  <a:pt x="6870382" y="1160214"/>
                  <a:pt x="6969391" y="1352970"/>
                  <a:pt x="7057114" y="1554417"/>
                </a:cubicBezTo>
                <a:lnTo>
                  <a:pt x="7100454" y="1659685"/>
                </a:lnTo>
                <a:lnTo>
                  <a:pt x="7100454" y="6238874"/>
                </a:lnTo>
                <a:lnTo>
                  <a:pt x="0" y="6238874"/>
                </a:lnTo>
                <a:lnTo>
                  <a:pt x="14064" y="6003370"/>
                </a:lnTo>
                <a:cubicBezTo>
                  <a:pt x="69537" y="5262783"/>
                  <a:pt x="191580" y="4496548"/>
                  <a:pt x="334789" y="3724830"/>
                </a:cubicBezTo>
                <a:cubicBezTo>
                  <a:pt x="778352" y="1333290"/>
                  <a:pt x="2184944" y="696602"/>
                  <a:pt x="3836378" y="244282"/>
                </a:cubicBezTo>
                <a:cubicBezTo>
                  <a:pt x="4320163" y="111842"/>
                  <a:pt x="4784656" y="-10986"/>
                  <a:pt x="5221938" y="783"/>
                </a:cubicBez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A0F8916-44ED-4BA2-B4A8-BFF92E4B4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254705" y="-79298"/>
            <a:ext cx="6064089" cy="78105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CC9CE-B8A0-F34F-8441-A69627CA5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698" y="1150189"/>
            <a:ext cx="5290867" cy="3048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i="1" kern="1200">
                <a:latin typeface="Brush Script MT"/>
              </a:rPr>
              <a:t>IECHYD MEDDWL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E9E6C0-0A16-5DA9-FB6A-F69F3C3A8E57}"/>
              </a:ext>
            </a:extLst>
          </p:cNvPr>
          <p:cNvSpPr txBox="1"/>
          <p:nvPr/>
        </p:nvSpPr>
        <p:spPr>
          <a:xfrm>
            <a:off x="227463" y="5612642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In-text citation: (Syed Mansoor S, 2023)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38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Freeform: Shape 2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46" name="Freeform: Shape 3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7" name="Freeform: Shape 3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3" name="Picture 2" descr="Strategies for Overcoming Language ...">
            <a:extLst>
              <a:ext uri="{FF2B5EF4-FFF2-40B4-BE49-F238E27FC236}">
                <a16:creationId xmlns:a16="http://schemas.microsoft.com/office/drawing/2014/main" id="{69DD2408-DA71-BEF9-299D-1B63FF9F70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0" r="2347"/>
          <a:stretch>
            <a:fillRect/>
          </a:stretch>
        </p:blipFill>
        <p:spPr>
          <a:xfrm>
            <a:off x="5264728" y="2"/>
            <a:ext cx="6927272" cy="5330949"/>
          </a:xfrm>
          <a:custGeom>
            <a:avLst/>
            <a:gdLst/>
            <a:ahLst/>
            <a:cxnLst/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</p:spPr>
      </p:pic>
      <p:sp>
        <p:nvSpPr>
          <p:cNvPr id="49" name="Freeform: Shape 36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2A2AE-4B7E-6C69-D8E8-61A368D40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698" y="1193321"/>
            <a:ext cx="5362754" cy="34218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i="1" dirty="0">
                <a:latin typeface="Brush Script MT"/>
              </a:rPr>
              <a:t>RHWYSTR </a:t>
            </a:r>
            <a:r>
              <a:rPr lang="en-US" sz="7200" i="1">
                <a:latin typeface="Brush Script MT"/>
              </a:rPr>
              <a:t>IEITHOEDD</a:t>
            </a:r>
            <a:endParaRPr lang="en-US" sz="7200" i="1" kern="1200" dirty="0">
              <a:latin typeface="Brush Script M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F4E3EB-4167-4754-B32F-F026658DC9CF}"/>
              </a:ext>
            </a:extLst>
          </p:cNvPr>
          <p:cNvSpPr txBox="1"/>
          <p:nvPr/>
        </p:nvSpPr>
        <p:spPr>
          <a:xfrm>
            <a:off x="7663132" y="591628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In-text citation: (Anon, n.d.)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94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3" name="Picture 2" descr="Advisory Commission on Special Education">
            <a:extLst>
              <a:ext uri="{FF2B5EF4-FFF2-40B4-BE49-F238E27FC236}">
                <a16:creationId xmlns:a16="http://schemas.microsoft.com/office/drawing/2014/main" id="{64180138-6668-1595-B078-4A99095A05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135" r="13724" b="-1"/>
          <a:stretch>
            <a:fillRect/>
          </a:stretch>
        </p:blipFill>
        <p:spPr>
          <a:xfrm>
            <a:off x="5091546" y="619123"/>
            <a:ext cx="7100454" cy="6238874"/>
          </a:xfrm>
          <a:custGeom>
            <a:avLst/>
            <a:gdLst/>
            <a:ahLst/>
            <a:cxnLst/>
            <a:rect l="l" t="t" r="r" b="b"/>
            <a:pathLst>
              <a:path w="7100454" h="6238874">
                <a:moveTo>
                  <a:pt x="5221938" y="783"/>
                </a:moveTo>
                <a:cubicBezTo>
                  <a:pt x="5784158" y="15914"/>
                  <a:pt x="6301398" y="253541"/>
                  <a:pt x="6756828" y="979302"/>
                </a:cubicBezTo>
                <a:cubicBezTo>
                  <a:pt x="6870382" y="1160214"/>
                  <a:pt x="6969391" y="1352970"/>
                  <a:pt x="7057114" y="1554417"/>
                </a:cubicBezTo>
                <a:lnTo>
                  <a:pt x="7100454" y="1659685"/>
                </a:lnTo>
                <a:lnTo>
                  <a:pt x="7100454" y="6238874"/>
                </a:lnTo>
                <a:lnTo>
                  <a:pt x="0" y="6238874"/>
                </a:lnTo>
                <a:lnTo>
                  <a:pt x="14064" y="6003370"/>
                </a:lnTo>
                <a:cubicBezTo>
                  <a:pt x="69537" y="5262783"/>
                  <a:pt x="191580" y="4496548"/>
                  <a:pt x="334789" y="3724830"/>
                </a:cubicBezTo>
                <a:cubicBezTo>
                  <a:pt x="778352" y="1333290"/>
                  <a:pt x="2184944" y="696602"/>
                  <a:pt x="3836378" y="244282"/>
                </a:cubicBezTo>
                <a:cubicBezTo>
                  <a:pt x="4320163" y="111842"/>
                  <a:pt x="4784656" y="-10986"/>
                  <a:pt x="5221938" y="783"/>
                </a:cubicBez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A0F8916-44ED-4BA2-B4A8-BFF92E4B4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254705" y="-79298"/>
            <a:ext cx="6064089" cy="78105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761E8-BD22-8520-8B22-9BC73E35C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277" y="2688566"/>
            <a:ext cx="5204603" cy="22860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6000" b="1" dirty="0">
                <a:latin typeface="Brush Script MT"/>
                <a:ea typeface="Calibri"/>
                <a:cs typeface="Calibri"/>
              </a:rPr>
              <a:t>MYFYRWYR </a:t>
            </a:r>
            <a:r>
              <a:rPr lang="en-US" sz="6000" b="1" kern="1200" dirty="0">
                <a:latin typeface="Brush Script MT"/>
                <a:ea typeface="Calibri"/>
                <a:cs typeface="Calibri"/>
              </a:rPr>
              <a:t>A ANGHENION </a:t>
            </a:r>
            <a:r>
              <a:rPr lang="en-US" sz="6000" b="1" dirty="0" err="1">
                <a:latin typeface="Brush Script MT"/>
                <a:ea typeface="Calibri"/>
                <a:cs typeface="Calibri"/>
              </a:rPr>
              <a:t>ADDYsG</a:t>
            </a:r>
            <a:r>
              <a:rPr lang="en-US" sz="6000" b="1" kern="1200" dirty="0">
                <a:latin typeface="Brush Script MT"/>
                <a:ea typeface="Calibri"/>
                <a:cs typeface="Calibri"/>
              </a:rPr>
              <a:t> ARBENNIG (SEN)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875F2F-723D-90D8-2B4E-811CA023B955}"/>
              </a:ext>
            </a:extLst>
          </p:cNvPr>
          <p:cNvSpPr txBox="1"/>
          <p:nvPr/>
        </p:nvSpPr>
        <p:spPr>
          <a:xfrm>
            <a:off x="727881" y="5510284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In-text citation: (California, 2020)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154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3BA2E71-8E5C-44AF-80E2-34A649FA5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C0368F0-DEE4-42C8-A456-3D935D44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5639"/>
            <a:ext cx="5210175" cy="5022362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4" name="Content Placeholder 3" descr="Major challenges for education in Wales | Institute for Fiscal Studies">
            <a:extLst>
              <a:ext uri="{FF2B5EF4-FFF2-40B4-BE49-F238E27FC236}">
                <a16:creationId xmlns:a16="http://schemas.microsoft.com/office/drawing/2014/main" id="{A851818E-46BC-2861-4A83-28B4BC5B30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13811" r="4689"/>
          <a:stretch>
            <a:fillRect/>
          </a:stretch>
        </p:blipFill>
        <p:spPr>
          <a:xfrm>
            <a:off x="762001" y="762000"/>
            <a:ext cx="10667999" cy="5333999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40291AF-A97E-4C43-A763-5023B143C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491236" y="-614912"/>
            <a:ext cx="1085853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B48800F-1911-4388-AEF0-087CD49D1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419349"/>
            <a:ext cx="1028700" cy="443865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29FC0A-30B1-D5B7-C4AB-EF06080E1CFE}"/>
              </a:ext>
            </a:extLst>
          </p:cNvPr>
          <p:cNvSpPr txBox="1"/>
          <p:nvPr/>
        </p:nvSpPr>
        <p:spPr>
          <a:xfrm>
            <a:off x="1035170" y="222849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Roboto"/>
                <a:ea typeface="Roboto"/>
                <a:cs typeface="Roboto"/>
              </a:rPr>
              <a:t>In-text citation: (</a:t>
            </a:r>
            <a:r>
              <a:rPr lang="en-US" dirty="0" err="1">
                <a:latin typeface="Roboto"/>
                <a:ea typeface="Roboto"/>
                <a:cs typeface="Roboto"/>
              </a:rPr>
              <a:t>Sibieta</a:t>
            </a:r>
            <a:r>
              <a:rPr lang="en-US" dirty="0">
                <a:latin typeface="Roboto"/>
                <a:ea typeface="Roboto"/>
                <a:cs typeface="Roboto"/>
              </a:rPr>
              <a:t>, 2024)</a:t>
            </a: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539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3F3A0F6C-EB8F-4A4C-8258-23F6D815E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2" cy="6438900"/>
          </a:xfrm>
          <a:custGeom>
            <a:avLst/>
            <a:gdLst>
              <a:gd name="connsiteX0" fmla="*/ 0 w 12198352"/>
              <a:gd name="connsiteY0" fmla="*/ 0 h 6438900"/>
              <a:gd name="connsiteX1" fmla="*/ 12198352 w 12198352"/>
              <a:gd name="connsiteY1" fmla="*/ 0 h 6438900"/>
              <a:gd name="connsiteX2" fmla="*/ 12198352 w 12198352"/>
              <a:gd name="connsiteY2" fmla="*/ 5644414 h 6438900"/>
              <a:gd name="connsiteX3" fmla="*/ 12042486 w 12198352"/>
              <a:gd name="connsiteY3" fmla="*/ 5750064 h 6438900"/>
              <a:gd name="connsiteX4" fmla="*/ 9483672 w 12198352"/>
              <a:gd name="connsiteY4" fmla="*/ 6432438 h 6438900"/>
              <a:gd name="connsiteX5" fmla="*/ 8500895 w 12198352"/>
              <a:gd name="connsiteY5" fmla="*/ 6437925 h 6438900"/>
              <a:gd name="connsiteX6" fmla="*/ 1629409 w 12198352"/>
              <a:gd name="connsiteY6" fmla="*/ 5170893 h 6438900"/>
              <a:gd name="connsiteX7" fmla="*/ 433424 w 12198352"/>
              <a:gd name="connsiteY7" fmla="*/ 4633819 h 6438900"/>
              <a:gd name="connsiteX8" fmla="*/ 0 w 12198352"/>
              <a:gd name="connsiteY8" fmla="*/ 4450771 h 643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352" h="6438900">
                <a:moveTo>
                  <a:pt x="0" y="0"/>
                </a:moveTo>
                <a:lnTo>
                  <a:pt x="12198352" y="0"/>
                </a:lnTo>
                <a:lnTo>
                  <a:pt x="12198352" y="5644414"/>
                </a:lnTo>
                <a:lnTo>
                  <a:pt x="12042486" y="5750064"/>
                </a:lnTo>
                <a:cubicBezTo>
                  <a:pt x="11268689" y="6237466"/>
                  <a:pt x="10357585" y="6417714"/>
                  <a:pt x="9483672" y="6432438"/>
                </a:cubicBezTo>
                <a:cubicBezTo>
                  <a:pt x="9158751" y="6438062"/>
                  <a:pt x="8830819" y="6440385"/>
                  <a:pt x="8500895" y="6437925"/>
                </a:cubicBezTo>
                <a:cubicBezTo>
                  <a:pt x="6191416" y="6420695"/>
                  <a:pt x="3784289" y="6168856"/>
                  <a:pt x="1629409" y="5170893"/>
                </a:cubicBezTo>
                <a:cubicBezTo>
                  <a:pt x="1229906" y="4985892"/>
                  <a:pt x="831404" y="4807078"/>
                  <a:pt x="433424" y="4633819"/>
                </a:cubicBezTo>
                <a:lnTo>
                  <a:pt x="0" y="445077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9" name="Freeform: Shape 12">
            <a:extLst>
              <a:ext uri="{FF2B5EF4-FFF2-40B4-BE49-F238E27FC236}">
                <a16:creationId xmlns:a16="http://schemas.microsoft.com/office/drawing/2014/main" id="{6A9C92F4-A4A4-42E0-9391-C666AAED1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817925">
            <a:off x="2322363" y="-118377"/>
            <a:ext cx="7900749" cy="9821966"/>
          </a:xfrm>
          <a:custGeom>
            <a:avLst/>
            <a:gdLst>
              <a:gd name="connsiteX0" fmla="*/ 589029 w 7858893"/>
              <a:gd name="connsiteY0" fmla="*/ 9827096 h 9827096"/>
              <a:gd name="connsiteX1" fmla="*/ 0 w 7858893"/>
              <a:gd name="connsiteY1" fmla="*/ 9338053 h 9827096"/>
              <a:gd name="connsiteX2" fmla="*/ 50440 w 7858893"/>
              <a:gd name="connsiteY2" fmla="*/ 9011561 h 9827096"/>
              <a:gd name="connsiteX3" fmla="*/ 398242 w 7858893"/>
              <a:gd name="connsiteY3" fmla="*/ 7620242 h 9827096"/>
              <a:gd name="connsiteX4" fmla="*/ 6756719 w 7858893"/>
              <a:gd name="connsiteY4" fmla="*/ 593416 h 9827096"/>
              <a:gd name="connsiteX5" fmla="*/ 7642630 w 7858893"/>
              <a:gd name="connsiteY5" fmla="*/ 111525 h 9827096"/>
              <a:gd name="connsiteX6" fmla="*/ 7858893 w 7858893"/>
              <a:gd name="connsiteY6" fmla="*/ 0 h 9827096"/>
              <a:gd name="connsiteX0" fmla="*/ 589029 w 8190490"/>
              <a:gd name="connsiteY0" fmla="*/ 9787128 h 9787128"/>
              <a:gd name="connsiteX1" fmla="*/ 0 w 8190490"/>
              <a:gd name="connsiteY1" fmla="*/ 9298085 h 9787128"/>
              <a:gd name="connsiteX2" fmla="*/ 50440 w 8190490"/>
              <a:gd name="connsiteY2" fmla="*/ 8971593 h 9787128"/>
              <a:gd name="connsiteX3" fmla="*/ 398242 w 8190490"/>
              <a:gd name="connsiteY3" fmla="*/ 7580274 h 9787128"/>
              <a:gd name="connsiteX4" fmla="*/ 6756719 w 8190490"/>
              <a:gd name="connsiteY4" fmla="*/ 553448 h 9787128"/>
              <a:gd name="connsiteX5" fmla="*/ 7642630 w 8190490"/>
              <a:gd name="connsiteY5" fmla="*/ 71557 h 9787128"/>
              <a:gd name="connsiteX6" fmla="*/ 8190490 w 8190490"/>
              <a:gd name="connsiteY6" fmla="*/ 0 h 9787128"/>
              <a:gd name="connsiteX7" fmla="*/ 589029 w 8190490"/>
              <a:gd name="connsiteY7" fmla="*/ 9787128 h 9787128"/>
              <a:gd name="connsiteX0" fmla="*/ 589029 w 8281930"/>
              <a:gd name="connsiteY0" fmla="*/ 9722690 h 9722690"/>
              <a:gd name="connsiteX1" fmla="*/ 0 w 8281930"/>
              <a:gd name="connsiteY1" fmla="*/ 9233647 h 9722690"/>
              <a:gd name="connsiteX2" fmla="*/ 50440 w 8281930"/>
              <a:gd name="connsiteY2" fmla="*/ 8907155 h 9722690"/>
              <a:gd name="connsiteX3" fmla="*/ 398242 w 8281930"/>
              <a:gd name="connsiteY3" fmla="*/ 7515836 h 9722690"/>
              <a:gd name="connsiteX4" fmla="*/ 6756719 w 8281930"/>
              <a:gd name="connsiteY4" fmla="*/ 489010 h 9722690"/>
              <a:gd name="connsiteX5" fmla="*/ 7642630 w 8281930"/>
              <a:gd name="connsiteY5" fmla="*/ 7119 h 9722690"/>
              <a:gd name="connsiteX6" fmla="*/ 8281930 w 8281930"/>
              <a:gd name="connsiteY6" fmla="*/ 27002 h 9722690"/>
              <a:gd name="connsiteX0" fmla="*/ 589029 w 7911958"/>
              <a:gd name="connsiteY0" fmla="*/ 9802819 h 9802819"/>
              <a:gd name="connsiteX1" fmla="*/ 0 w 7911958"/>
              <a:gd name="connsiteY1" fmla="*/ 9313776 h 9802819"/>
              <a:gd name="connsiteX2" fmla="*/ 50440 w 7911958"/>
              <a:gd name="connsiteY2" fmla="*/ 8987284 h 9802819"/>
              <a:gd name="connsiteX3" fmla="*/ 398242 w 7911958"/>
              <a:gd name="connsiteY3" fmla="*/ 7595965 h 9802819"/>
              <a:gd name="connsiteX4" fmla="*/ 6756719 w 7911958"/>
              <a:gd name="connsiteY4" fmla="*/ 569139 h 9802819"/>
              <a:gd name="connsiteX5" fmla="*/ 7642630 w 7911958"/>
              <a:gd name="connsiteY5" fmla="*/ 87248 h 9802819"/>
              <a:gd name="connsiteX6" fmla="*/ 7911958 w 7911958"/>
              <a:gd name="connsiteY6" fmla="*/ 0 h 9802819"/>
              <a:gd name="connsiteX0" fmla="*/ 589029 w 7642630"/>
              <a:gd name="connsiteY0" fmla="*/ 9715571 h 9715571"/>
              <a:gd name="connsiteX1" fmla="*/ 0 w 7642630"/>
              <a:gd name="connsiteY1" fmla="*/ 9226528 h 9715571"/>
              <a:gd name="connsiteX2" fmla="*/ 50440 w 7642630"/>
              <a:gd name="connsiteY2" fmla="*/ 8900036 h 9715571"/>
              <a:gd name="connsiteX3" fmla="*/ 398242 w 7642630"/>
              <a:gd name="connsiteY3" fmla="*/ 7508717 h 9715571"/>
              <a:gd name="connsiteX4" fmla="*/ 6756719 w 7642630"/>
              <a:gd name="connsiteY4" fmla="*/ 481891 h 9715571"/>
              <a:gd name="connsiteX5" fmla="*/ 7642630 w 7642630"/>
              <a:gd name="connsiteY5" fmla="*/ 0 h 9715571"/>
              <a:gd name="connsiteX0" fmla="*/ 589029 w 7900749"/>
              <a:gd name="connsiteY0" fmla="*/ 9821966 h 9821966"/>
              <a:gd name="connsiteX1" fmla="*/ 0 w 7900749"/>
              <a:gd name="connsiteY1" fmla="*/ 9332923 h 9821966"/>
              <a:gd name="connsiteX2" fmla="*/ 50440 w 7900749"/>
              <a:gd name="connsiteY2" fmla="*/ 9006431 h 9821966"/>
              <a:gd name="connsiteX3" fmla="*/ 398242 w 7900749"/>
              <a:gd name="connsiteY3" fmla="*/ 7615112 h 9821966"/>
              <a:gd name="connsiteX4" fmla="*/ 6756719 w 7900749"/>
              <a:gd name="connsiteY4" fmla="*/ 588286 h 9821966"/>
              <a:gd name="connsiteX5" fmla="*/ 7900749 w 7900749"/>
              <a:gd name="connsiteY5" fmla="*/ 0 h 982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00749" h="9821966">
                <a:moveTo>
                  <a:pt x="589029" y="9821966"/>
                </a:moveTo>
                <a:lnTo>
                  <a:pt x="0" y="9332923"/>
                </a:lnTo>
                <a:lnTo>
                  <a:pt x="50440" y="9006431"/>
                </a:lnTo>
                <a:cubicBezTo>
                  <a:pt x="119970" y="8604142"/>
                  <a:pt x="221982" y="8158814"/>
                  <a:pt x="398242" y="7615112"/>
                </a:cubicBezTo>
                <a:cubicBezTo>
                  <a:pt x="1372817" y="4608865"/>
                  <a:pt x="3887952" y="2237199"/>
                  <a:pt x="6756719" y="588286"/>
                </a:cubicBezTo>
                <a:cubicBezTo>
                  <a:pt x="6992735" y="452730"/>
                  <a:pt x="7549593" y="182994"/>
                  <a:pt x="7900749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01DC1-D9A2-9E23-76DF-C7784DDCC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57" y="2502090"/>
            <a:ext cx="3598808" cy="2286000"/>
          </a:xfrm>
        </p:spPr>
        <p:txBody>
          <a:bodyPr anchor="t">
            <a:normAutofit/>
          </a:bodyPr>
          <a:lstStyle/>
          <a:p>
            <a:r>
              <a:rPr lang="en-GB" sz="7200">
                <a:solidFill>
                  <a:srgbClr val="FFFFFF"/>
                </a:solidFill>
                <a:latin typeface="Brush Script MT"/>
              </a:rPr>
              <a:t>POLICY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809BDAD-DF85-1DA9-D167-5261C4CFF5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5570249"/>
              </p:ext>
            </p:extLst>
          </p:nvPr>
        </p:nvGraphicFramePr>
        <p:xfrm>
          <a:off x="4572000" y="771726"/>
          <a:ext cx="6858000" cy="45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1" name="TextBox 60">
            <a:extLst>
              <a:ext uri="{FF2B5EF4-FFF2-40B4-BE49-F238E27FC236}">
                <a16:creationId xmlns:a16="http://schemas.microsoft.com/office/drawing/2014/main" id="{DBC8147B-4E13-A8F0-8ABB-E5D17E860ACD}"/>
              </a:ext>
            </a:extLst>
          </p:cNvPr>
          <p:cNvSpPr txBox="1"/>
          <p:nvPr/>
        </p:nvSpPr>
        <p:spPr>
          <a:xfrm>
            <a:off x="172528" y="6218208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In-text citation: (GOV.UK, 2024)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24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C55F0-6417-4CE3-F6C4-526D85722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344" y="1501254"/>
            <a:ext cx="6721521" cy="230874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9600" kern="1200">
                <a:latin typeface="Brush Script MT"/>
              </a:rPr>
              <a:t>CASCLIAD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6958E70-80C5-4642-B5AC-ACDBCB130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040564"/>
            <a:ext cx="4337539" cy="5817436"/>
          </a:xfrm>
          <a:custGeom>
            <a:avLst/>
            <a:gdLst>
              <a:gd name="connsiteX0" fmla="*/ 1162193 w 4337539"/>
              <a:gd name="connsiteY0" fmla="*/ 710 h 5817436"/>
              <a:gd name="connsiteX1" fmla="*/ 1585945 w 4337539"/>
              <a:gd name="connsiteY1" fmla="*/ 47742 h 5817436"/>
              <a:gd name="connsiteX2" fmla="*/ 2955874 w 4337539"/>
              <a:gd name="connsiteY2" fmla="*/ 845238 h 5817436"/>
              <a:gd name="connsiteX3" fmla="*/ 3985793 w 4337539"/>
              <a:gd name="connsiteY3" fmla="*/ 2263621 h 5817436"/>
              <a:gd name="connsiteX4" fmla="*/ 3471030 w 4337539"/>
              <a:gd name="connsiteY4" fmla="*/ 5609583 h 5817436"/>
              <a:gd name="connsiteX5" fmla="*/ 3330983 w 4337539"/>
              <a:gd name="connsiteY5" fmla="*/ 5817436 h 5817436"/>
              <a:gd name="connsiteX6" fmla="*/ 0 w 4337539"/>
              <a:gd name="connsiteY6" fmla="*/ 5817436 h 5817436"/>
              <a:gd name="connsiteX7" fmla="*/ 0 w 4337539"/>
              <a:gd name="connsiteY7" fmla="*/ 181400 h 5817436"/>
              <a:gd name="connsiteX8" fmla="*/ 365311 w 4337539"/>
              <a:gd name="connsiteY8" fmla="*/ 94304 h 5817436"/>
              <a:gd name="connsiteX9" fmla="*/ 1162193 w 4337539"/>
              <a:gd name="connsiteY9" fmla="*/ 710 h 581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37539" h="5817436">
                <a:moveTo>
                  <a:pt x="1162193" y="710"/>
                </a:moveTo>
                <a:cubicBezTo>
                  <a:pt x="1309881" y="4175"/>
                  <a:pt x="1450916" y="20264"/>
                  <a:pt x="1585945" y="47742"/>
                </a:cubicBezTo>
                <a:cubicBezTo>
                  <a:pt x="2125847" y="157580"/>
                  <a:pt x="2569194" y="449669"/>
                  <a:pt x="2955874" y="845238"/>
                </a:cubicBezTo>
                <a:cubicBezTo>
                  <a:pt x="3342552" y="1240809"/>
                  <a:pt x="3672563" y="1739861"/>
                  <a:pt x="3985793" y="2263621"/>
                </a:cubicBezTo>
                <a:cubicBezTo>
                  <a:pt x="4713945" y="3480830"/>
                  <a:pt x="4197469" y="4515211"/>
                  <a:pt x="3471030" y="5609583"/>
                </a:cubicBezTo>
                <a:lnTo>
                  <a:pt x="3330983" y="5817436"/>
                </a:lnTo>
                <a:lnTo>
                  <a:pt x="0" y="5817436"/>
                </a:lnTo>
                <a:lnTo>
                  <a:pt x="0" y="181400"/>
                </a:lnTo>
                <a:lnTo>
                  <a:pt x="365311" y="94304"/>
                </a:lnTo>
                <a:cubicBezTo>
                  <a:pt x="651420" y="24227"/>
                  <a:pt x="916047" y="-5064"/>
                  <a:pt x="1162193" y="71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DC8DFAE-D351-4C9E-B50E-9D4155404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17358">
            <a:off x="-804994" y="946220"/>
            <a:ext cx="5867664" cy="5317986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  <a:gd name="connsiteX0" fmla="*/ 0 w 1085312"/>
              <a:gd name="connsiteY0" fmla="*/ 0 h 2441440"/>
              <a:gd name="connsiteX1" fmla="*/ 53089 w 1085312"/>
              <a:gd name="connsiteY1" fmla="*/ 4542 h 2441440"/>
              <a:gd name="connsiteX2" fmla="*/ 790077 w 1085312"/>
              <a:gd name="connsiteY2" fmla="*/ 872756 h 2441440"/>
              <a:gd name="connsiteX3" fmla="*/ 1085252 w 1085312"/>
              <a:gd name="connsiteY3" fmla="*/ 1943649 h 2441440"/>
              <a:gd name="connsiteX4" fmla="*/ 1064832 w 1085312"/>
              <a:gd name="connsiteY4" fmla="*/ 2198094 h 2441440"/>
              <a:gd name="connsiteX5" fmla="*/ 1043734 w 1085312"/>
              <a:gd name="connsiteY5" fmla="*/ 2315675 h 2441440"/>
              <a:gd name="connsiteX6" fmla="*/ 59456 w 1085312"/>
              <a:gd name="connsiteY6" fmla="*/ 2441440 h 2441440"/>
              <a:gd name="connsiteX0" fmla="*/ 0 w 1085312"/>
              <a:gd name="connsiteY0" fmla="*/ 0 h 2315675"/>
              <a:gd name="connsiteX1" fmla="*/ 53089 w 1085312"/>
              <a:gd name="connsiteY1" fmla="*/ 4542 h 2315675"/>
              <a:gd name="connsiteX2" fmla="*/ 790077 w 1085312"/>
              <a:gd name="connsiteY2" fmla="*/ 872756 h 2315675"/>
              <a:gd name="connsiteX3" fmla="*/ 1085252 w 1085312"/>
              <a:gd name="connsiteY3" fmla="*/ 1943649 h 2315675"/>
              <a:gd name="connsiteX4" fmla="*/ 1064832 w 1085312"/>
              <a:gd name="connsiteY4" fmla="*/ 2198094 h 2315675"/>
              <a:gd name="connsiteX5" fmla="*/ 1043734 w 1085312"/>
              <a:gd name="connsiteY5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85312" h="2315675">
                <a:moveTo>
                  <a:pt x="0" y="0"/>
                </a:move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4274862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A387E-3E8F-1811-5173-84E1EFEBA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2141" y="3435760"/>
            <a:ext cx="3982529" cy="1538377"/>
          </a:xfrm>
        </p:spPr>
        <p:txBody>
          <a:bodyPr/>
          <a:lstStyle/>
          <a:p>
            <a:r>
              <a:rPr lang="en-GB" sz="18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Sibieta</a:t>
            </a:r>
            <a:r>
              <a:rPr lang="en-GB" sz="18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, L. (2024). </a:t>
            </a:r>
            <a:r>
              <a:rPr lang="en-GB" sz="18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Major challenges for education in Wales</a:t>
            </a:r>
            <a:r>
              <a:rPr lang="en-GB" sz="18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Institute for Fiscal Studies. Available at: https://ifs.org.uk/publications/major-challenges-education-wales.</a:t>
            </a:r>
            <a:endParaRPr lang="en-US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1DEB5-721A-B091-EDE6-55A412310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038" y="4779505"/>
            <a:ext cx="5635925" cy="111513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www.teachinghouse.com. (n.d.). </a:t>
            </a:r>
            <a:r>
              <a:rPr lang="en-GB" sz="18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Strategies for Overcoming Language Barriers Teaching Abroad | Teaching House Nomads Blog</a:t>
            </a:r>
            <a:r>
              <a:rPr lang="en-GB" sz="18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https://www.teachinghouse.com/post/strategies-for-overcoming-language-barriers-teaching-abroa</a:t>
            </a: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60B29C-D94F-D364-6DE8-B369CE453700}"/>
              </a:ext>
            </a:extLst>
          </p:cNvPr>
          <p:cNvSpPr txBox="1"/>
          <p:nvPr/>
        </p:nvSpPr>
        <p:spPr>
          <a:xfrm>
            <a:off x="575094" y="524774"/>
            <a:ext cx="496018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Emerald Publishing. (2020). </a:t>
            </a:r>
            <a:r>
              <a:rPr lang="en-US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Special issues: COVID-19</a:t>
            </a:r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https://www.emeraldgrouppublishing.com/about/our-stance/covid-19-latest-research-publishing-opportunities/special-issues-covid-19.</a:t>
            </a:r>
            <a:endParaRPr lang="en-US"/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E13A5C-4123-C946-7C60-84A476BA28EC}"/>
              </a:ext>
            </a:extLst>
          </p:cNvPr>
          <p:cNvSpPr txBox="1"/>
          <p:nvPr/>
        </p:nvSpPr>
        <p:spPr>
          <a:xfrm>
            <a:off x="225317" y="2527519"/>
            <a:ext cx="60960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Syed Mansoor S (2023). </a:t>
            </a:r>
            <a:r>
              <a:rPr lang="en-US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Learn practical strategies for maintaining mental well-being and find support. Explore the importance of self-care, resilience, and seeking help.</a:t>
            </a:r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[online] Linkedin.com. Available at: https://www.linkedin.com/pulse/prioritizing-mental-health-well-being-guide-nurturing-saleem [Accessed 11 Jan. 2026]</a:t>
            </a:r>
            <a:endParaRPr lang="en-US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4E34CE-D284-7FBF-F92E-90CA333B5862}"/>
              </a:ext>
            </a:extLst>
          </p:cNvPr>
          <p:cNvSpPr txBox="1"/>
          <p:nvPr/>
        </p:nvSpPr>
        <p:spPr>
          <a:xfrm>
            <a:off x="6494060" y="2285892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California, T.A. of (2020). </a:t>
            </a:r>
            <a:r>
              <a:rPr lang="en-US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Advisory Commission on Special Education</a:t>
            </a:r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The Arc of California. Available at: https://thearcca.org/advisory-commission-on-special-education/</a:t>
            </a:r>
            <a:endParaRPr lang="en-US"/>
          </a:p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132539-62CB-1968-703B-342D10092454}"/>
              </a:ext>
            </a:extLst>
          </p:cNvPr>
          <p:cNvSpPr txBox="1"/>
          <p:nvPr/>
        </p:nvSpPr>
        <p:spPr>
          <a:xfrm>
            <a:off x="5200244" y="529049"/>
            <a:ext cx="607608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5400">
                <a:latin typeface="Brush Script MT"/>
              </a:rPr>
              <a:t>RHESTR CYFEIRIADAU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EB7909-8F45-276C-2C30-661F5FCEBEB1}"/>
              </a:ext>
            </a:extLst>
          </p:cNvPr>
          <p:cNvSpPr txBox="1"/>
          <p:nvPr/>
        </p:nvSpPr>
        <p:spPr>
          <a:xfrm>
            <a:off x="5865962" y="4967377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GOV.UK. (2024). </a:t>
            </a:r>
            <a:r>
              <a:rPr lang="en-US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Promoting and supporting mental health and wellbeing in schools and colleges</a:t>
            </a:r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https://www.gov.uk/guidance/mental-health-and-wellbeing-support-in-schools-and-colleges#mental-health-behaviour-and-attendance.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302060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48</Words>
  <Application>Microsoft Office PowerPoint</Application>
  <PresentationFormat>Widescreen</PresentationFormat>
  <Paragraphs>11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PebbleVTI</vt:lpstr>
      <vt:lpstr>PA HERIAU Y MAE'R DISGYBLION YN EU WYNEBU YM MHYD ADDYSG CYMRU</vt:lpstr>
      <vt:lpstr>DYMA'R TRI HER  MAE DYSGWYR YN CYMRU YN GWYNEBU</vt:lpstr>
      <vt:lpstr>COVID-19</vt:lpstr>
      <vt:lpstr>IECHYD MEDDWL</vt:lpstr>
      <vt:lpstr>RHWYSTR IEITHOEDD</vt:lpstr>
      <vt:lpstr>MYFYRWYR A ANGHENION ADDYsG ARBENNIG (SEN)</vt:lpstr>
      <vt:lpstr>PowerPoint Presentation</vt:lpstr>
      <vt:lpstr>POLICY</vt:lpstr>
      <vt:lpstr>CASCLIAD</vt:lpstr>
      <vt:lpstr>Sibieta, L. (2024). Major challenges for education in Wales. [online] Institute for Fiscal Studies. Available at: https://ifs.org.uk/publications/major-challenges-education-wales.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CHALLENGES DO LEARNERS FACE IN WELSH EDUCATION SETTING</dc:title>
  <dc:creator/>
  <cp:lastModifiedBy>Kelly Ann Jones (2418031)</cp:lastModifiedBy>
  <cp:revision>894</cp:revision>
  <dcterms:created xsi:type="dcterms:W3CDTF">2025-12-19T15:01:51Z</dcterms:created>
  <dcterms:modified xsi:type="dcterms:W3CDTF">2026-01-12T23:34:08Z</dcterms:modified>
</cp:coreProperties>
</file>