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5"/>
  </p:notesMasterIdLst>
  <p:handoutMasterIdLst>
    <p:handoutMasterId r:id="rId66"/>
  </p:handoutMasterIdLst>
  <p:sldIdLst>
    <p:sldId id="260" r:id="rId5"/>
    <p:sldId id="450" r:id="rId6"/>
    <p:sldId id="445" r:id="rId7"/>
    <p:sldId id="656" r:id="rId8"/>
    <p:sldId id="446" r:id="rId9"/>
    <p:sldId id="824" r:id="rId10"/>
    <p:sldId id="858" r:id="rId11"/>
    <p:sldId id="1010" r:id="rId12"/>
    <p:sldId id="832" r:id="rId13"/>
    <p:sldId id="834" r:id="rId14"/>
    <p:sldId id="830" r:id="rId15"/>
    <p:sldId id="831" r:id="rId16"/>
    <p:sldId id="828" r:id="rId17"/>
    <p:sldId id="840" r:id="rId18"/>
    <p:sldId id="825" r:id="rId19"/>
    <p:sldId id="471" r:id="rId20"/>
    <p:sldId id="574" r:id="rId21"/>
    <p:sldId id="845" r:id="rId22"/>
    <p:sldId id="826" r:id="rId23"/>
    <p:sldId id="827" r:id="rId24"/>
    <p:sldId id="472" r:id="rId25"/>
    <p:sldId id="847" r:id="rId26"/>
    <p:sldId id="848" r:id="rId27"/>
    <p:sldId id="851" r:id="rId28"/>
    <p:sldId id="850" r:id="rId29"/>
    <p:sldId id="823" r:id="rId30"/>
    <p:sldId id="833" r:id="rId31"/>
    <p:sldId id="590" r:id="rId32"/>
    <p:sldId id="835" r:id="rId33"/>
    <p:sldId id="836" r:id="rId34"/>
    <p:sldId id="838" r:id="rId35"/>
    <p:sldId id="573" r:id="rId36"/>
    <p:sldId id="591" r:id="rId37"/>
    <p:sldId id="1011" r:id="rId38"/>
    <p:sldId id="841" r:id="rId39"/>
    <p:sldId id="849" r:id="rId40"/>
    <p:sldId id="852" r:id="rId41"/>
    <p:sldId id="866" r:id="rId42"/>
    <p:sldId id="860" r:id="rId43"/>
    <p:sldId id="853" r:id="rId44"/>
    <p:sldId id="1007" r:id="rId45"/>
    <p:sldId id="1008" r:id="rId46"/>
    <p:sldId id="1006" r:id="rId47"/>
    <p:sldId id="861" r:id="rId48"/>
    <p:sldId id="862" r:id="rId49"/>
    <p:sldId id="854" r:id="rId50"/>
    <p:sldId id="863" r:id="rId51"/>
    <p:sldId id="855" r:id="rId52"/>
    <p:sldId id="688" r:id="rId53"/>
    <p:sldId id="867" r:id="rId54"/>
    <p:sldId id="868" r:id="rId55"/>
    <p:sldId id="864" r:id="rId56"/>
    <p:sldId id="856" r:id="rId57"/>
    <p:sldId id="857" r:id="rId58"/>
    <p:sldId id="859" r:id="rId59"/>
    <p:sldId id="843" r:id="rId60"/>
    <p:sldId id="844" r:id="rId61"/>
    <p:sldId id="577" r:id="rId62"/>
    <p:sldId id="869" r:id="rId63"/>
    <p:sldId id="463"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E8140E-DF54-4D00-A65D-8D10C0E42829}" v="3" dt="2025-10-27T15:17:12.3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961" autoAdjust="0"/>
  </p:normalViewPr>
  <p:slideViewPr>
    <p:cSldViewPr snapToGrid="0">
      <p:cViewPr varScale="1">
        <p:scale>
          <a:sx n="88" d="100"/>
          <a:sy n="88" d="100"/>
        </p:scale>
        <p:origin x="1302"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57E77E40-CE06-446B-B0D2-22DA026FB82A}"/>
    <pc:docChg chg="undo redo custSel addSld delSld modSld">
      <pc:chgData name="Aishat Bakre" userId="839b68a6-4a2b-45ef-9a5a-14f954bfea5f" providerId="ADAL" clId="{57E77E40-CE06-446B-B0D2-22DA026FB82A}" dt="2025-10-27T15:19:14.978" v="55" actId="20577"/>
      <pc:docMkLst>
        <pc:docMk/>
      </pc:docMkLst>
      <pc:sldChg chg="del">
        <pc:chgData name="Aishat Bakre" userId="839b68a6-4a2b-45ef-9a5a-14f954bfea5f" providerId="ADAL" clId="{57E77E40-CE06-446B-B0D2-22DA026FB82A}" dt="2025-10-27T14:59:52.053" v="1" actId="2696"/>
        <pc:sldMkLst>
          <pc:docMk/>
          <pc:sldMk cId="1521516292" sldId="645"/>
        </pc:sldMkLst>
      </pc:sldChg>
      <pc:sldChg chg="add">
        <pc:chgData name="Aishat Bakre" userId="839b68a6-4a2b-45ef-9a5a-14f954bfea5f" providerId="ADAL" clId="{57E77E40-CE06-446B-B0D2-22DA026FB82A}" dt="2025-10-27T14:59:47.345" v="0"/>
        <pc:sldMkLst>
          <pc:docMk/>
          <pc:sldMk cId="4283949884" sldId="656"/>
        </pc:sldMkLst>
      </pc:sldChg>
      <pc:sldChg chg="modNotesTx">
        <pc:chgData name="Aishat Bakre" userId="839b68a6-4a2b-45ef-9a5a-14f954bfea5f" providerId="ADAL" clId="{57E77E40-CE06-446B-B0D2-22DA026FB82A}" dt="2025-10-27T15:07:55.598" v="12" actId="20577"/>
        <pc:sldMkLst>
          <pc:docMk/>
          <pc:sldMk cId="1345379274" sldId="688"/>
        </pc:sldMkLst>
      </pc:sldChg>
      <pc:sldChg chg="del">
        <pc:chgData name="Aishat Bakre" userId="839b68a6-4a2b-45ef-9a5a-14f954bfea5f" providerId="ADAL" clId="{57E77E40-CE06-446B-B0D2-22DA026FB82A}" dt="2025-10-27T14:59:56.162" v="2" actId="2696"/>
        <pc:sldMkLst>
          <pc:docMk/>
          <pc:sldMk cId="2238469442" sldId="689"/>
        </pc:sldMkLst>
      </pc:sldChg>
      <pc:sldChg chg="modNotesTx">
        <pc:chgData name="Aishat Bakre" userId="839b68a6-4a2b-45ef-9a5a-14f954bfea5f" providerId="ADAL" clId="{57E77E40-CE06-446B-B0D2-22DA026FB82A}" dt="2025-10-27T15:02:14.934" v="5" actId="20577"/>
        <pc:sldMkLst>
          <pc:docMk/>
          <pc:sldMk cId="1335037499" sldId="827"/>
        </pc:sldMkLst>
      </pc:sldChg>
      <pc:sldChg chg="modNotesTx">
        <pc:chgData name="Aishat Bakre" userId="839b68a6-4a2b-45ef-9a5a-14f954bfea5f" providerId="ADAL" clId="{57E77E40-CE06-446B-B0D2-22DA026FB82A}" dt="2025-10-27T15:02:25.475" v="6" actId="20577"/>
        <pc:sldMkLst>
          <pc:docMk/>
          <pc:sldMk cId="109657490" sldId="848"/>
        </pc:sldMkLst>
      </pc:sldChg>
      <pc:sldChg chg="modNotesTx">
        <pc:chgData name="Aishat Bakre" userId="839b68a6-4a2b-45ef-9a5a-14f954bfea5f" providerId="ADAL" clId="{57E77E40-CE06-446B-B0D2-22DA026FB82A}" dt="2025-10-27T15:07:01.396" v="11" actId="20577"/>
        <pc:sldMkLst>
          <pc:docMk/>
          <pc:sldMk cId="1275106037" sldId="852"/>
        </pc:sldMkLst>
      </pc:sldChg>
      <pc:sldChg chg="modNotesTx">
        <pc:chgData name="Aishat Bakre" userId="839b68a6-4a2b-45ef-9a5a-14f954bfea5f" providerId="ADAL" clId="{57E77E40-CE06-446B-B0D2-22DA026FB82A}" dt="2025-10-27T15:04:24.422" v="8" actId="20577"/>
        <pc:sldMkLst>
          <pc:docMk/>
          <pc:sldMk cId="31301449" sldId="858"/>
        </pc:sldMkLst>
      </pc:sldChg>
      <pc:sldChg chg="modSp mod modNotesTx">
        <pc:chgData name="Aishat Bakre" userId="839b68a6-4a2b-45ef-9a5a-14f954bfea5f" providerId="ADAL" clId="{57E77E40-CE06-446B-B0D2-22DA026FB82A}" dt="2025-10-27T15:19:14.978" v="55" actId="20577"/>
        <pc:sldMkLst>
          <pc:docMk/>
          <pc:sldMk cId="3287326157" sldId="859"/>
        </pc:sldMkLst>
        <pc:spChg chg="mod">
          <ac:chgData name="Aishat Bakre" userId="839b68a6-4a2b-45ef-9a5a-14f954bfea5f" providerId="ADAL" clId="{57E77E40-CE06-446B-B0D2-22DA026FB82A}" dt="2025-10-27T15:19:08.226" v="54" actId="5793"/>
          <ac:spMkLst>
            <pc:docMk/>
            <pc:sldMk cId="3287326157" sldId="859"/>
            <ac:spMk id="3" creationId="{D94EDB29-6D1A-1A13-413D-D09247FAC3AC}"/>
          </ac:spMkLst>
        </pc:spChg>
      </pc:sldChg>
      <pc:sldChg chg="add del">
        <pc:chgData name="Aishat Bakre" userId="839b68a6-4a2b-45ef-9a5a-14f954bfea5f" providerId="ADAL" clId="{57E77E40-CE06-446B-B0D2-22DA026FB82A}" dt="2025-10-27T15:16:50.689" v="15" actId="2696"/>
        <pc:sldMkLst>
          <pc:docMk/>
          <pc:sldMk cId="951910655" sldId="865"/>
        </pc:sldMkLst>
      </pc:sldChg>
      <pc:sldChg chg="del">
        <pc:chgData name="Aishat Bakre" userId="839b68a6-4a2b-45ef-9a5a-14f954bfea5f" providerId="ADAL" clId="{57E77E40-CE06-446B-B0D2-22DA026FB82A}" dt="2025-10-27T15:01:19.128" v="3" actId="2696"/>
        <pc:sldMkLst>
          <pc:docMk/>
          <pc:sldMk cId="3145499701" sldId="1004"/>
        </pc:sldMkLst>
      </pc:sldChg>
      <pc:sldChg chg="del">
        <pc:chgData name="Aishat Bakre" userId="839b68a6-4a2b-45ef-9a5a-14f954bfea5f" providerId="ADAL" clId="{57E77E40-CE06-446B-B0D2-22DA026FB82A}" dt="2025-10-27T15:01:29.209" v="4" actId="2696"/>
        <pc:sldMkLst>
          <pc:docMk/>
          <pc:sldMk cId="3062297593" sldId="1005"/>
        </pc:sldMkLst>
      </pc:sldChg>
      <pc:sldChg chg="del">
        <pc:chgData name="Aishat Bakre" userId="839b68a6-4a2b-45ef-9a5a-14f954bfea5f" providerId="ADAL" clId="{57E77E40-CE06-446B-B0D2-22DA026FB82A}" dt="2025-10-27T15:03:46.456" v="7" actId="2696"/>
        <pc:sldMkLst>
          <pc:docMk/>
          <pc:sldMk cId="214840012" sldId="1009"/>
        </pc:sldMkLst>
      </pc:sldChg>
      <pc:sldChg chg="modNotesTx">
        <pc:chgData name="Aishat Bakre" userId="839b68a6-4a2b-45ef-9a5a-14f954bfea5f" providerId="ADAL" clId="{57E77E40-CE06-446B-B0D2-22DA026FB82A}" dt="2025-10-27T15:06:17.639" v="9" actId="20577"/>
        <pc:sldMkLst>
          <pc:docMk/>
          <pc:sldMk cId="1812016114" sldId="101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27/10/2025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27/10/2025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gov.uk/government/publications/commissioning-of-public-health-services-for-children/population-health-needs-assessment-a-guide-for-0-to-19-health-visiting-and-school-nursing-services" TargetMode="External"/><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8-uEZSzCM9Y" TargetMode="External"/><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nice.org.uk/glossary?letter=h" TargetMode="External"/><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7</a:t>
            </a:fld>
            <a:endParaRPr lang="en-GB"/>
          </a:p>
        </p:txBody>
      </p:sp>
    </p:spTree>
    <p:extLst>
      <p:ext uri="{BB962C8B-B14F-4D97-AF65-F5344CB8AC3E}">
        <p14:creationId xmlns:p14="http://schemas.microsoft.com/office/powerpoint/2010/main" val="642565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Need - the capacity to benefit </a:t>
            </a:r>
          </a:p>
          <a:p>
            <a:pPr>
              <a:lnSpc>
                <a:spcPct val="120000"/>
              </a:lnSpc>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a:lnSpc>
                <a:spcPct val="120000"/>
              </a:lnSpc>
              <a:buFont typeface="Wingdings" panose="05000000000000000000" pitchFamily="2" charset="2"/>
              <a:buChar char="§"/>
            </a:pPr>
            <a:r>
              <a:rPr lang="en-US" dirty="0">
                <a:latin typeface="Arial" panose="020B0604020202020204" pitchFamily="34" charset="0"/>
                <a:cs typeface="Arial" panose="020B0604020202020204" pitchFamily="34" charset="0"/>
              </a:rPr>
              <a:t>P</a:t>
            </a:r>
            <a:r>
              <a:rPr lang="en-US" sz="1200" dirty="0">
                <a:latin typeface="Arial" panose="020B0604020202020204" pitchFamily="34" charset="0"/>
                <a:cs typeface="Arial" panose="020B0604020202020204" pitchFamily="34" charset="0"/>
              </a:rPr>
              <a:t>eople have different perspectives of what need is – doctors, economists, sociologists</a:t>
            </a:r>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13</a:t>
            </a:fld>
            <a:endParaRPr lang="en-GB"/>
          </a:p>
        </p:txBody>
      </p:sp>
    </p:spTree>
    <p:extLst>
      <p:ext uri="{BB962C8B-B14F-4D97-AF65-F5344CB8AC3E}">
        <p14:creationId xmlns:p14="http://schemas.microsoft.com/office/powerpoint/2010/main" val="1219753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Health needs assessment is a “systematic and explicit process that involve identifying issues affecting a population that can be addressed”.</a:t>
            </a: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15</a:t>
            </a:fld>
            <a:endParaRPr lang="en-GB"/>
          </a:p>
        </p:txBody>
      </p:sp>
    </p:spTree>
    <p:extLst>
      <p:ext uri="{BB962C8B-B14F-4D97-AF65-F5344CB8AC3E}">
        <p14:creationId xmlns:p14="http://schemas.microsoft.com/office/powerpoint/2010/main" val="3049223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20</a:t>
            </a:fld>
            <a:endParaRPr lang="en-GB"/>
          </a:p>
        </p:txBody>
      </p:sp>
    </p:spTree>
    <p:extLst>
      <p:ext uri="{BB962C8B-B14F-4D97-AF65-F5344CB8AC3E}">
        <p14:creationId xmlns:p14="http://schemas.microsoft.com/office/powerpoint/2010/main" val="3431521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US" sz="1200">
              <a:latin typeface="Gill Sans MT" panose="020B0502020104020203" pitchFamily="34" charset="0"/>
            </a:endParaRPr>
          </a:p>
        </p:txBody>
      </p:sp>
      <p:sp>
        <p:nvSpPr>
          <p:cNvPr id="4" name="Slide Number Placeholder 3"/>
          <p:cNvSpPr>
            <a:spLocks noGrp="1"/>
          </p:cNvSpPr>
          <p:nvPr>
            <p:ph type="sldNum" sz="quarter" idx="5"/>
          </p:nvPr>
        </p:nvSpPr>
        <p:spPr/>
        <p:txBody>
          <a:bodyPr/>
          <a:lstStyle/>
          <a:p>
            <a:fld id="{292A0A0D-8F25-4E20-92C7-FD8B86B0D58D}" type="slidenum">
              <a:rPr lang="en-GB" altLang="en-US" smtClean="0"/>
              <a:pPr/>
              <a:t>21</a:t>
            </a:fld>
            <a:endParaRPr lang="en-GB" altLang="en-US"/>
          </a:p>
        </p:txBody>
      </p:sp>
    </p:spTree>
    <p:extLst>
      <p:ext uri="{BB962C8B-B14F-4D97-AF65-F5344CB8AC3E}">
        <p14:creationId xmlns:p14="http://schemas.microsoft.com/office/powerpoint/2010/main" val="159489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23</a:t>
            </a:fld>
            <a:endParaRPr lang="en-GB"/>
          </a:p>
        </p:txBody>
      </p:sp>
    </p:spTree>
    <p:extLst>
      <p:ext uri="{BB962C8B-B14F-4D97-AF65-F5344CB8AC3E}">
        <p14:creationId xmlns:p14="http://schemas.microsoft.com/office/powerpoint/2010/main" val="84124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Healthcare needs:  those that can benefit from health care (health education, disease prevention, diagnosis, treatment, rehabilitation, terminal care).</a:t>
            </a:r>
          </a:p>
          <a:p>
            <a:endParaRPr lang="en-GB"/>
          </a:p>
          <a:p>
            <a:r>
              <a:rPr lang="en-GB"/>
              <a:t>Health needs:  incorporate wider social and environmental determinants of health, such as deprivation, housing, diet, education, employment. </a:t>
            </a: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32</a:t>
            </a:fld>
            <a:endParaRPr lang="en-GB"/>
          </a:p>
        </p:txBody>
      </p:sp>
    </p:spTree>
    <p:extLst>
      <p:ext uri="{BB962C8B-B14F-4D97-AF65-F5344CB8AC3E}">
        <p14:creationId xmlns:p14="http://schemas.microsoft.com/office/powerpoint/2010/main" val="732097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92A0A0D-8F25-4E20-92C7-FD8B86B0D58D}" type="slidenum">
              <a:rPr lang="en-GB" altLang="en-US" smtClean="0"/>
              <a:pPr/>
              <a:t>33</a:t>
            </a:fld>
            <a:endParaRPr lang="en-GB" altLang="en-US"/>
          </a:p>
        </p:txBody>
      </p:sp>
    </p:spTree>
    <p:extLst>
      <p:ext uri="{BB962C8B-B14F-4D97-AF65-F5344CB8AC3E}">
        <p14:creationId xmlns:p14="http://schemas.microsoft.com/office/powerpoint/2010/main" val="1262492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34</a:t>
            </a:fld>
            <a:endParaRPr lang="en-GB"/>
          </a:p>
        </p:txBody>
      </p:sp>
    </p:spTree>
    <p:extLst>
      <p:ext uri="{BB962C8B-B14F-4D97-AF65-F5344CB8AC3E}">
        <p14:creationId xmlns:p14="http://schemas.microsoft.com/office/powerpoint/2010/main" val="2752735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37</a:t>
            </a:fld>
            <a:endParaRPr lang="en-GB"/>
          </a:p>
        </p:txBody>
      </p:sp>
    </p:spTree>
    <p:extLst>
      <p:ext uri="{BB962C8B-B14F-4D97-AF65-F5344CB8AC3E}">
        <p14:creationId xmlns:p14="http://schemas.microsoft.com/office/powerpoint/2010/main" val="750743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Gather general information about the target population:</a:t>
            </a:r>
          </a:p>
          <a:p>
            <a:r>
              <a:rPr lang="en-GB"/>
              <a:t>• How many people are in the target group?</a:t>
            </a:r>
          </a:p>
          <a:p>
            <a:r>
              <a:rPr lang="en-GB"/>
              <a:t>• Where are they located?</a:t>
            </a:r>
          </a:p>
          <a:p>
            <a:r>
              <a:rPr lang="en-GB"/>
              <a:t>• What data are currently available about them?</a:t>
            </a:r>
          </a:p>
          <a:p>
            <a:r>
              <a:rPr lang="en-GB"/>
              <a:t>• What are the main common experiences and differences within the group?</a:t>
            </a:r>
          </a:p>
        </p:txBody>
      </p:sp>
      <p:sp>
        <p:nvSpPr>
          <p:cNvPr id="4" name="Slide Number Placeholder 3"/>
          <p:cNvSpPr>
            <a:spLocks noGrp="1"/>
          </p:cNvSpPr>
          <p:nvPr>
            <p:ph type="sldNum" sz="quarter" idx="5"/>
          </p:nvPr>
        </p:nvSpPr>
        <p:spPr/>
        <p:txBody>
          <a:bodyPr/>
          <a:lstStyle/>
          <a:p>
            <a:fld id="{17EA8173-6EA7-483C-A1E0-CFB4950086E9}" type="slidenum">
              <a:rPr lang="en-GB" smtClean="0"/>
              <a:t>40</a:t>
            </a:fld>
            <a:endParaRPr lang="en-GB"/>
          </a:p>
        </p:txBody>
      </p:sp>
    </p:spTree>
    <p:extLst>
      <p:ext uri="{BB962C8B-B14F-4D97-AF65-F5344CB8AC3E}">
        <p14:creationId xmlns:p14="http://schemas.microsoft.com/office/powerpoint/2010/main" val="3922222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48</a:t>
            </a:fld>
            <a:endParaRPr lang="en-GB"/>
          </a:p>
        </p:txBody>
      </p:sp>
    </p:spTree>
    <p:extLst>
      <p:ext uri="{BB962C8B-B14F-4D97-AF65-F5344CB8AC3E}">
        <p14:creationId xmlns:p14="http://schemas.microsoft.com/office/powerpoint/2010/main" val="1582404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49</a:t>
            </a:fld>
            <a:endParaRPr lang="en-GB"/>
          </a:p>
        </p:txBody>
      </p:sp>
    </p:spTree>
    <p:extLst>
      <p:ext uri="{BB962C8B-B14F-4D97-AF65-F5344CB8AC3E}">
        <p14:creationId xmlns:p14="http://schemas.microsoft.com/office/powerpoint/2010/main" val="948692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hlinkClick r:id="rId3"/>
              </a:rPr>
              <a:t>Population health needs assessment: a guide for 0 to 19 health visiting and school nursing services - GOV.UK (www.gov.uk)</a:t>
            </a:r>
            <a:endParaRPr lang="en-GB" dirty="0"/>
          </a:p>
          <a:p>
            <a:r>
              <a:rPr lang="en-GB" dirty="0"/>
              <a:t>https://www.gov.uk/government/publications/commissioning-of-public-health-services-for-children/population-health-needs-assessment-a-guide-for-0-to-19-health-visiting-and-school-nursing-services</a:t>
            </a:r>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55</a:t>
            </a:fld>
            <a:endParaRPr lang="en-GB"/>
          </a:p>
        </p:txBody>
      </p:sp>
    </p:spTree>
    <p:extLst>
      <p:ext uri="{BB962C8B-B14F-4D97-AF65-F5344CB8AC3E}">
        <p14:creationId xmlns:p14="http://schemas.microsoft.com/office/powerpoint/2010/main" val="33722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Community Needs </a:t>
            </a:r>
            <a:r>
              <a:rPr lang="en-GB" err="1">
                <a:hlinkClick r:id="rId3"/>
              </a:rPr>
              <a:t>Assesment</a:t>
            </a:r>
            <a:r>
              <a:rPr lang="en-GB">
                <a:hlinkClick r:id="rId3"/>
              </a:rPr>
              <a:t> (youtube.com)</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59</a:t>
            </a:fld>
            <a:endParaRPr lang="en-GB"/>
          </a:p>
        </p:txBody>
      </p:sp>
    </p:spTree>
    <p:extLst>
      <p:ext uri="{BB962C8B-B14F-4D97-AF65-F5344CB8AC3E}">
        <p14:creationId xmlns:p14="http://schemas.microsoft.com/office/powerpoint/2010/main" val="836793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Glossary | NICE</a:t>
            </a:r>
            <a:endParaRPr lang="en-GB"/>
          </a:p>
          <a:p>
            <a:r>
              <a:rPr lang="en-GB"/>
              <a:t>https://www.nice.org.uk/glossary?letter=h</a:t>
            </a:r>
          </a:p>
        </p:txBody>
      </p:sp>
      <p:sp>
        <p:nvSpPr>
          <p:cNvPr id="4" name="Slide Number Placeholder 3"/>
          <p:cNvSpPr>
            <a:spLocks noGrp="1"/>
          </p:cNvSpPr>
          <p:nvPr>
            <p:ph type="sldNum" sz="quarter" idx="5"/>
          </p:nvPr>
        </p:nvSpPr>
        <p:spPr/>
        <p:txBody>
          <a:bodyPr/>
          <a:lstStyle/>
          <a:p>
            <a:fld id="{17EA8173-6EA7-483C-A1E0-CFB4950086E9}" type="slidenum">
              <a:rPr lang="en-GB" smtClean="0"/>
              <a:t>60</a:t>
            </a:fld>
            <a:endParaRPr lang="en-GB"/>
          </a:p>
        </p:txBody>
      </p:sp>
    </p:spTree>
    <p:extLst>
      <p:ext uri="{BB962C8B-B14F-4D97-AF65-F5344CB8AC3E}">
        <p14:creationId xmlns:p14="http://schemas.microsoft.com/office/powerpoint/2010/main" val="6572996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27/10/2025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headings, text and bullet points">
    <p:spTree>
      <p:nvGrpSpPr>
        <p:cNvPr id="1" name=""/>
        <p:cNvGrpSpPr/>
        <p:nvPr/>
      </p:nvGrpSpPr>
      <p:grpSpPr>
        <a:xfrm>
          <a:off x="0" y="0"/>
          <a:ext cx="0" cy="0"/>
          <a:chOff x="0" y="0"/>
          <a:chExt cx="0" cy="0"/>
        </a:xfrm>
      </p:grpSpPr>
      <p:sp>
        <p:nvSpPr>
          <p:cNvPr id="4" name="Title 3"/>
          <p:cNvSpPr>
            <a:spLocks noGrp="1"/>
          </p:cNvSpPr>
          <p:nvPr>
            <p:ph type="title"/>
          </p:nvPr>
        </p:nvSpPr>
        <p:spPr>
          <a:xfrm>
            <a:off x="899591" y="689701"/>
            <a:ext cx="7886700" cy="1011108"/>
          </a:xfrm>
          <a:prstGeom prst="rect">
            <a:avLst/>
          </a:prstGeom>
        </p:spPr>
        <p:txBody>
          <a:bodyPr/>
          <a:lstStyle>
            <a:lvl1pPr>
              <a:defRPr>
                <a:solidFill>
                  <a:srgbClr val="7A7392"/>
                </a:solidFill>
              </a:defRPr>
            </a:lvl1pPr>
          </a:lstStyle>
          <a:p>
            <a:pPr lvl="0"/>
            <a:r>
              <a:rPr lang="en-US"/>
              <a:t>Click to edit Master title style</a:t>
            </a:r>
            <a:endParaRPr lang="en-GB"/>
          </a:p>
        </p:txBody>
      </p:sp>
      <p:sp>
        <p:nvSpPr>
          <p:cNvPr id="6" name="Text Placeholder 5"/>
          <p:cNvSpPr>
            <a:spLocks noGrp="1"/>
          </p:cNvSpPr>
          <p:nvPr>
            <p:ph type="body" sz="quarter" idx="11"/>
          </p:nvPr>
        </p:nvSpPr>
        <p:spPr>
          <a:xfrm>
            <a:off x="899591" y="1700808"/>
            <a:ext cx="6551612" cy="4608512"/>
          </a:xfrm>
          <a:prstGeom prst="rect">
            <a:avLst/>
          </a:prstGeom>
        </p:spPr>
        <p:txBody>
          <a:bodyPr lIns="0" tIns="0" rIns="0" bIns="0"/>
          <a:lstStyle>
            <a:lvl1pPr marL="266700" indent="-257175">
              <a:buClr>
                <a:srgbClr val="7A7392"/>
              </a:buClr>
              <a:tabLst/>
              <a:defRPr sz="1800">
                <a:latin typeface="+mn-lt"/>
                <a:ea typeface="Tahoma" panose="020B0604030504040204" pitchFamily="34" charset="0"/>
                <a:cs typeface="Tahoma" panose="020B0604030504040204" pitchFamily="34" charset="0"/>
              </a:defRPr>
            </a:lvl1pPr>
            <a:lvl2pPr marL="541338" indent="-274638">
              <a:buClr>
                <a:srgbClr val="7A7392"/>
              </a:buClr>
              <a:buFont typeface="Courier New" panose="02070309020205020404" pitchFamily="49" charset="0"/>
              <a:buChar char="o"/>
              <a:defRPr sz="1800">
                <a:latin typeface="+mn-lt"/>
                <a:ea typeface="Tahoma" panose="020B0604030504040204" pitchFamily="34" charset="0"/>
                <a:cs typeface="Tahoma" panose="020B0604030504040204" pitchFamily="34" charset="0"/>
              </a:defRPr>
            </a:lvl2pPr>
            <a:lvl3pPr marL="808038" indent="-266700">
              <a:buClr>
                <a:srgbClr val="7A7392"/>
              </a:buClr>
              <a:buFont typeface="Arial" panose="020B0604020202020204" pitchFamily="34" charset="0"/>
              <a:buChar char="̶"/>
              <a:defRPr sz="1800">
                <a:latin typeface="+mn-lt"/>
                <a:ea typeface="Tahoma" panose="020B0604030504040204" pitchFamily="34" charset="0"/>
                <a:cs typeface="Tahoma" panose="020B0604030504040204" pitchFamily="34" charset="0"/>
              </a:defRPr>
            </a:lvl3pPr>
            <a:lvl4pPr>
              <a:defRPr sz="1600">
                <a:latin typeface="Tahoma" panose="020B0604030504040204" pitchFamily="34" charset="0"/>
                <a:ea typeface="Tahoma" panose="020B0604030504040204" pitchFamily="34" charset="0"/>
                <a:cs typeface="Tahoma" panose="020B0604030504040204" pitchFamily="34" charset="0"/>
              </a:defRPr>
            </a:lvl4pPr>
            <a:lvl5pPr>
              <a:defRPr sz="1600">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0814334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27/10/2025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gov.uk/government/publications/commissioning-of-public-health-services-for-children/population-health-needs-assessment-a-guide-for-0-to-19-health-visiting-and-school-nursing-service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www.wapha.org.au/service-providers/health-planning/needs-assessment/"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youtube.com/watch?v=8-uEZSzCM9Y"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bmj.com/specialties/health-needs-assessment" TargetMode="External"/><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hyperlink" Target="https://www.gov.uk/government/collections/health-matters-public-health-issu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2"/>
            <a:ext cx="7992888" cy="1440160"/>
          </a:xfrm>
        </p:spPr>
        <p:txBody>
          <a:bodyPr>
            <a:noAutofit/>
          </a:bodyPr>
          <a:lstStyle/>
          <a:p>
            <a:br>
              <a:rPr lang="en-GB" sz="3600" b="1" i="1">
                <a:solidFill>
                  <a:schemeClr val="bg1"/>
                </a:solidFill>
              </a:rPr>
            </a:br>
            <a:br>
              <a:rPr lang="en-GB" sz="3600" b="1" i="1">
                <a:solidFill>
                  <a:schemeClr val="bg1"/>
                </a:solidFill>
                <a:latin typeface="Arial" panose="020B0604020202020204" pitchFamily="34" charset="0"/>
                <a:cs typeface="Arial" panose="020B0604020202020204" pitchFamily="34" charset="0"/>
              </a:rPr>
            </a:br>
            <a:r>
              <a:rPr lang="en-GB" sz="3600" b="1">
                <a:solidFill>
                  <a:schemeClr val="bg1"/>
                </a:solidFill>
                <a:latin typeface="Arial" panose="020B0604020202020204" pitchFamily="34" charset="0"/>
                <a:cs typeface="Arial" panose="020B0604020202020204" pitchFamily="34" charset="0"/>
              </a:rPr>
              <a:t>Community Care and Management of Longer-term Conditions</a:t>
            </a:r>
            <a:br>
              <a:rPr lang="en-GB" sz="3600" b="1" i="1">
                <a:solidFill>
                  <a:schemeClr val="bg1"/>
                </a:solidFill>
              </a:rPr>
            </a:br>
            <a:br>
              <a:rPr lang="en-GB" sz="3600" b="1" i="1">
                <a:solidFill>
                  <a:schemeClr val="bg1"/>
                </a:solidFill>
              </a:rPr>
            </a:br>
            <a:br>
              <a:rPr lang="en-GB" sz="3600" b="1">
                <a:solidFill>
                  <a:schemeClr val="bg1"/>
                </a:solidFill>
              </a:rPr>
            </a:br>
            <a:br>
              <a:rPr lang="en-GB" sz="3600" b="1">
                <a:solidFill>
                  <a:schemeClr val="bg1"/>
                </a:solidFill>
              </a:rPr>
            </a:br>
            <a:br>
              <a:rPr lang="en-GB" sz="3600" b="1">
                <a:solidFill>
                  <a:schemeClr val="bg1"/>
                </a:solidFill>
              </a:rPr>
            </a:br>
            <a:r>
              <a:rPr lang="en-GB" sz="3200" b="1">
                <a:solidFill>
                  <a:schemeClr val="bg1"/>
                </a:solidFill>
                <a:latin typeface="Arial" panose="020B0604020202020204" pitchFamily="34" charset="0"/>
                <a:cs typeface="Arial" panose="020B0604020202020204" pitchFamily="34" charset="0"/>
              </a:rPr>
              <a:t>Semester 1</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8667"/>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064605"/>
            <a:ext cx="7416824" cy="1077218"/>
          </a:xfrm>
          <a:prstGeom prst="rect">
            <a:avLst/>
          </a:prstGeom>
        </p:spPr>
        <p:txBody>
          <a:bodyPr wrap="square">
            <a:spAutoFit/>
          </a:bodyPr>
          <a:lstStyle/>
          <a:p>
            <a:pPr algn="ctr"/>
            <a:r>
              <a:rPr lang="en-GB" sz="3200" b="1" i="1">
                <a:solidFill>
                  <a:schemeClr val="bg1"/>
                </a:solidFill>
                <a:latin typeface="Arial" panose="020B0604020202020204" pitchFamily="34" charset="0"/>
                <a:cs typeface="Arial" panose="020B0604020202020204" pitchFamily="34" charset="0"/>
              </a:rPr>
              <a:t>Needs Assessment for Long-term Conditions</a:t>
            </a: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©Dr Aishat Bakre</a:t>
            </a:r>
            <a:endParaRPr kumimoji="0" lang="en-GB" sz="2000" b="0" i="0" u="none" strike="noStrike" kern="1200" cap="none" spc="0" normalizeH="0" baseline="0" noProof="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476250" y="1323976"/>
            <a:ext cx="8229600" cy="3917032"/>
          </a:xfrm>
        </p:spPr>
        <p:txBody>
          <a:bodyPr>
            <a:noAutofit/>
          </a:bodyPr>
          <a:lstStyle/>
          <a:p>
            <a:pPr marL="0" indent="0">
              <a:buNone/>
            </a:pPr>
            <a:r>
              <a:rPr lang="en-GB" sz="1800">
                <a:latin typeface="Arial" panose="020B0604020202020204" pitchFamily="34" charset="0"/>
                <a:cs typeface="Arial" panose="020B0604020202020204" pitchFamily="34" charset="0"/>
              </a:rPr>
              <a:t>Upon successful completion of this module, student should be able to: </a:t>
            </a:r>
          </a:p>
          <a:p>
            <a:pPr marL="0" indent="0">
              <a:buNone/>
            </a:pPr>
            <a:endParaRPr lang="en-GB" sz="1800">
              <a:latin typeface="Arial" panose="020B0604020202020204" pitchFamily="34" charset="0"/>
              <a:cs typeface="Arial" panose="020B0604020202020204" pitchFamily="34" charset="0"/>
            </a:endParaRPr>
          </a:p>
          <a:p>
            <a:pPr lvl="0" algn="just" rtl="0">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physical, psychological, and social impact on individuals and families living with a long-term condition(s) and its treatment.</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assess the key areas of local and national political, health and social care agendas and initiatives relating to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skills, values and behaviours required to provide co-productive and traditional models of care as appropriate.</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spcAft>
                <a:spcPts val="1000"/>
              </a:spcAft>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analyse the contribution of empirical evidence and local, national, and international guidelines to informing the delivery of ‘whole person’ care and self-management support for individuals with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800">
              <a:cs typeface="Arial" panose="020B0604020202020204" pitchFamily="34" charset="0"/>
            </a:endParaRPr>
          </a:p>
        </p:txBody>
      </p:sp>
    </p:spTree>
    <p:extLst>
      <p:ext uri="{BB962C8B-B14F-4D97-AF65-F5344CB8AC3E}">
        <p14:creationId xmlns:p14="http://schemas.microsoft.com/office/powerpoint/2010/main" val="342348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GB" sz="2600">
                <a:latin typeface="Arial" panose="020B0604020202020204" pitchFamily="34" charset="0"/>
                <a:cs typeface="Arial" panose="020B0604020202020204" pitchFamily="34" charset="0"/>
              </a:rPr>
              <a:t>The module aims overall to develop student understanding of the theories, values and policies in managing patients with longer term conditions in different healthcare settings.</a:t>
            </a:r>
          </a:p>
          <a:p>
            <a:pPr>
              <a:buFont typeface="Wingdings" panose="05000000000000000000" pitchFamily="2" charset="2"/>
              <a:buChar char="§"/>
            </a:pPr>
            <a:r>
              <a:rPr lang="en-GB" sz="2600">
                <a:latin typeface="Arial" panose="020B0604020202020204" pitchFamily="34" charset="0"/>
                <a:cs typeface="Arial" panose="020B0604020202020204" pitchFamily="34" charset="0"/>
              </a:rPr>
              <a:t>To gain an understanding of healthcare work across traditional primary/secondary/social care boundaries and collaborate with patients/carers and other professionals within the NHS, social and private/voluntary sector to continuously improve the information, support, care, and person-centred approaches to treatment of people living with long term conditions. </a:t>
            </a:r>
            <a:endParaRPr lang="en-GB"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363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4,000+ Recap Stock Photos, Pictures &amp; Royalty-Free Images ...">
            <a:extLst>
              <a:ext uri="{FF2B5EF4-FFF2-40B4-BE49-F238E27FC236}">
                <a16:creationId xmlns:a16="http://schemas.microsoft.com/office/drawing/2014/main" id="{EE0E1025-66C2-7168-7CA2-D577F6A023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766" y="1108953"/>
            <a:ext cx="7188740" cy="3968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94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a:cs typeface="Arial" panose="020B0604020202020204" pitchFamily="34" charset="0"/>
              </a:rPr>
              <a:t>To understand</a:t>
            </a:r>
          </a:p>
          <a:p>
            <a:pPr marL="0" indent="0">
              <a:buNone/>
            </a:pPr>
            <a:endParaRPr lang="en-GB" sz="2400">
              <a:cs typeface="Arial" panose="020B0604020202020204" pitchFamily="34" charset="0"/>
            </a:endParaRPr>
          </a:p>
          <a:p>
            <a:pPr>
              <a:buFont typeface="Wingdings" panose="05000000000000000000" pitchFamily="2" charset="2"/>
              <a:buChar char="§"/>
            </a:pPr>
            <a:r>
              <a:rPr lang="en-GB" sz="2400">
                <a:cs typeface="Arial" panose="020B0604020202020204" pitchFamily="34" charset="0"/>
              </a:rPr>
              <a:t>The term Health needs</a:t>
            </a:r>
          </a:p>
          <a:p>
            <a:pPr>
              <a:buFont typeface="Wingdings" panose="05000000000000000000" pitchFamily="2" charset="2"/>
              <a:buChar char="§"/>
            </a:pPr>
            <a:r>
              <a:rPr lang="en-GB" altLang="en-US" sz="2400">
                <a:cs typeface="Arial" panose="020B0604020202020204" pitchFamily="34" charset="0"/>
              </a:rPr>
              <a:t>The Difference between the different types of needs</a:t>
            </a:r>
          </a:p>
          <a:p>
            <a:pPr>
              <a:buFont typeface="Wingdings" panose="05000000000000000000" pitchFamily="2" charset="2"/>
              <a:buChar char="§"/>
            </a:pPr>
            <a:r>
              <a:rPr lang="en-GB" altLang="en-US" sz="2400">
                <a:cs typeface="Arial" panose="020B0604020202020204" pitchFamily="34" charset="0"/>
              </a:rPr>
              <a:t>The term Health Needs Assessment (HNA) </a:t>
            </a:r>
          </a:p>
          <a:p>
            <a:pPr>
              <a:buFont typeface="Wingdings" panose="05000000000000000000" pitchFamily="2" charset="2"/>
              <a:buChar char="§"/>
            </a:pPr>
            <a:r>
              <a:rPr lang="en-GB" altLang="en-US" sz="2400">
                <a:cs typeface="Arial" panose="020B0604020202020204" pitchFamily="34" charset="0"/>
              </a:rPr>
              <a:t>The stages of HNA</a:t>
            </a:r>
          </a:p>
          <a:p>
            <a:pPr lvl="1" fontAlgn="base">
              <a:spcAft>
                <a:spcPct val="0"/>
              </a:spcAft>
              <a:buFont typeface="Wingdings" panose="05000000000000000000" pitchFamily="2" charset="2"/>
              <a:buChar char="§"/>
            </a:pPr>
            <a:endParaRPr lang="en-GB"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264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0EF57-AE61-EEF9-5E26-AA805179B867}"/>
              </a:ext>
            </a:extLst>
          </p:cNvPr>
          <p:cNvSpPr>
            <a:spLocks noGrp="1"/>
          </p:cNvSpPr>
          <p:nvPr>
            <p:ph type="title"/>
          </p:nvPr>
        </p:nvSpPr>
        <p:spPr/>
        <p:txBody>
          <a:bodyPr/>
          <a:lstStyle/>
          <a:p>
            <a:r>
              <a:rPr lang="en-GB" b="1"/>
              <a:t>Health needs</a:t>
            </a:r>
            <a:endParaRPr lang="en-GB"/>
          </a:p>
        </p:txBody>
      </p:sp>
      <p:sp>
        <p:nvSpPr>
          <p:cNvPr id="3" name="Content Placeholder 2">
            <a:extLst>
              <a:ext uri="{FF2B5EF4-FFF2-40B4-BE49-F238E27FC236}">
                <a16:creationId xmlns:a16="http://schemas.microsoft.com/office/drawing/2014/main" id="{85D57B6C-B3BB-1BE8-4BFF-396BABB6276B}"/>
              </a:ext>
            </a:extLst>
          </p:cNvPr>
          <p:cNvSpPr>
            <a:spLocks noGrp="1"/>
          </p:cNvSpPr>
          <p:nvPr>
            <p:ph idx="1"/>
          </p:nvPr>
        </p:nvSpPr>
        <p:spPr>
          <a:xfrm>
            <a:off x="827584" y="1700808"/>
            <a:ext cx="7776864" cy="3917032"/>
          </a:xfrm>
        </p:spPr>
        <p:txBody>
          <a:bodyPr/>
          <a:lstStyle/>
          <a:p>
            <a:r>
              <a:rPr lang="en-GB">
                <a:cs typeface="Arial" panose="020B0604020202020204" pitchFamily="34" charset="0"/>
              </a:rPr>
              <a:t>To be able to plan an effective health intervention programme the assessment of what a population group needs is quite essential to achieve a healthy living.</a:t>
            </a:r>
          </a:p>
        </p:txBody>
      </p:sp>
    </p:spTree>
    <p:extLst>
      <p:ext uri="{BB962C8B-B14F-4D97-AF65-F5344CB8AC3E}">
        <p14:creationId xmlns:p14="http://schemas.microsoft.com/office/powerpoint/2010/main" val="352264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C005D-A3BC-F15D-D15F-F3DB48E394D7}"/>
              </a:ext>
            </a:extLst>
          </p:cNvPr>
          <p:cNvSpPr>
            <a:spLocks noGrp="1"/>
          </p:cNvSpPr>
          <p:nvPr>
            <p:ph type="title"/>
          </p:nvPr>
        </p:nvSpPr>
        <p:spPr/>
        <p:txBody>
          <a:bodyPr/>
          <a:lstStyle/>
          <a:p>
            <a:r>
              <a:rPr lang="en-GB" b="1"/>
              <a:t>Reflection</a:t>
            </a:r>
          </a:p>
        </p:txBody>
      </p:sp>
      <p:sp>
        <p:nvSpPr>
          <p:cNvPr id="3" name="Content Placeholder 2">
            <a:extLst>
              <a:ext uri="{FF2B5EF4-FFF2-40B4-BE49-F238E27FC236}">
                <a16:creationId xmlns:a16="http://schemas.microsoft.com/office/drawing/2014/main" id="{0761B32E-E3BF-E844-7C7A-7EFBEBF17CDC}"/>
              </a:ext>
            </a:extLst>
          </p:cNvPr>
          <p:cNvSpPr>
            <a:spLocks noGrp="1"/>
          </p:cNvSpPr>
          <p:nvPr>
            <p:ph idx="1"/>
          </p:nvPr>
        </p:nvSpPr>
        <p:spPr/>
        <p:txBody>
          <a:bodyPr/>
          <a:lstStyle/>
          <a:p>
            <a:r>
              <a:rPr lang="en-GB"/>
              <a:t>Reflecting on the SEPH module, describe the term health intervention programme</a:t>
            </a:r>
          </a:p>
          <a:p>
            <a:pPr marL="0" indent="0">
              <a:buNone/>
            </a:pPr>
            <a:endParaRPr lang="en-GB"/>
          </a:p>
          <a:p>
            <a:pPr marL="0" indent="0">
              <a:buNone/>
            </a:pPr>
            <a:endParaRPr lang="en-GB"/>
          </a:p>
          <a:p>
            <a:endParaRPr lang="en-GB"/>
          </a:p>
          <a:p>
            <a:pPr marL="0" indent="0" algn="ctr">
              <a:buNone/>
            </a:pPr>
            <a:r>
              <a:rPr lang="en-GB" b="1"/>
              <a:t>Feedback your findings to the whole class</a:t>
            </a:r>
          </a:p>
        </p:txBody>
      </p:sp>
    </p:spTree>
    <p:extLst>
      <p:ext uri="{BB962C8B-B14F-4D97-AF65-F5344CB8AC3E}">
        <p14:creationId xmlns:p14="http://schemas.microsoft.com/office/powerpoint/2010/main" val="31301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62355-3DFB-1EC5-9F52-BB683309AFFF}"/>
              </a:ext>
            </a:extLst>
          </p:cNvPr>
          <p:cNvSpPr>
            <a:spLocks noGrp="1"/>
          </p:cNvSpPr>
          <p:nvPr>
            <p:ph type="title"/>
          </p:nvPr>
        </p:nvSpPr>
        <p:spPr/>
        <p:txBody>
          <a:bodyPr/>
          <a:lstStyle/>
          <a:p>
            <a:r>
              <a:rPr lang="en-GB" b="1"/>
              <a:t>Health Intervention</a:t>
            </a:r>
          </a:p>
        </p:txBody>
      </p:sp>
      <p:sp>
        <p:nvSpPr>
          <p:cNvPr id="3" name="Content Placeholder 2">
            <a:extLst>
              <a:ext uri="{FF2B5EF4-FFF2-40B4-BE49-F238E27FC236}">
                <a16:creationId xmlns:a16="http://schemas.microsoft.com/office/drawing/2014/main" id="{C000F653-92F6-EBFE-3701-0BA3AE35ED47}"/>
              </a:ext>
            </a:extLst>
          </p:cNvPr>
          <p:cNvSpPr>
            <a:spLocks noGrp="1"/>
          </p:cNvSpPr>
          <p:nvPr>
            <p:ph idx="1"/>
          </p:nvPr>
        </p:nvSpPr>
        <p:spPr>
          <a:xfrm>
            <a:off x="457200" y="1600201"/>
            <a:ext cx="8229600" cy="4080752"/>
          </a:xfrm>
        </p:spPr>
        <p:txBody>
          <a:bodyPr>
            <a:normAutofit fontScale="5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a:t>"</a:t>
            </a:r>
            <a:r>
              <a:rPr lang="en-GB" sz="3200"/>
              <a:t>an act performed for, with, or on behalf of a person or population whose purpose is to </a:t>
            </a:r>
            <a:r>
              <a:rPr lang="en-GB" sz="3200" b="1" i="1"/>
              <a:t>assess, improve, maintain, promote or modify health</a:t>
            </a:r>
            <a:r>
              <a:rPr lang="en-GB" sz="3200"/>
              <a:t>, functioning, or health conditions</a:t>
            </a:r>
            <a:r>
              <a:rPr lang="en-GB" sz="3200" b="1"/>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chemeClr val="tx1"/>
                </a:solidFill>
                <a:effectLst/>
              </a:rPr>
              <a:t>Intervention apply to any “</a:t>
            </a:r>
            <a:r>
              <a:rPr lang="en-GB" b="1" i="1">
                <a:solidFill>
                  <a:schemeClr val="tx1"/>
                </a:solidFill>
                <a:effectLst/>
              </a:rPr>
              <a:t>activity</a:t>
            </a:r>
            <a:r>
              <a:rPr lang="en-GB" b="0" i="0">
                <a:solidFill>
                  <a:schemeClr val="tx1"/>
                </a:solidFill>
                <a:effectLst/>
              </a:rPr>
              <a:t> undertaken with the objective of improving human health by preventing disease, by curing or reducing the severity or duration of an existing disease, or by restoring function lost through disease or injury”. It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chemeClr val="tx1"/>
              </a:solidFill>
              <a:effectLst/>
            </a:endParaRPr>
          </a:p>
          <a:p>
            <a:pPr marR="0" lvl="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chemeClr val="tx1"/>
                </a:solidFill>
                <a:effectLst/>
              </a:rPr>
              <a:t>Preventive interventions </a:t>
            </a:r>
            <a:r>
              <a:rPr lang="en-GB" b="1" i="0" err="1">
                <a:solidFill>
                  <a:schemeClr val="tx1"/>
                </a:solidFill>
                <a:effectLst/>
              </a:rPr>
              <a:t>e.g</a:t>
            </a:r>
            <a:r>
              <a:rPr lang="en-GB" b="1" i="0">
                <a:solidFill>
                  <a:schemeClr val="tx1"/>
                </a:solidFill>
                <a:effectLst/>
              </a:rPr>
              <a:t> vaccine</a:t>
            </a:r>
          </a:p>
          <a:p>
            <a:pPr marR="0" lvl="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chemeClr val="tx1"/>
                </a:solidFill>
                <a:effectLst/>
              </a:rPr>
              <a:t>Nutritional interventions </a:t>
            </a:r>
            <a:r>
              <a:rPr lang="en-GB" b="1" i="0" err="1">
                <a:solidFill>
                  <a:schemeClr val="tx1"/>
                </a:solidFill>
                <a:effectLst/>
              </a:rPr>
              <a:t>e.g</a:t>
            </a:r>
            <a:r>
              <a:rPr lang="en-GB" b="1" i="0">
                <a:solidFill>
                  <a:schemeClr val="tx1"/>
                </a:solidFill>
                <a:effectLst/>
              </a:rPr>
              <a:t> r</a:t>
            </a:r>
            <a:r>
              <a:rPr lang="en-GB" b="0" i="0">
                <a:solidFill>
                  <a:schemeClr val="tx1"/>
                </a:solidFill>
                <a:effectLst/>
              </a:rPr>
              <a:t>egular provision of high-protein/calorie diets or supplementation to individuals with specific micronutrients</a:t>
            </a:r>
          </a:p>
          <a:p>
            <a:pPr marR="0" lvl="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chemeClr val="tx1"/>
                </a:solidFill>
                <a:effectLst/>
              </a:rPr>
              <a:t>Education and behaviour change </a:t>
            </a:r>
            <a:r>
              <a:rPr lang="en-GB" b="1" i="0" err="1">
                <a:solidFill>
                  <a:schemeClr val="tx1"/>
                </a:solidFill>
                <a:effectLst/>
              </a:rPr>
              <a:t>e.g</a:t>
            </a:r>
            <a:r>
              <a:rPr lang="en-GB" b="1" i="0">
                <a:solidFill>
                  <a:schemeClr val="tx1"/>
                </a:solidFill>
                <a:effectLst/>
              </a:rPr>
              <a:t> </a:t>
            </a:r>
            <a:r>
              <a:rPr lang="en-GB" b="0" i="0">
                <a:solidFill>
                  <a:schemeClr val="tx1"/>
                </a:solidFill>
                <a:effectLst/>
              </a:rPr>
              <a:t>Some interventions directed at preventing disease are based solely upon changing human behaviour (for example, anti-smoking campaigns or campaigns to promote breastfeeding).</a:t>
            </a:r>
            <a:endParaRPr lang="en-GB" b="1" i="0">
              <a:solidFill>
                <a:schemeClr val="tx1"/>
              </a:solidFill>
              <a:effectLst/>
            </a:endParaRPr>
          </a:p>
          <a:p>
            <a:endParaRPr lang="en-GB"/>
          </a:p>
        </p:txBody>
      </p:sp>
    </p:spTree>
    <p:extLst>
      <p:ext uri="{BB962C8B-B14F-4D97-AF65-F5344CB8AC3E}">
        <p14:creationId xmlns:p14="http://schemas.microsoft.com/office/powerpoint/2010/main" val="619027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EF07E-808C-61D3-A0CF-CBDF2BAE3051}"/>
              </a:ext>
            </a:extLst>
          </p:cNvPr>
          <p:cNvSpPr>
            <a:spLocks noGrp="1"/>
          </p:cNvSpPr>
          <p:nvPr>
            <p:ph type="title"/>
          </p:nvPr>
        </p:nvSpPr>
        <p:spPr/>
        <p:txBody>
          <a:bodyPr/>
          <a:lstStyle/>
          <a:p>
            <a:r>
              <a:rPr lang="en-GB" b="1"/>
              <a:t>Health needs</a:t>
            </a:r>
            <a:endParaRPr lang="en-GB"/>
          </a:p>
        </p:txBody>
      </p:sp>
      <p:sp>
        <p:nvSpPr>
          <p:cNvPr id="3" name="Content Placeholder 2">
            <a:extLst>
              <a:ext uri="{FF2B5EF4-FFF2-40B4-BE49-F238E27FC236}">
                <a16:creationId xmlns:a16="http://schemas.microsoft.com/office/drawing/2014/main" id="{9FD787AA-63E0-584E-EC24-379BE141FB30}"/>
              </a:ext>
            </a:extLst>
          </p:cNvPr>
          <p:cNvSpPr>
            <a:spLocks noGrp="1"/>
          </p:cNvSpPr>
          <p:nvPr>
            <p:ph idx="1"/>
          </p:nvPr>
        </p:nvSpPr>
        <p:spPr/>
        <p:txBody>
          <a:bodyPr>
            <a:normAutofit/>
          </a:bodyPr>
          <a:lstStyle/>
          <a:p>
            <a:r>
              <a:rPr lang="en-GB" sz="2800"/>
              <a:t>According to Cohen (2008), health needs actually means a “matter of people’s </a:t>
            </a:r>
            <a:r>
              <a:rPr lang="en-GB" sz="2800" b="1" i="1"/>
              <a:t>wants </a:t>
            </a:r>
            <a:r>
              <a:rPr lang="en-GB" sz="2800"/>
              <a:t>and </a:t>
            </a:r>
            <a:r>
              <a:rPr lang="en-GB" sz="2800" b="1" i="1"/>
              <a:t>demands</a:t>
            </a:r>
            <a:r>
              <a:rPr lang="en-GB" sz="2800"/>
              <a:t> which are </a:t>
            </a:r>
            <a:r>
              <a:rPr lang="en-GB" sz="2800" b="1" i="1"/>
              <a:t>limitless</a:t>
            </a:r>
            <a:r>
              <a:rPr lang="en-GB" sz="2800"/>
              <a:t>”.</a:t>
            </a:r>
          </a:p>
          <a:p>
            <a:r>
              <a:rPr lang="en-GB" sz="2800"/>
              <a:t>Therefore, “identifying </a:t>
            </a:r>
            <a:r>
              <a:rPr lang="en-GB" sz="2800" b="1" i="1"/>
              <a:t>health needs </a:t>
            </a:r>
            <a:r>
              <a:rPr lang="en-GB" sz="2800"/>
              <a:t>is about identifying </a:t>
            </a:r>
            <a:r>
              <a:rPr lang="en-GB" sz="2800" b="1" i="1"/>
              <a:t>priorities</a:t>
            </a:r>
            <a:r>
              <a:rPr lang="en-GB" sz="2800"/>
              <a:t>”(Naidoo and wills, 2009)</a:t>
            </a:r>
          </a:p>
          <a:p>
            <a:r>
              <a:rPr lang="en-GB" sz="2800"/>
              <a:t>According to Maslow hierarchy of needs (1954), all human needs are classified as health needs.</a:t>
            </a:r>
          </a:p>
          <a:p>
            <a:r>
              <a:rPr lang="en-GB" sz="2800"/>
              <a:t>These are all universal needs. </a:t>
            </a:r>
          </a:p>
        </p:txBody>
      </p:sp>
    </p:spTree>
    <p:extLst>
      <p:ext uri="{BB962C8B-B14F-4D97-AF65-F5344CB8AC3E}">
        <p14:creationId xmlns:p14="http://schemas.microsoft.com/office/powerpoint/2010/main" val="3016406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B7B9E-2513-963B-A663-C1F3D6499256}"/>
              </a:ext>
            </a:extLst>
          </p:cNvPr>
          <p:cNvSpPr>
            <a:spLocks noGrp="1"/>
          </p:cNvSpPr>
          <p:nvPr>
            <p:ph type="title"/>
          </p:nvPr>
        </p:nvSpPr>
        <p:spPr/>
        <p:txBody>
          <a:bodyPr/>
          <a:lstStyle/>
          <a:p>
            <a:r>
              <a:rPr lang="en-GB" sz="4400" b="1"/>
              <a:t>Maslow hierarchy of needs</a:t>
            </a:r>
            <a:endParaRPr lang="en-GB" b="1"/>
          </a:p>
        </p:txBody>
      </p:sp>
      <p:pic>
        <p:nvPicPr>
          <p:cNvPr id="1026" name="Picture 2" descr="Maslows Hierarchy of Needs | American Stroke Association">
            <a:extLst>
              <a:ext uri="{FF2B5EF4-FFF2-40B4-BE49-F238E27FC236}">
                <a16:creationId xmlns:a16="http://schemas.microsoft.com/office/drawing/2014/main" id="{6ACFBA45-40C1-364E-1428-1C6E87FADA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341102"/>
            <a:ext cx="7056784" cy="417579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762C28-7C56-EB79-6AC4-91E774A958C6}"/>
              </a:ext>
            </a:extLst>
          </p:cNvPr>
          <p:cNvSpPr txBox="1"/>
          <p:nvPr/>
        </p:nvSpPr>
        <p:spPr>
          <a:xfrm>
            <a:off x="6880473" y="5332231"/>
            <a:ext cx="1800200" cy="369332"/>
          </a:xfrm>
          <a:prstGeom prst="rect">
            <a:avLst/>
          </a:prstGeom>
          <a:noFill/>
        </p:spPr>
        <p:txBody>
          <a:bodyPr wrap="square">
            <a:spAutoFit/>
          </a:bodyPr>
          <a:lstStyle/>
          <a:p>
            <a:r>
              <a:rPr lang="en-GB" sz="1800"/>
              <a:t>(Maslow, 1954)</a:t>
            </a:r>
            <a:endParaRPr lang="en-GB"/>
          </a:p>
        </p:txBody>
      </p:sp>
    </p:spTree>
    <p:extLst>
      <p:ext uri="{BB962C8B-B14F-4D97-AF65-F5344CB8AC3E}">
        <p14:creationId xmlns:p14="http://schemas.microsoft.com/office/powerpoint/2010/main" val="4268267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DEC6F-E459-E72F-DBBC-288A8CDD6D3A}"/>
              </a:ext>
            </a:extLst>
          </p:cNvPr>
          <p:cNvSpPr>
            <a:spLocks noGrp="1"/>
          </p:cNvSpPr>
          <p:nvPr>
            <p:ph type="title"/>
          </p:nvPr>
        </p:nvSpPr>
        <p:spPr/>
        <p:txBody>
          <a:bodyPr/>
          <a:lstStyle/>
          <a:p>
            <a:r>
              <a:rPr lang="en-GB" b="1"/>
              <a:t>Health needs</a:t>
            </a:r>
            <a:endParaRPr lang="en-GB"/>
          </a:p>
        </p:txBody>
      </p:sp>
      <p:sp>
        <p:nvSpPr>
          <p:cNvPr id="3" name="Content Placeholder 2">
            <a:extLst>
              <a:ext uri="{FF2B5EF4-FFF2-40B4-BE49-F238E27FC236}">
                <a16:creationId xmlns:a16="http://schemas.microsoft.com/office/drawing/2014/main" id="{3B92219C-235C-14B8-39CD-4E7399488DB1}"/>
              </a:ext>
            </a:extLst>
          </p:cNvPr>
          <p:cNvSpPr>
            <a:spLocks noGrp="1"/>
          </p:cNvSpPr>
          <p:nvPr>
            <p:ph idx="1"/>
          </p:nvPr>
        </p:nvSpPr>
        <p:spPr/>
        <p:txBody>
          <a:bodyPr/>
          <a:lstStyle/>
          <a:p>
            <a:pPr marL="0" indent="0">
              <a:buNone/>
            </a:pPr>
            <a:r>
              <a:rPr lang="en-GB">
                <a:cs typeface="Arial" panose="020B0604020202020204" pitchFamily="34" charset="0"/>
              </a:rPr>
              <a:t>There are two major understanding of what constitutes a health needs. These are</a:t>
            </a:r>
          </a:p>
          <a:p>
            <a:pPr marL="0" indent="0">
              <a:buNone/>
            </a:pPr>
            <a:endParaRPr lang="en-GB">
              <a:cs typeface="Arial" panose="020B0604020202020204" pitchFamily="34" charset="0"/>
            </a:endParaRPr>
          </a:p>
          <a:p>
            <a:pPr>
              <a:buFont typeface="Wingdings" panose="05000000000000000000" pitchFamily="2" charset="2"/>
              <a:buChar char="§"/>
            </a:pPr>
            <a:r>
              <a:rPr lang="en-GB">
                <a:cs typeface="Arial" panose="020B0604020202020204" pitchFamily="34" charset="0"/>
              </a:rPr>
              <a:t>Subjective </a:t>
            </a:r>
          </a:p>
          <a:p>
            <a:pPr>
              <a:buFont typeface="Wingdings" panose="05000000000000000000" pitchFamily="2" charset="2"/>
              <a:buChar char="§"/>
            </a:pPr>
            <a:r>
              <a:rPr lang="en-GB">
                <a:cs typeface="Arial" panose="020B0604020202020204" pitchFamily="34" charset="0"/>
              </a:rPr>
              <a:t>Objective </a:t>
            </a:r>
          </a:p>
        </p:txBody>
      </p:sp>
    </p:spTree>
    <p:extLst>
      <p:ext uri="{BB962C8B-B14F-4D97-AF65-F5344CB8AC3E}">
        <p14:creationId xmlns:p14="http://schemas.microsoft.com/office/powerpoint/2010/main" val="223910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CD552-E060-7452-343C-7B4229ED44C8}"/>
              </a:ext>
            </a:extLst>
          </p:cNvPr>
          <p:cNvSpPr>
            <a:spLocks noGrp="1"/>
          </p:cNvSpPr>
          <p:nvPr>
            <p:ph type="title"/>
          </p:nvPr>
        </p:nvSpPr>
        <p:spPr/>
        <p:txBody>
          <a:bodyPr/>
          <a:lstStyle/>
          <a:p>
            <a:r>
              <a:rPr lang="en-GB" b="1"/>
              <a:t>Health needs</a:t>
            </a:r>
            <a:endParaRPr lang="en-GB"/>
          </a:p>
        </p:txBody>
      </p:sp>
      <p:sp>
        <p:nvSpPr>
          <p:cNvPr id="3" name="Content Placeholder 2">
            <a:extLst>
              <a:ext uri="{FF2B5EF4-FFF2-40B4-BE49-F238E27FC236}">
                <a16:creationId xmlns:a16="http://schemas.microsoft.com/office/drawing/2014/main" id="{94DFC577-F846-9AF9-54A5-C2E63A63396A}"/>
              </a:ext>
            </a:extLst>
          </p:cNvPr>
          <p:cNvSpPr>
            <a:spLocks noGrp="1"/>
          </p:cNvSpPr>
          <p:nvPr>
            <p:ph idx="1"/>
          </p:nvPr>
        </p:nvSpPr>
        <p:spPr/>
        <p:txBody>
          <a:bodyPr>
            <a:normAutofit lnSpcReduction="10000"/>
          </a:bodyPr>
          <a:lstStyle/>
          <a:p>
            <a:pPr>
              <a:buFont typeface="Wingdings" panose="05000000000000000000" pitchFamily="2" charset="2"/>
              <a:buChar char="§"/>
            </a:pPr>
            <a:r>
              <a:rPr lang="en-GB" b="1"/>
              <a:t>Subjective</a:t>
            </a:r>
            <a:r>
              <a:rPr lang="en-GB"/>
              <a:t> concept is when needs is judged from the perspective of an </a:t>
            </a:r>
            <a:r>
              <a:rPr lang="en-GB" b="1" i="1"/>
              <a:t>expert/professional </a:t>
            </a:r>
            <a:r>
              <a:rPr lang="en-GB"/>
              <a:t>and this can be influenced by whether the needs can be met.</a:t>
            </a:r>
          </a:p>
          <a:p>
            <a:pPr>
              <a:buFont typeface="Wingdings" panose="05000000000000000000" pitchFamily="2" charset="2"/>
              <a:buChar char="§"/>
            </a:pPr>
            <a:r>
              <a:rPr lang="en-GB" b="1"/>
              <a:t>Objective</a:t>
            </a:r>
            <a:r>
              <a:rPr lang="en-GB"/>
              <a:t> concept is a universal concept that is a fundamental </a:t>
            </a:r>
            <a:r>
              <a:rPr lang="en-GB" b="1" i="1"/>
              <a:t>human right </a:t>
            </a:r>
          </a:p>
          <a:p>
            <a:pPr marL="0" indent="0">
              <a:buNone/>
            </a:pPr>
            <a:r>
              <a:rPr lang="en-GB"/>
              <a:t>                              </a:t>
            </a:r>
            <a:r>
              <a:rPr lang="en-GB" sz="2800"/>
              <a:t>(Naidoo and Wills, 2009)</a:t>
            </a:r>
          </a:p>
          <a:p>
            <a:pPr>
              <a:buFont typeface="Wingdings" panose="05000000000000000000" pitchFamily="2" charset="2"/>
              <a:buChar char="§"/>
            </a:pPr>
            <a:endParaRPr lang="en-GB" b="1"/>
          </a:p>
        </p:txBody>
      </p:sp>
    </p:spTree>
    <p:extLst>
      <p:ext uri="{BB962C8B-B14F-4D97-AF65-F5344CB8AC3E}">
        <p14:creationId xmlns:p14="http://schemas.microsoft.com/office/powerpoint/2010/main" val="3237457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99F19-BA5B-66CB-FE22-7E28DE118382}"/>
              </a:ext>
            </a:extLst>
          </p:cNvPr>
          <p:cNvSpPr>
            <a:spLocks noGrp="1"/>
          </p:cNvSpPr>
          <p:nvPr>
            <p:ph type="title"/>
          </p:nvPr>
        </p:nvSpPr>
        <p:spPr/>
        <p:txBody>
          <a:bodyPr/>
          <a:lstStyle/>
          <a:p>
            <a:r>
              <a:rPr lang="en-GB" b="1"/>
              <a:t>Health needs</a:t>
            </a:r>
          </a:p>
        </p:txBody>
      </p:sp>
      <p:sp>
        <p:nvSpPr>
          <p:cNvPr id="3" name="Content Placeholder 2">
            <a:extLst>
              <a:ext uri="{FF2B5EF4-FFF2-40B4-BE49-F238E27FC236}">
                <a16:creationId xmlns:a16="http://schemas.microsoft.com/office/drawing/2014/main" id="{F018195B-8123-611D-9C38-AFF547ED4739}"/>
              </a:ext>
            </a:extLst>
          </p:cNvPr>
          <p:cNvSpPr>
            <a:spLocks noGrp="1"/>
          </p:cNvSpPr>
          <p:nvPr>
            <p:ph idx="1"/>
          </p:nvPr>
        </p:nvSpPr>
        <p:spPr/>
        <p:txBody>
          <a:bodyPr>
            <a:normAutofit fontScale="92500" lnSpcReduction="20000"/>
          </a:bodyPr>
          <a:lstStyle/>
          <a:p>
            <a:r>
              <a:rPr lang="en-GB"/>
              <a:t>A need  could be something people want or something that they lack when compared to others.</a:t>
            </a:r>
          </a:p>
          <a:p>
            <a:r>
              <a:rPr lang="en-GB" b="1"/>
              <a:t>For example, </a:t>
            </a:r>
            <a:r>
              <a:rPr lang="en-GB"/>
              <a:t>people may believe they “need” a new coat because someone observed that the old coat is worn out or </a:t>
            </a:r>
          </a:p>
          <a:p>
            <a:r>
              <a:rPr lang="en-GB"/>
              <a:t>Because it looks old compared to other people’s coat.</a:t>
            </a:r>
          </a:p>
          <a:p>
            <a:pPr marL="0" indent="0">
              <a:buNone/>
            </a:pPr>
            <a:r>
              <a:rPr lang="en-GB"/>
              <a:t>                                  (Naidoo and Wills, 2009)</a:t>
            </a:r>
          </a:p>
          <a:p>
            <a:endParaRPr lang="en-GB"/>
          </a:p>
        </p:txBody>
      </p:sp>
    </p:spTree>
    <p:extLst>
      <p:ext uri="{BB962C8B-B14F-4D97-AF65-F5344CB8AC3E}">
        <p14:creationId xmlns:p14="http://schemas.microsoft.com/office/powerpoint/2010/main" val="2658231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is a health needs assessment?</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1069362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E19DE-AFAA-454E-C5D0-91809BC75F71}"/>
              </a:ext>
            </a:extLst>
          </p:cNvPr>
          <p:cNvSpPr>
            <a:spLocks noGrp="1"/>
          </p:cNvSpPr>
          <p:nvPr>
            <p:ph type="title"/>
          </p:nvPr>
        </p:nvSpPr>
        <p:spPr/>
        <p:txBody>
          <a:bodyPr/>
          <a:lstStyle/>
          <a:p>
            <a:r>
              <a:rPr lang="en-GB" b="1"/>
              <a:t>Health Needs Assessment </a:t>
            </a:r>
          </a:p>
        </p:txBody>
      </p:sp>
      <p:sp>
        <p:nvSpPr>
          <p:cNvPr id="3" name="Content Placeholder 2">
            <a:extLst>
              <a:ext uri="{FF2B5EF4-FFF2-40B4-BE49-F238E27FC236}">
                <a16:creationId xmlns:a16="http://schemas.microsoft.com/office/drawing/2014/main" id="{8CABC0B8-D385-31DE-798D-D9CC214DF4E1}"/>
              </a:ext>
            </a:extLst>
          </p:cNvPr>
          <p:cNvSpPr>
            <a:spLocks noGrp="1"/>
          </p:cNvSpPr>
          <p:nvPr>
            <p:ph idx="1"/>
          </p:nvPr>
        </p:nvSpPr>
        <p:spPr/>
        <p:txBody>
          <a:bodyPr>
            <a:normAutofit fontScale="85000" lnSpcReduction="10000"/>
          </a:bodyPr>
          <a:lstStyle/>
          <a:p>
            <a:r>
              <a:rPr lang="en-GB"/>
              <a:t>The term needs assessment describes the process of gathering information through data collection.</a:t>
            </a:r>
          </a:p>
          <a:p>
            <a:endParaRPr lang="en-GB"/>
          </a:p>
          <a:p>
            <a:r>
              <a:rPr lang="en-GB"/>
              <a:t>It is the “</a:t>
            </a:r>
            <a:r>
              <a:rPr lang="en-GB" i="1"/>
              <a:t>systematic method of reviewing the health needs and issues facing a given population leading to agreed priorities and resource allocation that will improve health and reduce inequalities</a:t>
            </a:r>
            <a:r>
              <a:rPr lang="en-GB"/>
              <a:t>”.</a:t>
            </a:r>
          </a:p>
          <a:p>
            <a:pPr marL="0" indent="0">
              <a:buNone/>
            </a:pPr>
            <a:r>
              <a:rPr lang="en-GB"/>
              <a:t>                                  (Cavanagh and Chadwick, 2005)</a:t>
            </a:r>
          </a:p>
        </p:txBody>
      </p:sp>
    </p:spTree>
    <p:extLst>
      <p:ext uri="{BB962C8B-B14F-4D97-AF65-F5344CB8AC3E}">
        <p14:creationId xmlns:p14="http://schemas.microsoft.com/office/powerpoint/2010/main" val="1219369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900CC-8E5D-4964-A46C-3D3A9A73CA33}"/>
              </a:ext>
            </a:extLst>
          </p:cNvPr>
          <p:cNvSpPr>
            <a:spLocks noGrp="1"/>
          </p:cNvSpPr>
          <p:nvPr>
            <p:ph type="title"/>
          </p:nvPr>
        </p:nvSpPr>
        <p:spPr>
          <a:xfrm>
            <a:off x="699977" y="404664"/>
            <a:ext cx="7886700" cy="1011108"/>
          </a:xfrm>
        </p:spPr>
        <p:txBody>
          <a:bodyPr>
            <a:normAutofit/>
          </a:bodyPr>
          <a:lstStyle/>
          <a:p>
            <a:r>
              <a:rPr lang="en-US" b="1">
                <a:solidFill>
                  <a:schemeClr val="tx1"/>
                </a:solidFill>
                <a:latin typeface="+mn-lt"/>
              </a:rPr>
              <a:t>H</a:t>
            </a:r>
            <a:r>
              <a:rPr lang="en-US" sz="3600" b="1" cap="none">
                <a:solidFill>
                  <a:schemeClr val="tx1"/>
                </a:solidFill>
                <a:latin typeface="+mn-lt"/>
              </a:rPr>
              <a:t>ealth needs assessment (HNA)..</a:t>
            </a:r>
            <a:endParaRPr lang="en-GB" sz="3600" b="1" cap="none">
              <a:solidFill>
                <a:schemeClr val="tx1"/>
              </a:solidFill>
              <a:latin typeface="+mn-lt"/>
            </a:endParaRPr>
          </a:p>
        </p:txBody>
      </p:sp>
      <p:sp>
        <p:nvSpPr>
          <p:cNvPr id="3" name="Content Placeholder 2">
            <a:extLst>
              <a:ext uri="{FF2B5EF4-FFF2-40B4-BE49-F238E27FC236}">
                <a16:creationId xmlns:a16="http://schemas.microsoft.com/office/drawing/2014/main" id="{83A11F31-E132-43DA-82FA-2F4E7950D870}"/>
              </a:ext>
            </a:extLst>
          </p:cNvPr>
          <p:cNvSpPr>
            <a:spLocks noGrp="1"/>
          </p:cNvSpPr>
          <p:nvPr>
            <p:ph type="body" sz="quarter" idx="11"/>
          </p:nvPr>
        </p:nvSpPr>
        <p:spPr>
          <a:xfrm>
            <a:off x="793031" y="1415772"/>
            <a:ext cx="7776865" cy="4314488"/>
          </a:xfrm>
        </p:spPr>
        <p:txBody>
          <a:bodyPr vert="horz" lIns="91440" tIns="45720" rIns="91440" bIns="45720" rtlCol="0" anchor="t">
            <a:normAutofit fontScale="77500" lnSpcReduction="20000"/>
          </a:bodyPr>
          <a:lstStyle/>
          <a:p>
            <a:pPr marL="457200" indent="-457200">
              <a:lnSpc>
                <a:spcPct val="120000"/>
              </a:lnSpc>
              <a:buClrTx/>
              <a:buFont typeface="Wingdings" panose="05000000000000000000" pitchFamily="2" charset="2"/>
              <a:buChar char="§"/>
            </a:pPr>
            <a:r>
              <a:rPr lang="en-US" sz="2800"/>
              <a:t>… is a systematic method of identifying unmet health and healthcare needs of a population….</a:t>
            </a:r>
          </a:p>
          <a:p>
            <a:pPr marL="457200" indent="-457200">
              <a:lnSpc>
                <a:spcPct val="120000"/>
              </a:lnSpc>
              <a:buClrTx/>
              <a:buFont typeface="Wingdings" panose="05000000000000000000" pitchFamily="2" charset="2"/>
              <a:buChar char="§"/>
            </a:pPr>
            <a:endParaRPr lang="en-US" sz="2800"/>
          </a:p>
          <a:p>
            <a:pPr marL="457200" indent="-457200">
              <a:lnSpc>
                <a:spcPct val="120000"/>
              </a:lnSpc>
              <a:buClrTx/>
              <a:buFont typeface="Wingdings" panose="05000000000000000000" pitchFamily="2" charset="2"/>
              <a:buChar char="§"/>
            </a:pPr>
            <a:r>
              <a:rPr lang="en-US" sz="2800"/>
              <a:t>... and making changes to meet these unmet needs</a:t>
            </a:r>
            <a:endParaRPr lang="en-US" sz="2000"/>
          </a:p>
          <a:p>
            <a:pPr marL="342900" indent="-342900">
              <a:lnSpc>
                <a:spcPct val="120000"/>
              </a:lnSpc>
              <a:buClrTx/>
              <a:buFont typeface="Wingdings" panose="05000000000000000000" pitchFamily="2" charset="2"/>
              <a:buChar char="§"/>
            </a:pPr>
            <a:endParaRPr lang="en-US" sz="2000"/>
          </a:p>
          <a:p>
            <a:pPr marL="457200" indent="-457200">
              <a:lnSpc>
                <a:spcPct val="120000"/>
              </a:lnSpc>
              <a:buClrTx/>
              <a:buFont typeface="Wingdings" panose="05000000000000000000" pitchFamily="2" charset="2"/>
              <a:buChar char="§"/>
            </a:pPr>
            <a:r>
              <a:rPr lang="en-US" sz="2800"/>
              <a:t>Health needs are context-specific and so should be health needs assessment </a:t>
            </a:r>
          </a:p>
          <a:p>
            <a:pPr marL="457200" indent="-457200">
              <a:lnSpc>
                <a:spcPct val="120000"/>
              </a:lnSpc>
              <a:buClrTx/>
              <a:buFont typeface="Wingdings" panose="05000000000000000000" pitchFamily="2" charset="2"/>
              <a:buChar char="§"/>
            </a:pPr>
            <a:endParaRPr lang="en-US" sz="2800"/>
          </a:p>
          <a:p>
            <a:pPr marL="457200" indent="-457200">
              <a:lnSpc>
                <a:spcPct val="120000"/>
              </a:lnSpc>
              <a:buClrTx/>
              <a:buFont typeface="Wingdings" panose="05000000000000000000" pitchFamily="2" charset="2"/>
              <a:buChar char="§"/>
            </a:pPr>
            <a:r>
              <a:rPr lang="en-US" sz="2800"/>
              <a:t>HNA in one area may not be </a:t>
            </a:r>
            <a:r>
              <a:rPr lang="en-US" sz="2800" err="1"/>
              <a:t>generalisable</a:t>
            </a:r>
            <a:r>
              <a:rPr lang="en-US" sz="2800"/>
              <a:t> to another area – “it's not like that here”</a:t>
            </a:r>
          </a:p>
          <a:p>
            <a:pPr marL="0" indent="0">
              <a:lnSpc>
                <a:spcPct val="120000"/>
              </a:lnSpc>
              <a:buNone/>
            </a:pPr>
            <a:endParaRPr kumimoji="0" lang="en-US" sz="1900" b="0" i="0" u="none" strike="noStrike" kern="1200" cap="none" spc="0" normalizeH="0" baseline="0" noProof="0">
              <a:ln>
                <a:noFill/>
              </a:ln>
              <a:solidFill>
                <a:prstClr val="black"/>
              </a:solidFill>
              <a:effectLst/>
              <a:uLnTx/>
              <a:uFillTx/>
              <a:ea typeface="Tahoma" panose="020B0604030504040204" pitchFamily="34" charset="0"/>
              <a:cs typeface="Tahoma" panose="020B0604030504040204" pitchFamily="34" charset="0"/>
            </a:endParaRPr>
          </a:p>
          <a:p>
            <a:pPr marL="0" indent="0" algn="ctr">
              <a:lnSpc>
                <a:spcPct val="120000"/>
              </a:lnSpc>
              <a:buNone/>
            </a:pPr>
            <a:r>
              <a:rPr kumimoji="0" lang="en-US" sz="1900" b="0" i="0" u="none" strike="noStrike" kern="1200" cap="none" spc="0" normalizeH="0" baseline="0" noProof="0">
                <a:ln>
                  <a:noFill/>
                </a:ln>
                <a:solidFill>
                  <a:prstClr val="black"/>
                </a:solidFill>
                <a:effectLst/>
                <a:uLnTx/>
                <a:uFillTx/>
                <a:ea typeface="Tahoma" panose="020B0604030504040204" pitchFamily="34" charset="0"/>
                <a:cs typeface="Tahoma" panose="020B0604030504040204" pitchFamily="34" charset="0"/>
              </a:rPr>
              <a:t>(J Wright in Oxford Handbook of  Public Health Practice, 2001) </a:t>
            </a:r>
            <a:endParaRPr lang="en-US" sz="2800"/>
          </a:p>
          <a:p>
            <a:pPr marL="285750" indent="-285750">
              <a:lnSpc>
                <a:spcPct val="120000"/>
              </a:lnSpc>
            </a:pPr>
            <a:endParaRPr lang="en-US" sz="2800">
              <a:latin typeface="Palatino Linotype" panose="02040502050505030304" pitchFamily="18" charset="0"/>
            </a:endParaRPr>
          </a:p>
        </p:txBody>
      </p:sp>
    </p:spTree>
    <p:extLst>
      <p:ext uri="{BB962C8B-B14F-4D97-AF65-F5344CB8AC3E}">
        <p14:creationId xmlns:p14="http://schemas.microsoft.com/office/powerpoint/2010/main" val="1681546128"/>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900CC-8E5D-4964-A46C-3D3A9A73CA33}"/>
              </a:ext>
            </a:extLst>
          </p:cNvPr>
          <p:cNvSpPr>
            <a:spLocks noGrp="1"/>
          </p:cNvSpPr>
          <p:nvPr>
            <p:ph type="title"/>
          </p:nvPr>
        </p:nvSpPr>
        <p:spPr>
          <a:xfrm>
            <a:off x="911415" y="404664"/>
            <a:ext cx="7886700" cy="1011108"/>
          </a:xfrm>
        </p:spPr>
        <p:txBody>
          <a:bodyPr>
            <a:normAutofit/>
          </a:bodyPr>
          <a:lstStyle/>
          <a:p>
            <a:r>
              <a:rPr lang="en-US" sz="4000" b="1">
                <a:solidFill>
                  <a:schemeClr val="tx1"/>
                </a:solidFill>
                <a:latin typeface="+mn-lt"/>
              </a:rPr>
              <a:t>H</a:t>
            </a:r>
            <a:r>
              <a:rPr lang="en-US" sz="4000" b="1" cap="none">
                <a:solidFill>
                  <a:schemeClr val="tx1"/>
                </a:solidFill>
                <a:latin typeface="+mn-lt"/>
              </a:rPr>
              <a:t>ealth needs assessment</a:t>
            </a:r>
            <a:endParaRPr lang="en-GB" sz="4000" b="1" cap="none">
              <a:solidFill>
                <a:schemeClr val="tx1"/>
              </a:solidFill>
              <a:latin typeface="+mn-lt"/>
            </a:endParaRPr>
          </a:p>
        </p:txBody>
      </p:sp>
      <p:sp>
        <p:nvSpPr>
          <p:cNvPr id="3" name="Content Placeholder 2">
            <a:extLst>
              <a:ext uri="{FF2B5EF4-FFF2-40B4-BE49-F238E27FC236}">
                <a16:creationId xmlns:a16="http://schemas.microsoft.com/office/drawing/2014/main" id="{83A11F31-E132-43DA-82FA-2F4E7950D870}"/>
              </a:ext>
            </a:extLst>
          </p:cNvPr>
          <p:cNvSpPr>
            <a:spLocks noGrp="1"/>
          </p:cNvSpPr>
          <p:nvPr>
            <p:ph type="body" sz="quarter" idx="11"/>
          </p:nvPr>
        </p:nvSpPr>
        <p:spPr>
          <a:xfrm>
            <a:off x="911415" y="1556792"/>
            <a:ext cx="7886699" cy="4608512"/>
          </a:xfrm>
        </p:spPr>
        <p:txBody>
          <a:bodyPr vert="horz" lIns="91440" tIns="45720" rIns="91440" bIns="45720" rtlCol="0" anchor="t">
            <a:noAutofit/>
          </a:bodyPr>
          <a:lstStyle/>
          <a:p>
            <a:pPr>
              <a:buClrTx/>
              <a:buFont typeface="Wingdings" panose="05000000000000000000" pitchFamily="2" charset="2"/>
              <a:buChar char="§"/>
            </a:pPr>
            <a:r>
              <a:rPr lang="en-US" sz="2400"/>
              <a:t>Not simply a process of listening to patients or relying on personal experience</a:t>
            </a:r>
          </a:p>
          <a:p>
            <a:pPr>
              <a:buClrTx/>
              <a:buFont typeface="Wingdings" panose="05000000000000000000" pitchFamily="2" charset="2"/>
              <a:buChar char="§"/>
            </a:pPr>
            <a:endParaRPr lang="en-US" sz="2400"/>
          </a:p>
          <a:p>
            <a:pPr>
              <a:buClrTx/>
              <a:buFont typeface="Wingdings" panose="05000000000000000000" pitchFamily="2" charset="2"/>
              <a:buChar char="§"/>
            </a:pPr>
            <a:r>
              <a:rPr lang="en-US" sz="2400"/>
              <a:t>The development and refinement of well-established approaches to understanding the needs of a local population.</a:t>
            </a:r>
          </a:p>
          <a:p>
            <a:pPr>
              <a:buClrTx/>
              <a:buFont typeface="Wingdings" panose="05000000000000000000" pitchFamily="2" charset="2"/>
              <a:buChar char="§"/>
            </a:pPr>
            <a:endParaRPr lang="en-US" sz="2400"/>
          </a:p>
          <a:p>
            <a:pPr>
              <a:buClrTx/>
              <a:buFont typeface="Wingdings" panose="05000000000000000000" pitchFamily="2" charset="2"/>
              <a:buChar char="§"/>
            </a:pPr>
            <a:r>
              <a:rPr lang="en-US" sz="2400"/>
              <a:t>Must balance clinical (what should be done), ethical (what can be done), and economic (what can be afforded) considerations</a:t>
            </a:r>
            <a:r>
              <a:rPr lang="en-US" sz="2800"/>
              <a:t>.</a:t>
            </a:r>
          </a:p>
        </p:txBody>
      </p:sp>
    </p:spTree>
    <p:extLst>
      <p:ext uri="{BB962C8B-B14F-4D97-AF65-F5344CB8AC3E}">
        <p14:creationId xmlns:p14="http://schemas.microsoft.com/office/powerpoint/2010/main" val="720282892"/>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778A2-9F57-32B4-80FC-9517E872466B}"/>
              </a:ext>
            </a:extLst>
          </p:cNvPr>
          <p:cNvSpPr>
            <a:spLocks noGrp="1"/>
          </p:cNvSpPr>
          <p:nvPr>
            <p:ph type="title"/>
          </p:nvPr>
        </p:nvSpPr>
        <p:spPr/>
        <p:txBody>
          <a:bodyPr/>
          <a:lstStyle/>
          <a:p>
            <a:r>
              <a:rPr lang="en-GB" b="1"/>
              <a:t>Health Needs Assessment </a:t>
            </a:r>
            <a:endParaRPr lang="en-GB"/>
          </a:p>
        </p:txBody>
      </p:sp>
      <p:sp>
        <p:nvSpPr>
          <p:cNvPr id="3" name="Content Placeholder 2">
            <a:extLst>
              <a:ext uri="{FF2B5EF4-FFF2-40B4-BE49-F238E27FC236}">
                <a16:creationId xmlns:a16="http://schemas.microsoft.com/office/drawing/2014/main" id="{FC08897E-825D-8FA1-4D43-B370E14131F4}"/>
              </a:ext>
            </a:extLst>
          </p:cNvPr>
          <p:cNvSpPr>
            <a:spLocks noGrp="1"/>
          </p:cNvSpPr>
          <p:nvPr>
            <p:ph idx="1"/>
          </p:nvPr>
        </p:nvSpPr>
        <p:spPr/>
        <p:txBody>
          <a:bodyPr>
            <a:normAutofit fontScale="85000" lnSpcReduction="10000"/>
          </a:bodyPr>
          <a:lstStyle/>
          <a:p>
            <a:r>
              <a:rPr lang="en-GB"/>
              <a:t>Health needs assessment can be carried out from the viewpoint of professionals, the public, and key informants (community members with specific point of view </a:t>
            </a:r>
            <a:r>
              <a:rPr lang="en-GB" err="1"/>
              <a:t>e.g</a:t>
            </a:r>
            <a:r>
              <a:rPr lang="en-GB"/>
              <a:t> teachers).</a:t>
            </a:r>
          </a:p>
          <a:p>
            <a:r>
              <a:rPr lang="en-GB"/>
              <a:t>It can be carried out at different levels that is either individual or specific groups (people with specific health issues or national populations).</a:t>
            </a:r>
          </a:p>
          <a:p>
            <a:r>
              <a:rPr lang="en-GB"/>
              <a:t>It helps to inform intervention planning, and service design.</a:t>
            </a:r>
          </a:p>
          <a:p>
            <a:endParaRPr lang="en-GB"/>
          </a:p>
        </p:txBody>
      </p:sp>
    </p:spTree>
    <p:extLst>
      <p:ext uri="{BB962C8B-B14F-4D97-AF65-F5344CB8AC3E}">
        <p14:creationId xmlns:p14="http://schemas.microsoft.com/office/powerpoint/2010/main" val="534078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is the purpose of health needs assessment ?</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3026433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CD3F5-2B27-F182-AEA4-BEE62E12748E}"/>
              </a:ext>
            </a:extLst>
          </p:cNvPr>
          <p:cNvSpPr>
            <a:spLocks noGrp="1"/>
          </p:cNvSpPr>
          <p:nvPr>
            <p:ph type="title"/>
          </p:nvPr>
        </p:nvSpPr>
        <p:spPr>
          <a:xfrm>
            <a:off x="176212" y="303213"/>
            <a:ext cx="8791575" cy="1143000"/>
          </a:xfrm>
        </p:spPr>
        <p:txBody>
          <a:bodyPr>
            <a:normAutofit fontScale="90000"/>
          </a:bodyPr>
          <a:lstStyle/>
          <a:p>
            <a:pPr algn="l"/>
            <a:r>
              <a:rPr lang="en-GB" b="1"/>
              <a:t>Purpose of health needs assessment </a:t>
            </a:r>
          </a:p>
        </p:txBody>
      </p:sp>
      <p:sp>
        <p:nvSpPr>
          <p:cNvPr id="3" name="Content Placeholder 2">
            <a:extLst>
              <a:ext uri="{FF2B5EF4-FFF2-40B4-BE49-F238E27FC236}">
                <a16:creationId xmlns:a16="http://schemas.microsoft.com/office/drawing/2014/main" id="{EB9713F9-CC97-F8AC-299D-680779B09075}"/>
              </a:ext>
            </a:extLst>
          </p:cNvPr>
          <p:cNvSpPr>
            <a:spLocks noGrp="1"/>
          </p:cNvSpPr>
          <p:nvPr>
            <p:ph idx="1"/>
          </p:nvPr>
        </p:nvSpPr>
        <p:spPr>
          <a:xfrm>
            <a:off x="352425" y="1638301"/>
            <a:ext cx="8229600" cy="3917032"/>
          </a:xfrm>
        </p:spPr>
        <p:txBody>
          <a:bodyPr>
            <a:normAutofit fontScale="70000" lnSpcReduction="20000"/>
          </a:bodyPr>
          <a:lstStyle/>
          <a:p>
            <a:r>
              <a:rPr lang="en-GB"/>
              <a:t>To identify which actions to improve health should be given greatest priority</a:t>
            </a:r>
          </a:p>
          <a:p>
            <a:r>
              <a:rPr lang="en-GB"/>
              <a:t>To choose which particular groups or communities should be prioritised</a:t>
            </a:r>
          </a:p>
          <a:p>
            <a:r>
              <a:rPr lang="en-GB"/>
              <a:t>To help in targeting interventions and commissioning services appropriately.</a:t>
            </a:r>
          </a:p>
          <a:p>
            <a:r>
              <a:rPr lang="en-GB"/>
              <a:t>To identify and respond to specific needs of the minority groups</a:t>
            </a:r>
          </a:p>
          <a:p>
            <a:r>
              <a:rPr lang="en-GB"/>
              <a:t>To target people/groups  at higher risk</a:t>
            </a:r>
          </a:p>
          <a:p>
            <a:r>
              <a:rPr lang="en-GB"/>
              <a:t>To properly allocate resources </a:t>
            </a:r>
          </a:p>
          <a:p>
            <a:endParaRPr lang="en-GB"/>
          </a:p>
          <a:p>
            <a:pPr marL="0" indent="0">
              <a:buNone/>
            </a:pPr>
            <a:r>
              <a:rPr lang="en-GB"/>
              <a:t>                                                                (Naidoo and Wills, 2009)</a:t>
            </a:r>
          </a:p>
        </p:txBody>
      </p:sp>
    </p:spTree>
    <p:extLst>
      <p:ext uri="{BB962C8B-B14F-4D97-AF65-F5344CB8AC3E}">
        <p14:creationId xmlns:p14="http://schemas.microsoft.com/office/powerpoint/2010/main" val="1335037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3CC27-E343-4090-814A-7D22CEF57FB9}"/>
              </a:ext>
            </a:extLst>
          </p:cNvPr>
          <p:cNvSpPr>
            <a:spLocks noGrp="1"/>
          </p:cNvSpPr>
          <p:nvPr>
            <p:ph type="title"/>
          </p:nvPr>
        </p:nvSpPr>
        <p:spPr>
          <a:xfrm>
            <a:off x="313095" y="164116"/>
            <a:ext cx="8397855" cy="1011108"/>
          </a:xfrm>
        </p:spPr>
        <p:txBody>
          <a:bodyPr>
            <a:noAutofit/>
          </a:bodyPr>
          <a:lstStyle/>
          <a:p>
            <a:pPr algn="l"/>
            <a:r>
              <a:rPr lang="en-US" sz="3600" b="1" cap="none">
                <a:solidFill>
                  <a:schemeClr val="tx1"/>
                </a:solidFill>
                <a:latin typeface="+mn-lt"/>
              </a:rPr>
              <a:t>Purpose of health needs assessment</a:t>
            </a:r>
            <a:endParaRPr lang="en-GB" sz="3600" b="1" cap="none">
              <a:solidFill>
                <a:schemeClr val="tx1"/>
              </a:solidFill>
              <a:latin typeface="+mn-lt"/>
            </a:endParaRPr>
          </a:p>
        </p:txBody>
      </p:sp>
      <p:sp>
        <p:nvSpPr>
          <p:cNvPr id="3" name="Content Placeholder 2">
            <a:extLst>
              <a:ext uri="{FF2B5EF4-FFF2-40B4-BE49-F238E27FC236}">
                <a16:creationId xmlns:a16="http://schemas.microsoft.com/office/drawing/2014/main" id="{5AD5293B-F4AD-4ACA-8730-D4737E275080}"/>
              </a:ext>
            </a:extLst>
          </p:cNvPr>
          <p:cNvSpPr>
            <a:spLocks noGrp="1"/>
          </p:cNvSpPr>
          <p:nvPr>
            <p:ph type="body" sz="quarter" idx="11"/>
          </p:nvPr>
        </p:nvSpPr>
        <p:spPr>
          <a:xfrm>
            <a:off x="410804" y="1343764"/>
            <a:ext cx="8300147" cy="4339012"/>
          </a:xfrm>
        </p:spPr>
        <p:txBody>
          <a:bodyPr vert="horz" lIns="91440" tIns="45720" rIns="91440" bIns="45720" rtlCol="0" anchor="t">
            <a:normAutofit/>
          </a:bodyPr>
          <a:lstStyle/>
          <a:p>
            <a:pPr>
              <a:lnSpc>
                <a:spcPct val="120000"/>
              </a:lnSpc>
              <a:buClrTx/>
            </a:pPr>
            <a:r>
              <a:rPr lang="en-US" sz="2400">
                <a:ea typeface="+mn-lt"/>
                <a:cs typeface="+mn-lt"/>
              </a:rPr>
              <a:t>Highlighting the areas of unmet need and providing a clear set of objectives to work towards  meeting these needs</a:t>
            </a:r>
            <a:endParaRPr lang="en-US" sz="2400"/>
          </a:p>
          <a:p>
            <a:pPr>
              <a:lnSpc>
                <a:spcPct val="120000"/>
              </a:lnSpc>
              <a:buClrTx/>
            </a:pPr>
            <a:r>
              <a:rPr lang="en-GB" sz="2400"/>
              <a:t>Professional development of skills and experience</a:t>
            </a:r>
          </a:p>
          <a:p>
            <a:pPr>
              <a:lnSpc>
                <a:spcPct val="120000"/>
              </a:lnSpc>
              <a:buClrTx/>
            </a:pPr>
            <a:r>
              <a:rPr lang="en-GB" sz="2400"/>
              <a:t>Improved communication with other agencies and the public</a:t>
            </a:r>
            <a:r>
              <a:rPr lang="en-US" sz="2400"/>
              <a:t>.</a:t>
            </a:r>
          </a:p>
          <a:p>
            <a:pPr>
              <a:lnSpc>
                <a:spcPct val="120000"/>
              </a:lnSpc>
              <a:buClrTx/>
            </a:pPr>
            <a:r>
              <a:rPr lang="en-GB" sz="2400"/>
              <a:t>Strengthened community involvement in decision making</a:t>
            </a:r>
          </a:p>
          <a:p>
            <a:pPr>
              <a:lnSpc>
                <a:spcPct val="120000"/>
              </a:lnSpc>
              <a:buClrTx/>
            </a:pPr>
            <a:r>
              <a:rPr lang="en-GB" sz="2400"/>
              <a:t>Improved team and partnership working</a:t>
            </a:r>
            <a:endParaRPr lang="en-US" sz="2400"/>
          </a:p>
        </p:txBody>
      </p:sp>
    </p:spTree>
    <p:extLst>
      <p:ext uri="{BB962C8B-B14F-4D97-AF65-F5344CB8AC3E}">
        <p14:creationId xmlns:p14="http://schemas.microsoft.com/office/powerpoint/2010/main" val="1969142078"/>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are the Challenges of HNA?</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2302041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91381-91BF-14B9-AD61-B1E6EB87E1A6}"/>
              </a:ext>
            </a:extLst>
          </p:cNvPr>
          <p:cNvSpPr>
            <a:spLocks noGrp="1"/>
          </p:cNvSpPr>
          <p:nvPr>
            <p:ph type="title"/>
          </p:nvPr>
        </p:nvSpPr>
        <p:spPr/>
        <p:txBody>
          <a:bodyPr/>
          <a:lstStyle/>
          <a:p>
            <a:r>
              <a:rPr lang="en-GB" b="1"/>
              <a:t>Challenges of HNA</a:t>
            </a:r>
          </a:p>
        </p:txBody>
      </p:sp>
      <p:sp>
        <p:nvSpPr>
          <p:cNvPr id="3" name="Content Placeholder 2">
            <a:extLst>
              <a:ext uri="{FF2B5EF4-FFF2-40B4-BE49-F238E27FC236}">
                <a16:creationId xmlns:a16="http://schemas.microsoft.com/office/drawing/2014/main" id="{94EF57FF-EA9E-C309-C3A1-A0BB34754854}"/>
              </a:ext>
            </a:extLst>
          </p:cNvPr>
          <p:cNvSpPr>
            <a:spLocks noGrp="1"/>
          </p:cNvSpPr>
          <p:nvPr>
            <p:ph idx="1"/>
          </p:nvPr>
        </p:nvSpPr>
        <p:spPr/>
        <p:txBody>
          <a:bodyPr>
            <a:normAutofit fontScale="85000" lnSpcReduction="10000"/>
          </a:bodyPr>
          <a:lstStyle/>
          <a:p>
            <a:r>
              <a:rPr lang="en-GB"/>
              <a:t>Working across professional boundaries that prevent power-or information-sharing</a:t>
            </a:r>
          </a:p>
          <a:p>
            <a:r>
              <a:rPr lang="en-GB"/>
              <a:t>Developing a shared language between sectors </a:t>
            </a:r>
          </a:p>
          <a:p>
            <a:r>
              <a:rPr lang="en-GB"/>
              <a:t>Obtaining commitment from ‘the top’</a:t>
            </a:r>
          </a:p>
          <a:p>
            <a:r>
              <a:rPr lang="en-GB"/>
              <a:t>Accessing relevant data</a:t>
            </a:r>
          </a:p>
          <a:p>
            <a:r>
              <a:rPr lang="en-GB"/>
              <a:t>Accessing the target population</a:t>
            </a:r>
          </a:p>
          <a:p>
            <a:r>
              <a:rPr lang="en-GB"/>
              <a:t>Maintaining team motivation and commitment</a:t>
            </a:r>
          </a:p>
          <a:p>
            <a:r>
              <a:rPr lang="en-GB"/>
              <a:t>Translating findings into effective action.</a:t>
            </a:r>
          </a:p>
        </p:txBody>
      </p:sp>
    </p:spTree>
    <p:extLst>
      <p:ext uri="{BB962C8B-B14F-4D97-AF65-F5344CB8AC3E}">
        <p14:creationId xmlns:p14="http://schemas.microsoft.com/office/powerpoint/2010/main" val="109657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693068" y="2212617"/>
            <a:ext cx="8062664" cy="1470025"/>
          </a:xfrm>
        </p:spPr>
        <p:txBody>
          <a:bodyPr>
            <a:normAutofit/>
          </a:bodyPr>
          <a:lstStyle/>
          <a:p>
            <a:r>
              <a:rPr lang="en-GB" b="1" i="1">
                <a:solidFill>
                  <a:schemeClr val="bg1"/>
                </a:solidFill>
                <a:latin typeface="Arial" panose="020B0604020202020204" pitchFamily="34" charset="0"/>
                <a:cs typeface="Arial" panose="020B0604020202020204" pitchFamily="34" charset="0"/>
              </a:rPr>
              <a:t>How does HNA support National and Local priorities?</a:t>
            </a: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1565818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C6930-FF29-1E7E-657E-C9DA56005B17}"/>
              </a:ext>
            </a:extLst>
          </p:cNvPr>
          <p:cNvSpPr>
            <a:spLocks noGrp="1"/>
          </p:cNvSpPr>
          <p:nvPr>
            <p:ph type="title"/>
          </p:nvPr>
        </p:nvSpPr>
        <p:spPr/>
        <p:txBody>
          <a:bodyPr/>
          <a:lstStyle/>
          <a:p>
            <a:r>
              <a:rPr lang="en-GB" b="1"/>
              <a:t>Health Needs Assessment </a:t>
            </a:r>
          </a:p>
        </p:txBody>
      </p:sp>
      <p:sp>
        <p:nvSpPr>
          <p:cNvPr id="3" name="Content Placeholder 2">
            <a:extLst>
              <a:ext uri="{FF2B5EF4-FFF2-40B4-BE49-F238E27FC236}">
                <a16:creationId xmlns:a16="http://schemas.microsoft.com/office/drawing/2014/main" id="{1F6C03EF-B5CD-9A1F-C59A-DA4A0D91799C}"/>
              </a:ext>
            </a:extLst>
          </p:cNvPr>
          <p:cNvSpPr>
            <a:spLocks noGrp="1"/>
          </p:cNvSpPr>
          <p:nvPr>
            <p:ph idx="1"/>
          </p:nvPr>
        </p:nvSpPr>
        <p:spPr/>
        <p:txBody>
          <a:bodyPr/>
          <a:lstStyle/>
          <a:p>
            <a:r>
              <a:rPr lang="en-GB"/>
              <a:t>HNA provides a vital tool to meet the specific objective set by the government,</a:t>
            </a:r>
          </a:p>
          <a:p>
            <a:r>
              <a:rPr lang="en-GB"/>
              <a:t>HNA is recommended in various policy documents to inform regional and local strategic plans.</a:t>
            </a:r>
          </a:p>
        </p:txBody>
      </p:sp>
    </p:spTree>
    <p:extLst>
      <p:ext uri="{BB962C8B-B14F-4D97-AF65-F5344CB8AC3E}">
        <p14:creationId xmlns:p14="http://schemas.microsoft.com/office/powerpoint/2010/main" val="6600693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are the different types of need?</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2739852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0AC8-9A21-B917-C32C-40A463B8DF07}"/>
              </a:ext>
            </a:extLst>
          </p:cNvPr>
          <p:cNvSpPr>
            <a:spLocks noGrp="1"/>
          </p:cNvSpPr>
          <p:nvPr>
            <p:ph type="title"/>
          </p:nvPr>
        </p:nvSpPr>
        <p:spPr/>
        <p:txBody>
          <a:bodyPr/>
          <a:lstStyle/>
          <a:p>
            <a:r>
              <a:rPr lang="en-US" altLang="en-US" sz="4400" b="1" i="0" cap="none">
                <a:latin typeface="Arial" panose="020B0604020202020204" pitchFamily="34" charset="0"/>
                <a:cs typeface="Arial" panose="020B0604020202020204" pitchFamily="34" charset="0"/>
              </a:rPr>
              <a:t>Different </a:t>
            </a:r>
            <a:r>
              <a:rPr lang="en-GB" altLang="en-US" sz="4400" b="1" i="0" cap="none">
                <a:latin typeface="Arial" panose="020B0604020202020204" pitchFamily="34" charset="0"/>
                <a:cs typeface="Arial" panose="020B0604020202020204" pitchFamily="34" charset="0"/>
              </a:rPr>
              <a:t>t</a:t>
            </a:r>
            <a:r>
              <a:rPr lang="en-GB" b="1"/>
              <a:t>ypes of need</a:t>
            </a:r>
          </a:p>
        </p:txBody>
      </p:sp>
      <p:sp>
        <p:nvSpPr>
          <p:cNvPr id="3" name="Content Placeholder 2">
            <a:extLst>
              <a:ext uri="{FF2B5EF4-FFF2-40B4-BE49-F238E27FC236}">
                <a16:creationId xmlns:a16="http://schemas.microsoft.com/office/drawing/2014/main" id="{BE36C766-2111-96F2-55FD-EAD25698C144}"/>
              </a:ext>
            </a:extLst>
          </p:cNvPr>
          <p:cNvSpPr>
            <a:spLocks noGrp="1"/>
          </p:cNvSpPr>
          <p:nvPr>
            <p:ph idx="1"/>
          </p:nvPr>
        </p:nvSpPr>
        <p:spPr/>
        <p:txBody>
          <a:bodyPr>
            <a:normAutofit/>
          </a:bodyPr>
          <a:lstStyle/>
          <a:p>
            <a:pPr marL="0" indent="0">
              <a:buNone/>
            </a:pPr>
            <a:r>
              <a:rPr lang="en-GB"/>
              <a:t>Bradshaw (1972) distinguished four different types of health and social needs. These include</a:t>
            </a:r>
          </a:p>
          <a:p>
            <a:r>
              <a:rPr lang="en-GB"/>
              <a:t>Normative needs defined by professional</a:t>
            </a:r>
          </a:p>
          <a:p>
            <a:r>
              <a:rPr lang="en-GB"/>
              <a:t>Felt needs (wants) defined by client</a:t>
            </a:r>
          </a:p>
          <a:p>
            <a:r>
              <a:rPr lang="en-GB"/>
              <a:t>Expressed needs (Demands) </a:t>
            </a:r>
          </a:p>
          <a:p>
            <a:r>
              <a:rPr lang="en-GB"/>
              <a:t>Comparative needs</a:t>
            </a:r>
          </a:p>
          <a:p>
            <a:endParaRPr lang="en-GB"/>
          </a:p>
        </p:txBody>
      </p:sp>
    </p:spTree>
    <p:extLst>
      <p:ext uri="{BB962C8B-B14F-4D97-AF65-F5344CB8AC3E}">
        <p14:creationId xmlns:p14="http://schemas.microsoft.com/office/powerpoint/2010/main" val="41239337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9F419-0D0C-4514-9520-13E0803FC248}"/>
              </a:ext>
            </a:extLst>
          </p:cNvPr>
          <p:cNvSpPr>
            <a:spLocks noGrp="1"/>
          </p:cNvSpPr>
          <p:nvPr>
            <p:ph type="title"/>
          </p:nvPr>
        </p:nvSpPr>
        <p:spPr>
          <a:xfrm>
            <a:off x="628650" y="116632"/>
            <a:ext cx="7886700" cy="1352752"/>
          </a:xfrm>
        </p:spPr>
        <p:txBody>
          <a:bodyPr>
            <a:normAutofit/>
          </a:bodyPr>
          <a:lstStyle/>
          <a:p>
            <a:pPr>
              <a:lnSpc>
                <a:spcPct val="100000"/>
              </a:lnSpc>
            </a:pPr>
            <a:r>
              <a:rPr lang="en-US" sz="3200" b="1">
                <a:latin typeface="Arial" panose="020B0604020202020204" pitchFamily="34" charset="0"/>
                <a:cs typeface="Arial" panose="020B0604020202020204" pitchFamily="34" charset="0"/>
              </a:rPr>
              <a:t>Normative needs</a:t>
            </a:r>
            <a:endParaRPr lang="en-GB" sz="3200" b="1" cap="none">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1009F68-1B07-4CFE-8B80-E16913F6CA77}"/>
              </a:ext>
            </a:extLst>
          </p:cNvPr>
          <p:cNvSpPr>
            <a:spLocks noGrp="1"/>
          </p:cNvSpPr>
          <p:nvPr>
            <p:ph idx="1"/>
          </p:nvPr>
        </p:nvSpPr>
        <p:spPr>
          <a:xfrm>
            <a:off x="719572" y="1340768"/>
            <a:ext cx="7704856" cy="4464496"/>
          </a:xfrm>
        </p:spPr>
        <p:txBody>
          <a:bodyPr vert="horz" lIns="91440" tIns="45720" rIns="91440" bIns="45720" rtlCol="0" anchor="t">
            <a:normAutofit/>
          </a:bodyPr>
          <a:lstStyle/>
          <a:p>
            <a:pPr marL="0" indent="0">
              <a:lnSpc>
                <a:spcPct val="100000"/>
              </a:lnSpc>
              <a:buNone/>
            </a:pPr>
            <a:r>
              <a:rPr lang="en-US" sz="1800" b="1">
                <a:latin typeface="Arial" panose="020B0604020202020204" pitchFamily="34" charset="0"/>
                <a:cs typeface="Arial" panose="020B0604020202020204" pitchFamily="34" charset="0"/>
              </a:rPr>
              <a:t>Normative needs</a:t>
            </a:r>
            <a:r>
              <a:rPr lang="en-US" sz="1800">
                <a:latin typeface="Arial" panose="020B0604020202020204" pitchFamily="34" charset="0"/>
                <a:cs typeface="Arial" panose="020B0604020202020204" pitchFamily="34" charset="0"/>
              </a:rPr>
              <a:t>: These are need that is </a:t>
            </a:r>
            <a:r>
              <a:rPr lang="en-US" sz="1800" b="1" i="1">
                <a:latin typeface="Arial" panose="020B0604020202020204" pitchFamily="34" charset="0"/>
                <a:cs typeface="Arial" panose="020B0604020202020204" pitchFamily="34" charset="0"/>
              </a:rPr>
              <a:t>defined by experts</a:t>
            </a:r>
            <a:r>
              <a:rPr lang="en-US" sz="1800">
                <a:latin typeface="Arial" panose="020B0604020202020204" pitchFamily="34" charset="0"/>
                <a:cs typeface="Arial" panose="020B0604020202020204" pitchFamily="34" charset="0"/>
              </a:rPr>
              <a:t>.</a:t>
            </a:r>
          </a:p>
          <a:p>
            <a:pPr>
              <a:lnSpc>
                <a:spcPct val="100000"/>
              </a:lnSpc>
            </a:pPr>
            <a:r>
              <a:rPr lang="en-US" sz="1800">
                <a:latin typeface="Arial" panose="020B0604020202020204" pitchFamily="34" charset="0"/>
                <a:cs typeface="Arial" panose="020B0604020202020204" pitchFamily="34" charset="0"/>
              </a:rPr>
              <a:t>Normative needs are not absolute and there may be different standards laid down by different experts because they identify the way these needs can be met.</a:t>
            </a:r>
          </a:p>
          <a:p>
            <a:pPr>
              <a:lnSpc>
                <a:spcPct val="100000"/>
              </a:lnSpc>
            </a:pPr>
            <a:endParaRPr lang="en-US" sz="1800">
              <a:latin typeface="Arial" panose="020B0604020202020204" pitchFamily="34" charset="0"/>
              <a:cs typeface="Arial" panose="020B0604020202020204" pitchFamily="34" charset="0"/>
            </a:endParaRPr>
          </a:p>
          <a:p>
            <a:pPr>
              <a:lnSpc>
                <a:spcPct val="100000"/>
              </a:lnSpc>
            </a:pPr>
            <a:r>
              <a:rPr lang="en-US" sz="1800">
                <a:latin typeface="Arial" panose="020B0604020202020204" pitchFamily="34" charset="0"/>
                <a:cs typeface="Arial" panose="020B0604020202020204" pitchFamily="34" charset="0"/>
              </a:rPr>
              <a:t>This normative need reflects a professional judgement that may be different from their client's judgement based on what they can provide.</a:t>
            </a:r>
          </a:p>
          <a:p>
            <a:pPr lvl="1">
              <a:lnSpc>
                <a:spcPct val="100000"/>
              </a:lnSpc>
            </a:pPr>
            <a:r>
              <a:rPr lang="en-US" sz="1800">
                <a:latin typeface="Arial" panose="020B0604020202020204" pitchFamily="34" charset="0"/>
                <a:cs typeface="Arial" panose="020B0604020202020204" pitchFamily="34" charset="0"/>
              </a:rPr>
              <a:t>E.g., Vaccinations, a decision by a surgeon that a patient needs an operation</a:t>
            </a:r>
          </a:p>
          <a:p>
            <a:pPr lvl="1">
              <a:lnSpc>
                <a:spcPct val="100000"/>
              </a:lnSpc>
            </a:pPr>
            <a:r>
              <a:rPr lang="en-US" sz="1800">
                <a:latin typeface="Arial" panose="020B0604020202020204" pitchFamily="34" charset="0"/>
                <a:cs typeface="Arial" panose="020B0604020202020204" pitchFamily="34" charset="0"/>
              </a:rPr>
              <a:t>A decision by a health visitor that a child needs supplementary feeding through bottle feeding in addition to breastfeeding due to the baby growth failure.</a:t>
            </a:r>
          </a:p>
          <a:p>
            <a:pPr marL="0" indent="0">
              <a:lnSpc>
                <a:spcPct val="100000"/>
              </a:lnSpc>
              <a:buNone/>
            </a:pPr>
            <a:r>
              <a:rPr lang="en-US" sz="1800">
                <a:latin typeface="Arial" panose="020B0604020202020204" pitchFamily="34" charset="0"/>
                <a:cs typeface="Arial" panose="020B0604020202020204" pitchFamily="34" charset="0"/>
              </a:rPr>
              <a:t>                                                                     (Naidoo and Wills, 2009)</a:t>
            </a:r>
          </a:p>
          <a:p>
            <a:pPr>
              <a:lnSpc>
                <a:spcPct val="100000"/>
              </a:lnSpc>
            </a:pPr>
            <a:endParaRPr lang="en-US" sz="1800">
              <a:latin typeface="Arial" panose="020B0604020202020204" pitchFamily="34" charset="0"/>
              <a:cs typeface="Arial" panose="020B0604020202020204" pitchFamily="34" charset="0"/>
            </a:endParaRPr>
          </a:p>
          <a:p>
            <a:pPr lvl="1">
              <a:lnSpc>
                <a:spcPct val="100000"/>
              </a:lnSpc>
            </a:pPr>
            <a:endParaRPr lang="en-GB" sz="1800">
              <a:latin typeface="Palatino Linotype" panose="02040502050505030304" pitchFamily="18" charset="0"/>
            </a:endParaRPr>
          </a:p>
        </p:txBody>
      </p:sp>
    </p:spTree>
    <p:extLst>
      <p:ext uri="{BB962C8B-B14F-4D97-AF65-F5344CB8AC3E}">
        <p14:creationId xmlns:p14="http://schemas.microsoft.com/office/powerpoint/2010/main" val="31173084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B63A0-847A-E971-79E5-B7FB7E5F2052}"/>
              </a:ext>
            </a:extLst>
          </p:cNvPr>
          <p:cNvSpPr>
            <a:spLocks noGrp="1"/>
          </p:cNvSpPr>
          <p:nvPr>
            <p:ph type="title"/>
          </p:nvPr>
        </p:nvSpPr>
        <p:spPr/>
        <p:txBody>
          <a:bodyPr/>
          <a:lstStyle/>
          <a:p>
            <a:r>
              <a:rPr kumimoji="0" lang="en-US" sz="44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Felt needs</a:t>
            </a:r>
            <a:endParaRPr lang="en-GB"/>
          </a:p>
        </p:txBody>
      </p:sp>
      <p:sp>
        <p:nvSpPr>
          <p:cNvPr id="3" name="Content Placeholder 2">
            <a:extLst>
              <a:ext uri="{FF2B5EF4-FFF2-40B4-BE49-F238E27FC236}">
                <a16:creationId xmlns:a16="http://schemas.microsoft.com/office/drawing/2014/main" id="{421EB23D-4FCF-F875-C433-E0FC0785BEE1}"/>
              </a:ext>
            </a:extLst>
          </p:cNvPr>
          <p:cNvSpPr>
            <a:spLocks noGrp="1"/>
          </p:cNvSpPr>
          <p:nvPr>
            <p:ph idx="1"/>
          </p:nvPr>
        </p:nvSpPr>
        <p:spPr/>
        <p:txBody>
          <a:bodyPr>
            <a:normAutofit fontScale="925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Felt needs (wants): </a:t>
            </a: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Need perceived/identified by an </a:t>
            </a:r>
            <a:r>
              <a:rPr kumimoji="0" lang="en-US" sz="2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individual/client</a:t>
            </a: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Felt needs are limited by </a:t>
            </a:r>
            <a:r>
              <a:rPr kumimoji="0" lang="en-US" sz="2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individual</a:t>
            </a: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r>
              <a:rPr kumimoji="0" lang="en-US" sz="24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perceptions</a:t>
            </a: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and knowledge of services.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400">
                <a:solidFill>
                  <a:prstClr val="black"/>
                </a:solidFill>
                <a:latin typeface="Arial" panose="020B0604020202020204" pitchFamily="34" charset="0"/>
                <a:cs typeface="Arial" panose="020B0604020202020204" pitchFamily="34" charset="0"/>
              </a:rPr>
              <a:t>It is what people really want through service provision and necessary support (service user views and patient/public involvement in health decision making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Sometimes </a:t>
            </a:r>
            <a:r>
              <a:rPr lang="en-US" sz="2400">
                <a:solidFill>
                  <a:prstClr val="black"/>
                </a:solidFill>
                <a:latin typeface="Arial" panose="020B0604020202020204" pitchFamily="34" charset="0"/>
                <a:cs typeface="Arial" panose="020B0604020202020204" pitchFamily="34" charset="0"/>
              </a:rPr>
              <a:t>called</a:t>
            </a: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service n</a:t>
            </a:r>
            <a:r>
              <a:rPr lang="en-US" sz="2400" err="1">
                <a:solidFill>
                  <a:prstClr val="black"/>
                </a:solidFill>
                <a:latin typeface="Arial" panose="020B0604020202020204" pitchFamily="34" charset="0"/>
                <a:cs typeface="Arial" panose="020B0604020202020204" pitchFamily="34" charset="0"/>
              </a:rPr>
              <a:t>eeds</a:t>
            </a:r>
            <a:endPar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E.g., Having a headache, feeling knee pain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0" indent="0">
              <a:buNone/>
            </a:pPr>
            <a:r>
              <a:rPr lang="en-GB" sz="2400">
                <a:latin typeface="Arial" panose="020B0604020202020204" pitchFamily="34" charset="0"/>
                <a:cs typeface="Arial" panose="020B0604020202020204" pitchFamily="34" charset="0"/>
              </a:rPr>
              <a:t>                                                        (Naidoo and Wills, 2009)</a:t>
            </a:r>
          </a:p>
          <a:p>
            <a:endParaRPr lang="en-GB"/>
          </a:p>
        </p:txBody>
      </p:sp>
    </p:spTree>
    <p:extLst>
      <p:ext uri="{BB962C8B-B14F-4D97-AF65-F5344CB8AC3E}">
        <p14:creationId xmlns:p14="http://schemas.microsoft.com/office/powerpoint/2010/main" val="26051785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126B3-9C58-1A4E-76A6-4C00BE74D0BE}"/>
              </a:ext>
            </a:extLst>
          </p:cNvPr>
          <p:cNvSpPr>
            <a:spLocks noGrp="1"/>
          </p:cNvSpPr>
          <p:nvPr>
            <p:ph type="title"/>
          </p:nvPr>
        </p:nvSpPr>
        <p:spPr/>
        <p:txBody>
          <a:bodyPr/>
          <a:lstStyle/>
          <a:p>
            <a:r>
              <a:rPr kumimoji="0" lang="en-US" sz="44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Expressed needs</a:t>
            </a:r>
            <a:endParaRPr lang="en-GB"/>
          </a:p>
        </p:txBody>
      </p:sp>
      <p:sp>
        <p:nvSpPr>
          <p:cNvPr id="3" name="Content Placeholder 2">
            <a:extLst>
              <a:ext uri="{FF2B5EF4-FFF2-40B4-BE49-F238E27FC236}">
                <a16:creationId xmlns:a16="http://schemas.microsoft.com/office/drawing/2014/main" id="{87677426-EB35-7F40-BD7B-5A58719DF13B}"/>
              </a:ext>
            </a:extLst>
          </p:cNvPr>
          <p:cNvSpPr>
            <a:spLocks noGrp="1"/>
          </p:cNvSpPr>
          <p:nvPr>
            <p:ph idx="1"/>
          </p:nvPr>
        </p:nvSpPr>
        <p:spPr/>
        <p:txBody>
          <a:bodyPr>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Expressed needs (Demands): </a:t>
            </a:r>
            <a:r>
              <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Felt needs turned into action or expressed in words. </a:t>
            </a:r>
            <a:r>
              <a:rPr lang="en-US" sz="1800">
                <a:solidFill>
                  <a:prstClr val="black"/>
                </a:solidFill>
                <a:latin typeface="Arial" panose="020B0604020202020204" pitchFamily="34" charset="0"/>
                <a:cs typeface="Arial" panose="020B0604020202020204" pitchFamily="34" charset="0"/>
              </a:rPr>
              <a:t>T</a:t>
            </a:r>
            <a:r>
              <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hat is help seeking.</a:t>
            </a:r>
            <a:endParaRPr lang="en-US" sz="1800">
              <a:solidFill>
                <a:prstClr val="black"/>
              </a:solidFill>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Clients expressed their needs when they ask for help or information or when they make use of a service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a:solidFill>
                  <a:prstClr val="black"/>
                </a:solidFill>
                <a:latin typeface="Arial" panose="020B0604020202020204" pitchFamily="34" charset="0"/>
                <a:cs typeface="Arial" panose="020B0604020202020204" pitchFamily="34" charset="0"/>
              </a:rPr>
              <a:t>Expressed needs is usually used to </a:t>
            </a:r>
            <a:r>
              <a:rPr lang="en-US" sz="1800" b="1" i="1">
                <a:solidFill>
                  <a:prstClr val="black"/>
                </a:solidFill>
                <a:latin typeface="Arial" panose="020B0604020202020204" pitchFamily="34" charset="0"/>
                <a:cs typeface="Arial" panose="020B0604020202020204" pitchFamily="34" charset="0"/>
              </a:rPr>
              <a:t>measure the adequacy of service provision</a:t>
            </a:r>
            <a:r>
              <a:rPr lang="en-US" sz="1800">
                <a:solidFill>
                  <a:prstClr val="black"/>
                </a:solidFill>
                <a:latin typeface="Arial" panose="020B0604020202020204" pitchFamily="34" charset="0"/>
                <a:cs typeface="Arial" panose="020B0604020202020204" pitchFamily="34" charset="0"/>
              </a:rPr>
              <a:t>, although it is not a complete measure.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a:solidFill>
                  <a:prstClr val="black"/>
                </a:solidFill>
                <a:latin typeface="Arial" panose="020B0604020202020204" pitchFamily="34" charset="0"/>
                <a:cs typeface="Arial" panose="020B0604020202020204" pitchFamily="34" charset="0"/>
              </a:rPr>
              <a:t>Only a proportion of patient contact the health service, and this is just a tip of the iceberg.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a:solidFill>
                  <a:prstClr val="black"/>
                </a:solidFill>
                <a:latin typeface="Arial" panose="020B0604020202020204" pitchFamily="34" charset="0"/>
                <a:cs typeface="Arial" panose="020B0604020202020204" pitchFamily="34" charset="0"/>
              </a:rPr>
              <a:t>People use services because it is all that is available, but it may not necessarily meet their needs.</a:t>
            </a:r>
          </a:p>
          <a:p>
            <a:pPr marL="457200" marR="0" lvl="1" indent="0" algn="l" defTabSz="914400" rtl="0" eaLnBrk="1" fontAlgn="auto" latinLnBrk="0" hangingPunct="1">
              <a:lnSpc>
                <a:spcPct val="100000"/>
              </a:lnSpc>
              <a:spcBef>
                <a:spcPct val="20000"/>
              </a:spcBef>
              <a:spcAft>
                <a:spcPts val="0"/>
              </a:spcAft>
              <a:buClrTx/>
              <a:buSzTx/>
              <a:buNone/>
              <a:tabLst/>
              <a:defRPr/>
            </a:pPr>
            <a:r>
              <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E.g., Going to the dentist for a toothache,</a:t>
            </a:r>
          </a:p>
          <a:p>
            <a:pPr marL="457200" marR="0" lvl="1" indent="0" algn="l" defTabSz="914400" rtl="0" eaLnBrk="1" fontAlgn="auto" latinLnBrk="0" hangingPunct="1">
              <a:lnSpc>
                <a:spcPct val="100000"/>
              </a:lnSpc>
              <a:spcBef>
                <a:spcPct val="20000"/>
              </a:spcBef>
              <a:spcAft>
                <a:spcPts val="0"/>
              </a:spcAft>
              <a:buClrTx/>
              <a:buSzTx/>
              <a:buNone/>
              <a:tabLst/>
              <a:defRPr/>
            </a:pPr>
            <a:r>
              <a:rPr lang="en-US" sz="1800">
                <a:solidFill>
                  <a:prstClr val="black"/>
                </a:solidFill>
                <a:latin typeface="Arial" panose="020B0604020202020204" pitchFamily="34" charset="0"/>
                <a:cs typeface="Arial" panose="020B0604020202020204" pitchFamily="34" charset="0"/>
              </a:rPr>
              <a:t>Waiting list (unmet demand)</a:t>
            </a: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indent="0">
              <a:buNone/>
            </a:pPr>
            <a:r>
              <a:rPr lang="en-GB" sz="2200"/>
              <a:t>                                                            (Naidoo and Wills, 2009)</a:t>
            </a:r>
          </a:p>
          <a:p>
            <a:endParaRPr lang="en-GB"/>
          </a:p>
        </p:txBody>
      </p:sp>
    </p:spTree>
    <p:extLst>
      <p:ext uri="{BB962C8B-B14F-4D97-AF65-F5344CB8AC3E}">
        <p14:creationId xmlns:p14="http://schemas.microsoft.com/office/powerpoint/2010/main" val="3255047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4BDCB-99B3-F69B-681F-2E795591CE79}"/>
              </a:ext>
            </a:extLst>
          </p:cNvPr>
          <p:cNvSpPr>
            <a:spLocks noGrp="1"/>
          </p:cNvSpPr>
          <p:nvPr>
            <p:ph type="title"/>
          </p:nvPr>
        </p:nvSpPr>
        <p:spPr/>
        <p:txBody>
          <a:bodyPr/>
          <a:lstStyle/>
          <a:p>
            <a:r>
              <a:rPr lang="en-GB" b="1"/>
              <a:t>Comparative needs</a:t>
            </a:r>
          </a:p>
        </p:txBody>
      </p:sp>
      <p:sp>
        <p:nvSpPr>
          <p:cNvPr id="3" name="Content Placeholder 2">
            <a:extLst>
              <a:ext uri="{FF2B5EF4-FFF2-40B4-BE49-F238E27FC236}">
                <a16:creationId xmlns:a16="http://schemas.microsoft.com/office/drawing/2014/main" id="{B35901B2-1B29-443D-0C25-8FE3678119B5}"/>
              </a:ext>
            </a:extLst>
          </p:cNvPr>
          <p:cNvSpPr>
            <a:spLocks noGrp="1"/>
          </p:cNvSpPr>
          <p:nvPr>
            <p:ph idx="1"/>
          </p:nvPr>
        </p:nvSpPr>
        <p:spPr/>
        <p:txBody>
          <a:bodyPr>
            <a:normAutofit fontScale="77500" lnSpcReduction="20000"/>
          </a:bodyPr>
          <a:lstStyle/>
          <a:p>
            <a:r>
              <a:rPr lang="en-GB"/>
              <a:t>Individuals or group of people are said to be in comparative needs when their situation when compared to other group are found to lack certain services and resources that are required.</a:t>
            </a:r>
          </a:p>
          <a:p>
            <a:r>
              <a:rPr lang="en-GB" b="1"/>
              <a:t>For example</a:t>
            </a:r>
            <a:r>
              <a:rPr lang="en-GB"/>
              <a:t>, if a person with a mental health condition in area A was living in a sheltered accommodation with required support service given but this is not the case of a person with the same condition in area B. </a:t>
            </a:r>
          </a:p>
          <a:p>
            <a:r>
              <a:rPr lang="en-GB"/>
              <a:t>Therefore, the person in area B will be said to be in need of certain services that other people in the same situation are getting. </a:t>
            </a:r>
          </a:p>
        </p:txBody>
      </p:sp>
    </p:spTree>
    <p:extLst>
      <p:ext uri="{BB962C8B-B14F-4D97-AF65-F5344CB8AC3E}">
        <p14:creationId xmlns:p14="http://schemas.microsoft.com/office/powerpoint/2010/main" val="4211683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FCBA3DFA-E393-4495-A899-6A369853ED32}"/>
              </a:ext>
            </a:extLst>
          </p:cNvPr>
          <p:cNvSpPr>
            <a:spLocks noGrp="1" noChangeArrowheads="1"/>
          </p:cNvSpPr>
          <p:nvPr>
            <p:ph type="title"/>
          </p:nvPr>
        </p:nvSpPr>
        <p:spPr>
          <a:xfrm>
            <a:off x="899588" y="260648"/>
            <a:ext cx="7886700" cy="1011108"/>
          </a:xfrm>
        </p:spPr>
        <p:txBody>
          <a:bodyPr>
            <a:normAutofit/>
          </a:bodyPr>
          <a:lstStyle/>
          <a:p>
            <a:pPr eaLnBrk="1" hangingPunct="1"/>
            <a:r>
              <a:rPr lang="en-GB" altLang="en-US" sz="4400" b="1">
                <a:solidFill>
                  <a:schemeClr val="tx1"/>
                </a:solidFill>
                <a:latin typeface="Palatino Linotype" panose="02040502050505030304" pitchFamily="18" charset="0"/>
              </a:rPr>
              <a:t>H</a:t>
            </a:r>
            <a:r>
              <a:rPr lang="en-GB" altLang="en-US" sz="4400" b="1" cap="none">
                <a:solidFill>
                  <a:schemeClr val="tx1"/>
                </a:solidFill>
                <a:latin typeface="Palatino Linotype" panose="02040502050505030304" pitchFamily="18" charset="0"/>
              </a:rPr>
              <a:t>ealth need</a:t>
            </a:r>
            <a:endParaRPr lang="en-US" altLang="en-US" sz="4400" b="1">
              <a:solidFill>
                <a:schemeClr val="tx1"/>
              </a:solidFill>
              <a:latin typeface="Palatino Linotype" panose="02040502050505030304" pitchFamily="18" charset="0"/>
            </a:endParaRPr>
          </a:p>
        </p:txBody>
      </p:sp>
      <p:sp>
        <p:nvSpPr>
          <p:cNvPr id="23555" name="Rectangle 3">
            <a:extLst>
              <a:ext uri="{FF2B5EF4-FFF2-40B4-BE49-F238E27FC236}">
                <a16:creationId xmlns:a16="http://schemas.microsoft.com/office/drawing/2014/main" id="{E5A5F8EC-706B-43D7-AB02-8B46D886322E}"/>
              </a:ext>
            </a:extLst>
          </p:cNvPr>
          <p:cNvSpPr>
            <a:spLocks noGrp="1" noChangeArrowheads="1"/>
          </p:cNvSpPr>
          <p:nvPr>
            <p:ph type="body" sz="quarter" idx="11"/>
          </p:nvPr>
        </p:nvSpPr>
        <p:spPr>
          <a:xfrm>
            <a:off x="899588" y="1412776"/>
            <a:ext cx="7886699" cy="3888431"/>
          </a:xfrm>
        </p:spPr>
        <p:txBody>
          <a:bodyPr vert="horz" lIns="91440" tIns="45720" rIns="91440" bIns="45720" rtlCol="0" anchor="t">
            <a:normAutofit/>
          </a:bodyPr>
          <a:lstStyle/>
          <a:p>
            <a:pPr eaLnBrk="1" hangingPunct="1">
              <a:buClrTx/>
              <a:buFont typeface="Wingdings" panose="05000000000000000000" pitchFamily="2" charset="2"/>
              <a:buChar char="§"/>
            </a:pPr>
            <a:r>
              <a:rPr lang="en-GB" altLang="en-US" sz="3200"/>
              <a:t>Need for health</a:t>
            </a:r>
          </a:p>
          <a:p>
            <a:pPr marL="0" indent="0" eaLnBrk="1" hangingPunct="1">
              <a:buClrTx/>
              <a:buNone/>
            </a:pPr>
            <a:r>
              <a:rPr lang="en-GB" altLang="en-US" sz="3200"/>
              <a:t>		               OR</a:t>
            </a:r>
          </a:p>
          <a:p>
            <a:pPr eaLnBrk="1" hangingPunct="1">
              <a:buClrTx/>
              <a:buFont typeface="Wingdings" panose="05000000000000000000" pitchFamily="2" charset="2"/>
              <a:buChar char="§"/>
            </a:pPr>
            <a:r>
              <a:rPr lang="en-GB" altLang="en-US" sz="3200"/>
              <a:t>Need for health intervention – not only is there need, but also potential to benefit from an intervention (care or prevention)</a:t>
            </a:r>
          </a:p>
          <a:p>
            <a:pPr lvl="1" eaLnBrk="1" hangingPunct="1">
              <a:buClrTx/>
              <a:buFont typeface="Wingdings" panose="05000000000000000000" pitchFamily="2" charset="2"/>
              <a:buChar char="§"/>
            </a:pPr>
            <a:r>
              <a:rPr lang="en-GB" altLang="en-US" sz="3200"/>
              <a:t>i.e., evidence of effectiveness and cost effectiveness</a:t>
            </a:r>
            <a:endParaRPr lang="en-US" altLang="en-US" sz="3200"/>
          </a:p>
        </p:txBody>
      </p:sp>
    </p:spTree>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900D8-9B67-4EA5-8E1D-E6F201A61388}"/>
              </a:ext>
            </a:extLst>
          </p:cNvPr>
          <p:cNvSpPr>
            <a:spLocks noGrp="1"/>
          </p:cNvSpPr>
          <p:nvPr>
            <p:ph type="title"/>
          </p:nvPr>
        </p:nvSpPr>
        <p:spPr>
          <a:xfrm>
            <a:off x="196603" y="476672"/>
            <a:ext cx="8750793" cy="1011108"/>
          </a:xfrm>
        </p:spPr>
        <p:txBody>
          <a:bodyPr>
            <a:normAutofit/>
          </a:bodyPr>
          <a:lstStyle/>
          <a:p>
            <a:r>
              <a:rPr lang="en-US" sz="3600" b="1" cap="none">
                <a:solidFill>
                  <a:schemeClr val="tx1"/>
                </a:solidFill>
                <a:latin typeface="+mn-lt"/>
              </a:rPr>
              <a:t>Healthcare needs versus health needs</a:t>
            </a:r>
            <a:endParaRPr lang="en-GB" sz="3600" b="1" cap="none">
              <a:solidFill>
                <a:schemeClr val="tx1"/>
              </a:solidFill>
              <a:latin typeface="+mn-lt"/>
            </a:endParaRPr>
          </a:p>
        </p:txBody>
      </p:sp>
      <p:sp>
        <p:nvSpPr>
          <p:cNvPr id="3" name="Content Placeholder 2">
            <a:extLst>
              <a:ext uri="{FF2B5EF4-FFF2-40B4-BE49-F238E27FC236}">
                <a16:creationId xmlns:a16="http://schemas.microsoft.com/office/drawing/2014/main" id="{13490BD2-A584-47DC-9BE1-8767DA49B898}"/>
              </a:ext>
            </a:extLst>
          </p:cNvPr>
          <p:cNvSpPr>
            <a:spLocks noGrp="1"/>
          </p:cNvSpPr>
          <p:nvPr>
            <p:ph type="body" sz="quarter" idx="11"/>
          </p:nvPr>
        </p:nvSpPr>
        <p:spPr>
          <a:xfrm>
            <a:off x="654993" y="1589388"/>
            <a:ext cx="8102723" cy="2955324"/>
          </a:xfrm>
        </p:spPr>
        <p:txBody>
          <a:bodyPr vert="horz" lIns="91440" tIns="45720" rIns="91440" bIns="45720" rtlCol="0" anchor="t">
            <a:noAutofit/>
          </a:bodyPr>
          <a:lstStyle/>
          <a:p>
            <a:pPr>
              <a:buClrTx/>
              <a:buFont typeface="Wingdings" panose="05000000000000000000" pitchFamily="2" charset="2"/>
              <a:buChar char="§"/>
            </a:pPr>
            <a:r>
              <a:rPr lang="en-US" sz="2800" dirty="0">
                <a:cs typeface="Arial" panose="020B0604020202020204" pitchFamily="34" charset="0"/>
              </a:rPr>
              <a:t>Healthcare needs:  those that can benefit from health care (health education, disease prevention, diagnosis, treatment, rehabilitation, terminal care).</a:t>
            </a:r>
          </a:p>
          <a:p>
            <a:pPr>
              <a:buClrTx/>
              <a:buFont typeface="Wingdings" panose="05000000000000000000" pitchFamily="2" charset="2"/>
              <a:buChar char="§"/>
            </a:pPr>
            <a:endParaRPr lang="en-US" sz="2800" dirty="0">
              <a:cs typeface="Arial" panose="020B0604020202020204" pitchFamily="34" charset="0"/>
            </a:endParaRPr>
          </a:p>
          <a:p>
            <a:pPr>
              <a:buClrTx/>
              <a:buFont typeface="Wingdings" panose="05000000000000000000" pitchFamily="2" charset="2"/>
              <a:buChar char="§"/>
            </a:pPr>
            <a:r>
              <a:rPr lang="en-US" sz="2800" dirty="0">
                <a:cs typeface="Arial" panose="020B0604020202020204" pitchFamily="34" charset="0"/>
              </a:rPr>
              <a:t>Health needs:  incorporate wider social and environmental determinants of health, such as deprivation, housing, diet, education, employment. </a:t>
            </a:r>
            <a:endParaRPr lang="en-GB" sz="2800" dirty="0">
              <a:cs typeface="Arial" panose="020B0604020202020204" pitchFamily="34" charset="0"/>
            </a:endParaRPr>
          </a:p>
        </p:txBody>
      </p:sp>
    </p:spTree>
    <p:extLst>
      <p:ext uri="{BB962C8B-B14F-4D97-AF65-F5344CB8AC3E}">
        <p14:creationId xmlns:p14="http://schemas.microsoft.com/office/powerpoint/2010/main" val="2025365313"/>
      </p:ext>
    </p:extLst>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D8741-6BBC-698C-E470-255B29B84C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5023E-3170-C4D5-E75B-ED835203AE0C}"/>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2D3A3344-9360-579C-0976-1B76EC626292}"/>
              </a:ext>
            </a:extLst>
          </p:cNvPr>
          <p:cNvSpPr>
            <a:spLocks noGrp="1"/>
          </p:cNvSpPr>
          <p:nvPr>
            <p:ph idx="1"/>
          </p:nvPr>
        </p:nvSpPr>
        <p:spPr/>
        <p:txBody>
          <a:bodyPr>
            <a:normAutofit fontScale="85000" lnSpcReduction="20000"/>
          </a:bodyPr>
          <a:lstStyle/>
          <a:p>
            <a:r>
              <a:rPr lang="en-GB" dirty="0"/>
              <a:t>Reflecting on the SEPH module, </a:t>
            </a:r>
          </a:p>
          <a:p>
            <a:endParaRPr lang="en-GB" dirty="0"/>
          </a:p>
          <a:p>
            <a:r>
              <a:rPr lang="en-GB" dirty="0"/>
              <a:t>What are </a:t>
            </a:r>
            <a:r>
              <a:rPr lang="en-US" sz="3200" dirty="0">
                <a:cs typeface="Arial" panose="020B0604020202020204" pitchFamily="34" charset="0"/>
              </a:rPr>
              <a:t>determinants of health?</a:t>
            </a:r>
            <a:endParaRPr lang="en-GB" dirty="0"/>
          </a:p>
          <a:p>
            <a:r>
              <a:rPr lang="en-GB" dirty="0"/>
              <a:t>What is the name of the main determinant of health model?</a:t>
            </a:r>
          </a:p>
          <a:p>
            <a:pPr marL="0" indent="0">
              <a:buNone/>
            </a:pPr>
            <a:endParaRPr lang="en-GB" dirty="0"/>
          </a:p>
          <a:p>
            <a:endParaRPr lang="en-GB" dirty="0"/>
          </a:p>
          <a:p>
            <a:endParaRPr lang="en-GB" dirty="0"/>
          </a:p>
          <a:p>
            <a:pPr marL="0" indent="0">
              <a:buNone/>
            </a:pPr>
            <a:r>
              <a:rPr lang="en-GB" b="1" dirty="0"/>
              <a:t>Feedback your findings to the whole class</a:t>
            </a:r>
          </a:p>
          <a:p>
            <a:endParaRPr lang="en-GB" dirty="0"/>
          </a:p>
        </p:txBody>
      </p:sp>
    </p:spTree>
    <p:extLst>
      <p:ext uri="{BB962C8B-B14F-4D97-AF65-F5344CB8AC3E}">
        <p14:creationId xmlns:p14="http://schemas.microsoft.com/office/powerpoint/2010/main" val="18120161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348880"/>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are the five steps to achieve a good health need assessment?</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14205423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9D9BC-2445-0708-0375-5BC36BE540D8}"/>
              </a:ext>
            </a:extLst>
          </p:cNvPr>
          <p:cNvSpPr>
            <a:spLocks noGrp="1"/>
          </p:cNvSpPr>
          <p:nvPr>
            <p:ph type="title"/>
          </p:nvPr>
        </p:nvSpPr>
        <p:spPr>
          <a:xfrm>
            <a:off x="304800" y="197767"/>
            <a:ext cx="8601074" cy="1143000"/>
          </a:xfrm>
        </p:spPr>
        <p:txBody>
          <a:bodyPr>
            <a:normAutofit/>
          </a:bodyPr>
          <a:lstStyle/>
          <a:p>
            <a:pPr algn="l"/>
            <a:r>
              <a:rPr lang="en-GB" sz="3600" b="1"/>
              <a:t>Five steps of health needs assessment </a:t>
            </a:r>
          </a:p>
        </p:txBody>
      </p:sp>
      <p:sp>
        <p:nvSpPr>
          <p:cNvPr id="3" name="Content Placeholder 2">
            <a:extLst>
              <a:ext uri="{FF2B5EF4-FFF2-40B4-BE49-F238E27FC236}">
                <a16:creationId xmlns:a16="http://schemas.microsoft.com/office/drawing/2014/main" id="{F4624499-3B65-0480-48DC-033FA428AC37}"/>
              </a:ext>
            </a:extLst>
          </p:cNvPr>
          <p:cNvSpPr>
            <a:spLocks noGrp="1"/>
          </p:cNvSpPr>
          <p:nvPr>
            <p:ph idx="1"/>
          </p:nvPr>
        </p:nvSpPr>
        <p:spPr>
          <a:xfrm>
            <a:off x="304800" y="1800226"/>
            <a:ext cx="8810625" cy="3917032"/>
          </a:xfrm>
        </p:spPr>
        <p:txBody>
          <a:bodyPr>
            <a:normAutofit/>
          </a:bodyPr>
          <a:lstStyle/>
          <a:p>
            <a:r>
              <a:rPr lang="en-GB" b="1" i="1"/>
              <a:t>Step 1</a:t>
            </a:r>
            <a:r>
              <a:rPr lang="en-GB"/>
              <a:t> – Getting started </a:t>
            </a:r>
          </a:p>
          <a:p>
            <a:r>
              <a:rPr lang="en-GB" b="1" i="1"/>
              <a:t>Step 2 </a:t>
            </a:r>
            <a:r>
              <a:rPr lang="en-GB"/>
              <a:t>– Identifying health priorities </a:t>
            </a:r>
          </a:p>
          <a:p>
            <a:r>
              <a:rPr lang="en-GB" b="1" i="1"/>
              <a:t>Step 3 </a:t>
            </a:r>
            <a:r>
              <a:rPr lang="en-GB"/>
              <a:t>– Assessing a health priority for action </a:t>
            </a:r>
          </a:p>
          <a:p>
            <a:r>
              <a:rPr lang="en-GB" b="1" i="1"/>
              <a:t>Step 4 </a:t>
            </a:r>
            <a:r>
              <a:rPr lang="en-GB"/>
              <a:t>– Action planning for change </a:t>
            </a:r>
          </a:p>
          <a:p>
            <a:r>
              <a:rPr lang="en-GB" b="1" i="1"/>
              <a:t>Step 5 </a:t>
            </a:r>
            <a:r>
              <a:rPr lang="en-GB"/>
              <a:t>– Moving on/project review</a:t>
            </a:r>
          </a:p>
        </p:txBody>
      </p:sp>
    </p:spTree>
    <p:extLst>
      <p:ext uri="{BB962C8B-B14F-4D97-AF65-F5344CB8AC3E}">
        <p14:creationId xmlns:p14="http://schemas.microsoft.com/office/powerpoint/2010/main" val="41746227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3332E-9D5F-A3D5-6716-7B93B9E7F737}"/>
              </a:ext>
            </a:extLst>
          </p:cNvPr>
          <p:cNvSpPr>
            <a:spLocks noGrp="1"/>
          </p:cNvSpPr>
          <p:nvPr>
            <p:ph type="title"/>
          </p:nvPr>
        </p:nvSpPr>
        <p:spPr/>
        <p:txBody>
          <a:bodyPr>
            <a:normAutofit/>
          </a:bodyPr>
          <a:lstStyle/>
          <a:p>
            <a:r>
              <a:rPr lang="en-GB" b="1"/>
              <a:t>Step 1:</a:t>
            </a:r>
            <a:r>
              <a:rPr lang="en-GB"/>
              <a:t> </a:t>
            </a:r>
            <a:r>
              <a:rPr lang="en-GB" b="1"/>
              <a:t>Getting started </a:t>
            </a:r>
          </a:p>
        </p:txBody>
      </p:sp>
      <p:sp>
        <p:nvSpPr>
          <p:cNvPr id="3" name="Content Placeholder 2">
            <a:extLst>
              <a:ext uri="{FF2B5EF4-FFF2-40B4-BE49-F238E27FC236}">
                <a16:creationId xmlns:a16="http://schemas.microsoft.com/office/drawing/2014/main" id="{F5E28F75-FBCA-AF49-CF05-F0B68182E9B2}"/>
              </a:ext>
            </a:extLst>
          </p:cNvPr>
          <p:cNvSpPr>
            <a:spLocks noGrp="1"/>
          </p:cNvSpPr>
          <p:nvPr>
            <p:ph idx="1"/>
          </p:nvPr>
        </p:nvSpPr>
        <p:spPr/>
        <p:txBody>
          <a:bodyPr>
            <a:normAutofit fontScale="92500" lnSpcReduction="10000"/>
          </a:bodyPr>
          <a:lstStyle/>
          <a:p>
            <a:r>
              <a:rPr lang="en-GB"/>
              <a:t>What population? Must have a clearly defined target population</a:t>
            </a:r>
          </a:p>
          <a:p>
            <a:r>
              <a:rPr lang="en-GB"/>
              <a:t>What are you trying to achieve? Set SMART goal/clear aims and objectives for your HNA</a:t>
            </a:r>
          </a:p>
          <a:p>
            <a:r>
              <a:rPr lang="en-GB"/>
              <a:t>Who needs to be involved? i.e., Highlight relevant stakeholders.</a:t>
            </a:r>
          </a:p>
          <a:p>
            <a:r>
              <a:rPr lang="en-GB"/>
              <a:t>What resources are required?</a:t>
            </a:r>
          </a:p>
          <a:p>
            <a:r>
              <a:rPr lang="en-GB"/>
              <a:t>What are the risks? i.e., Barriers and threats</a:t>
            </a:r>
          </a:p>
        </p:txBody>
      </p:sp>
    </p:spTree>
    <p:extLst>
      <p:ext uri="{BB962C8B-B14F-4D97-AF65-F5344CB8AC3E}">
        <p14:creationId xmlns:p14="http://schemas.microsoft.com/office/powerpoint/2010/main" val="12751060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210D-9D23-F24C-4671-56719B0E57D5}"/>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62017172-D6F4-5A0D-33ED-AAC361977B73}"/>
              </a:ext>
            </a:extLst>
          </p:cNvPr>
          <p:cNvSpPr>
            <a:spLocks noGrp="1"/>
          </p:cNvSpPr>
          <p:nvPr>
            <p:ph idx="1"/>
          </p:nvPr>
        </p:nvSpPr>
        <p:spPr/>
        <p:txBody>
          <a:bodyPr>
            <a:normAutofit fontScale="92500" lnSpcReduction="20000"/>
          </a:bodyPr>
          <a:lstStyle/>
          <a:p>
            <a:r>
              <a:rPr lang="en-GB"/>
              <a:t>Reflecting on the SEPH module, what does SMART means and when do we use it.</a:t>
            </a:r>
          </a:p>
          <a:p>
            <a:endParaRPr lang="en-GB"/>
          </a:p>
          <a:p>
            <a:r>
              <a:rPr lang="en-GB"/>
              <a:t>Who are stakeholders?</a:t>
            </a:r>
          </a:p>
          <a:p>
            <a:endParaRPr lang="en-GB"/>
          </a:p>
          <a:p>
            <a:endParaRPr lang="en-GB"/>
          </a:p>
          <a:p>
            <a:endParaRPr lang="en-GB"/>
          </a:p>
          <a:p>
            <a:pPr marL="0" indent="0">
              <a:buNone/>
            </a:pPr>
            <a:r>
              <a:rPr lang="en-GB" b="1"/>
              <a:t>Feedback your findings to the whole class</a:t>
            </a:r>
          </a:p>
          <a:p>
            <a:endParaRPr lang="en-GB"/>
          </a:p>
        </p:txBody>
      </p:sp>
    </p:spTree>
    <p:extLst>
      <p:ext uri="{BB962C8B-B14F-4D97-AF65-F5344CB8AC3E}">
        <p14:creationId xmlns:p14="http://schemas.microsoft.com/office/powerpoint/2010/main" val="36384864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88D25-43CB-4D95-E35F-C8C1B4B22956}"/>
              </a:ext>
            </a:extLst>
          </p:cNvPr>
          <p:cNvSpPr>
            <a:spLocks noGrp="1"/>
          </p:cNvSpPr>
          <p:nvPr>
            <p:ph type="title"/>
          </p:nvPr>
        </p:nvSpPr>
        <p:spPr>
          <a:xfrm>
            <a:off x="457200" y="-106362"/>
            <a:ext cx="8229600" cy="1143000"/>
          </a:xfrm>
        </p:spPr>
        <p:txBody>
          <a:bodyPr/>
          <a:lstStyle/>
          <a:p>
            <a:r>
              <a:rPr lang="en-GB" b="1"/>
              <a:t>Case study: Example</a:t>
            </a:r>
          </a:p>
        </p:txBody>
      </p:sp>
      <p:pic>
        <p:nvPicPr>
          <p:cNvPr id="5" name="Content Placeholder 4">
            <a:extLst>
              <a:ext uri="{FF2B5EF4-FFF2-40B4-BE49-F238E27FC236}">
                <a16:creationId xmlns:a16="http://schemas.microsoft.com/office/drawing/2014/main" id="{7F61BBE7-F960-A817-0EEB-4311117BE6A7}"/>
              </a:ext>
            </a:extLst>
          </p:cNvPr>
          <p:cNvPicPr>
            <a:picLocks noGrp="1" noChangeAspect="1"/>
          </p:cNvPicPr>
          <p:nvPr>
            <p:ph idx="1"/>
          </p:nvPr>
        </p:nvPicPr>
        <p:blipFill>
          <a:blip r:embed="rId2"/>
          <a:stretch>
            <a:fillRect/>
          </a:stretch>
        </p:blipFill>
        <p:spPr>
          <a:xfrm>
            <a:off x="828676" y="952500"/>
            <a:ext cx="7477124" cy="4762500"/>
          </a:xfrm>
        </p:spPr>
      </p:pic>
    </p:spTree>
    <p:extLst>
      <p:ext uri="{BB962C8B-B14F-4D97-AF65-F5344CB8AC3E}">
        <p14:creationId xmlns:p14="http://schemas.microsoft.com/office/powerpoint/2010/main" val="33873162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F93C5-631F-4182-A4B3-766813819E0D}"/>
              </a:ext>
            </a:extLst>
          </p:cNvPr>
          <p:cNvSpPr>
            <a:spLocks noGrp="1"/>
          </p:cNvSpPr>
          <p:nvPr>
            <p:ph type="title"/>
          </p:nvPr>
        </p:nvSpPr>
        <p:spPr>
          <a:xfrm>
            <a:off x="295274" y="322263"/>
            <a:ext cx="8553451" cy="1143000"/>
          </a:xfrm>
        </p:spPr>
        <p:txBody>
          <a:bodyPr>
            <a:normAutofit fontScale="90000"/>
          </a:bodyPr>
          <a:lstStyle/>
          <a:p>
            <a:pPr algn="l"/>
            <a:r>
              <a:rPr lang="en-GB" b="1"/>
              <a:t>Step 2: Identifying health priorities </a:t>
            </a:r>
          </a:p>
        </p:txBody>
      </p:sp>
      <p:sp>
        <p:nvSpPr>
          <p:cNvPr id="3" name="Content Placeholder 2">
            <a:extLst>
              <a:ext uri="{FF2B5EF4-FFF2-40B4-BE49-F238E27FC236}">
                <a16:creationId xmlns:a16="http://schemas.microsoft.com/office/drawing/2014/main" id="{C7E248A5-74CB-9989-593C-AF146DF3F03C}"/>
              </a:ext>
            </a:extLst>
          </p:cNvPr>
          <p:cNvSpPr>
            <a:spLocks noGrp="1"/>
          </p:cNvSpPr>
          <p:nvPr>
            <p:ph idx="1"/>
          </p:nvPr>
        </p:nvSpPr>
        <p:spPr/>
        <p:txBody>
          <a:bodyPr/>
          <a:lstStyle/>
          <a:p>
            <a:r>
              <a:rPr lang="en-GB"/>
              <a:t>Population profiling</a:t>
            </a:r>
          </a:p>
          <a:p>
            <a:r>
              <a:rPr lang="en-GB"/>
              <a:t>Gathering data</a:t>
            </a:r>
          </a:p>
          <a:p>
            <a:r>
              <a:rPr lang="en-GB"/>
              <a:t>Perceptions of needs</a:t>
            </a:r>
          </a:p>
          <a:p>
            <a:r>
              <a:rPr lang="en-GB"/>
              <a:t>Identifying and assessing health conditions and determinant factors</a:t>
            </a:r>
          </a:p>
        </p:txBody>
      </p:sp>
    </p:spTree>
    <p:extLst>
      <p:ext uri="{BB962C8B-B14F-4D97-AF65-F5344CB8AC3E}">
        <p14:creationId xmlns:p14="http://schemas.microsoft.com/office/powerpoint/2010/main" val="23724465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52468-672B-01C3-5E96-3BEAF8D4DE94}"/>
              </a:ext>
            </a:extLst>
          </p:cNvPr>
          <p:cNvSpPr>
            <a:spLocks noGrp="1"/>
          </p:cNvSpPr>
          <p:nvPr>
            <p:ph type="title"/>
          </p:nvPr>
        </p:nvSpPr>
        <p:spPr/>
        <p:txBody>
          <a:bodyPr>
            <a:normAutofit/>
          </a:bodyPr>
          <a:lstStyle/>
          <a:p>
            <a:r>
              <a:rPr lang="en-GB" b="1"/>
              <a:t>Population profiling</a:t>
            </a:r>
          </a:p>
        </p:txBody>
      </p:sp>
      <p:sp>
        <p:nvSpPr>
          <p:cNvPr id="3" name="Content Placeholder 2">
            <a:extLst>
              <a:ext uri="{FF2B5EF4-FFF2-40B4-BE49-F238E27FC236}">
                <a16:creationId xmlns:a16="http://schemas.microsoft.com/office/drawing/2014/main" id="{9690E384-399D-F65D-420E-306242A45BA8}"/>
              </a:ext>
            </a:extLst>
          </p:cNvPr>
          <p:cNvSpPr>
            <a:spLocks noGrp="1"/>
          </p:cNvSpPr>
          <p:nvPr>
            <p:ph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ea typeface="+mn-ea"/>
                <a:cs typeface="+mn-cs"/>
              </a:rPr>
              <a:t>Gather general information about the target population: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ea typeface="+mn-ea"/>
                <a:cs typeface="+mn-cs"/>
              </a:rPr>
              <a:t>• How many people are in the target group?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ea typeface="+mn-ea"/>
                <a:cs typeface="+mn-cs"/>
              </a:rPr>
              <a:t>• Where are they located?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ea typeface="+mn-ea"/>
                <a:cs typeface="+mn-cs"/>
              </a:rPr>
              <a:t>• What data are currently available about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ea typeface="+mn-ea"/>
                <a:cs typeface="+mn-cs"/>
              </a:rPr>
              <a:t>• What are the main common experiences and differences within the group?</a:t>
            </a:r>
          </a:p>
          <a:p>
            <a:endParaRPr lang="en-GB"/>
          </a:p>
        </p:txBody>
      </p:sp>
    </p:spTree>
    <p:extLst>
      <p:ext uri="{BB962C8B-B14F-4D97-AF65-F5344CB8AC3E}">
        <p14:creationId xmlns:p14="http://schemas.microsoft.com/office/powerpoint/2010/main" val="40620538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0EF0A-6D44-BF9D-E120-CC8095F3CE17}"/>
              </a:ext>
            </a:extLst>
          </p:cNvPr>
          <p:cNvSpPr>
            <a:spLocks noGrp="1"/>
          </p:cNvSpPr>
          <p:nvPr>
            <p:ph type="title"/>
          </p:nvPr>
        </p:nvSpPr>
        <p:spPr/>
        <p:txBody>
          <a:bodyPr/>
          <a:lstStyle/>
          <a:p>
            <a:r>
              <a:rPr lang="en-GB" b="1"/>
              <a:t>Population profiling</a:t>
            </a:r>
            <a:endParaRPr lang="en-GB"/>
          </a:p>
        </p:txBody>
      </p:sp>
      <p:sp>
        <p:nvSpPr>
          <p:cNvPr id="3" name="Content Placeholder 2">
            <a:extLst>
              <a:ext uri="{FF2B5EF4-FFF2-40B4-BE49-F238E27FC236}">
                <a16:creationId xmlns:a16="http://schemas.microsoft.com/office/drawing/2014/main" id="{181036F0-9833-D6DF-5176-9CB81A605D5D}"/>
              </a:ext>
            </a:extLst>
          </p:cNvPr>
          <p:cNvSpPr>
            <a:spLocks noGrp="1"/>
          </p:cNvSpPr>
          <p:nvPr>
            <p:ph idx="1"/>
          </p:nvPr>
        </p:nvSpPr>
        <p:spPr/>
        <p:txBody>
          <a:bodyPr>
            <a:normAutofit fontScale="85000" lnSpcReduction="10000"/>
          </a:bodyPr>
          <a:lstStyle/>
          <a:p>
            <a:pPr marL="0" indent="0">
              <a:buNone/>
            </a:pPr>
            <a:r>
              <a:rPr lang="en-GB"/>
              <a:t>How does the population perceive its needs?</a:t>
            </a:r>
          </a:p>
          <a:p>
            <a:r>
              <a:rPr lang="en-GB"/>
              <a:t>Hold workshops or focus groups for those involved in this assessment, such as representatives from the population and providers</a:t>
            </a:r>
          </a:p>
          <a:p>
            <a:r>
              <a:rPr lang="en-GB"/>
              <a:t>Interview key people</a:t>
            </a:r>
          </a:p>
          <a:p>
            <a:r>
              <a:rPr lang="en-GB"/>
              <a:t>Send out questionnaires </a:t>
            </a:r>
          </a:p>
          <a:p>
            <a:r>
              <a:rPr lang="en-GB"/>
              <a:t>Consider reaching individuals/groups who might be excluded from the main consultation methods</a:t>
            </a:r>
          </a:p>
        </p:txBody>
      </p:sp>
    </p:spTree>
    <p:extLst>
      <p:ext uri="{BB962C8B-B14F-4D97-AF65-F5344CB8AC3E}">
        <p14:creationId xmlns:p14="http://schemas.microsoft.com/office/powerpoint/2010/main" val="42805195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841AD-32F3-DDA4-ED0D-AD59167579A3}"/>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317957C-3B18-ECB8-2FB2-BEB50F7B5C29}"/>
              </a:ext>
            </a:extLst>
          </p:cNvPr>
          <p:cNvPicPr>
            <a:picLocks noGrp="1" noChangeAspect="1"/>
          </p:cNvPicPr>
          <p:nvPr>
            <p:ph idx="1"/>
          </p:nvPr>
        </p:nvPicPr>
        <p:blipFill>
          <a:blip r:embed="rId2"/>
          <a:stretch>
            <a:fillRect/>
          </a:stretch>
        </p:blipFill>
        <p:spPr>
          <a:xfrm>
            <a:off x="0" y="0"/>
            <a:ext cx="9144000" cy="5638800"/>
          </a:xfrm>
        </p:spPr>
      </p:pic>
    </p:spTree>
    <p:extLst>
      <p:ext uri="{BB962C8B-B14F-4D97-AF65-F5344CB8AC3E}">
        <p14:creationId xmlns:p14="http://schemas.microsoft.com/office/powerpoint/2010/main" val="35762208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B212B3-7F14-F05D-BA10-CCB68F6352BB}"/>
              </a:ext>
            </a:extLst>
          </p:cNvPr>
          <p:cNvPicPr>
            <a:picLocks noGrp="1" noChangeAspect="1"/>
          </p:cNvPicPr>
          <p:nvPr>
            <p:ph idx="1"/>
          </p:nvPr>
        </p:nvPicPr>
        <p:blipFill rotWithShape="1">
          <a:blip r:embed="rId2"/>
          <a:srcRect r="2" b="44320"/>
          <a:stretch/>
        </p:blipFill>
        <p:spPr>
          <a:xfrm>
            <a:off x="123826" y="646331"/>
            <a:ext cx="8934450" cy="5151438"/>
          </a:xfrm>
          <a:noFill/>
        </p:spPr>
      </p:pic>
      <p:sp>
        <p:nvSpPr>
          <p:cNvPr id="7" name="TextBox 6">
            <a:extLst>
              <a:ext uri="{FF2B5EF4-FFF2-40B4-BE49-F238E27FC236}">
                <a16:creationId xmlns:a16="http://schemas.microsoft.com/office/drawing/2014/main" id="{584A61EE-747A-22AF-F0DE-5E9A21914537}"/>
              </a:ext>
            </a:extLst>
          </p:cNvPr>
          <p:cNvSpPr txBox="1"/>
          <p:nvPr/>
        </p:nvSpPr>
        <p:spPr>
          <a:xfrm>
            <a:off x="2143125" y="0"/>
            <a:ext cx="4572000" cy="646331"/>
          </a:xfrm>
          <a:prstGeom prst="rect">
            <a:avLst/>
          </a:prstGeom>
          <a:noFill/>
        </p:spPr>
        <p:txBody>
          <a:bodyPr wrap="square">
            <a:spAutoFit/>
          </a:bodyPr>
          <a:lstStyle/>
          <a:p>
            <a:pPr algn="ctr"/>
            <a:r>
              <a:rPr lang="en-GB" sz="3600" b="1"/>
              <a:t>Case study: Example</a:t>
            </a:r>
            <a:endParaRPr lang="en-GB" sz="3600"/>
          </a:p>
        </p:txBody>
      </p:sp>
    </p:spTree>
    <p:extLst>
      <p:ext uri="{BB962C8B-B14F-4D97-AF65-F5344CB8AC3E}">
        <p14:creationId xmlns:p14="http://schemas.microsoft.com/office/powerpoint/2010/main" val="33658545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4EC4B-C5F1-56E7-15E0-2B31140F4CEE}"/>
              </a:ext>
            </a:extLst>
          </p:cNvPr>
          <p:cNvSpPr>
            <a:spLocks noGrp="1"/>
          </p:cNvSpPr>
          <p:nvPr>
            <p:ph type="title"/>
          </p:nvPr>
        </p:nvSpPr>
        <p:spPr>
          <a:xfrm>
            <a:off x="457200" y="0"/>
            <a:ext cx="8229600" cy="1143000"/>
          </a:xfrm>
        </p:spPr>
        <p:txBody>
          <a:bodyPr>
            <a:normAutofit/>
          </a:bodyPr>
          <a:lstStyle/>
          <a:p>
            <a:r>
              <a:rPr lang="en-GB" sz="4400" b="1"/>
              <a:t>Case study: Example</a:t>
            </a:r>
            <a:endParaRPr lang="en-GB"/>
          </a:p>
        </p:txBody>
      </p:sp>
      <p:pic>
        <p:nvPicPr>
          <p:cNvPr id="5" name="Content Placeholder 4">
            <a:extLst>
              <a:ext uri="{FF2B5EF4-FFF2-40B4-BE49-F238E27FC236}">
                <a16:creationId xmlns:a16="http://schemas.microsoft.com/office/drawing/2014/main" id="{D52A947E-1FEF-8B9E-5033-3574BE658955}"/>
              </a:ext>
            </a:extLst>
          </p:cNvPr>
          <p:cNvPicPr>
            <a:picLocks noGrp="1" noChangeAspect="1"/>
          </p:cNvPicPr>
          <p:nvPr>
            <p:ph idx="1"/>
          </p:nvPr>
        </p:nvPicPr>
        <p:blipFill>
          <a:blip r:embed="rId2"/>
          <a:stretch>
            <a:fillRect/>
          </a:stretch>
        </p:blipFill>
        <p:spPr>
          <a:xfrm>
            <a:off x="457201" y="1143000"/>
            <a:ext cx="8401050" cy="4524375"/>
          </a:xfrm>
        </p:spPr>
      </p:pic>
    </p:spTree>
    <p:extLst>
      <p:ext uri="{BB962C8B-B14F-4D97-AF65-F5344CB8AC3E}">
        <p14:creationId xmlns:p14="http://schemas.microsoft.com/office/powerpoint/2010/main" val="3066223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27C25-DC23-164E-FB8C-FCFD02116622}"/>
              </a:ext>
            </a:extLst>
          </p:cNvPr>
          <p:cNvSpPr>
            <a:spLocks noGrp="1"/>
          </p:cNvSpPr>
          <p:nvPr>
            <p:ph type="title"/>
          </p:nvPr>
        </p:nvSpPr>
        <p:spPr/>
        <p:txBody>
          <a:bodyPr>
            <a:noAutofit/>
          </a:bodyPr>
          <a:lstStyle/>
          <a:p>
            <a:r>
              <a:rPr lang="en-GB" sz="3600" b="1"/>
              <a:t>Step 3: Assessing a health priority for action </a:t>
            </a:r>
          </a:p>
        </p:txBody>
      </p:sp>
      <p:sp>
        <p:nvSpPr>
          <p:cNvPr id="3" name="Content Placeholder 2">
            <a:extLst>
              <a:ext uri="{FF2B5EF4-FFF2-40B4-BE49-F238E27FC236}">
                <a16:creationId xmlns:a16="http://schemas.microsoft.com/office/drawing/2014/main" id="{F4F807F2-3713-C408-33AA-4E13EFC77E15}"/>
              </a:ext>
            </a:extLst>
          </p:cNvPr>
          <p:cNvSpPr>
            <a:spLocks noGrp="1"/>
          </p:cNvSpPr>
          <p:nvPr>
            <p:ph idx="1"/>
          </p:nvPr>
        </p:nvSpPr>
        <p:spPr/>
        <p:txBody>
          <a:bodyPr>
            <a:normAutofit/>
          </a:bodyPr>
          <a:lstStyle/>
          <a:p>
            <a:r>
              <a:rPr lang="en-GB"/>
              <a:t>Choosing health conditions and determinant factors with the most significant size and severity impact</a:t>
            </a:r>
          </a:p>
          <a:p>
            <a:pPr marL="0" indent="0">
              <a:buNone/>
            </a:pPr>
            <a:endParaRPr lang="en-GB"/>
          </a:p>
          <a:p>
            <a:r>
              <a:rPr lang="en-GB"/>
              <a:t>Determining effective and acceptable interventions and actions</a:t>
            </a:r>
          </a:p>
        </p:txBody>
      </p:sp>
    </p:spTree>
    <p:extLst>
      <p:ext uri="{BB962C8B-B14F-4D97-AF65-F5344CB8AC3E}">
        <p14:creationId xmlns:p14="http://schemas.microsoft.com/office/powerpoint/2010/main" val="2223851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A4A73-14B6-FA3F-357C-E762EE22FC03}"/>
              </a:ext>
            </a:extLst>
          </p:cNvPr>
          <p:cNvSpPr>
            <a:spLocks noGrp="1"/>
          </p:cNvSpPr>
          <p:nvPr>
            <p:ph type="title"/>
          </p:nvPr>
        </p:nvSpPr>
        <p:spPr>
          <a:xfrm>
            <a:off x="457200" y="0"/>
            <a:ext cx="8229600" cy="1143000"/>
          </a:xfrm>
        </p:spPr>
        <p:txBody>
          <a:bodyPr>
            <a:normAutofit/>
          </a:bodyPr>
          <a:lstStyle/>
          <a:p>
            <a:r>
              <a:rPr lang="en-GB" sz="4400" b="1"/>
              <a:t>Case study: Example</a:t>
            </a:r>
            <a:endParaRPr lang="en-GB"/>
          </a:p>
        </p:txBody>
      </p:sp>
      <p:pic>
        <p:nvPicPr>
          <p:cNvPr id="5" name="Content Placeholder 4">
            <a:extLst>
              <a:ext uri="{FF2B5EF4-FFF2-40B4-BE49-F238E27FC236}">
                <a16:creationId xmlns:a16="http://schemas.microsoft.com/office/drawing/2014/main" id="{098B175A-F4F3-7DBF-8A65-C7CF5F234547}"/>
              </a:ext>
            </a:extLst>
          </p:cNvPr>
          <p:cNvPicPr>
            <a:picLocks noGrp="1" noChangeAspect="1"/>
          </p:cNvPicPr>
          <p:nvPr>
            <p:ph idx="1"/>
          </p:nvPr>
        </p:nvPicPr>
        <p:blipFill>
          <a:blip r:embed="rId2"/>
          <a:stretch>
            <a:fillRect/>
          </a:stretch>
        </p:blipFill>
        <p:spPr>
          <a:xfrm>
            <a:off x="952499" y="1417638"/>
            <a:ext cx="7096125" cy="4098925"/>
          </a:xfrm>
        </p:spPr>
      </p:pic>
    </p:spTree>
    <p:extLst>
      <p:ext uri="{BB962C8B-B14F-4D97-AF65-F5344CB8AC3E}">
        <p14:creationId xmlns:p14="http://schemas.microsoft.com/office/powerpoint/2010/main" val="4275764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844BA-EE7E-48D8-F944-2CA37487751D}"/>
              </a:ext>
            </a:extLst>
          </p:cNvPr>
          <p:cNvSpPr>
            <a:spLocks noGrp="1"/>
          </p:cNvSpPr>
          <p:nvPr>
            <p:ph type="title"/>
          </p:nvPr>
        </p:nvSpPr>
        <p:spPr/>
        <p:txBody>
          <a:bodyPr>
            <a:normAutofit fontScale="90000"/>
          </a:bodyPr>
          <a:lstStyle/>
          <a:p>
            <a:r>
              <a:rPr lang="en-GB" sz="4000" b="1"/>
              <a:t>Step 4: Action planning for change </a:t>
            </a:r>
          </a:p>
        </p:txBody>
      </p:sp>
      <p:sp>
        <p:nvSpPr>
          <p:cNvPr id="3" name="Content Placeholder 2">
            <a:extLst>
              <a:ext uri="{FF2B5EF4-FFF2-40B4-BE49-F238E27FC236}">
                <a16:creationId xmlns:a16="http://schemas.microsoft.com/office/drawing/2014/main" id="{477C4D68-149E-3625-36F7-66332EC9E401}"/>
              </a:ext>
            </a:extLst>
          </p:cNvPr>
          <p:cNvSpPr>
            <a:spLocks noGrp="1"/>
          </p:cNvSpPr>
          <p:nvPr>
            <p:ph idx="1"/>
          </p:nvPr>
        </p:nvSpPr>
        <p:spPr/>
        <p:txBody>
          <a:bodyPr/>
          <a:lstStyle/>
          <a:p>
            <a:r>
              <a:rPr lang="en-GB"/>
              <a:t>Clarifying aims of intervention</a:t>
            </a:r>
          </a:p>
          <a:p>
            <a:r>
              <a:rPr lang="en-GB"/>
              <a:t>Action planning</a:t>
            </a:r>
          </a:p>
          <a:p>
            <a:r>
              <a:rPr lang="en-GB"/>
              <a:t>Monitoring and evaluation strategy</a:t>
            </a:r>
          </a:p>
          <a:p>
            <a:r>
              <a:rPr lang="en-GB"/>
              <a:t>Risk-management strategy</a:t>
            </a:r>
          </a:p>
        </p:txBody>
      </p:sp>
    </p:spTree>
    <p:extLst>
      <p:ext uri="{BB962C8B-B14F-4D97-AF65-F5344CB8AC3E}">
        <p14:creationId xmlns:p14="http://schemas.microsoft.com/office/powerpoint/2010/main" val="30030655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3C1B2-68D7-13C4-9FF4-74881FCCCA8C}"/>
              </a:ext>
            </a:extLst>
          </p:cNvPr>
          <p:cNvSpPr>
            <a:spLocks noGrp="1"/>
          </p:cNvSpPr>
          <p:nvPr>
            <p:ph type="title"/>
          </p:nvPr>
        </p:nvSpPr>
        <p:spPr/>
        <p:txBody>
          <a:bodyPr/>
          <a:lstStyle/>
          <a:p>
            <a:r>
              <a:rPr lang="en-GB" b="1"/>
              <a:t>Reflection</a:t>
            </a:r>
          </a:p>
        </p:txBody>
      </p:sp>
      <p:sp>
        <p:nvSpPr>
          <p:cNvPr id="3" name="Content Placeholder 2">
            <a:extLst>
              <a:ext uri="{FF2B5EF4-FFF2-40B4-BE49-F238E27FC236}">
                <a16:creationId xmlns:a16="http://schemas.microsoft.com/office/drawing/2014/main" id="{F6EFE9C8-B66E-4645-4AF4-433E332FFE81}"/>
              </a:ext>
            </a:extLst>
          </p:cNvPr>
          <p:cNvSpPr>
            <a:spLocks noGrp="1"/>
          </p:cNvSpPr>
          <p:nvPr>
            <p:ph idx="1"/>
          </p:nvPr>
        </p:nvSpPr>
        <p:spPr/>
        <p:txBody>
          <a:bodyPr>
            <a:normAutofit fontScale="92500" lnSpcReduction="20000"/>
          </a:bodyPr>
          <a:lstStyle/>
          <a:p>
            <a:r>
              <a:rPr lang="en-GB"/>
              <a:t>Reflecting on the SEPH module mention all the different ways a health intervention programme can be evaluated and when each is required</a:t>
            </a:r>
          </a:p>
          <a:p>
            <a:r>
              <a:rPr lang="en-GB"/>
              <a:t>Highlight some examples of questions that can assist the process.</a:t>
            </a:r>
          </a:p>
          <a:p>
            <a:endParaRPr lang="en-GB"/>
          </a:p>
          <a:p>
            <a:endParaRPr lang="en-GB"/>
          </a:p>
          <a:p>
            <a:pPr marL="0" indent="0" algn="ctr">
              <a:buNone/>
            </a:pPr>
            <a:r>
              <a:rPr lang="en-GB" b="1"/>
              <a:t>Feedback your findings to the whole class</a:t>
            </a:r>
          </a:p>
        </p:txBody>
      </p:sp>
    </p:spTree>
    <p:extLst>
      <p:ext uri="{BB962C8B-B14F-4D97-AF65-F5344CB8AC3E}">
        <p14:creationId xmlns:p14="http://schemas.microsoft.com/office/powerpoint/2010/main" val="13453792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D8BD8-7FDA-78D5-AEC2-432AB57C522F}"/>
              </a:ext>
            </a:extLst>
          </p:cNvPr>
          <p:cNvSpPr>
            <a:spLocks noGrp="1"/>
          </p:cNvSpPr>
          <p:nvPr>
            <p:ph type="title"/>
          </p:nvPr>
        </p:nvSpPr>
        <p:spPr/>
        <p:txBody>
          <a:bodyPr/>
          <a:lstStyle/>
          <a:p>
            <a:r>
              <a:rPr lang="en-GB" b="1" dirty="0"/>
              <a:t>Questions: Process evaluation</a:t>
            </a:r>
          </a:p>
        </p:txBody>
      </p:sp>
      <p:sp>
        <p:nvSpPr>
          <p:cNvPr id="3" name="Content Placeholder 2">
            <a:extLst>
              <a:ext uri="{FF2B5EF4-FFF2-40B4-BE49-F238E27FC236}">
                <a16:creationId xmlns:a16="http://schemas.microsoft.com/office/drawing/2014/main" id="{D3CA9BFE-832A-0319-C08C-76ADD7FDD43C}"/>
              </a:ext>
            </a:extLst>
          </p:cNvPr>
          <p:cNvSpPr>
            <a:spLocks noGrp="1"/>
          </p:cNvSpPr>
          <p:nvPr>
            <p:ph idx="1"/>
          </p:nvPr>
        </p:nvSpPr>
        <p:spPr/>
        <p:txBody>
          <a:bodyPr>
            <a:normAutofit fontScale="85000" lnSpcReduction="20000"/>
          </a:bodyPr>
          <a:lstStyle/>
          <a:p>
            <a:r>
              <a:rPr lang="en-GB" dirty="0"/>
              <a:t>Are the original aims and objectives being followed, and are they still relevant?</a:t>
            </a:r>
          </a:p>
          <a:p>
            <a:r>
              <a:rPr lang="en-GB" dirty="0"/>
              <a:t>What is actually happening?</a:t>
            </a:r>
          </a:p>
          <a:p>
            <a:r>
              <a:rPr lang="en-GB"/>
              <a:t>Are all parts of the project proceeding as planned?</a:t>
            </a:r>
          </a:p>
          <a:p>
            <a:r>
              <a:rPr lang="en-GB" dirty="0"/>
              <a:t>What do those implementing the project think about it?</a:t>
            </a:r>
          </a:p>
          <a:p>
            <a:r>
              <a:rPr lang="en-GB" dirty="0"/>
              <a:t>Is the original target group receiving the interventions?</a:t>
            </a:r>
          </a:p>
          <a:p>
            <a:r>
              <a:rPr lang="en-GB" dirty="0"/>
              <a:t>What resources are being used, and are they adequate?</a:t>
            </a:r>
          </a:p>
        </p:txBody>
      </p:sp>
    </p:spTree>
    <p:extLst>
      <p:ext uri="{BB962C8B-B14F-4D97-AF65-F5344CB8AC3E}">
        <p14:creationId xmlns:p14="http://schemas.microsoft.com/office/powerpoint/2010/main" val="34033677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70B4C-81AA-BFC1-3470-63372C6997FD}"/>
              </a:ext>
            </a:extLst>
          </p:cNvPr>
          <p:cNvSpPr>
            <a:spLocks noGrp="1"/>
          </p:cNvSpPr>
          <p:nvPr>
            <p:ph type="title"/>
          </p:nvPr>
        </p:nvSpPr>
        <p:spPr/>
        <p:txBody>
          <a:bodyPr>
            <a:normAutofit fontScale="90000"/>
          </a:bodyPr>
          <a:lstStyle/>
          <a:p>
            <a:r>
              <a:rPr lang="en-GB" b="1"/>
              <a:t>Questions: Outcome Evaluation</a:t>
            </a:r>
          </a:p>
        </p:txBody>
      </p:sp>
      <p:sp>
        <p:nvSpPr>
          <p:cNvPr id="3" name="Content Placeholder 2">
            <a:extLst>
              <a:ext uri="{FF2B5EF4-FFF2-40B4-BE49-F238E27FC236}">
                <a16:creationId xmlns:a16="http://schemas.microsoft.com/office/drawing/2014/main" id="{9568B627-4C1C-B4DA-2739-7010522F7C86}"/>
              </a:ext>
            </a:extLst>
          </p:cNvPr>
          <p:cNvSpPr>
            <a:spLocks noGrp="1"/>
          </p:cNvSpPr>
          <p:nvPr>
            <p:ph idx="1"/>
          </p:nvPr>
        </p:nvSpPr>
        <p:spPr/>
        <p:txBody>
          <a:bodyPr/>
          <a:lstStyle/>
          <a:p>
            <a:r>
              <a:rPr lang="en-GB"/>
              <a:t>Have the original aim and objectives been achieved? </a:t>
            </a:r>
          </a:p>
          <a:p>
            <a:r>
              <a:rPr lang="en-GB"/>
              <a:t>Have the indicators improved, and have the targets been achieved? </a:t>
            </a:r>
          </a:p>
          <a:p>
            <a:r>
              <a:rPr lang="en-GB"/>
              <a:t>Is the project still tackling priority issues? </a:t>
            </a:r>
          </a:p>
          <a:p>
            <a:r>
              <a:rPr lang="en-GB"/>
              <a:t>What should happen if the evaluation shows the programme has failed?</a:t>
            </a:r>
          </a:p>
        </p:txBody>
      </p:sp>
    </p:spTree>
    <p:extLst>
      <p:ext uri="{BB962C8B-B14F-4D97-AF65-F5344CB8AC3E}">
        <p14:creationId xmlns:p14="http://schemas.microsoft.com/office/powerpoint/2010/main" val="32061178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EED07-3ABF-6F2B-C01F-555E9DC0ED12}"/>
              </a:ext>
            </a:extLst>
          </p:cNvPr>
          <p:cNvSpPr>
            <a:spLocks noGrp="1"/>
          </p:cNvSpPr>
          <p:nvPr>
            <p:ph type="title"/>
          </p:nvPr>
        </p:nvSpPr>
        <p:spPr>
          <a:xfrm>
            <a:off x="457200" y="133350"/>
            <a:ext cx="8229600" cy="1143000"/>
          </a:xfrm>
        </p:spPr>
        <p:txBody>
          <a:bodyPr/>
          <a:lstStyle/>
          <a:p>
            <a:r>
              <a:rPr lang="en-GB" sz="4400" b="1"/>
              <a:t>Case study: Example</a:t>
            </a:r>
            <a:endParaRPr lang="en-GB"/>
          </a:p>
        </p:txBody>
      </p:sp>
      <p:pic>
        <p:nvPicPr>
          <p:cNvPr id="5" name="Content Placeholder 4">
            <a:extLst>
              <a:ext uri="{FF2B5EF4-FFF2-40B4-BE49-F238E27FC236}">
                <a16:creationId xmlns:a16="http://schemas.microsoft.com/office/drawing/2014/main" id="{8D8A7D9E-44A4-6272-35F1-DD1811AEC063}"/>
              </a:ext>
            </a:extLst>
          </p:cNvPr>
          <p:cNvPicPr>
            <a:picLocks noGrp="1" noChangeAspect="1"/>
          </p:cNvPicPr>
          <p:nvPr>
            <p:ph idx="1"/>
          </p:nvPr>
        </p:nvPicPr>
        <p:blipFill>
          <a:blip r:embed="rId2"/>
          <a:stretch>
            <a:fillRect/>
          </a:stretch>
        </p:blipFill>
        <p:spPr>
          <a:xfrm>
            <a:off x="819151" y="1276350"/>
            <a:ext cx="7667624" cy="4400550"/>
          </a:xfrm>
        </p:spPr>
      </p:pic>
    </p:spTree>
    <p:extLst>
      <p:ext uri="{BB962C8B-B14F-4D97-AF65-F5344CB8AC3E}">
        <p14:creationId xmlns:p14="http://schemas.microsoft.com/office/powerpoint/2010/main" val="5693813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2D653-9959-1AA6-7CD1-D02B9991CEF2}"/>
              </a:ext>
            </a:extLst>
          </p:cNvPr>
          <p:cNvSpPr>
            <a:spLocks noGrp="1"/>
          </p:cNvSpPr>
          <p:nvPr>
            <p:ph type="title"/>
          </p:nvPr>
        </p:nvSpPr>
        <p:spPr/>
        <p:txBody>
          <a:bodyPr>
            <a:normAutofit/>
          </a:bodyPr>
          <a:lstStyle/>
          <a:p>
            <a:pPr marL="342900" marR="0" lvl="0" indent="-342900" defTabSz="914400" rtl="0" eaLnBrk="1" fontAlgn="auto" latinLnBrk="0" hangingPunct="1">
              <a:lnSpc>
                <a:spcPct val="100000"/>
              </a:lnSpc>
              <a:spcBef>
                <a:spcPct val="20000"/>
              </a:spcBef>
              <a:spcAft>
                <a:spcPts val="0"/>
              </a:spcAft>
              <a:tabLst/>
              <a:defRPr/>
            </a:pPr>
            <a:r>
              <a:rPr kumimoji="0" lang="en-GB" sz="3600" b="1" u="none" strike="noStrike" kern="1200" cap="none" spc="0" normalizeH="0" baseline="0" noProof="0">
                <a:ln>
                  <a:noFill/>
                </a:ln>
                <a:solidFill>
                  <a:prstClr val="black"/>
                </a:solidFill>
                <a:effectLst/>
                <a:uLnTx/>
                <a:uFillTx/>
                <a:latin typeface="Myriad Pro"/>
                <a:ea typeface="+mn-ea"/>
                <a:cs typeface="+mn-cs"/>
              </a:rPr>
              <a:t>Step 5 – Moving on/project review</a:t>
            </a:r>
            <a:endParaRPr lang="en-GB" sz="3600" b="1"/>
          </a:p>
        </p:txBody>
      </p:sp>
      <p:sp>
        <p:nvSpPr>
          <p:cNvPr id="3" name="Content Placeholder 2">
            <a:extLst>
              <a:ext uri="{FF2B5EF4-FFF2-40B4-BE49-F238E27FC236}">
                <a16:creationId xmlns:a16="http://schemas.microsoft.com/office/drawing/2014/main" id="{4C862C80-FB08-EE95-8BB7-3C1CC887B195}"/>
              </a:ext>
            </a:extLst>
          </p:cNvPr>
          <p:cNvSpPr>
            <a:spLocks noGrp="1"/>
          </p:cNvSpPr>
          <p:nvPr>
            <p:ph idx="1"/>
          </p:nvPr>
        </p:nvSpPr>
        <p:spPr/>
        <p:txBody>
          <a:bodyPr/>
          <a:lstStyle/>
          <a:p>
            <a:r>
              <a:rPr lang="en-GB"/>
              <a:t>Learning from the project</a:t>
            </a:r>
          </a:p>
          <a:p>
            <a:r>
              <a:rPr lang="en-GB"/>
              <a:t>Measuring impact</a:t>
            </a:r>
          </a:p>
          <a:p>
            <a:r>
              <a:rPr lang="en-GB"/>
              <a:t>Choosing the next priority</a:t>
            </a:r>
          </a:p>
        </p:txBody>
      </p:sp>
    </p:spTree>
    <p:extLst>
      <p:ext uri="{BB962C8B-B14F-4D97-AF65-F5344CB8AC3E}">
        <p14:creationId xmlns:p14="http://schemas.microsoft.com/office/powerpoint/2010/main" val="31238021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C88B8-FEED-237A-916F-2BE54432598A}"/>
              </a:ext>
            </a:extLst>
          </p:cNvPr>
          <p:cNvSpPr>
            <a:spLocks noGrp="1"/>
          </p:cNvSpPr>
          <p:nvPr>
            <p:ph type="title"/>
          </p:nvPr>
        </p:nvSpPr>
        <p:spPr>
          <a:xfrm>
            <a:off x="457199" y="274638"/>
            <a:ext cx="8391525" cy="1143000"/>
          </a:xfrm>
        </p:spPr>
        <p:txBody>
          <a:bodyPr>
            <a:noAutofit/>
          </a:bodyPr>
          <a:lstStyle/>
          <a:p>
            <a:pPr algn="l"/>
            <a:r>
              <a:rPr lang="en-GB" sz="3600" b="1"/>
              <a:t>Five steps of health needs assessment </a:t>
            </a:r>
            <a:endParaRPr lang="en-GB" sz="3600"/>
          </a:p>
        </p:txBody>
      </p:sp>
      <p:sp>
        <p:nvSpPr>
          <p:cNvPr id="3" name="Content Placeholder 2">
            <a:extLst>
              <a:ext uri="{FF2B5EF4-FFF2-40B4-BE49-F238E27FC236}">
                <a16:creationId xmlns:a16="http://schemas.microsoft.com/office/drawing/2014/main" id="{AA53CBA5-1190-F420-0924-34077AE853BD}"/>
              </a:ext>
            </a:extLst>
          </p:cNvPr>
          <p:cNvSpPr>
            <a:spLocks noGrp="1"/>
          </p:cNvSpPr>
          <p:nvPr>
            <p:ph idx="1"/>
          </p:nvPr>
        </p:nvSpPr>
        <p:spPr/>
        <p:txBody>
          <a:bodyPr>
            <a:normAutofit fontScale="92500" lnSpcReduction="10000"/>
          </a:bodyPr>
          <a:lstStyle/>
          <a:p>
            <a:r>
              <a:rPr lang="en-GB"/>
              <a:t>The five step present a set of practical activities and quantitative and qualitative research exercises that will ensure a robust and systematic assessment, with tangible outcomes.</a:t>
            </a:r>
          </a:p>
          <a:p>
            <a:r>
              <a:rPr lang="en-GB"/>
              <a:t>The information gained can be used to inform service delivery and improve health outcomes for a targeted population, as well as leading to other potential benefits.</a:t>
            </a:r>
          </a:p>
        </p:txBody>
      </p:sp>
    </p:spTree>
    <p:extLst>
      <p:ext uri="{BB962C8B-B14F-4D97-AF65-F5344CB8AC3E}">
        <p14:creationId xmlns:p14="http://schemas.microsoft.com/office/powerpoint/2010/main" val="11696797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8D1BB-214A-998E-A292-85EE4FF43920}"/>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D94EDB29-6D1A-1A13-413D-D09247FAC3AC}"/>
              </a:ext>
            </a:extLst>
          </p:cNvPr>
          <p:cNvSpPr>
            <a:spLocks noGrp="1"/>
          </p:cNvSpPr>
          <p:nvPr>
            <p:ph idx="1"/>
          </p:nvPr>
        </p:nvSpPr>
        <p:spPr/>
        <p:txBody>
          <a:bodyPr>
            <a:normAutofit/>
          </a:bodyPr>
          <a:lstStyle/>
          <a:p>
            <a:r>
              <a:rPr lang="en-GB" dirty="0"/>
              <a:t>Working in group let’s explore the below link</a:t>
            </a:r>
          </a:p>
          <a:p>
            <a:r>
              <a:rPr lang="en-GB" dirty="0">
                <a:hlinkClick r:id="rId3"/>
              </a:rPr>
              <a:t>Population health needs assessment: a guide for 0 to 19 health visiting and school nursing services - GOV.UK (www.gov.uk)</a:t>
            </a:r>
            <a:endParaRPr lang="en-GB" dirty="0"/>
          </a:p>
          <a:p>
            <a:pPr marL="0" indent="0">
              <a:buNone/>
            </a:pPr>
            <a:endParaRPr lang="en-GB" dirty="0"/>
          </a:p>
          <a:p>
            <a:pPr marL="0" indent="0" algn="ctr">
              <a:buNone/>
            </a:pPr>
            <a:r>
              <a:rPr lang="en-GB" sz="2600" b="1" dirty="0"/>
              <a:t>Feedback what you have learnt to the whole class</a:t>
            </a:r>
          </a:p>
          <a:p>
            <a:endParaRPr lang="en-GB" dirty="0"/>
          </a:p>
        </p:txBody>
      </p:sp>
    </p:spTree>
    <p:extLst>
      <p:ext uri="{BB962C8B-B14F-4D97-AF65-F5344CB8AC3E}">
        <p14:creationId xmlns:p14="http://schemas.microsoft.com/office/powerpoint/2010/main" val="32873261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a:solidFill>
                  <a:schemeClr val="bg1"/>
                </a:solidFill>
                <a:latin typeface="Arial" panose="020B0604020202020204" pitchFamily="34" charset="0"/>
                <a:cs typeface="Arial" panose="020B0604020202020204" pitchFamily="34" charset="0"/>
              </a:rPr>
              <a:t>What are the approach to health needs assessment?</a:t>
            </a:r>
            <a:br>
              <a:rPr lang="en-GB" b="1" i="1">
                <a:solidFill>
                  <a:schemeClr val="bg1"/>
                </a:solidFill>
                <a:latin typeface="Arial" panose="020B0604020202020204" pitchFamily="34" charset="0"/>
                <a:cs typeface="Arial" panose="020B0604020202020204" pitchFamily="34" charset="0"/>
              </a:rPr>
            </a:br>
            <a:endParaRPr lang="en-GB" b="1" i="1">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33028490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4DBF1-64DD-F7C6-2977-A6CA2C57B643}"/>
              </a:ext>
            </a:extLst>
          </p:cNvPr>
          <p:cNvSpPr>
            <a:spLocks noGrp="1"/>
          </p:cNvSpPr>
          <p:nvPr>
            <p:ph type="title"/>
          </p:nvPr>
        </p:nvSpPr>
        <p:spPr/>
        <p:txBody>
          <a:bodyPr>
            <a:normAutofit fontScale="90000"/>
          </a:bodyPr>
          <a:lstStyle/>
          <a:p>
            <a:r>
              <a:rPr kumimoji="0" lang="en-US" sz="36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Approaches to health needs assessment</a:t>
            </a: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9CF9B6-6D0D-875A-225D-6C402D59B1BF}"/>
              </a:ext>
            </a:extLst>
          </p:cNvPr>
          <p:cNvSpPr>
            <a:spLocks noGrp="1"/>
          </p:cNvSpPr>
          <p:nvPr>
            <p:ph idx="1"/>
          </p:nvPr>
        </p:nvSpPr>
        <p:spPr/>
        <p:txBody>
          <a:bodyPr>
            <a:normAutofit lnSpcReduction="10000"/>
          </a:bodyPr>
          <a:lstStyle/>
          <a:p>
            <a:r>
              <a:rPr lang="en-GB" sz="2800" b="1">
                <a:latin typeface="Arial" panose="020B0604020202020204" pitchFamily="34" charset="0"/>
                <a:cs typeface="Arial" panose="020B0604020202020204" pitchFamily="34" charset="0"/>
              </a:rPr>
              <a:t>Epidemiological</a:t>
            </a:r>
            <a:r>
              <a:rPr lang="en-GB" sz="2800">
                <a:latin typeface="Arial" panose="020B0604020202020204" pitchFamily="34" charset="0"/>
                <a:cs typeface="Arial" panose="020B0604020202020204" pitchFamily="34" charset="0"/>
              </a:rPr>
              <a:t>-focus on size and nature of the problem)</a:t>
            </a:r>
          </a:p>
          <a:p>
            <a:r>
              <a:rPr lang="en-GB" sz="2800" b="1">
                <a:latin typeface="Arial" panose="020B0604020202020204" pitchFamily="34" charset="0"/>
                <a:cs typeface="Arial" panose="020B0604020202020204" pitchFamily="34" charset="0"/>
              </a:rPr>
              <a:t>Corporate</a:t>
            </a:r>
            <a:r>
              <a:rPr lang="en-GB" sz="2800">
                <a:latin typeface="Arial" panose="020B0604020202020204" pitchFamily="34" charset="0"/>
                <a:cs typeface="Arial" panose="020B0604020202020204" pitchFamily="34" charset="0"/>
              </a:rPr>
              <a:t>- Focus on the views of stakeholders (health professionals, policy-makers, key members of the community).</a:t>
            </a:r>
          </a:p>
          <a:p>
            <a:r>
              <a:rPr lang="en-GB" sz="2800" b="1">
                <a:latin typeface="Arial" panose="020B0604020202020204" pitchFamily="34" charset="0"/>
                <a:cs typeface="Arial" panose="020B0604020202020204" pitchFamily="34" charset="0"/>
              </a:rPr>
              <a:t>Community</a:t>
            </a:r>
            <a:r>
              <a:rPr lang="en-GB" sz="2800">
                <a:latin typeface="Arial" panose="020B0604020202020204" pitchFamily="34" charset="0"/>
                <a:cs typeface="Arial" panose="020B0604020202020204" pitchFamily="34" charset="0"/>
              </a:rPr>
              <a:t>-uses a variety of methods to enable communities to identify, priorities and decide what actions to take to meet health needs</a:t>
            </a:r>
          </a:p>
          <a:p>
            <a:pPr marL="0" indent="0">
              <a:buNone/>
            </a:pPr>
            <a:r>
              <a:rPr lang="en-GB" sz="2800">
                <a:latin typeface="Arial" panose="020B0604020202020204" pitchFamily="34" charset="0"/>
                <a:cs typeface="Arial" panose="020B0604020202020204" pitchFamily="34" charset="0"/>
              </a:rPr>
              <a:t>                                        (Naidoo and Wills, 2016)</a:t>
            </a:r>
          </a:p>
        </p:txBody>
      </p:sp>
    </p:spTree>
    <p:extLst>
      <p:ext uri="{BB962C8B-B14F-4D97-AF65-F5344CB8AC3E}">
        <p14:creationId xmlns:p14="http://schemas.microsoft.com/office/powerpoint/2010/main" val="42333388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0857-C698-49A0-BD0A-480C33278C67}"/>
              </a:ext>
            </a:extLst>
          </p:cNvPr>
          <p:cNvSpPr>
            <a:spLocks noGrp="1"/>
          </p:cNvSpPr>
          <p:nvPr>
            <p:ph type="title" idx="4294967295"/>
          </p:nvPr>
        </p:nvSpPr>
        <p:spPr>
          <a:xfrm>
            <a:off x="431540" y="332656"/>
            <a:ext cx="8460940" cy="792218"/>
          </a:xfrm>
        </p:spPr>
        <p:txBody>
          <a:bodyPr>
            <a:noAutofit/>
          </a:bodyPr>
          <a:lstStyle/>
          <a:p>
            <a:r>
              <a:rPr lang="en-US" sz="3600" b="1" cap="none">
                <a:latin typeface="Palatino Linotype" panose="02040502050505030304" pitchFamily="18" charset="0"/>
              </a:rPr>
              <a:t>Approaches to health needs assessment</a:t>
            </a:r>
            <a:endParaRPr lang="en-GB" sz="3600" b="1" cap="none">
              <a:latin typeface="Palatino Linotype" panose="02040502050505030304" pitchFamily="18" charset="0"/>
            </a:endParaRPr>
          </a:p>
        </p:txBody>
      </p:sp>
      <p:graphicFrame>
        <p:nvGraphicFramePr>
          <p:cNvPr id="6" name="Object 2">
            <a:extLst>
              <a:ext uri="{FF2B5EF4-FFF2-40B4-BE49-F238E27FC236}">
                <a16:creationId xmlns:a16="http://schemas.microsoft.com/office/drawing/2014/main" id="{B525B8C2-4C2F-4DEE-B056-0DB5ACF19784}"/>
              </a:ext>
            </a:extLst>
          </p:cNvPr>
          <p:cNvGraphicFramePr>
            <a:graphicFrameLocks noChangeAspect="1"/>
          </p:cNvGraphicFramePr>
          <p:nvPr>
            <p:extLst>
              <p:ext uri="{D42A27DB-BD31-4B8C-83A1-F6EECF244321}">
                <p14:modId xmlns:p14="http://schemas.microsoft.com/office/powerpoint/2010/main" val="1248810567"/>
              </p:ext>
            </p:extLst>
          </p:nvPr>
        </p:nvGraphicFramePr>
        <p:xfrm>
          <a:off x="446088" y="1209675"/>
          <a:ext cx="8251825" cy="4114800"/>
        </p:xfrm>
        <a:graphic>
          <a:graphicData uri="http://schemas.openxmlformats.org/presentationml/2006/ole">
            <mc:AlternateContent xmlns:mc="http://schemas.openxmlformats.org/markup-compatibility/2006">
              <mc:Choice xmlns:v="urn:schemas-microsoft-com:vml" Requires="v">
                <p:oleObj name="Document" r:id="rId2" imgW="8236149" imgH="5636974" progId="Word.Document.8">
                  <p:embed/>
                </p:oleObj>
              </mc:Choice>
              <mc:Fallback>
                <p:oleObj name="Document" r:id="rId2" imgW="8236149" imgH="5636974" progId="Word.Document.8">
                  <p:embed/>
                  <p:pic>
                    <p:nvPicPr>
                      <p:cNvPr id="6" name="Object 2">
                        <a:extLst>
                          <a:ext uri="{FF2B5EF4-FFF2-40B4-BE49-F238E27FC236}">
                            <a16:creationId xmlns:a16="http://schemas.microsoft.com/office/drawing/2014/main" id="{B525B8C2-4C2F-4DEE-B056-0DB5ACF19784}"/>
                          </a:ext>
                        </a:extLst>
                      </p:cNvPr>
                      <p:cNvPicPr>
                        <a:picLocks noChangeAspect="1" noChangeArrowheads="1"/>
                      </p:cNvPicPr>
                      <p:nvPr/>
                    </p:nvPicPr>
                    <p:blipFill>
                      <a:blip r:embed="rId3"/>
                      <a:srcRect/>
                      <a:stretch>
                        <a:fillRect/>
                      </a:stretch>
                    </p:blipFill>
                    <p:spPr bwMode="auto">
                      <a:xfrm>
                        <a:off x="446088" y="1209675"/>
                        <a:ext cx="8251825" cy="4114800"/>
                      </a:xfrm>
                      <a:prstGeom prst="rect">
                        <a:avLst/>
                      </a:prstGeom>
                      <a:noFill/>
                      <a:ln>
                        <a:noFill/>
                      </a:ln>
                      <a:effectLst/>
                    </p:spPr>
                  </p:pic>
                </p:oleObj>
              </mc:Fallback>
            </mc:AlternateContent>
          </a:graphicData>
        </a:graphic>
      </p:graphicFrame>
      <p:sp>
        <p:nvSpPr>
          <p:cNvPr id="3" name="Rectangle: Rounded Corners 2">
            <a:extLst>
              <a:ext uri="{FF2B5EF4-FFF2-40B4-BE49-F238E27FC236}">
                <a16:creationId xmlns:a16="http://schemas.microsoft.com/office/drawing/2014/main" id="{8D20B55A-7109-4697-B6E8-D140C9B1A955}"/>
              </a:ext>
            </a:extLst>
          </p:cNvPr>
          <p:cNvSpPr/>
          <p:nvPr/>
        </p:nvSpPr>
        <p:spPr>
          <a:xfrm>
            <a:off x="1043608" y="2708920"/>
            <a:ext cx="3024336" cy="230425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Palatino Linotype" panose="02040502050505030304" pitchFamily="18" charset="0"/>
            </a:endParaRPr>
          </a:p>
        </p:txBody>
      </p:sp>
      <p:sp>
        <p:nvSpPr>
          <p:cNvPr id="5" name="TextBox 4">
            <a:extLst>
              <a:ext uri="{FF2B5EF4-FFF2-40B4-BE49-F238E27FC236}">
                <a16:creationId xmlns:a16="http://schemas.microsoft.com/office/drawing/2014/main" id="{8ABDD5C4-E363-A050-752A-A384BAF2FB51}"/>
              </a:ext>
            </a:extLst>
          </p:cNvPr>
          <p:cNvSpPr txBox="1"/>
          <p:nvPr/>
        </p:nvSpPr>
        <p:spPr>
          <a:xfrm>
            <a:off x="7380312" y="5301208"/>
            <a:ext cx="1512168" cy="369332"/>
          </a:xfrm>
          <a:prstGeom prst="rect">
            <a:avLst/>
          </a:prstGeom>
          <a:noFill/>
        </p:spPr>
        <p:txBody>
          <a:bodyPr wrap="square">
            <a:spAutoFit/>
          </a:bodyPr>
          <a:lstStyle/>
          <a:p>
            <a:r>
              <a:rPr lang="en-US">
                <a:latin typeface="Palatino Linotype" panose="02040502050505030304" pitchFamily="18" charset="0"/>
              </a:rPr>
              <a:t>Wright, 1998</a:t>
            </a:r>
            <a:endParaRPr lang="en-GB"/>
          </a:p>
        </p:txBody>
      </p:sp>
    </p:spTree>
    <p:extLst>
      <p:ext uri="{BB962C8B-B14F-4D97-AF65-F5344CB8AC3E}">
        <p14:creationId xmlns:p14="http://schemas.microsoft.com/office/powerpoint/2010/main" val="344778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C6022-DE0C-0341-C0D1-F55A048A2A51}"/>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97011489-6454-D0DC-60DA-5BEA42A36E6C}"/>
              </a:ext>
            </a:extLst>
          </p:cNvPr>
          <p:cNvSpPr>
            <a:spLocks noGrp="1"/>
          </p:cNvSpPr>
          <p:nvPr>
            <p:ph idx="1"/>
          </p:nvPr>
        </p:nvSpPr>
        <p:spPr/>
        <p:txBody>
          <a:bodyPr>
            <a:normAutofit fontScale="92500" lnSpcReduction="20000"/>
          </a:bodyPr>
          <a:lstStyle/>
          <a:p>
            <a:r>
              <a:rPr lang="en-GB"/>
              <a:t>Watch the video below</a:t>
            </a:r>
          </a:p>
          <a:p>
            <a:endParaRPr lang="en-GB"/>
          </a:p>
          <a:p>
            <a:r>
              <a:rPr lang="en-GB">
                <a:hlinkClick r:id="rId3"/>
              </a:rPr>
              <a:t>https://www.wapha.org.au/service-providers/health-planning/needs-assessment/</a:t>
            </a:r>
            <a:endParaRPr lang="en-GB"/>
          </a:p>
          <a:p>
            <a:r>
              <a:rPr lang="en-GB">
                <a:hlinkClick r:id="rId4"/>
              </a:rPr>
              <a:t>https://www.youtube.com/watch?v=8-uEZSzCM9Y</a:t>
            </a:r>
            <a:endParaRPr lang="en-GB"/>
          </a:p>
          <a:p>
            <a:endParaRPr lang="en-GB"/>
          </a:p>
          <a:p>
            <a:pPr marL="0" indent="0" algn="ctr">
              <a:buNone/>
            </a:pPr>
            <a:r>
              <a:rPr lang="en-GB" b="1" i="1"/>
              <a:t>Share your thought with the whole class</a:t>
            </a:r>
          </a:p>
        </p:txBody>
      </p:sp>
    </p:spTree>
    <p:extLst>
      <p:ext uri="{BB962C8B-B14F-4D97-AF65-F5344CB8AC3E}">
        <p14:creationId xmlns:p14="http://schemas.microsoft.com/office/powerpoint/2010/main" val="27744008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22737-705F-4249-97F2-D212B497D374}"/>
              </a:ext>
            </a:extLst>
          </p:cNvPr>
          <p:cNvSpPr>
            <a:spLocks noGrp="1"/>
          </p:cNvSpPr>
          <p:nvPr>
            <p:ph type="title"/>
          </p:nvPr>
        </p:nvSpPr>
        <p:spPr>
          <a:xfrm>
            <a:off x="790275" y="260648"/>
            <a:ext cx="7886700" cy="1011108"/>
          </a:xfrm>
        </p:spPr>
        <p:txBody>
          <a:bodyPr>
            <a:normAutofit/>
          </a:bodyPr>
          <a:lstStyle/>
          <a:p>
            <a:r>
              <a:rPr lang="en-US" sz="3600" b="1" cap="none">
                <a:solidFill>
                  <a:schemeClr val="tx1"/>
                </a:solidFill>
              </a:rPr>
              <a:t>Further reading </a:t>
            </a:r>
            <a:endParaRPr lang="en-GB" sz="3600" b="1" cap="none">
              <a:solidFill>
                <a:schemeClr val="tx1"/>
              </a:solidFill>
            </a:endParaRPr>
          </a:p>
        </p:txBody>
      </p:sp>
      <p:sp>
        <p:nvSpPr>
          <p:cNvPr id="5" name="TextBox 4">
            <a:extLst>
              <a:ext uri="{FF2B5EF4-FFF2-40B4-BE49-F238E27FC236}">
                <a16:creationId xmlns:a16="http://schemas.microsoft.com/office/drawing/2014/main" id="{3C77FB08-2FF7-428F-91DB-9C4E64C8877D}"/>
              </a:ext>
            </a:extLst>
          </p:cNvPr>
          <p:cNvSpPr txBox="1"/>
          <p:nvPr/>
        </p:nvSpPr>
        <p:spPr>
          <a:xfrm>
            <a:off x="813567" y="1484784"/>
            <a:ext cx="7678637" cy="5324535"/>
          </a:xfrm>
          <a:prstGeom prst="rect">
            <a:avLst/>
          </a:prstGeom>
          <a:noFill/>
        </p:spPr>
        <p:txBody>
          <a:bodyPr wrap="square" lIns="91440" tIns="45720" rIns="91440" bIns="45720" anchor="t">
            <a:spAutoFit/>
          </a:bodyPr>
          <a:lstStyle/>
          <a:p>
            <a:pPr marL="285750" indent="-285750">
              <a:buFont typeface="Wingdings" panose="05000000000000000000" pitchFamily="2" charset="2"/>
              <a:buChar char="§"/>
            </a:pPr>
            <a:r>
              <a:rPr lang="en-US"/>
              <a:t>Health needs assessment. Latest from The BMJ: </a:t>
            </a:r>
            <a:r>
              <a:rPr lang="en-US" sz="1600">
                <a:effectLst/>
                <a:hlinkClick r:id="rId3">
                  <a:extLst>
                    <a:ext uri="{A12FA001-AC4F-418D-AE19-62706E023703}">
                      <ahyp:hlinkClr xmlns:ahyp="http://schemas.microsoft.com/office/drawing/2018/hyperlinkcolor" val="tx"/>
                    </a:ext>
                  </a:extLst>
                </a:hlinkClick>
              </a:rPr>
              <a:t>https://www.bmj.com/specialties/health-needs-assessment</a:t>
            </a:r>
            <a:r>
              <a:rPr lang="en-US" sz="1600"/>
              <a:t> </a:t>
            </a:r>
            <a:endParaRPr lang="en-US"/>
          </a:p>
          <a:p>
            <a:pPr marL="285750" indent="-285750">
              <a:buFont typeface="Wingdings" panose="05000000000000000000" pitchFamily="2" charset="2"/>
              <a:buChar char="§"/>
            </a:pPr>
            <a:endParaRPr lang="en-US" sz="1600"/>
          </a:p>
          <a:p>
            <a:pPr marL="285750" indent="-285750">
              <a:buFont typeface="Wingdings" panose="05000000000000000000" pitchFamily="2" charset="2"/>
              <a:buChar char="§"/>
            </a:pPr>
            <a:r>
              <a:rPr lang="en-US" sz="1600"/>
              <a:t>Williams, R. (1998) Epidemiological issues in health needs assessment </a:t>
            </a:r>
            <a:r>
              <a:rPr lang="en-US" sz="1600" i="1"/>
              <a:t>BMJ. </a:t>
            </a:r>
            <a:r>
              <a:rPr lang="en-US" sz="1600"/>
              <a:t>316: 1379</a:t>
            </a:r>
          </a:p>
          <a:p>
            <a:pPr marL="285750" indent="-285750">
              <a:buFont typeface="Wingdings" panose="05000000000000000000" pitchFamily="2" charset="2"/>
              <a:buChar char="§"/>
            </a:pPr>
            <a:endParaRPr lang="en-US" sz="1600"/>
          </a:p>
          <a:p>
            <a:pPr marL="285750" indent="-285750">
              <a:buFont typeface="Wingdings" panose="05000000000000000000" pitchFamily="2" charset="2"/>
              <a:buChar char="§"/>
            </a:pPr>
            <a:r>
              <a:rPr lang="en-US" sz="1600"/>
              <a:t>Murray, S.A. (1995) Practice based health needs assessment: use of four methods in a small neighbourhood </a:t>
            </a:r>
            <a:r>
              <a:rPr lang="en-US" sz="1600" i="1"/>
              <a:t>BMJ. </a:t>
            </a:r>
            <a:r>
              <a:rPr lang="en-US" sz="1600"/>
              <a:t>310:1443</a:t>
            </a:r>
          </a:p>
          <a:p>
            <a:pPr marL="285750" indent="-285750">
              <a:buFont typeface="Wingdings" panose="05000000000000000000" pitchFamily="2" charset="2"/>
              <a:buChar char="§"/>
            </a:pPr>
            <a:endParaRPr lang="en-US" sz="1600"/>
          </a:p>
          <a:p>
            <a:pPr marL="285750" indent="-285750">
              <a:buFont typeface="Wingdings" panose="05000000000000000000" pitchFamily="2" charset="2"/>
              <a:buChar char="§"/>
            </a:pPr>
            <a:r>
              <a:rPr lang="en-GB" sz="1600"/>
              <a:t>Naidoo J, Wills J (2016) Foundations for Health Promotion. Fourth edition. Elsevier, New York NY</a:t>
            </a:r>
          </a:p>
          <a:p>
            <a:endParaRPr lang="en-US" sz="1600"/>
          </a:p>
          <a:p>
            <a:pPr marL="285750" indent="-285750">
              <a:buFont typeface="Wingdings" panose="05000000000000000000" pitchFamily="2" charset="2"/>
              <a:buChar char="§"/>
            </a:pPr>
            <a:r>
              <a:rPr lang="en-US" sz="1600"/>
              <a:t>Wright. J. (1998) Assessing health needs in developing countries. </a:t>
            </a:r>
            <a:r>
              <a:rPr lang="en-US" sz="1600" i="1"/>
              <a:t>BMJ. </a:t>
            </a:r>
            <a:r>
              <a:rPr lang="en-US" sz="1600"/>
              <a:t>316:1819</a:t>
            </a:r>
          </a:p>
          <a:p>
            <a:pPr marL="285750" indent="-285750">
              <a:buFont typeface="Wingdings" panose="05000000000000000000" pitchFamily="2" charset="2"/>
              <a:buChar char="§"/>
            </a:pPr>
            <a:endParaRPr lang="en-US" sz="1600"/>
          </a:p>
          <a:p>
            <a:pPr marL="285750" indent="-285750" algn="l">
              <a:buFont typeface="Wingdings" panose="05000000000000000000" pitchFamily="2" charset="2"/>
              <a:buChar char="§"/>
            </a:pPr>
            <a:r>
              <a:rPr lang="en-GB" sz="1600" i="0">
                <a:solidFill>
                  <a:srgbClr val="0B0C0C"/>
                </a:solidFill>
                <a:effectLst/>
                <a:latin typeface="GDS Transport"/>
              </a:rPr>
              <a:t>Public Health England () Health matters: public health issues Available at: </a:t>
            </a:r>
            <a:r>
              <a:rPr lang="en-US" sz="1600">
                <a:hlinkClick r:id="rId4"/>
              </a:rPr>
              <a:t>https://www.gov.uk/government/collections/health-matters-public-health-issues</a:t>
            </a:r>
            <a:r>
              <a:rPr lang="en-US" sz="1600"/>
              <a:t> (Accessed date 28th September 202)</a:t>
            </a:r>
          </a:p>
          <a:p>
            <a:pPr marL="285750" indent="-285750">
              <a:buFont typeface="Wingdings" panose="05000000000000000000" pitchFamily="2" charset="2"/>
              <a:buChar char="§"/>
            </a:pPr>
            <a:endParaRPr lang="en-US" sz="1600"/>
          </a:p>
          <a:p>
            <a:endParaRPr lang="en-US" sz="1600"/>
          </a:p>
          <a:p>
            <a:endParaRPr lang="en-US" sz="1600">
              <a:latin typeface="Palatino Linotype" panose="02040502050505030304" pitchFamily="18" charset="0"/>
            </a:endParaRPr>
          </a:p>
          <a:p>
            <a:endParaRPr lang="en-GB" sz="1600">
              <a:latin typeface="Palatino Linotype" panose="02040502050505030304" pitchFamily="18" charset="0"/>
            </a:endParaRPr>
          </a:p>
        </p:txBody>
      </p:sp>
    </p:spTree>
    <p:extLst>
      <p:ext uri="{BB962C8B-B14F-4D97-AF65-F5344CB8AC3E}">
        <p14:creationId xmlns:p14="http://schemas.microsoft.com/office/powerpoint/2010/main" val="1859559679"/>
      </p:ext>
    </p:extLst>
  </p:cSld>
  <p:clrMapOvr>
    <a:masterClrMapping/>
  </p:clrMapOvr>
  <p:transition spd="slow">
    <p:fade/>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2836</Words>
  <Application>Microsoft Office PowerPoint</Application>
  <PresentationFormat>On-screen Show (4:3)</PresentationFormat>
  <Paragraphs>314</Paragraphs>
  <Slides>60</Slides>
  <Notes>16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60</vt:i4>
      </vt:variant>
    </vt:vector>
  </HeadingPairs>
  <TitlesOfParts>
    <vt:vector size="71" baseType="lpstr">
      <vt:lpstr>GDS Transport</vt:lpstr>
      <vt:lpstr>Myriad Pro</vt:lpstr>
      <vt:lpstr>Arial</vt:lpstr>
      <vt:lpstr>Calibri</vt:lpstr>
      <vt:lpstr>Courier New</vt:lpstr>
      <vt:lpstr>Gill Sans MT</vt:lpstr>
      <vt:lpstr>Palatino Linotype</vt:lpstr>
      <vt:lpstr>Tahoma</vt:lpstr>
      <vt:lpstr>Wingdings</vt:lpstr>
      <vt:lpstr>20140311PresentationUWTSDTemplate</vt:lpstr>
      <vt:lpstr>Document</vt:lpstr>
      <vt:lpstr>  Community Care and Management of Longer-term Conditions     Semester 1</vt:lpstr>
      <vt:lpstr>Learning outcomes</vt:lpstr>
      <vt:lpstr>Module Summary</vt:lpstr>
      <vt:lpstr>PowerPoint Presentation</vt:lpstr>
      <vt:lpstr>Aims of the Session</vt:lpstr>
      <vt:lpstr>Health needs</vt:lpstr>
      <vt:lpstr>Reflection</vt:lpstr>
      <vt:lpstr>Health Intervention</vt:lpstr>
      <vt:lpstr>Health needs</vt:lpstr>
      <vt:lpstr>Maslow hierarchy of needs</vt:lpstr>
      <vt:lpstr>Health needs</vt:lpstr>
      <vt:lpstr>Health needs</vt:lpstr>
      <vt:lpstr>Health needs</vt:lpstr>
      <vt:lpstr>What is a health needs assessment? </vt:lpstr>
      <vt:lpstr>Health Needs Assessment </vt:lpstr>
      <vt:lpstr>Health needs assessment (HNA)..</vt:lpstr>
      <vt:lpstr>Health needs assessment</vt:lpstr>
      <vt:lpstr>Health Needs Assessment </vt:lpstr>
      <vt:lpstr>What is the purpose of health needs assessment ? </vt:lpstr>
      <vt:lpstr>Purpose of health needs assessment </vt:lpstr>
      <vt:lpstr>Purpose of health needs assessment</vt:lpstr>
      <vt:lpstr>What are the Challenges of HNA? </vt:lpstr>
      <vt:lpstr>Challenges of HNA</vt:lpstr>
      <vt:lpstr>How does HNA support National and Local priorities?</vt:lpstr>
      <vt:lpstr>Health Needs Assessment </vt:lpstr>
      <vt:lpstr>What are the different types of need? </vt:lpstr>
      <vt:lpstr>Different types of need</vt:lpstr>
      <vt:lpstr>Normative needs</vt:lpstr>
      <vt:lpstr>Felt needs</vt:lpstr>
      <vt:lpstr>Expressed needs</vt:lpstr>
      <vt:lpstr>Comparative needs</vt:lpstr>
      <vt:lpstr>Health need</vt:lpstr>
      <vt:lpstr>Healthcare needs versus health needs</vt:lpstr>
      <vt:lpstr>Activity</vt:lpstr>
      <vt:lpstr>What are the five steps to achieve a good health need assessment? </vt:lpstr>
      <vt:lpstr>Five steps of health needs assessment </vt:lpstr>
      <vt:lpstr>Step 1: Getting started </vt:lpstr>
      <vt:lpstr>Activity</vt:lpstr>
      <vt:lpstr>Case study: Example</vt:lpstr>
      <vt:lpstr>Step 2: Identifying health priorities </vt:lpstr>
      <vt:lpstr>Population profiling</vt:lpstr>
      <vt:lpstr>Population profiling</vt:lpstr>
      <vt:lpstr>PowerPoint Presentation</vt:lpstr>
      <vt:lpstr>PowerPoint Presentation</vt:lpstr>
      <vt:lpstr>Case study: Example</vt:lpstr>
      <vt:lpstr>Step 3: Assessing a health priority for action </vt:lpstr>
      <vt:lpstr>Case study: Example</vt:lpstr>
      <vt:lpstr>Step 4: Action planning for change </vt:lpstr>
      <vt:lpstr>Reflection</vt:lpstr>
      <vt:lpstr>Questions: Process evaluation</vt:lpstr>
      <vt:lpstr>Questions: Outcome Evaluation</vt:lpstr>
      <vt:lpstr>Case study: Example</vt:lpstr>
      <vt:lpstr>Step 5 – Moving on/project review</vt:lpstr>
      <vt:lpstr>Five steps of health needs assessment </vt:lpstr>
      <vt:lpstr>Activity</vt:lpstr>
      <vt:lpstr>What are the approach to health needs assessment? </vt:lpstr>
      <vt:lpstr>Approaches to health needs assessment</vt:lpstr>
      <vt:lpstr>Approaches to health needs assessment</vt:lpstr>
      <vt:lpstr>Activity</vt:lpstr>
      <vt:lpstr>Further reading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2</cp:revision>
  <dcterms:created xsi:type="dcterms:W3CDTF">2015-04-14T15:21:28Z</dcterms:created>
  <dcterms:modified xsi:type="dcterms:W3CDTF">2025-10-27T15:26:32Z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