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3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160"/>
        <p:guide pos="383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tags" Target="../tags/tag62.xml"/><Relationship Id="rId17" Type="http://schemas.openxmlformats.org/officeDocument/2006/relationships/tags" Target="../tags/tag61.xml"/><Relationship Id="rId16" Type="http://schemas.openxmlformats.org/officeDocument/2006/relationships/tags" Target="../tags/tag60.xml"/><Relationship Id="rId15" Type="http://schemas.openxmlformats.org/officeDocument/2006/relationships/tags" Target="../tags/tag59.xml"/><Relationship Id="rId14" Type="http://schemas.openxmlformats.org/officeDocument/2006/relationships/tags" Target="../tags/tag58.xml"/><Relationship Id="rId13" Type="http://schemas.openxmlformats.org/officeDocument/2006/relationships/tags" Target="../tags/tag57.xml"/><Relationship Id="rId12" Type="http://schemas.openxmlformats.org/officeDocument/2006/relationships/image" Target="../media/image1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2">
            <a:alphaModFix amt="50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65.xml"/><Relationship Id="rId2" Type="http://schemas.openxmlformats.org/officeDocument/2006/relationships/tags" Target="../tags/tag64.xml"/><Relationship Id="rId1" Type="http://schemas.openxmlformats.org/officeDocument/2006/relationships/tags" Target="../tags/tag63.xml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68.xml"/><Relationship Id="rId2" Type="http://schemas.openxmlformats.org/officeDocument/2006/relationships/tags" Target="../tags/tag67.xml"/><Relationship Id="rId1" Type="http://schemas.openxmlformats.org/officeDocument/2006/relationships/tags" Target="../tags/tag66.xml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1.xml"/><Relationship Id="rId2" Type="http://schemas.openxmlformats.org/officeDocument/2006/relationships/tags" Target="../tags/tag70.xml"/><Relationship Id="rId1" Type="http://schemas.openxmlformats.org/officeDocument/2006/relationships/tags" Target="../tags/tag69.xml"/></Relationships>
</file>

<file path=ppt/slides/_rels/slide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tags" Target="../tags/tag75.xml"/><Relationship Id="rId4" Type="http://schemas.openxmlformats.org/officeDocument/2006/relationships/image" Target="../media/image2.jpeg"/><Relationship Id="rId3" Type="http://schemas.openxmlformats.org/officeDocument/2006/relationships/tags" Target="../tags/tag74.xml"/><Relationship Id="rId2" Type="http://schemas.openxmlformats.org/officeDocument/2006/relationships/tags" Target="../tags/tag73.xml"/><Relationship Id="rId1" Type="http://schemas.openxmlformats.org/officeDocument/2006/relationships/tags" Target="../tags/tag72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78.xml"/><Relationship Id="rId2" Type="http://schemas.openxmlformats.org/officeDocument/2006/relationships/tags" Target="../tags/tag77.xml"/><Relationship Id="rId1" Type="http://schemas.openxmlformats.org/officeDocument/2006/relationships/tags" Target="../tags/tag76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1.xml"/><Relationship Id="rId2" Type="http://schemas.openxmlformats.org/officeDocument/2006/relationships/tags" Target="../tags/tag80.xml"/><Relationship Id="rId1" Type="http://schemas.openxmlformats.org/officeDocument/2006/relationships/tags" Target="../tags/tag79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4.xml"/><Relationship Id="rId2" Type="http://schemas.openxmlformats.org/officeDocument/2006/relationships/tags" Target="../tags/tag83.xml"/><Relationship Id="rId1" Type="http://schemas.openxmlformats.org/officeDocument/2006/relationships/tags" Target="../tags/tag82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87.xml"/><Relationship Id="rId2" Type="http://schemas.openxmlformats.org/officeDocument/2006/relationships/tags" Target="../tags/tag86.xml"/><Relationship Id="rId1" Type="http://schemas.openxmlformats.org/officeDocument/2006/relationships/tags" Target="../tags/tag85.xml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0.xml"/><Relationship Id="rId2" Type="http://schemas.openxmlformats.org/officeDocument/2006/relationships/tags" Target="../tags/tag89.xml"/><Relationship Id="rId1" Type="http://schemas.openxmlformats.org/officeDocument/2006/relationships/tags" Target="../tags/tag88.xml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3.xml"/><Relationship Id="rId2" Type="http://schemas.openxmlformats.org/officeDocument/2006/relationships/tags" Target="../tags/tag92.xml"/><Relationship Id="rId1" Type="http://schemas.openxmlformats.org/officeDocument/2006/relationships/tags" Target="../tags/tag91.xml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96.xml"/><Relationship Id="rId2" Type="http://schemas.openxmlformats.org/officeDocument/2006/relationships/tags" Target="../tags/tag95.xml"/><Relationship Id="rId1" Type="http://schemas.openxmlformats.org/officeDocument/2006/relationships/tags" Target="../tags/tag9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tags" Target="../tags/tag98.xml"/><Relationship Id="rId1" Type="http://schemas.openxmlformats.org/officeDocument/2006/relationships/tags" Target="../tags/tag9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Leadership Style Analysis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r>
              <a:rPr lang="en-US" altLang="zh-CN">
                <a:solidFill>
                  <a:schemeClr val="tx1"/>
                </a:solidFill>
              </a:rPr>
              <a:t>Xiaoyu Sun 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2503344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BMBM6023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Organisation Context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Havencares Insurance ; Call Centre Environment</a:t>
            </a:r>
            <a:endParaRPr lang="en-US" altLang="zh-CN">
              <a:solidFill>
                <a:schemeClr val="tx1"/>
              </a:solidFill>
            </a:endParaRPr>
          </a:p>
          <a:p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High turnover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Absence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Performance issues</a:t>
            </a:r>
            <a:endParaRPr lang="en-US" altLang="zh-CN">
              <a:solidFill>
                <a:schemeClr val="tx1"/>
              </a:solidFill>
            </a:endParaRPr>
          </a:p>
          <a:p>
            <a:endParaRPr lang="en-US" altLang="zh-CN">
              <a:solidFill>
                <a:schemeClr val="tx1"/>
              </a:solidFill>
            </a:endParaRPr>
          </a:p>
          <a:p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My Leadership Style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GB" altLang="en-US">
                <a:solidFill>
                  <a:schemeClr val="tx1"/>
                </a:solidFill>
              </a:rPr>
              <a:t>Democratic Leadership(</a:t>
            </a:r>
            <a:r>
              <a:rPr lang="en-US" altLang="en-GB">
                <a:solidFill>
                  <a:schemeClr val="tx1"/>
                </a:solidFill>
              </a:rPr>
              <a:t>Kurt Lewin</a:t>
            </a:r>
            <a:r>
              <a:rPr lang="en-GB" altLang="en-US">
                <a:solidFill>
                  <a:schemeClr val="tx1"/>
                </a:solidFill>
              </a:rPr>
              <a:t>)</a:t>
            </a:r>
            <a:endParaRPr lang="en-GB" altLang="en-US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Primary characteristics</a:t>
            </a:r>
            <a:r>
              <a:rPr lang="en-GB" altLang="en-US">
                <a:solidFill>
                  <a:schemeClr val="tx1"/>
                </a:solidFill>
              </a:rPr>
              <a:t>:</a:t>
            </a:r>
            <a:endParaRPr lang="en-US" altLang="zh-CN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altLang="en-US">
                <a:solidFill>
                  <a:schemeClr val="tx1"/>
                </a:solidFill>
              </a:rPr>
              <a:t>   Active Listening</a:t>
            </a:r>
            <a:r>
              <a:rPr lang="zh-CN" altLang="en-GB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Pay attention to members' ideas and feedback</a:t>
            </a:r>
            <a:endParaRPr lang="en-US" altLang="zh-CN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altLang="en-US">
                <a:solidFill>
                  <a:schemeClr val="tx1"/>
                </a:solidFill>
              </a:rPr>
              <a:t>   Effective Communication</a:t>
            </a:r>
            <a:r>
              <a:rPr lang="zh-CN" altLang="en-GB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Leaders must clearly articulate the team’s goals, objectives, and decisions to ensure everyone is on the same page.</a:t>
            </a:r>
            <a:endParaRPr lang="en-US" altLang="zh-CN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altLang="en-US">
                <a:solidFill>
                  <a:schemeClr val="tx1"/>
                </a:solidFill>
              </a:rPr>
              <a:t>   Collaboration</a:t>
            </a:r>
            <a:r>
              <a:rPr lang="zh-CN" altLang="en-GB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Skills diversity and complementary perspectives</a:t>
            </a:r>
            <a:endParaRPr lang="en-US" altLang="zh-CN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altLang="en-US">
                <a:solidFill>
                  <a:schemeClr val="tx1"/>
                </a:solidFill>
              </a:rPr>
              <a:t>   Flexibility</a:t>
            </a:r>
            <a:r>
              <a:rPr lang="zh-CN" altLang="en-GB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The leader is adaptable and supports new ideas and strategies.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GB" altLang="zh-CN">
                <a:solidFill>
                  <a:schemeClr val="tx1"/>
                </a:solidFill>
              </a:rPr>
              <a:t>Evidence</a:t>
            </a:r>
            <a:endParaRPr lang="en-GB" altLang="zh-CN">
              <a:solidFill>
                <a:schemeClr val="tx1"/>
              </a:solidFill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/>
        <p:txBody>
          <a:bodyPr/>
          <a:p>
            <a:r>
              <a:rPr lang="en-GB" altLang="zh-CN">
                <a:solidFill>
                  <a:schemeClr val="tx1"/>
                </a:solidFill>
              </a:rPr>
              <a:t>Democratic:High(24)</a:t>
            </a:r>
            <a:endParaRPr lang="en-GB" altLang="zh-CN">
              <a:solidFill>
                <a:schemeClr val="tx1"/>
              </a:solidFill>
            </a:endParaRPr>
          </a:p>
          <a:p>
            <a:r>
              <a:rPr lang="en-GB" altLang="zh-CN">
                <a:solidFill>
                  <a:schemeClr val="tx1"/>
                </a:solidFill>
              </a:rPr>
              <a:t>Laissez-faire:High(21)</a:t>
            </a:r>
            <a:endParaRPr lang="en-GB" altLang="zh-CN">
              <a:solidFill>
                <a:schemeClr val="tx1"/>
              </a:solidFill>
            </a:endParaRPr>
          </a:p>
          <a:p>
            <a:r>
              <a:rPr lang="en-GB" altLang="zh-CN">
                <a:solidFill>
                  <a:schemeClr val="tx1"/>
                </a:solidFill>
              </a:rPr>
              <a:t>Authoritarian:Moderate(19)</a:t>
            </a:r>
            <a:endParaRPr lang="en-GB" altLang="zh-CN">
              <a:solidFill>
                <a:schemeClr val="tx1"/>
              </a:solidFill>
            </a:endParaRPr>
          </a:p>
          <a:p>
            <a:endParaRPr lang="en-GB" altLang="zh-CN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altLang="zh-CN">
                <a:solidFill>
                  <a:schemeClr val="tx1"/>
                </a:solidFill>
              </a:rPr>
              <a:t>Peer Feedback: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Supportive and approachable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Encourages participation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Sometimes avoids taking control</a:t>
            </a:r>
            <a:endParaRPr lang="en-US" altLang="zh-CN">
              <a:solidFill>
                <a:schemeClr val="tx1"/>
              </a:solidFill>
            </a:endParaRPr>
          </a:p>
        </p:txBody>
      </p:sp>
      <p:pic>
        <p:nvPicPr>
          <p:cNvPr id="9" name="内容占位符 8" descr="090a7872780156394d6fa013067ce9d7"/>
          <p:cNvPicPr>
            <a:picLocks noChangeAspect="1"/>
          </p:cNvPicPr>
          <p:nvPr>
            <p:ph sz="half" idx="2"/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060565" y="1501140"/>
            <a:ext cx="3877310" cy="474853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GB" altLang="zh-CN">
                <a:solidFill>
                  <a:schemeClr val="tx1"/>
                </a:solidFill>
              </a:rPr>
              <a:t>Strengths of My Style</a:t>
            </a:r>
            <a:endParaRPr lang="en-GB" altLang="zh-CN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(Northwest,2025)</a:t>
            </a:r>
            <a:endParaRPr lang="en-GB" altLang="zh-CN">
              <a:solidFill>
                <a:schemeClr val="tx1"/>
              </a:solidFill>
            </a:endParaRPr>
          </a:p>
          <a:p>
            <a:r>
              <a:rPr lang="en-GB" altLang="zh-CN">
                <a:solidFill>
                  <a:schemeClr val="tx1"/>
                </a:solidFill>
              </a:rPr>
              <a:t>Encourages participation</a:t>
            </a:r>
            <a:r>
              <a:rPr lang="zh-CN" altLang="en-GB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Encouraging members to participate and provide feedback will make them more engaged in their work.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GB" altLang="zh-CN">
                <a:solidFill>
                  <a:schemeClr val="tx1"/>
                </a:solidFill>
              </a:rPr>
              <a:t>Improves communication</a:t>
            </a:r>
            <a:r>
              <a:rPr lang="zh-CN" altLang="en-GB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Provide leaders with multiple perspectives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GB" altLang="zh-CN">
                <a:solidFill>
                  <a:schemeClr val="tx1"/>
                </a:solidFill>
              </a:rPr>
              <a:t>Enhances wellbeing</a:t>
            </a:r>
            <a:r>
              <a:rPr lang="zh-CN" altLang="en-GB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Increased employee satisfaction and improved team cohesion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GB" altLang="zh-CN">
                <a:solidFill>
                  <a:schemeClr val="tx1"/>
                </a:solidFill>
              </a:rPr>
              <a:t>Critical Evaluation</a:t>
            </a:r>
            <a:endParaRPr lang="en-GB" altLang="zh-CN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GB" altLang="zh-CN">
                <a:solidFill>
                  <a:schemeClr val="tx1"/>
                </a:solidFill>
              </a:rPr>
              <a:t>Laissez-faire tendency</a:t>
            </a:r>
            <a:r>
              <a:rPr lang="en-US" altLang="en-GB">
                <a:solidFill>
                  <a:schemeClr val="tx1"/>
                </a:solidFill>
              </a:rPr>
              <a:t>:</a:t>
            </a:r>
            <a:r>
              <a:rPr lang="en-US" altLang="zh-CN">
                <a:solidFill>
                  <a:schemeClr val="tx1"/>
                </a:solidFill>
              </a:rPr>
              <a:t>This is my potential leadership style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GB" altLang="zh-CN">
                <a:solidFill>
                  <a:schemeClr val="tx1"/>
                </a:solidFill>
              </a:rPr>
              <a:t>Lack of control</a:t>
            </a:r>
            <a:r>
              <a:rPr lang="en-US" altLang="en-GB">
                <a:solidFill>
                  <a:schemeClr val="tx1"/>
                </a:solidFill>
              </a:rPr>
              <a:t>:</a:t>
            </a:r>
            <a:r>
              <a:rPr lang="en-US" altLang="zh-CN">
                <a:solidFill>
                  <a:schemeClr val="tx1"/>
                </a:solidFill>
              </a:rPr>
              <a:t>Unclear role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GB" altLang="zh-CN">
                <a:solidFill>
                  <a:schemeClr val="tx1"/>
                </a:solidFill>
              </a:rPr>
              <a:t>Risk to performance</a:t>
            </a:r>
            <a:r>
              <a:rPr lang="en-US" altLang="en-GB">
                <a:solidFill>
                  <a:schemeClr val="tx1"/>
                </a:solidFill>
              </a:rPr>
              <a:t>:</a:t>
            </a:r>
            <a:r>
              <a:rPr lang="en-US" altLang="zh-CN">
                <a:solidFill>
                  <a:schemeClr val="tx1"/>
                </a:solidFill>
              </a:rPr>
              <a:t>When making decisions, it is necessary to collect the opinions of members.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KPI pressure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GB" altLang="zh-CN">
                <a:solidFill>
                  <a:schemeClr val="tx1"/>
                </a:solidFill>
              </a:rPr>
              <a:t>Why My Style Fits the Organisation</a:t>
            </a:r>
            <a:endParaRPr lang="en-GB" altLang="zh-CN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(Steve Sonnenberg, 2023)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Improves engagement:Respect for the individual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Supports wellbeing:Create a good environment and emphasize healthy work.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Reduces turnover:Enhance engagement and provide value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Future Challenges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Increasing Mental health awareness</a:t>
            </a:r>
            <a:r>
              <a:rPr lang="zh-CN" altLang="en-US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High level of employee support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High performance pressure (KPIs and targets)</a:t>
            </a:r>
            <a:r>
              <a:rPr lang="zh-CN" altLang="en-US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Risk of stress and burnout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Technology / monitoring</a:t>
            </a:r>
            <a:r>
              <a:rPr lang="zh-CN" altLang="en-US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Reduced autonomy and increased pressure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Industry competition</a:t>
            </a:r>
            <a:r>
              <a:rPr lang="zh-CN" altLang="en-US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Need to balance cost and performance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My Development Needs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Leadership training</a:t>
            </a:r>
            <a:r>
              <a:rPr lang="zh-CN" altLang="en-US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Improve decision-making &amp; control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Mentoring / coaching</a:t>
            </a:r>
            <a:r>
              <a:rPr lang="zh-CN" altLang="en-US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Learn from experienced leaders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Developing control skills</a:t>
            </a:r>
            <a:r>
              <a:rPr lang="zh-CN" altLang="en-US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Reduce laissez-faire tendency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Conclusion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zh-CN">
                <a:solidFill>
                  <a:schemeClr val="tx1"/>
                </a:solidFill>
              </a:rPr>
              <a:t>Democratic leadership</a:t>
            </a:r>
            <a:r>
              <a:rPr lang="zh-CN" altLang="en-US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Strong in communication &amp; engagement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Strengths &amp; limitations</a:t>
            </a:r>
            <a:r>
              <a:rPr lang="zh-CN" altLang="en-US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Laissez-faire risk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Call centre relevance</a:t>
            </a:r>
            <a:r>
              <a:rPr lang="zh-CN" altLang="en-US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Need for control &amp; support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Balanced leadership approach</a:t>
            </a:r>
            <a:r>
              <a:rPr lang="zh-CN" altLang="en-US">
                <a:solidFill>
                  <a:schemeClr val="tx1"/>
                </a:solidFill>
              </a:rPr>
              <a:t>：</a:t>
            </a:r>
            <a:r>
              <a:rPr lang="en-US" altLang="zh-CN">
                <a:solidFill>
                  <a:schemeClr val="tx1"/>
                </a:solidFill>
              </a:rPr>
              <a:t>Key to future effectiveness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GB" altLang="zh-CN">
                <a:solidFill>
                  <a:schemeClr val="tx1"/>
                </a:solidFill>
                <a:sym typeface="+mn-ea"/>
              </a:rPr>
              <a:t>References</a:t>
            </a:r>
            <a:endParaRPr lang="en-GB" altLang="zh-CN">
              <a:solidFill>
                <a:schemeClr val="tx1"/>
              </a:solidFill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fontScale="80000"/>
          </a:bodyPr>
          <a:p>
            <a:r>
              <a:rPr lang="en-US" altLang="zh-CN">
                <a:solidFill>
                  <a:schemeClr val="tx1"/>
                </a:solidFill>
              </a:rPr>
              <a:t>Northwest Executive Education (2023). Democratic Leadership: Path to Team Success. [online] Northwest Executive Education. Available at: https://northwest.education/insights/career-growth/what-is-democratic-leadership-style/.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Myers, E. (2024). Characteristics of Laissez-Faire Leadership. [online] Simply Psychology. Available at: https://www.simplypsychology.org/characteristics-of-laissez-faire-leadership.html.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Lewin, K. (2025). Leadership Styles - Lewin’s leadership styles. [online] www.leadershipsuccess.co. Available at: https://www.leadershipsuccess.co/leadership-styles/lewins-leadership-styles.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Chapman Institute (2025). Call Center Wellness: How to Reduce Stress &amp; Improve Employee Well-Being - Chapman Institute. [online] Chapman Institute. Available at: https://chapmaninstitute.com/call-center-wellness-how-to-reduce-stress-improve-employee-well-being/.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Sonnenberg, S. (2023). How leaders impact employee engagement. Forbes. [online] 24 Jul. Available at: https://www.forbes.com/councils/forbesbusinesscouncil/2023/07/24/how-leaders-impact-employee-engagement/.‌‌‌‌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zh-CN">
                <a:solidFill>
                  <a:schemeClr val="tx1"/>
                </a:solidFill>
              </a:rPr>
              <a:t>Arruda, W. (2026). The Hidden Leadership Skill That Determines Team Performance. [online] Forbes. Available at: https://www.forbes.com/sites/williamarruda/2026/04/12/the-hidden-leadership-skill-that-determines-team-performance/.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Swankie, H. (2025). How to Prevent and Overcome Call Centre Burnout. [online] Call Centre Helper. Available at: https://www.callcentrehelper.com/prevent-and-overcome-burnout-254584.htm.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HeartCount. (2024). What is employee well-being and why it matters. [online] Available at: https://heartcount.com/blog/employee-well-being/.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beta.mentallyhealthyworkplaces.gov.au. (n.d.). The relationship between work and mental health | Mentally Healthy Workplaces. [online] Available at: https://beta.mentallyhealthyworkplaces.gov.au/explore-modules/foundations-mentally-healthy-workplace/relationship-between-mental-health-and-2.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SQM Group. (n.d.). What is the Right Leadership Style for a Call Center? [online] Available at: https://www.sqmgroup.com/resources/library/blog/what-is-right-leadership-style-for-call-center.‌‌‌</a:t>
            </a:r>
            <a:endParaRPr lang="en-US" altLang="zh-CN">
              <a:solidFill>
                <a:schemeClr val="tx1"/>
              </a:solidFill>
            </a:endParaRPr>
          </a:p>
        </p:txBody>
      </p:sp>
    </p:spTree>
    <p:custDataLst>
      <p:tags r:id="rId2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AICARD_INVALID" val="Invalid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9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  <p:tag name="KSO_WM_AICARD_INVALID" val="Invalid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4282</Words>
  <Application>WPS 演示</Application>
  <PresentationFormat>宽屏</PresentationFormat>
  <Paragraphs>91</Paragraphs>
  <Slides>12</Slides>
  <Notes>4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0" baseType="lpstr">
      <vt:lpstr>Arial</vt:lpstr>
      <vt:lpstr>宋体</vt:lpstr>
      <vt:lpstr>Wingdings</vt:lpstr>
      <vt:lpstr>Wingdings</vt:lpstr>
      <vt:lpstr>微软雅黑</vt:lpstr>
      <vt:lpstr>Arial Unicode MS</vt:lpstr>
      <vt:lpstr>Calibri</vt:lpstr>
      <vt:lpstr>WPS</vt:lpstr>
      <vt:lpstr>Leadership Style Analysis</vt:lpstr>
      <vt:lpstr>Organisation Context</vt:lpstr>
      <vt:lpstr>My Leadership Style</vt:lpstr>
      <vt:lpstr>Evidence</vt:lpstr>
      <vt:lpstr>Strengths of My Style</vt:lpstr>
      <vt:lpstr>Critical Evaluation</vt:lpstr>
      <vt:lpstr>Why My Style Fits the Organisation</vt:lpstr>
      <vt:lpstr>Future Challenges</vt:lpstr>
      <vt:lpstr>My Development Needs</vt:lpstr>
      <vt:lpstr>Conclusion</vt:lpstr>
      <vt:lpstr>References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空白演示</dc:title>
  <dc:creator/>
  <cp:lastModifiedBy>微信用户</cp:lastModifiedBy>
  <cp:revision>161</cp:revision>
  <dcterms:created xsi:type="dcterms:W3CDTF">2019-06-19T02:08:00Z</dcterms:created>
  <dcterms:modified xsi:type="dcterms:W3CDTF">2026-04-17T17:45:35Z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2052-12.1.0.25865</vt:lpwstr>
  </property>
  <property fmtid="{D5CDD505-2E9C-101B-9397-08002B2CF9AE}" pid="3" name="ICV">
    <vt:lpwstr>2731CEAA59664B8D9D85810CFD1E2F5A_11</vt:lpwstr>
  </property>
</Properties>
</file>