
<file path=[Content_Types].xml><?xml version="1.0" encoding="utf-8"?>
<Types xmlns="http://schemas.openxmlformats.org/package/2006/content-types">
  <Default Extension="fntdata" ContentType="application/x-fontdata"/>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autoCompressPictures="0">
  <p:sldMasterIdLst>
    <p:sldMasterId id="2147483665"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4630400" cy="8229600"/>
  <p:notesSz cx="8229600" cy="14630400"/>
  <p:embeddedFontLst>
    <p:embeddedFont>
      <p:font typeface="Calibri" panose="020F0502020204030204" pitchFamily="34" charset="0"/>
      <p:regular r:id="rId20"/>
      <p:bold r:id="rId21"/>
      <p:italic r:id="rId22"/>
      <p:boldItalic r:id="rId23"/>
    </p:embeddedFont>
    <p:embeddedFont>
      <p:font typeface="Century Gothic" panose="020B0502020202020204" pitchFamily="34" charset="0"/>
      <p:regular r:id="rId24"/>
      <p:bold r:id="rId25"/>
      <p:italic r:id="rId26"/>
      <p:boldItalic r:id="rId27"/>
    </p:embeddedFont>
    <p:embeddedFont>
      <p:font typeface="Garamond" panose="02020404030301010803" pitchFamily="18" charset="0"/>
      <p:regular r:id="rId28"/>
      <p:bold r:id="rId29"/>
      <p:italic r:id="rId30"/>
      <p:boldItalic r:id="rId31"/>
    </p:embeddedFont>
    <p:embeddedFont>
      <p:font typeface="Kanit Light" pitchFamily="2" charset="-34"/>
      <p:regular r:id="rId32"/>
    </p:embeddedFont>
    <p:embeddedFont>
      <p:font typeface="Martel Sans" pitchFamily="2" charset="77"/>
      <p:regular r:id="rId33"/>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79289"/>
  </p:normalViewPr>
  <p:slideViewPr>
    <p:cSldViewPr snapToGrid="0" snapToObjects="1">
      <p:cViewPr varScale="1">
        <p:scale>
          <a:sx n="72" d="100"/>
          <a:sy n="72" d="100"/>
        </p:scale>
        <p:origin x="1576"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21" Type="http://schemas.openxmlformats.org/officeDocument/2006/relationships/font" Target="fonts/font2.fntdata"/><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font" Target="fonts/font14.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font" Target="fonts/font13.fntdata"/><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font" Target="fonts/font1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font" Target="fonts/font11.fntdata"/><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210645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presentation is a Lung Cancer Care plan of an imaginary patient, developed as an introduction to the physiology module (BMHP5023). The presentation will discuss the impact of lung cancer on the respiratory system and the care plan of the patient based on family history, genetic risks, and other lifestyle risks. Evidence-based recommendations will be made in the care plan concerning treatment, monitoring, and communication based on the guidelines of the NHS and NICE so as to give the patient the best care.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shows the importance of lung cancer as one of the primary health issues. It is one of the most urgent health-related issues in contemporary medicine, especially in the UK, where this issue claims 21% of all deaths related to cancer .Lung cancer is the result of smoking the most, although other environmental influences, like air pollution, and the presence of a family history of cancer, also play a role (Cheng et al., 2021). Lung cancer is a significant problem in the UK, as 47,000 new cases of the condition are diagnosed annually (Tulloch et al., 2020). Lung cancer is the most common cause of cancer-related deaths all over the world, as highlighted by </a:t>
            </a:r>
            <a:r>
              <a:rPr lang="en-US" sz="1200" kern="1200" dirty="0" err="1">
                <a:solidFill>
                  <a:schemeClr val="tx1"/>
                </a:solidFill>
                <a:effectLst/>
                <a:latin typeface="+mn-lt"/>
                <a:ea typeface="+mn-ea"/>
                <a:cs typeface="+mn-cs"/>
              </a:rPr>
              <a:t>Nooreldeen</a:t>
            </a:r>
            <a:r>
              <a:rPr lang="en-US" sz="1200" kern="1200" dirty="0">
                <a:solidFill>
                  <a:schemeClr val="tx1"/>
                </a:solidFill>
                <a:effectLst/>
                <a:latin typeface="+mn-lt"/>
                <a:ea typeface="+mn-ea"/>
                <a:cs typeface="+mn-cs"/>
              </a:rPr>
              <a:t> &amp; Bach (2021).</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this slide, the anatomy and physiology of the lungs are addressed. The lungs are composed of the trachea, which splits into the bronchi, and the bronchi are further divided into smaller bronchioles. The terminal structures of the lungs are called the alveoli, which play an essential role in gas exchange. The alveoli supply oxygen to the pulmonary capillaries, and the blood takes out carbon dioxide, which is emitted (Aung et al., 2019). The structures are surrounded by a protective membrane called the pleura, which helps support lung functioning. It is critical to learn about this physiology to have the knowledge of how lung cancer can change respiratory function, such as obstructing airflow, inhibiting oxygen exchange, and causing symptoms such as breathlessness and fatigue (Luo et al., 2025).</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actions occurring during lung cancer are described in this slide, and the influence of genetic inheritance. Cancer is a condition that develops due to mutations in the DNA interfering with the normal cell division (</a:t>
            </a:r>
            <a:r>
              <a:rPr lang="en-US" sz="1200" kern="1200" dirty="0" err="1">
                <a:solidFill>
                  <a:schemeClr val="tx1"/>
                </a:solidFill>
                <a:effectLst/>
                <a:latin typeface="+mn-lt"/>
                <a:ea typeface="+mn-ea"/>
                <a:cs typeface="+mn-cs"/>
              </a:rPr>
              <a:t>Benusiglio</a:t>
            </a:r>
            <a:r>
              <a:rPr lang="en-US" sz="1200" kern="1200" dirty="0">
                <a:solidFill>
                  <a:schemeClr val="tx1"/>
                </a:solidFill>
                <a:effectLst/>
                <a:latin typeface="+mn-lt"/>
                <a:ea typeface="+mn-ea"/>
                <a:cs typeface="+mn-cs"/>
              </a:rPr>
              <a:t> et al., 2021). Lung cancer is one of the diseases where mutations of certain genes can be inherited from their parents, and this is the main reason why a person has a high risk of contracting the disease (</a:t>
            </a:r>
            <a:r>
              <a:rPr lang="en-US" sz="1200" kern="1200" dirty="0" err="1">
                <a:solidFill>
                  <a:schemeClr val="tx1"/>
                </a:solidFill>
                <a:effectLst/>
                <a:latin typeface="+mn-lt"/>
                <a:ea typeface="+mn-ea"/>
                <a:cs typeface="+mn-cs"/>
              </a:rPr>
              <a:t>Benusiglio</a:t>
            </a:r>
            <a:r>
              <a:rPr lang="en-US" sz="1200" kern="1200" dirty="0">
                <a:solidFill>
                  <a:schemeClr val="tx1"/>
                </a:solidFill>
                <a:effectLst/>
                <a:latin typeface="+mn-lt"/>
                <a:ea typeface="+mn-ea"/>
                <a:cs typeface="+mn-cs"/>
              </a:rPr>
              <a:t> et al., 2021). The abnormal growth of cancerous cells leads to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formation, which is an abnormal growth that may block airways and worsen the functioning of the lungs. This genetic risk is further complicated by a family history of lung cancer, particularly when it is combined with environmental risk factors, such as smoking (Cheng et al., 2021). These genetic processes are important in understanding the high-risk person and creating specific interventions.</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slide describes the case study of a 60-year-old man, John Smith, who has a history of smoking and work-related exposure. He stopped smoking a decade ago but was employed in the 10-year construction business, where he was exposed to some harmful materials, potentially adding to the diagnosis of lung cancer. His mother has lung cancer at the age of 58, which means that it is genetic. John now has stage 3 lung cancer, and it has typical symptoms, such as a persistent cough, weight loss, fatigue, and hemoptysis (coughing up blood). His risk factors are a combined smoking history, family history of lung cancer and occupational exposure to construction materials, all of which put him at high risk of developing the disease.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determines the main risk factors of lung cancer. Smoking is a major risk factor and it causes 40% of the cases of lung cancer in the UK (</a:t>
            </a:r>
            <a:r>
              <a:rPr lang="en-US" sz="1200" kern="1200" dirty="0" err="1">
                <a:solidFill>
                  <a:schemeClr val="tx1"/>
                </a:solidFill>
                <a:effectLst/>
                <a:latin typeface="+mn-lt"/>
                <a:ea typeface="+mn-ea"/>
                <a:cs typeface="+mn-cs"/>
              </a:rPr>
              <a:t>Navani</a:t>
            </a:r>
            <a:r>
              <a:rPr lang="en-US" sz="1200" kern="1200" dirty="0">
                <a:solidFill>
                  <a:schemeClr val="tx1"/>
                </a:solidFill>
                <a:effectLst/>
                <a:latin typeface="+mn-lt"/>
                <a:ea typeface="+mn-ea"/>
                <a:cs typeface="+mn-cs"/>
              </a:rPr>
              <a:t> et al., 2022). Although there is more awareness of the dangers of lung cancer, it continues to be the leading cause of cancer. The environment, such as air pollution, secondhand smoke, and industrial contaminants, is a major contributor to the risk (Shankar et al., 2019). Also, genetic predisposition is a factor, and inherited mutations and familial history make people prone to lung cancer (Cheng et al., 2021). Lastly, occupational risks such as asbestos, radon, and silica are especially prevalent in construction, and they contribute to the increased risk of lung cancer (</a:t>
            </a:r>
            <a:r>
              <a:rPr lang="en-US" sz="1200" kern="1200" dirty="0" err="1">
                <a:solidFill>
                  <a:schemeClr val="tx1"/>
                </a:solidFill>
                <a:effectLst/>
                <a:latin typeface="+mn-lt"/>
                <a:ea typeface="+mn-ea"/>
                <a:cs typeface="+mn-cs"/>
              </a:rPr>
              <a:t>Klebe</a:t>
            </a:r>
            <a:r>
              <a:rPr lang="en-US" sz="1200" kern="1200" dirty="0">
                <a:solidFill>
                  <a:schemeClr val="tx1"/>
                </a:solidFill>
                <a:effectLst/>
                <a:latin typeface="+mn-lt"/>
                <a:ea typeface="+mn-ea"/>
                <a:cs typeface="+mn-cs"/>
              </a:rPr>
              <a:t> et al., 2020). All these combined increase the risk of getting the disease.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 this slide, the pathophysiology of lung cancer and its effects on the functioning of the lung are discussed. The airways are blocked by </a:t>
            </a:r>
            <a:r>
              <a:rPr lang="en-US" sz="1200" kern="1200" dirty="0" err="1">
                <a:solidFill>
                  <a:schemeClr val="tx1"/>
                </a:solidFill>
                <a:effectLst/>
                <a:latin typeface="+mn-lt"/>
                <a:ea typeface="+mn-ea"/>
                <a:cs typeface="+mn-cs"/>
              </a:rPr>
              <a:t>tumours</a:t>
            </a:r>
            <a:r>
              <a:rPr lang="en-US" sz="1200" kern="1200" dirty="0">
                <a:solidFill>
                  <a:schemeClr val="tx1"/>
                </a:solidFill>
                <a:effectLst/>
                <a:latin typeface="+mn-lt"/>
                <a:ea typeface="+mn-ea"/>
                <a:cs typeface="+mn-cs"/>
              </a:rPr>
              <a:t>, which decrease the flow of air and make it hard to breathe in and out for the patient (</a:t>
            </a:r>
            <a:r>
              <a:rPr lang="en-US" sz="1200" kern="1200" dirty="0" err="1">
                <a:solidFill>
                  <a:schemeClr val="tx1"/>
                </a:solidFill>
                <a:effectLst/>
                <a:latin typeface="+mn-lt"/>
                <a:ea typeface="+mn-ea"/>
                <a:cs typeface="+mn-cs"/>
              </a:rPr>
              <a:t>Madathil</a:t>
            </a:r>
            <a:r>
              <a:rPr lang="en-US" sz="1200" kern="1200" dirty="0">
                <a:solidFill>
                  <a:schemeClr val="tx1"/>
                </a:solidFill>
                <a:effectLst/>
                <a:latin typeface="+mn-lt"/>
                <a:ea typeface="+mn-ea"/>
                <a:cs typeface="+mn-cs"/>
              </a:rPr>
              <a:t> et al., 2025). Furthermore, the damage to alveoli worsens the gas exchange surfaces, and the lungs cannot oxygenate the blood and eliminate carbon dioxide (</a:t>
            </a:r>
            <a:r>
              <a:rPr lang="en-US" sz="1200" kern="1200" dirty="0" err="1">
                <a:solidFill>
                  <a:schemeClr val="tx1"/>
                </a:solidFill>
                <a:effectLst/>
                <a:latin typeface="+mn-lt"/>
                <a:ea typeface="+mn-ea"/>
                <a:cs typeface="+mn-cs"/>
              </a:rPr>
              <a:t>Petersson</a:t>
            </a:r>
            <a:r>
              <a:rPr lang="en-US" sz="1200" kern="1200" dirty="0">
                <a:solidFill>
                  <a:schemeClr val="tx1"/>
                </a:solidFill>
                <a:effectLst/>
                <a:latin typeface="+mn-lt"/>
                <a:ea typeface="+mn-ea"/>
                <a:cs typeface="+mn-cs"/>
              </a:rPr>
              <a:t> and Glenny, 2023). This leads to functional impairment in the patient, which manifests as progressive </a:t>
            </a:r>
            <a:r>
              <a:rPr lang="en-US" sz="1200" kern="1200" dirty="0" err="1">
                <a:solidFill>
                  <a:schemeClr val="tx1"/>
                </a:solidFill>
                <a:effectLst/>
                <a:latin typeface="+mn-lt"/>
                <a:ea typeface="+mn-ea"/>
                <a:cs typeface="+mn-cs"/>
              </a:rPr>
              <a:t>dyspnoea</a:t>
            </a:r>
            <a:r>
              <a:rPr lang="en-US" sz="1200" kern="1200" dirty="0">
                <a:solidFill>
                  <a:schemeClr val="tx1"/>
                </a:solidFill>
                <a:effectLst/>
                <a:latin typeface="+mn-lt"/>
                <a:ea typeface="+mn-ea"/>
                <a:cs typeface="+mn-cs"/>
              </a:rPr>
              <a:t>, fatigue and low exercise tolerance caused by the impaired lung function. These alterations result in a great reduction in the quality of life and general health.</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stages and progression of lung cancer are described in this slide. Stage 1-2 is a </a:t>
            </a:r>
            <a:r>
              <a:rPr lang="en-US" sz="1200" kern="1200" dirty="0" err="1">
                <a:solidFill>
                  <a:schemeClr val="tx1"/>
                </a:solidFill>
                <a:effectLst/>
                <a:latin typeface="+mn-lt"/>
                <a:ea typeface="+mn-ea"/>
                <a:cs typeface="+mn-cs"/>
              </a:rPr>
              <a:t>localised</a:t>
            </a:r>
            <a:r>
              <a:rPr lang="en-US" sz="1200" kern="1200" dirty="0">
                <a:solidFill>
                  <a:schemeClr val="tx1"/>
                </a:solidFill>
                <a:effectLst/>
                <a:latin typeface="+mn-lt"/>
                <a:ea typeface="+mn-ea"/>
                <a:cs typeface="+mn-cs"/>
              </a:rPr>
              <a:t> disease in which the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is limited to the lung tissue and may be treated, and the prognosis is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provided it is managed in an early stage (Shankar et al., 2019). Stage 3 is </a:t>
            </a:r>
            <a:r>
              <a:rPr lang="en-US" sz="1200" kern="1200" dirty="0" err="1">
                <a:solidFill>
                  <a:schemeClr val="tx1"/>
                </a:solidFill>
                <a:effectLst/>
                <a:latin typeface="+mn-lt"/>
                <a:ea typeface="+mn-ea"/>
                <a:cs typeface="+mn-cs"/>
              </a:rPr>
              <a:t>characterised</a:t>
            </a:r>
            <a:r>
              <a:rPr lang="en-US" sz="1200" kern="1200" dirty="0">
                <a:solidFill>
                  <a:schemeClr val="tx1"/>
                </a:solidFill>
                <a:effectLst/>
                <a:latin typeface="+mn-lt"/>
                <a:ea typeface="+mn-ea"/>
                <a:cs typeface="+mn-cs"/>
              </a:rPr>
              <a:t> by regional dissemination, whereby the cancer is spread to the lymph nodes in the area. It involves a multimodal approach to treatment, such as surgery, chemotherapy, and/or radiation (</a:t>
            </a:r>
            <a:r>
              <a:rPr lang="en-US" sz="1200" kern="1200" dirty="0" err="1">
                <a:solidFill>
                  <a:schemeClr val="tx1"/>
                </a:solidFill>
                <a:effectLst/>
                <a:latin typeface="+mn-lt"/>
                <a:ea typeface="+mn-ea"/>
                <a:cs typeface="+mn-cs"/>
              </a:rPr>
              <a:t>Petrella</a:t>
            </a:r>
            <a:r>
              <a:rPr lang="en-US" sz="1200" kern="1200" dirty="0">
                <a:solidFill>
                  <a:schemeClr val="tx1"/>
                </a:solidFill>
                <a:effectLst/>
                <a:latin typeface="+mn-lt"/>
                <a:ea typeface="+mn-ea"/>
                <a:cs typeface="+mn-cs"/>
              </a:rPr>
              <a:t> et al., 2023). Stage 4 is a metastatic disease, and at this stage, the cancer has spread to other organs, including the brain, liver, and bones, and it must be treated with palliative care to reduce the symptoms and enhance the quality of life (</a:t>
            </a:r>
            <a:r>
              <a:rPr lang="en-US" sz="1200" kern="1200" dirty="0" err="1">
                <a:solidFill>
                  <a:schemeClr val="tx1"/>
                </a:solidFill>
                <a:effectLst/>
                <a:latin typeface="+mn-lt"/>
                <a:ea typeface="+mn-ea"/>
                <a:cs typeface="+mn-cs"/>
              </a:rPr>
              <a:t>Rudin</a:t>
            </a:r>
            <a:r>
              <a:rPr lang="en-US" sz="1200" kern="1200" dirty="0">
                <a:solidFill>
                  <a:schemeClr val="tx1"/>
                </a:solidFill>
                <a:effectLst/>
                <a:latin typeface="+mn-lt"/>
                <a:ea typeface="+mn-ea"/>
                <a:cs typeface="+mn-cs"/>
              </a:rPr>
              <a:t> et al., 2021).</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gives a summary of the Care Plan of John Smith. The patient is a 60-year-old male who has been diagnosed with Stage 3 lung cancer. His smoking history (quit), his family history of lung cancer, and occupational hazards in construction have been noted. Considering his diagnosis, prognostic issues would consist of a limited but treatable prognosis when treated. It requires a multimodal strategy, which would cover both physical and psychological needs of the patient (NICE, 2019). The care plan will be in accordance with the assessment, diagnosis, planning, implementation, and evaluation stages, and all the aspects of his state and well-being will be taken into account to allow optimal management and quality of life.</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identifies the management plans and treatment of lung cancer. Multidisciplinary collaboration is used to treat the patient depending on the stage of the disease and the personal goals of the patients. In the case of </a:t>
            </a:r>
            <a:r>
              <a:rPr lang="en-US" sz="1200" kern="1200" dirty="0" err="1">
                <a:solidFill>
                  <a:schemeClr val="tx1"/>
                </a:solidFill>
                <a:effectLst/>
                <a:latin typeface="+mn-lt"/>
                <a:ea typeface="+mn-ea"/>
                <a:cs typeface="+mn-cs"/>
              </a:rPr>
              <a:t>localised</a:t>
            </a:r>
            <a:r>
              <a:rPr lang="en-US" sz="1200" kern="1200" dirty="0">
                <a:solidFill>
                  <a:schemeClr val="tx1"/>
                </a:solidFill>
                <a:effectLst/>
                <a:latin typeface="+mn-lt"/>
                <a:ea typeface="+mn-ea"/>
                <a:cs typeface="+mn-cs"/>
              </a:rPr>
              <a:t> disease ( Stage 1-2), the first choice is surgery, which implies the removal of the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or the affected lung lobe (</a:t>
            </a:r>
            <a:r>
              <a:rPr lang="en-US" sz="1200" kern="1200" dirty="0" err="1">
                <a:solidFill>
                  <a:schemeClr val="tx1"/>
                </a:solidFill>
                <a:effectLst/>
                <a:latin typeface="+mn-lt"/>
                <a:ea typeface="+mn-ea"/>
                <a:cs typeface="+mn-cs"/>
              </a:rPr>
              <a:t>Petrella</a:t>
            </a:r>
            <a:r>
              <a:rPr lang="en-US" sz="1200" kern="1200" dirty="0">
                <a:solidFill>
                  <a:schemeClr val="tx1"/>
                </a:solidFill>
                <a:effectLst/>
                <a:latin typeface="+mn-lt"/>
                <a:ea typeface="+mn-ea"/>
                <a:cs typeface="+mn-cs"/>
              </a:rPr>
              <a:t> et al., 2023). Chemotherapy is administered in other, more widespread disease cases to kill cancerous cells or suppress their proliferation (El-Hussein et al., 2021). Radiation therapy is commonly used to reduce the size of the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and improve the symptoms, especially at the advanced stage (</a:t>
            </a:r>
            <a:r>
              <a:rPr lang="en-US" sz="1200" kern="1200" dirty="0" err="1">
                <a:solidFill>
                  <a:schemeClr val="tx1"/>
                </a:solidFill>
                <a:effectLst/>
                <a:latin typeface="+mn-lt"/>
                <a:ea typeface="+mn-ea"/>
                <a:cs typeface="+mn-cs"/>
              </a:rPr>
              <a:t>Garbzenko</a:t>
            </a:r>
            <a:r>
              <a:rPr lang="en-US" sz="1200" kern="1200" dirty="0">
                <a:solidFill>
                  <a:schemeClr val="tx1"/>
                </a:solidFill>
                <a:effectLst/>
                <a:latin typeface="+mn-lt"/>
                <a:ea typeface="+mn-ea"/>
                <a:cs typeface="+mn-cs"/>
              </a:rPr>
              <a:t> et al., 2019). Finally, palliative care entails holistic relief of the symptoms, pain management, and support services to enhance the quality of life of the patient (Aragon, 2020).</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provides an overview of the main factors of monitoring and care routine when dealing with lung cancer. Regular CT scans and X-rays are necessary to monitor the progress or regression of the </a:t>
            </a:r>
            <a:r>
              <a:rPr lang="en-US" sz="1200" kern="1200" dirty="0" err="1">
                <a:solidFill>
                  <a:schemeClr val="tx1"/>
                </a:solidFill>
                <a:effectLst/>
                <a:latin typeface="+mn-lt"/>
                <a:ea typeface="+mn-ea"/>
                <a:cs typeface="+mn-cs"/>
              </a:rPr>
              <a:t>tumour</a:t>
            </a:r>
            <a:r>
              <a:rPr lang="en-US" sz="1200" kern="1200" dirty="0">
                <a:solidFill>
                  <a:schemeClr val="tx1"/>
                </a:solidFill>
                <a:effectLst/>
                <a:latin typeface="+mn-lt"/>
                <a:ea typeface="+mn-ea"/>
                <a:cs typeface="+mn-cs"/>
              </a:rPr>
              <a:t> and identify new lesions, and modify treatments based on the information received (NICE, 2019). The monitoring of biomarkers, such as Carcinoembryonic Antigen (CEA) and Neuron-Specific Enolase (NSE) tests, can be used to determine the efficacy of treatment and recurrence (Jain et al., 2025). Respiratory support entails the management of symptoms like </a:t>
            </a:r>
            <a:r>
              <a:rPr lang="en-US" sz="1200" kern="1200" dirty="0" err="1">
                <a:solidFill>
                  <a:schemeClr val="tx1"/>
                </a:solidFill>
                <a:effectLst/>
                <a:latin typeface="+mn-lt"/>
                <a:ea typeface="+mn-ea"/>
                <a:cs typeface="+mn-cs"/>
              </a:rPr>
              <a:t>dyspnoea</a:t>
            </a:r>
            <a:r>
              <a:rPr lang="en-US" sz="1200" kern="1200" dirty="0">
                <a:solidFill>
                  <a:schemeClr val="tx1"/>
                </a:solidFill>
                <a:effectLst/>
                <a:latin typeface="+mn-lt"/>
                <a:ea typeface="+mn-ea"/>
                <a:cs typeface="+mn-cs"/>
              </a:rPr>
              <a:t> using medications like bronchodilators, oxygen, and pulmonary rehabilitation to ensure that lung functioning is maintained and comfortable. Symptom and palliative care involves holistic programs which entail pain management, psychological assistance and nutritional advice to enhance the quality of life of the patient (Aragon, 2020).</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present slide highlights the significance of prevention and lifestyle modification in lung cancer management. The most urgent one is smoking cessation, and quitting smoking has a substantial positive impact on the prognosis and mitigates additional lung damage (Sheikh et al., 2021). John can be assisted to quit nicotine and </a:t>
            </a:r>
            <a:r>
              <a:rPr lang="en-US" sz="1200" kern="1200" dirty="0" err="1">
                <a:solidFill>
                  <a:schemeClr val="tx1"/>
                </a:solidFill>
                <a:effectLst/>
                <a:latin typeface="+mn-lt"/>
                <a:ea typeface="+mn-ea"/>
                <a:cs typeface="+mn-cs"/>
              </a:rPr>
              <a:t>minimise</a:t>
            </a:r>
            <a:r>
              <a:rPr lang="en-US" sz="1200" kern="1200" dirty="0">
                <a:solidFill>
                  <a:schemeClr val="tx1"/>
                </a:solidFill>
                <a:effectLst/>
                <a:latin typeface="+mn-lt"/>
                <a:ea typeface="+mn-ea"/>
                <a:cs typeface="+mn-cs"/>
              </a:rPr>
              <a:t> the risks of relapse with the help of nicotine replacement therapies and support programs. Diets high in fruits, vegetables, and proteins are crucial in boosting immune and general well-being; a balanced diet should be promoted in the course of treatment. Moreover, regular exercise (light to moderate physical activity) may positively influence lung capacity, fatigue, and John's mood, and therefore it is a welcome addition to his care plan (NICE, 2019).</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shows how critical communication and ethical considerations are in the management of lung cancer. It is critical to deliver the explanation of the diagnosis, prognosis, and treatment options to the patient and his or her family in a clear and empathetic way (</a:t>
            </a:r>
            <a:r>
              <a:rPr lang="en-US" sz="1200" kern="1200" dirty="0" err="1">
                <a:solidFill>
                  <a:schemeClr val="tx1"/>
                </a:solidFill>
                <a:effectLst/>
                <a:latin typeface="+mn-lt"/>
                <a:ea typeface="+mn-ea"/>
                <a:cs typeface="+mn-cs"/>
              </a:rPr>
              <a:t>Lelorain</a:t>
            </a:r>
            <a:r>
              <a:rPr lang="en-US" sz="1200" kern="1200" dirty="0">
                <a:solidFill>
                  <a:schemeClr val="tx1"/>
                </a:solidFill>
                <a:effectLst/>
                <a:latin typeface="+mn-lt"/>
                <a:ea typeface="+mn-ea"/>
                <a:cs typeface="+mn-cs"/>
              </a:rPr>
              <a:t>, 2021). One should make sure that the patient is well-informed about their health condition and the options available. Ethics are also critical, especially in the event of respecting patient autonomy as a complex when making end-of-life or treatment choices (</a:t>
            </a:r>
            <a:r>
              <a:rPr lang="en-US" sz="1200" kern="1200" dirty="0" err="1">
                <a:solidFill>
                  <a:schemeClr val="tx1"/>
                </a:solidFill>
                <a:effectLst/>
                <a:latin typeface="+mn-lt"/>
                <a:ea typeface="+mn-ea"/>
                <a:cs typeface="+mn-cs"/>
              </a:rPr>
              <a:t>Houska</a:t>
            </a:r>
            <a:r>
              <a:rPr lang="en-US" sz="1200" kern="1200" dirty="0">
                <a:solidFill>
                  <a:schemeClr val="tx1"/>
                </a:solidFill>
                <a:effectLst/>
                <a:latin typeface="+mn-lt"/>
                <a:ea typeface="+mn-ea"/>
                <a:cs typeface="+mn-cs"/>
              </a:rPr>
              <a:t> &amp; </a:t>
            </a:r>
            <a:r>
              <a:rPr lang="en-US" sz="1200" kern="1200" dirty="0" err="1">
                <a:solidFill>
                  <a:schemeClr val="tx1"/>
                </a:solidFill>
                <a:effectLst/>
                <a:latin typeface="+mn-lt"/>
                <a:ea typeface="+mn-ea"/>
                <a:cs typeface="+mn-cs"/>
              </a:rPr>
              <a:t>Loucka</a:t>
            </a:r>
            <a:r>
              <a:rPr lang="en-US" sz="1200" kern="1200" dirty="0">
                <a:solidFill>
                  <a:schemeClr val="tx1"/>
                </a:solidFill>
                <a:effectLst/>
                <a:latin typeface="+mn-lt"/>
                <a:ea typeface="+mn-ea"/>
                <a:cs typeface="+mn-cs"/>
              </a:rPr>
              <a:t>, 2019). Lastly, family engagement is essential to make sure that family members are aware, engaged, supportive, and make the patient feel more at ease in decision-making and offer a support system and empathy.</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underlines the significance of following the guidelines of the NHS and NICE in delivering high-quality care to lung cancer patients. It is important to diagnose it early, and this process is reinforced with specific screening programs of high-risk individuals, enhancing detection and prognosis (NHS, 2017). The programs will help detect lung cancer at the initial stage, when it is most convenient to treat it. The evidence-based guidelines are required as part of treatment protocols in order to have evidence-based guidelines that can be used to ensure management throughout the treatment up to diagnosis (NICE, 2019). Finally, palliative care focuses on the comfort and quality of life of the patient, so John can be supported holistically and with his symptoms, and his physical and emotional needs must be considered.</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slide is a summary of the main points of the presentation about the care of lung cancer. First, the respiratory effect is essential because lung cancer severely affects respiratory functions that cause difficulties in breathing and impair oxygenation. Second, the presence of genetic susceptibility in lung cancer development is a significant factor, and genetic factors and family history can worsen the risk. Holistic care plans are a necessity and will include the full treatment options, active lifestyle change, and sound symptom management. Close interaction between the patient and family is important. Finally, guidelines' pertinence provides uniformity and quality of care. The guidelines provided by the NHS and NICE are crucial in providing evidence-based care to every patient with lung cancer.</a:t>
            </a: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These last 2 slides presents the list of relevant references.</a:t>
            </a:r>
            <a:endParaRPr lang="en-GB" sz="12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554355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4630400" cy="82296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569444" y="1521276"/>
            <a:ext cx="11491514" cy="516954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737361" y="1693938"/>
            <a:ext cx="11155680" cy="4841724"/>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6163056" y="1521276"/>
            <a:ext cx="2304288" cy="87782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6300216" y="1521277"/>
            <a:ext cx="2029968" cy="774354"/>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874050" y="2509516"/>
            <a:ext cx="10882303" cy="3108960"/>
          </a:xfrm>
        </p:spPr>
        <p:txBody>
          <a:bodyPr tIns="45720" bIns="45720" anchor="ctr">
            <a:noAutofit/>
          </a:bodyPr>
          <a:lstStyle>
            <a:lvl1pPr algn="ctr">
              <a:lnSpc>
                <a:spcPct val="83000"/>
              </a:lnSpc>
              <a:defRPr lang="en-US" sz="8640" b="0" kern="1200" cap="all" spc="-12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874520" y="5618475"/>
            <a:ext cx="10885018" cy="548641"/>
          </a:xfrm>
        </p:spPr>
        <p:txBody>
          <a:bodyPr>
            <a:normAutofit/>
          </a:bodyPr>
          <a:lstStyle>
            <a:lvl1pPr marL="0" indent="0" algn="ctr">
              <a:spcBef>
                <a:spcPts val="0"/>
              </a:spcBef>
              <a:buNone/>
              <a:defRPr sz="1920" spc="96" baseline="0">
                <a:solidFill>
                  <a:schemeClr val="tx1"/>
                </a:solidFill>
              </a:defRPr>
            </a:lvl1pPr>
            <a:lvl2pPr marL="548640" indent="0" algn="ctr">
              <a:buNone/>
              <a:defRPr sz="1920"/>
            </a:lvl2pPr>
            <a:lvl3pPr marL="1097280" indent="0" algn="ctr">
              <a:buNone/>
              <a:defRPr sz="192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US" dirty="0"/>
          </a:p>
        </p:txBody>
      </p:sp>
      <p:sp>
        <p:nvSpPr>
          <p:cNvPr id="20" name="Date Placeholder 19"/>
          <p:cNvSpPr>
            <a:spLocks noGrp="1"/>
          </p:cNvSpPr>
          <p:nvPr>
            <p:ph type="dt" sz="half" idx="10"/>
          </p:nvPr>
        </p:nvSpPr>
        <p:spPr>
          <a:xfrm>
            <a:off x="6382512" y="1609506"/>
            <a:ext cx="1865376" cy="632656"/>
          </a:xfrm>
        </p:spPr>
        <p:txBody>
          <a:bodyPr/>
          <a:lstStyle>
            <a:lvl1pPr algn="ctr">
              <a:defRPr sz="1560" spc="0" baseline="0">
                <a:solidFill>
                  <a:schemeClr val="tx1"/>
                </a:solidFill>
                <a:latin typeface="+mn-lt"/>
              </a:defRPr>
            </a:lvl1pPr>
          </a:lstStyle>
          <a:p>
            <a:fld id="{DDA51639-B2D6-4652-B8C3-1B4C224A7BAF}" type="datetimeFigureOut">
              <a:rPr lang="en-US" dirty="0"/>
              <a:t>3/20/26</a:t>
            </a:fld>
            <a:endParaRPr lang="en-US" dirty="0"/>
          </a:p>
        </p:txBody>
      </p:sp>
      <p:sp>
        <p:nvSpPr>
          <p:cNvPr id="21" name="Footer Placeholder 20"/>
          <p:cNvSpPr>
            <a:spLocks noGrp="1"/>
          </p:cNvSpPr>
          <p:nvPr>
            <p:ph type="ftr" sz="quarter" idx="11"/>
          </p:nvPr>
        </p:nvSpPr>
        <p:spPr>
          <a:xfrm>
            <a:off x="1744675" y="6253272"/>
            <a:ext cx="7086600" cy="27432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10328304" y="6254496"/>
            <a:ext cx="2534257" cy="27432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55699624"/>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7765491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4630400" cy="82296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569444" y="1521276"/>
            <a:ext cx="11491514" cy="516954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737360" y="1693938"/>
            <a:ext cx="11155680" cy="4841724"/>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6163056" y="1521276"/>
            <a:ext cx="2304288" cy="87782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6300216" y="1521277"/>
            <a:ext cx="2029968" cy="774354"/>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876347" y="2513171"/>
            <a:ext cx="10885018" cy="3105302"/>
          </a:xfrm>
        </p:spPr>
        <p:txBody>
          <a:bodyPr anchor="ctr">
            <a:noAutofit/>
          </a:bodyPr>
          <a:lstStyle>
            <a:lvl1pPr algn="ctr">
              <a:lnSpc>
                <a:spcPct val="83000"/>
              </a:lnSpc>
              <a:defRPr lang="en-US" sz="8640" kern="1200" cap="all" spc="-12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876349" y="5618474"/>
            <a:ext cx="10885018" cy="548640"/>
          </a:xfrm>
        </p:spPr>
        <p:txBody>
          <a:bodyPr anchor="t">
            <a:normAutofit/>
          </a:bodyPr>
          <a:lstStyle>
            <a:lvl1pPr marL="0" indent="0" algn="ctr">
              <a:buNone/>
              <a:defRPr sz="1920">
                <a:solidFill>
                  <a:schemeClr val="tx1"/>
                </a:solidFill>
                <a:effectLst/>
              </a:defRPr>
            </a:lvl1pPr>
            <a:lvl2pPr marL="548640" indent="0">
              <a:buNone/>
              <a:defRPr sz="192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6386170" y="1613403"/>
            <a:ext cx="1865376" cy="636422"/>
          </a:xfrm>
        </p:spPr>
        <p:txBody>
          <a:bodyPr/>
          <a:lstStyle>
            <a:lvl1pPr algn="ctr">
              <a:defRPr lang="en-US" sz="1560" kern="1200" spc="0" baseline="0">
                <a:solidFill>
                  <a:schemeClr val="tx1"/>
                </a:solidFill>
                <a:latin typeface="+mn-lt"/>
                <a:ea typeface="+mn-ea"/>
                <a:cs typeface="+mn-cs"/>
              </a:defRPr>
            </a:lvl1pPr>
          </a:lstStyle>
          <a:p>
            <a:fld id="{C44961B7-6B89-48AB-966F-622E2788EECC}" type="datetimeFigureOut">
              <a:rPr lang="en-US" dirty="0"/>
              <a:t>3/20/26</a:t>
            </a:fld>
            <a:endParaRPr lang="en-US" dirty="0"/>
          </a:p>
        </p:txBody>
      </p:sp>
      <p:sp>
        <p:nvSpPr>
          <p:cNvPr id="5" name="Footer Placeholder 4"/>
          <p:cNvSpPr>
            <a:spLocks noGrp="1"/>
          </p:cNvSpPr>
          <p:nvPr>
            <p:ph type="ftr" sz="quarter" idx="11"/>
          </p:nvPr>
        </p:nvSpPr>
        <p:spPr>
          <a:xfrm>
            <a:off x="1744264" y="6253272"/>
            <a:ext cx="7088429" cy="27432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10325405" y="6253272"/>
            <a:ext cx="2534717" cy="274320"/>
          </a:xfrm>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709329970"/>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80160" y="2523744"/>
            <a:ext cx="5705856" cy="4498848"/>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644384" y="2523744"/>
            <a:ext cx="5705856" cy="4498848"/>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1456099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83818" y="2489201"/>
            <a:ext cx="5705856" cy="768096"/>
          </a:xfrm>
        </p:spPr>
        <p:txBody>
          <a:bodyPr anchor="ctr">
            <a:normAutofit/>
          </a:bodyPr>
          <a:lstStyle>
            <a:lvl1pPr marL="0" indent="0" algn="ctr">
              <a:spcBef>
                <a:spcPts val="0"/>
              </a:spcBef>
              <a:buNone/>
              <a:defRPr sz="2280" b="0">
                <a:solidFill>
                  <a:schemeClr val="tx2"/>
                </a:solidFill>
                <a:latin typeface="+mn-lt"/>
              </a:defRPr>
            </a:lvl1pPr>
            <a:lvl2pPr marL="548640" indent="0">
              <a:buNone/>
              <a:defRPr sz="228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Edit Master text styles</a:t>
            </a:r>
          </a:p>
        </p:txBody>
      </p:sp>
      <p:sp>
        <p:nvSpPr>
          <p:cNvPr id="4" name="Content Placeholder 3"/>
          <p:cNvSpPr>
            <a:spLocks noGrp="1"/>
          </p:cNvSpPr>
          <p:nvPr>
            <p:ph sz="half" idx="2"/>
          </p:nvPr>
        </p:nvSpPr>
        <p:spPr>
          <a:xfrm>
            <a:off x="1283818" y="3307078"/>
            <a:ext cx="5705856" cy="384048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648042" y="2489201"/>
            <a:ext cx="5705856" cy="768096"/>
          </a:xfrm>
        </p:spPr>
        <p:txBody>
          <a:bodyPr anchor="ctr">
            <a:normAutofit/>
          </a:bodyPr>
          <a:lstStyle>
            <a:lvl1pPr marL="0" indent="0" algn="ctr">
              <a:spcBef>
                <a:spcPts val="0"/>
              </a:spcBef>
              <a:buNone/>
              <a:defRPr sz="2280" b="0">
                <a:solidFill>
                  <a:schemeClr val="tx2"/>
                </a:solidFill>
              </a:defRPr>
            </a:lvl1pPr>
            <a:lvl2pPr marL="548640" indent="0">
              <a:buNone/>
              <a:defRPr sz="228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Edit Master text styles</a:t>
            </a:r>
          </a:p>
        </p:txBody>
      </p:sp>
      <p:sp>
        <p:nvSpPr>
          <p:cNvPr id="6" name="Content Placeholder 5"/>
          <p:cNvSpPr>
            <a:spLocks noGrp="1"/>
          </p:cNvSpPr>
          <p:nvPr>
            <p:ph sz="quarter" idx="4"/>
          </p:nvPr>
        </p:nvSpPr>
        <p:spPr>
          <a:xfrm>
            <a:off x="7648042" y="3307897"/>
            <a:ext cx="5705856" cy="384048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9689146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63111240"/>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95379908"/>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94635" y="285293"/>
            <a:ext cx="10237622" cy="765901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824463" y="285293"/>
            <a:ext cx="3511296" cy="76590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155680" y="728870"/>
            <a:ext cx="2916936" cy="1975104"/>
          </a:xfrm>
        </p:spPr>
        <p:txBody>
          <a:bodyPr anchor="b">
            <a:normAutofit/>
          </a:bodyPr>
          <a:lstStyle>
            <a:lvl1pPr algn="l" defTabSz="1097280" rtl="0" eaLnBrk="1" latinLnBrk="0" hangingPunct="1">
              <a:lnSpc>
                <a:spcPct val="90000"/>
              </a:lnSpc>
              <a:spcBef>
                <a:spcPct val="0"/>
              </a:spcBef>
              <a:buNone/>
              <a:defRPr lang="en-US" sz="336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822960" y="731520"/>
            <a:ext cx="9326880" cy="6400800"/>
          </a:xfrm>
        </p:spPr>
        <p:txBody>
          <a:bodyPr/>
          <a:lstStyle>
            <a:lvl1pPr>
              <a:defRPr sz="2160"/>
            </a:lvl1pPr>
            <a:lvl2pPr>
              <a:defRPr sz="1920"/>
            </a:lvl2pPr>
            <a:lvl3pPr>
              <a:defRPr sz="1680"/>
            </a:lvl3pPr>
            <a:lvl4pPr>
              <a:defRPr sz="1680"/>
            </a:lvl4pPr>
            <a:lvl5pPr>
              <a:defRPr sz="1680"/>
            </a:lvl5pPr>
            <a:lvl6pPr>
              <a:defRPr sz="1680"/>
            </a:lvl6pPr>
            <a:lvl7pPr>
              <a:defRPr sz="1680"/>
            </a:lvl7pPr>
            <a:lvl8pPr>
              <a:defRPr sz="1680"/>
            </a:lvl8pPr>
            <a:lvl9pPr>
              <a:defRPr sz="168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0" y="2743200"/>
            <a:ext cx="2916936" cy="4206240"/>
          </a:xfrm>
        </p:spPr>
        <p:txBody>
          <a:bodyPr>
            <a:normAutofit/>
          </a:bodyPr>
          <a:lstStyle>
            <a:lvl1pPr marL="0" indent="0">
              <a:lnSpc>
                <a:spcPct val="110000"/>
              </a:lnSpc>
              <a:spcBef>
                <a:spcPts val="960"/>
              </a:spcBef>
              <a:buNone/>
              <a:defRPr sz="168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3/20/26</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2472412" y="7467602"/>
            <a:ext cx="1755648" cy="329184"/>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10989055" y="449885"/>
            <a:ext cx="3182112" cy="732983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16732517"/>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10824463" y="285293"/>
            <a:ext cx="3511296" cy="765901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155680" y="724205"/>
            <a:ext cx="2918765" cy="1975104"/>
          </a:xfrm>
        </p:spPr>
        <p:txBody>
          <a:bodyPr anchor="b">
            <a:noAutofit/>
          </a:bodyPr>
          <a:lstStyle>
            <a:lvl1pPr algn="l">
              <a:defRPr sz="336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74319" y="285293"/>
            <a:ext cx="10237622" cy="7659014"/>
          </a:xfrm>
          <a:solidFill>
            <a:schemeClr val="accent1">
              <a:lumMod val="60000"/>
              <a:lumOff val="40000"/>
            </a:schemeClr>
          </a:solidFill>
          <a:ln>
            <a:noFill/>
          </a:ln>
        </p:spPr>
        <p:txBody>
          <a:bodyPr anchor="t"/>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1155680" y="2743200"/>
            <a:ext cx="2918765" cy="4202582"/>
          </a:xfrm>
        </p:spPr>
        <p:txBody>
          <a:bodyPr>
            <a:normAutofit/>
          </a:bodyPr>
          <a:lstStyle>
            <a:lvl1pPr marL="0" indent="0" algn="l">
              <a:lnSpc>
                <a:spcPct val="110000"/>
              </a:lnSpc>
              <a:spcBef>
                <a:spcPts val="960"/>
              </a:spcBef>
              <a:buNone/>
              <a:defRPr sz="1680">
                <a:solidFill>
                  <a:srgbClr val="FFFFFF"/>
                </a:solidFill>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3/20/26</a:t>
            </a:fld>
            <a:endParaRPr lang="en-US" dirty="0"/>
          </a:p>
        </p:txBody>
      </p:sp>
      <p:sp>
        <p:nvSpPr>
          <p:cNvPr id="6" name="Footer Placeholder 5"/>
          <p:cNvSpPr>
            <a:spLocks noGrp="1"/>
          </p:cNvSpPr>
          <p:nvPr>
            <p:ph type="ftr" sz="quarter" idx="11"/>
          </p:nvPr>
        </p:nvSpPr>
        <p:spPr/>
        <p:txBody>
          <a:bodyPr/>
          <a:lstStyle>
            <a:lvl1pPr marL="0" algn="r" defTabSz="1097280" rtl="0" eaLnBrk="1" latinLnBrk="0" hangingPunct="1">
              <a:defRPr lang="en-US" sz="12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2476074" y="7472477"/>
            <a:ext cx="1755648" cy="329184"/>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10989055" y="449885"/>
            <a:ext cx="3182112" cy="7329830"/>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2159151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25116306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789920" y="914400"/>
            <a:ext cx="2834640" cy="63093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05840" y="914400"/>
            <a:ext cx="9692640" cy="630936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418954256"/>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691721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96007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14250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870926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41718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72087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30866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19084534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3276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844473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09274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1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131061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1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593855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1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10406432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1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8371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81635" y="285293"/>
            <a:ext cx="14067130" cy="7659014"/>
          </a:xfrm>
          <a:prstGeom prst="rect">
            <a:avLst/>
          </a:prstGeom>
          <a:solidFill>
            <a:schemeClr val="bg2"/>
          </a:solidFill>
          <a:ln w="6350" cap="flat" cmpd="sng" algn="ctr">
            <a:noFill/>
            <a:prstDash val="solid"/>
          </a:ln>
          <a:effectLst>
            <a:softEdge rad="0"/>
          </a:effectLst>
        </p:spPr>
        <p:txBody>
          <a:bodyPr/>
          <a:lstStyle/>
          <a:p>
            <a:endParaRPr lang="en-US"/>
          </a:p>
        </p:txBody>
      </p:sp>
      <p:sp>
        <p:nvSpPr>
          <p:cNvPr id="2" name="Title Placeholder 1"/>
          <p:cNvSpPr>
            <a:spLocks noGrp="1"/>
          </p:cNvSpPr>
          <p:nvPr>
            <p:ph type="title"/>
          </p:nvPr>
        </p:nvSpPr>
        <p:spPr>
          <a:xfrm>
            <a:off x="1280160" y="771113"/>
            <a:ext cx="12070080" cy="164592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80160" y="2523744"/>
            <a:ext cx="12070080" cy="471830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29184" y="7569206"/>
            <a:ext cx="3291840" cy="329184"/>
          </a:xfrm>
          <a:prstGeom prst="rect">
            <a:avLst/>
          </a:prstGeom>
        </p:spPr>
        <p:txBody>
          <a:bodyPr vert="horz" lIns="91440" tIns="45720" rIns="91440" bIns="45720" rtlCol="0" anchor="b"/>
          <a:lstStyle>
            <a:lvl1pPr algn="l">
              <a:defRPr sz="1200">
                <a:solidFill>
                  <a:schemeClr val="tx1">
                    <a:lumMod val="75000"/>
                    <a:lumOff val="25000"/>
                  </a:schemeClr>
                </a:solidFill>
              </a:defRPr>
            </a:lvl1pPr>
          </a:lstStyle>
          <a:p>
            <a:fld id="{CBC48EC7-AF6A-48D3-8284-14BACBEBDD84}" type="datetimeFigureOut">
              <a:rPr lang="en-US" dirty="0"/>
              <a:t>3/20/26</a:t>
            </a:fld>
            <a:endParaRPr lang="en-US" dirty="0"/>
          </a:p>
        </p:txBody>
      </p:sp>
      <p:sp>
        <p:nvSpPr>
          <p:cNvPr id="5" name="Footer Placeholder 4"/>
          <p:cNvSpPr>
            <a:spLocks noGrp="1"/>
          </p:cNvSpPr>
          <p:nvPr>
            <p:ph type="ftr" sz="quarter" idx="3"/>
          </p:nvPr>
        </p:nvSpPr>
        <p:spPr>
          <a:xfrm>
            <a:off x="4187952" y="7569206"/>
            <a:ext cx="6254496" cy="329184"/>
          </a:xfrm>
          <a:prstGeom prst="rect">
            <a:avLst/>
          </a:prstGeom>
        </p:spPr>
        <p:txBody>
          <a:bodyPr vert="horz" lIns="91440" tIns="45720" rIns="91440" bIns="45720" rtlCol="0" anchor="b"/>
          <a:lstStyle>
            <a:lvl1pPr algn="ctr">
              <a:defRPr sz="12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2563856" y="7569206"/>
            <a:ext cx="1755648" cy="329184"/>
          </a:xfrm>
          <a:prstGeom prst="rect">
            <a:avLst/>
          </a:prstGeom>
        </p:spPr>
        <p:txBody>
          <a:bodyPr vert="horz" lIns="91440" tIns="45720" rIns="91440" bIns="45720" rtlCol="0" anchor="b"/>
          <a:lstStyle>
            <a:lvl1pPr algn="r">
              <a:defRPr sz="1200">
                <a:solidFill>
                  <a:schemeClr val="tx1">
                    <a:lumMod val="75000"/>
                    <a:lumOff val="25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85848492"/>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 id="2147483682" r:id="rId17"/>
    <p:sldLayoutId id="2147483683" r:id="rId18"/>
    <p:sldLayoutId id="2147483684" r:id="rId19"/>
    <p:sldLayoutId id="2147483685" r:id="rId20"/>
    <p:sldLayoutId id="2147483686" r:id="rId21"/>
    <p:sldLayoutId id="2147483687" r:id="rId22"/>
    <p:sldLayoutId id="2147483688" r:id="rId23"/>
    <p:sldLayoutId id="2147483689" r:id="rId24"/>
    <p:sldLayoutId id="2147483690" r:id="rId25"/>
    <p:sldLayoutId id="2147483691" r:id="rId26"/>
  </p:sldLayoutIdLst>
  <p:hf sldNum="0" hdr="0" ftr="0" dt="0"/>
  <p:txStyles>
    <p:titleStyle>
      <a:lvl1pPr algn="l" defTabSz="1097280" rtl="0" eaLnBrk="1" latinLnBrk="0" hangingPunct="1">
        <a:lnSpc>
          <a:spcPct val="90000"/>
        </a:lnSpc>
        <a:spcBef>
          <a:spcPct val="0"/>
        </a:spcBef>
        <a:buNone/>
        <a:defRPr lang="en-US" sz="5760" kern="1200" cap="none" spc="0" baseline="0" dirty="0">
          <a:solidFill>
            <a:schemeClr val="tx1">
              <a:lumMod val="85000"/>
              <a:lumOff val="15000"/>
            </a:schemeClr>
          </a:solidFill>
          <a:effectLst/>
          <a:latin typeface="+mj-lt"/>
          <a:ea typeface="+mn-ea"/>
          <a:cs typeface="+mn-cs"/>
        </a:defRPr>
      </a:lvl1pPr>
    </p:titleStyle>
    <p:bodyStyle>
      <a:lvl1pPr marL="219456" indent="-219456" algn="l" defTabSz="1097280" rtl="0" eaLnBrk="1" latinLnBrk="0" hangingPunct="1">
        <a:lnSpc>
          <a:spcPct val="100000"/>
        </a:lnSpc>
        <a:spcBef>
          <a:spcPts val="1080"/>
        </a:spcBef>
        <a:spcAft>
          <a:spcPts val="0"/>
        </a:spcAft>
        <a:buClr>
          <a:schemeClr val="tx1">
            <a:lumMod val="85000"/>
            <a:lumOff val="15000"/>
          </a:schemeClr>
        </a:buClr>
        <a:buFont typeface="Garamond" pitchFamily="18" charset="0"/>
        <a:buChar char="◦"/>
        <a:defRPr sz="2160" kern="1200">
          <a:solidFill>
            <a:schemeClr val="tx1"/>
          </a:solidFill>
          <a:latin typeface="+mn-lt"/>
          <a:ea typeface="+mn-ea"/>
          <a:cs typeface="+mn-cs"/>
        </a:defRPr>
      </a:lvl1pPr>
      <a:lvl2pPr marL="548640"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920" kern="1200">
          <a:solidFill>
            <a:schemeClr val="tx1"/>
          </a:solidFill>
          <a:latin typeface="+mn-lt"/>
          <a:ea typeface="+mn-ea"/>
          <a:cs typeface="+mn-cs"/>
        </a:defRPr>
      </a:lvl2pPr>
      <a:lvl3pPr marL="877824"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3pPr>
      <a:lvl4pPr marL="1207008"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4pPr>
      <a:lvl5pPr marL="1536192" indent="-219456"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5pPr>
      <a:lvl6pPr marL="192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6pPr>
      <a:lvl7pPr marL="228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7pPr>
      <a:lvl8pPr marL="264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8pPr>
      <a:lvl9pPr marL="3000000" indent="-274320" algn="l" defTabSz="1097280" rtl="0" eaLnBrk="1" latinLnBrk="0" hangingPunct="1">
        <a:lnSpc>
          <a:spcPct val="100000"/>
        </a:lnSpc>
        <a:spcBef>
          <a:spcPts val="600"/>
        </a:spcBef>
        <a:buClr>
          <a:schemeClr val="tx1">
            <a:lumMod val="85000"/>
            <a:lumOff val="15000"/>
          </a:schemeClr>
        </a:buClr>
        <a:buFont typeface="Garamond" pitchFamily="18" charset="0"/>
        <a:buChar char="◦"/>
        <a:defRPr sz="168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4.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4.png"/><Relationship Id="rId5" Type="http://schemas.openxmlformats.org/officeDocument/2006/relationships/image" Target="../media/image6.gif"/><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slideLayout" Target="../slideLayouts/slideLayout15.xml"/><Relationship Id="rId7" Type="http://schemas.openxmlformats.org/officeDocument/2006/relationships/image" Target="../media/image9.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 Id="rId9"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6.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4.pn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9.xml"/><Relationship Id="rId7" Type="http://schemas.openxmlformats.org/officeDocument/2006/relationships/image" Target="../media/image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4.png"/><Relationship Id="rId5" Type="http://schemas.openxmlformats.org/officeDocument/2006/relationships/image" Target="../media/image14.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3.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slideLayout" Target="../slideLayouts/slideLayout26.xml"/><Relationship Id="rId7" Type="http://schemas.openxmlformats.org/officeDocument/2006/relationships/image" Target="../media/image19.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5.xml"/><Relationship Id="rId9"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hyperlink" Target="https://share.google/t3xDolgBBbHhMnFVC" TargetMode="External"/><Relationship Id="rId7" Type="http://schemas.openxmlformats.org/officeDocument/2006/relationships/hyperlink" Target="https://doi.org/10.1186/s12935-025-03864-1" TargetMode="External"/><Relationship Id="rId2" Type="http://schemas.openxmlformats.org/officeDocument/2006/relationships/notesSlide" Target="../notesSlides/notesSlide16.xml"/><Relationship Id="rId1" Type="http://schemas.openxmlformats.org/officeDocument/2006/relationships/slideLayout" Target="../slideLayouts/slideLayout26.xml"/><Relationship Id="rId6" Type="http://schemas.openxmlformats.org/officeDocument/2006/relationships/hyperlink" Target="https://doi.org/10.1007/s11912-021-01027-9" TargetMode="External"/><Relationship Id="rId5" Type="http://schemas.openxmlformats.org/officeDocument/2006/relationships/hyperlink" Target="https://doi.org/10.1007/978-3-030-87978-5_2" TargetMode="External"/><Relationship Id="rId4" Type="http://schemas.openxmlformats.org/officeDocument/2006/relationships/hyperlink" Target="https://doi.org/10.1016/B978-0-12-815720-6.00001-0"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7326/M21-0252" TargetMode="External"/><Relationship Id="rId3" Type="http://schemas.openxmlformats.org/officeDocument/2006/relationships/hyperlink" Target="https://share.google/EROHMqyFaVo2aAETH" TargetMode="External"/><Relationship Id="rId7" Type="http://schemas.openxmlformats.org/officeDocument/2006/relationships/hyperlink" Target="https://doi.org/10.1016/j.jtho.2024.02.011" TargetMode="External"/><Relationship Id="rId2" Type="http://schemas.openxmlformats.org/officeDocument/2006/relationships/hyperlink" Target="https://share.google/ZjPWEuPUjyqK6lMXH" TargetMode="External"/><Relationship Id="rId1" Type="http://schemas.openxmlformats.org/officeDocument/2006/relationships/slideLayout" Target="../slideLayouts/slideLayout26.xml"/><Relationship Id="rId6" Type="http://schemas.openxmlformats.org/officeDocument/2006/relationships/hyperlink" Target="https://doi.org/10.3390/ph14100979" TargetMode="External"/><Relationship Id="rId5" Type="http://schemas.openxmlformats.org/officeDocument/2006/relationships/hyperlink" Target="https://doi.org/10.3390/curroncol30030239" TargetMode="External"/><Relationship Id="rId4" Type="http://schemas.openxmlformats.org/officeDocument/2006/relationships/hyperlink" Target="https://doi.org/10.3390/ijms22168661" TargetMode="External"/><Relationship Id="rId9" Type="http://schemas.openxmlformats.org/officeDocument/2006/relationships/hyperlink" Target="https://doi.org/10.1186/s12879-020-05018-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Text 0"/>
          <p:cNvSpPr/>
          <p:nvPr/>
        </p:nvSpPr>
        <p:spPr>
          <a:xfrm>
            <a:off x="793790" y="1229400"/>
            <a:ext cx="6838910" cy="1475700"/>
          </a:xfrm>
          <a:prstGeom prst="rect">
            <a:avLst/>
          </a:prstGeom>
          <a:noFill/>
          <a:ln/>
        </p:spPr>
        <p:txBody>
          <a:bodyPr wrap="none" lIns="0" tIns="0" rIns="0" bIns="0" rtlCol="0" anchor="t"/>
          <a:lstStyle/>
          <a:p>
            <a:pPr marL="0" indent="0" algn="l">
              <a:buNone/>
            </a:pPr>
            <a:r>
              <a:rPr lang="en-US" sz="6600" dirty="0">
                <a:solidFill>
                  <a:srgbClr val="272D45"/>
                </a:solidFill>
                <a:latin typeface="Kanit Light" pitchFamily="34" charset="0"/>
                <a:ea typeface="Kanit Light" pitchFamily="34" charset="-122"/>
                <a:cs typeface="Kanit Light" pitchFamily="34" charset="-120"/>
              </a:rPr>
              <a:t>Lung Cancer Care </a:t>
            </a:r>
          </a:p>
          <a:p>
            <a:pPr marL="0" indent="0" algn="l">
              <a:buNone/>
            </a:pPr>
            <a:r>
              <a:rPr lang="en-US" sz="6600" dirty="0">
                <a:solidFill>
                  <a:srgbClr val="272D45"/>
                </a:solidFill>
                <a:latin typeface="Kanit Light" pitchFamily="34" charset="0"/>
                <a:ea typeface="Kanit Light" pitchFamily="34" charset="-122"/>
                <a:cs typeface="Kanit Light" pitchFamily="34" charset="-120"/>
              </a:rPr>
              <a:t>Plan</a:t>
            </a:r>
            <a:endParaRPr lang="en-US" sz="6600" dirty="0"/>
          </a:p>
        </p:txBody>
      </p:sp>
      <p:sp>
        <p:nvSpPr>
          <p:cNvPr id="4" name="Text 2"/>
          <p:cNvSpPr/>
          <p:nvPr/>
        </p:nvSpPr>
        <p:spPr>
          <a:xfrm>
            <a:off x="908090" y="5638065"/>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Submitted By: 23 March 2026</a:t>
            </a:r>
          </a:p>
          <a:p>
            <a:pPr marL="0" indent="0" algn="l">
              <a:lnSpc>
                <a:spcPts val="2850"/>
              </a:lnSpc>
              <a:buNone/>
            </a:pPr>
            <a:endParaRPr lang="en-US" sz="1750" dirty="0"/>
          </a:p>
        </p:txBody>
      </p:sp>
      <p:sp>
        <p:nvSpPr>
          <p:cNvPr id="6" name="Text 4"/>
          <p:cNvSpPr/>
          <p:nvPr/>
        </p:nvSpPr>
        <p:spPr>
          <a:xfrm>
            <a:off x="793790" y="3274694"/>
            <a:ext cx="5873711" cy="2726274"/>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Module: Introduction to Physiology (BMHP5023)</a:t>
            </a:r>
          </a:p>
          <a:p>
            <a:pPr marL="0" indent="0" algn="l">
              <a:lnSpc>
                <a:spcPts val="2850"/>
              </a:lnSpc>
              <a:buNone/>
            </a:pPr>
            <a:r>
              <a:rPr lang="en-US" sz="1750" dirty="0">
                <a:solidFill>
                  <a:srgbClr val="2C3249"/>
                </a:solidFill>
                <a:latin typeface="Martel Sans" pitchFamily="34" charset="0"/>
                <a:cs typeface="Martel Sans" pitchFamily="34" charset="-120"/>
              </a:rPr>
              <a:t>Student </a:t>
            </a:r>
            <a:r>
              <a:rPr lang="en-US" sz="1750" dirty="0" err="1">
                <a:solidFill>
                  <a:srgbClr val="2C3249"/>
                </a:solidFill>
                <a:latin typeface="Martel Sans" pitchFamily="34" charset="0"/>
                <a:cs typeface="Martel Sans" pitchFamily="34" charset="-120"/>
              </a:rPr>
              <a:t>Name;Zubeda</a:t>
            </a:r>
            <a:r>
              <a:rPr lang="en-US" sz="1750" dirty="0">
                <a:solidFill>
                  <a:srgbClr val="2C3249"/>
                </a:solidFill>
                <a:latin typeface="Martel Sans" pitchFamily="34" charset="0"/>
                <a:cs typeface="Martel Sans" pitchFamily="34" charset="-120"/>
              </a:rPr>
              <a:t>- </a:t>
            </a:r>
            <a:r>
              <a:rPr lang="en-US" sz="1750" dirty="0" err="1">
                <a:solidFill>
                  <a:srgbClr val="2C3249"/>
                </a:solidFill>
                <a:latin typeface="Martel Sans" pitchFamily="34" charset="0"/>
                <a:cs typeface="Martel Sans" pitchFamily="34" charset="-120"/>
              </a:rPr>
              <a:t>Sembagare</a:t>
            </a:r>
            <a:r>
              <a:rPr lang="en-US" sz="1750" dirty="0">
                <a:solidFill>
                  <a:srgbClr val="2C3249"/>
                </a:solidFill>
                <a:latin typeface="Martel Sans" pitchFamily="34" charset="0"/>
                <a:cs typeface="Martel Sans" pitchFamily="34" charset="-120"/>
              </a:rPr>
              <a:t> –</a:t>
            </a:r>
            <a:r>
              <a:rPr lang="en-US" sz="1750" dirty="0" err="1">
                <a:solidFill>
                  <a:srgbClr val="2C3249"/>
                </a:solidFill>
                <a:latin typeface="Martel Sans" pitchFamily="34" charset="0"/>
                <a:cs typeface="Martel Sans" pitchFamily="34" charset="-120"/>
              </a:rPr>
              <a:t>Umurerwa</a:t>
            </a:r>
            <a:endParaRPr lang="en-US" sz="1750" dirty="0">
              <a:solidFill>
                <a:srgbClr val="2C3249"/>
              </a:solidFill>
              <a:latin typeface="Martel Sans" pitchFamily="34" charset="0"/>
              <a:cs typeface="Martel Sans" pitchFamily="34" charset="-120"/>
            </a:endParaRPr>
          </a:p>
          <a:p>
            <a:pPr marL="0" indent="0" algn="l">
              <a:lnSpc>
                <a:spcPts val="2850"/>
              </a:lnSpc>
              <a:buNone/>
            </a:pPr>
            <a:r>
              <a:rPr lang="en-US" sz="1750" dirty="0">
                <a:solidFill>
                  <a:srgbClr val="2C3249"/>
                </a:solidFill>
                <a:latin typeface="Martel Sans" pitchFamily="34" charset="0"/>
                <a:cs typeface="Martel Sans" pitchFamily="34" charset="-120"/>
              </a:rPr>
              <a:t>Student ID Number ; 2423193</a:t>
            </a:r>
          </a:p>
          <a:p>
            <a:pPr marL="0" indent="0" algn="l">
              <a:lnSpc>
                <a:spcPts val="2850"/>
              </a:lnSpc>
              <a:buNone/>
            </a:pPr>
            <a:r>
              <a:rPr lang="en-US" sz="1750" dirty="0">
                <a:solidFill>
                  <a:srgbClr val="2C3249"/>
                </a:solidFill>
                <a:latin typeface="Martel Sans" pitchFamily="34" charset="0"/>
                <a:cs typeface="Martel Sans" pitchFamily="34" charset="-120"/>
              </a:rPr>
              <a:t>Assignment component 2</a:t>
            </a:r>
          </a:p>
          <a:p>
            <a:pPr marL="0" indent="0" algn="l">
              <a:lnSpc>
                <a:spcPts val="2850"/>
              </a:lnSpc>
              <a:buNone/>
            </a:pPr>
            <a:r>
              <a:rPr lang="en-US" sz="1750" dirty="0" err="1">
                <a:solidFill>
                  <a:srgbClr val="2C3249"/>
                </a:solidFill>
                <a:latin typeface="Martel Sans" pitchFamily="34" charset="0"/>
                <a:cs typeface="Martel Sans" pitchFamily="34" charset="-120"/>
              </a:rPr>
              <a:t>Presantation</a:t>
            </a:r>
            <a:endParaRPr lang="en-US" sz="1750" dirty="0">
              <a:solidFill>
                <a:srgbClr val="2C3249"/>
              </a:solidFill>
              <a:latin typeface="Martel Sans" pitchFamily="34" charset="0"/>
              <a:cs typeface="Martel Sans" pitchFamily="34" charset="-120"/>
            </a:endParaRPr>
          </a:p>
          <a:p>
            <a:pPr marL="0" indent="0" algn="l">
              <a:lnSpc>
                <a:spcPts val="2850"/>
              </a:lnSpc>
              <a:buNone/>
            </a:pPr>
            <a:r>
              <a:rPr lang="en-US" sz="1750" dirty="0">
                <a:solidFill>
                  <a:srgbClr val="2C3249"/>
                </a:solidFill>
                <a:latin typeface="Martel Sans" pitchFamily="34" charset="0"/>
                <a:cs typeface="Martel Sans" pitchFamily="34" charset="-120"/>
              </a:rPr>
              <a:t>Lecturer; </a:t>
            </a:r>
            <a:r>
              <a:rPr lang="en-US" sz="1750" dirty="0" err="1">
                <a:solidFill>
                  <a:srgbClr val="2C3249"/>
                </a:solidFill>
                <a:latin typeface="Martel Sans" pitchFamily="34" charset="0"/>
                <a:cs typeface="Martel Sans" pitchFamily="34" charset="-120"/>
              </a:rPr>
              <a:t>Parese</a:t>
            </a:r>
            <a:r>
              <a:rPr lang="en-US" sz="1750" dirty="0">
                <a:solidFill>
                  <a:srgbClr val="2C3249"/>
                </a:solidFill>
                <a:latin typeface="Martel Sans" pitchFamily="34" charset="0"/>
                <a:cs typeface="Martel Sans" pitchFamily="34" charset="-120"/>
              </a:rPr>
              <a:t> Ahmed</a:t>
            </a:r>
            <a:endParaRPr lang="en-US" sz="1750" dirty="0"/>
          </a:p>
        </p:txBody>
      </p:sp>
      <p:pic>
        <p:nvPicPr>
          <p:cNvPr id="9" name="Picture 8"/>
          <p:cNvPicPr>
            <a:picLocks noChangeAspect="1"/>
          </p:cNvPicPr>
          <p:nvPr/>
        </p:nvPicPr>
        <p:blipFill>
          <a:blip r:embed="rId5"/>
          <a:stretch>
            <a:fillRect/>
          </a:stretch>
        </p:blipFill>
        <p:spPr>
          <a:xfrm>
            <a:off x="7962900" y="1676836"/>
            <a:ext cx="5873711" cy="45969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32" name="Audio 131">
            <a:extLst>
              <a:ext uri="{FF2B5EF4-FFF2-40B4-BE49-F238E27FC236}">
                <a16:creationId xmlns:a16="http://schemas.microsoft.com/office/drawing/2014/main" id="{A89B25BF-D3B8-8A31-C368-23B6AF1C46F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336116"/>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8127"/>
    </mc:Choice>
    <mc:Fallback>
      <p:transition spd="slow" advTm="68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56061" showWhenStopped="0">
                <p:cTn id="7" fill="hold" display="0">
                  <p:stCondLst>
                    <p:cond delay="indefinite"/>
                  </p:stCondLst>
                  <p:endCondLst>
                    <p:cond evt="onStopAudio" delay="0">
                      <p:tgtEl>
                        <p:sldTgt/>
                      </p:tgtEl>
                    </p:cond>
                  </p:endCondLst>
                </p:cTn>
                <p:tgtEl>
                  <p:spTgt spid="132"/>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006890" y="808535"/>
            <a:ext cx="6931343"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Understanding Lung Cancer</a:t>
            </a:r>
            <a:endParaRPr lang="en-US" sz="4450" b="1" dirty="0"/>
          </a:p>
        </p:txBody>
      </p:sp>
      <p:sp>
        <p:nvSpPr>
          <p:cNvPr id="3" name="Shape 1"/>
          <p:cNvSpPr/>
          <p:nvPr/>
        </p:nvSpPr>
        <p:spPr>
          <a:xfrm>
            <a:off x="793790" y="5149136"/>
            <a:ext cx="4196358" cy="2254964"/>
          </a:xfrm>
          <a:prstGeom prst="roundRect">
            <a:avLst>
              <a:gd name="adj" fmla="val 4652"/>
            </a:avLst>
          </a:prstGeom>
          <a:solidFill>
            <a:srgbClr val="DFECE9"/>
          </a:solidFill>
          <a:ln w="7620">
            <a:solidFill>
              <a:srgbClr val="C5D2CF"/>
            </a:solidFill>
            <a:prstDash val="solid"/>
          </a:ln>
        </p:spPr>
        <p:txBody>
          <a:bodyPr/>
          <a:lstStyle/>
          <a:p>
            <a:endParaRPr lang="en-US"/>
          </a:p>
        </p:txBody>
      </p:sp>
      <p:sp>
        <p:nvSpPr>
          <p:cNvPr id="4" name="Text 2"/>
          <p:cNvSpPr/>
          <p:nvPr/>
        </p:nvSpPr>
        <p:spPr>
          <a:xfrm>
            <a:off x="1474351" y="5383570"/>
            <a:ext cx="2835235" cy="354330"/>
          </a:xfrm>
          <a:prstGeom prst="rect">
            <a:avLst/>
          </a:prstGeom>
          <a:noFill/>
          <a:ln/>
        </p:spPr>
        <p:txBody>
          <a:bodyPr wrap="none" lIns="0" tIns="0" rIns="0" bIns="0" rtlCol="0" anchor="t"/>
          <a:lstStyle/>
          <a:p>
            <a:pPr marL="0" indent="0" algn="ctr">
              <a:lnSpc>
                <a:spcPts val="2750"/>
              </a:lnSpc>
              <a:buNone/>
            </a:pPr>
            <a:r>
              <a:rPr lang="en-US" sz="2200" b="1" dirty="0">
                <a:solidFill>
                  <a:srgbClr val="2C3249"/>
                </a:solidFill>
                <a:latin typeface="Kanit Light" pitchFamily="34" charset="0"/>
                <a:ea typeface="Kanit Light" pitchFamily="34" charset="-122"/>
                <a:cs typeface="Kanit Light" pitchFamily="34" charset="-120"/>
              </a:rPr>
              <a:t>UK Cancer Mortality</a:t>
            </a:r>
            <a:endParaRPr lang="en-US" sz="2200" b="1" dirty="0"/>
          </a:p>
        </p:txBody>
      </p:sp>
      <p:sp>
        <p:nvSpPr>
          <p:cNvPr id="5" name="Text 3"/>
          <p:cNvSpPr/>
          <p:nvPr/>
        </p:nvSpPr>
        <p:spPr>
          <a:xfrm>
            <a:off x="1028224" y="5873988"/>
            <a:ext cx="3727490" cy="1088708"/>
          </a:xfrm>
          <a:prstGeom prst="rect">
            <a:avLst/>
          </a:prstGeom>
          <a:noFill/>
          <a:ln/>
        </p:spPr>
        <p:txBody>
          <a:bodyPr wrap="square" lIns="0" tIns="0" rIns="0" bIns="0" rtlCol="0" anchor="t"/>
          <a:lstStyle/>
          <a:p>
            <a:pPr algn="ctr">
              <a:lnSpc>
                <a:spcPts val="2850"/>
              </a:lnSpc>
            </a:pPr>
            <a:r>
              <a:rPr lang="en-US" sz="1750" dirty="0">
                <a:solidFill>
                  <a:srgbClr val="2C3249"/>
                </a:solidFill>
                <a:latin typeface="Martel Sans" pitchFamily="34" charset="0"/>
                <a:ea typeface="Martel Sans" pitchFamily="34" charset="-122"/>
                <a:cs typeface="Martel Sans" pitchFamily="34" charset="-120"/>
              </a:rPr>
              <a:t>Lung cancer accounts for approximately 21% of all cancer deaths in the UK (</a:t>
            </a:r>
            <a:r>
              <a:rPr lang="en-US" sz="1750" dirty="0" err="1">
                <a:solidFill>
                  <a:srgbClr val="2C3249"/>
                </a:solidFill>
                <a:latin typeface="Martel Sans" pitchFamily="34" charset="0"/>
                <a:ea typeface="Martel Sans" pitchFamily="34" charset="-122"/>
                <a:cs typeface="Martel Sans" pitchFamily="34" charset="-120"/>
              </a:rPr>
              <a:t>Navani</a:t>
            </a:r>
            <a:r>
              <a:rPr lang="en-US" sz="1750" dirty="0">
                <a:solidFill>
                  <a:srgbClr val="2C3249"/>
                </a:solidFill>
                <a:latin typeface="Martel Sans" pitchFamily="34" charset="0"/>
                <a:ea typeface="Martel Sans" pitchFamily="34" charset="-122"/>
                <a:cs typeface="Martel Sans" pitchFamily="34" charset="-120"/>
              </a:rPr>
              <a:t> et al., 2022)</a:t>
            </a:r>
            <a:endParaRPr lang="en-US" sz="1750" dirty="0"/>
          </a:p>
        </p:txBody>
      </p:sp>
      <p:sp>
        <p:nvSpPr>
          <p:cNvPr id="6" name="Shape 4"/>
          <p:cNvSpPr/>
          <p:nvPr/>
        </p:nvSpPr>
        <p:spPr>
          <a:xfrm>
            <a:off x="5216962" y="5149136"/>
            <a:ext cx="4196358" cy="2254964"/>
          </a:xfrm>
          <a:prstGeom prst="roundRect">
            <a:avLst>
              <a:gd name="adj" fmla="val 4652"/>
            </a:avLst>
          </a:prstGeom>
          <a:solidFill>
            <a:srgbClr val="DFECE9"/>
          </a:solidFill>
          <a:ln w="7620">
            <a:solidFill>
              <a:srgbClr val="C5D2CF"/>
            </a:solidFill>
            <a:prstDash val="solid"/>
          </a:ln>
        </p:spPr>
        <p:txBody>
          <a:bodyPr/>
          <a:lstStyle/>
          <a:p>
            <a:endParaRPr lang="en-US"/>
          </a:p>
        </p:txBody>
      </p:sp>
      <p:sp>
        <p:nvSpPr>
          <p:cNvPr id="7" name="Text 5"/>
          <p:cNvSpPr/>
          <p:nvPr/>
        </p:nvSpPr>
        <p:spPr>
          <a:xfrm>
            <a:off x="5897523" y="5383570"/>
            <a:ext cx="2835235" cy="354330"/>
          </a:xfrm>
          <a:prstGeom prst="rect">
            <a:avLst/>
          </a:prstGeom>
          <a:noFill/>
          <a:ln/>
        </p:spPr>
        <p:txBody>
          <a:bodyPr wrap="none" lIns="0" tIns="0" rIns="0" bIns="0" rtlCol="0" anchor="t"/>
          <a:lstStyle/>
          <a:p>
            <a:pPr marL="0" indent="0" algn="ctr">
              <a:lnSpc>
                <a:spcPts val="2750"/>
              </a:lnSpc>
              <a:buNone/>
            </a:pPr>
            <a:r>
              <a:rPr lang="en-US" sz="2200" b="1" dirty="0">
                <a:solidFill>
                  <a:srgbClr val="2C3249"/>
                </a:solidFill>
                <a:latin typeface="Kanit Light" pitchFamily="34" charset="0"/>
                <a:ea typeface="Kanit Light" pitchFamily="34" charset="-122"/>
                <a:cs typeface="Kanit Light" pitchFamily="34" charset="-120"/>
              </a:rPr>
              <a:t>Annual New Cases</a:t>
            </a:r>
            <a:endParaRPr lang="en-US" sz="2200" b="1" dirty="0"/>
          </a:p>
        </p:txBody>
      </p:sp>
      <p:sp>
        <p:nvSpPr>
          <p:cNvPr id="8" name="Text 6"/>
          <p:cNvSpPr/>
          <p:nvPr/>
        </p:nvSpPr>
        <p:spPr>
          <a:xfrm>
            <a:off x="5451396" y="5873988"/>
            <a:ext cx="3727490" cy="725805"/>
          </a:xfrm>
          <a:prstGeom prst="rect">
            <a:avLst/>
          </a:prstGeom>
          <a:noFill/>
          <a:ln/>
        </p:spPr>
        <p:txBody>
          <a:bodyPr wrap="square" lIns="0" tIns="0" rIns="0" bIns="0" rtlCol="0" anchor="t"/>
          <a:lstStyle/>
          <a:p>
            <a:pPr marL="0" indent="0" algn="ctr">
              <a:lnSpc>
                <a:spcPts val="2850"/>
              </a:lnSpc>
              <a:buNone/>
            </a:pPr>
            <a:r>
              <a:rPr lang="en-US" sz="1750" dirty="0">
                <a:solidFill>
                  <a:srgbClr val="2C3249"/>
                </a:solidFill>
                <a:latin typeface="Martel Sans" pitchFamily="34" charset="0"/>
                <a:ea typeface="Martel Sans" pitchFamily="34" charset="-122"/>
                <a:cs typeface="Martel Sans" pitchFamily="34" charset="-120"/>
              </a:rPr>
              <a:t>Approximately 47,000 new cases diagnosed each year in the UK</a:t>
            </a:r>
          </a:p>
          <a:p>
            <a:pPr algn="ctr">
              <a:lnSpc>
                <a:spcPts val="2850"/>
              </a:lnSpc>
            </a:pPr>
            <a:r>
              <a:rPr lang="en-US" sz="1750" dirty="0">
                <a:solidFill>
                  <a:srgbClr val="2C3249"/>
                </a:solidFill>
                <a:latin typeface="Martel Sans" pitchFamily="34" charset="0"/>
                <a:cs typeface="Martel Sans" pitchFamily="34" charset="-120"/>
              </a:rPr>
              <a:t>(Tulloch et al., 2020)</a:t>
            </a:r>
            <a:endParaRPr lang="en-US" sz="1750" dirty="0"/>
          </a:p>
        </p:txBody>
      </p:sp>
      <p:sp>
        <p:nvSpPr>
          <p:cNvPr id="9" name="Shape 7"/>
          <p:cNvSpPr/>
          <p:nvPr/>
        </p:nvSpPr>
        <p:spPr>
          <a:xfrm>
            <a:off x="9640133" y="5149136"/>
            <a:ext cx="4196358" cy="2254964"/>
          </a:xfrm>
          <a:prstGeom prst="roundRect">
            <a:avLst>
              <a:gd name="adj" fmla="val 4652"/>
            </a:avLst>
          </a:prstGeom>
          <a:solidFill>
            <a:srgbClr val="DFECE9"/>
          </a:solidFill>
          <a:ln w="7620">
            <a:solidFill>
              <a:srgbClr val="C5D2CF"/>
            </a:solidFill>
            <a:prstDash val="solid"/>
          </a:ln>
        </p:spPr>
        <p:txBody>
          <a:bodyPr/>
          <a:lstStyle/>
          <a:p>
            <a:endParaRPr lang="en-US"/>
          </a:p>
        </p:txBody>
      </p:sp>
      <p:sp>
        <p:nvSpPr>
          <p:cNvPr id="10" name="Text 8"/>
          <p:cNvSpPr/>
          <p:nvPr/>
        </p:nvSpPr>
        <p:spPr>
          <a:xfrm>
            <a:off x="10320695" y="5383570"/>
            <a:ext cx="2835235" cy="354330"/>
          </a:xfrm>
          <a:prstGeom prst="rect">
            <a:avLst/>
          </a:prstGeom>
          <a:noFill/>
          <a:ln/>
        </p:spPr>
        <p:txBody>
          <a:bodyPr wrap="none" lIns="0" tIns="0" rIns="0" bIns="0" rtlCol="0" anchor="t"/>
          <a:lstStyle/>
          <a:p>
            <a:pPr marL="0" indent="0" algn="ctr">
              <a:lnSpc>
                <a:spcPts val="2750"/>
              </a:lnSpc>
              <a:buNone/>
            </a:pPr>
            <a:r>
              <a:rPr lang="en-US" sz="2200" b="1" dirty="0">
                <a:solidFill>
                  <a:srgbClr val="2C3249"/>
                </a:solidFill>
                <a:latin typeface="Kanit Light" pitchFamily="34" charset="0"/>
                <a:ea typeface="Kanit Light" pitchFamily="34" charset="-122"/>
                <a:cs typeface="Kanit Light" pitchFamily="34" charset="-120"/>
              </a:rPr>
              <a:t>Global Impact</a:t>
            </a:r>
            <a:endParaRPr lang="en-US" sz="2200" b="1" dirty="0"/>
          </a:p>
        </p:txBody>
      </p:sp>
      <p:sp>
        <p:nvSpPr>
          <p:cNvPr id="11" name="Text 9"/>
          <p:cNvSpPr/>
          <p:nvPr/>
        </p:nvSpPr>
        <p:spPr>
          <a:xfrm>
            <a:off x="9874568" y="5873988"/>
            <a:ext cx="3727490" cy="725805"/>
          </a:xfrm>
          <a:prstGeom prst="rect">
            <a:avLst/>
          </a:prstGeom>
          <a:noFill/>
          <a:ln/>
        </p:spPr>
        <p:txBody>
          <a:bodyPr wrap="square" lIns="0" tIns="0" rIns="0" bIns="0" rtlCol="0" anchor="t"/>
          <a:lstStyle/>
          <a:p>
            <a:pPr marL="0" indent="0" algn="ctr">
              <a:lnSpc>
                <a:spcPts val="2850"/>
              </a:lnSpc>
              <a:buNone/>
            </a:pPr>
            <a:r>
              <a:rPr lang="en-US" sz="1750" dirty="0">
                <a:solidFill>
                  <a:srgbClr val="2C3249"/>
                </a:solidFill>
                <a:latin typeface="Martel Sans" pitchFamily="34" charset="0"/>
                <a:ea typeface="Martel Sans" pitchFamily="34" charset="-122"/>
                <a:cs typeface="Martel Sans" pitchFamily="34" charset="-120"/>
              </a:rPr>
              <a:t>Leading cause of cancer-related deaths worldwide</a:t>
            </a:r>
            <a:endParaRPr lang="en-US" sz="1750" dirty="0"/>
          </a:p>
        </p:txBody>
      </p:sp>
      <p:sp>
        <p:nvSpPr>
          <p:cNvPr id="12" name="Text 10"/>
          <p:cNvSpPr/>
          <p:nvPr/>
        </p:nvSpPr>
        <p:spPr>
          <a:xfrm>
            <a:off x="951151" y="2461538"/>
            <a:ext cx="8103949" cy="1088708"/>
          </a:xfrm>
          <a:prstGeom prst="rect">
            <a:avLst/>
          </a:prstGeom>
          <a:noFill/>
          <a:ln/>
        </p:spPr>
        <p:txBody>
          <a:bodyPr wrap="square" lIns="0" tIns="0" rIns="0" bIns="0" rtlCol="0" anchor="t"/>
          <a:lstStyle/>
          <a:p>
            <a:pPr marL="285750" indent="-285750">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Lung cancer represents one of the most significant health challenges in modern medicine (</a:t>
            </a:r>
            <a:r>
              <a:rPr lang="nl-NL" sz="1750" dirty="0">
                <a:solidFill>
                  <a:srgbClr val="2C3249"/>
                </a:solidFill>
                <a:latin typeface="Martel Sans" pitchFamily="34" charset="0"/>
                <a:ea typeface="Martel Sans" pitchFamily="34" charset="-122"/>
                <a:cs typeface="Martel Sans" pitchFamily="34" charset="-120"/>
              </a:rPr>
              <a:t>Nooreldeen &amp; Bach, 2021)</a:t>
            </a:r>
            <a:r>
              <a:rPr lang="en-US" sz="1750" dirty="0">
                <a:solidFill>
                  <a:srgbClr val="2C3249"/>
                </a:solidFill>
                <a:latin typeface="Martel Sans" pitchFamily="34" charset="0"/>
                <a:ea typeface="Martel Sans" pitchFamily="34" charset="-122"/>
                <a:cs typeface="Martel Sans" pitchFamily="34" charset="-120"/>
              </a:rPr>
              <a:t>. </a:t>
            </a:r>
          </a:p>
          <a:p>
            <a:pPr marL="285750" indent="-285750">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The primary risk factor for lung cancer is smoking, though environmental factors like air pollution and a family history of cancer also contribute significantly to the risk (Cheng et al., 2021).</a:t>
            </a:r>
          </a:p>
          <a:p>
            <a:pPr>
              <a:lnSpc>
                <a:spcPts val="2850"/>
              </a:lnSpc>
            </a:pPr>
            <a:endParaRPr lang="en-US" sz="1750" dirty="0"/>
          </a:p>
        </p:txBody>
      </p:sp>
      <p:pic>
        <p:nvPicPr>
          <p:cNvPr id="13" name="Picture 12"/>
          <p:cNvPicPr>
            <a:picLocks noChangeAspect="1"/>
          </p:cNvPicPr>
          <p:nvPr/>
        </p:nvPicPr>
        <p:blipFill>
          <a:blip r:embed="rId5"/>
          <a:stretch>
            <a:fillRect/>
          </a:stretch>
        </p:blipFill>
        <p:spPr>
          <a:xfrm>
            <a:off x="9878101" y="2037415"/>
            <a:ext cx="3873023" cy="2289061"/>
          </a:xfrm>
          <a:prstGeom prst="rect">
            <a:avLst/>
          </a:prstGeom>
          <a:ln>
            <a:noFill/>
          </a:ln>
          <a:effectLst>
            <a:softEdge rad="112500"/>
          </a:effectLst>
        </p:spPr>
      </p:pic>
      <p:sp>
        <p:nvSpPr>
          <p:cNvPr id="15" name="TextBox 14"/>
          <p:cNvSpPr txBox="1"/>
          <p:nvPr/>
        </p:nvSpPr>
        <p:spPr>
          <a:xfrm>
            <a:off x="9955550" y="4339422"/>
            <a:ext cx="3795574" cy="523220"/>
          </a:xfrm>
          <a:prstGeom prst="rect">
            <a:avLst/>
          </a:prstGeom>
          <a:noFill/>
        </p:spPr>
        <p:txBody>
          <a:bodyPr wrap="square" rtlCol="0">
            <a:spAutoFit/>
          </a:bodyPr>
          <a:lstStyle/>
          <a:p>
            <a:r>
              <a:rPr lang="en-US" sz="1400" dirty="0">
                <a:solidFill>
                  <a:srgbClr val="2C3249"/>
                </a:solidFill>
                <a:latin typeface="Martel Sans" pitchFamily="34" charset="0"/>
                <a:ea typeface="Martel Sans" pitchFamily="34" charset="-122"/>
                <a:cs typeface="Martel Sans" pitchFamily="34" charset="-120"/>
              </a:rPr>
              <a:t>Figure : Lung Cancer (Asthma and Respiratory Foundation NZ ,2019)</a:t>
            </a:r>
            <a:endParaRPr lang="en-GB" sz="1400" dirty="0">
              <a:solidFill>
                <a:srgbClr val="2C3249"/>
              </a:solidFill>
              <a:latin typeface="Martel Sans" pitchFamily="34" charset="0"/>
              <a:ea typeface="Martel Sans" pitchFamily="34" charset="-122"/>
              <a:cs typeface="Martel Sans" pitchFamily="34" charset="-120"/>
            </a:endParaRPr>
          </a:p>
        </p:txBody>
      </p:sp>
      <p:pic>
        <p:nvPicPr>
          <p:cNvPr id="76" name="Audio 75">
            <a:extLst>
              <a:ext uri="{FF2B5EF4-FFF2-40B4-BE49-F238E27FC236}">
                <a16:creationId xmlns:a16="http://schemas.microsoft.com/office/drawing/2014/main" id="{7D727BD1-5EFE-6AA0-A6A3-E3FCF3940FC6}"/>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371974"/>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3169"/>
    </mc:Choice>
    <mc:Fallback>
      <p:transition spd="slow" advTm="63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6"/>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7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7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2533690" y="800219"/>
            <a:ext cx="9536549"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Anatomy and Physiology of the Lungs</a:t>
            </a:r>
            <a:endParaRPr lang="en-US" sz="4450" b="1" dirty="0"/>
          </a:p>
        </p:txBody>
      </p:sp>
      <p:sp>
        <p:nvSpPr>
          <p:cNvPr id="3" name="Text 1"/>
          <p:cNvSpPr/>
          <p:nvPr/>
        </p:nvSpPr>
        <p:spPr>
          <a:xfrm>
            <a:off x="908091" y="2019459"/>
            <a:ext cx="3067010" cy="354330"/>
          </a:xfrm>
          <a:prstGeom prst="rect">
            <a:avLst/>
          </a:prstGeom>
          <a:noFill/>
          <a:ln/>
        </p:spPr>
        <p:txBody>
          <a:bodyPr wrap="none" lIns="0" tIns="0" rIns="0" bIns="0" rtlCol="0" anchor="t"/>
          <a:lstStyle/>
          <a:p>
            <a:pPr marL="0" indent="0" algn="l">
              <a:lnSpc>
                <a:spcPts val="2750"/>
              </a:lnSpc>
              <a:buNone/>
            </a:pPr>
            <a:r>
              <a:rPr lang="en-US" sz="2400" b="1" dirty="0">
                <a:solidFill>
                  <a:srgbClr val="272D45"/>
                </a:solidFill>
                <a:latin typeface="Kanit Light" pitchFamily="34" charset="0"/>
                <a:ea typeface="Kanit Light" pitchFamily="34" charset="-122"/>
                <a:cs typeface="Kanit Light" pitchFamily="34" charset="-120"/>
              </a:rPr>
              <a:t>Structural Components</a:t>
            </a:r>
            <a:endParaRPr lang="en-US" sz="2400" b="1" dirty="0"/>
          </a:p>
        </p:txBody>
      </p:sp>
      <p:sp>
        <p:nvSpPr>
          <p:cNvPr id="4" name="Text 2"/>
          <p:cNvSpPr/>
          <p:nvPr/>
        </p:nvSpPr>
        <p:spPr>
          <a:xfrm>
            <a:off x="908091" y="2491938"/>
            <a:ext cx="7956509" cy="1622862"/>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The lungs comprise the trachea, which bifurcates into bronchi that further divide into bronchioles. </a:t>
            </a:r>
          </a:p>
          <a:p>
            <a:pPr marL="285750" indent="-285750">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The alveoli represent the terminal structures where gas exchange occurs, surrounded by the protective pleura (Aung et al., 2019).</a:t>
            </a:r>
            <a:endParaRPr lang="en-US" sz="1750" dirty="0"/>
          </a:p>
        </p:txBody>
      </p:sp>
      <p:sp>
        <p:nvSpPr>
          <p:cNvPr id="5" name="Text 3"/>
          <p:cNvSpPr/>
          <p:nvPr/>
        </p:nvSpPr>
        <p:spPr>
          <a:xfrm>
            <a:off x="908091" y="4495244"/>
            <a:ext cx="2364542" cy="354330"/>
          </a:xfrm>
          <a:prstGeom prst="rect">
            <a:avLst/>
          </a:prstGeom>
          <a:noFill/>
          <a:ln/>
        </p:spPr>
        <p:txBody>
          <a:bodyPr wrap="none" lIns="0" tIns="0" rIns="0" bIns="0" rtlCol="0" anchor="t"/>
          <a:lstStyle/>
          <a:p>
            <a:pPr marL="0" indent="0" algn="l">
              <a:lnSpc>
                <a:spcPts val="2750"/>
              </a:lnSpc>
              <a:buNone/>
            </a:pPr>
            <a:r>
              <a:rPr lang="en-US" sz="2400" b="1" dirty="0">
                <a:solidFill>
                  <a:srgbClr val="272D45"/>
                </a:solidFill>
                <a:latin typeface="Kanit Light" pitchFamily="34" charset="0"/>
                <a:ea typeface="Kanit Light" pitchFamily="34" charset="-122"/>
                <a:cs typeface="Kanit Light" pitchFamily="34" charset="-120"/>
              </a:rPr>
              <a:t>Physiological Function</a:t>
            </a:r>
            <a:endParaRPr lang="en-US" sz="2400" b="1" dirty="0"/>
          </a:p>
        </p:txBody>
      </p:sp>
      <p:sp>
        <p:nvSpPr>
          <p:cNvPr id="6" name="Text 4"/>
          <p:cNvSpPr/>
          <p:nvPr/>
        </p:nvSpPr>
        <p:spPr>
          <a:xfrm>
            <a:off x="908091" y="5135998"/>
            <a:ext cx="7791409" cy="1088708"/>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The primary function involves gas</a:t>
            </a:r>
            <a:r>
              <a:rPr lang="en-US" sz="1750" b="1" dirty="0">
                <a:solidFill>
                  <a:srgbClr val="2C3249"/>
                </a:solidFill>
                <a:latin typeface="Martel Sans" pitchFamily="34" charset="0"/>
                <a:ea typeface="Martel Sans" pitchFamily="34" charset="-122"/>
                <a:cs typeface="Martel Sans" pitchFamily="34" charset="-120"/>
              </a:rPr>
              <a:t> </a:t>
            </a:r>
            <a:r>
              <a:rPr lang="en-US" sz="1750" dirty="0">
                <a:solidFill>
                  <a:srgbClr val="2C3249"/>
                </a:solidFill>
                <a:latin typeface="Martel Sans" pitchFamily="34" charset="0"/>
                <a:ea typeface="Martel Sans" pitchFamily="34" charset="-122"/>
                <a:cs typeface="Martel Sans" pitchFamily="34" charset="-120"/>
              </a:rPr>
              <a:t>exchange: oxygen diffuses from alveoli into pulmonary capillaries whilst carbon dioxide is removed. </a:t>
            </a:r>
          </a:p>
          <a:p>
            <a:pPr marL="285750" indent="-285750">
              <a:lnSpc>
                <a:spcPct val="150000"/>
              </a:lnSpc>
              <a:buFont typeface="Arial" panose="020B0604020202020204" pitchFamily="34" charset="0"/>
              <a:buChar char="•"/>
            </a:pPr>
            <a:r>
              <a:rPr lang="en-US" sz="1750" dirty="0">
                <a:solidFill>
                  <a:srgbClr val="2C3249"/>
                </a:solidFill>
                <a:latin typeface="Martel Sans" pitchFamily="34" charset="0"/>
                <a:ea typeface="Martel Sans" pitchFamily="34" charset="-122"/>
                <a:cs typeface="Martel Sans" pitchFamily="34" charset="-120"/>
              </a:rPr>
              <a:t>Understanding this physiology is essential for comprehending how lung cancer disrupts respiratory function (Luo et al., 2025).</a:t>
            </a:r>
            <a:endParaRPr lang="en-US" sz="1750" dirty="0"/>
          </a:p>
        </p:txBody>
      </p:sp>
      <p:pic>
        <p:nvPicPr>
          <p:cNvPr id="1026" name="Picture 2" descr="The Lungs - Medika Life :: Understanding Human Anatom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864600" y="1980803"/>
            <a:ext cx="4895850" cy="4848225"/>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8864600" y="6934200"/>
            <a:ext cx="5308600" cy="523220"/>
          </a:xfrm>
          <a:prstGeom prst="rect">
            <a:avLst/>
          </a:prstGeom>
          <a:noFill/>
        </p:spPr>
        <p:txBody>
          <a:bodyPr wrap="square" rtlCol="0">
            <a:spAutoFit/>
          </a:bodyPr>
          <a:lstStyle/>
          <a:p>
            <a:r>
              <a:rPr lang="en-US" sz="1400" dirty="0">
                <a:solidFill>
                  <a:srgbClr val="2C3249"/>
                </a:solidFill>
                <a:latin typeface="Martel Sans" pitchFamily="34" charset="0"/>
                <a:ea typeface="Martel Sans" pitchFamily="34" charset="-122"/>
                <a:cs typeface="Martel Sans" pitchFamily="34" charset="-120"/>
              </a:rPr>
              <a:t>Figure 2: Anatomy and Physiology of Lungs (</a:t>
            </a:r>
            <a:r>
              <a:rPr lang="en-US" sz="1400" dirty="0" err="1">
                <a:solidFill>
                  <a:srgbClr val="2C3249"/>
                </a:solidFill>
                <a:latin typeface="Martel Sans" pitchFamily="34" charset="0"/>
                <a:ea typeface="Martel Sans" pitchFamily="34" charset="-122"/>
                <a:cs typeface="Martel Sans" pitchFamily="34" charset="-120"/>
              </a:rPr>
              <a:t>Katrivesis</a:t>
            </a:r>
            <a:r>
              <a:rPr lang="en-US" sz="1400" dirty="0">
                <a:solidFill>
                  <a:srgbClr val="2C3249"/>
                </a:solidFill>
                <a:latin typeface="Martel Sans" pitchFamily="34" charset="0"/>
                <a:ea typeface="Martel Sans" pitchFamily="34" charset="-122"/>
                <a:cs typeface="Martel Sans" pitchFamily="34" charset="-120"/>
              </a:rPr>
              <a:t> et al., 2022)</a:t>
            </a:r>
            <a:endParaRPr lang="en-GB" sz="1400" dirty="0">
              <a:solidFill>
                <a:srgbClr val="2C3249"/>
              </a:solidFill>
              <a:latin typeface="Martel Sans" pitchFamily="34" charset="0"/>
              <a:ea typeface="Martel Sans" pitchFamily="34" charset="-122"/>
              <a:cs typeface="Martel Sans" pitchFamily="34" charset="-120"/>
            </a:endParaRPr>
          </a:p>
        </p:txBody>
      </p:sp>
      <p:pic>
        <p:nvPicPr>
          <p:cNvPr id="54" name="Audio 53">
            <a:extLst>
              <a:ext uri="{FF2B5EF4-FFF2-40B4-BE49-F238E27FC236}">
                <a16:creationId xmlns:a16="http://schemas.microsoft.com/office/drawing/2014/main" id="{999A74BA-93CC-D33A-D525-9BC32AC4F9B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4063"/>
    </mc:Choice>
    <mc:Fallback>
      <p:transition spd="slow" advTm="640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4"/>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5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5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3" name="Text 0"/>
          <p:cNvSpPr/>
          <p:nvPr/>
        </p:nvSpPr>
        <p:spPr>
          <a:xfrm>
            <a:off x="1964267" y="649706"/>
            <a:ext cx="9821334" cy="754499"/>
          </a:xfrm>
          <a:prstGeom prst="rect">
            <a:avLst/>
          </a:prstGeom>
          <a:noFill/>
          <a:ln/>
        </p:spPr>
        <p:txBody>
          <a:bodyPr wrap="square" lIns="0" tIns="0" rIns="0" bIns="0" rtlCol="0" anchor="t"/>
          <a:lstStyle/>
          <a:p>
            <a:pPr marL="0" indent="0" algn="l">
              <a:lnSpc>
                <a:spcPts val="4650"/>
              </a:lnSpc>
              <a:buNone/>
            </a:pPr>
            <a:r>
              <a:rPr lang="en-US" sz="3700" b="1" dirty="0">
                <a:solidFill>
                  <a:srgbClr val="272D45"/>
                </a:solidFill>
                <a:latin typeface="Kanit Light" pitchFamily="34" charset="0"/>
                <a:ea typeface="Kanit Light" pitchFamily="34" charset="-122"/>
                <a:cs typeface="Kanit Light" pitchFamily="34" charset="-120"/>
              </a:rPr>
              <a:t>Cancer Mechanisms and Genetic Inheritance</a:t>
            </a:r>
            <a:endParaRPr lang="en-US" sz="3700" b="1" dirty="0"/>
          </a:p>
        </p:txBody>
      </p:sp>
      <p:pic>
        <p:nvPicPr>
          <p:cNvPr id="4" name="Image 1" descr="preencoded.png"/>
          <p:cNvPicPr>
            <a:picLocks noChangeAspect="1"/>
          </p:cNvPicPr>
          <p:nvPr/>
        </p:nvPicPr>
        <p:blipFill>
          <a:blip r:embed="rId5"/>
          <a:stretch>
            <a:fillRect/>
          </a:stretch>
        </p:blipFill>
        <p:spPr>
          <a:xfrm>
            <a:off x="1356956" y="4024637"/>
            <a:ext cx="949404" cy="1139309"/>
          </a:xfrm>
          <a:prstGeom prst="rect">
            <a:avLst/>
          </a:prstGeom>
        </p:spPr>
      </p:pic>
      <p:sp>
        <p:nvSpPr>
          <p:cNvPr id="5" name="Text 1"/>
          <p:cNvSpPr/>
          <p:nvPr/>
        </p:nvSpPr>
        <p:spPr>
          <a:xfrm>
            <a:off x="2465309" y="4214422"/>
            <a:ext cx="2373749" cy="296704"/>
          </a:xfrm>
          <a:prstGeom prst="rect">
            <a:avLst/>
          </a:prstGeom>
          <a:noFill/>
          <a:ln/>
        </p:spPr>
        <p:txBody>
          <a:bodyPr wrap="none" lIns="0" tIns="0" rIns="0" bIns="0" rtlCol="0" anchor="t"/>
          <a:lstStyle/>
          <a:p>
            <a:pPr marL="0" indent="0" algn="l">
              <a:lnSpc>
                <a:spcPts val="2300"/>
              </a:lnSpc>
              <a:buNone/>
            </a:pPr>
            <a:r>
              <a:rPr lang="en-US" sz="1850" dirty="0">
                <a:solidFill>
                  <a:srgbClr val="2C3249"/>
                </a:solidFill>
                <a:latin typeface="Kanit Light" pitchFamily="34" charset="0"/>
                <a:ea typeface="Kanit Light" pitchFamily="34" charset="-122"/>
                <a:cs typeface="Kanit Light" pitchFamily="34" charset="-120"/>
              </a:rPr>
              <a:t>Genetic Mutations</a:t>
            </a:r>
            <a:endParaRPr lang="en-US" sz="1850" dirty="0"/>
          </a:p>
        </p:txBody>
      </p:sp>
      <p:sp>
        <p:nvSpPr>
          <p:cNvPr id="6" name="Text 2"/>
          <p:cNvSpPr/>
          <p:nvPr/>
        </p:nvSpPr>
        <p:spPr>
          <a:xfrm>
            <a:off x="2465309" y="4606495"/>
            <a:ext cx="6706433" cy="279083"/>
          </a:xfrm>
          <a:prstGeom prst="rect">
            <a:avLst/>
          </a:prstGeom>
          <a:noFill/>
          <a:ln/>
        </p:spPr>
        <p:txBody>
          <a:bodyPr wrap="none" lIns="0" tIns="0" rIns="0" bIns="0" rtlCol="0" anchor="t"/>
          <a:lstStyle/>
          <a:p>
            <a:pPr marL="0" indent="0" algn="l">
              <a:lnSpc>
                <a:spcPts val="2150"/>
              </a:lnSpc>
              <a:buNone/>
            </a:pPr>
            <a:r>
              <a:rPr lang="en-US" sz="1450" dirty="0">
                <a:solidFill>
                  <a:srgbClr val="2C3249"/>
                </a:solidFill>
                <a:latin typeface="Martel Sans" pitchFamily="34" charset="0"/>
                <a:ea typeface="Martel Sans" pitchFamily="34" charset="-122"/>
                <a:cs typeface="Martel Sans" pitchFamily="34" charset="-120"/>
              </a:rPr>
              <a:t>Disruptions in DNA cause uncontrolled cell division</a:t>
            </a:r>
            <a:endParaRPr lang="en-US" sz="1450" dirty="0"/>
          </a:p>
        </p:txBody>
      </p:sp>
      <p:pic>
        <p:nvPicPr>
          <p:cNvPr id="7" name="Image 2" descr="preencoded.png"/>
          <p:cNvPicPr>
            <a:picLocks noChangeAspect="1"/>
          </p:cNvPicPr>
          <p:nvPr/>
        </p:nvPicPr>
        <p:blipFill>
          <a:blip r:embed="rId6"/>
          <a:stretch>
            <a:fillRect/>
          </a:stretch>
        </p:blipFill>
        <p:spPr>
          <a:xfrm>
            <a:off x="1356956" y="5163946"/>
            <a:ext cx="949404" cy="1139309"/>
          </a:xfrm>
          <a:prstGeom prst="rect">
            <a:avLst/>
          </a:prstGeom>
        </p:spPr>
      </p:pic>
      <p:sp>
        <p:nvSpPr>
          <p:cNvPr id="8" name="Text 3"/>
          <p:cNvSpPr/>
          <p:nvPr/>
        </p:nvSpPr>
        <p:spPr>
          <a:xfrm>
            <a:off x="2465309" y="5353731"/>
            <a:ext cx="2373749" cy="296704"/>
          </a:xfrm>
          <a:prstGeom prst="rect">
            <a:avLst/>
          </a:prstGeom>
          <a:noFill/>
          <a:ln/>
        </p:spPr>
        <p:txBody>
          <a:bodyPr wrap="none" lIns="0" tIns="0" rIns="0" bIns="0" rtlCol="0" anchor="t"/>
          <a:lstStyle/>
          <a:p>
            <a:pPr marL="0" indent="0" algn="l">
              <a:lnSpc>
                <a:spcPts val="2300"/>
              </a:lnSpc>
              <a:buNone/>
            </a:pPr>
            <a:r>
              <a:rPr lang="en-US" sz="1850" dirty="0">
                <a:solidFill>
                  <a:srgbClr val="2C3249"/>
                </a:solidFill>
                <a:latin typeface="Kanit Light" pitchFamily="34" charset="0"/>
                <a:ea typeface="Kanit Light" pitchFamily="34" charset="-122"/>
                <a:cs typeface="Kanit Light" pitchFamily="34" charset="-120"/>
              </a:rPr>
              <a:t>Tumour Formation</a:t>
            </a:r>
            <a:endParaRPr lang="en-US" sz="1850" dirty="0"/>
          </a:p>
        </p:txBody>
      </p:sp>
      <p:sp>
        <p:nvSpPr>
          <p:cNvPr id="9" name="Text 4"/>
          <p:cNvSpPr/>
          <p:nvPr/>
        </p:nvSpPr>
        <p:spPr>
          <a:xfrm>
            <a:off x="2465309" y="5745804"/>
            <a:ext cx="6706433" cy="279083"/>
          </a:xfrm>
          <a:prstGeom prst="rect">
            <a:avLst/>
          </a:prstGeom>
          <a:noFill/>
          <a:ln/>
        </p:spPr>
        <p:txBody>
          <a:bodyPr wrap="none" lIns="0" tIns="0" rIns="0" bIns="0" rtlCol="0" anchor="t"/>
          <a:lstStyle/>
          <a:p>
            <a:pPr marL="0" indent="0" algn="l">
              <a:lnSpc>
                <a:spcPts val="2150"/>
              </a:lnSpc>
              <a:buNone/>
            </a:pPr>
            <a:r>
              <a:rPr lang="en-US" sz="1450" dirty="0">
                <a:solidFill>
                  <a:srgbClr val="2C3249"/>
                </a:solidFill>
                <a:latin typeface="Martel Sans" pitchFamily="34" charset="0"/>
                <a:ea typeface="Martel Sans" pitchFamily="34" charset="-122"/>
                <a:cs typeface="Martel Sans" pitchFamily="34" charset="-120"/>
              </a:rPr>
              <a:t>Abnormal cells proliferate forming malignant masses</a:t>
            </a:r>
            <a:endParaRPr lang="en-US" sz="1450" dirty="0"/>
          </a:p>
        </p:txBody>
      </p:sp>
      <p:pic>
        <p:nvPicPr>
          <p:cNvPr id="10" name="Image 3" descr="preencoded.png"/>
          <p:cNvPicPr>
            <a:picLocks noChangeAspect="1"/>
          </p:cNvPicPr>
          <p:nvPr/>
        </p:nvPicPr>
        <p:blipFill>
          <a:blip r:embed="rId7"/>
          <a:stretch>
            <a:fillRect/>
          </a:stretch>
        </p:blipFill>
        <p:spPr>
          <a:xfrm>
            <a:off x="1356956" y="6303255"/>
            <a:ext cx="949404" cy="1139309"/>
          </a:xfrm>
          <a:prstGeom prst="rect">
            <a:avLst/>
          </a:prstGeom>
        </p:spPr>
      </p:pic>
      <p:sp>
        <p:nvSpPr>
          <p:cNvPr id="11" name="Text 5"/>
          <p:cNvSpPr/>
          <p:nvPr/>
        </p:nvSpPr>
        <p:spPr>
          <a:xfrm>
            <a:off x="2465309" y="6493040"/>
            <a:ext cx="2373749" cy="296704"/>
          </a:xfrm>
          <a:prstGeom prst="rect">
            <a:avLst/>
          </a:prstGeom>
          <a:noFill/>
          <a:ln/>
        </p:spPr>
        <p:txBody>
          <a:bodyPr wrap="none" lIns="0" tIns="0" rIns="0" bIns="0" rtlCol="0" anchor="t"/>
          <a:lstStyle/>
          <a:p>
            <a:pPr marL="0" indent="0" algn="l">
              <a:lnSpc>
                <a:spcPts val="2300"/>
              </a:lnSpc>
              <a:buNone/>
            </a:pPr>
            <a:r>
              <a:rPr lang="en-US" sz="1850" dirty="0">
                <a:solidFill>
                  <a:srgbClr val="2C3249"/>
                </a:solidFill>
                <a:latin typeface="Kanit Light" pitchFamily="34" charset="0"/>
                <a:ea typeface="Kanit Light" pitchFamily="34" charset="-122"/>
                <a:cs typeface="Kanit Light" pitchFamily="34" charset="-120"/>
              </a:rPr>
              <a:t>Hereditary Risk</a:t>
            </a:r>
            <a:endParaRPr lang="en-US" sz="1850" dirty="0"/>
          </a:p>
        </p:txBody>
      </p:sp>
      <p:sp>
        <p:nvSpPr>
          <p:cNvPr id="12" name="Text 6"/>
          <p:cNvSpPr/>
          <p:nvPr/>
        </p:nvSpPr>
        <p:spPr>
          <a:xfrm>
            <a:off x="2465309" y="6885113"/>
            <a:ext cx="6706433" cy="279083"/>
          </a:xfrm>
          <a:prstGeom prst="rect">
            <a:avLst/>
          </a:prstGeom>
          <a:noFill/>
          <a:ln/>
        </p:spPr>
        <p:txBody>
          <a:bodyPr wrap="none" lIns="0" tIns="0" rIns="0" bIns="0" rtlCol="0" anchor="t"/>
          <a:lstStyle/>
          <a:p>
            <a:pPr marL="0" indent="0" algn="l">
              <a:lnSpc>
                <a:spcPts val="2150"/>
              </a:lnSpc>
              <a:buNone/>
            </a:pPr>
            <a:r>
              <a:rPr lang="en-US" sz="1450" dirty="0">
                <a:solidFill>
                  <a:srgbClr val="2C3249"/>
                </a:solidFill>
                <a:latin typeface="Martel Sans" pitchFamily="34" charset="0"/>
                <a:ea typeface="Martel Sans" pitchFamily="34" charset="-122"/>
                <a:cs typeface="Martel Sans" pitchFamily="34" charset="-120"/>
              </a:rPr>
              <a:t>EGFR mutations and family history increase susceptibility</a:t>
            </a:r>
            <a:endParaRPr lang="en-US" sz="1450" dirty="0"/>
          </a:p>
        </p:txBody>
      </p:sp>
      <p:sp>
        <p:nvSpPr>
          <p:cNvPr id="13" name="Text 7"/>
          <p:cNvSpPr/>
          <p:nvPr/>
        </p:nvSpPr>
        <p:spPr>
          <a:xfrm>
            <a:off x="1301924" y="1833663"/>
            <a:ext cx="12219344" cy="1395413"/>
          </a:xfrm>
          <a:prstGeom prst="rect">
            <a:avLst/>
          </a:prstGeom>
          <a:noFill/>
          <a:ln/>
        </p:spPr>
        <p:txBody>
          <a:bodyPr wrap="square" lIns="0" tIns="0" rIns="0" bIns="0" rtlCol="0" anchor="t"/>
          <a:lstStyle/>
          <a:p>
            <a:pPr marL="285750" indent="-285750" algn="l">
              <a:lnSpc>
                <a:spcPct val="150000"/>
              </a:lnSpc>
              <a:buFont typeface="Arial" panose="020B0604020202020204" pitchFamily="34" charset="0"/>
              <a:buChar char="•"/>
            </a:pPr>
            <a:r>
              <a:rPr lang="en-US" dirty="0">
                <a:solidFill>
                  <a:srgbClr val="2C3249"/>
                </a:solidFill>
                <a:latin typeface="Martel Sans" pitchFamily="34" charset="0"/>
                <a:ea typeface="Martel Sans" pitchFamily="34" charset="-122"/>
                <a:cs typeface="Martel Sans" pitchFamily="34" charset="-120"/>
              </a:rPr>
              <a:t>Cancer arises when </a:t>
            </a:r>
            <a:r>
              <a:rPr lang="en-US" b="1" dirty="0">
                <a:solidFill>
                  <a:srgbClr val="2C3249"/>
                </a:solidFill>
                <a:latin typeface="Martel Sans" pitchFamily="34" charset="0"/>
                <a:ea typeface="Martel Sans" pitchFamily="34" charset="-122"/>
                <a:cs typeface="Martel Sans" pitchFamily="34" charset="-120"/>
              </a:rPr>
              <a:t>mutations</a:t>
            </a:r>
            <a:r>
              <a:rPr lang="en-US" dirty="0">
                <a:solidFill>
                  <a:srgbClr val="2C3249"/>
                </a:solidFill>
                <a:latin typeface="Martel Sans" pitchFamily="34" charset="0"/>
                <a:ea typeface="Martel Sans" pitchFamily="34" charset="-122"/>
                <a:cs typeface="Martel Sans" pitchFamily="34" charset="-120"/>
              </a:rPr>
              <a:t> disrupt normal cellular growth regulation. </a:t>
            </a:r>
          </a:p>
          <a:p>
            <a:pPr marL="285750" indent="-285750">
              <a:lnSpc>
                <a:spcPct val="150000"/>
              </a:lnSpc>
              <a:buFont typeface="Arial" panose="020B0604020202020204" pitchFamily="34" charset="0"/>
              <a:buChar char="•"/>
            </a:pPr>
            <a:r>
              <a:rPr lang="en-US" dirty="0">
                <a:solidFill>
                  <a:srgbClr val="2C3249"/>
                </a:solidFill>
                <a:latin typeface="Martel Sans" pitchFamily="34" charset="0"/>
                <a:ea typeface="Martel Sans" pitchFamily="34" charset="-122"/>
                <a:cs typeface="Martel Sans" pitchFamily="34" charset="-120"/>
              </a:rPr>
              <a:t>In lung cancer, mutations in genes such as </a:t>
            </a:r>
            <a:r>
              <a:rPr lang="en-US" b="1" dirty="0">
                <a:solidFill>
                  <a:srgbClr val="2C3249"/>
                </a:solidFill>
                <a:latin typeface="Martel Sans" pitchFamily="34" charset="0"/>
                <a:ea typeface="Martel Sans" pitchFamily="34" charset="-122"/>
                <a:cs typeface="Martel Sans" pitchFamily="34" charset="-120"/>
              </a:rPr>
              <a:t>EGFR</a:t>
            </a:r>
            <a:r>
              <a:rPr lang="en-US" dirty="0">
                <a:solidFill>
                  <a:srgbClr val="2C3249"/>
                </a:solidFill>
                <a:latin typeface="Martel Sans" pitchFamily="34" charset="0"/>
                <a:ea typeface="Martel Sans" pitchFamily="34" charset="-122"/>
                <a:cs typeface="Martel Sans" pitchFamily="34" charset="-120"/>
              </a:rPr>
              <a:t> can be inherited from parents, significantly increasing disease risk (</a:t>
            </a:r>
            <a:r>
              <a:rPr lang="en-US" dirty="0" err="1">
                <a:solidFill>
                  <a:srgbClr val="2C3249"/>
                </a:solidFill>
                <a:latin typeface="Martel Sans" pitchFamily="34" charset="0"/>
                <a:ea typeface="Martel Sans" pitchFamily="34" charset="-122"/>
                <a:cs typeface="Martel Sans" pitchFamily="34" charset="-120"/>
              </a:rPr>
              <a:t>Benusiglio</a:t>
            </a:r>
            <a:r>
              <a:rPr lang="en-US" dirty="0">
                <a:solidFill>
                  <a:srgbClr val="2C3249"/>
                </a:solidFill>
                <a:latin typeface="Martel Sans" pitchFamily="34" charset="0"/>
                <a:ea typeface="Martel Sans" pitchFamily="34" charset="-122"/>
                <a:cs typeface="Martel Sans" pitchFamily="34" charset="-120"/>
              </a:rPr>
              <a:t> et al., 2021). </a:t>
            </a:r>
          </a:p>
          <a:p>
            <a:pPr marL="285750" indent="-285750">
              <a:lnSpc>
                <a:spcPct val="150000"/>
              </a:lnSpc>
              <a:buFont typeface="Arial" panose="020B0604020202020204" pitchFamily="34" charset="0"/>
              <a:buChar char="•"/>
            </a:pPr>
            <a:r>
              <a:rPr lang="en-US" dirty="0">
                <a:solidFill>
                  <a:srgbClr val="2C3249"/>
                </a:solidFill>
                <a:latin typeface="Martel Sans" pitchFamily="34" charset="0"/>
                <a:ea typeface="Martel Sans" pitchFamily="34" charset="-122"/>
                <a:cs typeface="Martel Sans" pitchFamily="34" charset="-120"/>
              </a:rPr>
              <a:t>Family history compounds this risk, particularly when combined with environmental exposures like smoking (Cheng et al., 2021).</a:t>
            </a:r>
            <a:endParaRPr lang="en-US" dirty="0"/>
          </a:p>
        </p:txBody>
      </p:sp>
      <p:pic>
        <p:nvPicPr>
          <p:cNvPr id="14" name="Picture 13"/>
          <p:cNvPicPr>
            <a:picLocks noChangeAspect="1"/>
          </p:cNvPicPr>
          <p:nvPr/>
        </p:nvPicPr>
        <p:blipFill>
          <a:blip r:embed="rId8"/>
          <a:stretch>
            <a:fillRect/>
          </a:stretch>
        </p:blipFill>
        <p:spPr>
          <a:xfrm>
            <a:off x="9171742" y="3675670"/>
            <a:ext cx="4278852" cy="3348984"/>
          </a:xfrm>
          <a:prstGeom prst="rect">
            <a:avLst/>
          </a:prstGeom>
          <a:ln>
            <a:noFill/>
          </a:ln>
          <a:effectLst>
            <a:outerShdw blurRad="292100" dist="139700" dir="2700000" algn="tl" rotWithShape="0">
              <a:srgbClr val="333333">
                <a:alpha val="65000"/>
              </a:srgbClr>
            </a:outerShdw>
          </a:effectLst>
        </p:spPr>
      </p:pic>
      <p:sp>
        <p:nvSpPr>
          <p:cNvPr id="15" name="TextBox 14"/>
          <p:cNvSpPr txBox="1"/>
          <p:nvPr/>
        </p:nvSpPr>
        <p:spPr>
          <a:xfrm>
            <a:off x="9077786" y="7120023"/>
            <a:ext cx="4533900" cy="523220"/>
          </a:xfrm>
          <a:prstGeom prst="rect">
            <a:avLst/>
          </a:prstGeom>
          <a:noFill/>
        </p:spPr>
        <p:txBody>
          <a:bodyPr wrap="square" rtlCol="0">
            <a:spAutoFit/>
          </a:bodyPr>
          <a:lstStyle/>
          <a:p>
            <a:r>
              <a:rPr lang="en-US" sz="1400" dirty="0">
                <a:solidFill>
                  <a:srgbClr val="2C3249"/>
                </a:solidFill>
                <a:latin typeface="Martel Sans" pitchFamily="34" charset="0"/>
                <a:ea typeface="Martel Sans" pitchFamily="34" charset="-122"/>
                <a:cs typeface="Martel Sans" pitchFamily="34" charset="-120"/>
              </a:rPr>
              <a:t>Figure 3: Mutation in Lung Cancer (</a:t>
            </a:r>
            <a:r>
              <a:rPr lang="en-GB" sz="1400" dirty="0" err="1">
                <a:solidFill>
                  <a:srgbClr val="2C3249"/>
                </a:solidFill>
                <a:latin typeface="Martel Sans" pitchFamily="34" charset="0"/>
                <a:ea typeface="Martel Sans" pitchFamily="34" charset="-122"/>
                <a:cs typeface="Martel Sans" pitchFamily="34" charset="-120"/>
              </a:rPr>
              <a:t>Castañeda</a:t>
            </a:r>
            <a:r>
              <a:rPr lang="en-GB" sz="1400" dirty="0">
                <a:solidFill>
                  <a:srgbClr val="2C3249"/>
                </a:solidFill>
                <a:latin typeface="Martel Sans" pitchFamily="34" charset="0"/>
                <a:ea typeface="Martel Sans" pitchFamily="34" charset="-122"/>
                <a:cs typeface="Martel Sans" pitchFamily="34" charset="-120"/>
              </a:rPr>
              <a:t>-González et al., 2022)</a:t>
            </a:r>
          </a:p>
        </p:txBody>
      </p:sp>
      <p:pic>
        <p:nvPicPr>
          <p:cNvPr id="49" name="Audio 48">
            <a:extLst>
              <a:ext uri="{FF2B5EF4-FFF2-40B4-BE49-F238E27FC236}">
                <a16:creationId xmlns:a16="http://schemas.microsoft.com/office/drawing/2014/main" id="{2BBA1F31-FBB3-65F8-D3AC-0AA6E2CD137D}"/>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3665200" y="7282329"/>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5770"/>
    </mc:Choice>
    <mc:Fallback>
      <p:transition spd="slow" advTm="65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283750" y="1357967"/>
            <a:ext cx="5835968"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Case Study: John Smith</a:t>
            </a:r>
            <a:endParaRPr lang="en-US" sz="4450" b="1" dirty="0"/>
          </a:p>
        </p:txBody>
      </p:sp>
      <p:sp>
        <p:nvSpPr>
          <p:cNvPr id="3" name="Shape 1"/>
          <p:cNvSpPr/>
          <p:nvPr/>
        </p:nvSpPr>
        <p:spPr>
          <a:xfrm>
            <a:off x="793790" y="2794992"/>
            <a:ext cx="6407944" cy="1730812"/>
          </a:xfrm>
          <a:prstGeom prst="roundRect">
            <a:avLst>
              <a:gd name="adj" fmla="val 8453"/>
            </a:avLst>
          </a:prstGeom>
          <a:solidFill>
            <a:srgbClr val="FFFFFF"/>
          </a:solidFill>
          <a:ln w="30480">
            <a:solidFill>
              <a:srgbClr val="C5D2CF"/>
            </a:solidFill>
            <a:prstDash val="solid"/>
          </a:ln>
        </p:spPr>
        <p:txBody>
          <a:bodyPr/>
          <a:lstStyle/>
          <a:p>
            <a:endParaRPr lang="en-US"/>
          </a:p>
        </p:txBody>
      </p:sp>
      <p:sp>
        <p:nvSpPr>
          <p:cNvPr id="4" name="Shape 2"/>
          <p:cNvSpPr/>
          <p:nvPr/>
        </p:nvSpPr>
        <p:spPr>
          <a:xfrm>
            <a:off x="763310" y="2794992"/>
            <a:ext cx="121920" cy="1730812"/>
          </a:xfrm>
          <a:prstGeom prst="roundRect">
            <a:avLst>
              <a:gd name="adj" fmla="val 78139"/>
            </a:avLst>
          </a:prstGeom>
          <a:solidFill>
            <a:srgbClr val="437066"/>
          </a:solidFill>
          <a:ln/>
        </p:spPr>
        <p:txBody>
          <a:bodyPr/>
          <a:lstStyle/>
          <a:p>
            <a:endParaRPr lang="en-US"/>
          </a:p>
        </p:txBody>
      </p:sp>
      <p:sp>
        <p:nvSpPr>
          <p:cNvPr id="5" name="Text 3"/>
          <p:cNvSpPr/>
          <p:nvPr/>
        </p:nvSpPr>
        <p:spPr>
          <a:xfrm>
            <a:off x="1142524" y="305228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Patient Profile</a:t>
            </a:r>
            <a:endParaRPr lang="en-US" sz="2200" b="1" dirty="0"/>
          </a:p>
        </p:txBody>
      </p:sp>
      <p:sp>
        <p:nvSpPr>
          <p:cNvPr id="6" name="Text 4"/>
          <p:cNvSpPr/>
          <p:nvPr/>
        </p:nvSpPr>
        <p:spPr>
          <a:xfrm>
            <a:off x="1142524" y="3542705"/>
            <a:ext cx="5801916"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60-year-old male, former smoker (quit 10 years ago), construction worker with occupational exposures</a:t>
            </a:r>
            <a:endParaRPr lang="en-US" sz="1750" dirty="0"/>
          </a:p>
        </p:txBody>
      </p:sp>
      <p:sp>
        <p:nvSpPr>
          <p:cNvPr id="7" name="Shape 5"/>
          <p:cNvSpPr/>
          <p:nvPr/>
        </p:nvSpPr>
        <p:spPr>
          <a:xfrm>
            <a:off x="7428548" y="2794992"/>
            <a:ext cx="6408063" cy="1730812"/>
          </a:xfrm>
          <a:prstGeom prst="roundRect">
            <a:avLst>
              <a:gd name="adj" fmla="val 8453"/>
            </a:avLst>
          </a:prstGeom>
          <a:solidFill>
            <a:srgbClr val="FFFFFF"/>
          </a:solidFill>
          <a:ln w="30480">
            <a:solidFill>
              <a:srgbClr val="C5D2CF"/>
            </a:solidFill>
            <a:prstDash val="solid"/>
          </a:ln>
        </p:spPr>
        <p:txBody>
          <a:bodyPr/>
          <a:lstStyle/>
          <a:p>
            <a:endParaRPr lang="en-US"/>
          </a:p>
        </p:txBody>
      </p:sp>
      <p:sp>
        <p:nvSpPr>
          <p:cNvPr id="8" name="Shape 6"/>
          <p:cNvSpPr/>
          <p:nvPr/>
        </p:nvSpPr>
        <p:spPr>
          <a:xfrm>
            <a:off x="7398067" y="2794992"/>
            <a:ext cx="121920" cy="1730812"/>
          </a:xfrm>
          <a:prstGeom prst="roundRect">
            <a:avLst>
              <a:gd name="adj" fmla="val 78139"/>
            </a:avLst>
          </a:prstGeom>
          <a:solidFill>
            <a:srgbClr val="437066"/>
          </a:solidFill>
          <a:ln/>
        </p:spPr>
        <p:txBody>
          <a:bodyPr/>
          <a:lstStyle/>
          <a:p>
            <a:endParaRPr lang="en-US"/>
          </a:p>
        </p:txBody>
      </p:sp>
      <p:sp>
        <p:nvSpPr>
          <p:cNvPr id="9" name="Text 7"/>
          <p:cNvSpPr/>
          <p:nvPr/>
        </p:nvSpPr>
        <p:spPr>
          <a:xfrm>
            <a:off x="7777282" y="305228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Family History</a:t>
            </a:r>
            <a:endParaRPr lang="en-US" sz="2200" b="1" dirty="0"/>
          </a:p>
        </p:txBody>
      </p:sp>
      <p:sp>
        <p:nvSpPr>
          <p:cNvPr id="10" name="Text 8"/>
          <p:cNvSpPr/>
          <p:nvPr/>
        </p:nvSpPr>
        <p:spPr>
          <a:xfrm>
            <a:off x="7777282" y="3542705"/>
            <a:ext cx="5802035"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Mother diagnosed with lung cancer at age 58, suggesting genetic predisposition</a:t>
            </a:r>
            <a:endParaRPr lang="en-US" sz="1750" dirty="0"/>
          </a:p>
        </p:txBody>
      </p:sp>
      <p:sp>
        <p:nvSpPr>
          <p:cNvPr id="11" name="Shape 9"/>
          <p:cNvSpPr/>
          <p:nvPr/>
        </p:nvSpPr>
        <p:spPr>
          <a:xfrm>
            <a:off x="793790" y="4752618"/>
            <a:ext cx="6407944" cy="1730812"/>
          </a:xfrm>
          <a:prstGeom prst="roundRect">
            <a:avLst>
              <a:gd name="adj" fmla="val 8453"/>
            </a:avLst>
          </a:prstGeom>
          <a:solidFill>
            <a:srgbClr val="FFFFFF"/>
          </a:solidFill>
          <a:ln w="30480">
            <a:solidFill>
              <a:srgbClr val="C5D2CF"/>
            </a:solidFill>
            <a:prstDash val="solid"/>
          </a:ln>
        </p:spPr>
        <p:txBody>
          <a:bodyPr/>
          <a:lstStyle/>
          <a:p>
            <a:endParaRPr lang="en-US"/>
          </a:p>
        </p:txBody>
      </p:sp>
      <p:sp>
        <p:nvSpPr>
          <p:cNvPr id="12" name="Shape 10"/>
          <p:cNvSpPr/>
          <p:nvPr/>
        </p:nvSpPr>
        <p:spPr>
          <a:xfrm>
            <a:off x="763310" y="4752618"/>
            <a:ext cx="121920" cy="1730812"/>
          </a:xfrm>
          <a:prstGeom prst="roundRect">
            <a:avLst>
              <a:gd name="adj" fmla="val 78139"/>
            </a:avLst>
          </a:prstGeom>
          <a:solidFill>
            <a:srgbClr val="437066"/>
          </a:solidFill>
          <a:ln/>
        </p:spPr>
        <p:txBody>
          <a:bodyPr/>
          <a:lstStyle/>
          <a:p>
            <a:endParaRPr lang="en-US"/>
          </a:p>
        </p:txBody>
      </p:sp>
      <p:sp>
        <p:nvSpPr>
          <p:cNvPr id="13" name="Text 11"/>
          <p:cNvSpPr/>
          <p:nvPr/>
        </p:nvSpPr>
        <p:spPr>
          <a:xfrm>
            <a:off x="1142524" y="5009912"/>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Presentation</a:t>
            </a:r>
            <a:endParaRPr lang="en-US" sz="2200" b="1" dirty="0"/>
          </a:p>
        </p:txBody>
      </p:sp>
      <p:sp>
        <p:nvSpPr>
          <p:cNvPr id="14" name="Text 12"/>
          <p:cNvSpPr/>
          <p:nvPr/>
        </p:nvSpPr>
        <p:spPr>
          <a:xfrm>
            <a:off x="1142524" y="5500330"/>
            <a:ext cx="5801916"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Stage 3 lung cancer diagnosis with persistent cough, weight loss, fatigue, and hemoptysis</a:t>
            </a:r>
            <a:endParaRPr lang="en-US" sz="1750" dirty="0"/>
          </a:p>
        </p:txBody>
      </p:sp>
      <p:sp>
        <p:nvSpPr>
          <p:cNvPr id="15" name="Shape 13"/>
          <p:cNvSpPr/>
          <p:nvPr/>
        </p:nvSpPr>
        <p:spPr>
          <a:xfrm>
            <a:off x="7428548" y="4752618"/>
            <a:ext cx="6408063" cy="1730812"/>
          </a:xfrm>
          <a:prstGeom prst="roundRect">
            <a:avLst>
              <a:gd name="adj" fmla="val 8453"/>
            </a:avLst>
          </a:prstGeom>
          <a:solidFill>
            <a:srgbClr val="FFFFFF"/>
          </a:solidFill>
          <a:ln w="30480">
            <a:solidFill>
              <a:srgbClr val="C5D2CF"/>
            </a:solidFill>
            <a:prstDash val="solid"/>
          </a:ln>
        </p:spPr>
        <p:txBody>
          <a:bodyPr/>
          <a:lstStyle/>
          <a:p>
            <a:endParaRPr lang="en-US"/>
          </a:p>
        </p:txBody>
      </p:sp>
      <p:sp>
        <p:nvSpPr>
          <p:cNvPr id="16" name="Shape 14"/>
          <p:cNvSpPr/>
          <p:nvPr/>
        </p:nvSpPr>
        <p:spPr>
          <a:xfrm>
            <a:off x="7398067" y="4752618"/>
            <a:ext cx="121920" cy="1730812"/>
          </a:xfrm>
          <a:prstGeom prst="roundRect">
            <a:avLst>
              <a:gd name="adj" fmla="val 78139"/>
            </a:avLst>
          </a:prstGeom>
          <a:solidFill>
            <a:srgbClr val="437066"/>
          </a:solidFill>
          <a:ln/>
        </p:spPr>
        <p:txBody>
          <a:bodyPr/>
          <a:lstStyle/>
          <a:p>
            <a:endParaRPr lang="en-US"/>
          </a:p>
        </p:txBody>
      </p:sp>
      <p:sp>
        <p:nvSpPr>
          <p:cNvPr id="17" name="Text 15"/>
          <p:cNvSpPr/>
          <p:nvPr/>
        </p:nvSpPr>
        <p:spPr>
          <a:xfrm>
            <a:off x="7777282" y="5009912"/>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Risk Factors</a:t>
            </a:r>
            <a:endParaRPr lang="en-US" sz="2200" b="1" dirty="0"/>
          </a:p>
        </p:txBody>
      </p:sp>
      <p:sp>
        <p:nvSpPr>
          <p:cNvPr id="18" name="Text 16"/>
          <p:cNvSpPr/>
          <p:nvPr/>
        </p:nvSpPr>
        <p:spPr>
          <a:xfrm>
            <a:off x="7777282" y="5500330"/>
            <a:ext cx="5802035"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Combined smoking history, familial inheritance, and occupational exposure to construction materials</a:t>
            </a:r>
            <a:endParaRPr lang="en-US" sz="1750" dirty="0"/>
          </a:p>
        </p:txBody>
      </p:sp>
      <p:pic>
        <p:nvPicPr>
          <p:cNvPr id="46" name="Audio 45">
            <a:extLst>
              <a:ext uri="{FF2B5EF4-FFF2-40B4-BE49-F238E27FC236}">
                <a16:creationId xmlns:a16="http://schemas.microsoft.com/office/drawing/2014/main" id="{4F15E61D-DE0D-06A9-3407-8999F5C9823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371976"/>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73049"/>
    </mc:Choice>
    <mc:Fallback>
      <p:transition spd="slow" advTm="730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3863459" y="710625"/>
            <a:ext cx="7043023"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Risk Factors for Lung Cancer</a:t>
            </a:r>
            <a:endParaRPr lang="en-US" sz="4450" b="1" dirty="0"/>
          </a:p>
        </p:txBody>
      </p:sp>
      <p:sp>
        <p:nvSpPr>
          <p:cNvPr id="3" name="Shape 1"/>
          <p:cNvSpPr/>
          <p:nvPr/>
        </p:nvSpPr>
        <p:spPr>
          <a:xfrm>
            <a:off x="793790" y="1990249"/>
            <a:ext cx="6407944" cy="2592348"/>
          </a:xfrm>
          <a:prstGeom prst="roundRect">
            <a:avLst>
              <a:gd name="adj" fmla="val 3675"/>
            </a:avLst>
          </a:prstGeom>
          <a:solidFill>
            <a:srgbClr val="DFECE9"/>
          </a:solidFill>
          <a:ln w="7620">
            <a:solidFill>
              <a:srgbClr val="C5D2CF"/>
            </a:solidFill>
            <a:prstDash val="solid"/>
          </a:ln>
        </p:spPr>
        <p:txBody>
          <a:bodyPr/>
          <a:lstStyle/>
          <a:p>
            <a:endParaRPr lang="en-US"/>
          </a:p>
        </p:txBody>
      </p:sp>
      <p:sp>
        <p:nvSpPr>
          <p:cNvPr id="4" name="Shape 2"/>
          <p:cNvSpPr/>
          <p:nvPr/>
        </p:nvSpPr>
        <p:spPr>
          <a:xfrm>
            <a:off x="1028224" y="2224683"/>
            <a:ext cx="680442" cy="680442"/>
          </a:xfrm>
          <a:prstGeom prst="roundRect">
            <a:avLst>
              <a:gd name="adj" fmla="val 13436980"/>
            </a:avLst>
          </a:prstGeom>
          <a:solidFill>
            <a:srgbClr val="437066"/>
          </a:solidFill>
          <a:ln/>
        </p:spPr>
        <p:txBody>
          <a:bodyPr/>
          <a:lstStyle/>
          <a:p>
            <a:endParaRPr lang="en-US"/>
          </a:p>
        </p:txBody>
      </p:sp>
      <p:sp>
        <p:nvSpPr>
          <p:cNvPr id="6" name="Text 3"/>
          <p:cNvSpPr/>
          <p:nvPr/>
        </p:nvSpPr>
        <p:spPr>
          <a:xfrm>
            <a:off x="1935361" y="2451974"/>
            <a:ext cx="2835235" cy="354330"/>
          </a:xfrm>
          <a:prstGeom prst="rect">
            <a:avLst/>
          </a:prstGeom>
          <a:noFill/>
          <a:ln/>
        </p:spPr>
        <p:txBody>
          <a:bodyPr wrap="none" lIns="0" tIns="0" rIns="0" bIns="0" rtlCol="0" anchor="t"/>
          <a:lstStyle/>
          <a:p>
            <a:pPr marL="0" indent="0" algn="l">
              <a:lnSpc>
                <a:spcPts val="2750"/>
              </a:lnSpc>
              <a:buNone/>
            </a:pPr>
            <a:r>
              <a:rPr lang="en-US" sz="2400" b="1" dirty="0">
                <a:solidFill>
                  <a:srgbClr val="2C3249"/>
                </a:solidFill>
                <a:latin typeface="Kanit Light" pitchFamily="34" charset="0"/>
                <a:ea typeface="Kanit Light" pitchFamily="34" charset="-122"/>
                <a:cs typeface="Kanit Light" pitchFamily="34" charset="-120"/>
              </a:rPr>
              <a:t>Primary Risk Factor</a:t>
            </a:r>
            <a:endParaRPr lang="en-US" sz="2400" b="1" dirty="0"/>
          </a:p>
        </p:txBody>
      </p:sp>
      <p:sp>
        <p:nvSpPr>
          <p:cNvPr id="7" name="Text 4"/>
          <p:cNvSpPr/>
          <p:nvPr/>
        </p:nvSpPr>
        <p:spPr>
          <a:xfrm>
            <a:off x="1102134" y="3266284"/>
            <a:ext cx="5939076"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Smoking accounts for 40% of UK lung cancer cases (</a:t>
            </a:r>
            <a:r>
              <a:rPr lang="en-US" sz="1750" dirty="0" err="1">
                <a:solidFill>
                  <a:srgbClr val="2C3249"/>
                </a:solidFill>
                <a:latin typeface="Martel Sans" pitchFamily="34" charset="0"/>
                <a:ea typeface="Martel Sans" pitchFamily="34" charset="-122"/>
                <a:cs typeface="Martel Sans" pitchFamily="34" charset="-120"/>
              </a:rPr>
              <a:t>Navani</a:t>
            </a:r>
            <a:r>
              <a:rPr lang="en-US" sz="1750" dirty="0">
                <a:solidFill>
                  <a:srgbClr val="2C3249"/>
                </a:solidFill>
                <a:latin typeface="Martel Sans" pitchFamily="34" charset="0"/>
                <a:ea typeface="Martel Sans" pitchFamily="34" charset="-122"/>
                <a:cs typeface="Martel Sans" pitchFamily="34" charset="-120"/>
              </a:rPr>
              <a:t> et al., 2022)</a:t>
            </a:r>
            <a:endParaRPr lang="en-US" sz="1750" dirty="0"/>
          </a:p>
        </p:txBody>
      </p:sp>
      <p:sp>
        <p:nvSpPr>
          <p:cNvPr id="8" name="Shape 5"/>
          <p:cNvSpPr/>
          <p:nvPr/>
        </p:nvSpPr>
        <p:spPr>
          <a:xfrm>
            <a:off x="7428548" y="1990249"/>
            <a:ext cx="6408063" cy="2592348"/>
          </a:xfrm>
          <a:prstGeom prst="roundRect">
            <a:avLst>
              <a:gd name="adj" fmla="val 3675"/>
            </a:avLst>
          </a:prstGeom>
          <a:solidFill>
            <a:srgbClr val="DFECE9"/>
          </a:solidFill>
          <a:ln w="7620">
            <a:solidFill>
              <a:srgbClr val="C5D2CF"/>
            </a:solidFill>
            <a:prstDash val="solid"/>
          </a:ln>
        </p:spPr>
        <p:txBody>
          <a:bodyPr/>
          <a:lstStyle/>
          <a:p>
            <a:endParaRPr lang="en-US"/>
          </a:p>
        </p:txBody>
      </p:sp>
      <p:sp>
        <p:nvSpPr>
          <p:cNvPr id="9" name="Shape 6"/>
          <p:cNvSpPr/>
          <p:nvPr/>
        </p:nvSpPr>
        <p:spPr>
          <a:xfrm>
            <a:off x="7662982" y="2224683"/>
            <a:ext cx="680442" cy="680442"/>
          </a:xfrm>
          <a:prstGeom prst="roundRect">
            <a:avLst>
              <a:gd name="adj" fmla="val 13436980"/>
            </a:avLst>
          </a:prstGeom>
          <a:solidFill>
            <a:srgbClr val="437066"/>
          </a:solidFill>
          <a:ln/>
        </p:spPr>
        <p:txBody>
          <a:bodyPr/>
          <a:lstStyle/>
          <a:p>
            <a:endParaRPr lang="en-US"/>
          </a:p>
        </p:txBody>
      </p:sp>
      <p:sp>
        <p:nvSpPr>
          <p:cNvPr id="11" name="Text 7"/>
          <p:cNvSpPr/>
          <p:nvPr/>
        </p:nvSpPr>
        <p:spPr>
          <a:xfrm>
            <a:off x="8627765" y="2383929"/>
            <a:ext cx="3055620" cy="354330"/>
          </a:xfrm>
          <a:prstGeom prst="rect">
            <a:avLst/>
          </a:prstGeom>
          <a:noFill/>
          <a:ln/>
        </p:spPr>
        <p:txBody>
          <a:bodyPr wrap="none" lIns="0" tIns="0" rIns="0" bIns="0" rtlCol="0" anchor="t"/>
          <a:lstStyle/>
          <a:p>
            <a:pPr>
              <a:lnSpc>
                <a:spcPts val="2750"/>
              </a:lnSpc>
            </a:pPr>
            <a:r>
              <a:rPr lang="en-US" sz="2400" b="1" dirty="0">
                <a:solidFill>
                  <a:srgbClr val="2C3249"/>
                </a:solidFill>
                <a:latin typeface="Kanit Light" pitchFamily="34" charset="0"/>
                <a:ea typeface="Kanit Light" pitchFamily="34" charset="-122"/>
                <a:cs typeface="Kanit Light" pitchFamily="34" charset="-120"/>
              </a:rPr>
              <a:t>Environmental Exposure</a:t>
            </a:r>
          </a:p>
        </p:txBody>
      </p:sp>
      <p:sp>
        <p:nvSpPr>
          <p:cNvPr id="12" name="Text 8"/>
          <p:cNvSpPr/>
          <p:nvPr/>
        </p:nvSpPr>
        <p:spPr>
          <a:xfrm>
            <a:off x="7838798" y="3286423"/>
            <a:ext cx="5939195"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Air pollution, secondhand smoke, and industrial contaminants (Shankar et al., 2019)</a:t>
            </a:r>
            <a:endParaRPr lang="en-US" sz="1750" dirty="0"/>
          </a:p>
        </p:txBody>
      </p:sp>
      <p:sp>
        <p:nvSpPr>
          <p:cNvPr id="13" name="Shape 9"/>
          <p:cNvSpPr/>
          <p:nvPr/>
        </p:nvSpPr>
        <p:spPr>
          <a:xfrm>
            <a:off x="793790" y="4809411"/>
            <a:ext cx="6407944" cy="2592348"/>
          </a:xfrm>
          <a:prstGeom prst="roundRect">
            <a:avLst>
              <a:gd name="adj" fmla="val 3675"/>
            </a:avLst>
          </a:prstGeom>
          <a:solidFill>
            <a:srgbClr val="DFECE9"/>
          </a:solidFill>
          <a:ln w="7620">
            <a:solidFill>
              <a:srgbClr val="C5D2CF"/>
            </a:solidFill>
            <a:prstDash val="solid"/>
          </a:ln>
        </p:spPr>
        <p:txBody>
          <a:bodyPr/>
          <a:lstStyle/>
          <a:p>
            <a:endParaRPr lang="en-US"/>
          </a:p>
        </p:txBody>
      </p:sp>
      <p:sp>
        <p:nvSpPr>
          <p:cNvPr id="14" name="Shape 10"/>
          <p:cNvSpPr/>
          <p:nvPr/>
        </p:nvSpPr>
        <p:spPr>
          <a:xfrm>
            <a:off x="1028224" y="5043845"/>
            <a:ext cx="680442" cy="680442"/>
          </a:xfrm>
          <a:prstGeom prst="roundRect">
            <a:avLst>
              <a:gd name="adj" fmla="val 13436980"/>
            </a:avLst>
          </a:prstGeom>
          <a:solidFill>
            <a:srgbClr val="437066"/>
          </a:solidFill>
          <a:ln/>
        </p:spPr>
        <p:txBody>
          <a:bodyPr/>
          <a:lstStyle/>
          <a:p>
            <a:endParaRPr lang="en-US"/>
          </a:p>
        </p:txBody>
      </p:sp>
      <p:sp>
        <p:nvSpPr>
          <p:cNvPr id="16" name="Text 11"/>
          <p:cNvSpPr/>
          <p:nvPr/>
        </p:nvSpPr>
        <p:spPr>
          <a:xfrm>
            <a:off x="1943100" y="5212138"/>
            <a:ext cx="2835235" cy="354330"/>
          </a:xfrm>
          <a:prstGeom prst="rect">
            <a:avLst/>
          </a:prstGeom>
          <a:noFill/>
          <a:ln/>
        </p:spPr>
        <p:txBody>
          <a:bodyPr wrap="none" lIns="0" tIns="0" rIns="0" bIns="0" rtlCol="0" anchor="t"/>
          <a:lstStyle/>
          <a:p>
            <a:pPr marL="0" indent="0" algn="l">
              <a:lnSpc>
                <a:spcPts val="2750"/>
              </a:lnSpc>
              <a:buNone/>
            </a:pPr>
            <a:r>
              <a:rPr lang="en-US" sz="2400" b="1" dirty="0">
                <a:solidFill>
                  <a:srgbClr val="2C3249"/>
                </a:solidFill>
                <a:latin typeface="Kanit Light" pitchFamily="34" charset="0"/>
                <a:ea typeface="Kanit Light" pitchFamily="34" charset="-122"/>
                <a:cs typeface="Kanit Light" pitchFamily="34" charset="-120"/>
              </a:rPr>
              <a:t>Genetic</a:t>
            </a:r>
            <a:r>
              <a:rPr lang="en-US" sz="2200" dirty="0">
                <a:solidFill>
                  <a:srgbClr val="2C3249"/>
                </a:solidFill>
                <a:latin typeface="Kanit Light" pitchFamily="34" charset="0"/>
                <a:ea typeface="Kanit Light" pitchFamily="34" charset="-122"/>
                <a:cs typeface="Kanit Light" pitchFamily="34" charset="-120"/>
              </a:rPr>
              <a:t> </a:t>
            </a:r>
            <a:r>
              <a:rPr lang="en-US" sz="2400" b="1" dirty="0">
                <a:solidFill>
                  <a:srgbClr val="2C3249"/>
                </a:solidFill>
                <a:latin typeface="Kanit Light" pitchFamily="34" charset="0"/>
                <a:ea typeface="Kanit Light" pitchFamily="34" charset="-122"/>
                <a:cs typeface="Kanit Light" pitchFamily="34" charset="-120"/>
              </a:rPr>
              <a:t>Predisposition</a:t>
            </a:r>
          </a:p>
        </p:txBody>
      </p:sp>
      <p:sp>
        <p:nvSpPr>
          <p:cNvPr id="17" name="Text 12"/>
          <p:cNvSpPr/>
          <p:nvPr/>
        </p:nvSpPr>
        <p:spPr>
          <a:xfrm>
            <a:off x="1117124" y="6121211"/>
            <a:ext cx="5939076"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Inherited mutations and family history increase susceptibility (Cheng et al., 2021)</a:t>
            </a:r>
          </a:p>
        </p:txBody>
      </p:sp>
      <p:sp>
        <p:nvSpPr>
          <p:cNvPr id="18" name="Shape 13"/>
          <p:cNvSpPr/>
          <p:nvPr/>
        </p:nvSpPr>
        <p:spPr>
          <a:xfrm>
            <a:off x="7428548" y="4809411"/>
            <a:ext cx="6408063" cy="2592348"/>
          </a:xfrm>
          <a:prstGeom prst="roundRect">
            <a:avLst>
              <a:gd name="adj" fmla="val 3675"/>
            </a:avLst>
          </a:prstGeom>
          <a:solidFill>
            <a:srgbClr val="DFECE9"/>
          </a:solidFill>
          <a:ln w="7620">
            <a:solidFill>
              <a:srgbClr val="C5D2CF"/>
            </a:solidFill>
            <a:prstDash val="solid"/>
          </a:ln>
        </p:spPr>
        <p:txBody>
          <a:bodyPr/>
          <a:lstStyle/>
          <a:p>
            <a:endParaRPr lang="en-US"/>
          </a:p>
        </p:txBody>
      </p:sp>
      <p:sp>
        <p:nvSpPr>
          <p:cNvPr id="19" name="Shape 14"/>
          <p:cNvSpPr/>
          <p:nvPr/>
        </p:nvSpPr>
        <p:spPr>
          <a:xfrm>
            <a:off x="7662982" y="5043845"/>
            <a:ext cx="680442" cy="680442"/>
          </a:xfrm>
          <a:prstGeom prst="roundRect">
            <a:avLst>
              <a:gd name="adj" fmla="val 13436980"/>
            </a:avLst>
          </a:prstGeom>
          <a:solidFill>
            <a:srgbClr val="437066"/>
          </a:solidFill>
          <a:ln/>
        </p:spPr>
        <p:txBody>
          <a:bodyPr/>
          <a:lstStyle/>
          <a:p>
            <a:endParaRPr lang="en-US"/>
          </a:p>
        </p:txBody>
      </p:sp>
      <p:sp>
        <p:nvSpPr>
          <p:cNvPr id="21" name="Text 15"/>
          <p:cNvSpPr/>
          <p:nvPr/>
        </p:nvSpPr>
        <p:spPr>
          <a:xfrm>
            <a:off x="8627765" y="5212138"/>
            <a:ext cx="2835235" cy="354330"/>
          </a:xfrm>
          <a:prstGeom prst="rect">
            <a:avLst/>
          </a:prstGeom>
          <a:noFill/>
          <a:ln/>
        </p:spPr>
        <p:txBody>
          <a:bodyPr wrap="none" lIns="0" tIns="0" rIns="0" bIns="0" rtlCol="0" anchor="t"/>
          <a:lstStyle/>
          <a:p>
            <a:pPr marL="0" indent="0" algn="l">
              <a:lnSpc>
                <a:spcPts val="2750"/>
              </a:lnSpc>
              <a:buNone/>
            </a:pPr>
            <a:r>
              <a:rPr lang="en-US" sz="2400" b="1" dirty="0">
                <a:solidFill>
                  <a:srgbClr val="2C3249"/>
                </a:solidFill>
                <a:latin typeface="Kanit Light" pitchFamily="34" charset="0"/>
                <a:ea typeface="Kanit Light" pitchFamily="34" charset="-122"/>
                <a:cs typeface="Kanit Light" pitchFamily="34" charset="-120"/>
              </a:rPr>
              <a:t>Occupational</a:t>
            </a:r>
            <a:r>
              <a:rPr lang="en-US" sz="2200" dirty="0">
                <a:solidFill>
                  <a:srgbClr val="2C3249"/>
                </a:solidFill>
                <a:latin typeface="Kanit Light" pitchFamily="34" charset="0"/>
                <a:ea typeface="Kanit Light" pitchFamily="34" charset="-122"/>
                <a:cs typeface="Kanit Light" pitchFamily="34" charset="-120"/>
              </a:rPr>
              <a:t> </a:t>
            </a:r>
            <a:r>
              <a:rPr lang="en-US" sz="2400" b="1" dirty="0">
                <a:solidFill>
                  <a:srgbClr val="2C3249"/>
                </a:solidFill>
                <a:latin typeface="Kanit Light" pitchFamily="34" charset="0"/>
                <a:ea typeface="Kanit Light" pitchFamily="34" charset="-122"/>
                <a:cs typeface="Kanit Light" pitchFamily="34" charset="-120"/>
              </a:rPr>
              <a:t>Hazards</a:t>
            </a:r>
          </a:p>
        </p:txBody>
      </p:sp>
      <p:sp>
        <p:nvSpPr>
          <p:cNvPr id="22" name="Text 16"/>
          <p:cNvSpPr/>
          <p:nvPr/>
        </p:nvSpPr>
        <p:spPr>
          <a:xfrm>
            <a:off x="7838797" y="6078616"/>
            <a:ext cx="5939195"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Asbestos, radon, silica, and other construction materials (</a:t>
            </a:r>
            <a:r>
              <a:rPr lang="en-US" sz="1750" dirty="0" err="1">
                <a:solidFill>
                  <a:srgbClr val="2C3249"/>
                </a:solidFill>
                <a:latin typeface="Martel Sans" pitchFamily="34" charset="0"/>
                <a:ea typeface="Martel Sans" pitchFamily="34" charset="-122"/>
                <a:cs typeface="Martel Sans" pitchFamily="34" charset="-120"/>
              </a:rPr>
              <a:t>Klebe</a:t>
            </a:r>
            <a:r>
              <a:rPr lang="en-US" sz="1750" dirty="0">
                <a:solidFill>
                  <a:srgbClr val="2C3249"/>
                </a:solidFill>
                <a:latin typeface="Martel Sans" pitchFamily="34" charset="0"/>
                <a:ea typeface="Martel Sans" pitchFamily="34" charset="-122"/>
                <a:cs typeface="Martel Sans" pitchFamily="34" charset="-120"/>
              </a:rPr>
              <a:t> et al., 2020)</a:t>
            </a:r>
            <a:endParaRPr lang="en-US" sz="1750" dirty="0"/>
          </a:p>
        </p:txBody>
      </p:sp>
      <p:pic>
        <p:nvPicPr>
          <p:cNvPr id="37" name="Audio 36">
            <a:extLst>
              <a:ext uri="{FF2B5EF4-FFF2-40B4-BE49-F238E27FC236}">
                <a16:creationId xmlns:a16="http://schemas.microsoft.com/office/drawing/2014/main" id="{09BEA5F4-FFD0-A4B2-ADF0-4A2402E1C36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480"/>
    </mc:Choice>
    <mc:Fallback>
      <p:transition spd="slow" advTm="574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3" name="Text 0"/>
          <p:cNvSpPr/>
          <p:nvPr/>
        </p:nvSpPr>
        <p:spPr>
          <a:xfrm>
            <a:off x="3168690" y="716408"/>
            <a:ext cx="8515310" cy="860167"/>
          </a:xfrm>
          <a:prstGeom prst="rect">
            <a:avLst/>
          </a:prstGeom>
          <a:noFill/>
          <a:ln/>
        </p:spPr>
        <p:txBody>
          <a:bodyPr wrap="squar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Pathophysiology of Lung Cancer</a:t>
            </a:r>
            <a:endParaRPr lang="en-US" sz="4450" b="1" dirty="0"/>
          </a:p>
        </p:txBody>
      </p:sp>
      <p:sp>
        <p:nvSpPr>
          <p:cNvPr id="5" name="Shape 2"/>
          <p:cNvSpPr/>
          <p:nvPr/>
        </p:nvSpPr>
        <p:spPr>
          <a:xfrm>
            <a:off x="1020604" y="2563098"/>
            <a:ext cx="3664744" cy="30480"/>
          </a:xfrm>
          <a:prstGeom prst="rect">
            <a:avLst/>
          </a:prstGeom>
          <a:solidFill>
            <a:srgbClr val="437066"/>
          </a:solidFill>
          <a:ln/>
        </p:spPr>
        <p:txBody>
          <a:bodyPr/>
          <a:lstStyle/>
          <a:p>
            <a:endParaRPr lang="en-US"/>
          </a:p>
        </p:txBody>
      </p:sp>
      <p:sp>
        <p:nvSpPr>
          <p:cNvPr id="6" name="Text 3"/>
          <p:cNvSpPr/>
          <p:nvPr/>
        </p:nvSpPr>
        <p:spPr>
          <a:xfrm>
            <a:off x="1020604" y="273740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Airway Obstruction</a:t>
            </a:r>
            <a:endParaRPr lang="en-US" sz="2200" b="1" dirty="0"/>
          </a:p>
        </p:txBody>
      </p:sp>
      <p:sp>
        <p:nvSpPr>
          <p:cNvPr id="7" name="Text 4"/>
          <p:cNvSpPr/>
          <p:nvPr/>
        </p:nvSpPr>
        <p:spPr>
          <a:xfrm>
            <a:off x="1020604" y="3227824"/>
            <a:ext cx="3664744" cy="1451610"/>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Tumours block bronchi, reducing airflow and causing breathing difficulties (</a:t>
            </a:r>
            <a:r>
              <a:rPr lang="en-US" sz="1750" dirty="0" err="1">
                <a:solidFill>
                  <a:srgbClr val="2C3249"/>
                </a:solidFill>
                <a:latin typeface="Martel Sans" pitchFamily="34" charset="0"/>
                <a:ea typeface="Martel Sans" pitchFamily="34" charset="-122"/>
                <a:cs typeface="Martel Sans" pitchFamily="34" charset="-120"/>
              </a:rPr>
              <a:t>Madathil</a:t>
            </a:r>
            <a:r>
              <a:rPr lang="en-US" sz="1750" dirty="0">
                <a:solidFill>
                  <a:srgbClr val="2C3249"/>
                </a:solidFill>
                <a:latin typeface="Martel Sans" pitchFamily="34" charset="0"/>
                <a:ea typeface="Martel Sans" pitchFamily="34" charset="-122"/>
                <a:cs typeface="Martel Sans" pitchFamily="34" charset="-120"/>
              </a:rPr>
              <a:t> et al., 2025)</a:t>
            </a:r>
            <a:endParaRPr lang="en-US" sz="1750" dirty="0"/>
          </a:p>
        </p:txBody>
      </p:sp>
      <p:sp>
        <p:nvSpPr>
          <p:cNvPr id="9" name="Shape 6"/>
          <p:cNvSpPr/>
          <p:nvPr/>
        </p:nvSpPr>
        <p:spPr>
          <a:xfrm>
            <a:off x="4912162" y="2563098"/>
            <a:ext cx="3664863" cy="30480"/>
          </a:xfrm>
          <a:prstGeom prst="rect">
            <a:avLst/>
          </a:prstGeom>
          <a:solidFill>
            <a:srgbClr val="437066"/>
          </a:solidFill>
          <a:ln/>
        </p:spPr>
        <p:txBody>
          <a:bodyPr/>
          <a:lstStyle/>
          <a:p>
            <a:endParaRPr lang="en-US"/>
          </a:p>
        </p:txBody>
      </p:sp>
      <p:sp>
        <p:nvSpPr>
          <p:cNvPr id="10" name="Text 7"/>
          <p:cNvSpPr/>
          <p:nvPr/>
        </p:nvSpPr>
        <p:spPr>
          <a:xfrm>
            <a:off x="4912162" y="2737406"/>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Alveolar Damage</a:t>
            </a:r>
            <a:endParaRPr lang="en-US" sz="2200" b="1" dirty="0"/>
          </a:p>
        </p:txBody>
      </p:sp>
      <p:sp>
        <p:nvSpPr>
          <p:cNvPr id="11" name="Text 8"/>
          <p:cNvSpPr/>
          <p:nvPr/>
        </p:nvSpPr>
        <p:spPr>
          <a:xfrm>
            <a:off x="4912162" y="3227824"/>
            <a:ext cx="3863538" cy="1451610"/>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Gas exchange surfaces compromised, impairing oxygenation and carbon dioxide removal (</a:t>
            </a:r>
            <a:r>
              <a:rPr lang="en-US" sz="1750" dirty="0" err="1">
                <a:solidFill>
                  <a:srgbClr val="2C3249"/>
                </a:solidFill>
                <a:latin typeface="Martel Sans" pitchFamily="34" charset="0"/>
                <a:ea typeface="Martel Sans" pitchFamily="34" charset="-122"/>
                <a:cs typeface="Martel Sans" pitchFamily="34" charset="-120"/>
              </a:rPr>
              <a:t>Petersson</a:t>
            </a:r>
            <a:r>
              <a:rPr lang="en-US" sz="1750" dirty="0">
                <a:solidFill>
                  <a:srgbClr val="2C3249"/>
                </a:solidFill>
                <a:latin typeface="Martel Sans" pitchFamily="34" charset="0"/>
                <a:ea typeface="Martel Sans" pitchFamily="34" charset="-122"/>
                <a:cs typeface="Martel Sans" pitchFamily="34" charset="-120"/>
              </a:rPr>
              <a:t> &amp; Glenny, 2023)</a:t>
            </a:r>
            <a:endParaRPr lang="en-US" sz="1750" dirty="0"/>
          </a:p>
        </p:txBody>
      </p:sp>
      <p:sp>
        <p:nvSpPr>
          <p:cNvPr id="13" name="Shape 10"/>
          <p:cNvSpPr/>
          <p:nvPr/>
        </p:nvSpPr>
        <p:spPr>
          <a:xfrm>
            <a:off x="1020604" y="5431314"/>
            <a:ext cx="7556421" cy="30480"/>
          </a:xfrm>
          <a:prstGeom prst="rect">
            <a:avLst/>
          </a:prstGeom>
          <a:solidFill>
            <a:srgbClr val="437066"/>
          </a:solidFill>
          <a:ln/>
        </p:spPr>
        <p:txBody>
          <a:bodyPr/>
          <a:lstStyle/>
          <a:p>
            <a:endParaRPr lang="en-US"/>
          </a:p>
        </p:txBody>
      </p:sp>
      <p:sp>
        <p:nvSpPr>
          <p:cNvPr id="14" name="Text 11"/>
          <p:cNvSpPr/>
          <p:nvPr/>
        </p:nvSpPr>
        <p:spPr>
          <a:xfrm>
            <a:off x="1020604" y="5605621"/>
            <a:ext cx="2835235"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Functional Impairment</a:t>
            </a:r>
            <a:endParaRPr lang="en-US" sz="2200" b="1" dirty="0"/>
          </a:p>
        </p:txBody>
      </p:sp>
      <p:sp>
        <p:nvSpPr>
          <p:cNvPr id="15" name="Text 12"/>
          <p:cNvSpPr/>
          <p:nvPr/>
        </p:nvSpPr>
        <p:spPr>
          <a:xfrm>
            <a:off x="1020604" y="6096040"/>
            <a:ext cx="7556421"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Progressive dyspnoea, fatigue, and reduced exercise tolerance due to diminished lung function</a:t>
            </a:r>
            <a:endParaRPr lang="en-US" sz="1750" dirty="0"/>
          </a:p>
        </p:txBody>
      </p:sp>
      <p:pic>
        <p:nvPicPr>
          <p:cNvPr id="18" name="Picture 17"/>
          <p:cNvPicPr>
            <a:picLocks noChangeAspect="1"/>
          </p:cNvPicPr>
          <p:nvPr/>
        </p:nvPicPr>
        <p:blipFill>
          <a:blip r:embed="rId5"/>
          <a:stretch>
            <a:fillRect/>
          </a:stretch>
        </p:blipFill>
        <p:spPr>
          <a:xfrm>
            <a:off x="9384824" y="1879600"/>
            <a:ext cx="4598352" cy="5143500"/>
          </a:xfrm>
          <a:prstGeom prst="rect">
            <a:avLst/>
          </a:prstGeom>
        </p:spPr>
      </p:pic>
      <p:sp>
        <p:nvSpPr>
          <p:cNvPr id="19" name="TextBox 18"/>
          <p:cNvSpPr txBox="1"/>
          <p:nvPr/>
        </p:nvSpPr>
        <p:spPr>
          <a:xfrm>
            <a:off x="9384348" y="7124700"/>
            <a:ext cx="4598352" cy="523220"/>
          </a:xfrm>
          <a:prstGeom prst="rect">
            <a:avLst/>
          </a:prstGeom>
          <a:noFill/>
        </p:spPr>
        <p:txBody>
          <a:bodyPr wrap="square" rtlCol="0">
            <a:spAutoFit/>
          </a:bodyPr>
          <a:lstStyle/>
          <a:p>
            <a:r>
              <a:rPr lang="en-US" sz="1400" dirty="0">
                <a:solidFill>
                  <a:srgbClr val="2C3249"/>
                </a:solidFill>
                <a:latin typeface="Martel Sans" pitchFamily="34" charset="0"/>
                <a:ea typeface="Martel Sans" pitchFamily="34" charset="-122"/>
                <a:cs typeface="Martel Sans" pitchFamily="34" charset="-120"/>
              </a:rPr>
              <a:t>Figure 4: pathophysiology of lung cancer (</a:t>
            </a:r>
            <a:r>
              <a:rPr lang="en-GB" sz="1400" dirty="0">
                <a:solidFill>
                  <a:srgbClr val="2C3249"/>
                </a:solidFill>
                <a:latin typeface="Martel Sans" pitchFamily="34" charset="0"/>
                <a:ea typeface="Martel Sans" pitchFamily="34" charset="-122"/>
                <a:cs typeface="Martel Sans" pitchFamily="34" charset="-120"/>
              </a:rPr>
              <a:t>Rodrigues et al., 2021)</a:t>
            </a:r>
          </a:p>
        </p:txBody>
      </p:sp>
      <p:pic>
        <p:nvPicPr>
          <p:cNvPr id="31" name="Audio 30">
            <a:extLst>
              <a:ext uri="{FF2B5EF4-FFF2-40B4-BE49-F238E27FC236}">
                <a16:creationId xmlns:a16="http://schemas.microsoft.com/office/drawing/2014/main" id="{117AE9E5-DB92-6D4A-3631-42EE3913560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60476"/>
    </mc:Choice>
    <mc:Fallback>
      <p:transition spd="slow" advTm="60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419600" y="1003340"/>
            <a:ext cx="5791081"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Stages and Progression</a:t>
            </a:r>
            <a:endParaRPr lang="en-US" sz="4450" b="1" dirty="0"/>
          </a:p>
        </p:txBody>
      </p:sp>
      <p:pic>
        <p:nvPicPr>
          <p:cNvPr id="3" name="Image 0" descr="preencoded.png"/>
          <p:cNvPicPr>
            <a:picLocks noChangeAspect="1"/>
          </p:cNvPicPr>
          <p:nvPr/>
        </p:nvPicPr>
        <p:blipFill>
          <a:blip r:embed="rId5"/>
          <a:stretch>
            <a:fillRect/>
          </a:stretch>
        </p:blipFill>
        <p:spPr>
          <a:xfrm>
            <a:off x="793790" y="2888694"/>
            <a:ext cx="4196358" cy="1143000"/>
          </a:xfrm>
          <a:prstGeom prst="rect">
            <a:avLst/>
          </a:prstGeom>
        </p:spPr>
      </p:pic>
      <p:sp>
        <p:nvSpPr>
          <p:cNvPr id="4" name="Text 1"/>
          <p:cNvSpPr/>
          <p:nvPr/>
        </p:nvSpPr>
        <p:spPr>
          <a:xfrm>
            <a:off x="1020604" y="3795951"/>
            <a:ext cx="3441621"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Stage 1-2: Localised Disease</a:t>
            </a:r>
            <a:endParaRPr lang="en-US" sz="2200" b="1" dirty="0"/>
          </a:p>
        </p:txBody>
      </p:sp>
      <p:sp>
        <p:nvSpPr>
          <p:cNvPr id="5" name="Text 2"/>
          <p:cNvSpPr/>
          <p:nvPr/>
        </p:nvSpPr>
        <p:spPr>
          <a:xfrm>
            <a:off x="1020604" y="4286369"/>
            <a:ext cx="3742730" cy="1088708"/>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Tumour confined to lung tissue, potentially operable with </a:t>
            </a:r>
            <a:r>
              <a:rPr lang="en-US" sz="1750" dirty="0" err="1">
                <a:solidFill>
                  <a:srgbClr val="2C3249"/>
                </a:solidFill>
                <a:latin typeface="Martel Sans" pitchFamily="34" charset="0"/>
                <a:ea typeface="Martel Sans" pitchFamily="34" charset="-122"/>
                <a:cs typeface="Martel Sans" pitchFamily="34" charset="-120"/>
              </a:rPr>
              <a:t>favourable</a:t>
            </a:r>
            <a:r>
              <a:rPr lang="en-US" sz="1750" dirty="0">
                <a:solidFill>
                  <a:srgbClr val="2C3249"/>
                </a:solidFill>
                <a:latin typeface="Martel Sans" pitchFamily="34" charset="0"/>
                <a:ea typeface="Martel Sans" pitchFamily="34" charset="-122"/>
                <a:cs typeface="Martel Sans" pitchFamily="34" charset="-120"/>
              </a:rPr>
              <a:t> prognosis (Shankar et al., 2019)</a:t>
            </a:r>
            <a:endParaRPr lang="en-US" sz="1750" dirty="0"/>
          </a:p>
        </p:txBody>
      </p:sp>
      <p:pic>
        <p:nvPicPr>
          <p:cNvPr id="6" name="Image 1" descr="preencoded.png"/>
          <p:cNvPicPr>
            <a:picLocks noChangeAspect="1"/>
          </p:cNvPicPr>
          <p:nvPr/>
        </p:nvPicPr>
        <p:blipFill>
          <a:blip r:embed="rId5"/>
          <a:stretch>
            <a:fillRect/>
          </a:stretch>
        </p:blipFill>
        <p:spPr>
          <a:xfrm>
            <a:off x="5216962" y="2548414"/>
            <a:ext cx="4196358" cy="1143000"/>
          </a:xfrm>
          <a:prstGeom prst="rect">
            <a:avLst/>
          </a:prstGeom>
        </p:spPr>
      </p:pic>
      <p:sp>
        <p:nvSpPr>
          <p:cNvPr id="7" name="Text 3"/>
          <p:cNvSpPr/>
          <p:nvPr/>
        </p:nvSpPr>
        <p:spPr>
          <a:xfrm>
            <a:off x="5443776" y="3455670"/>
            <a:ext cx="3058716"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Stage 3: Regional Spread</a:t>
            </a:r>
            <a:endParaRPr lang="en-US" sz="2200" b="1" dirty="0"/>
          </a:p>
        </p:txBody>
      </p:sp>
      <p:sp>
        <p:nvSpPr>
          <p:cNvPr id="8" name="Text 4"/>
          <p:cNvSpPr/>
          <p:nvPr/>
        </p:nvSpPr>
        <p:spPr>
          <a:xfrm>
            <a:off x="5443776" y="3946088"/>
            <a:ext cx="3742730" cy="1088708"/>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Extension to lymph nodes, requiring multimodal treatment approach</a:t>
            </a:r>
            <a:endParaRPr lang="en-US" sz="1750" dirty="0"/>
          </a:p>
        </p:txBody>
      </p:sp>
      <p:pic>
        <p:nvPicPr>
          <p:cNvPr id="9" name="Image 2" descr="preencoded.png"/>
          <p:cNvPicPr>
            <a:picLocks noChangeAspect="1"/>
          </p:cNvPicPr>
          <p:nvPr/>
        </p:nvPicPr>
        <p:blipFill>
          <a:blip r:embed="rId5"/>
          <a:stretch>
            <a:fillRect/>
          </a:stretch>
        </p:blipFill>
        <p:spPr>
          <a:xfrm>
            <a:off x="9640133" y="2208252"/>
            <a:ext cx="4196358" cy="1143000"/>
          </a:xfrm>
          <a:prstGeom prst="rect">
            <a:avLst/>
          </a:prstGeom>
        </p:spPr>
      </p:pic>
      <p:sp>
        <p:nvSpPr>
          <p:cNvPr id="10" name="Text 5"/>
          <p:cNvSpPr/>
          <p:nvPr/>
        </p:nvSpPr>
        <p:spPr>
          <a:xfrm>
            <a:off x="9866948" y="3115508"/>
            <a:ext cx="3361968" cy="354330"/>
          </a:xfrm>
          <a:prstGeom prst="rect">
            <a:avLst/>
          </a:prstGeom>
          <a:noFill/>
          <a:ln/>
        </p:spPr>
        <p:txBody>
          <a:bodyPr wrap="none" lIns="0" tIns="0" rIns="0" bIns="0" rtlCol="0" anchor="t"/>
          <a:lstStyle/>
          <a:p>
            <a:pPr marL="0" indent="0" algn="l">
              <a:lnSpc>
                <a:spcPts val="2750"/>
              </a:lnSpc>
              <a:buNone/>
            </a:pPr>
            <a:r>
              <a:rPr lang="en-US" sz="2200" b="1" dirty="0">
                <a:solidFill>
                  <a:srgbClr val="2C3249"/>
                </a:solidFill>
                <a:latin typeface="Kanit Light" pitchFamily="34" charset="0"/>
                <a:ea typeface="Kanit Light" pitchFamily="34" charset="-122"/>
                <a:cs typeface="Kanit Light" pitchFamily="34" charset="-120"/>
              </a:rPr>
              <a:t>Stage 4: Metastatic Disease</a:t>
            </a:r>
            <a:endParaRPr lang="en-US" sz="2200" b="1" dirty="0"/>
          </a:p>
        </p:txBody>
      </p:sp>
      <p:sp>
        <p:nvSpPr>
          <p:cNvPr id="11" name="Text 6"/>
          <p:cNvSpPr/>
          <p:nvPr/>
        </p:nvSpPr>
        <p:spPr>
          <a:xfrm>
            <a:off x="9866948" y="3605927"/>
            <a:ext cx="3742730" cy="1088708"/>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Spread to distant organs (brain, liver, bones), palliative management required (</a:t>
            </a:r>
            <a:r>
              <a:rPr lang="en-US" sz="1750" dirty="0" err="1">
                <a:solidFill>
                  <a:srgbClr val="2C3249"/>
                </a:solidFill>
                <a:latin typeface="Martel Sans" pitchFamily="34" charset="0"/>
                <a:ea typeface="Martel Sans" pitchFamily="34" charset="-122"/>
                <a:cs typeface="Martel Sans" pitchFamily="34" charset="-120"/>
              </a:rPr>
              <a:t>Rudin</a:t>
            </a:r>
            <a:r>
              <a:rPr lang="en-US" sz="1750" dirty="0">
                <a:solidFill>
                  <a:srgbClr val="2C3249"/>
                </a:solidFill>
                <a:latin typeface="Martel Sans" pitchFamily="34" charset="0"/>
                <a:ea typeface="Martel Sans" pitchFamily="34" charset="-122"/>
                <a:cs typeface="Martel Sans" pitchFamily="34" charset="-120"/>
              </a:rPr>
              <a:t> et al., 2021)</a:t>
            </a:r>
            <a:endParaRPr lang="en-US" sz="1750" dirty="0"/>
          </a:p>
        </p:txBody>
      </p:sp>
      <p:sp>
        <p:nvSpPr>
          <p:cNvPr id="12" name="Shape 7"/>
          <p:cNvSpPr/>
          <p:nvPr/>
        </p:nvSpPr>
        <p:spPr>
          <a:xfrm>
            <a:off x="793790" y="5857042"/>
            <a:ext cx="13042821" cy="1326713"/>
          </a:xfrm>
          <a:prstGeom prst="roundRect">
            <a:avLst>
              <a:gd name="adj" fmla="val 7181"/>
            </a:avLst>
          </a:prstGeom>
          <a:solidFill>
            <a:srgbClr val="CFE2DE"/>
          </a:solidFill>
          <a:ln/>
        </p:spPr>
        <p:txBody>
          <a:bodyPr/>
          <a:lstStyle/>
          <a:p>
            <a:endParaRPr lang="en-US"/>
          </a:p>
        </p:txBody>
      </p:sp>
      <p:pic>
        <p:nvPicPr>
          <p:cNvPr id="13" name="Image 3" descr="preencoded.png"/>
          <p:cNvPicPr>
            <a:picLocks noChangeAspect="1"/>
          </p:cNvPicPr>
          <p:nvPr/>
        </p:nvPicPr>
        <p:blipFill>
          <a:blip r:embed="rId6"/>
          <a:stretch>
            <a:fillRect/>
          </a:stretch>
        </p:blipFill>
        <p:spPr>
          <a:xfrm>
            <a:off x="1020604" y="6170652"/>
            <a:ext cx="283488" cy="226814"/>
          </a:xfrm>
          <a:prstGeom prst="rect">
            <a:avLst/>
          </a:prstGeom>
        </p:spPr>
      </p:pic>
      <p:sp>
        <p:nvSpPr>
          <p:cNvPr id="14" name="Text 8"/>
          <p:cNvSpPr/>
          <p:nvPr/>
        </p:nvSpPr>
        <p:spPr>
          <a:xfrm>
            <a:off x="1530906" y="6140529"/>
            <a:ext cx="12078891" cy="725805"/>
          </a:xfrm>
          <a:prstGeom prst="rect">
            <a:avLst/>
          </a:prstGeom>
          <a:noFill/>
          <a:ln/>
        </p:spPr>
        <p:txBody>
          <a:bodyPr wrap="square" lIns="0" tIns="0" rIns="0" bIns="0" rtlCol="0" anchor="t"/>
          <a:lstStyle/>
          <a:p>
            <a:pPr>
              <a:lnSpc>
                <a:spcPts val="2850"/>
              </a:lnSpc>
            </a:pPr>
            <a:r>
              <a:rPr lang="en-US" sz="1750" b="1" dirty="0">
                <a:solidFill>
                  <a:srgbClr val="000000"/>
                </a:solidFill>
                <a:latin typeface="Martel Sans" pitchFamily="34" charset="0"/>
                <a:ea typeface="Martel Sans" pitchFamily="34" charset="-122"/>
                <a:cs typeface="Martel Sans" pitchFamily="34" charset="-120"/>
              </a:rPr>
              <a:t>Clinical Note:</a:t>
            </a:r>
            <a:r>
              <a:rPr lang="en-US" sz="1750" dirty="0">
                <a:solidFill>
                  <a:srgbClr val="000000"/>
                </a:solidFill>
                <a:latin typeface="Martel Sans" pitchFamily="34" charset="0"/>
                <a:ea typeface="Martel Sans" pitchFamily="34" charset="-122"/>
                <a:cs typeface="Martel Sans" pitchFamily="34" charset="-120"/>
              </a:rPr>
              <a:t> Stage 3 lung cancer is often not curable but can be managed effectively with appropriate treatment (</a:t>
            </a:r>
            <a:r>
              <a:rPr lang="en-US" sz="1750" dirty="0" err="1">
                <a:solidFill>
                  <a:srgbClr val="000000"/>
                </a:solidFill>
                <a:latin typeface="Martel Sans" pitchFamily="34" charset="0"/>
                <a:ea typeface="Martel Sans" pitchFamily="34" charset="-122"/>
                <a:cs typeface="Martel Sans" pitchFamily="34" charset="-120"/>
              </a:rPr>
              <a:t>Petrella</a:t>
            </a:r>
            <a:r>
              <a:rPr lang="en-US" sz="1750" dirty="0">
                <a:solidFill>
                  <a:srgbClr val="000000"/>
                </a:solidFill>
                <a:latin typeface="Martel Sans" pitchFamily="34" charset="0"/>
                <a:ea typeface="Martel Sans" pitchFamily="34" charset="-122"/>
                <a:cs typeface="Martel Sans" pitchFamily="34" charset="-120"/>
              </a:rPr>
              <a:t> et al., 2023).</a:t>
            </a:r>
            <a:endParaRPr lang="en-US" sz="1750" dirty="0"/>
          </a:p>
        </p:txBody>
      </p:sp>
      <p:pic>
        <p:nvPicPr>
          <p:cNvPr id="34" name="Audio 33">
            <a:extLst>
              <a:ext uri="{FF2B5EF4-FFF2-40B4-BE49-F238E27FC236}">
                <a16:creationId xmlns:a16="http://schemas.microsoft.com/office/drawing/2014/main" id="{42960E0B-A779-8A6E-E58E-3C0ABC30EAE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2093"/>
    </mc:Choice>
    <mc:Fallback>
      <p:transition spd="slow" advTm="520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750356" y="803182"/>
            <a:ext cx="5356741" cy="669488"/>
          </a:xfrm>
          <a:prstGeom prst="rect">
            <a:avLst/>
          </a:prstGeom>
          <a:noFill/>
          <a:ln/>
        </p:spPr>
        <p:txBody>
          <a:bodyPr wrap="none" lIns="0" tIns="0" rIns="0" bIns="0" rtlCol="0" anchor="t"/>
          <a:lstStyle/>
          <a:p>
            <a:pPr marL="0" indent="0" algn="l">
              <a:lnSpc>
                <a:spcPts val="5250"/>
              </a:lnSpc>
              <a:buNone/>
            </a:pPr>
            <a:r>
              <a:rPr lang="en-US" sz="4400" b="1" dirty="0">
                <a:solidFill>
                  <a:srgbClr val="272D45"/>
                </a:solidFill>
                <a:latin typeface="Kanit Light" pitchFamily="34" charset="0"/>
                <a:ea typeface="Kanit Light" pitchFamily="34" charset="-122"/>
                <a:cs typeface="Kanit Light" pitchFamily="34" charset="-120"/>
              </a:rPr>
              <a:t>Care Plan Overview</a:t>
            </a:r>
            <a:endParaRPr lang="en-US" sz="4400" b="1" dirty="0"/>
          </a:p>
        </p:txBody>
      </p:sp>
      <p:sp>
        <p:nvSpPr>
          <p:cNvPr id="4" name="Text 1"/>
          <p:cNvSpPr/>
          <p:nvPr/>
        </p:nvSpPr>
        <p:spPr>
          <a:xfrm>
            <a:off x="1005027" y="2108557"/>
            <a:ext cx="2678311" cy="334804"/>
          </a:xfrm>
          <a:prstGeom prst="rect">
            <a:avLst/>
          </a:prstGeom>
          <a:noFill/>
          <a:ln/>
        </p:spPr>
        <p:txBody>
          <a:bodyPr wrap="none" lIns="0" tIns="0" rIns="0" bIns="0" rtlCol="0" anchor="t"/>
          <a:lstStyle/>
          <a:p>
            <a:pPr marL="0" indent="0" algn="l">
              <a:lnSpc>
                <a:spcPct val="150000"/>
              </a:lnSpc>
              <a:buNone/>
            </a:pPr>
            <a:r>
              <a:rPr lang="en-US" sz="2000" b="1" dirty="0">
                <a:solidFill>
                  <a:srgbClr val="272D45"/>
                </a:solidFill>
                <a:latin typeface="Kanit Light" pitchFamily="34" charset="0"/>
                <a:ea typeface="Kanit Light" pitchFamily="34" charset="-122"/>
                <a:cs typeface="Kanit Light" pitchFamily="34" charset="-120"/>
              </a:rPr>
              <a:t>Patient Assessment</a:t>
            </a:r>
            <a:endParaRPr lang="en-US" sz="2000" b="1" dirty="0"/>
          </a:p>
        </p:txBody>
      </p:sp>
      <p:sp>
        <p:nvSpPr>
          <p:cNvPr id="5" name="Text 2"/>
          <p:cNvSpPr/>
          <p:nvPr/>
        </p:nvSpPr>
        <p:spPr>
          <a:xfrm>
            <a:off x="1005027" y="2645767"/>
            <a:ext cx="8351996" cy="1950244"/>
          </a:xfrm>
          <a:prstGeom prst="rect">
            <a:avLst/>
          </a:prstGeom>
          <a:noFill/>
          <a:ln/>
        </p:spPr>
        <p:txBody>
          <a:bodyPr wrap="square" lIns="0" tIns="0" rIns="0" bIns="0" rtlCol="0" anchor="t"/>
          <a:lstStyle/>
          <a:p>
            <a:pPr marL="342900" indent="-342900" algn="l">
              <a:lnSpc>
                <a:spcPct val="150000"/>
              </a:lnSpc>
              <a:buSzPct val="100000"/>
              <a:buChar char="•"/>
            </a:pPr>
            <a:r>
              <a:rPr lang="en-US" dirty="0">
                <a:solidFill>
                  <a:srgbClr val="2C3249"/>
                </a:solidFill>
                <a:latin typeface="Martel Sans" pitchFamily="34" charset="0"/>
                <a:ea typeface="Martel Sans" pitchFamily="34" charset="-122"/>
                <a:cs typeface="Martel Sans" pitchFamily="34" charset="-120"/>
              </a:rPr>
              <a:t>John Smith, 60 years old</a:t>
            </a:r>
            <a:endParaRPr lang="en-US" dirty="0"/>
          </a:p>
          <a:p>
            <a:pPr marL="342900" indent="-342900" algn="l">
              <a:lnSpc>
                <a:spcPct val="150000"/>
              </a:lnSpc>
              <a:buSzPct val="100000"/>
              <a:buChar char="•"/>
            </a:pPr>
            <a:r>
              <a:rPr lang="en-US" dirty="0">
                <a:solidFill>
                  <a:srgbClr val="2C3249"/>
                </a:solidFill>
                <a:latin typeface="Martel Sans" pitchFamily="34" charset="0"/>
                <a:ea typeface="Martel Sans" pitchFamily="34" charset="-122"/>
                <a:cs typeface="Martel Sans" pitchFamily="34" charset="-120"/>
              </a:rPr>
              <a:t>Stage 3 lung cancer diagnosis</a:t>
            </a:r>
            <a:endParaRPr lang="en-US" dirty="0"/>
          </a:p>
          <a:p>
            <a:pPr marL="342900" indent="-342900" algn="l">
              <a:lnSpc>
                <a:spcPct val="150000"/>
              </a:lnSpc>
              <a:buSzPct val="100000"/>
              <a:buChar char="•"/>
            </a:pPr>
            <a:r>
              <a:rPr lang="en-US" dirty="0">
                <a:solidFill>
                  <a:srgbClr val="2C3249"/>
                </a:solidFill>
                <a:latin typeface="Martel Sans" pitchFamily="34" charset="0"/>
                <a:ea typeface="Martel Sans" pitchFamily="34" charset="-122"/>
                <a:cs typeface="Martel Sans" pitchFamily="34" charset="-120"/>
              </a:rPr>
              <a:t>Smoking history (former)</a:t>
            </a:r>
            <a:endParaRPr lang="en-US" dirty="0"/>
          </a:p>
          <a:p>
            <a:pPr marL="342900" indent="-342900" algn="l">
              <a:lnSpc>
                <a:spcPct val="150000"/>
              </a:lnSpc>
              <a:buSzPct val="100000"/>
              <a:buChar char="•"/>
            </a:pPr>
            <a:r>
              <a:rPr lang="en-US" dirty="0">
                <a:solidFill>
                  <a:srgbClr val="2C3249"/>
                </a:solidFill>
                <a:latin typeface="Martel Sans" pitchFamily="34" charset="0"/>
                <a:ea typeface="Martel Sans" pitchFamily="34" charset="-122"/>
                <a:cs typeface="Martel Sans" pitchFamily="34" charset="-120"/>
              </a:rPr>
              <a:t>Family history positive</a:t>
            </a:r>
            <a:endParaRPr lang="en-US" dirty="0"/>
          </a:p>
          <a:p>
            <a:pPr marL="342900" indent="-342900" algn="l">
              <a:lnSpc>
                <a:spcPct val="150000"/>
              </a:lnSpc>
              <a:buSzPct val="100000"/>
              <a:buChar char="•"/>
            </a:pPr>
            <a:r>
              <a:rPr lang="en-US" dirty="0">
                <a:solidFill>
                  <a:srgbClr val="2C3249"/>
                </a:solidFill>
                <a:latin typeface="Martel Sans" pitchFamily="34" charset="0"/>
                <a:ea typeface="Martel Sans" pitchFamily="34" charset="-122"/>
                <a:cs typeface="Martel Sans" pitchFamily="34" charset="-120"/>
              </a:rPr>
              <a:t>Occupational exposures</a:t>
            </a:r>
            <a:endParaRPr lang="en-US" dirty="0"/>
          </a:p>
        </p:txBody>
      </p:sp>
      <p:sp>
        <p:nvSpPr>
          <p:cNvPr id="6" name="Text 3"/>
          <p:cNvSpPr/>
          <p:nvPr/>
        </p:nvSpPr>
        <p:spPr>
          <a:xfrm>
            <a:off x="1005027" y="4965819"/>
            <a:ext cx="3071932" cy="412546"/>
          </a:xfrm>
          <a:prstGeom prst="rect">
            <a:avLst/>
          </a:prstGeom>
          <a:noFill/>
          <a:ln/>
        </p:spPr>
        <p:txBody>
          <a:bodyPr wrap="none" lIns="0" tIns="0" rIns="0" bIns="0" rtlCol="0" anchor="t"/>
          <a:lstStyle/>
          <a:p>
            <a:pPr marL="0" indent="0" algn="l">
              <a:lnSpc>
                <a:spcPct val="150000"/>
              </a:lnSpc>
              <a:buNone/>
            </a:pPr>
            <a:r>
              <a:rPr lang="en-US" sz="2000" b="1" dirty="0">
                <a:solidFill>
                  <a:srgbClr val="272D45"/>
                </a:solidFill>
                <a:latin typeface="Kanit Light" pitchFamily="34" charset="0"/>
                <a:ea typeface="Kanit Light" pitchFamily="34" charset="-122"/>
                <a:cs typeface="Kanit Light" pitchFamily="34" charset="-120"/>
              </a:rPr>
              <a:t>Prognostic Considerations</a:t>
            </a:r>
            <a:endParaRPr lang="en-US" sz="2000" b="1" dirty="0"/>
          </a:p>
        </p:txBody>
      </p:sp>
      <p:sp>
        <p:nvSpPr>
          <p:cNvPr id="7" name="Text 4"/>
          <p:cNvSpPr/>
          <p:nvPr/>
        </p:nvSpPr>
        <p:spPr>
          <a:xfrm>
            <a:off x="1005027" y="5503028"/>
            <a:ext cx="7808773" cy="1583572"/>
          </a:xfrm>
          <a:prstGeom prst="rect">
            <a:avLst/>
          </a:prstGeom>
          <a:noFill/>
          <a:ln/>
        </p:spPr>
        <p:txBody>
          <a:bodyPr wrap="square" lIns="0" tIns="0" rIns="0" bIns="0" rtlCol="0" anchor="t"/>
          <a:lstStyle/>
          <a:p>
            <a:pPr>
              <a:lnSpc>
                <a:spcPct val="150000"/>
              </a:lnSpc>
            </a:pPr>
            <a:r>
              <a:rPr lang="en-US" dirty="0">
                <a:solidFill>
                  <a:srgbClr val="2C3249"/>
                </a:solidFill>
                <a:latin typeface="Martel Sans" pitchFamily="34" charset="0"/>
                <a:ea typeface="Martel Sans" pitchFamily="34" charset="-122"/>
                <a:cs typeface="Martel Sans" pitchFamily="34" charset="-120"/>
              </a:rPr>
              <a:t>Limited but manageable prognosis with appropriate intervention. Multimodal approach required addressing physical and psychological needs (NICE, 2019).</a:t>
            </a:r>
            <a:endParaRPr lang="en-US" dirty="0"/>
          </a:p>
        </p:txBody>
      </p:sp>
      <p:pic>
        <p:nvPicPr>
          <p:cNvPr id="8" name="Picture 7"/>
          <p:cNvPicPr>
            <a:picLocks noChangeAspect="1"/>
          </p:cNvPicPr>
          <p:nvPr/>
        </p:nvPicPr>
        <p:blipFill>
          <a:blip r:embed="rId5"/>
          <a:stretch>
            <a:fillRect/>
          </a:stretch>
        </p:blipFill>
        <p:spPr>
          <a:xfrm>
            <a:off x="9042400" y="2086865"/>
            <a:ext cx="4673600" cy="4207949"/>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4" name="Audio 23">
            <a:extLst>
              <a:ext uri="{FF2B5EF4-FFF2-40B4-BE49-F238E27FC236}">
                <a16:creationId xmlns:a16="http://schemas.microsoft.com/office/drawing/2014/main" id="{B6E337BF-64A5-AADC-8DBF-05B1DF4E603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5205"/>
    </mc:Choice>
    <mc:Fallback>
      <p:transition spd="slow" advTm="55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2695000" y="894060"/>
            <a:ext cx="9134594"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Treatment Options and Management</a:t>
            </a:r>
            <a:endParaRPr lang="en-US" sz="4450" b="1" dirty="0"/>
          </a:p>
        </p:txBody>
      </p:sp>
      <p:sp>
        <p:nvSpPr>
          <p:cNvPr id="4" name="Text 1"/>
          <p:cNvSpPr/>
          <p:nvPr/>
        </p:nvSpPr>
        <p:spPr>
          <a:xfrm>
            <a:off x="882690" y="3135665"/>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q"/>
            </a:pPr>
            <a:r>
              <a:rPr lang="en-US" sz="2200" b="1" dirty="0">
                <a:solidFill>
                  <a:schemeClr val="tx2"/>
                </a:solidFill>
                <a:latin typeface="Kanit Light" pitchFamily="34" charset="0"/>
                <a:ea typeface="Kanit Light" pitchFamily="34" charset="-122"/>
                <a:cs typeface="Kanit Light" pitchFamily="34" charset="-120"/>
              </a:rPr>
              <a:t>Surgery</a:t>
            </a:r>
            <a:endParaRPr lang="en-US" sz="2200" b="1" dirty="0">
              <a:solidFill>
                <a:schemeClr val="tx2"/>
              </a:solidFill>
            </a:endParaRPr>
          </a:p>
        </p:txBody>
      </p:sp>
      <p:sp>
        <p:nvSpPr>
          <p:cNvPr id="5" name="Text 2"/>
          <p:cNvSpPr/>
          <p:nvPr/>
        </p:nvSpPr>
        <p:spPr>
          <a:xfrm>
            <a:off x="882690" y="3626084"/>
            <a:ext cx="6379607"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Resection of tumor or affected lung lobe for localized disease (</a:t>
            </a:r>
            <a:r>
              <a:rPr lang="en-US" sz="1750" dirty="0" err="1">
                <a:solidFill>
                  <a:srgbClr val="2C3249"/>
                </a:solidFill>
                <a:latin typeface="Martel Sans" pitchFamily="34" charset="0"/>
                <a:ea typeface="Martel Sans" pitchFamily="34" charset="-122"/>
                <a:cs typeface="Martel Sans" pitchFamily="34" charset="-120"/>
              </a:rPr>
              <a:t>Petrella</a:t>
            </a:r>
            <a:r>
              <a:rPr lang="en-US" sz="1750" dirty="0">
                <a:solidFill>
                  <a:srgbClr val="2C3249"/>
                </a:solidFill>
                <a:latin typeface="Martel Sans" pitchFamily="34" charset="0"/>
                <a:ea typeface="Martel Sans" pitchFamily="34" charset="-122"/>
                <a:cs typeface="Martel Sans" pitchFamily="34" charset="-120"/>
              </a:rPr>
              <a:t> et al., 2023).</a:t>
            </a:r>
            <a:endParaRPr lang="en-US" sz="1750" dirty="0"/>
          </a:p>
        </p:txBody>
      </p:sp>
      <p:sp>
        <p:nvSpPr>
          <p:cNvPr id="7" name="Text 3"/>
          <p:cNvSpPr/>
          <p:nvPr/>
        </p:nvSpPr>
        <p:spPr>
          <a:xfrm>
            <a:off x="7545784" y="3135665"/>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q"/>
            </a:pPr>
            <a:r>
              <a:rPr lang="en-US" sz="2200" b="1" dirty="0">
                <a:solidFill>
                  <a:schemeClr val="tx2"/>
                </a:solidFill>
                <a:latin typeface="Kanit Light" pitchFamily="34" charset="0"/>
                <a:ea typeface="Kanit Light" pitchFamily="34" charset="-122"/>
                <a:cs typeface="Kanit Light" pitchFamily="34" charset="-120"/>
              </a:rPr>
              <a:t>Chemotherapy</a:t>
            </a:r>
            <a:endParaRPr lang="en-US" sz="2200" b="1" dirty="0">
              <a:solidFill>
                <a:schemeClr val="tx2"/>
              </a:solidFill>
            </a:endParaRPr>
          </a:p>
        </p:txBody>
      </p:sp>
      <p:sp>
        <p:nvSpPr>
          <p:cNvPr id="8" name="Text 4"/>
          <p:cNvSpPr/>
          <p:nvPr/>
        </p:nvSpPr>
        <p:spPr>
          <a:xfrm>
            <a:off x="7545784" y="3626084"/>
            <a:ext cx="6379726"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Systemic drugs used to destroy cancer cells or inhibit their growth (El-Hussein et al., 2021).</a:t>
            </a:r>
            <a:endParaRPr lang="en-US" sz="1750" dirty="0"/>
          </a:p>
        </p:txBody>
      </p:sp>
      <p:sp>
        <p:nvSpPr>
          <p:cNvPr id="10" name="Text 5"/>
          <p:cNvSpPr/>
          <p:nvPr/>
        </p:nvSpPr>
        <p:spPr>
          <a:xfrm>
            <a:off x="882690" y="4986650"/>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q"/>
            </a:pPr>
            <a:r>
              <a:rPr lang="en-US" sz="2200" b="1" dirty="0">
                <a:solidFill>
                  <a:schemeClr val="tx2"/>
                </a:solidFill>
                <a:latin typeface="Kanit Light" pitchFamily="34" charset="0"/>
                <a:ea typeface="Kanit Light" pitchFamily="34" charset="-122"/>
                <a:cs typeface="Kanit Light" pitchFamily="34" charset="-120"/>
              </a:rPr>
              <a:t>Radiation Therapy</a:t>
            </a:r>
            <a:endParaRPr lang="en-US" sz="2200" b="1" dirty="0">
              <a:solidFill>
                <a:schemeClr val="tx2"/>
              </a:solidFill>
            </a:endParaRPr>
          </a:p>
        </p:txBody>
      </p:sp>
      <p:sp>
        <p:nvSpPr>
          <p:cNvPr id="11" name="Text 6"/>
          <p:cNvSpPr/>
          <p:nvPr/>
        </p:nvSpPr>
        <p:spPr>
          <a:xfrm>
            <a:off x="882690" y="5477069"/>
            <a:ext cx="6379607"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Targeted radiation to shrink tumors and alleviate symptoms (</a:t>
            </a:r>
            <a:r>
              <a:rPr lang="en-US" sz="1750" dirty="0" err="1">
                <a:solidFill>
                  <a:srgbClr val="2C3249"/>
                </a:solidFill>
                <a:latin typeface="Martel Sans" pitchFamily="34" charset="0"/>
                <a:ea typeface="Martel Sans" pitchFamily="34" charset="-122"/>
                <a:cs typeface="Martel Sans" pitchFamily="34" charset="-120"/>
              </a:rPr>
              <a:t>Garbuzenko</a:t>
            </a:r>
            <a:r>
              <a:rPr lang="en-US" sz="1750" dirty="0">
                <a:solidFill>
                  <a:srgbClr val="2C3249"/>
                </a:solidFill>
                <a:latin typeface="Martel Sans" pitchFamily="34" charset="0"/>
                <a:ea typeface="Martel Sans" pitchFamily="34" charset="-122"/>
                <a:cs typeface="Martel Sans" pitchFamily="34" charset="-120"/>
              </a:rPr>
              <a:t> et al., 2019).</a:t>
            </a:r>
            <a:endParaRPr lang="en-US" sz="1750" dirty="0"/>
          </a:p>
        </p:txBody>
      </p:sp>
      <p:sp>
        <p:nvSpPr>
          <p:cNvPr id="13" name="Text 7"/>
          <p:cNvSpPr/>
          <p:nvPr/>
        </p:nvSpPr>
        <p:spPr>
          <a:xfrm>
            <a:off x="7545784" y="4986650"/>
            <a:ext cx="2835235" cy="354330"/>
          </a:xfrm>
          <a:prstGeom prst="rect">
            <a:avLst/>
          </a:prstGeom>
          <a:noFill/>
          <a:ln/>
        </p:spPr>
        <p:txBody>
          <a:bodyPr wrap="none" lIns="0" tIns="0" rIns="0" bIns="0" rtlCol="0" anchor="t"/>
          <a:lstStyle/>
          <a:p>
            <a:pPr marL="342900" indent="-342900" algn="l">
              <a:lnSpc>
                <a:spcPts val="2750"/>
              </a:lnSpc>
              <a:buFont typeface="Wingdings" panose="05000000000000000000" pitchFamily="2" charset="2"/>
              <a:buChar char="q"/>
            </a:pPr>
            <a:r>
              <a:rPr lang="en-US" sz="2200" b="1" dirty="0">
                <a:solidFill>
                  <a:schemeClr val="tx2"/>
                </a:solidFill>
                <a:latin typeface="Kanit Light" pitchFamily="34" charset="0"/>
                <a:ea typeface="Kanit Light" pitchFamily="34" charset="-122"/>
                <a:cs typeface="Kanit Light" pitchFamily="34" charset="-120"/>
              </a:rPr>
              <a:t>Palliative Care</a:t>
            </a:r>
            <a:endParaRPr lang="en-US" sz="2200" b="1" dirty="0">
              <a:solidFill>
                <a:schemeClr val="tx2"/>
              </a:solidFill>
            </a:endParaRPr>
          </a:p>
        </p:txBody>
      </p:sp>
      <p:sp>
        <p:nvSpPr>
          <p:cNvPr id="14" name="Text 8"/>
          <p:cNvSpPr/>
          <p:nvPr/>
        </p:nvSpPr>
        <p:spPr>
          <a:xfrm>
            <a:off x="7545784" y="5477069"/>
            <a:ext cx="6379726" cy="725805"/>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Comprehensive symptom relief, pain management, and support services (Aragon, 2020).</a:t>
            </a:r>
            <a:endParaRPr lang="en-US" sz="1750" dirty="0"/>
          </a:p>
        </p:txBody>
      </p:sp>
      <p:sp>
        <p:nvSpPr>
          <p:cNvPr id="15" name="Text 9"/>
          <p:cNvSpPr/>
          <p:nvPr/>
        </p:nvSpPr>
        <p:spPr>
          <a:xfrm>
            <a:off x="882689" y="2274609"/>
            <a:ext cx="13042821" cy="362903"/>
          </a:xfrm>
          <a:prstGeom prst="rect">
            <a:avLst/>
          </a:prstGeom>
          <a:noFill/>
          <a:ln/>
        </p:spPr>
        <p:txBody>
          <a:bodyPr wrap="non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Treatment is tailored to disease stage and patient goals via multidisciplinary collaboration.</a:t>
            </a:r>
            <a:endParaRPr lang="en-US" sz="1750" dirty="0"/>
          </a:p>
        </p:txBody>
      </p:sp>
      <p:pic>
        <p:nvPicPr>
          <p:cNvPr id="23" name="Audio 22">
            <a:extLst>
              <a:ext uri="{FF2B5EF4-FFF2-40B4-BE49-F238E27FC236}">
                <a16:creationId xmlns:a16="http://schemas.microsoft.com/office/drawing/2014/main" id="{0612EEA2-2E73-708F-91C8-5431CE23917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6846"/>
    </mc:Choice>
    <mc:Fallback>
      <p:transition spd="slow" advTm="4684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497864" y="637819"/>
            <a:ext cx="5393650" cy="536019"/>
          </a:xfrm>
          <a:prstGeom prst="rect">
            <a:avLst/>
          </a:prstGeom>
          <a:noFill/>
          <a:ln/>
        </p:spPr>
        <p:txBody>
          <a:bodyPr wrap="none" lIns="0" tIns="0" rIns="0" bIns="0" rtlCol="0" anchor="t"/>
          <a:lstStyle/>
          <a:p>
            <a:pPr marL="0" indent="0" algn="l">
              <a:lnSpc>
                <a:spcPts val="4200"/>
              </a:lnSpc>
              <a:buNone/>
            </a:pPr>
            <a:r>
              <a:rPr lang="en-US" sz="4000" b="1" dirty="0">
                <a:solidFill>
                  <a:srgbClr val="272D45"/>
                </a:solidFill>
                <a:latin typeface="Kanit Light" pitchFamily="34" charset="0"/>
                <a:ea typeface="Kanit Light" pitchFamily="34" charset="-122"/>
                <a:cs typeface="Kanit Light" pitchFamily="34" charset="-120"/>
              </a:rPr>
              <a:t>Monitoring and Care Routine</a:t>
            </a:r>
            <a:endParaRPr lang="en-US" sz="4000" b="1" dirty="0"/>
          </a:p>
        </p:txBody>
      </p:sp>
      <p:sp>
        <p:nvSpPr>
          <p:cNvPr id="3" name="Text 1"/>
          <p:cNvSpPr/>
          <p:nvPr/>
        </p:nvSpPr>
        <p:spPr>
          <a:xfrm>
            <a:off x="1155700" y="1539002"/>
            <a:ext cx="12077978" cy="481965"/>
          </a:xfrm>
          <a:prstGeom prst="rect">
            <a:avLst/>
          </a:prstGeom>
          <a:noFill/>
          <a:ln/>
        </p:spPr>
        <p:txBody>
          <a:bodyPr wrap="square" lIns="0" tIns="0" rIns="0" bIns="0" rtlCol="0" anchor="t"/>
          <a:lstStyle/>
          <a:p>
            <a:pPr marL="0" indent="0" algn="l">
              <a:lnSpc>
                <a:spcPts val="1850"/>
              </a:lnSpc>
              <a:buNone/>
            </a:pPr>
            <a:r>
              <a:rPr lang="en-US" sz="1350" dirty="0">
                <a:solidFill>
                  <a:srgbClr val="2C3249"/>
                </a:solidFill>
                <a:latin typeface="Martel Sans" pitchFamily="34" charset="0"/>
                <a:ea typeface="Martel Sans" pitchFamily="34" charset="-122"/>
                <a:cs typeface="Martel Sans" pitchFamily="34" charset="-120"/>
              </a:rPr>
              <a:t>A comprehensive monitoring and care routine is essential for managing lung cancer, focusing on tracking disease progression, providing symptomatic relief, and improving overall quality of life.</a:t>
            </a:r>
            <a:endParaRPr lang="en-US" sz="1350" dirty="0"/>
          </a:p>
        </p:txBody>
      </p:sp>
      <p:sp>
        <p:nvSpPr>
          <p:cNvPr id="4" name="Shape 2"/>
          <p:cNvSpPr/>
          <p:nvPr/>
        </p:nvSpPr>
        <p:spPr>
          <a:xfrm>
            <a:off x="1155700" y="2166818"/>
            <a:ext cx="12077978" cy="1216343"/>
          </a:xfrm>
          <a:prstGeom prst="roundRect">
            <a:avLst>
              <a:gd name="adj" fmla="val 5924"/>
            </a:avLst>
          </a:prstGeom>
          <a:solidFill>
            <a:srgbClr val="FFFFFF"/>
          </a:solidFill>
          <a:ln w="22860">
            <a:solidFill>
              <a:srgbClr val="C5D2CF"/>
            </a:solidFill>
            <a:prstDash val="solid"/>
          </a:ln>
        </p:spPr>
        <p:txBody>
          <a:bodyPr/>
          <a:lstStyle/>
          <a:p>
            <a:endParaRPr lang="en-US"/>
          </a:p>
        </p:txBody>
      </p:sp>
      <p:sp>
        <p:nvSpPr>
          <p:cNvPr id="5" name="Shape 3"/>
          <p:cNvSpPr/>
          <p:nvPr/>
        </p:nvSpPr>
        <p:spPr>
          <a:xfrm>
            <a:off x="1155700" y="2179756"/>
            <a:ext cx="700128" cy="1170622"/>
          </a:xfrm>
          <a:prstGeom prst="roundRect">
            <a:avLst>
              <a:gd name="adj" fmla="val 6503"/>
            </a:avLst>
          </a:prstGeom>
          <a:solidFill>
            <a:srgbClr val="DFECE9"/>
          </a:solidFill>
          <a:ln/>
        </p:spPr>
        <p:txBody>
          <a:bodyPr/>
          <a:lstStyle/>
          <a:p>
            <a:endParaRPr lang="en-US"/>
          </a:p>
        </p:txBody>
      </p:sp>
      <p:sp>
        <p:nvSpPr>
          <p:cNvPr id="7" name="Text 4"/>
          <p:cNvSpPr/>
          <p:nvPr/>
        </p:nvSpPr>
        <p:spPr>
          <a:xfrm>
            <a:off x="2191736" y="2361128"/>
            <a:ext cx="2187978" cy="268010"/>
          </a:xfrm>
          <a:prstGeom prst="rect">
            <a:avLst/>
          </a:prstGeom>
          <a:noFill/>
          <a:ln/>
        </p:spPr>
        <p:txBody>
          <a:bodyPr wrap="none" lIns="0" tIns="0" rIns="0" bIns="0" rtlCol="0" anchor="t"/>
          <a:lstStyle/>
          <a:p>
            <a:pPr marL="0" indent="0" algn="l">
              <a:lnSpc>
                <a:spcPts val="2100"/>
              </a:lnSpc>
              <a:buNone/>
            </a:pPr>
            <a:r>
              <a:rPr lang="en-US" sz="1650" b="1" dirty="0">
                <a:solidFill>
                  <a:srgbClr val="2C3249"/>
                </a:solidFill>
                <a:latin typeface="Kanit Light" pitchFamily="34" charset="0"/>
                <a:ea typeface="Kanit Light" pitchFamily="34" charset="-122"/>
                <a:cs typeface="Kanit Light" pitchFamily="34" charset="-120"/>
              </a:rPr>
              <a:t>Disease Monitoring</a:t>
            </a:r>
            <a:endParaRPr lang="en-US" sz="1650" b="1" dirty="0"/>
          </a:p>
        </p:txBody>
      </p:sp>
      <p:sp>
        <p:nvSpPr>
          <p:cNvPr id="8" name="Text 5"/>
          <p:cNvSpPr/>
          <p:nvPr/>
        </p:nvSpPr>
        <p:spPr>
          <a:xfrm>
            <a:off x="2015410" y="2706886"/>
            <a:ext cx="11023958" cy="481965"/>
          </a:xfrm>
          <a:prstGeom prst="rect">
            <a:avLst/>
          </a:prstGeom>
          <a:noFill/>
          <a:ln/>
        </p:spPr>
        <p:txBody>
          <a:bodyPr wrap="square" lIns="0" tIns="0" rIns="0" bIns="0" rtlCol="0" anchor="t"/>
          <a:lstStyle/>
          <a:p>
            <a:pPr>
              <a:lnSpc>
                <a:spcPts val="1850"/>
              </a:lnSpc>
            </a:pPr>
            <a:r>
              <a:rPr lang="en-US" sz="1350" dirty="0">
                <a:solidFill>
                  <a:srgbClr val="2C3249"/>
                </a:solidFill>
                <a:latin typeface="Martel Sans" pitchFamily="34" charset="0"/>
                <a:ea typeface="Martel Sans" pitchFamily="34" charset="-122"/>
                <a:cs typeface="Martel Sans" pitchFamily="34" charset="-120"/>
              </a:rPr>
              <a:t>Regular </a:t>
            </a:r>
            <a:r>
              <a:rPr lang="en-US" sz="1350" b="1" dirty="0">
                <a:solidFill>
                  <a:srgbClr val="2C3249"/>
                </a:solidFill>
                <a:latin typeface="Martel Sans" pitchFamily="34" charset="0"/>
                <a:ea typeface="Martel Sans" pitchFamily="34" charset="-122"/>
                <a:cs typeface="Martel Sans" pitchFamily="34" charset="-120"/>
              </a:rPr>
              <a:t>CT scans</a:t>
            </a:r>
            <a:r>
              <a:rPr lang="en-US" sz="1350" dirty="0">
                <a:solidFill>
                  <a:srgbClr val="2C3249"/>
                </a:solidFill>
                <a:latin typeface="Martel Sans" pitchFamily="34" charset="0"/>
                <a:ea typeface="Martel Sans" pitchFamily="34" charset="-122"/>
                <a:cs typeface="Martel Sans" pitchFamily="34" charset="-120"/>
              </a:rPr>
              <a:t> and </a:t>
            </a:r>
            <a:r>
              <a:rPr lang="en-US" sz="1350" b="1" dirty="0">
                <a:solidFill>
                  <a:srgbClr val="2C3249"/>
                </a:solidFill>
                <a:latin typeface="Martel Sans" pitchFamily="34" charset="0"/>
                <a:ea typeface="Martel Sans" pitchFamily="34" charset="-122"/>
                <a:cs typeface="Martel Sans" pitchFamily="34" charset="-120"/>
              </a:rPr>
              <a:t>X-rays</a:t>
            </a:r>
            <a:r>
              <a:rPr lang="en-US" sz="1350" dirty="0">
                <a:solidFill>
                  <a:srgbClr val="2C3249"/>
                </a:solidFill>
                <a:latin typeface="Martel Sans" pitchFamily="34" charset="0"/>
                <a:ea typeface="Martel Sans" pitchFamily="34" charset="-122"/>
                <a:cs typeface="Martel Sans" pitchFamily="34" charset="-120"/>
              </a:rPr>
              <a:t> are crucial for assessing tumor progression or regression, detecting new lesions, and guiding treatment adjustments (NICE, 2019).</a:t>
            </a:r>
            <a:endParaRPr lang="en-US" sz="1350" dirty="0"/>
          </a:p>
        </p:txBody>
      </p:sp>
      <p:sp>
        <p:nvSpPr>
          <p:cNvPr id="9" name="Shape 6"/>
          <p:cNvSpPr/>
          <p:nvPr/>
        </p:nvSpPr>
        <p:spPr>
          <a:xfrm>
            <a:off x="1155700" y="3512820"/>
            <a:ext cx="12077978" cy="1216343"/>
          </a:xfrm>
          <a:prstGeom prst="roundRect">
            <a:avLst>
              <a:gd name="adj" fmla="val 5924"/>
            </a:avLst>
          </a:prstGeom>
          <a:solidFill>
            <a:srgbClr val="FFFFFF"/>
          </a:solidFill>
          <a:ln w="22860">
            <a:solidFill>
              <a:srgbClr val="C5D2CF"/>
            </a:solidFill>
            <a:prstDash val="solid"/>
          </a:ln>
        </p:spPr>
        <p:txBody>
          <a:bodyPr/>
          <a:lstStyle/>
          <a:p>
            <a:endParaRPr lang="en-US"/>
          </a:p>
        </p:txBody>
      </p:sp>
      <p:sp>
        <p:nvSpPr>
          <p:cNvPr id="10" name="Shape 7"/>
          <p:cNvSpPr/>
          <p:nvPr/>
        </p:nvSpPr>
        <p:spPr>
          <a:xfrm>
            <a:off x="1155700" y="3528219"/>
            <a:ext cx="700128" cy="1170622"/>
          </a:xfrm>
          <a:prstGeom prst="roundRect">
            <a:avLst>
              <a:gd name="adj" fmla="val 6503"/>
            </a:avLst>
          </a:prstGeom>
          <a:solidFill>
            <a:srgbClr val="DFECE9"/>
          </a:solidFill>
          <a:ln/>
        </p:spPr>
        <p:txBody>
          <a:bodyPr/>
          <a:lstStyle/>
          <a:p>
            <a:endParaRPr lang="en-US"/>
          </a:p>
        </p:txBody>
      </p:sp>
      <p:sp>
        <p:nvSpPr>
          <p:cNvPr id="12" name="Text 8"/>
          <p:cNvSpPr/>
          <p:nvPr/>
        </p:nvSpPr>
        <p:spPr>
          <a:xfrm>
            <a:off x="2191736" y="3707130"/>
            <a:ext cx="2187978" cy="268010"/>
          </a:xfrm>
          <a:prstGeom prst="rect">
            <a:avLst/>
          </a:prstGeom>
          <a:noFill/>
          <a:ln/>
        </p:spPr>
        <p:txBody>
          <a:bodyPr wrap="none" lIns="0" tIns="0" rIns="0" bIns="0" rtlCol="0" anchor="t"/>
          <a:lstStyle/>
          <a:p>
            <a:pPr marL="0" indent="0" algn="l">
              <a:lnSpc>
                <a:spcPts val="2100"/>
              </a:lnSpc>
              <a:buNone/>
            </a:pPr>
            <a:r>
              <a:rPr lang="en-US" sz="1650" b="1" dirty="0">
                <a:solidFill>
                  <a:srgbClr val="2C3249"/>
                </a:solidFill>
                <a:latin typeface="Kanit Light" pitchFamily="34" charset="0"/>
                <a:ea typeface="Kanit Light" pitchFamily="34" charset="-122"/>
                <a:cs typeface="Kanit Light" pitchFamily="34" charset="-120"/>
              </a:rPr>
              <a:t>Biomarker Tracking</a:t>
            </a:r>
            <a:endParaRPr lang="en-US" sz="1650" b="1" dirty="0"/>
          </a:p>
        </p:txBody>
      </p:sp>
      <p:sp>
        <p:nvSpPr>
          <p:cNvPr id="13" name="Text 9"/>
          <p:cNvSpPr/>
          <p:nvPr/>
        </p:nvSpPr>
        <p:spPr>
          <a:xfrm>
            <a:off x="2015410" y="4052888"/>
            <a:ext cx="11023958" cy="481965"/>
          </a:xfrm>
          <a:prstGeom prst="rect">
            <a:avLst/>
          </a:prstGeom>
          <a:noFill/>
          <a:ln/>
        </p:spPr>
        <p:txBody>
          <a:bodyPr wrap="square" lIns="0" tIns="0" rIns="0" bIns="0" rtlCol="0" anchor="t"/>
          <a:lstStyle/>
          <a:p>
            <a:pPr>
              <a:lnSpc>
                <a:spcPts val="1850"/>
              </a:lnSpc>
            </a:pPr>
            <a:r>
              <a:rPr lang="en-US" sz="1350" dirty="0">
                <a:solidFill>
                  <a:srgbClr val="2C3249"/>
                </a:solidFill>
                <a:latin typeface="Martel Sans" pitchFamily="34" charset="0"/>
                <a:ea typeface="Martel Sans" pitchFamily="34" charset="-122"/>
                <a:cs typeface="Martel Sans" pitchFamily="34" charset="-120"/>
              </a:rPr>
              <a:t>Blood tests for tumor markers like Carcinoembryonic Antigen (</a:t>
            </a:r>
            <a:r>
              <a:rPr lang="en-US" sz="1350" b="1" dirty="0">
                <a:solidFill>
                  <a:srgbClr val="2C3249"/>
                </a:solidFill>
                <a:latin typeface="Martel Sans" pitchFamily="34" charset="0"/>
                <a:ea typeface="Martel Sans" pitchFamily="34" charset="-122"/>
                <a:cs typeface="Martel Sans" pitchFamily="34" charset="-120"/>
              </a:rPr>
              <a:t>CEA</a:t>
            </a:r>
            <a:r>
              <a:rPr lang="en-US" sz="1350" dirty="0">
                <a:solidFill>
                  <a:srgbClr val="2C3249"/>
                </a:solidFill>
                <a:latin typeface="Martel Sans" pitchFamily="34" charset="0"/>
                <a:ea typeface="Martel Sans" pitchFamily="34" charset="-122"/>
                <a:cs typeface="Martel Sans" pitchFamily="34" charset="-120"/>
              </a:rPr>
              <a:t>) and Neuron-Specific Enolase (</a:t>
            </a:r>
            <a:r>
              <a:rPr lang="en-US" sz="1350" b="1" dirty="0">
                <a:solidFill>
                  <a:srgbClr val="2C3249"/>
                </a:solidFill>
                <a:latin typeface="Martel Sans" pitchFamily="34" charset="0"/>
                <a:ea typeface="Martel Sans" pitchFamily="34" charset="-122"/>
                <a:cs typeface="Martel Sans" pitchFamily="34" charset="-120"/>
              </a:rPr>
              <a:t>NSE</a:t>
            </a:r>
            <a:r>
              <a:rPr lang="en-US" sz="1350" dirty="0">
                <a:solidFill>
                  <a:srgbClr val="2C3249"/>
                </a:solidFill>
                <a:latin typeface="Martel Sans" pitchFamily="34" charset="0"/>
                <a:ea typeface="Martel Sans" pitchFamily="34" charset="-122"/>
                <a:cs typeface="Martel Sans" pitchFamily="34" charset="-120"/>
              </a:rPr>
              <a:t>) help evaluate treatment effectiveness and detect recurrence (Jain et al., 2025).</a:t>
            </a:r>
            <a:endParaRPr lang="en-US" sz="1350" dirty="0"/>
          </a:p>
        </p:txBody>
      </p:sp>
      <p:sp>
        <p:nvSpPr>
          <p:cNvPr id="14" name="Shape 10"/>
          <p:cNvSpPr/>
          <p:nvPr/>
        </p:nvSpPr>
        <p:spPr>
          <a:xfrm>
            <a:off x="1155700" y="4858822"/>
            <a:ext cx="12077978" cy="1216343"/>
          </a:xfrm>
          <a:prstGeom prst="roundRect">
            <a:avLst>
              <a:gd name="adj" fmla="val 5924"/>
            </a:avLst>
          </a:prstGeom>
          <a:solidFill>
            <a:srgbClr val="FFFFFF"/>
          </a:solidFill>
          <a:ln w="22860">
            <a:solidFill>
              <a:srgbClr val="C5D2CF"/>
            </a:solidFill>
            <a:prstDash val="solid"/>
          </a:ln>
        </p:spPr>
        <p:txBody>
          <a:bodyPr/>
          <a:lstStyle/>
          <a:p>
            <a:endParaRPr lang="en-US"/>
          </a:p>
        </p:txBody>
      </p:sp>
      <p:sp>
        <p:nvSpPr>
          <p:cNvPr id="15" name="Shape 11"/>
          <p:cNvSpPr/>
          <p:nvPr/>
        </p:nvSpPr>
        <p:spPr>
          <a:xfrm>
            <a:off x="1141792" y="4881682"/>
            <a:ext cx="700128" cy="1170622"/>
          </a:xfrm>
          <a:prstGeom prst="roundRect">
            <a:avLst>
              <a:gd name="adj" fmla="val 6503"/>
            </a:avLst>
          </a:prstGeom>
          <a:solidFill>
            <a:srgbClr val="DFECE9"/>
          </a:solidFill>
          <a:ln/>
        </p:spPr>
        <p:txBody>
          <a:bodyPr/>
          <a:lstStyle/>
          <a:p>
            <a:endParaRPr lang="en-US"/>
          </a:p>
        </p:txBody>
      </p:sp>
      <p:sp>
        <p:nvSpPr>
          <p:cNvPr id="17" name="Text 12"/>
          <p:cNvSpPr/>
          <p:nvPr/>
        </p:nvSpPr>
        <p:spPr>
          <a:xfrm>
            <a:off x="2191736" y="5053132"/>
            <a:ext cx="2187978" cy="268010"/>
          </a:xfrm>
          <a:prstGeom prst="rect">
            <a:avLst/>
          </a:prstGeom>
          <a:noFill/>
          <a:ln/>
        </p:spPr>
        <p:txBody>
          <a:bodyPr wrap="none" lIns="0" tIns="0" rIns="0" bIns="0" rtlCol="0" anchor="t"/>
          <a:lstStyle/>
          <a:p>
            <a:pPr marL="0" indent="0" algn="l">
              <a:lnSpc>
                <a:spcPts val="2100"/>
              </a:lnSpc>
              <a:buNone/>
            </a:pPr>
            <a:r>
              <a:rPr lang="en-US" sz="1650" b="1" dirty="0">
                <a:solidFill>
                  <a:srgbClr val="2C3249"/>
                </a:solidFill>
                <a:latin typeface="Kanit Light" pitchFamily="34" charset="0"/>
                <a:ea typeface="Kanit Light" pitchFamily="34" charset="-122"/>
                <a:cs typeface="Kanit Light" pitchFamily="34" charset="-120"/>
              </a:rPr>
              <a:t>Respiratory</a:t>
            </a:r>
            <a:r>
              <a:rPr lang="en-US" sz="1650" dirty="0">
                <a:solidFill>
                  <a:srgbClr val="2C3249"/>
                </a:solidFill>
                <a:latin typeface="Kanit Light" pitchFamily="34" charset="0"/>
                <a:ea typeface="Kanit Light" pitchFamily="34" charset="-122"/>
                <a:cs typeface="Kanit Light" pitchFamily="34" charset="-120"/>
              </a:rPr>
              <a:t> </a:t>
            </a:r>
            <a:r>
              <a:rPr lang="en-US" sz="1650" b="1" dirty="0">
                <a:solidFill>
                  <a:srgbClr val="2C3249"/>
                </a:solidFill>
                <a:latin typeface="Kanit Light" pitchFamily="34" charset="0"/>
                <a:ea typeface="Kanit Light" pitchFamily="34" charset="-122"/>
                <a:cs typeface="Kanit Light" pitchFamily="34" charset="-120"/>
              </a:rPr>
              <a:t>Support</a:t>
            </a:r>
            <a:endParaRPr lang="en-US" sz="1650" b="1" dirty="0"/>
          </a:p>
        </p:txBody>
      </p:sp>
      <p:sp>
        <p:nvSpPr>
          <p:cNvPr id="18" name="Text 13"/>
          <p:cNvSpPr/>
          <p:nvPr/>
        </p:nvSpPr>
        <p:spPr>
          <a:xfrm>
            <a:off x="2015410" y="5398889"/>
            <a:ext cx="11023958" cy="481965"/>
          </a:xfrm>
          <a:prstGeom prst="rect">
            <a:avLst/>
          </a:prstGeom>
          <a:noFill/>
          <a:ln/>
        </p:spPr>
        <p:txBody>
          <a:bodyPr wrap="square" lIns="0" tIns="0" rIns="0" bIns="0" rtlCol="0" anchor="t"/>
          <a:lstStyle/>
          <a:p>
            <a:pPr marL="0" indent="0" algn="l">
              <a:lnSpc>
                <a:spcPts val="1850"/>
              </a:lnSpc>
              <a:buNone/>
            </a:pPr>
            <a:r>
              <a:rPr lang="en-US" sz="1350" dirty="0">
                <a:solidFill>
                  <a:srgbClr val="2C3249"/>
                </a:solidFill>
                <a:latin typeface="Martel Sans" pitchFamily="34" charset="0"/>
                <a:ea typeface="Martel Sans" pitchFamily="34" charset="-122"/>
                <a:cs typeface="Martel Sans" pitchFamily="34" charset="-120"/>
              </a:rPr>
              <a:t>Management of dyspnoea and respiratory distress through bronchodilators (inhalers), </a:t>
            </a:r>
            <a:r>
              <a:rPr lang="en-US" sz="1350" b="1" dirty="0">
                <a:solidFill>
                  <a:srgbClr val="2C3249"/>
                </a:solidFill>
                <a:latin typeface="Martel Sans" pitchFamily="34" charset="0"/>
                <a:ea typeface="Martel Sans" pitchFamily="34" charset="-122"/>
                <a:cs typeface="Martel Sans" pitchFamily="34" charset="-120"/>
              </a:rPr>
              <a:t>oxygen therapy</a:t>
            </a:r>
            <a:r>
              <a:rPr lang="en-US" sz="1350" dirty="0">
                <a:solidFill>
                  <a:srgbClr val="2C3249"/>
                </a:solidFill>
                <a:latin typeface="Martel Sans" pitchFamily="34" charset="0"/>
                <a:ea typeface="Martel Sans" pitchFamily="34" charset="-122"/>
                <a:cs typeface="Martel Sans" pitchFamily="34" charset="-120"/>
              </a:rPr>
              <a:t>, and pulmonary rehabilitation to maintain John’s lung function and comfort.</a:t>
            </a:r>
            <a:endParaRPr lang="en-US" sz="1350" dirty="0"/>
          </a:p>
        </p:txBody>
      </p:sp>
      <p:sp>
        <p:nvSpPr>
          <p:cNvPr id="19" name="Shape 14"/>
          <p:cNvSpPr/>
          <p:nvPr/>
        </p:nvSpPr>
        <p:spPr>
          <a:xfrm>
            <a:off x="1155700" y="6204823"/>
            <a:ext cx="12077978" cy="1216343"/>
          </a:xfrm>
          <a:prstGeom prst="roundRect">
            <a:avLst>
              <a:gd name="adj" fmla="val 5924"/>
            </a:avLst>
          </a:prstGeom>
          <a:solidFill>
            <a:srgbClr val="FFFFFF"/>
          </a:solidFill>
          <a:ln w="22860">
            <a:solidFill>
              <a:srgbClr val="C5D2CF"/>
            </a:solidFill>
            <a:prstDash val="solid"/>
          </a:ln>
        </p:spPr>
        <p:txBody>
          <a:bodyPr/>
          <a:lstStyle/>
          <a:p>
            <a:endParaRPr lang="en-US"/>
          </a:p>
        </p:txBody>
      </p:sp>
      <p:sp>
        <p:nvSpPr>
          <p:cNvPr id="20" name="Shape 15"/>
          <p:cNvSpPr/>
          <p:nvPr/>
        </p:nvSpPr>
        <p:spPr>
          <a:xfrm>
            <a:off x="1150959" y="6227683"/>
            <a:ext cx="700128" cy="1170622"/>
          </a:xfrm>
          <a:prstGeom prst="roundRect">
            <a:avLst>
              <a:gd name="adj" fmla="val 6503"/>
            </a:avLst>
          </a:prstGeom>
          <a:solidFill>
            <a:srgbClr val="DFECE9"/>
          </a:solidFill>
          <a:ln/>
        </p:spPr>
        <p:txBody>
          <a:bodyPr/>
          <a:lstStyle/>
          <a:p>
            <a:endParaRPr lang="en-US"/>
          </a:p>
        </p:txBody>
      </p:sp>
      <p:sp>
        <p:nvSpPr>
          <p:cNvPr id="22" name="Text 16"/>
          <p:cNvSpPr/>
          <p:nvPr/>
        </p:nvSpPr>
        <p:spPr>
          <a:xfrm>
            <a:off x="2184475" y="6399133"/>
            <a:ext cx="2551831" cy="268010"/>
          </a:xfrm>
          <a:prstGeom prst="rect">
            <a:avLst/>
          </a:prstGeom>
          <a:noFill/>
          <a:ln/>
        </p:spPr>
        <p:txBody>
          <a:bodyPr wrap="none" lIns="0" tIns="0" rIns="0" bIns="0" rtlCol="0" anchor="t"/>
          <a:lstStyle/>
          <a:p>
            <a:pPr marL="0" indent="0" algn="l">
              <a:lnSpc>
                <a:spcPts val="2100"/>
              </a:lnSpc>
              <a:buNone/>
            </a:pPr>
            <a:r>
              <a:rPr lang="en-US" sz="1650" b="1" dirty="0">
                <a:solidFill>
                  <a:srgbClr val="2C3249"/>
                </a:solidFill>
                <a:latin typeface="Kanit Light" pitchFamily="34" charset="0"/>
                <a:ea typeface="Kanit Light" pitchFamily="34" charset="-122"/>
                <a:cs typeface="Kanit Light" pitchFamily="34" charset="-120"/>
              </a:rPr>
              <a:t>Symptom &amp; Palliative Care</a:t>
            </a:r>
            <a:endParaRPr lang="en-US" sz="1650" b="1" dirty="0"/>
          </a:p>
        </p:txBody>
      </p:sp>
      <p:sp>
        <p:nvSpPr>
          <p:cNvPr id="23" name="Text 17"/>
          <p:cNvSpPr/>
          <p:nvPr/>
        </p:nvSpPr>
        <p:spPr>
          <a:xfrm>
            <a:off x="2015410" y="6744891"/>
            <a:ext cx="11023958" cy="481965"/>
          </a:xfrm>
          <a:prstGeom prst="rect">
            <a:avLst/>
          </a:prstGeom>
          <a:noFill/>
          <a:ln/>
        </p:spPr>
        <p:txBody>
          <a:bodyPr wrap="square" lIns="0" tIns="0" rIns="0" bIns="0" rtlCol="0" anchor="t"/>
          <a:lstStyle/>
          <a:p>
            <a:pPr>
              <a:lnSpc>
                <a:spcPts val="1850"/>
              </a:lnSpc>
            </a:pPr>
            <a:r>
              <a:rPr lang="en-US" sz="1350" dirty="0">
                <a:solidFill>
                  <a:srgbClr val="2C3249"/>
                </a:solidFill>
                <a:latin typeface="Martel Sans" pitchFamily="34" charset="0"/>
                <a:ea typeface="Martel Sans" pitchFamily="34" charset="-122"/>
                <a:cs typeface="Martel Sans" pitchFamily="34" charset="-120"/>
              </a:rPr>
              <a:t>Holistic care focusing on </a:t>
            </a:r>
            <a:r>
              <a:rPr lang="en-US" sz="1350" b="1" dirty="0">
                <a:solidFill>
                  <a:srgbClr val="2C3249"/>
                </a:solidFill>
                <a:latin typeface="Martel Sans" pitchFamily="34" charset="0"/>
                <a:ea typeface="Martel Sans" pitchFamily="34" charset="-122"/>
                <a:cs typeface="Martel Sans" pitchFamily="34" charset="-120"/>
              </a:rPr>
              <a:t>pain relief</a:t>
            </a:r>
            <a:r>
              <a:rPr lang="en-US" sz="1350" dirty="0">
                <a:solidFill>
                  <a:srgbClr val="2C3249"/>
                </a:solidFill>
                <a:latin typeface="Martel Sans" pitchFamily="34" charset="0"/>
                <a:ea typeface="Martel Sans" pitchFamily="34" charset="-122"/>
                <a:cs typeface="Martel Sans" pitchFamily="34" charset="-120"/>
              </a:rPr>
              <a:t>, nutritional support, psychological counselling, and other interventions to alleviate symptoms and enhance the patient's quality of life throughout their journey </a:t>
            </a:r>
            <a:r>
              <a:rPr lang="en-US" sz="1400" dirty="0">
                <a:solidFill>
                  <a:srgbClr val="2C3249"/>
                </a:solidFill>
                <a:latin typeface="Martel Sans" pitchFamily="34" charset="0"/>
                <a:ea typeface="Martel Sans" pitchFamily="34" charset="-122"/>
                <a:cs typeface="Martel Sans" pitchFamily="34" charset="-120"/>
              </a:rPr>
              <a:t>(Aragon, 2020).</a:t>
            </a:r>
            <a:endParaRPr lang="en-US" sz="1350" dirty="0"/>
          </a:p>
        </p:txBody>
      </p:sp>
      <p:pic>
        <p:nvPicPr>
          <p:cNvPr id="31" name="Audio 30">
            <a:extLst>
              <a:ext uri="{FF2B5EF4-FFF2-40B4-BE49-F238E27FC236}">
                <a16:creationId xmlns:a16="http://schemas.microsoft.com/office/drawing/2014/main" id="{CAB1CEB3-E480-5A32-FCEA-FD0D1306F68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64400"/>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7318"/>
    </mc:Choice>
    <mc:Fallback>
      <p:transition spd="slow" advTm="57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3" name="Text 0"/>
          <p:cNvSpPr/>
          <p:nvPr/>
        </p:nvSpPr>
        <p:spPr>
          <a:xfrm>
            <a:off x="3060701" y="931367"/>
            <a:ext cx="8940800" cy="656134"/>
          </a:xfrm>
          <a:prstGeom prst="rect">
            <a:avLst/>
          </a:prstGeom>
          <a:noFill/>
          <a:ln/>
        </p:spPr>
        <p:txBody>
          <a:bodyPr wrap="square" lIns="0" tIns="0" rIns="0" bIns="0" rtlCol="0" anchor="t"/>
          <a:lstStyle/>
          <a:p>
            <a:pPr marL="0" indent="0" algn="l">
              <a:lnSpc>
                <a:spcPts val="4650"/>
              </a:lnSpc>
              <a:buNone/>
            </a:pPr>
            <a:r>
              <a:rPr lang="en-US" sz="4000" b="1" dirty="0">
                <a:solidFill>
                  <a:srgbClr val="272D45"/>
                </a:solidFill>
                <a:latin typeface="Kanit Light" pitchFamily="34" charset="0"/>
                <a:ea typeface="Kanit Light" pitchFamily="34" charset="-122"/>
                <a:cs typeface="Kanit Light" pitchFamily="34" charset="-120"/>
              </a:rPr>
              <a:t>Lifestyle Modifications and Prevention</a:t>
            </a:r>
            <a:endParaRPr lang="en-US" sz="4000" b="1" dirty="0"/>
          </a:p>
        </p:txBody>
      </p:sp>
      <p:sp>
        <p:nvSpPr>
          <p:cNvPr id="4" name="Shape 1"/>
          <p:cNvSpPr/>
          <p:nvPr/>
        </p:nvSpPr>
        <p:spPr>
          <a:xfrm>
            <a:off x="6148388" y="2403991"/>
            <a:ext cx="3831074" cy="2618899"/>
          </a:xfrm>
          <a:prstGeom prst="roundRect">
            <a:avLst>
              <a:gd name="adj" fmla="val 3034"/>
            </a:avLst>
          </a:prstGeom>
          <a:solidFill>
            <a:srgbClr val="DFECE9"/>
          </a:solidFill>
          <a:ln w="7620">
            <a:solidFill>
              <a:srgbClr val="C5D2CF"/>
            </a:solidFill>
            <a:prstDash val="solid"/>
          </a:ln>
        </p:spPr>
        <p:txBody>
          <a:bodyPr/>
          <a:lstStyle/>
          <a:p>
            <a:endParaRPr lang="en-US"/>
          </a:p>
        </p:txBody>
      </p:sp>
      <p:sp>
        <p:nvSpPr>
          <p:cNvPr id="5" name="Shape 2"/>
          <p:cNvSpPr/>
          <p:nvPr/>
        </p:nvSpPr>
        <p:spPr>
          <a:xfrm>
            <a:off x="6345079" y="2600682"/>
            <a:ext cx="567452" cy="567452"/>
          </a:xfrm>
          <a:prstGeom prst="roundRect">
            <a:avLst>
              <a:gd name="adj" fmla="val 16112527"/>
            </a:avLst>
          </a:prstGeom>
          <a:solidFill>
            <a:srgbClr val="437066"/>
          </a:solidFill>
          <a:ln/>
        </p:spPr>
        <p:txBody>
          <a:bodyPr/>
          <a:lstStyle/>
          <a:p>
            <a:endParaRPr lang="en-US"/>
          </a:p>
        </p:txBody>
      </p:sp>
      <p:sp>
        <p:nvSpPr>
          <p:cNvPr id="7" name="Text 3"/>
          <p:cNvSpPr/>
          <p:nvPr/>
        </p:nvSpPr>
        <p:spPr>
          <a:xfrm>
            <a:off x="7070170" y="2736651"/>
            <a:ext cx="2364581" cy="295513"/>
          </a:xfrm>
          <a:prstGeom prst="rect">
            <a:avLst/>
          </a:prstGeom>
          <a:noFill/>
          <a:ln/>
        </p:spPr>
        <p:txBody>
          <a:bodyPr wrap="none" lIns="0" tIns="0" rIns="0" bIns="0" rtlCol="0" anchor="t"/>
          <a:lstStyle/>
          <a:p>
            <a:pPr marL="0" indent="0" algn="l">
              <a:lnSpc>
                <a:spcPts val="2300"/>
              </a:lnSpc>
              <a:buNone/>
            </a:pPr>
            <a:r>
              <a:rPr lang="en-US" sz="1850" b="1" dirty="0">
                <a:solidFill>
                  <a:srgbClr val="2C3249"/>
                </a:solidFill>
                <a:latin typeface="Kanit Light" pitchFamily="34" charset="0"/>
                <a:ea typeface="Kanit Light" pitchFamily="34" charset="-122"/>
                <a:cs typeface="Kanit Light" pitchFamily="34" charset="-120"/>
              </a:rPr>
              <a:t>Smoking Cessation</a:t>
            </a:r>
            <a:endParaRPr lang="en-US" sz="1850" b="1" dirty="0"/>
          </a:p>
        </p:txBody>
      </p:sp>
      <p:sp>
        <p:nvSpPr>
          <p:cNvPr id="8" name="Text 4"/>
          <p:cNvSpPr/>
          <p:nvPr/>
        </p:nvSpPr>
        <p:spPr>
          <a:xfrm>
            <a:off x="6345079" y="3370064"/>
            <a:ext cx="3437692" cy="1110139"/>
          </a:xfrm>
          <a:prstGeom prst="rect">
            <a:avLst/>
          </a:prstGeom>
          <a:noFill/>
          <a:ln/>
        </p:spPr>
        <p:txBody>
          <a:bodyPr wrap="square" lIns="0" tIns="0" rIns="0" bIns="0" rtlCol="0" anchor="t"/>
          <a:lstStyle/>
          <a:p>
            <a:pPr>
              <a:lnSpc>
                <a:spcPts val="2150"/>
              </a:lnSpc>
            </a:pPr>
            <a:r>
              <a:rPr lang="en-US" sz="1600" dirty="0">
                <a:solidFill>
                  <a:srgbClr val="2C3249"/>
                </a:solidFill>
                <a:latin typeface="Martel Sans" pitchFamily="34" charset="0"/>
                <a:ea typeface="Martel Sans" pitchFamily="34" charset="-122"/>
                <a:cs typeface="Martel Sans" pitchFamily="34" charset="-120"/>
              </a:rPr>
              <a:t>Quitting significantly improves prognosis and reduces further lung damage (Sheikh et al., 2021). Support programmes and nicotine therapies are available.</a:t>
            </a:r>
            <a:endParaRPr lang="en-US" sz="1600" dirty="0"/>
          </a:p>
        </p:txBody>
      </p:sp>
      <p:sp>
        <p:nvSpPr>
          <p:cNvPr id="9" name="Shape 5"/>
          <p:cNvSpPr/>
          <p:nvPr/>
        </p:nvSpPr>
        <p:spPr>
          <a:xfrm>
            <a:off x="10137219" y="2403991"/>
            <a:ext cx="3831193" cy="2618899"/>
          </a:xfrm>
          <a:prstGeom prst="roundRect">
            <a:avLst>
              <a:gd name="adj" fmla="val 3034"/>
            </a:avLst>
          </a:prstGeom>
          <a:solidFill>
            <a:srgbClr val="DFECE9"/>
          </a:solidFill>
          <a:ln w="7620">
            <a:solidFill>
              <a:srgbClr val="C5D2CF"/>
            </a:solidFill>
            <a:prstDash val="solid"/>
          </a:ln>
        </p:spPr>
        <p:txBody>
          <a:bodyPr/>
          <a:lstStyle/>
          <a:p>
            <a:endParaRPr lang="en-US"/>
          </a:p>
        </p:txBody>
      </p:sp>
      <p:sp>
        <p:nvSpPr>
          <p:cNvPr id="10" name="Shape 6"/>
          <p:cNvSpPr/>
          <p:nvPr/>
        </p:nvSpPr>
        <p:spPr>
          <a:xfrm>
            <a:off x="10333911" y="2600682"/>
            <a:ext cx="567452" cy="567452"/>
          </a:xfrm>
          <a:prstGeom prst="roundRect">
            <a:avLst>
              <a:gd name="adj" fmla="val 16112527"/>
            </a:avLst>
          </a:prstGeom>
          <a:solidFill>
            <a:srgbClr val="437066"/>
          </a:solidFill>
          <a:ln/>
        </p:spPr>
        <p:txBody>
          <a:bodyPr/>
          <a:lstStyle/>
          <a:p>
            <a:endParaRPr lang="en-US"/>
          </a:p>
        </p:txBody>
      </p:sp>
      <p:sp>
        <p:nvSpPr>
          <p:cNvPr id="12" name="Text 7"/>
          <p:cNvSpPr/>
          <p:nvPr/>
        </p:nvSpPr>
        <p:spPr>
          <a:xfrm>
            <a:off x="11098055" y="2736651"/>
            <a:ext cx="2364581" cy="295513"/>
          </a:xfrm>
          <a:prstGeom prst="rect">
            <a:avLst/>
          </a:prstGeom>
          <a:noFill/>
          <a:ln/>
        </p:spPr>
        <p:txBody>
          <a:bodyPr wrap="none" lIns="0" tIns="0" rIns="0" bIns="0" rtlCol="0" anchor="t"/>
          <a:lstStyle/>
          <a:p>
            <a:pPr marL="0" indent="0" algn="l">
              <a:lnSpc>
                <a:spcPts val="2300"/>
              </a:lnSpc>
              <a:buNone/>
            </a:pPr>
            <a:r>
              <a:rPr lang="en-US" sz="1850" b="1" dirty="0">
                <a:solidFill>
                  <a:srgbClr val="2C3249"/>
                </a:solidFill>
                <a:latin typeface="Kanit Light" pitchFamily="34" charset="0"/>
                <a:ea typeface="Kanit Light" pitchFamily="34" charset="-122"/>
                <a:cs typeface="Kanit Light" pitchFamily="34" charset="-120"/>
              </a:rPr>
              <a:t>Balanced Nutrition</a:t>
            </a:r>
            <a:endParaRPr lang="en-US" sz="1850" b="1" dirty="0"/>
          </a:p>
        </p:txBody>
      </p:sp>
      <p:sp>
        <p:nvSpPr>
          <p:cNvPr id="13" name="Text 8"/>
          <p:cNvSpPr/>
          <p:nvPr/>
        </p:nvSpPr>
        <p:spPr>
          <a:xfrm>
            <a:off x="10333911" y="3456027"/>
            <a:ext cx="3437811" cy="1110139"/>
          </a:xfrm>
          <a:prstGeom prst="rect">
            <a:avLst/>
          </a:prstGeom>
          <a:noFill/>
          <a:ln/>
        </p:spPr>
        <p:txBody>
          <a:bodyPr wrap="square" lIns="0" tIns="0" rIns="0" bIns="0" rtlCol="0" anchor="t"/>
          <a:lstStyle/>
          <a:p>
            <a:pPr marL="0" indent="0" algn="l">
              <a:lnSpc>
                <a:spcPts val="2150"/>
              </a:lnSpc>
              <a:buNone/>
            </a:pPr>
            <a:r>
              <a:rPr lang="en-US" sz="1600" dirty="0">
                <a:solidFill>
                  <a:srgbClr val="2C3249"/>
                </a:solidFill>
                <a:latin typeface="Martel Sans" pitchFamily="34" charset="0"/>
                <a:ea typeface="Martel Sans" pitchFamily="34" charset="-122"/>
                <a:cs typeface="Martel Sans" pitchFamily="34" charset="-120"/>
              </a:rPr>
              <a:t>A diet rich in fruits, vegetables, and proteins supports immune function and overall well-being during John’s treatment.</a:t>
            </a:r>
            <a:endParaRPr lang="en-US" sz="1600" dirty="0"/>
          </a:p>
        </p:txBody>
      </p:sp>
      <p:sp>
        <p:nvSpPr>
          <p:cNvPr id="14" name="Shape 9"/>
          <p:cNvSpPr/>
          <p:nvPr/>
        </p:nvSpPr>
        <p:spPr>
          <a:xfrm>
            <a:off x="6148388" y="5180647"/>
            <a:ext cx="7820025" cy="2063829"/>
          </a:xfrm>
          <a:prstGeom prst="roundRect">
            <a:avLst>
              <a:gd name="adj" fmla="val 3850"/>
            </a:avLst>
          </a:prstGeom>
          <a:solidFill>
            <a:srgbClr val="DFECE9"/>
          </a:solidFill>
          <a:ln w="7620">
            <a:solidFill>
              <a:srgbClr val="C5D2CF"/>
            </a:solidFill>
            <a:prstDash val="solid"/>
          </a:ln>
        </p:spPr>
        <p:txBody>
          <a:bodyPr/>
          <a:lstStyle/>
          <a:p>
            <a:endParaRPr lang="en-US"/>
          </a:p>
        </p:txBody>
      </p:sp>
      <p:sp>
        <p:nvSpPr>
          <p:cNvPr id="15" name="Shape 10"/>
          <p:cNvSpPr/>
          <p:nvPr/>
        </p:nvSpPr>
        <p:spPr>
          <a:xfrm>
            <a:off x="6345079" y="5377339"/>
            <a:ext cx="567452" cy="567452"/>
          </a:xfrm>
          <a:prstGeom prst="roundRect">
            <a:avLst>
              <a:gd name="adj" fmla="val 16112527"/>
            </a:avLst>
          </a:prstGeom>
          <a:solidFill>
            <a:srgbClr val="437066"/>
          </a:solidFill>
          <a:ln/>
        </p:spPr>
        <p:txBody>
          <a:bodyPr/>
          <a:lstStyle/>
          <a:p>
            <a:endParaRPr lang="en-US"/>
          </a:p>
        </p:txBody>
      </p:sp>
      <p:sp>
        <p:nvSpPr>
          <p:cNvPr id="17" name="Text 11"/>
          <p:cNvSpPr/>
          <p:nvPr/>
        </p:nvSpPr>
        <p:spPr>
          <a:xfrm>
            <a:off x="7109222" y="5543867"/>
            <a:ext cx="2364581" cy="295513"/>
          </a:xfrm>
          <a:prstGeom prst="rect">
            <a:avLst/>
          </a:prstGeom>
          <a:noFill/>
          <a:ln/>
        </p:spPr>
        <p:txBody>
          <a:bodyPr wrap="none" lIns="0" tIns="0" rIns="0" bIns="0" rtlCol="0" anchor="t"/>
          <a:lstStyle/>
          <a:p>
            <a:pPr marL="0" indent="0" algn="l">
              <a:lnSpc>
                <a:spcPts val="2300"/>
              </a:lnSpc>
              <a:buNone/>
            </a:pPr>
            <a:r>
              <a:rPr lang="en-US" sz="1850" b="1" dirty="0">
                <a:solidFill>
                  <a:srgbClr val="2C3249"/>
                </a:solidFill>
                <a:latin typeface="Kanit Light" pitchFamily="34" charset="0"/>
                <a:ea typeface="Kanit Light" pitchFamily="34" charset="-122"/>
                <a:cs typeface="Kanit Light" pitchFamily="34" charset="-120"/>
              </a:rPr>
              <a:t>Regular Exercise</a:t>
            </a:r>
            <a:endParaRPr lang="en-US" sz="1850" b="1" dirty="0"/>
          </a:p>
        </p:txBody>
      </p:sp>
      <p:sp>
        <p:nvSpPr>
          <p:cNvPr id="18" name="Text 12"/>
          <p:cNvSpPr/>
          <p:nvPr/>
        </p:nvSpPr>
        <p:spPr>
          <a:xfrm>
            <a:off x="6345080" y="6215181"/>
            <a:ext cx="7426642" cy="555069"/>
          </a:xfrm>
          <a:prstGeom prst="rect">
            <a:avLst/>
          </a:prstGeom>
          <a:noFill/>
          <a:ln/>
        </p:spPr>
        <p:txBody>
          <a:bodyPr wrap="square" lIns="0" tIns="0" rIns="0" bIns="0" rtlCol="0" anchor="t"/>
          <a:lstStyle/>
          <a:p>
            <a:pPr>
              <a:lnSpc>
                <a:spcPts val="2150"/>
              </a:lnSpc>
            </a:pPr>
            <a:r>
              <a:rPr lang="en-US" sz="1600" dirty="0">
                <a:solidFill>
                  <a:srgbClr val="2C3249"/>
                </a:solidFill>
                <a:latin typeface="Martel Sans" pitchFamily="34" charset="0"/>
                <a:ea typeface="Martel Sans" pitchFamily="34" charset="-122"/>
                <a:cs typeface="Martel Sans" pitchFamily="34" charset="-120"/>
              </a:rPr>
              <a:t>Light to moderate physical activity helps enhance lung function, reduce fatigue, and boost your mood (NICE, 2019).</a:t>
            </a:r>
            <a:endParaRPr lang="en-US" sz="1600" dirty="0"/>
          </a:p>
        </p:txBody>
      </p:sp>
      <p:pic>
        <p:nvPicPr>
          <p:cNvPr id="19" name="Picture 18"/>
          <p:cNvPicPr>
            <a:picLocks noChangeAspect="1"/>
          </p:cNvPicPr>
          <p:nvPr/>
        </p:nvPicPr>
        <p:blipFill>
          <a:blip r:embed="rId5"/>
          <a:stretch>
            <a:fillRect/>
          </a:stretch>
        </p:blipFill>
        <p:spPr>
          <a:xfrm>
            <a:off x="952500" y="1946617"/>
            <a:ext cx="4298478" cy="3018819"/>
          </a:xfrm>
          <a:prstGeom prst="rect">
            <a:avLst/>
          </a:prstGeom>
          <a:ln>
            <a:noFill/>
          </a:ln>
          <a:effectLst>
            <a:softEdge rad="112500"/>
          </a:effectLst>
        </p:spPr>
      </p:pic>
      <p:pic>
        <p:nvPicPr>
          <p:cNvPr id="20" name="Picture 19"/>
          <p:cNvPicPr>
            <a:picLocks noChangeAspect="1"/>
          </p:cNvPicPr>
          <p:nvPr/>
        </p:nvPicPr>
        <p:blipFill>
          <a:blip r:embed="rId6"/>
          <a:stretch>
            <a:fillRect/>
          </a:stretch>
        </p:blipFill>
        <p:spPr>
          <a:xfrm>
            <a:off x="952500" y="5027175"/>
            <a:ext cx="4292600" cy="2707125"/>
          </a:xfrm>
          <a:prstGeom prst="rect">
            <a:avLst/>
          </a:prstGeom>
          <a:ln>
            <a:noFill/>
          </a:ln>
          <a:effectLst>
            <a:softEdge rad="112500"/>
          </a:effectLst>
        </p:spPr>
      </p:pic>
      <p:pic>
        <p:nvPicPr>
          <p:cNvPr id="27" name="Audio 26">
            <a:extLst>
              <a:ext uri="{FF2B5EF4-FFF2-40B4-BE49-F238E27FC236}">
                <a16:creationId xmlns:a16="http://schemas.microsoft.com/office/drawing/2014/main" id="{CDB2662A-543D-9322-2ECD-48B714B6458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3665200" y="7300258"/>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6590"/>
    </mc:Choice>
    <mc:Fallback>
      <p:transition spd="slow" advTm="16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mute="1" showWhenStopped="0">
                <p:cTn id="7" fill="hold" display="0">
                  <p:stCondLst>
                    <p:cond delay="indefinite"/>
                  </p:stCondLst>
                  <p:endCondLst>
                    <p:cond evt="onStopAudio" delay="0">
                      <p:tgtEl>
                        <p:sldTgt/>
                      </p:tgtEl>
                    </p:cond>
                  </p:endCondLst>
                </p:cTn>
                <p:tgtEl>
                  <p:spTgt spid="27"/>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4" name="Text 1"/>
          <p:cNvSpPr/>
          <p:nvPr/>
        </p:nvSpPr>
        <p:spPr>
          <a:xfrm>
            <a:off x="1933634" y="1049417"/>
            <a:ext cx="10762893" cy="708779"/>
          </a:xfrm>
          <a:prstGeom prst="rect">
            <a:avLst/>
          </a:prstGeom>
          <a:noFill/>
          <a:ln/>
        </p:spPr>
        <p:txBody>
          <a:bodyPr wrap="none" lIns="0" tIns="0" rIns="0" bIns="0" rtlCol="0" anchor="t"/>
          <a:lstStyle/>
          <a:p>
            <a:pPr marL="0" indent="0" algn="l">
              <a:lnSpc>
                <a:spcPts val="5550"/>
              </a:lnSpc>
              <a:buNone/>
            </a:pPr>
            <a:r>
              <a:rPr lang="en-US" sz="4450" b="1" dirty="0">
                <a:solidFill>
                  <a:srgbClr val="272D45"/>
                </a:solidFill>
                <a:latin typeface="Kanit Light" pitchFamily="34" charset="0"/>
                <a:ea typeface="Kanit Light" pitchFamily="34" charset="-122"/>
                <a:cs typeface="Kanit Light" pitchFamily="34" charset="-120"/>
              </a:rPr>
              <a:t>Communication and Ethical Considerations</a:t>
            </a:r>
            <a:endParaRPr lang="en-US" sz="4450" b="1" dirty="0"/>
          </a:p>
        </p:txBody>
      </p:sp>
      <p:sp>
        <p:nvSpPr>
          <p:cNvPr id="5" name="Text 2"/>
          <p:cNvSpPr/>
          <p:nvPr/>
        </p:nvSpPr>
        <p:spPr>
          <a:xfrm>
            <a:off x="828199" y="2304454"/>
            <a:ext cx="13042821" cy="725805"/>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Navigating the complexities of a lung cancer diagnosis requires clear communication and a deep understanding of ethical principles, involving the patient and their family in every decision.</a:t>
            </a:r>
            <a:endParaRPr lang="en-US" sz="1750" dirty="0"/>
          </a:p>
        </p:txBody>
      </p:sp>
      <p:sp>
        <p:nvSpPr>
          <p:cNvPr id="6" name="Shape 3"/>
          <p:cNvSpPr/>
          <p:nvPr/>
        </p:nvSpPr>
        <p:spPr>
          <a:xfrm>
            <a:off x="793790" y="3916680"/>
            <a:ext cx="4196358" cy="2766298"/>
          </a:xfrm>
          <a:prstGeom prst="roundRect">
            <a:avLst>
              <a:gd name="adj" fmla="val 5289"/>
            </a:avLst>
          </a:prstGeom>
          <a:solidFill>
            <a:srgbClr val="FFFFFF"/>
          </a:solidFill>
          <a:ln/>
        </p:spPr>
        <p:txBody>
          <a:bodyPr/>
          <a:lstStyle/>
          <a:p>
            <a:endParaRPr lang="en-US"/>
          </a:p>
        </p:txBody>
      </p:sp>
      <p:sp>
        <p:nvSpPr>
          <p:cNvPr id="7" name="Shape 4"/>
          <p:cNvSpPr/>
          <p:nvPr/>
        </p:nvSpPr>
        <p:spPr>
          <a:xfrm>
            <a:off x="793790" y="3886200"/>
            <a:ext cx="4196358" cy="121920"/>
          </a:xfrm>
          <a:prstGeom prst="roundRect">
            <a:avLst>
              <a:gd name="adj" fmla="val 78139"/>
            </a:avLst>
          </a:prstGeom>
          <a:solidFill>
            <a:srgbClr val="437066"/>
          </a:solidFill>
          <a:ln/>
        </p:spPr>
        <p:txBody>
          <a:bodyPr/>
          <a:lstStyle/>
          <a:p>
            <a:endParaRPr lang="en-US"/>
          </a:p>
        </p:txBody>
      </p:sp>
      <p:sp>
        <p:nvSpPr>
          <p:cNvPr id="8" name="Shape 5"/>
          <p:cNvSpPr/>
          <p:nvPr/>
        </p:nvSpPr>
        <p:spPr>
          <a:xfrm>
            <a:off x="2551688" y="3576518"/>
            <a:ext cx="680442" cy="680442"/>
          </a:xfrm>
          <a:prstGeom prst="roundRect">
            <a:avLst>
              <a:gd name="adj" fmla="val 134383"/>
            </a:avLst>
          </a:prstGeom>
          <a:solidFill>
            <a:srgbClr val="437066"/>
          </a:solidFill>
          <a:ln/>
        </p:spPr>
        <p:txBody>
          <a:bodyPr/>
          <a:lstStyle/>
          <a:p>
            <a:endParaRPr lang="en-US"/>
          </a:p>
        </p:txBody>
      </p:sp>
      <p:sp>
        <p:nvSpPr>
          <p:cNvPr id="10" name="Text 6"/>
          <p:cNvSpPr/>
          <p:nvPr/>
        </p:nvSpPr>
        <p:spPr>
          <a:xfrm>
            <a:off x="1051084" y="4483656"/>
            <a:ext cx="3135511"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Effective Communication</a:t>
            </a:r>
            <a:endParaRPr lang="en-US" sz="2200" dirty="0"/>
          </a:p>
        </p:txBody>
      </p:sp>
      <p:sp>
        <p:nvSpPr>
          <p:cNvPr id="11" name="Text 7"/>
          <p:cNvSpPr/>
          <p:nvPr/>
        </p:nvSpPr>
        <p:spPr>
          <a:xfrm>
            <a:off x="1051084" y="4974074"/>
            <a:ext cx="3681770" cy="1451610"/>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Clear, empathetic discussions about the diagnosis, prognosis, and treatment options are paramount (</a:t>
            </a:r>
            <a:r>
              <a:rPr lang="en-US" sz="1750" dirty="0" err="1">
                <a:solidFill>
                  <a:srgbClr val="2C3249"/>
                </a:solidFill>
                <a:latin typeface="Martel Sans" pitchFamily="34" charset="0"/>
                <a:ea typeface="Martel Sans" pitchFamily="34" charset="-122"/>
                <a:cs typeface="Martel Sans" pitchFamily="34" charset="-120"/>
              </a:rPr>
              <a:t>Lelorain</a:t>
            </a:r>
            <a:r>
              <a:rPr lang="en-US" sz="1750" dirty="0">
                <a:solidFill>
                  <a:srgbClr val="2C3249"/>
                </a:solidFill>
                <a:latin typeface="Martel Sans" pitchFamily="34" charset="0"/>
                <a:ea typeface="Martel Sans" pitchFamily="34" charset="-122"/>
                <a:cs typeface="Martel Sans" pitchFamily="34" charset="-120"/>
              </a:rPr>
              <a:t>, 2021).</a:t>
            </a:r>
            <a:endParaRPr lang="en-US" sz="1750" dirty="0"/>
          </a:p>
        </p:txBody>
      </p:sp>
      <p:sp>
        <p:nvSpPr>
          <p:cNvPr id="12" name="Shape 8"/>
          <p:cNvSpPr/>
          <p:nvPr/>
        </p:nvSpPr>
        <p:spPr>
          <a:xfrm>
            <a:off x="5216962" y="3916680"/>
            <a:ext cx="4196358" cy="2766298"/>
          </a:xfrm>
          <a:prstGeom prst="roundRect">
            <a:avLst>
              <a:gd name="adj" fmla="val 5289"/>
            </a:avLst>
          </a:prstGeom>
          <a:solidFill>
            <a:srgbClr val="FFFFFF"/>
          </a:solidFill>
          <a:ln/>
        </p:spPr>
        <p:txBody>
          <a:bodyPr/>
          <a:lstStyle/>
          <a:p>
            <a:endParaRPr lang="en-US"/>
          </a:p>
        </p:txBody>
      </p:sp>
      <p:sp>
        <p:nvSpPr>
          <p:cNvPr id="13" name="Shape 9"/>
          <p:cNvSpPr/>
          <p:nvPr/>
        </p:nvSpPr>
        <p:spPr>
          <a:xfrm>
            <a:off x="5216962" y="3886200"/>
            <a:ext cx="4196358" cy="121920"/>
          </a:xfrm>
          <a:prstGeom prst="roundRect">
            <a:avLst>
              <a:gd name="adj" fmla="val 78139"/>
            </a:avLst>
          </a:prstGeom>
          <a:solidFill>
            <a:srgbClr val="437066"/>
          </a:solidFill>
          <a:ln/>
        </p:spPr>
        <p:txBody>
          <a:bodyPr/>
          <a:lstStyle/>
          <a:p>
            <a:endParaRPr lang="en-US"/>
          </a:p>
        </p:txBody>
      </p:sp>
      <p:sp>
        <p:nvSpPr>
          <p:cNvPr id="14" name="Shape 10"/>
          <p:cNvSpPr/>
          <p:nvPr/>
        </p:nvSpPr>
        <p:spPr>
          <a:xfrm>
            <a:off x="6974860" y="3576518"/>
            <a:ext cx="680442" cy="680442"/>
          </a:xfrm>
          <a:prstGeom prst="roundRect">
            <a:avLst>
              <a:gd name="adj" fmla="val 134383"/>
            </a:avLst>
          </a:prstGeom>
          <a:solidFill>
            <a:srgbClr val="437066"/>
          </a:solidFill>
          <a:ln/>
        </p:spPr>
        <p:txBody>
          <a:bodyPr/>
          <a:lstStyle/>
          <a:p>
            <a:endParaRPr lang="en-US"/>
          </a:p>
        </p:txBody>
      </p:sp>
      <p:sp>
        <p:nvSpPr>
          <p:cNvPr id="16" name="Text 11"/>
          <p:cNvSpPr/>
          <p:nvPr/>
        </p:nvSpPr>
        <p:spPr>
          <a:xfrm>
            <a:off x="5474256" y="448365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Ethical Considerations</a:t>
            </a:r>
            <a:endParaRPr lang="en-US" sz="2200" dirty="0"/>
          </a:p>
        </p:txBody>
      </p:sp>
      <p:sp>
        <p:nvSpPr>
          <p:cNvPr id="17" name="Text 12"/>
          <p:cNvSpPr/>
          <p:nvPr/>
        </p:nvSpPr>
        <p:spPr>
          <a:xfrm>
            <a:off x="5474256" y="4974074"/>
            <a:ext cx="3681770" cy="1451610"/>
          </a:xfrm>
          <a:prstGeom prst="rect">
            <a:avLst/>
          </a:prstGeom>
          <a:noFill/>
          <a:ln/>
        </p:spPr>
        <p:txBody>
          <a:bodyPr wrap="square" lIns="0" tIns="0" rIns="0" bIns="0" rtlCol="0" anchor="t"/>
          <a:lstStyle/>
          <a:p>
            <a:pPr>
              <a:lnSpc>
                <a:spcPts val="2850"/>
              </a:lnSpc>
            </a:pPr>
            <a:r>
              <a:rPr lang="en-US" sz="1750" dirty="0">
                <a:solidFill>
                  <a:srgbClr val="2C3249"/>
                </a:solidFill>
                <a:latin typeface="Martel Sans" pitchFamily="34" charset="0"/>
                <a:ea typeface="Martel Sans" pitchFamily="34" charset="-122"/>
                <a:cs typeface="Martel Sans" pitchFamily="34" charset="-120"/>
              </a:rPr>
              <a:t>Respecting patient autonomy is crucial, especially when discussing complex end-of-life decisions (</a:t>
            </a:r>
            <a:r>
              <a:rPr lang="fi-FI" sz="1750" dirty="0">
                <a:solidFill>
                  <a:srgbClr val="2C3249"/>
                </a:solidFill>
                <a:latin typeface="Martel Sans" pitchFamily="34" charset="0"/>
                <a:ea typeface="Martel Sans" pitchFamily="34" charset="-122"/>
                <a:cs typeface="Martel Sans" pitchFamily="34" charset="-120"/>
              </a:rPr>
              <a:t>Houska &amp; Loučka, 2019</a:t>
            </a:r>
            <a:r>
              <a:rPr lang="en-US" sz="1750" dirty="0">
                <a:solidFill>
                  <a:srgbClr val="2C3249"/>
                </a:solidFill>
                <a:latin typeface="Martel Sans" pitchFamily="34" charset="0"/>
                <a:ea typeface="Martel Sans" pitchFamily="34" charset="-122"/>
                <a:cs typeface="Martel Sans" pitchFamily="34" charset="-120"/>
              </a:rPr>
              <a:t>).</a:t>
            </a:r>
            <a:endParaRPr lang="en-US" sz="1750" dirty="0"/>
          </a:p>
        </p:txBody>
      </p:sp>
      <p:sp>
        <p:nvSpPr>
          <p:cNvPr id="18" name="Shape 13"/>
          <p:cNvSpPr/>
          <p:nvPr/>
        </p:nvSpPr>
        <p:spPr>
          <a:xfrm>
            <a:off x="9640133" y="3916680"/>
            <a:ext cx="4196358" cy="2766298"/>
          </a:xfrm>
          <a:prstGeom prst="roundRect">
            <a:avLst>
              <a:gd name="adj" fmla="val 5289"/>
            </a:avLst>
          </a:prstGeom>
          <a:solidFill>
            <a:srgbClr val="FFFFFF"/>
          </a:solidFill>
          <a:ln/>
        </p:spPr>
        <p:txBody>
          <a:bodyPr/>
          <a:lstStyle/>
          <a:p>
            <a:endParaRPr lang="en-US"/>
          </a:p>
        </p:txBody>
      </p:sp>
      <p:sp>
        <p:nvSpPr>
          <p:cNvPr id="19" name="Shape 14"/>
          <p:cNvSpPr/>
          <p:nvPr/>
        </p:nvSpPr>
        <p:spPr>
          <a:xfrm>
            <a:off x="9640133" y="3886200"/>
            <a:ext cx="4196358" cy="121920"/>
          </a:xfrm>
          <a:prstGeom prst="roundRect">
            <a:avLst>
              <a:gd name="adj" fmla="val 78139"/>
            </a:avLst>
          </a:prstGeom>
          <a:solidFill>
            <a:srgbClr val="437066"/>
          </a:solidFill>
          <a:ln/>
        </p:spPr>
        <p:txBody>
          <a:bodyPr/>
          <a:lstStyle/>
          <a:p>
            <a:endParaRPr lang="en-US"/>
          </a:p>
        </p:txBody>
      </p:sp>
      <p:sp>
        <p:nvSpPr>
          <p:cNvPr id="20" name="Shape 15"/>
          <p:cNvSpPr/>
          <p:nvPr/>
        </p:nvSpPr>
        <p:spPr>
          <a:xfrm>
            <a:off x="11398032" y="3576518"/>
            <a:ext cx="680442" cy="680442"/>
          </a:xfrm>
          <a:prstGeom prst="roundRect">
            <a:avLst>
              <a:gd name="adj" fmla="val 134383"/>
            </a:avLst>
          </a:prstGeom>
          <a:solidFill>
            <a:srgbClr val="437066"/>
          </a:solidFill>
          <a:ln/>
        </p:spPr>
        <p:txBody>
          <a:bodyPr/>
          <a:lstStyle/>
          <a:p>
            <a:endParaRPr lang="en-US"/>
          </a:p>
        </p:txBody>
      </p:sp>
      <p:sp>
        <p:nvSpPr>
          <p:cNvPr id="22" name="Text 16"/>
          <p:cNvSpPr/>
          <p:nvPr/>
        </p:nvSpPr>
        <p:spPr>
          <a:xfrm>
            <a:off x="9897427" y="4483656"/>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2C3249"/>
                </a:solidFill>
                <a:latin typeface="Kanit Light" pitchFamily="34" charset="0"/>
                <a:ea typeface="Kanit Light" pitchFamily="34" charset="-122"/>
                <a:cs typeface="Kanit Light" pitchFamily="34" charset="-120"/>
              </a:rPr>
              <a:t>Family Involvement</a:t>
            </a:r>
            <a:endParaRPr lang="en-US" sz="2200" dirty="0"/>
          </a:p>
        </p:txBody>
      </p:sp>
      <p:sp>
        <p:nvSpPr>
          <p:cNvPr id="23" name="Text 17"/>
          <p:cNvSpPr/>
          <p:nvPr/>
        </p:nvSpPr>
        <p:spPr>
          <a:xfrm>
            <a:off x="9897427" y="4974074"/>
            <a:ext cx="3681770" cy="1451610"/>
          </a:xfrm>
          <a:prstGeom prst="rect">
            <a:avLst/>
          </a:prstGeom>
          <a:noFill/>
          <a:ln/>
        </p:spPr>
        <p:txBody>
          <a:bodyPr wrap="square" lIns="0" tIns="0" rIns="0" bIns="0" rtlCol="0" anchor="t"/>
          <a:lstStyle/>
          <a:p>
            <a:pPr marL="0" indent="0" algn="l">
              <a:lnSpc>
                <a:spcPts val="2850"/>
              </a:lnSpc>
              <a:buNone/>
            </a:pPr>
            <a:r>
              <a:rPr lang="en-US" sz="1750" dirty="0">
                <a:solidFill>
                  <a:srgbClr val="2C3249"/>
                </a:solidFill>
                <a:latin typeface="Martel Sans" pitchFamily="34" charset="0"/>
                <a:ea typeface="Martel Sans" pitchFamily="34" charset="-122"/>
                <a:cs typeface="Martel Sans" pitchFamily="34" charset="-120"/>
              </a:rPr>
              <a:t>Ensuring family members are fully informed and understand the patient's wishes and care goals is vital for cohesive support.</a:t>
            </a:r>
            <a:endParaRPr lang="en-US" sz="1750" dirty="0"/>
          </a:p>
        </p:txBody>
      </p:sp>
      <p:pic>
        <p:nvPicPr>
          <p:cNvPr id="26" name="Audio 25">
            <a:extLst>
              <a:ext uri="{FF2B5EF4-FFF2-40B4-BE49-F238E27FC236}">
                <a16:creationId xmlns:a16="http://schemas.microsoft.com/office/drawing/2014/main" id="{0AB8C433-5A2C-8111-BC8B-108EFB8B71D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300258"/>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12294"/>
    </mc:Choice>
    <mc:Fallback>
      <p:transition spd="slow" advTm="12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1862257" y="745807"/>
            <a:ext cx="11146274" cy="687110"/>
          </a:xfrm>
          <a:prstGeom prst="rect">
            <a:avLst/>
          </a:prstGeom>
          <a:noFill/>
          <a:ln/>
        </p:spPr>
        <p:txBody>
          <a:bodyPr wrap="none" lIns="0" tIns="0" rIns="0" bIns="0" rtlCol="0" anchor="t"/>
          <a:lstStyle/>
          <a:p>
            <a:pPr marL="0" indent="0" algn="l">
              <a:lnSpc>
                <a:spcPts val="5400"/>
              </a:lnSpc>
              <a:buNone/>
            </a:pPr>
            <a:r>
              <a:rPr lang="en-US" sz="4300" b="1" dirty="0">
                <a:solidFill>
                  <a:srgbClr val="272D45"/>
                </a:solidFill>
                <a:latin typeface="Kanit Light" pitchFamily="34" charset="0"/>
                <a:ea typeface="Kanit Light" pitchFamily="34" charset="-122"/>
                <a:cs typeface="Kanit Light" pitchFamily="34" charset="-120"/>
              </a:rPr>
              <a:t>NHS and NICE Guidelines for Lung Cancer Care</a:t>
            </a:r>
            <a:endParaRPr lang="en-US" sz="4300" b="1" dirty="0"/>
          </a:p>
        </p:txBody>
      </p:sp>
      <p:sp>
        <p:nvSpPr>
          <p:cNvPr id="3" name="Text 1"/>
          <p:cNvSpPr/>
          <p:nvPr/>
        </p:nvSpPr>
        <p:spPr>
          <a:xfrm>
            <a:off x="769620" y="1759267"/>
            <a:ext cx="13091160" cy="346472"/>
          </a:xfrm>
          <a:prstGeom prst="rect">
            <a:avLst/>
          </a:prstGeom>
          <a:noFill/>
          <a:ln/>
        </p:spPr>
        <p:txBody>
          <a:bodyPr wrap="none" lIns="0" tIns="0" rIns="0" bIns="0" rtlCol="0" anchor="t"/>
          <a:lstStyle/>
          <a:p>
            <a:pPr marL="0" indent="0" algn="l">
              <a:lnSpc>
                <a:spcPts val="2700"/>
              </a:lnSpc>
              <a:buNone/>
            </a:pPr>
            <a:r>
              <a:rPr lang="en-US" sz="1700" dirty="0">
                <a:solidFill>
                  <a:srgbClr val="2C3249"/>
                </a:solidFill>
                <a:latin typeface="Martel Sans" pitchFamily="34" charset="0"/>
                <a:ea typeface="Martel Sans" pitchFamily="34" charset="-122"/>
                <a:cs typeface="Martel Sans" pitchFamily="34" charset="-120"/>
              </a:rPr>
              <a:t>Adherence to national guidelines ensures consistent, high-quality care for lung cancer patients across the UK, specifically John.</a:t>
            </a:r>
            <a:endParaRPr lang="en-US" sz="1700" dirty="0"/>
          </a:p>
        </p:txBody>
      </p:sp>
      <p:sp>
        <p:nvSpPr>
          <p:cNvPr id="4" name="Shape 2"/>
          <p:cNvSpPr/>
          <p:nvPr/>
        </p:nvSpPr>
        <p:spPr>
          <a:xfrm>
            <a:off x="769620" y="2345531"/>
            <a:ext cx="879515" cy="1604010"/>
          </a:xfrm>
          <a:prstGeom prst="roundRect">
            <a:avLst>
              <a:gd name="adj" fmla="val 360043"/>
            </a:avLst>
          </a:prstGeom>
          <a:solidFill>
            <a:srgbClr val="DFECE9"/>
          </a:solidFill>
          <a:ln w="7620">
            <a:solidFill>
              <a:srgbClr val="C5D2CF"/>
            </a:solidFill>
            <a:prstDash val="solid"/>
          </a:ln>
        </p:spPr>
        <p:txBody>
          <a:bodyPr/>
          <a:lstStyle/>
          <a:p>
            <a:endParaRPr lang="en-US"/>
          </a:p>
        </p:txBody>
      </p:sp>
      <p:sp>
        <p:nvSpPr>
          <p:cNvPr id="6" name="Text 3"/>
          <p:cNvSpPr/>
          <p:nvPr/>
        </p:nvSpPr>
        <p:spPr>
          <a:xfrm>
            <a:off x="1862257" y="2565321"/>
            <a:ext cx="2748796" cy="343614"/>
          </a:xfrm>
          <a:prstGeom prst="rect">
            <a:avLst/>
          </a:prstGeom>
          <a:noFill/>
          <a:ln/>
        </p:spPr>
        <p:txBody>
          <a:bodyPr wrap="none" lIns="0" tIns="0" rIns="0" bIns="0" rtlCol="0" anchor="t"/>
          <a:lstStyle/>
          <a:p>
            <a:pPr marL="0" indent="0" algn="l">
              <a:lnSpc>
                <a:spcPts val="2700"/>
              </a:lnSpc>
              <a:buNone/>
            </a:pPr>
            <a:r>
              <a:rPr lang="en-US" sz="2150" dirty="0">
                <a:solidFill>
                  <a:srgbClr val="2C3249"/>
                </a:solidFill>
                <a:latin typeface="Kanit Light" pitchFamily="34" charset="0"/>
                <a:ea typeface="Kanit Light" pitchFamily="34" charset="-122"/>
                <a:cs typeface="Kanit Light" pitchFamily="34" charset="-120"/>
              </a:rPr>
              <a:t>Early Diagnosis</a:t>
            </a:r>
            <a:endParaRPr lang="en-US" sz="2150" dirty="0"/>
          </a:p>
        </p:txBody>
      </p:sp>
      <p:sp>
        <p:nvSpPr>
          <p:cNvPr id="7" name="Text 4"/>
          <p:cNvSpPr/>
          <p:nvPr/>
        </p:nvSpPr>
        <p:spPr>
          <a:xfrm>
            <a:off x="1862257" y="3036808"/>
            <a:ext cx="11998523" cy="692944"/>
          </a:xfrm>
          <a:prstGeom prst="rect">
            <a:avLst/>
          </a:prstGeom>
          <a:noFill/>
          <a:ln/>
        </p:spPr>
        <p:txBody>
          <a:bodyPr wrap="square" lIns="0" tIns="0" rIns="0" bIns="0" rtlCol="0" anchor="t"/>
          <a:lstStyle/>
          <a:p>
            <a:pPr marL="0" indent="0" algn="l">
              <a:lnSpc>
                <a:spcPts val="2700"/>
              </a:lnSpc>
              <a:buNone/>
            </a:pPr>
            <a:r>
              <a:rPr lang="en-US" sz="1700" dirty="0">
                <a:solidFill>
                  <a:srgbClr val="2C3249"/>
                </a:solidFill>
                <a:latin typeface="Martel Sans" pitchFamily="34" charset="0"/>
                <a:ea typeface="Martel Sans" pitchFamily="34" charset="-122"/>
                <a:cs typeface="Martel Sans" pitchFamily="34" charset="-120"/>
              </a:rPr>
              <a:t>Encourages targeted </a:t>
            </a:r>
            <a:r>
              <a:rPr lang="en-US" sz="1700" b="1" dirty="0">
                <a:solidFill>
                  <a:srgbClr val="2C3249"/>
                </a:solidFill>
                <a:latin typeface="Martel Sans" pitchFamily="34" charset="0"/>
                <a:ea typeface="Martel Sans" pitchFamily="34" charset="-122"/>
                <a:cs typeface="Martel Sans" pitchFamily="34" charset="-120"/>
              </a:rPr>
              <a:t>screening programmes</a:t>
            </a:r>
            <a:r>
              <a:rPr lang="en-US" sz="1700" dirty="0">
                <a:solidFill>
                  <a:srgbClr val="2C3249"/>
                </a:solidFill>
                <a:latin typeface="Martel Sans" pitchFamily="34" charset="0"/>
                <a:ea typeface="Martel Sans" pitchFamily="34" charset="-122"/>
                <a:cs typeface="Martel Sans" pitchFamily="34" charset="-120"/>
              </a:rPr>
              <a:t> for high-risk individuals, improving detection and prognosis (NHS, 2017).</a:t>
            </a:r>
            <a:endParaRPr lang="en-US" sz="1700" dirty="0"/>
          </a:p>
        </p:txBody>
      </p:sp>
      <p:sp>
        <p:nvSpPr>
          <p:cNvPr id="8" name="Shape 5"/>
          <p:cNvSpPr/>
          <p:nvPr/>
        </p:nvSpPr>
        <p:spPr>
          <a:xfrm>
            <a:off x="769620" y="4162663"/>
            <a:ext cx="879515" cy="1604010"/>
          </a:xfrm>
          <a:prstGeom prst="roundRect">
            <a:avLst>
              <a:gd name="adj" fmla="val 360043"/>
            </a:avLst>
          </a:prstGeom>
          <a:solidFill>
            <a:srgbClr val="DFECE9"/>
          </a:solidFill>
          <a:ln w="7620">
            <a:solidFill>
              <a:srgbClr val="C5D2CF"/>
            </a:solidFill>
            <a:prstDash val="solid"/>
          </a:ln>
        </p:spPr>
        <p:txBody>
          <a:bodyPr/>
          <a:lstStyle/>
          <a:p>
            <a:endParaRPr lang="en-US"/>
          </a:p>
        </p:txBody>
      </p:sp>
      <p:sp>
        <p:nvSpPr>
          <p:cNvPr id="10" name="Text 6"/>
          <p:cNvSpPr/>
          <p:nvPr/>
        </p:nvSpPr>
        <p:spPr>
          <a:xfrm>
            <a:off x="1862257" y="4382453"/>
            <a:ext cx="2748796" cy="343614"/>
          </a:xfrm>
          <a:prstGeom prst="rect">
            <a:avLst/>
          </a:prstGeom>
          <a:noFill/>
          <a:ln/>
        </p:spPr>
        <p:txBody>
          <a:bodyPr wrap="none" lIns="0" tIns="0" rIns="0" bIns="0" rtlCol="0" anchor="t"/>
          <a:lstStyle/>
          <a:p>
            <a:pPr marL="0" indent="0" algn="l">
              <a:lnSpc>
                <a:spcPts val="2700"/>
              </a:lnSpc>
              <a:buNone/>
            </a:pPr>
            <a:r>
              <a:rPr lang="en-US" sz="2150" dirty="0">
                <a:solidFill>
                  <a:srgbClr val="2C3249"/>
                </a:solidFill>
                <a:latin typeface="Kanit Light" pitchFamily="34" charset="0"/>
                <a:ea typeface="Kanit Light" pitchFamily="34" charset="-122"/>
                <a:cs typeface="Kanit Light" pitchFamily="34" charset="-120"/>
              </a:rPr>
              <a:t>Treatment Protocols</a:t>
            </a:r>
            <a:endParaRPr lang="en-US" sz="2150" dirty="0"/>
          </a:p>
        </p:txBody>
      </p:sp>
      <p:sp>
        <p:nvSpPr>
          <p:cNvPr id="11" name="Text 7"/>
          <p:cNvSpPr/>
          <p:nvPr/>
        </p:nvSpPr>
        <p:spPr>
          <a:xfrm>
            <a:off x="1862257" y="4853940"/>
            <a:ext cx="11998523" cy="692944"/>
          </a:xfrm>
          <a:prstGeom prst="rect">
            <a:avLst/>
          </a:prstGeom>
          <a:noFill/>
          <a:ln/>
        </p:spPr>
        <p:txBody>
          <a:bodyPr wrap="square" lIns="0" tIns="0" rIns="0" bIns="0" rtlCol="0" anchor="t"/>
          <a:lstStyle/>
          <a:p>
            <a:pPr marL="0" indent="0" algn="l">
              <a:lnSpc>
                <a:spcPts val="2700"/>
              </a:lnSpc>
              <a:buNone/>
            </a:pPr>
            <a:r>
              <a:rPr lang="en-US" sz="1700" dirty="0">
                <a:solidFill>
                  <a:srgbClr val="2C3249"/>
                </a:solidFill>
                <a:latin typeface="Martel Sans" pitchFamily="34" charset="0"/>
                <a:ea typeface="Martel Sans" pitchFamily="34" charset="-122"/>
                <a:cs typeface="Martel Sans" pitchFamily="34" charset="-120"/>
              </a:rPr>
              <a:t>Mandates the use of </a:t>
            </a:r>
            <a:r>
              <a:rPr lang="en-US" sz="1700" b="1" dirty="0">
                <a:solidFill>
                  <a:srgbClr val="2C3249"/>
                </a:solidFill>
                <a:latin typeface="Martel Sans" pitchFamily="34" charset="0"/>
                <a:ea typeface="Martel Sans" pitchFamily="34" charset="-122"/>
                <a:cs typeface="Martel Sans" pitchFamily="34" charset="-120"/>
              </a:rPr>
              <a:t>evidence-based guidelines</a:t>
            </a:r>
            <a:r>
              <a:rPr lang="en-US" sz="1700" dirty="0">
                <a:solidFill>
                  <a:srgbClr val="2C3249"/>
                </a:solidFill>
                <a:latin typeface="Martel Sans" pitchFamily="34" charset="0"/>
                <a:ea typeface="Martel Sans" pitchFamily="34" charset="-122"/>
                <a:cs typeface="Martel Sans" pitchFamily="34" charset="-120"/>
              </a:rPr>
              <a:t> for comprehensive management, from diagnosis through treatment (NICE, 2019).</a:t>
            </a:r>
            <a:endParaRPr lang="en-US" sz="1700" dirty="0"/>
          </a:p>
        </p:txBody>
      </p:sp>
      <p:sp>
        <p:nvSpPr>
          <p:cNvPr id="12" name="Shape 8"/>
          <p:cNvSpPr/>
          <p:nvPr/>
        </p:nvSpPr>
        <p:spPr>
          <a:xfrm>
            <a:off x="769620" y="5979795"/>
            <a:ext cx="879515" cy="1604010"/>
          </a:xfrm>
          <a:prstGeom prst="roundRect">
            <a:avLst>
              <a:gd name="adj" fmla="val 360043"/>
            </a:avLst>
          </a:prstGeom>
          <a:solidFill>
            <a:srgbClr val="DFECE9"/>
          </a:solidFill>
          <a:ln w="7620">
            <a:solidFill>
              <a:srgbClr val="C5D2CF"/>
            </a:solidFill>
            <a:prstDash val="solid"/>
          </a:ln>
        </p:spPr>
        <p:txBody>
          <a:bodyPr/>
          <a:lstStyle/>
          <a:p>
            <a:endParaRPr lang="en-US"/>
          </a:p>
        </p:txBody>
      </p:sp>
      <p:sp>
        <p:nvSpPr>
          <p:cNvPr id="14" name="Text 9"/>
          <p:cNvSpPr/>
          <p:nvPr/>
        </p:nvSpPr>
        <p:spPr>
          <a:xfrm>
            <a:off x="1862257" y="6199584"/>
            <a:ext cx="2748796" cy="343614"/>
          </a:xfrm>
          <a:prstGeom prst="rect">
            <a:avLst/>
          </a:prstGeom>
          <a:noFill/>
          <a:ln/>
        </p:spPr>
        <p:txBody>
          <a:bodyPr wrap="none" lIns="0" tIns="0" rIns="0" bIns="0" rtlCol="0" anchor="t"/>
          <a:lstStyle/>
          <a:p>
            <a:pPr marL="0" indent="0" algn="l">
              <a:lnSpc>
                <a:spcPts val="2700"/>
              </a:lnSpc>
              <a:buNone/>
            </a:pPr>
            <a:r>
              <a:rPr lang="en-US" sz="2150" dirty="0">
                <a:solidFill>
                  <a:srgbClr val="2C3249"/>
                </a:solidFill>
                <a:latin typeface="Kanit Light" pitchFamily="34" charset="0"/>
                <a:ea typeface="Kanit Light" pitchFamily="34" charset="-122"/>
                <a:cs typeface="Kanit Light" pitchFamily="34" charset="-120"/>
              </a:rPr>
              <a:t>Palliative Care</a:t>
            </a:r>
            <a:endParaRPr lang="en-US" sz="2150" dirty="0"/>
          </a:p>
        </p:txBody>
      </p:sp>
      <p:sp>
        <p:nvSpPr>
          <p:cNvPr id="15" name="Text 10"/>
          <p:cNvSpPr/>
          <p:nvPr/>
        </p:nvSpPr>
        <p:spPr>
          <a:xfrm>
            <a:off x="1862257" y="6671072"/>
            <a:ext cx="11998523" cy="692944"/>
          </a:xfrm>
          <a:prstGeom prst="rect">
            <a:avLst/>
          </a:prstGeom>
          <a:noFill/>
          <a:ln/>
        </p:spPr>
        <p:txBody>
          <a:bodyPr wrap="square" lIns="0" tIns="0" rIns="0" bIns="0" rtlCol="0" anchor="t"/>
          <a:lstStyle/>
          <a:p>
            <a:pPr marL="0" indent="0" algn="l">
              <a:lnSpc>
                <a:spcPts val="2700"/>
              </a:lnSpc>
              <a:buNone/>
            </a:pPr>
            <a:r>
              <a:rPr lang="en-US" sz="1700" dirty="0">
                <a:solidFill>
                  <a:srgbClr val="2C3249"/>
                </a:solidFill>
                <a:latin typeface="Martel Sans" pitchFamily="34" charset="0"/>
                <a:ea typeface="Martel Sans" pitchFamily="34" charset="-122"/>
                <a:cs typeface="Martel Sans" pitchFamily="34" charset="-120"/>
              </a:rPr>
              <a:t>Prioritises the John's </a:t>
            </a:r>
            <a:r>
              <a:rPr lang="en-US" sz="1700" b="1" dirty="0">
                <a:solidFill>
                  <a:srgbClr val="2C3249"/>
                </a:solidFill>
                <a:latin typeface="Martel Sans" pitchFamily="34" charset="0"/>
                <a:ea typeface="Martel Sans" pitchFamily="34" charset="-122"/>
                <a:cs typeface="Martel Sans" pitchFamily="34" charset="-120"/>
              </a:rPr>
              <a:t>comfort and quality of life</a:t>
            </a:r>
            <a:r>
              <a:rPr lang="en-US" sz="1700" dirty="0">
                <a:solidFill>
                  <a:srgbClr val="2C3249"/>
                </a:solidFill>
                <a:latin typeface="Martel Sans" pitchFamily="34" charset="0"/>
                <a:ea typeface="Martel Sans" pitchFamily="34" charset="-122"/>
                <a:cs typeface="Martel Sans" pitchFamily="34" charset="-120"/>
              </a:rPr>
              <a:t> throughout their journey, offering holistic support and symptom management.</a:t>
            </a:r>
            <a:endParaRPr lang="en-US" sz="1700" dirty="0"/>
          </a:p>
        </p:txBody>
      </p:sp>
      <p:pic>
        <p:nvPicPr>
          <p:cNvPr id="19" name="Audio 18">
            <a:extLst>
              <a:ext uri="{FF2B5EF4-FFF2-40B4-BE49-F238E27FC236}">
                <a16:creationId xmlns:a16="http://schemas.microsoft.com/office/drawing/2014/main" id="{C4450BD7-9978-1CF1-49F5-E8AB3227BA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3665200" y="7282329"/>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40518"/>
    </mc:Choice>
    <mc:Fallback>
      <p:transition spd="slow" advTm="405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6667"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name="Slide 15">
    <p:spTree>
      <p:nvGrpSpPr>
        <p:cNvPr id="1" name=""/>
        <p:cNvGrpSpPr/>
        <p:nvPr/>
      </p:nvGrpSpPr>
      <p:grpSpPr>
        <a:xfrm>
          <a:off x="0" y="0"/>
          <a:ext cx="0" cy="0"/>
          <a:chOff x="0" y="0"/>
          <a:chExt cx="0" cy="0"/>
        </a:xfrm>
      </p:grpSpPr>
      <p:sp>
        <p:nvSpPr>
          <p:cNvPr id="2" name="Text 0"/>
          <p:cNvSpPr/>
          <p:nvPr/>
        </p:nvSpPr>
        <p:spPr>
          <a:xfrm>
            <a:off x="4421088" y="777241"/>
            <a:ext cx="5788104" cy="579001"/>
          </a:xfrm>
          <a:prstGeom prst="rect">
            <a:avLst/>
          </a:prstGeom>
          <a:noFill/>
          <a:ln/>
        </p:spPr>
        <p:txBody>
          <a:bodyPr wrap="none" lIns="0" tIns="0" rIns="0" bIns="0" rtlCol="0" anchor="t"/>
          <a:lstStyle/>
          <a:p>
            <a:pPr marL="0" indent="0" algn="l">
              <a:lnSpc>
                <a:spcPts val="4550"/>
              </a:lnSpc>
              <a:buNone/>
            </a:pPr>
            <a:r>
              <a:rPr lang="en-US" sz="4000" b="1" dirty="0">
                <a:solidFill>
                  <a:srgbClr val="272D45"/>
                </a:solidFill>
                <a:latin typeface="Kanit Light" pitchFamily="34" charset="0"/>
                <a:ea typeface="Kanit Light" pitchFamily="34" charset="-122"/>
                <a:cs typeface="Kanit Light" pitchFamily="34" charset="-120"/>
              </a:rPr>
              <a:t>Conclusion &amp; Key Takeaways</a:t>
            </a:r>
            <a:endParaRPr lang="en-US" sz="4000" b="1" dirty="0"/>
          </a:p>
        </p:txBody>
      </p:sp>
      <p:sp>
        <p:nvSpPr>
          <p:cNvPr id="3" name="Text 1"/>
          <p:cNvSpPr/>
          <p:nvPr/>
        </p:nvSpPr>
        <p:spPr>
          <a:xfrm>
            <a:off x="922139" y="1711762"/>
            <a:ext cx="12786003" cy="538401"/>
          </a:xfrm>
          <a:prstGeom prst="rect">
            <a:avLst/>
          </a:prstGeom>
          <a:noFill/>
          <a:ln/>
        </p:spPr>
        <p:txBody>
          <a:bodyPr wrap="square" lIns="0" tIns="0" rIns="0" bIns="0" rtlCol="0" anchor="t"/>
          <a:lstStyle/>
          <a:p>
            <a:pPr marL="0" indent="0" algn="l">
              <a:lnSpc>
                <a:spcPts val="2100"/>
              </a:lnSpc>
              <a:buNone/>
            </a:pPr>
            <a:r>
              <a:rPr lang="en-US" sz="1450" dirty="0">
                <a:solidFill>
                  <a:srgbClr val="2C3249"/>
                </a:solidFill>
                <a:latin typeface="Martel Sans" pitchFamily="34" charset="0"/>
                <a:ea typeface="Martel Sans" pitchFamily="34" charset="-122"/>
                <a:cs typeface="Martel Sans" pitchFamily="34" charset="-120"/>
              </a:rPr>
              <a:t>Understanding the multifaceted nature of lung cancer, from its physiological impact to the importance of structured care, is vital for effective management.</a:t>
            </a:r>
            <a:endParaRPr lang="en-US" sz="1450" dirty="0"/>
          </a:p>
        </p:txBody>
      </p:sp>
      <p:pic>
        <p:nvPicPr>
          <p:cNvPr id="4" name="Image 0" descr="preencoded.png"/>
          <p:cNvPicPr>
            <a:picLocks noChangeAspect="1"/>
          </p:cNvPicPr>
          <p:nvPr/>
        </p:nvPicPr>
        <p:blipFill>
          <a:blip r:embed="rId5"/>
          <a:stretch>
            <a:fillRect/>
          </a:stretch>
        </p:blipFill>
        <p:spPr>
          <a:xfrm>
            <a:off x="922139" y="2420422"/>
            <a:ext cx="926425" cy="1111806"/>
          </a:xfrm>
          <a:prstGeom prst="rect">
            <a:avLst/>
          </a:prstGeom>
        </p:spPr>
      </p:pic>
      <p:sp>
        <p:nvSpPr>
          <p:cNvPr id="5" name="Text 2"/>
          <p:cNvSpPr/>
          <p:nvPr/>
        </p:nvSpPr>
        <p:spPr>
          <a:xfrm>
            <a:off x="1999893" y="2605683"/>
            <a:ext cx="2316242" cy="289441"/>
          </a:xfrm>
          <a:prstGeom prst="rect">
            <a:avLst/>
          </a:prstGeom>
          <a:noFill/>
          <a:ln/>
        </p:spPr>
        <p:txBody>
          <a:bodyPr wrap="none" lIns="0" tIns="0" rIns="0" bIns="0" rtlCol="0" anchor="t"/>
          <a:lstStyle/>
          <a:p>
            <a:pPr marL="0" indent="0" algn="l">
              <a:lnSpc>
                <a:spcPts val="2250"/>
              </a:lnSpc>
              <a:buNone/>
            </a:pPr>
            <a:r>
              <a:rPr lang="en-US" sz="1800" b="1" dirty="0">
                <a:solidFill>
                  <a:srgbClr val="2C3249"/>
                </a:solidFill>
                <a:latin typeface="Kanit Light" pitchFamily="34" charset="0"/>
                <a:ea typeface="Kanit Light" pitchFamily="34" charset="-122"/>
                <a:cs typeface="Kanit Light" pitchFamily="34" charset="-120"/>
              </a:rPr>
              <a:t>Respiratory Impact</a:t>
            </a:r>
            <a:endParaRPr lang="en-US" sz="1800" b="1" dirty="0"/>
          </a:p>
        </p:txBody>
      </p:sp>
      <p:sp>
        <p:nvSpPr>
          <p:cNvPr id="6" name="Text 3"/>
          <p:cNvSpPr/>
          <p:nvPr/>
        </p:nvSpPr>
        <p:spPr>
          <a:xfrm>
            <a:off x="1999893" y="2985849"/>
            <a:ext cx="11708249" cy="269200"/>
          </a:xfrm>
          <a:prstGeom prst="rect">
            <a:avLst/>
          </a:prstGeom>
          <a:noFill/>
          <a:ln/>
        </p:spPr>
        <p:txBody>
          <a:bodyPr wrap="none" lIns="0" tIns="0" rIns="0" bIns="0" rtlCol="0" anchor="t"/>
          <a:lstStyle/>
          <a:p>
            <a:pPr marL="0" indent="0" algn="l">
              <a:lnSpc>
                <a:spcPts val="2100"/>
              </a:lnSpc>
              <a:buNone/>
            </a:pPr>
            <a:r>
              <a:rPr lang="en-US" sz="1450" dirty="0">
                <a:solidFill>
                  <a:srgbClr val="2C3249"/>
                </a:solidFill>
                <a:latin typeface="Martel Sans" pitchFamily="34" charset="0"/>
                <a:ea typeface="Martel Sans" pitchFamily="34" charset="-122"/>
                <a:cs typeface="Martel Sans" pitchFamily="34" charset="-120"/>
              </a:rPr>
              <a:t>Lung cancer severely impairs respiratory function, leading to significant breathing difficulties and compromised oxygenation.</a:t>
            </a:r>
            <a:endParaRPr lang="en-US" sz="1450" dirty="0"/>
          </a:p>
        </p:txBody>
      </p:sp>
      <p:pic>
        <p:nvPicPr>
          <p:cNvPr id="7" name="Image 1" descr="preencoded.png"/>
          <p:cNvPicPr>
            <a:picLocks noChangeAspect="1"/>
          </p:cNvPicPr>
          <p:nvPr/>
        </p:nvPicPr>
        <p:blipFill>
          <a:blip r:embed="rId6"/>
          <a:stretch>
            <a:fillRect/>
          </a:stretch>
        </p:blipFill>
        <p:spPr>
          <a:xfrm>
            <a:off x="922139" y="3532227"/>
            <a:ext cx="926425" cy="1289090"/>
          </a:xfrm>
          <a:prstGeom prst="rect">
            <a:avLst/>
          </a:prstGeom>
        </p:spPr>
      </p:pic>
      <p:sp>
        <p:nvSpPr>
          <p:cNvPr id="8" name="Text 4"/>
          <p:cNvSpPr/>
          <p:nvPr/>
        </p:nvSpPr>
        <p:spPr>
          <a:xfrm>
            <a:off x="1999893" y="3717488"/>
            <a:ext cx="2316242" cy="289441"/>
          </a:xfrm>
          <a:prstGeom prst="rect">
            <a:avLst/>
          </a:prstGeom>
          <a:noFill/>
          <a:ln/>
        </p:spPr>
        <p:txBody>
          <a:bodyPr wrap="none" lIns="0" tIns="0" rIns="0" bIns="0" rtlCol="0" anchor="t"/>
          <a:lstStyle/>
          <a:p>
            <a:pPr marL="0" indent="0" algn="l">
              <a:lnSpc>
                <a:spcPts val="2250"/>
              </a:lnSpc>
              <a:buNone/>
            </a:pPr>
            <a:r>
              <a:rPr lang="en-US" sz="1800" b="1" dirty="0">
                <a:solidFill>
                  <a:srgbClr val="2C3249"/>
                </a:solidFill>
                <a:latin typeface="Kanit Light" pitchFamily="34" charset="0"/>
                <a:ea typeface="Kanit Light" pitchFamily="34" charset="-122"/>
                <a:cs typeface="Kanit Light" pitchFamily="34" charset="-120"/>
              </a:rPr>
              <a:t>Genetic Susceptibility</a:t>
            </a:r>
            <a:endParaRPr lang="en-US" sz="1800" b="1" dirty="0"/>
          </a:p>
        </p:txBody>
      </p:sp>
      <p:sp>
        <p:nvSpPr>
          <p:cNvPr id="9" name="Text 5"/>
          <p:cNvSpPr/>
          <p:nvPr/>
        </p:nvSpPr>
        <p:spPr>
          <a:xfrm>
            <a:off x="1999893" y="4097655"/>
            <a:ext cx="11708249" cy="538401"/>
          </a:xfrm>
          <a:prstGeom prst="rect">
            <a:avLst/>
          </a:prstGeom>
          <a:noFill/>
          <a:ln/>
        </p:spPr>
        <p:txBody>
          <a:bodyPr wrap="square" lIns="0" tIns="0" rIns="0" bIns="0" rtlCol="0" anchor="t"/>
          <a:lstStyle/>
          <a:p>
            <a:pPr marL="0" indent="0" algn="l">
              <a:lnSpc>
                <a:spcPts val="2100"/>
              </a:lnSpc>
              <a:buNone/>
            </a:pPr>
            <a:r>
              <a:rPr lang="en-US" sz="1450" dirty="0">
                <a:solidFill>
                  <a:srgbClr val="2C3249"/>
                </a:solidFill>
                <a:latin typeface="Martel Sans" pitchFamily="34" charset="0"/>
                <a:ea typeface="Martel Sans" pitchFamily="34" charset="-122"/>
                <a:cs typeface="Martel Sans" pitchFamily="34" charset="-120"/>
              </a:rPr>
              <a:t>Genetic factors, including a family history of the disease, play a considerable role in increasing an individual's risk of developing lung cancer.</a:t>
            </a:r>
            <a:endParaRPr lang="en-US" sz="1450" dirty="0"/>
          </a:p>
        </p:txBody>
      </p:sp>
      <p:pic>
        <p:nvPicPr>
          <p:cNvPr id="10" name="Image 2" descr="preencoded.png"/>
          <p:cNvPicPr>
            <a:picLocks noChangeAspect="1"/>
          </p:cNvPicPr>
          <p:nvPr/>
        </p:nvPicPr>
        <p:blipFill>
          <a:blip r:embed="rId7"/>
          <a:stretch>
            <a:fillRect/>
          </a:stretch>
        </p:blipFill>
        <p:spPr>
          <a:xfrm>
            <a:off x="922139" y="4821317"/>
            <a:ext cx="926425" cy="1289090"/>
          </a:xfrm>
          <a:prstGeom prst="rect">
            <a:avLst/>
          </a:prstGeom>
        </p:spPr>
      </p:pic>
      <p:sp>
        <p:nvSpPr>
          <p:cNvPr id="11" name="Text 6"/>
          <p:cNvSpPr/>
          <p:nvPr/>
        </p:nvSpPr>
        <p:spPr>
          <a:xfrm>
            <a:off x="1999893" y="5006578"/>
            <a:ext cx="2316242" cy="289441"/>
          </a:xfrm>
          <a:prstGeom prst="rect">
            <a:avLst/>
          </a:prstGeom>
          <a:noFill/>
          <a:ln/>
        </p:spPr>
        <p:txBody>
          <a:bodyPr wrap="none" lIns="0" tIns="0" rIns="0" bIns="0" rtlCol="0" anchor="t"/>
          <a:lstStyle/>
          <a:p>
            <a:pPr marL="0" indent="0" algn="l">
              <a:lnSpc>
                <a:spcPts val="2250"/>
              </a:lnSpc>
              <a:buNone/>
            </a:pPr>
            <a:r>
              <a:rPr lang="en-US" sz="1800" b="1" dirty="0">
                <a:solidFill>
                  <a:srgbClr val="2C3249"/>
                </a:solidFill>
                <a:latin typeface="Kanit Light" pitchFamily="34" charset="0"/>
                <a:ea typeface="Kanit Light" pitchFamily="34" charset="-122"/>
                <a:cs typeface="Kanit Light" pitchFamily="34" charset="-120"/>
              </a:rPr>
              <a:t>Holistic Care Plans</a:t>
            </a:r>
            <a:endParaRPr lang="en-US" sz="1800" b="1" dirty="0"/>
          </a:p>
        </p:txBody>
      </p:sp>
      <p:sp>
        <p:nvSpPr>
          <p:cNvPr id="12" name="Text 7"/>
          <p:cNvSpPr/>
          <p:nvPr/>
        </p:nvSpPr>
        <p:spPr>
          <a:xfrm>
            <a:off x="1999893" y="5386745"/>
            <a:ext cx="11708249" cy="538401"/>
          </a:xfrm>
          <a:prstGeom prst="rect">
            <a:avLst/>
          </a:prstGeom>
          <a:noFill/>
          <a:ln/>
        </p:spPr>
        <p:txBody>
          <a:bodyPr wrap="square" lIns="0" tIns="0" rIns="0" bIns="0" rtlCol="0" anchor="t"/>
          <a:lstStyle/>
          <a:p>
            <a:pPr marL="0" indent="0" algn="l">
              <a:lnSpc>
                <a:spcPts val="2100"/>
              </a:lnSpc>
              <a:buNone/>
            </a:pPr>
            <a:r>
              <a:rPr lang="en-US" sz="1450" dirty="0">
                <a:solidFill>
                  <a:srgbClr val="2C3249"/>
                </a:solidFill>
                <a:latin typeface="Martel Sans" pitchFamily="34" charset="0"/>
                <a:ea typeface="Martel Sans" pitchFamily="34" charset="-122"/>
                <a:cs typeface="Martel Sans" pitchFamily="34" charset="-120"/>
              </a:rPr>
              <a:t>Effective care plans must encompass comprehensive treatment options, proactive lifestyle modifications, robust symptom management, and open communication with both the patient and their family.</a:t>
            </a:r>
            <a:endParaRPr lang="en-US" sz="1450" dirty="0"/>
          </a:p>
        </p:txBody>
      </p:sp>
      <p:pic>
        <p:nvPicPr>
          <p:cNvPr id="13" name="Image 3" descr="preencoded.png"/>
          <p:cNvPicPr>
            <a:picLocks noChangeAspect="1"/>
          </p:cNvPicPr>
          <p:nvPr/>
        </p:nvPicPr>
        <p:blipFill>
          <a:blip r:embed="rId8"/>
          <a:stretch>
            <a:fillRect/>
          </a:stretch>
        </p:blipFill>
        <p:spPr>
          <a:xfrm>
            <a:off x="922139" y="6110407"/>
            <a:ext cx="926425" cy="1289090"/>
          </a:xfrm>
          <a:prstGeom prst="rect">
            <a:avLst/>
          </a:prstGeom>
        </p:spPr>
      </p:pic>
      <p:sp>
        <p:nvSpPr>
          <p:cNvPr id="14" name="Text 8"/>
          <p:cNvSpPr/>
          <p:nvPr/>
        </p:nvSpPr>
        <p:spPr>
          <a:xfrm>
            <a:off x="1999893" y="6295668"/>
            <a:ext cx="2316242" cy="289441"/>
          </a:xfrm>
          <a:prstGeom prst="rect">
            <a:avLst/>
          </a:prstGeom>
          <a:noFill/>
          <a:ln/>
        </p:spPr>
        <p:txBody>
          <a:bodyPr wrap="none" lIns="0" tIns="0" rIns="0" bIns="0" rtlCol="0" anchor="t"/>
          <a:lstStyle/>
          <a:p>
            <a:pPr marL="0" indent="0" algn="l">
              <a:lnSpc>
                <a:spcPts val="2250"/>
              </a:lnSpc>
              <a:buNone/>
            </a:pPr>
            <a:r>
              <a:rPr lang="en-US" sz="1800" b="1" dirty="0">
                <a:solidFill>
                  <a:srgbClr val="2C3249"/>
                </a:solidFill>
                <a:latin typeface="Kanit Light" pitchFamily="34" charset="0"/>
                <a:ea typeface="Kanit Light" pitchFamily="34" charset="-122"/>
                <a:cs typeface="Kanit Light" pitchFamily="34" charset="-120"/>
              </a:rPr>
              <a:t>Guideline Adherence</a:t>
            </a:r>
            <a:endParaRPr lang="en-US" sz="1800" b="1" dirty="0"/>
          </a:p>
        </p:txBody>
      </p:sp>
      <p:sp>
        <p:nvSpPr>
          <p:cNvPr id="15" name="Text 9"/>
          <p:cNvSpPr/>
          <p:nvPr/>
        </p:nvSpPr>
        <p:spPr>
          <a:xfrm>
            <a:off x="1999893" y="6675834"/>
            <a:ext cx="11708249" cy="538401"/>
          </a:xfrm>
          <a:prstGeom prst="rect">
            <a:avLst/>
          </a:prstGeom>
          <a:noFill/>
          <a:ln/>
        </p:spPr>
        <p:txBody>
          <a:bodyPr wrap="square" lIns="0" tIns="0" rIns="0" bIns="0" rtlCol="0" anchor="t"/>
          <a:lstStyle/>
          <a:p>
            <a:pPr marL="0" indent="0" algn="l">
              <a:lnSpc>
                <a:spcPts val="2100"/>
              </a:lnSpc>
              <a:buNone/>
            </a:pPr>
            <a:r>
              <a:rPr lang="en-US" sz="1450" dirty="0">
                <a:solidFill>
                  <a:srgbClr val="2C3249"/>
                </a:solidFill>
                <a:latin typeface="Martel Sans" pitchFamily="34" charset="0"/>
                <a:ea typeface="Martel Sans" pitchFamily="34" charset="-122"/>
                <a:cs typeface="Martel Sans" pitchFamily="34" charset="-120"/>
              </a:rPr>
              <a:t>Strict adherence to NHS and NICE guidelines is crucial for ensuring evidence-based, high-quality, and consistent care delivery for all lung cancer patients.</a:t>
            </a:r>
            <a:endParaRPr lang="en-US" sz="1450" dirty="0"/>
          </a:p>
        </p:txBody>
      </p:sp>
      <p:pic>
        <p:nvPicPr>
          <p:cNvPr id="20" name="Audio 19">
            <a:extLst>
              <a:ext uri="{FF2B5EF4-FFF2-40B4-BE49-F238E27FC236}">
                <a16:creationId xmlns:a16="http://schemas.microsoft.com/office/drawing/2014/main" id="{6D941290-382F-83AE-6C9F-AD0269183692}"/>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705836" y="7540594"/>
            <a:ext cx="812800" cy="8128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90687"/>
    </mc:Choice>
    <mc:Fallback>
      <p:transition spd="slow" advTm="906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68182"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6900" y="127298"/>
            <a:ext cx="13373100" cy="7648248"/>
          </a:xfrm>
          <a:prstGeom prst="rect">
            <a:avLst/>
          </a:prstGeom>
          <a:noFill/>
        </p:spPr>
        <p:txBody>
          <a:bodyPr wrap="square" rtlCol="0">
            <a:spAutoFit/>
          </a:bodyPr>
          <a:lstStyle/>
          <a:p>
            <a:pPr algn="ctr">
              <a:lnSpc>
                <a:spcPct val="150000"/>
              </a:lnSpc>
            </a:pPr>
            <a:r>
              <a:rPr lang="en-US" sz="4000" b="1" dirty="0">
                <a:solidFill>
                  <a:srgbClr val="272D45"/>
                </a:solidFill>
                <a:latin typeface="Kanit Light" pitchFamily="34" charset="0"/>
                <a:ea typeface="Kanit Light" pitchFamily="34" charset="-122"/>
                <a:cs typeface="Kanit Light" pitchFamily="34" charset="-120"/>
              </a:rPr>
              <a:t>References</a:t>
            </a:r>
          </a:p>
          <a:p>
            <a:pPr marL="285750" indent="-285750">
              <a:lnSpc>
                <a:spcPct val="150000"/>
              </a:lnSpc>
              <a:buFont typeface="Arial" panose="020B0604020202020204" pitchFamily="34" charset="0"/>
              <a:buChar char="•"/>
            </a:pPr>
            <a:r>
              <a:rPr lang="en-GB" sz="1400" dirty="0"/>
              <a:t>Aragon, K. N. (2020). Palliative care in lung cancer. </a:t>
            </a:r>
            <a:r>
              <a:rPr lang="en-GB" sz="1400" i="1" dirty="0"/>
              <a:t>Clinics in Chest Medicine</a:t>
            </a:r>
            <a:r>
              <a:rPr lang="en-GB" sz="1400" dirty="0"/>
              <a:t>, </a:t>
            </a:r>
            <a:r>
              <a:rPr lang="en-GB" sz="1400" i="1" dirty="0"/>
              <a:t>41</a:t>
            </a:r>
            <a:r>
              <a:rPr lang="en-GB" sz="1400" dirty="0"/>
              <a:t>(2), 281-293.</a:t>
            </a:r>
          </a:p>
          <a:p>
            <a:pPr marL="285750" indent="-285750">
              <a:buFont typeface="Arial" panose="020B0604020202020204" pitchFamily="34" charset="0"/>
              <a:buChar char="•"/>
            </a:pPr>
            <a:r>
              <a:rPr lang="en-GB" sz="1400" dirty="0"/>
              <a:t>Asthma and Respiratory Foundation NZ. (2019). </a:t>
            </a:r>
            <a:r>
              <a:rPr lang="en-GB" sz="1400" i="1" dirty="0"/>
              <a:t>Lung Cancer</a:t>
            </a:r>
            <a:r>
              <a:rPr lang="en-GB" sz="1400" dirty="0"/>
              <a:t>. Www.asthmafoundation.org.nz. </a:t>
            </a:r>
            <a:r>
              <a:rPr lang="en-GB" sz="1400" u="sng" dirty="0">
                <a:hlinkClick r:id="rId3"/>
              </a:rPr>
              <a:t>https://share.google/t3xDolgBBbHhMnFVC</a:t>
            </a:r>
            <a:endParaRPr lang="en-GB" sz="1400" dirty="0"/>
          </a:p>
          <a:p>
            <a:pPr marL="285750" indent="-285750">
              <a:buFont typeface="Arial" panose="020B0604020202020204" pitchFamily="34" charset="0"/>
              <a:buChar char="•"/>
            </a:pPr>
            <a:r>
              <a:rPr lang="en-GB" sz="1400" dirty="0"/>
              <a:t>Aung, H. H., </a:t>
            </a:r>
            <a:r>
              <a:rPr lang="en-GB" sz="1400" dirty="0" err="1"/>
              <a:t>Sivakumar</a:t>
            </a:r>
            <a:r>
              <a:rPr lang="en-GB" sz="1400" dirty="0"/>
              <a:t>, A., </a:t>
            </a:r>
            <a:r>
              <a:rPr lang="en-GB" sz="1400" dirty="0" err="1"/>
              <a:t>Gholami</a:t>
            </a:r>
            <a:r>
              <a:rPr lang="en-GB" sz="1400" dirty="0"/>
              <a:t>, S. K., </a:t>
            </a:r>
            <a:r>
              <a:rPr lang="en-GB" sz="1400" dirty="0" err="1"/>
              <a:t>Venkateswaran</a:t>
            </a:r>
            <a:r>
              <a:rPr lang="en-GB" sz="1400" dirty="0"/>
              <a:t>, S. P., &amp; </a:t>
            </a:r>
            <a:r>
              <a:rPr lang="en-GB" sz="1400" dirty="0" err="1"/>
              <a:t>Gorain</a:t>
            </a:r>
            <a:r>
              <a:rPr lang="en-GB" sz="1400" dirty="0"/>
              <a:t>, B. (2019). An overview of the anatomy and physiology of the lung. </a:t>
            </a:r>
            <a:r>
              <a:rPr lang="en-GB" sz="1400" i="1" dirty="0"/>
              <a:t>Nanotechnology-based targeted drug delivery systems for lung cancer</a:t>
            </a:r>
            <a:r>
              <a:rPr lang="en-GB" sz="1400" dirty="0"/>
              <a:t>, 1-20. </a:t>
            </a:r>
            <a:r>
              <a:rPr lang="en-GB" sz="1400" dirty="0">
                <a:hlinkClick r:id="rId4" tooltip="Persistent link using digital object identifier"/>
              </a:rPr>
              <a:t>https://doi.org/10.1016/B978-0-12-815720-6.00001-0</a:t>
            </a:r>
            <a:endParaRPr lang="en-GB" sz="1400" dirty="0"/>
          </a:p>
          <a:p>
            <a:pPr marL="285750" indent="-285750">
              <a:buFont typeface="Arial" panose="020B0604020202020204" pitchFamily="34" charset="0"/>
              <a:buChar char="•"/>
            </a:pPr>
            <a:r>
              <a:rPr lang="en-GB" sz="1400" dirty="0" err="1"/>
              <a:t>Benusiglio</a:t>
            </a:r>
            <a:r>
              <a:rPr lang="en-GB" sz="1400" dirty="0"/>
              <a:t>, P. R., </a:t>
            </a:r>
            <a:r>
              <a:rPr lang="en-GB" sz="1400" dirty="0" err="1"/>
              <a:t>Fallet</a:t>
            </a:r>
            <a:r>
              <a:rPr lang="en-GB" sz="1400" dirty="0"/>
              <a:t>, V., </a:t>
            </a:r>
            <a:r>
              <a:rPr lang="en-GB" sz="1400" dirty="0" err="1"/>
              <a:t>Sanchis</a:t>
            </a:r>
            <a:r>
              <a:rPr lang="en-GB" sz="1400" dirty="0"/>
              <a:t>-Borja, M., </a:t>
            </a:r>
            <a:r>
              <a:rPr lang="en-GB" sz="1400" dirty="0" err="1"/>
              <a:t>Coulet</a:t>
            </a:r>
            <a:r>
              <a:rPr lang="en-GB" sz="1400" dirty="0"/>
              <a:t>, F., &amp; </a:t>
            </a:r>
            <a:r>
              <a:rPr lang="en-GB" sz="1400" dirty="0" err="1"/>
              <a:t>Cadranel</a:t>
            </a:r>
            <a:r>
              <a:rPr lang="en-GB" sz="1400" dirty="0"/>
              <a:t>, J. (2021). Lung cancer is also a hereditary disease. </a:t>
            </a:r>
            <a:r>
              <a:rPr lang="en-GB" sz="1400" i="1" dirty="0"/>
              <a:t>European Respiratory Review</a:t>
            </a:r>
            <a:r>
              <a:rPr lang="en-GB" sz="1400" dirty="0"/>
              <a:t>, </a:t>
            </a:r>
            <a:r>
              <a:rPr lang="en-GB" sz="1400" i="1" dirty="0"/>
              <a:t>30</a:t>
            </a:r>
            <a:r>
              <a:rPr lang="en-GB" sz="1400" dirty="0"/>
              <a:t>(162).</a:t>
            </a:r>
          </a:p>
          <a:p>
            <a:pPr marL="285750" indent="-285750">
              <a:buFont typeface="Arial" panose="020B0604020202020204" pitchFamily="34" charset="0"/>
              <a:buChar char="•"/>
            </a:pPr>
            <a:r>
              <a:rPr lang="en-GB" sz="1400" dirty="0" err="1"/>
              <a:t>Castañeda</a:t>
            </a:r>
            <a:r>
              <a:rPr lang="en-GB" sz="1400" dirty="0"/>
              <a:t>-González, J. P., </a:t>
            </a:r>
            <a:r>
              <a:rPr lang="en-GB" sz="1400" dirty="0" err="1"/>
              <a:t>Chaves</a:t>
            </a:r>
            <a:r>
              <a:rPr lang="en-GB" sz="1400" dirty="0"/>
              <a:t>, J. J., &amp; Parra-Medina, R. (2022). Multiple mutations in the EGFR gene in lung cancer: a systematic review. </a:t>
            </a:r>
            <a:r>
              <a:rPr lang="en-GB" sz="1400" i="1" dirty="0"/>
              <a:t>Translational Lung Cancer Research</a:t>
            </a:r>
            <a:r>
              <a:rPr lang="en-GB" sz="1400" dirty="0"/>
              <a:t>, </a:t>
            </a:r>
            <a:r>
              <a:rPr lang="en-GB" sz="1400" i="1" dirty="0"/>
              <a:t>11</a:t>
            </a:r>
            <a:r>
              <a:rPr lang="en-GB" sz="1400" dirty="0"/>
              <a:t>(10), 2148.</a:t>
            </a:r>
          </a:p>
          <a:p>
            <a:pPr marL="285750" indent="-285750">
              <a:buFont typeface="Arial" panose="020B0604020202020204" pitchFamily="34" charset="0"/>
              <a:buChar char="•"/>
            </a:pPr>
            <a:r>
              <a:rPr lang="en-GB" sz="1400" dirty="0"/>
              <a:t>Cheng, E. S., Weber, M., Steinberg, J., &amp; Yu, X. Q. (2021). Lung cancer risk in never-smokers: An overview of environmental and genetic factors. </a:t>
            </a:r>
            <a:r>
              <a:rPr lang="en-GB" sz="1400" i="1" dirty="0"/>
              <a:t>Chinese Journal of Cancer Research</a:t>
            </a:r>
            <a:r>
              <a:rPr lang="en-GB" sz="1400" dirty="0"/>
              <a:t>, </a:t>
            </a:r>
            <a:r>
              <a:rPr lang="en-GB" sz="1400" i="1" dirty="0"/>
              <a:t>33</a:t>
            </a:r>
            <a:r>
              <a:rPr lang="en-GB" sz="1400" dirty="0"/>
              <a:t>(5), 548.</a:t>
            </a:r>
          </a:p>
          <a:p>
            <a:pPr marL="285750" indent="-285750">
              <a:buFont typeface="Arial" panose="020B0604020202020204" pitchFamily="34" charset="0"/>
              <a:buChar char="•"/>
            </a:pPr>
            <a:r>
              <a:rPr lang="en-GB" sz="1400" dirty="0"/>
              <a:t>El-Hussein, A., </a:t>
            </a:r>
            <a:r>
              <a:rPr lang="en-GB" sz="1400" dirty="0" err="1"/>
              <a:t>Manoto</a:t>
            </a:r>
            <a:r>
              <a:rPr lang="en-GB" sz="1400" dirty="0"/>
              <a:t>, S. L., </a:t>
            </a:r>
            <a:r>
              <a:rPr lang="en-GB" sz="1400" dirty="0" err="1"/>
              <a:t>Ombinda-Lemboumba</a:t>
            </a:r>
            <a:r>
              <a:rPr lang="en-GB" sz="1400" dirty="0"/>
              <a:t>, S., </a:t>
            </a:r>
            <a:r>
              <a:rPr lang="en-GB" sz="1400" dirty="0" err="1"/>
              <a:t>Alrowaili</a:t>
            </a:r>
            <a:r>
              <a:rPr lang="en-GB" sz="1400" dirty="0"/>
              <a:t>, Z. A., &amp; </a:t>
            </a:r>
            <a:r>
              <a:rPr lang="en-GB" sz="1400" dirty="0" err="1"/>
              <a:t>Mthunzi-Kufa</a:t>
            </a:r>
            <a:r>
              <a:rPr lang="en-GB" sz="1400" dirty="0"/>
              <a:t>, P. (2021). A review of chemotherapy and photodynamic therapy for lung cancer treatment. </a:t>
            </a:r>
            <a:r>
              <a:rPr lang="en-GB" sz="1400" i="1" dirty="0"/>
              <a:t>Anti-Cancer Agents in Medicinal Chemistry (Formerly Current Medicinal Chemistry-Anti-Cancer Agents)</a:t>
            </a:r>
            <a:r>
              <a:rPr lang="en-GB" sz="1400" dirty="0"/>
              <a:t>, </a:t>
            </a:r>
            <a:r>
              <a:rPr lang="en-GB" sz="1400" i="1" dirty="0"/>
              <a:t>21</a:t>
            </a:r>
            <a:r>
              <a:rPr lang="en-GB" sz="1400" dirty="0"/>
              <a:t>(2), 149-161.</a:t>
            </a:r>
          </a:p>
          <a:p>
            <a:pPr marL="285750" indent="-285750">
              <a:buFont typeface="Arial" panose="020B0604020202020204" pitchFamily="34" charset="0"/>
              <a:buChar char="•"/>
            </a:pPr>
            <a:r>
              <a:rPr lang="en-GB" sz="1400" dirty="0" err="1"/>
              <a:t>Garbuzenko</a:t>
            </a:r>
            <a:r>
              <a:rPr lang="en-GB" sz="1400" dirty="0"/>
              <a:t>, O. B., </a:t>
            </a:r>
            <a:r>
              <a:rPr lang="en-GB" sz="1400" dirty="0" err="1"/>
              <a:t>Kuzmov</a:t>
            </a:r>
            <a:r>
              <a:rPr lang="en-GB" sz="1400" dirty="0"/>
              <a:t>, A., </a:t>
            </a:r>
            <a:r>
              <a:rPr lang="en-GB" sz="1400" dirty="0" err="1"/>
              <a:t>Taratula</a:t>
            </a:r>
            <a:r>
              <a:rPr lang="en-GB" sz="1400" dirty="0"/>
              <a:t>, O., Pine, S. R., &amp; </a:t>
            </a:r>
            <a:r>
              <a:rPr lang="en-GB" sz="1400" dirty="0" err="1"/>
              <a:t>Minko</a:t>
            </a:r>
            <a:r>
              <a:rPr lang="en-GB" sz="1400" dirty="0"/>
              <a:t>, T. (2019). Strategy to enhance lung cancer treatment by five essential elements: inhalation delivery, nanotechnology, </a:t>
            </a:r>
            <a:r>
              <a:rPr lang="en-GB" sz="1400" dirty="0" err="1"/>
              <a:t>tumor</a:t>
            </a:r>
            <a:r>
              <a:rPr lang="en-GB" sz="1400" dirty="0"/>
              <a:t>-receptor targeting, chemo-and gene therapy. </a:t>
            </a:r>
            <a:r>
              <a:rPr lang="en-GB" sz="1400" i="1" dirty="0" err="1"/>
              <a:t>Theranostics</a:t>
            </a:r>
            <a:r>
              <a:rPr lang="en-GB" sz="1400" dirty="0"/>
              <a:t>, </a:t>
            </a:r>
            <a:r>
              <a:rPr lang="en-GB" sz="1400" i="1" dirty="0"/>
              <a:t>9</a:t>
            </a:r>
            <a:r>
              <a:rPr lang="en-GB" sz="1400" dirty="0"/>
              <a:t>(26), 8362.</a:t>
            </a:r>
          </a:p>
          <a:p>
            <a:pPr marL="285750" indent="-285750">
              <a:buFont typeface="Arial" panose="020B0604020202020204" pitchFamily="34" charset="0"/>
              <a:buChar char="•"/>
            </a:pPr>
            <a:r>
              <a:rPr lang="en-GB" sz="1400" dirty="0" err="1"/>
              <a:t>Houska</a:t>
            </a:r>
            <a:r>
              <a:rPr lang="en-GB" sz="1400" dirty="0"/>
              <a:t>, A., &amp; </a:t>
            </a:r>
            <a:r>
              <a:rPr lang="en-GB" sz="1400" dirty="0" err="1"/>
              <a:t>Loučka</a:t>
            </a:r>
            <a:r>
              <a:rPr lang="en-GB" sz="1400" dirty="0"/>
              <a:t>, M. (2019). Patients' autonomy at the end of life: a critical review. </a:t>
            </a:r>
            <a:r>
              <a:rPr lang="en-GB" sz="1400" i="1" dirty="0"/>
              <a:t>Journal of pain and symptom management</a:t>
            </a:r>
            <a:r>
              <a:rPr lang="en-GB" sz="1400" dirty="0"/>
              <a:t>, </a:t>
            </a:r>
            <a:r>
              <a:rPr lang="en-GB" sz="1400" i="1" dirty="0"/>
              <a:t>57</a:t>
            </a:r>
            <a:r>
              <a:rPr lang="en-GB" sz="1400" dirty="0"/>
              <a:t>(4), 835-845.</a:t>
            </a:r>
          </a:p>
          <a:p>
            <a:pPr marL="285750" indent="-285750">
              <a:buFont typeface="Arial" panose="020B0604020202020204" pitchFamily="34" charset="0"/>
              <a:buChar char="•"/>
            </a:pPr>
            <a:r>
              <a:rPr lang="en-GB" sz="1400" dirty="0"/>
              <a:t>Jain, M., Sharma, A., </a:t>
            </a:r>
            <a:r>
              <a:rPr lang="en-GB" sz="1400" dirty="0" err="1"/>
              <a:t>Takodara</a:t>
            </a:r>
            <a:r>
              <a:rPr lang="en-GB" sz="1400" dirty="0"/>
              <a:t>, S., </a:t>
            </a:r>
            <a:r>
              <a:rPr lang="en-GB" sz="1400" dirty="0" err="1"/>
              <a:t>Pepineni</a:t>
            </a:r>
            <a:r>
              <a:rPr lang="en-GB" sz="1400" dirty="0"/>
              <a:t>, J. K., Mittal, R., &amp; Chaudhary, M. S. (2025). Diagnostic Efficacy of Heat Shock Protein 90 Alpha (HSP90α), Neuron-Specific Enolase (NSE), and Carcinoembryonic Antigen (CEA) Serum Biomarkers in the Diagnosis of Lung Cancer. </a:t>
            </a:r>
            <a:r>
              <a:rPr lang="en-GB" sz="1400" i="1" dirty="0"/>
              <a:t>Asian Pacific Journal of Cancer Prevention: APJCP</a:t>
            </a:r>
            <a:r>
              <a:rPr lang="en-GB" sz="1400" dirty="0"/>
              <a:t>, </a:t>
            </a:r>
            <a:r>
              <a:rPr lang="en-GB" sz="1400" i="1" dirty="0"/>
              <a:t>26</a:t>
            </a:r>
            <a:r>
              <a:rPr lang="en-GB" sz="1400" dirty="0"/>
              <a:t>(10), 3797.</a:t>
            </a:r>
          </a:p>
          <a:p>
            <a:pPr marL="285750" indent="-285750">
              <a:buFont typeface="Arial" panose="020B0604020202020204" pitchFamily="34" charset="0"/>
              <a:buChar char="•"/>
            </a:pPr>
            <a:r>
              <a:rPr lang="en-GB" sz="1400" dirty="0" err="1"/>
              <a:t>Katrivesis</a:t>
            </a:r>
            <a:r>
              <a:rPr lang="en-GB" sz="1400" dirty="0"/>
              <a:t>, K., Elia, J., </a:t>
            </a:r>
            <a:r>
              <a:rPr lang="en-GB" sz="1400" dirty="0" err="1"/>
              <a:t>Etiz</a:t>
            </a:r>
            <a:r>
              <a:rPr lang="en-GB" sz="1400" dirty="0"/>
              <a:t>, B., Cooley-</a:t>
            </a:r>
            <a:r>
              <a:rPr lang="en-GB" sz="1400" dirty="0" err="1"/>
              <a:t>Rieders</a:t>
            </a:r>
            <a:r>
              <a:rPr lang="en-GB" sz="1400" dirty="0"/>
              <a:t>, K., </a:t>
            </a:r>
            <a:r>
              <a:rPr lang="en-GB" sz="1400" dirty="0" err="1"/>
              <a:t>Hosseinian</a:t>
            </a:r>
            <a:r>
              <a:rPr lang="en-GB" sz="1400" dirty="0"/>
              <a:t>, S., &amp; </a:t>
            </a:r>
            <a:r>
              <a:rPr lang="en-GB" sz="1400" dirty="0" err="1"/>
              <a:t>Melucci</a:t>
            </a:r>
            <a:r>
              <a:rPr lang="en-GB" sz="1400" dirty="0"/>
              <a:t>, S. (2022). An overview of lung anatomy and physiology. </a:t>
            </a:r>
            <a:r>
              <a:rPr lang="en-GB" sz="1400" i="1" dirty="0"/>
              <a:t>Mechanical Ventilation Amid the COVID-19 Pandemic: A Guide for Physicians and Engineers</a:t>
            </a:r>
            <a:r>
              <a:rPr lang="en-GB" sz="1400" dirty="0"/>
              <a:t>, 5-24. </a:t>
            </a:r>
            <a:r>
              <a:rPr lang="en-GB" sz="1400" u="sng" dirty="0">
                <a:hlinkClick r:id="rId5"/>
              </a:rPr>
              <a:t>https://doi.org/10.1007/978-3-030-87978-5_2</a:t>
            </a:r>
            <a:endParaRPr lang="en-GB" sz="1400" u="sng" dirty="0"/>
          </a:p>
          <a:p>
            <a:pPr marL="285750" indent="-285750">
              <a:buFont typeface="Arial" panose="020B0604020202020204" pitchFamily="34" charset="0"/>
              <a:buChar char="•"/>
            </a:pPr>
            <a:r>
              <a:rPr lang="en-GB" sz="1400" dirty="0" err="1"/>
              <a:t>Klebe</a:t>
            </a:r>
            <a:r>
              <a:rPr lang="en-GB" sz="1400" dirty="0"/>
              <a:t>, S., Leigh, J., Henderson, D. W., &amp; </a:t>
            </a:r>
            <a:r>
              <a:rPr lang="en-GB" sz="1400" dirty="0" err="1"/>
              <a:t>Nurminen</a:t>
            </a:r>
            <a:r>
              <a:rPr lang="en-GB" sz="1400" dirty="0"/>
              <a:t>, M. (2020). Asbestos, smoking and lung cancer: an update. </a:t>
            </a:r>
            <a:r>
              <a:rPr lang="en-GB" sz="1400" i="1" dirty="0"/>
              <a:t>International Journal of Environmental Research and Public Health</a:t>
            </a:r>
            <a:r>
              <a:rPr lang="en-GB" sz="1400" dirty="0"/>
              <a:t>, </a:t>
            </a:r>
            <a:r>
              <a:rPr lang="en-GB" sz="1400" i="1" dirty="0"/>
              <a:t>17</a:t>
            </a:r>
            <a:r>
              <a:rPr lang="en-GB" sz="1400" dirty="0"/>
              <a:t>(1), 258.</a:t>
            </a:r>
          </a:p>
          <a:p>
            <a:pPr marL="285750" indent="-285750">
              <a:buFont typeface="Arial" panose="020B0604020202020204" pitchFamily="34" charset="0"/>
              <a:buChar char="•"/>
            </a:pPr>
            <a:r>
              <a:rPr lang="en-GB" sz="1400" dirty="0" err="1"/>
              <a:t>Lelorain</a:t>
            </a:r>
            <a:r>
              <a:rPr lang="en-GB" sz="1400" dirty="0"/>
              <a:t>, S. (2021). Discussing prognosis with empathy to cancer patients. </a:t>
            </a:r>
            <a:r>
              <a:rPr lang="en-GB" sz="1400" i="1" dirty="0"/>
              <a:t>Current oncology reports</a:t>
            </a:r>
            <a:r>
              <a:rPr lang="en-GB" sz="1400" dirty="0"/>
              <a:t>, </a:t>
            </a:r>
            <a:r>
              <a:rPr lang="en-GB" sz="1400" i="1" dirty="0"/>
              <a:t>23</a:t>
            </a:r>
            <a:r>
              <a:rPr lang="en-GB" sz="1400" dirty="0"/>
              <a:t>(4), 42. </a:t>
            </a:r>
            <a:r>
              <a:rPr lang="en-GB" sz="1400" u="sng" dirty="0">
                <a:hlinkClick r:id="rId6"/>
              </a:rPr>
              <a:t>https://doi.org/10.1007/s11912-021-01027-9</a:t>
            </a:r>
            <a:endParaRPr lang="en-GB" sz="1400" dirty="0"/>
          </a:p>
          <a:p>
            <a:pPr marL="285750" indent="-285750">
              <a:buFont typeface="Arial" panose="020B0604020202020204" pitchFamily="34" charset="0"/>
              <a:buChar char="•"/>
            </a:pPr>
            <a:r>
              <a:rPr lang="en-GB" sz="1400" dirty="0"/>
              <a:t>Luo, C., Wu, X., Zhang, S., Tan, J., </a:t>
            </a:r>
            <a:r>
              <a:rPr lang="en-GB" sz="1400" dirty="0" err="1"/>
              <a:t>Huo</a:t>
            </a:r>
            <a:r>
              <a:rPr lang="en-GB" sz="1400" dirty="0"/>
              <a:t>, Y., Zhang, X., ... &amp; Wang, F. (2025). </a:t>
            </a:r>
            <a:r>
              <a:rPr lang="en-GB" sz="1400" dirty="0" err="1"/>
              <a:t>Cuproptosis</a:t>
            </a:r>
            <a:r>
              <a:rPr lang="en-GB" sz="1400" dirty="0"/>
              <a:t>: a novel therapeutic mechanism in lung cancer. </a:t>
            </a:r>
            <a:r>
              <a:rPr lang="en-GB" sz="1400" i="1" dirty="0"/>
              <a:t>Cancer Cell International</a:t>
            </a:r>
            <a:r>
              <a:rPr lang="en-GB" sz="1400" dirty="0"/>
              <a:t>, </a:t>
            </a:r>
            <a:r>
              <a:rPr lang="en-GB" sz="1400" i="1" dirty="0"/>
              <a:t>25</a:t>
            </a:r>
            <a:r>
              <a:rPr lang="en-GB" sz="1400" dirty="0"/>
              <a:t>(1), 231. </a:t>
            </a:r>
            <a:r>
              <a:rPr lang="en-GB" sz="1400" u="sng" dirty="0">
                <a:hlinkClick r:id="rId7"/>
              </a:rPr>
              <a:t>https://doi.org/10.1186/s12935-025-03864-1</a:t>
            </a:r>
            <a:endParaRPr lang="en-GB" sz="1400" dirty="0"/>
          </a:p>
          <a:p>
            <a:pPr marL="285750" indent="-285750">
              <a:buFont typeface="Arial" panose="020B0604020202020204" pitchFamily="34" charset="0"/>
              <a:buChar char="•"/>
            </a:pPr>
            <a:r>
              <a:rPr lang="en-GB" sz="1400" dirty="0" err="1"/>
              <a:t>Madathil</a:t>
            </a:r>
            <a:r>
              <a:rPr lang="en-GB" sz="1400" dirty="0"/>
              <a:t>, T., </a:t>
            </a:r>
            <a:r>
              <a:rPr lang="en-GB" sz="1400" dirty="0" err="1"/>
              <a:t>Poduval</a:t>
            </a:r>
            <a:r>
              <a:rPr lang="en-GB" sz="1400" dirty="0"/>
              <a:t>, D., Jose, T., </a:t>
            </a:r>
            <a:r>
              <a:rPr lang="en-GB" sz="1400" dirty="0" err="1"/>
              <a:t>Panidapu</a:t>
            </a:r>
            <a:r>
              <a:rPr lang="en-GB" sz="1400" dirty="0"/>
              <a:t>, N., Jose, D., Joseph, T., &amp; </a:t>
            </a:r>
            <a:r>
              <a:rPr lang="en-GB" sz="1400" dirty="0" err="1"/>
              <a:t>Neema</a:t>
            </a:r>
            <a:r>
              <a:rPr lang="en-GB" sz="1400" dirty="0"/>
              <a:t>, P. K. (2025). Our experience of managing central airway </a:t>
            </a:r>
            <a:r>
              <a:rPr lang="en-GB" sz="1400" dirty="0" err="1"/>
              <a:t>tumors</a:t>
            </a:r>
            <a:r>
              <a:rPr lang="en-GB" sz="1400" dirty="0"/>
              <a:t>: </a:t>
            </a:r>
            <a:r>
              <a:rPr lang="en-GB" sz="1400" dirty="0" err="1"/>
              <a:t>anesthesia</a:t>
            </a:r>
            <a:r>
              <a:rPr lang="en-GB" sz="1400" dirty="0"/>
              <a:t> perspectives. </a:t>
            </a:r>
            <a:r>
              <a:rPr lang="en-GB" sz="1400" i="1" dirty="0"/>
              <a:t>Annals of Cardiac Anaesthesia</a:t>
            </a:r>
            <a:r>
              <a:rPr lang="en-GB" sz="1400" dirty="0"/>
              <a:t>, </a:t>
            </a:r>
            <a:r>
              <a:rPr lang="en-GB" sz="1400" i="1" dirty="0"/>
              <a:t>28</a:t>
            </a:r>
            <a:r>
              <a:rPr lang="en-GB" sz="1400" dirty="0"/>
              <a:t>(1), 3-9.</a:t>
            </a:r>
          </a:p>
          <a:p>
            <a:endParaRPr lang="en-GB" dirty="0"/>
          </a:p>
        </p:txBody>
      </p:sp>
    </p:spTree>
    <p:extLst>
      <p:ext uri="{BB962C8B-B14F-4D97-AF65-F5344CB8AC3E}">
        <p14:creationId xmlns:p14="http://schemas.microsoft.com/office/powerpoint/2010/main" val="13497802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33400" y="381000"/>
            <a:ext cx="13754100" cy="6247864"/>
          </a:xfrm>
          <a:prstGeom prst="rect">
            <a:avLst/>
          </a:prstGeom>
          <a:noFill/>
        </p:spPr>
        <p:txBody>
          <a:bodyPr wrap="square" rtlCol="0">
            <a:spAutoFit/>
          </a:bodyPr>
          <a:lstStyle/>
          <a:p>
            <a:pPr algn="ctr">
              <a:lnSpc>
                <a:spcPct val="150000"/>
              </a:lnSpc>
            </a:pPr>
            <a:r>
              <a:rPr lang="en-US" sz="4000" b="1" dirty="0" err="1">
                <a:solidFill>
                  <a:srgbClr val="272D45"/>
                </a:solidFill>
                <a:latin typeface="Kanit Light" pitchFamily="34" charset="0"/>
                <a:ea typeface="Kanit Light" pitchFamily="34" charset="-122"/>
                <a:cs typeface="Kanit Light" pitchFamily="34" charset="-120"/>
              </a:rPr>
              <a:t>Contii</a:t>
            </a:r>
            <a:r>
              <a:rPr lang="en-US" sz="4000" b="1" dirty="0">
                <a:solidFill>
                  <a:srgbClr val="272D45"/>
                </a:solidFill>
                <a:latin typeface="Kanit Light" pitchFamily="34" charset="0"/>
                <a:ea typeface="Kanit Light" pitchFamily="34" charset="-122"/>
                <a:cs typeface="Kanit Light" pitchFamily="34" charset="-120"/>
              </a:rPr>
              <a:t>….</a:t>
            </a:r>
          </a:p>
          <a:p>
            <a:pPr marL="285750" indent="-285750">
              <a:lnSpc>
                <a:spcPct val="150000"/>
              </a:lnSpc>
              <a:buFont typeface="Arial" panose="020B0604020202020204" pitchFamily="34" charset="0"/>
              <a:buChar char="•"/>
            </a:pPr>
            <a:r>
              <a:rPr lang="en-GB" sz="1400" dirty="0" err="1"/>
              <a:t>Navani</a:t>
            </a:r>
            <a:r>
              <a:rPr lang="en-GB" sz="1400" dirty="0"/>
              <a:t>, N., Baldwin, D. R., Edwards, J. G., </a:t>
            </a:r>
            <a:r>
              <a:rPr lang="en-GB" sz="1400" dirty="0" err="1"/>
              <a:t>Evison</a:t>
            </a:r>
            <a:r>
              <a:rPr lang="en-GB" sz="1400" dirty="0"/>
              <a:t>, M., McDonald, F., Nicholson, A. G., ... &amp; </a:t>
            </a:r>
            <a:r>
              <a:rPr lang="en-GB" sz="1400" dirty="0" err="1"/>
              <a:t>Popat</a:t>
            </a:r>
            <a:r>
              <a:rPr lang="en-GB" sz="1400" dirty="0"/>
              <a:t>, S. (2022). Lung cancer in the United Kingdom. </a:t>
            </a:r>
            <a:r>
              <a:rPr lang="en-GB" sz="1400" i="1" dirty="0"/>
              <a:t>Journal of Thoracic Oncology</a:t>
            </a:r>
            <a:r>
              <a:rPr lang="en-GB" sz="1400" dirty="0"/>
              <a:t>, </a:t>
            </a:r>
            <a:r>
              <a:rPr lang="en-GB" sz="1400" i="1" dirty="0"/>
              <a:t>17</a:t>
            </a:r>
            <a:r>
              <a:rPr lang="en-GB" sz="1400" dirty="0"/>
              <a:t>(2), 186-193.</a:t>
            </a:r>
          </a:p>
          <a:p>
            <a:pPr marL="285750" indent="-285750">
              <a:buFont typeface="Arial" panose="020B0604020202020204" pitchFamily="34" charset="0"/>
              <a:buChar char="•"/>
            </a:pPr>
            <a:r>
              <a:rPr lang="en-GB" sz="1400" dirty="0"/>
              <a:t>NHS. (2017, October). </a:t>
            </a:r>
            <a:r>
              <a:rPr lang="en-GB" sz="1400" i="1" dirty="0"/>
              <a:t>Lung cancer</a:t>
            </a:r>
            <a:r>
              <a:rPr lang="en-GB" sz="1400" dirty="0"/>
              <a:t>. Nhs.uk. </a:t>
            </a:r>
            <a:r>
              <a:rPr lang="en-GB" sz="1400" u="sng" dirty="0">
                <a:hlinkClick r:id="rId2"/>
              </a:rPr>
              <a:t>https://share.google/ZjPWEuPUjyqK6lMXH</a:t>
            </a:r>
            <a:endParaRPr lang="en-GB" sz="1400" dirty="0"/>
          </a:p>
          <a:p>
            <a:pPr marL="285750" indent="-285750">
              <a:buFont typeface="Arial" panose="020B0604020202020204" pitchFamily="34" charset="0"/>
              <a:buChar char="•"/>
            </a:pPr>
            <a:r>
              <a:rPr lang="en-GB" sz="1400" dirty="0"/>
              <a:t>NICE. (2019, March 28). </a:t>
            </a:r>
            <a:r>
              <a:rPr lang="en-GB" sz="1400" i="1" dirty="0"/>
              <a:t>Overview | Lung cancer: diagnosis and management | Guidance | NICE</a:t>
            </a:r>
            <a:r>
              <a:rPr lang="en-GB" sz="1400" dirty="0"/>
              <a:t>. </a:t>
            </a:r>
            <a:r>
              <a:rPr lang="en-GB" sz="1400" dirty="0" err="1"/>
              <a:t>Share.google</a:t>
            </a:r>
            <a:r>
              <a:rPr lang="en-GB" sz="1400" dirty="0"/>
              <a:t>; NICE. </a:t>
            </a:r>
            <a:r>
              <a:rPr lang="en-GB" sz="1400" u="sng" dirty="0">
                <a:hlinkClick r:id="rId3"/>
              </a:rPr>
              <a:t>https://share.google/EROHMqyFaVo2aAETH</a:t>
            </a:r>
            <a:endParaRPr lang="en-GB" sz="1400" dirty="0"/>
          </a:p>
          <a:p>
            <a:pPr marL="285750" indent="-285750">
              <a:buFont typeface="Arial" panose="020B0604020202020204" pitchFamily="34" charset="0"/>
              <a:buChar char="•"/>
            </a:pPr>
            <a:r>
              <a:rPr lang="en-GB" sz="1400" dirty="0" err="1"/>
              <a:t>Nooreldeen</a:t>
            </a:r>
            <a:r>
              <a:rPr lang="en-GB" sz="1400" dirty="0"/>
              <a:t>, R., &amp; Bach, H. (2021). Current and future development in lung cancer diagnosis. </a:t>
            </a:r>
            <a:r>
              <a:rPr lang="en-GB" sz="1400" i="1" dirty="0"/>
              <a:t>International journal of molecular sciences</a:t>
            </a:r>
            <a:r>
              <a:rPr lang="en-GB" sz="1400" dirty="0"/>
              <a:t>, </a:t>
            </a:r>
            <a:r>
              <a:rPr lang="en-GB" sz="1400" i="1" dirty="0"/>
              <a:t>22</a:t>
            </a:r>
            <a:r>
              <a:rPr lang="en-GB" sz="1400" dirty="0"/>
              <a:t>(16), 8661. </a:t>
            </a:r>
            <a:r>
              <a:rPr lang="en-GB" sz="1400" dirty="0">
                <a:hlinkClick r:id="rId4"/>
              </a:rPr>
              <a:t>https://doi.org/10.3390/ijms22168661</a:t>
            </a:r>
            <a:endParaRPr lang="en-GB" sz="1400" dirty="0"/>
          </a:p>
          <a:p>
            <a:pPr marL="285750" indent="-285750">
              <a:buFont typeface="Arial" panose="020B0604020202020204" pitchFamily="34" charset="0"/>
              <a:buChar char="•"/>
            </a:pPr>
            <a:r>
              <a:rPr lang="en-GB" sz="1400" dirty="0" err="1"/>
              <a:t>Petersson</a:t>
            </a:r>
            <a:r>
              <a:rPr lang="en-GB" sz="1400" dirty="0"/>
              <a:t>, J., &amp; Glenny, R. W. (2023, October). Gas exchange in the lung. In </a:t>
            </a:r>
            <a:r>
              <a:rPr lang="en-GB" sz="1400" i="1" dirty="0"/>
              <a:t>Seminars in Respiratory and Critical Care Medicine</a:t>
            </a:r>
            <a:r>
              <a:rPr lang="en-GB" sz="1400" dirty="0"/>
              <a:t> (Vol. 44, No. 05, pp. 555-568). </a:t>
            </a:r>
            <a:r>
              <a:rPr lang="en-GB" sz="1400" dirty="0" err="1"/>
              <a:t>Thieme</a:t>
            </a:r>
            <a:r>
              <a:rPr lang="en-GB" sz="1400" dirty="0"/>
              <a:t> Medical Publishers, Inc.</a:t>
            </a:r>
          </a:p>
          <a:p>
            <a:pPr marL="285750" indent="-285750">
              <a:buFont typeface="Arial" panose="020B0604020202020204" pitchFamily="34" charset="0"/>
              <a:buChar char="•"/>
            </a:pPr>
            <a:r>
              <a:rPr lang="en-GB" sz="1400" dirty="0" err="1"/>
              <a:t>Petrella</a:t>
            </a:r>
            <a:r>
              <a:rPr lang="en-GB" sz="1400" dirty="0"/>
              <a:t>, F., Rizzo, S., </a:t>
            </a:r>
            <a:r>
              <a:rPr lang="en-GB" sz="1400" dirty="0" err="1"/>
              <a:t>Attili</a:t>
            </a:r>
            <a:r>
              <a:rPr lang="en-GB" sz="1400" dirty="0"/>
              <a:t>, I., </a:t>
            </a:r>
            <a:r>
              <a:rPr lang="en-GB" sz="1400" dirty="0" err="1"/>
              <a:t>Passaro</a:t>
            </a:r>
            <a:r>
              <a:rPr lang="en-GB" sz="1400" dirty="0"/>
              <a:t>, A., </a:t>
            </a:r>
            <a:r>
              <a:rPr lang="en-GB" sz="1400" dirty="0" err="1"/>
              <a:t>Zilli</a:t>
            </a:r>
            <a:r>
              <a:rPr lang="en-GB" sz="1400" dirty="0"/>
              <a:t>, T., </a:t>
            </a:r>
            <a:r>
              <a:rPr lang="en-GB" sz="1400" dirty="0" err="1"/>
              <a:t>Martucci</a:t>
            </a:r>
            <a:r>
              <a:rPr lang="en-GB" sz="1400" dirty="0"/>
              <a:t>, F., ... &amp; </a:t>
            </a:r>
            <a:r>
              <a:rPr lang="en-GB" sz="1400" dirty="0" err="1"/>
              <a:t>Spaggiari</a:t>
            </a:r>
            <a:r>
              <a:rPr lang="en-GB" sz="1400" dirty="0"/>
              <a:t>, L. (2023). Stage III non-small-cell lung cancer: an overview of treatment options. </a:t>
            </a:r>
            <a:r>
              <a:rPr lang="en-GB" sz="1400" i="1" dirty="0"/>
              <a:t>Current oncology</a:t>
            </a:r>
            <a:r>
              <a:rPr lang="en-GB" sz="1400" dirty="0"/>
              <a:t>, </a:t>
            </a:r>
            <a:r>
              <a:rPr lang="en-GB" sz="1400" i="1" dirty="0"/>
              <a:t>30</a:t>
            </a:r>
            <a:r>
              <a:rPr lang="en-GB" sz="1400" dirty="0"/>
              <a:t>(3), 3160-3175. </a:t>
            </a:r>
            <a:r>
              <a:rPr lang="en-GB" sz="1400" b="1" u="sng" dirty="0">
                <a:hlinkClick r:id="rId5"/>
              </a:rPr>
              <a:t>https://doi.org/10.3390/curroncol30030239</a:t>
            </a:r>
            <a:endParaRPr lang="en-GB" sz="1400" dirty="0"/>
          </a:p>
          <a:p>
            <a:pPr marL="285750" indent="-285750">
              <a:buFont typeface="Arial" panose="020B0604020202020204" pitchFamily="34" charset="0"/>
              <a:buChar char="•"/>
            </a:pPr>
            <a:r>
              <a:rPr lang="en-GB" sz="1400" dirty="0"/>
              <a:t>Rodrigues, S. D. O., Cunha, C. M. C. D., </a:t>
            </a:r>
            <a:r>
              <a:rPr lang="en-GB" sz="1400" dirty="0" err="1"/>
              <a:t>Soares</a:t>
            </a:r>
            <a:r>
              <a:rPr lang="en-GB" sz="1400" dirty="0"/>
              <a:t>, G. M. V., Silva, P. L., Silva, A. R., &amp; </a:t>
            </a:r>
            <a:r>
              <a:rPr lang="en-GB" sz="1400" dirty="0" err="1"/>
              <a:t>Goncalves</a:t>
            </a:r>
            <a:r>
              <a:rPr lang="en-GB" sz="1400" dirty="0"/>
              <a:t>-de-Albuquerque, C. F. (2021). Mechanisms, pathophysiology and currently proposed treatments of chronic obstructive pulmonary disease. </a:t>
            </a:r>
            <a:r>
              <a:rPr lang="en-GB" sz="1400" i="1" dirty="0"/>
              <a:t>Pharmaceuticals</a:t>
            </a:r>
            <a:r>
              <a:rPr lang="en-GB" sz="1400" dirty="0"/>
              <a:t>, </a:t>
            </a:r>
            <a:r>
              <a:rPr lang="en-GB" sz="1400" i="1" dirty="0"/>
              <a:t>14</a:t>
            </a:r>
            <a:r>
              <a:rPr lang="en-GB" sz="1400" dirty="0"/>
              <a:t>(10), 979. </a:t>
            </a:r>
            <a:r>
              <a:rPr lang="en-GB" sz="1400" b="1" u="sng" dirty="0">
                <a:hlinkClick r:id="rId6"/>
              </a:rPr>
              <a:t>https://doi.org/10.3390/ph14100979</a:t>
            </a:r>
            <a:endParaRPr lang="en-GB" sz="1400" dirty="0"/>
          </a:p>
          <a:p>
            <a:pPr marL="285750" indent="-285750">
              <a:buFont typeface="Arial" panose="020B0604020202020204" pitchFamily="34" charset="0"/>
              <a:buChar char="•"/>
            </a:pPr>
            <a:r>
              <a:rPr lang="en-GB" sz="1400" dirty="0" err="1"/>
              <a:t>Rudin</a:t>
            </a:r>
            <a:r>
              <a:rPr lang="en-GB" sz="1400" dirty="0"/>
              <a:t>, C. M., </a:t>
            </a:r>
            <a:r>
              <a:rPr lang="en-GB" sz="1400" dirty="0" err="1"/>
              <a:t>Brambilla</a:t>
            </a:r>
            <a:r>
              <a:rPr lang="en-GB" sz="1400" dirty="0"/>
              <a:t>, E., </a:t>
            </a:r>
            <a:r>
              <a:rPr lang="en-GB" sz="1400" dirty="0" err="1"/>
              <a:t>Faivre</a:t>
            </a:r>
            <a:r>
              <a:rPr lang="en-GB" sz="1400" dirty="0"/>
              <a:t>-Finn, C., &amp; Sage, J. (2021). Small-cell lung cancer. </a:t>
            </a:r>
            <a:r>
              <a:rPr lang="en-GB" sz="1400" i="1" dirty="0"/>
              <a:t>Nature Reviews Disease Primers</a:t>
            </a:r>
            <a:r>
              <a:rPr lang="en-GB" sz="1400" dirty="0"/>
              <a:t>, </a:t>
            </a:r>
            <a:r>
              <a:rPr lang="en-GB" sz="1400" i="1" dirty="0"/>
              <a:t>7</a:t>
            </a:r>
            <a:r>
              <a:rPr lang="en-GB" sz="1400" dirty="0"/>
              <a:t>(1), 3. </a:t>
            </a:r>
            <a:r>
              <a:rPr lang="en-GB" sz="1400" dirty="0">
                <a:hlinkClick r:id="rId7" tooltip="Persistent link using digital object identifier"/>
              </a:rPr>
              <a:t>https://doi.org/10.1016/j.jtho.2024.02.011</a:t>
            </a:r>
            <a:endParaRPr lang="en-GB" sz="1400" dirty="0"/>
          </a:p>
          <a:p>
            <a:pPr marL="285750" indent="-285750">
              <a:buFont typeface="Arial" panose="020B0604020202020204" pitchFamily="34" charset="0"/>
              <a:buChar char="•"/>
            </a:pPr>
            <a:r>
              <a:rPr lang="en-GB" sz="1400" dirty="0"/>
              <a:t>Shankar, A., Dubey, A., Saini, D., Singh, M., Prasad, C. P., Roy, S., ... &amp; </a:t>
            </a:r>
            <a:r>
              <a:rPr lang="en-GB" sz="1400" dirty="0" err="1"/>
              <a:t>Rath</a:t>
            </a:r>
            <a:r>
              <a:rPr lang="en-GB" sz="1400" dirty="0"/>
              <a:t>, G. K. (2019). Environmental and occupational determinants of lung cancer. </a:t>
            </a:r>
            <a:r>
              <a:rPr lang="en-GB" sz="1400" i="1" dirty="0"/>
              <a:t>Translational lung cancer research</a:t>
            </a:r>
            <a:r>
              <a:rPr lang="en-GB" sz="1400" dirty="0"/>
              <a:t>, </a:t>
            </a:r>
            <a:r>
              <a:rPr lang="en-GB" sz="1400" i="1" dirty="0"/>
              <a:t>8</a:t>
            </a:r>
            <a:r>
              <a:rPr lang="en-GB" sz="1400" dirty="0"/>
              <a:t>(</a:t>
            </a:r>
            <a:r>
              <a:rPr lang="en-GB" sz="1400" dirty="0" err="1"/>
              <a:t>Suppl</a:t>
            </a:r>
            <a:r>
              <a:rPr lang="en-GB" sz="1400" dirty="0"/>
              <a:t> 1), S31.</a:t>
            </a:r>
          </a:p>
          <a:p>
            <a:pPr marL="285750" indent="-285750">
              <a:buFont typeface="Arial" panose="020B0604020202020204" pitchFamily="34" charset="0"/>
              <a:buChar char="•"/>
            </a:pPr>
            <a:r>
              <a:rPr lang="en-GB" sz="1400" dirty="0"/>
              <a:t>Sheikh, M., </a:t>
            </a:r>
            <a:r>
              <a:rPr lang="en-GB" sz="1400" dirty="0" err="1"/>
              <a:t>Mukeriya</a:t>
            </a:r>
            <a:r>
              <a:rPr lang="en-GB" sz="1400" dirty="0"/>
              <a:t>, A., </a:t>
            </a:r>
            <a:r>
              <a:rPr lang="en-GB" sz="1400" dirty="0" err="1"/>
              <a:t>Shangina</a:t>
            </a:r>
            <a:r>
              <a:rPr lang="en-GB" sz="1400" dirty="0"/>
              <a:t>, O., Brennan, P., &amp; </a:t>
            </a:r>
            <a:r>
              <a:rPr lang="en-GB" sz="1400" dirty="0" err="1"/>
              <a:t>Zaridze</a:t>
            </a:r>
            <a:r>
              <a:rPr lang="en-GB" sz="1400" dirty="0"/>
              <a:t>, D. (2021). </a:t>
            </a:r>
            <a:r>
              <a:rPr lang="en-GB" sz="1400" dirty="0" err="1"/>
              <a:t>Postdiagnosis</a:t>
            </a:r>
            <a:r>
              <a:rPr lang="en-GB" sz="1400" dirty="0"/>
              <a:t> smoking cessation and reduced risk for lung cancer progression and mortality: a prospective cohort study. </a:t>
            </a:r>
            <a:r>
              <a:rPr lang="en-GB" sz="1400" i="1" dirty="0"/>
              <a:t>Annals of internal medicine</a:t>
            </a:r>
            <a:r>
              <a:rPr lang="en-GB" sz="1400" dirty="0"/>
              <a:t>, </a:t>
            </a:r>
            <a:r>
              <a:rPr lang="en-GB" sz="1400" i="1" dirty="0"/>
              <a:t>174</a:t>
            </a:r>
            <a:r>
              <a:rPr lang="en-GB" sz="1400" dirty="0"/>
              <a:t>(9), 1232-1239. </a:t>
            </a:r>
            <a:r>
              <a:rPr lang="en-GB" sz="1400" u="sng" dirty="0">
                <a:hlinkClick r:id="rId8"/>
              </a:rPr>
              <a:t>https://doi.org/10.7326/M21-0252</a:t>
            </a:r>
            <a:endParaRPr lang="en-GB" sz="1400" dirty="0"/>
          </a:p>
          <a:p>
            <a:pPr marL="285750" indent="-285750">
              <a:buFont typeface="Arial" panose="020B0604020202020204" pitchFamily="34" charset="0"/>
              <a:buChar char="•"/>
            </a:pPr>
            <a:r>
              <a:rPr lang="en-GB" sz="1400" dirty="0"/>
              <a:t>Tulloch, J. S., </a:t>
            </a:r>
            <a:r>
              <a:rPr lang="en-GB" sz="1400" dirty="0" err="1"/>
              <a:t>Christley</a:t>
            </a:r>
            <a:r>
              <a:rPr lang="en-GB" sz="1400" dirty="0"/>
              <a:t>, R. M., Radford, A. D., Warner, J. C., </a:t>
            </a:r>
            <a:r>
              <a:rPr lang="en-GB" sz="1400" dirty="0" err="1"/>
              <a:t>Beadsworth</a:t>
            </a:r>
            <a:r>
              <a:rPr lang="en-GB" sz="1400" dirty="0"/>
              <a:t>, M. B., </a:t>
            </a:r>
            <a:r>
              <a:rPr lang="en-GB" sz="1400" dirty="0" err="1"/>
              <a:t>Beeching</a:t>
            </a:r>
            <a:r>
              <a:rPr lang="en-GB" sz="1400" dirty="0"/>
              <a:t>, N. J., &amp; </a:t>
            </a:r>
            <a:r>
              <a:rPr lang="en-GB" sz="1400" dirty="0" err="1"/>
              <a:t>Vivancos</a:t>
            </a:r>
            <a:r>
              <a:rPr lang="en-GB" sz="1400" dirty="0"/>
              <a:t>, R. (2020). A descriptive epidemiological study of the incidence of newly diagnosed Lyme disease cases in a UK primary care cohort, 1998–2016. </a:t>
            </a:r>
            <a:r>
              <a:rPr lang="en-GB" sz="1400" i="1" dirty="0"/>
              <a:t>BMC Infectious Diseases</a:t>
            </a:r>
            <a:r>
              <a:rPr lang="en-GB" sz="1400" dirty="0"/>
              <a:t>, </a:t>
            </a:r>
            <a:r>
              <a:rPr lang="en-GB" sz="1400" i="1" dirty="0"/>
              <a:t>20</a:t>
            </a:r>
            <a:r>
              <a:rPr lang="en-GB" sz="1400" dirty="0"/>
              <a:t>(1), 285. </a:t>
            </a:r>
            <a:r>
              <a:rPr lang="en-GB" sz="1400" u="sng" dirty="0">
                <a:hlinkClick r:id="rId9"/>
              </a:rPr>
              <a:t>https://doi.org/10.1186/s12879-020-05018-2</a:t>
            </a:r>
            <a:endParaRPr lang="en-GB" sz="1400" dirty="0"/>
          </a:p>
          <a:p>
            <a:endParaRPr lang="en-GB" dirty="0"/>
          </a:p>
        </p:txBody>
      </p:sp>
    </p:spTree>
    <p:extLst>
      <p:ext uri="{BB962C8B-B14F-4D97-AF65-F5344CB8AC3E}">
        <p14:creationId xmlns:p14="http://schemas.microsoft.com/office/powerpoint/2010/main" val="5682874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Savon</Template>
  <TotalTime>0</TotalTime>
  <Words>4827</Words>
  <Application>Microsoft Macintosh PowerPoint</Application>
  <PresentationFormat>Custom</PresentationFormat>
  <Paragraphs>194</Paragraphs>
  <Slides>17</Slides>
  <Notes>16</Notes>
  <HiddenSlides>0</HiddenSlides>
  <MMClips>15</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Wingdings</vt:lpstr>
      <vt:lpstr>Martel Sans</vt:lpstr>
      <vt:lpstr>Kanit Light</vt:lpstr>
      <vt:lpstr>Arial</vt:lpstr>
      <vt:lpstr>Garamond</vt:lpstr>
      <vt:lpstr>Century Gothic</vt:lpstr>
      <vt:lpstr>Calibri</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
  <cp:revision>1</cp:revision>
  <dcterms:created xsi:type="dcterms:W3CDTF">2026-03-16T09:36:17Z</dcterms:created>
  <dcterms:modified xsi:type="dcterms:W3CDTF">2026-03-20T17:11:04Z</dcterms:modified>
</cp:coreProperties>
</file>