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22AD2C-70CC-46D7-960D-8698BDEBE05C}" type="datetimeFigureOut">
              <a:rPr lang="en-GB" smtClean="0"/>
              <a:pPr/>
              <a:t>26/03/2012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9A5F8A-68B6-427E-B1EB-0283766635E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240C25-2F75-4A85-9C85-92C4095C2AA3}" type="datetime1">
              <a:rPr lang="en-GB" smtClean="0"/>
              <a:pPr/>
              <a:t>26/03/2012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8B04FD-499B-4738-9C54-1E93C7484C3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Rectangle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Rectangle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56" name="Rectangle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Rectangle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Rectangle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Rectangle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1D5C82-423F-42F2-BE12-435BC85B47FB}" type="datetime1">
              <a:rPr lang="en-GB" smtClean="0"/>
              <a:pPr/>
              <a:t>26/03/2012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8B04FD-499B-4738-9C54-1E93C7484C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1EF24B-6AF2-4C72-8D22-48B864837B19}" type="datetime1">
              <a:rPr lang="en-GB" smtClean="0"/>
              <a:pPr/>
              <a:t>26/03/2012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8B04FD-499B-4738-9C54-1E93C7484C3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5CC1C9-4C3B-4088-A20C-4BE0E0D53389}" type="datetime1">
              <a:rPr lang="en-GB" smtClean="0"/>
              <a:pPr/>
              <a:t>26/03/2012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8B04FD-499B-4738-9C54-1E93C7484C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7901AC-0884-4196-8CFA-375ECE1E1364}" type="datetime1">
              <a:rPr lang="en-GB" smtClean="0"/>
              <a:pPr/>
              <a:t>26/03/2012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8B04FD-499B-4738-9C54-1E93C7484C3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Rectangle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Rectangle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Rectangle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536731-F823-46C3-93BD-AB18F8198916}" type="datetime1">
              <a:rPr lang="en-GB" smtClean="0"/>
              <a:pPr/>
              <a:t>26/03/2012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8B04FD-499B-4738-9C54-1E93C7484C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41D514-48DA-470A-A9F3-F832C72DC20A}" type="datetime1">
              <a:rPr lang="en-GB" smtClean="0"/>
              <a:pPr/>
              <a:t>26/03/2012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8B04FD-499B-4738-9C54-1E93C7484C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02169E-4FB7-4DA0-B61C-EC7B47C60A60}" type="datetime1">
              <a:rPr lang="en-GB" smtClean="0"/>
              <a:pPr/>
              <a:t>26/03/2012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8B04FD-499B-4738-9C54-1E93C7484C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Straight Connector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grpSp>
        <p:nvGrpSpPr>
          <p:cNvPr id="14" name="Group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Straight Connector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Straight Connector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4AAB0D0-E363-4B38-9C7A-66668407902F}" type="datetime1">
              <a:rPr lang="en-GB" smtClean="0"/>
              <a:pPr/>
              <a:t>26/03/2012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F68B04FD-499B-4738-9C54-1E93C7484C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169C05-E2CB-43CC-8199-5264824606DB}" type="datetime1">
              <a:rPr lang="en-GB" smtClean="0"/>
              <a:pPr/>
              <a:t>26/03/2012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8B04FD-499B-4738-9C54-1E93C7484C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1EA14B-30C4-4C91-881C-109202EE6917}" type="datetime1">
              <a:rPr lang="en-GB" smtClean="0"/>
              <a:pPr/>
              <a:t>26/03/2012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8B04FD-499B-4738-9C54-1E93C7484C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Rectangle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Rectangle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FBB481-7F03-4F5D-9618-1FA2A6017C94}" type="datetime1">
              <a:rPr lang="en-GB" smtClean="0"/>
              <a:pPr/>
              <a:t>26/03/2012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F68B04FD-499B-4738-9C54-1E93C7484C3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www.youtube.com/watch?v=WXPBoFDqNV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Frequency data analysis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case for Chi Square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B04FD-499B-4738-9C54-1E93C7484C36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3074" name="Picture 2" descr="http://www.world-guides.com/images/london/london_ey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6096" y="260647"/>
            <a:ext cx="3434705" cy="36154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have analysed ordinal data but what about nominal?</a:t>
            </a:r>
          </a:p>
          <a:p>
            <a:r>
              <a:rPr lang="en-GB" dirty="0" smtClean="0"/>
              <a:t>Very common and hence this is a widely applied test</a:t>
            </a:r>
          </a:p>
          <a:p>
            <a:r>
              <a:rPr lang="en-GB" dirty="0" smtClean="0"/>
              <a:t>Frequency analysis</a:t>
            </a:r>
          </a:p>
          <a:p>
            <a:pPr lvl="1"/>
            <a:r>
              <a:rPr lang="en-GB" dirty="0" smtClean="0"/>
              <a:t>Tests of association</a:t>
            </a:r>
          </a:p>
          <a:p>
            <a:pPr lvl="1"/>
            <a:r>
              <a:rPr lang="en-GB" dirty="0" smtClean="0"/>
              <a:t>Tests of goodness of fit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B04FD-499B-4738-9C54-1E93C7484C36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 Square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84784"/>
            <a:ext cx="4104456" cy="4572000"/>
          </a:xfrm>
        </p:spPr>
        <p:txBody>
          <a:bodyPr>
            <a:normAutofit fontScale="92500" lnSpcReduction="20000"/>
          </a:bodyPr>
          <a:lstStyle/>
          <a:p>
            <a:pPr lvl="1"/>
            <a:r>
              <a:rPr lang="en-GB" dirty="0" smtClean="0"/>
              <a:t>The frequency we 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observed</a:t>
            </a:r>
            <a:r>
              <a:rPr lang="en-GB" dirty="0" smtClean="0"/>
              <a:t> is compared to what we would 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expect </a:t>
            </a:r>
            <a:r>
              <a:rPr lang="en-GB" dirty="0" smtClean="0"/>
              <a:t>on the basis of a null hypothesis</a:t>
            </a:r>
          </a:p>
          <a:p>
            <a:pPr lvl="1"/>
            <a:r>
              <a:rPr lang="en-GB" dirty="0" smtClean="0"/>
              <a:t>If the difference between O and E is big then the calculated will exceed the tabulated/critical value and we can reject null</a:t>
            </a:r>
          </a:p>
          <a:p>
            <a:pPr lvl="1"/>
            <a:r>
              <a:rPr lang="en-GB" dirty="0" smtClean="0"/>
              <a:t>Video 12mins (Paul Andersen, 2012)</a:t>
            </a:r>
          </a:p>
          <a:p>
            <a:pPr lvl="2"/>
            <a:r>
              <a:rPr lang="en-GB" dirty="0" smtClean="0">
                <a:hlinkClick r:id="rId2"/>
              </a:rPr>
              <a:t>Chi square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932040" y="2132856"/>
            <a:ext cx="3888432" cy="28803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8" name="Picture 4" descr="http://2.bp.blogspot.com/-KfE3Qc-rzfU/TdDWXNXDKDI/AAAAAAAABOw/B_PlwX8ottU/s320/maths%2B-%2Bchi-square%2Bformula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64089" y="2389685"/>
            <a:ext cx="3008872" cy="2335459"/>
          </a:xfrm>
          <a:prstGeom prst="rect">
            <a:avLst/>
          </a:prstGeom>
          <a:noFill/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B04FD-499B-4738-9C54-1E93C7484C36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Public access agreements between local authorities and landowners</a:t>
            </a:r>
          </a:p>
          <a:p>
            <a:r>
              <a:rPr lang="en-GB" dirty="0" smtClean="0"/>
              <a:t>2 variables recorded access agreements present and type of LA (Extract below)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47664" y="3861048"/>
          <a:ext cx="6096000" cy="2301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Data</a:t>
                      </a:r>
                    </a:p>
                    <a:p>
                      <a:r>
                        <a:rPr lang="en-GB" dirty="0" smtClean="0"/>
                        <a:t>GOES TO 287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 Agreements present or absent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Type LA District (D),</a:t>
                      </a:r>
                      <a:r>
                        <a:rPr lang="en-GB" baseline="0" dirty="0" smtClean="0"/>
                        <a:t> Metropolitan (M), London Borough (L)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 etc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B04FD-499B-4738-9C54-1E93C7484C36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72400" cy="914400"/>
          </a:xfrm>
        </p:spPr>
        <p:txBody>
          <a:bodyPr/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24744"/>
            <a:ext cx="7772400" cy="4572000"/>
          </a:xfrm>
        </p:spPr>
        <p:txBody>
          <a:bodyPr/>
          <a:lstStyle/>
          <a:p>
            <a:r>
              <a:rPr lang="en-GB" dirty="0" smtClean="0"/>
              <a:t>Two frequency distributions</a:t>
            </a:r>
          </a:p>
          <a:p>
            <a:pPr lvl="1"/>
            <a:r>
              <a:rPr lang="en-GB" dirty="0" smtClean="0"/>
              <a:t>1. for the number of LA with /without access agreements</a:t>
            </a:r>
          </a:p>
          <a:p>
            <a:pPr lvl="1"/>
            <a:r>
              <a:rPr lang="en-GB" dirty="0" smtClean="0"/>
              <a:t>2. Numbers of different types of LA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Contingency table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691680" y="429309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Authority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Agreements Present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Agreements</a:t>
                      </a:r>
                    </a:p>
                    <a:p>
                      <a:r>
                        <a:rPr lang="en-GB" dirty="0" smtClean="0"/>
                        <a:t>Absent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Totals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169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237</a:t>
                      </a:r>
                      <a:endParaRPr lang="en-GB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27</a:t>
                      </a:r>
                      <a:endParaRPr lang="en-GB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23</a:t>
                      </a:r>
                      <a:endParaRPr lang="en-GB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TOTALS</a:t>
                      </a:r>
                      <a:endParaRPr lang="en-GB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98</a:t>
                      </a:r>
                      <a:endParaRPr lang="en-GB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189</a:t>
                      </a:r>
                      <a:endParaRPr lang="en-GB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287</a:t>
                      </a:r>
                      <a:endParaRPr lang="en-GB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B04FD-499B-4738-9C54-1E93C7484C36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Expected calculation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Null  no association/no difference (the distributions are independent of each other)</a:t>
            </a:r>
          </a:p>
          <a:p>
            <a:r>
              <a:rPr lang="en-GB" dirty="0" smtClean="0"/>
              <a:t>Expected value (NB Check the totals should be the same as the observed)</a:t>
            </a:r>
          </a:p>
          <a:p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Expected value </a:t>
            </a:r>
            <a:r>
              <a:rPr lang="en-GB" dirty="0" smtClean="0"/>
              <a:t>= Row total*Column total</a:t>
            </a:r>
          </a:p>
          <a:p>
            <a:pPr>
              <a:buNone/>
            </a:pPr>
            <a:r>
              <a:rPr lang="en-GB" dirty="0" smtClean="0"/>
              <a:t>                                         Grand Total</a:t>
            </a:r>
          </a:p>
          <a:p>
            <a:pPr>
              <a:buNone/>
            </a:pPr>
            <a:r>
              <a:rPr lang="en-GB" dirty="0" smtClean="0"/>
              <a:t>     237*98        = 80.927</a:t>
            </a:r>
          </a:p>
          <a:p>
            <a:pPr>
              <a:buNone/>
            </a:pPr>
            <a:r>
              <a:rPr lang="en-GB" dirty="0" smtClean="0"/>
              <a:t>       287</a:t>
            </a:r>
          </a:p>
          <a:p>
            <a:endParaRPr lang="en-GB" dirty="0" smtClean="0"/>
          </a:p>
          <a:p>
            <a:pPr lvl="1"/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4139952" y="4365104"/>
            <a:ext cx="352839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331640" y="5445224"/>
            <a:ext cx="13681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B04FD-499B-4738-9C54-1E93C7484C36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Calculation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27584" y="3429000"/>
          <a:ext cx="7772400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5400"/>
                <a:gridCol w="1354088"/>
                <a:gridCol w="1236712"/>
                <a:gridCol w="1355576"/>
                <a:gridCol w="1235224"/>
                <a:gridCol w="1295400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Agreement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Present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Agreement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Absent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Row Totals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Observed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Expected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Observed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Expected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80.927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169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156.073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237</a:t>
                      </a:r>
                      <a:endParaRPr lang="en-GB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9.220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17.780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27</a:t>
                      </a:r>
                      <a:endParaRPr lang="en-GB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7.854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15.146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23</a:t>
                      </a:r>
                      <a:endParaRPr lang="en-GB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Column total</a:t>
                      </a:r>
                      <a:endParaRPr lang="en-GB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98</a:t>
                      </a:r>
                      <a:endParaRPr lang="en-GB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189</a:t>
                      </a:r>
                      <a:endParaRPr lang="en-GB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287</a:t>
                      </a:r>
                      <a:endParaRPr lang="en-GB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331640" y="1556792"/>
            <a:ext cx="4248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Example</a:t>
            </a:r>
          </a:p>
          <a:p>
            <a:r>
              <a:rPr lang="en-GB" dirty="0" smtClean="0"/>
              <a:t>237*98 = 80.927</a:t>
            </a:r>
          </a:p>
          <a:p>
            <a:r>
              <a:rPr lang="en-GB" dirty="0" smtClean="0"/>
              <a:t>287</a:t>
            </a:r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403648" y="2420888"/>
            <a:ext cx="72008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86" name="Picture 2" descr="http://rlv.zcache.com/chi_square_tshirt-p235728602597791278zval7_4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8144" y="332656"/>
            <a:ext cx="2729880" cy="2729880"/>
          </a:xfrm>
          <a:prstGeom prst="rect">
            <a:avLst/>
          </a:prstGeom>
          <a:noFill/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B04FD-499B-4738-9C54-1E93C7484C36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 Square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is there an association between our observed and expected results?</a:t>
            </a:r>
          </a:p>
          <a:p>
            <a:r>
              <a:rPr lang="en-GB" dirty="0" smtClean="0"/>
              <a:t>See worked example in booklet p125</a:t>
            </a:r>
          </a:p>
          <a:p>
            <a:r>
              <a:rPr lang="en-GB" dirty="0" smtClean="0"/>
              <a:t>At 2 degrees of freedom our calculated value is &gt;than the tabulated p=0.05 (5.99) and hence there is a significant association (Reject null/ no association)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B04FD-499B-4738-9C54-1E93C7484C36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 out this example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899592" y="2852936"/>
          <a:ext cx="77724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4480"/>
                <a:gridCol w="1554480"/>
                <a:gridCol w="1554480"/>
                <a:gridCol w="1554480"/>
                <a:gridCol w="155448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December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Feb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April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mtClean="0"/>
                        <a:t>June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Total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75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B04FD-499B-4738-9C54-1E93C7484C36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99592" y="1628800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Accidents at different dates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416</TotalTime>
  <Words>358</Words>
  <Application>Microsoft Office PowerPoint</Application>
  <PresentationFormat>On-screen Show (4:3)</PresentationFormat>
  <Paragraphs>123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Metro</vt:lpstr>
      <vt:lpstr>Frequency data analysis </vt:lpstr>
      <vt:lpstr>Introduction</vt:lpstr>
      <vt:lpstr>Chi Square</vt:lpstr>
      <vt:lpstr>Example</vt:lpstr>
      <vt:lpstr>Results</vt:lpstr>
      <vt:lpstr>Expected calculation</vt:lpstr>
      <vt:lpstr>Calculation</vt:lpstr>
      <vt:lpstr>Chi Square</vt:lpstr>
      <vt:lpstr>Work out this example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Frequency data analysis</dc:title>
  <dc:creator>fad-ch</dc:creator>
  <cp:lastModifiedBy>FADE</cp:lastModifiedBy>
  <cp:revision>38</cp:revision>
  <dcterms:created xsi:type="dcterms:W3CDTF">2012-03-22T10:52:37Z</dcterms:created>
  <dcterms:modified xsi:type="dcterms:W3CDTF">2012-03-26T09:59:50Z</dcterms:modified>
</cp:coreProperties>
</file>