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6"/>
  </p:notesMasterIdLst>
  <p:sldIdLst>
    <p:sldId id="256" r:id="rId2"/>
    <p:sldId id="257" r:id="rId3"/>
    <p:sldId id="303" r:id="rId4"/>
    <p:sldId id="265" r:id="rId5"/>
    <p:sldId id="267" r:id="rId6"/>
    <p:sldId id="302" r:id="rId7"/>
    <p:sldId id="266" r:id="rId8"/>
    <p:sldId id="268" r:id="rId9"/>
    <p:sldId id="299" r:id="rId10"/>
    <p:sldId id="269" r:id="rId11"/>
    <p:sldId id="300" r:id="rId12"/>
    <p:sldId id="301" r:id="rId13"/>
    <p:sldId id="289" r:id="rId14"/>
    <p:sldId id="293" r:id="rId15"/>
    <p:sldId id="290" r:id="rId16"/>
    <p:sldId id="321" r:id="rId17"/>
    <p:sldId id="292" r:id="rId18"/>
    <p:sldId id="295" r:id="rId19"/>
    <p:sldId id="319" r:id="rId20"/>
    <p:sldId id="296" r:id="rId21"/>
    <p:sldId id="320" r:id="rId22"/>
    <p:sldId id="264" r:id="rId23"/>
    <p:sldId id="271" r:id="rId24"/>
    <p:sldId id="27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8ADC80-17D4-44E8-99F6-19BC2B59B282}" type="datetimeFigureOut">
              <a:rPr lang="en-GB" smtClean="0"/>
              <a:t>19/12/2018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CD1419-10EC-4133-93D7-6CA79A3CE549}" type="slidenum">
              <a:rPr lang="en-GB" smtClean="0"/>
              <a:t>‹#›</a:t>
            </a:fld>
            <a:endParaRPr lang="en-GB"/>
          </a:p>
        </p:txBody>
      </p:sp>
    </p:spTree>
    <p:extLst>
      <p:ext uri="{BB962C8B-B14F-4D97-AF65-F5344CB8AC3E}">
        <p14:creationId xmlns:p14="http://schemas.microsoft.com/office/powerpoint/2010/main" val="681911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12/19/2018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12/19/2018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12/19/2018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12/19/2018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12/19/2018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Autofit/>
          </a:bodyPr>
          <a:lstStyle>
            <a:lvl1pPr marL="0" indent="0">
              <a:buNone/>
              <a:defRPr lang="en-US" sz="18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12/19/2018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12/19/2018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12/19/2018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www.perseus.tufts.edu/hopper/text?doc=Xen.+Hell.+2.2.3&amp;fromdoc=Perseus%3Atext%3A1999.01.0206#note2" TargetMode="External"/><Relationship Id="rId2" Type="http://schemas.openxmlformats.org/officeDocument/2006/relationships/hyperlink" Target="http://www.perseus.tufts.edu/hopper/text?doc=Xen.+Hell.+2.2.3&amp;fromdoc=Perseus%3Atext%3A1999.01.0206#note1" TargetMode="Externa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www.perseus.tufts.edu/hopper/text?doc=Xen.+Hell.+4.7&amp;fromdoc=Perseus%3Atext%3A1999.01.0206#note5" TargetMode="External"/><Relationship Id="rId2" Type="http://schemas.openxmlformats.org/officeDocument/2006/relationships/hyperlink" Target="http://www.perseus.tufts.edu/hopper/text?doc=Xen.+Hell.+4.7&amp;fromdoc=Perseus%3Atext%3A1999.01.0206#note4" TargetMode="External"/><Relationship Id="rId1" Type="http://schemas.openxmlformats.org/officeDocument/2006/relationships/slideLayout" Target="../slideLayouts/slideLayout12.xml"/><Relationship Id="rId4" Type="http://schemas.openxmlformats.org/officeDocument/2006/relationships/hyperlink" Target="http://www.perseus.tufts.edu/hopper/text?doc=Xen.+Hell.+4.7&amp;fromdoc=Perseus%3Atext%3A1999.01.0206#note6"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hyperlink" Target="http://www.perseus.tufts.edu/hopper/text?doc=Perseus:text:1999.01.0084:book=16:chapter=24&amp;highlight=oracle#note2" TargetMode="External"/><Relationship Id="rId2" Type="http://schemas.openxmlformats.org/officeDocument/2006/relationships/hyperlink" Target="http://www.perseus.tufts.edu/hopper/text?doc=Perseus:text:1999.01.0084:book=16:chapter=24&amp;highlight=oracle#note1" TargetMode="Externa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Commander and the Divine:</a:t>
            </a:r>
            <a:br>
              <a:rPr lang="en-GB" dirty="0" smtClean="0"/>
            </a:br>
            <a:endParaRPr lang="en-GB" dirty="0"/>
          </a:p>
        </p:txBody>
      </p:sp>
      <p:sp>
        <p:nvSpPr>
          <p:cNvPr id="3" name="Subtitle 2"/>
          <p:cNvSpPr>
            <a:spLocks noGrp="1"/>
          </p:cNvSpPr>
          <p:nvPr>
            <p:ph type="subTitle" idx="1"/>
          </p:nvPr>
        </p:nvSpPr>
        <p:spPr>
          <a:xfrm>
            <a:off x="1154955" y="3732415"/>
            <a:ext cx="8825658" cy="1906385"/>
          </a:xfrm>
        </p:spPr>
        <p:txBody>
          <a:bodyPr>
            <a:normAutofit/>
          </a:bodyPr>
          <a:lstStyle/>
          <a:p>
            <a:pPr algn="ctr"/>
            <a:r>
              <a:rPr lang="en-GB" sz="2400" dirty="0">
                <a:solidFill>
                  <a:schemeClr val="tx1"/>
                </a:solidFill>
              </a:rPr>
              <a:t>The relationship between religious rituals and military action that allowed military commanders to manipulate instances of combat and justify war </a:t>
            </a:r>
            <a:r>
              <a:rPr lang="en-GB" sz="2400" dirty="0" smtClean="0">
                <a:solidFill>
                  <a:schemeClr val="tx1"/>
                </a:solidFill>
              </a:rPr>
              <a:t>atrocities</a:t>
            </a:r>
            <a:endParaRPr lang="en-GB" sz="2400" dirty="0">
              <a:solidFill>
                <a:schemeClr val="tx1"/>
              </a:solidFill>
            </a:endParaRPr>
          </a:p>
        </p:txBody>
      </p:sp>
      <p:sp>
        <p:nvSpPr>
          <p:cNvPr id="4" name="TextBox 3"/>
          <p:cNvSpPr txBox="1"/>
          <p:nvPr/>
        </p:nvSpPr>
        <p:spPr>
          <a:xfrm>
            <a:off x="66502" y="83127"/>
            <a:ext cx="10274531" cy="738664"/>
          </a:xfrm>
          <a:prstGeom prst="rect">
            <a:avLst/>
          </a:prstGeom>
          <a:noFill/>
        </p:spPr>
        <p:txBody>
          <a:bodyPr wrap="square" rtlCol="0">
            <a:spAutoFit/>
          </a:bodyPr>
          <a:lstStyle/>
          <a:p>
            <a:r>
              <a:rPr lang="en-GB" sz="1400" dirty="0" smtClean="0"/>
              <a:t>Armies and Navies: Studies in Ancient Warfare</a:t>
            </a:r>
          </a:p>
          <a:p>
            <a:r>
              <a:rPr lang="en-GB" sz="1400" dirty="0" smtClean="0"/>
              <a:t>Tamara Bowie </a:t>
            </a:r>
          </a:p>
          <a:p>
            <a:r>
              <a:rPr lang="en-GB" sz="1400" dirty="0" smtClean="0"/>
              <a:t>1601293</a:t>
            </a:r>
            <a:endParaRPr lang="en-GB" sz="1400" dirty="0"/>
          </a:p>
        </p:txBody>
      </p:sp>
    </p:spTree>
    <p:extLst>
      <p:ext uri="{BB962C8B-B14F-4D97-AF65-F5344CB8AC3E}">
        <p14:creationId xmlns:p14="http://schemas.microsoft.com/office/powerpoint/2010/main" val="38642977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presentation will address:</a:t>
            </a:r>
            <a:endParaRPr lang="en-GB" dirty="0"/>
          </a:p>
        </p:txBody>
      </p:sp>
      <p:sp>
        <p:nvSpPr>
          <p:cNvPr id="3" name="Content Placeholder 2"/>
          <p:cNvSpPr>
            <a:spLocks noGrp="1"/>
          </p:cNvSpPr>
          <p:nvPr>
            <p:ph idx="1"/>
          </p:nvPr>
        </p:nvSpPr>
        <p:spPr/>
        <p:txBody>
          <a:bodyPr>
            <a:normAutofit/>
          </a:bodyPr>
          <a:lstStyle/>
          <a:p>
            <a:r>
              <a:rPr lang="en-GB" dirty="0" smtClean="0"/>
              <a:t>The religious rituals closely associated with warfare.</a:t>
            </a:r>
            <a:endParaRPr lang="en-GB" dirty="0" smtClean="0"/>
          </a:p>
          <a:p>
            <a:endParaRPr lang="en-GB" dirty="0" smtClean="0"/>
          </a:p>
          <a:p>
            <a:r>
              <a:rPr lang="en-GB" dirty="0" smtClean="0"/>
              <a:t>What </a:t>
            </a:r>
            <a:r>
              <a:rPr lang="en-GB" dirty="0"/>
              <a:t>were war atrocities in the ancient world and the religious laws of war.</a:t>
            </a:r>
          </a:p>
          <a:p>
            <a:endParaRPr lang="en-GB" dirty="0" smtClean="0"/>
          </a:p>
          <a:p>
            <a:r>
              <a:rPr lang="en-GB" dirty="0" smtClean="0"/>
              <a:t>Instances where religious rituals were manipulated by military commanders to suit their own ends.</a:t>
            </a:r>
          </a:p>
          <a:p>
            <a:endParaRPr lang="en-GB" dirty="0" smtClean="0"/>
          </a:p>
          <a:p>
            <a:r>
              <a:rPr lang="en-GB" dirty="0" smtClean="0"/>
              <a:t>Instances where the religious laws of war were breached and where they were upheld. </a:t>
            </a:r>
          </a:p>
          <a:p>
            <a:endParaRPr lang="en-GB" dirty="0"/>
          </a:p>
          <a:p>
            <a:endParaRPr lang="en-GB" dirty="0"/>
          </a:p>
        </p:txBody>
      </p:sp>
    </p:spTree>
    <p:extLst>
      <p:ext uri="{BB962C8B-B14F-4D97-AF65-F5344CB8AC3E}">
        <p14:creationId xmlns:p14="http://schemas.microsoft.com/office/powerpoint/2010/main" val="8382328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Religious rituals and warfare</a:t>
            </a:r>
            <a:endParaRPr lang="en-GB" dirty="0"/>
          </a:p>
        </p:txBody>
      </p:sp>
      <p:sp>
        <p:nvSpPr>
          <p:cNvPr id="3" name="Content Placeholder 2"/>
          <p:cNvSpPr>
            <a:spLocks noGrp="1"/>
          </p:cNvSpPr>
          <p:nvPr>
            <p:ph idx="1"/>
          </p:nvPr>
        </p:nvSpPr>
        <p:spPr/>
        <p:txBody>
          <a:bodyPr/>
          <a:lstStyle/>
          <a:p>
            <a:r>
              <a:rPr lang="en-GB" dirty="0" smtClean="0"/>
              <a:t>Before we can analyse the people that breach and upheld the religious laws of war, it is important to identify the religious rituals directly associated with warfare in the ancient world and the issues these rituals present.</a:t>
            </a:r>
          </a:p>
          <a:p>
            <a:endParaRPr lang="en-GB" dirty="0"/>
          </a:p>
          <a:p>
            <a:r>
              <a:rPr lang="en-GB" dirty="0" smtClean="0"/>
              <a:t>Consultation of the oracles</a:t>
            </a:r>
          </a:p>
          <a:p>
            <a:r>
              <a:rPr lang="en-GB" dirty="0" smtClean="0"/>
              <a:t>Interpretation of signs and sacrifice</a:t>
            </a:r>
          </a:p>
          <a:p>
            <a:r>
              <a:rPr lang="en-GB" dirty="0" smtClean="0"/>
              <a:t>The difference between war and murder: The concept of blood guilt</a:t>
            </a:r>
          </a:p>
          <a:p>
            <a:endParaRPr lang="en-GB" dirty="0" smtClean="0"/>
          </a:p>
        </p:txBody>
      </p:sp>
    </p:spTree>
    <p:extLst>
      <p:ext uri="{BB962C8B-B14F-4D97-AF65-F5344CB8AC3E}">
        <p14:creationId xmlns:p14="http://schemas.microsoft.com/office/powerpoint/2010/main" val="34257034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Atrocities in the Ancient world</a:t>
            </a:r>
            <a:endParaRPr lang="en-GB" dirty="0"/>
          </a:p>
        </p:txBody>
      </p:sp>
      <p:sp>
        <p:nvSpPr>
          <p:cNvPr id="3" name="Content Placeholder 2"/>
          <p:cNvSpPr>
            <a:spLocks noGrp="1"/>
          </p:cNvSpPr>
          <p:nvPr>
            <p:ph idx="1"/>
          </p:nvPr>
        </p:nvSpPr>
        <p:spPr/>
        <p:txBody>
          <a:bodyPr/>
          <a:lstStyle/>
          <a:p>
            <a:r>
              <a:rPr lang="en-GB" dirty="0" smtClean="0"/>
              <a:t>The Greeks had a different view than a modern audience</a:t>
            </a:r>
          </a:p>
          <a:p>
            <a:endParaRPr lang="en-GB" dirty="0"/>
          </a:p>
          <a:p>
            <a:r>
              <a:rPr lang="en-GB" dirty="0" smtClean="0"/>
              <a:t>Mass slaughters were common place in war.</a:t>
            </a:r>
          </a:p>
          <a:p>
            <a:endParaRPr lang="en-GB" dirty="0"/>
          </a:p>
        </p:txBody>
      </p:sp>
    </p:spTree>
    <p:extLst>
      <p:ext uri="{BB962C8B-B14F-4D97-AF65-F5344CB8AC3E}">
        <p14:creationId xmlns:p14="http://schemas.microsoft.com/office/powerpoint/2010/main" val="355390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68125" y="358833"/>
            <a:ext cx="7999315" cy="2323374"/>
          </a:xfrm>
        </p:spPr>
        <p:txBody>
          <a:bodyPr/>
          <a:lstStyle/>
          <a:p>
            <a:r>
              <a:rPr lang="en-GB" sz="2000" dirty="0"/>
              <a:t>On their arrival, the Athenians, afraid that </a:t>
            </a:r>
            <a:r>
              <a:rPr lang="en-GB" sz="2000" dirty="0" err="1"/>
              <a:t>Aristeus</a:t>
            </a:r>
            <a:r>
              <a:rPr lang="en-GB" sz="2000" dirty="0"/>
              <a:t>, who had been notably the prime mover in the previous affairs of Potidaea and their Thracian possessions, might live to do them still more mischief if he escaped, </a:t>
            </a:r>
            <a:r>
              <a:rPr lang="en-GB" sz="2000" b="1" dirty="0"/>
              <a:t>slew them all the same day, without giving them a trial or hearing the defence which they wished to offer</a:t>
            </a:r>
            <a:r>
              <a:rPr lang="en-GB" sz="2000" dirty="0"/>
              <a:t>, and cast their bodies into a pit; </a:t>
            </a:r>
            <a:r>
              <a:rPr lang="en-GB" sz="2000" b="1" dirty="0"/>
              <a:t>thinking themselves justified in using in retaliation the same mode of warfare which the Lacedaemonians had begun</a:t>
            </a:r>
            <a:r>
              <a:rPr lang="en-GB" sz="2000" dirty="0"/>
              <a:t>, when they slew and cast into pits all the Athenian and allied traders whom they caught on board the merchantmen round Peloponnese. Indeed, at the outset of the war, </a:t>
            </a:r>
            <a:r>
              <a:rPr lang="en-GB" sz="2000" b="1" dirty="0"/>
              <a:t>the Lacedaemonians butchered as enemies all whom they took on the sea, whether allies of Athens or neutrals</a:t>
            </a:r>
            <a:endParaRPr lang="en-GB" sz="2000" b="1" dirty="0"/>
          </a:p>
        </p:txBody>
      </p:sp>
      <p:sp>
        <p:nvSpPr>
          <p:cNvPr id="6" name="Text Placeholder 5"/>
          <p:cNvSpPr>
            <a:spLocks noGrp="1"/>
          </p:cNvSpPr>
          <p:nvPr>
            <p:ph type="body" sz="half" idx="13"/>
          </p:nvPr>
        </p:nvSpPr>
        <p:spPr>
          <a:xfrm>
            <a:off x="1927956" y="4535945"/>
            <a:ext cx="7279649" cy="342174"/>
          </a:xfrm>
        </p:spPr>
        <p:txBody>
          <a:bodyPr>
            <a:noAutofit/>
          </a:bodyPr>
          <a:lstStyle/>
          <a:p>
            <a:pPr algn="r"/>
            <a:r>
              <a:rPr lang="en-GB" sz="1800" dirty="0" err="1"/>
              <a:t>Thuc</a:t>
            </a:r>
            <a:r>
              <a:rPr lang="en-GB" sz="1800" dirty="0"/>
              <a:t>. 2.67</a:t>
            </a:r>
            <a:endParaRPr lang="en-GB" sz="1800" dirty="0"/>
          </a:p>
        </p:txBody>
      </p:sp>
      <p:sp>
        <p:nvSpPr>
          <p:cNvPr id="5" name="Text Placeholder 4"/>
          <p:cNvSpPr>
            <a:spLocks noGrp="1"/>
          </p:cNvSpPr>
          <p:nvPr>
            <p:ph type="body" sz="half" idx="2"/>
          </p:nvPr>
        </p:nvSpPr>
        <p:spPr>
          <a:xfrm>
            <a:off x="1154952" y="5073864"/>
            <a:ext cx="8825659" cy="1676400"/>
          </a:xfrm>
        </p:spPr>
        <p:txBody>
          <a:bodyPr/>
          <a:lstStyle/>
          <a:p>
            <a:r>
              <a:rPr lang="en-GB" dirty="0" smtClean="0"/>
              <a:t>Mass killing as an acceptable form of warfare</a:t>
            </a:r>
            <a:endParaRPr lang="en-GB" dirty="0"/>
          </a:p>
        </p:txBody>
      </p:sp>
    </p:spTree>
    <p:extLst>
      <p:ext uri="{BB962C8B-B14F-4D97-AF65-F5344CB8AC3E}">
        <p14:creationId xmlns:p14="http://schemas.microsoft.com/office/powerpoint/2010/main" val="3810470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a:t>It was at night that the </a:t>
            </a:r>
            <a:r>
              <a:rPr lang="en-GB" sz="2000" dirty="0" err="1"/>
              <a:t>Paralus</a:t>
            </a:r>
            <a:r>
              <a:rPr lang="en-GB" sz="2000" dirty="0"/>
              <a:t> arrived at Athens with tidings of the disaster, and a sound of wailing ran from Piraeus through the long walls to the city, one man passing on the news to another; and during that night no one slept, all mourning, not for the</a:t>
            </a:r>
            <a:r>
              <a:rPr lang="en-GB" sz="2000" baseline="30000" dirty="0">
                <a:hlinkClick r:id="rId2"/>
              </a:rPr>
              <a:t>1</a:t>
            </a:r>
            <a:r>
              <a:rPr lang="en-GB" sz="2000" dirty="0"/>
              <a:t> lost alone, but far more for their own selves, </a:t>
            </a:r>
            <a:r>
              <a:rPr lang="en-GB" sz="2000" b="1" dirty="0"/>
              <a:t>thinking that they would suffer such treatment as they had visited upon the Melians,</a:t>
            </a:r>
            <a:r>
              <a:rPr lang="en-GB" sz="2000" b="1" baseline="30000" dirty="0">
                <a:hlinkClick r:id="rId3"/>
              </a:rPr>
              <a:t>2</a:t>
            </a:r>
            <a:r>
              <a:rPr lang="en-GB" sz="2000" b="1" dirty="0"/>
              <a:t> colonists of the Lacedaemonians, after reducing them by siege, and upon the </a:t>
            </a:r>
            <a:r>
              <a:rPr lang="en-GB" sz="2000" b="1" dirty="0" err="1"/>
              <a:t>Histiaeans</a:t>
            </a:r>
            <a:r>
              <a:rPr lang="en-GB" sz="2000" b="1" dirty="0"/>
              <a:t> and </a:t>
            </a:r>
            <a:r>
              <a:rPr lang="en-GB" sz="2000" b="1" dirty="0" err="1"/>
              <a:t>Scionaeans</a:t>
            </a:r>
            <a:r>
              <a:rPr lang="en-GB" sz="2000" b="1" dirty="0"/>
              <a:t> and </a:t>
            </a:r>
            <a:r>
              <a:rPr lang="en-GB" sz="2000" b="1" dirty="0" err="1"/>
              <a:t>Toronaeans</a:t>
            </a:r>
            <a:r>
              <a:rPr lang="en-GB" sz="2000" b="1" dirty="0"/>
              <a:t> and </a:t>
            </a:r>
            <a:r>
              <a:rPr lang="en-GB" sz="2000" b="1" dirty="0" err="1"/>
              <a:t>Aeginetans</a:t>
            </a:r>
            <a:r>
              <a:rPr lang="en-GB" sz="2000" b="1" dirty="0"/>
              <a:t> and many other Greek peoples</a:t>
            </a:r>
            <a:r>
              <a:rPr lang="en-GB" sz="2000" dirty="0"/>
              <a:t>.</a:t>
            </a:r>
            <a:endParaRPr lang="en-GB" sz="2000" dirty="0"/>
          </a:p>
        </p:txBody>
      </p:sp>
      <p:sp>
        <p:nvSpPr>
          <p:cNvPr id="3" name="Text Placeholder 2"/>
          <p:cNvSpPr>
            <a:spLocks noGrp="1"/>
          </p:cNvSpPr>
          <p:nvPr>
            <p:ph type="body" sz="half" idx="13"/>
          </p:nvPr>
        </p:nvSpPr>
        <p:spPr>
          <a:xfrm>
            <a:off x="1930398" y="4411254"/>
            <a:ext cx="7279649" cy="342174"/>
          </a:xfrm>
        </p:spPr>
        <p:txBody>
          <a:bodyPr/>
          <a:lstStyle/>
          <a:p>
            <a:pPr algn="r"/>
            <a:r>
              <a:rPr lang="en-GB" dirty="0" err="1"/>
              <a:t>Xen</a:t>
            </a:r>
            <a:r>
              <a:rPr lang="en-GB" dirty="0"/>
              <a:t>. Hell. 2.2.3</a:t>
            </a:r>
          </a:p>
        </p:txBody>
      </p:sp>
      <p:sp>
        <p:nvSpPr>
          <p:cNvPr id="4" name="Text Placeholder 3"/>
          <p:cNvSpPr>
            <a:spLocks noGrp="1"/>
          </p:cNvSpPr>
          <p:nvPr>
            <p:ph type="body" sz="half" idx="2"/>
          </p:nvPr>
        </p:nvSpPr>
        <p:spPr>
          <a:xfrm>
            <a:off x="1157394" y="4949173"/>
            <a:ext cx="8825659" cy="1676400"/>
          </a:xfrm>
        </p:spPr>
        <p:txBody>
          <a:bodyPr/>
          <a:lstStyle/>
          <a:p>
            <a:r>
              <a:rPr lang="en-GB" dirty="0"/>
              <a:t>Mass killing as an acceptable form of </a:t>
            </a:r>
            <a:r>
              <a:rPr lang="en-GB" dirty="0" smtClean="0"/>
              <a:t>warfare</a:t>
            </a:r>
            <a:endParaRPr lang="en-GB" dirty="0"/>
          </a:p>
        </p:txBody>
      </p:sp>
    </p:spTree>
    <p:extLst>
      <p:ext uri="{BB962C8B-B14F-4D97-AF65-F5344CB8AC3E}">
        <p14:creationId xmlns:p14="http://schemas.microsoft.com/office/powerpoint/2010/main" val="3490171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Atrocities in the Ancient world</a:t>
            </a:r>
            <a:endParaRPr lang="en-GB" dirty="0"/>
          </a:p>
        </p:txBody>
      </p:sp>
      <p:sp>
        <p:nvSpPr>
          <p:cNvPr id="3" name="Content Placeholder 2"/>
          <p:cNvSpPr>
            <a:spLocks noGrp="1"/>
          </p:cNvSpPr>
          <p:nvPr>
            <p:ph idx="1"/>
          </p:nvPr>
        </p:nvSpPr>
        <p:spPr/>
        <p:txBody>
          <a:bodyPr/>
          <a:lstStyle/>
          <a:p>
            <a:r>
              <a:rPr lang="en-GB" dirty="0" smtClean="0"/>
              <a:t>The Greeks had a different view than a modern audience</a:t>
            </a:r>
          </a:p>
          <a:p>
            <a:endParaRPr lang="en-GB" dirty="0"/>
          </a:p>
          <a:p>
            <a:r>
              <a:rPr lang="en-GB" dirty="0" smtClean="0"/>
              <a:t>Mass slaughters were common place in war.</a:t>
            </a:r>
          </a:p>
          <a:p>
            <a:endParaRPr lang="en-GB" dirty="0"/>
          </a:p>
          <a:p>
            <a:r>
              <a:rPr lang="en-GB" dirty="0" smtClean="0"/>
              <a:t>Only things considered ‘war atrocities’ by the Greeks were instances that breached the religious laws of war.</a:t>
            </a:r>
            <a:endParaRPr lang="en-GB" dirty="0"/>
          </a:p>
        </p:txBody>
      </p:sp>
    </p:spTree>
    <p:extLst>
      <p:ext uri="{BB962C8B-B14F-4D97-AF65-F5344CB8AC3E}">
        <p14:creationId xmlns:p14="http://schemas.microsoft.com/office/powerpoint/2010/main" val="1062133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Religious laws of war</a:t>
            </a:r>
            <a:endParaRPr lang="en-GB" dirty="0"/>
          </a:p>
        </p:txBody>
      </p:sp>
      <p:sp>
        <p:nvSpPr>
          <p:cNvPr id="3" name="Content Placeholder 2"/>
          <p:cNvSpPr>
            <a:spLocks noGrp="1"/>
          </p:cNvSpPr>
          <p:nvPr>
            <p:ph idx="1"/>
          </p:nvPr>
        </p:nvSpPr>
        <p:spPr>
          <a:xfrm>
            <a:off x="1103312" y="2152996"/>
            <a:ext cx="8946541" cy="4095404"/>
          </a:xfrm>
        </p:spPr>
        <p:txBody>
          <a:bodyPr>
            <a:normAutofit/>
          </a:bodyPr>
          <a:lstStyle/>
          <a:p>
            <a:r>
              <a:rPr lang="en-GB" dirty="0" smtClean="0"/>
              <a:t>No set ‘list’ exists but rather a commonly agreed set of guidelines that when conducting business of war the involved parties must abide to prevent the wrath of the Gods</a:t>
            </a:r>
            <a:r>
              <a:rPr lang="en-GB" dirty="0" smtClean="0"/>
              <a:t>.</a:t>
            </a:r>
          </a:p>
          <a:p>
            <a:endParaRPr lang="en-GB" dirty="0"/>
          </a:p>
          <a:p>
            <a:r>
              <a:rPr lang="en-GB" dirty="0" smtClean="0"/>
              <a:t>“Not </a:t>
            </a:r>
            <a:r>
              <a:rPr lang="en-GB" dirty="0"/>
              <a:t>for fear of any man's pride was I about to owe a penalty to the gods for breaking these” Sophocles Antigone </a:t>
            </a:r>
            <a:r>
              <a:rPr lang="en-GB" dirty="0" smtClean="0"/>
              <a:t>449-461</a:t>
            </a:r>
          </a:p>
          <a:p>
            <a:endParaRPr lang="en-GB" dirty="0"/>
          </a:p>
          <a:p>
            <a:r>
              <a:rPr lang="en-GB" dirty="0" smtClean="0"/>
              <a:t>“But the Greek law of war did not encompass humanitarian ideals. Instead, it focused on protecting sacred objects and observances” </a:t>
            </a:r>
            <a:r>
              <a:rPr lang="en-GB" dirty="0" err="1" smtClean="0"/>
              <a:t>Lanni</a:t>
            </a:r>
            <a:r>
              <a:rPr lang="en-GB" dirty="0" smtClean="0"/>
              <a:t>, 2008. 470.</a:t>
            </a:r>
            <a:endParaRPr lang="en-GB" dirty="0" smtClean="0"/>
          </a:p>
          <a:p>
            <a:endParaRPr lang="en-GB" dirty="0"/>
          </a:p>
          <a:p>
            <a:endParaRPr lang="en-GB" dirty="0"/>
          </a:p>
        </p:txBody>
      </p:sp>
    </p:spTree>
    <p:extLst>
      <p:ext uri="{BB962C8B-B14F-4D97-AF65-F5344CB8AC3E}">
        <p14:creationId xmlns:p14="http://schemas.microsoft.com/office/powerpoint/2010/main" val="2137233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Religious laws of war</a:t>
            </a:r>
            <a:endParaRPr lang="en-GB" dirty="0"/>
          </a:p>
        </p:txBody>
      </p:sp>
      <p:sp>
        <p:nvSpPr>
          <p:cNvPr id="3" name="Content Placeholder 2"/>
          <p:cNvSpPr>
            <a:spLocks noGrp="1"/>
          </p:cNvSpPr>
          <p:nvPr>
            <p:ph idx="1"/>
          </p:nvPr>
        </p:nvSpPr>
        <p:spPr/>
        <p:txBody>
          <a:bodyPr/>
          <a:lstStyle/>
          <a:p>
            <a:r>
              <a:rPr lang="en-GB" u="sng" dirty="0"/>
              <a:t>Some examples;</a:t>
            </a:r>
          </a:p>
          <a:p>
            <a:endParaRPr lang="en-GB" dirty="0" smtClean="0"/>
          </a:p>
          <a:p>
            <a:r>
              <a:rPr lang="en-GB" dirty="0" smtClean="0"/>
              <a:t>Envoys can not be harmed</a:t>
            </a:r>
          </a:p>
          <a:p>
            <a:r>
              <a:rPr lang="en-GB" dirty="0" smtClean="0"/>
              <a:t>Sworn </a:t>
            </a:r>
            <a:r>
              <a:rPr lang="en-GB" dirty="0"/>
              <a:t>peace treaties must be adhered to </a:t>
            </a:r>
            <a:endParaRPr lang="en-GB" dirty="0" smtClean="0"/>
          </a:p>
          <a:p>
            <a:r>
              <a:rPr lang="en-GB" dirty="0" smtClean="0"/>
              <a:t>War </a:t>
            </a:r>
            <a:r>
              <a:rPr lang="en-GB" dirty="0"/>
              <a:t>has to be formally declared </a:t>
            </a:r>
            <a:endParaRPr lang="en-GB" dirty="0" smtClean="0"/>
          </a:p>
          <a:p>
            <a:r>
              <a:rPr lang="en-GB" dirty="0" smtClean="0"/>
              <a:t>Cessation </a:t>
            </a:r>
            <a:r>
              <a:rPr lang="en-GB" dirty="0"/>
              <a:t>of war must be declared and </a:t>
            </a:r>
            <a:r>
              <a:rPr lang="en-GB" dirty="0" smtClean="0"/>
              <a:t>agreed</a:t>
            </a:r>
          </a:p>
          <a:p>
            <a:r>
              <a:rPr lang="en-GB" dirty="0" smtClean="0"/>
              <a:t>Do </a:t>
            </a:r>
            <a:r>
              <a:rPr lang="en-GB" dirty="0"/>
              <a:t>not declare war during a religious holiday</a:t>
            </a:r>
          </a:p>
          <a:p>
            <a:r>
              <a:rPr lang="en-GB" dirty="0"/>
              <a:t>Those taking refuge in a temple are under that deities protection and should not be </a:t>
            </a:r>
            <a:r>
              <a:rPr lang="en-GB" dirty="0" smtClean="0"/>
              <a:t>harmed (suppliants)</a:t>
            </a:r>
            <a:endParaRPr lang="en-GB" dirty="0"/>
          </a:p>
          <a:p>
            <a:r>
              <a:rPr lang="en-GB" dirty="0"/>
              <a:t>Destruction of temples during invasion is not </a:t>
            </a:r>
            <a:r>
              <a:rPr lang="en-GB" dirty="0" smtClean="0"/>
              <a:t>favoured</a:t>
            </a:r>
            <a:endParaRPr lang="en-GB" dirty="0"/>
          </a:p>
          <a:p>
            <a:endParaRPr lang="en-GB" dirty="0"/>
          </a:p>
        </p:txBody>
      </p:sp>
    </p:spTree>
    <p:extLst>
      <p:ext uri="{BB962C8B-B14F-4D97-AF65-F5344CB8AC3E}">
        <p14:creationId xmlns:p14="http://schemas.microsoft.com/office/powerpoint/2010/main" val="345469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Religious laws of war</a:t>
            </a:r>
            <a:endParaRPr lang="en-GB" dirty="0"/>
          </a:p>
        </p:txBody>
      </p:sp>
      <p:sp>
        <p:nvSpPr>
          <p:cNvPr id="3" name="Content Placeholder 2"/>
          <p:cNvSpPr>
            <a:spLocks noGrp="1"/>
          </p:cNvSpPr>
          <p:nvPr>
            <p:ph idx="1"/>
          </p:nvPr>
        </p:nvSpPr>
        <p:spPr/>
        <p:txBody>
          <a:bodyPr/>
          <a:lstStyle/>
          <a:p>
            <a:endParaRPr lang="en-GB" dirty="0" smtClean="0"/>
          </a:p>
          <a:p>
            <a:r>
              <a:rPr lang="en-GB" dirty="0" smtClean="0"/>
              <a:t>However</a:t>
            </a:r>
            <a:r>
              <a:rPr lang="en-GB" dirty="0"/>
              <a:t>, there is evidence of these ‘laws’ being breached across history…</a:t>
            </a:r>
          </a:p>
          <a:p>
            <a:endParaRPr lang="en-GB" dirty="0" smtClean="0"/>
          </a:p>
          <a:p>
            <a:r>
              <a:rPr lang="en-GB" dirty="0" smtClean="0"/>
              <a:t>So</a:t>
            </a:r>
            <a:r>
              <a:rPr lang="en-GB" dirty="0"/>
              <a:t>…</a:t>
            </a:r>
          </a:p>
          <a:p>
            <a:endParaRPr lang="en-GB" dirty="0" smtClean="0"/>
          </a:p>
          <a:p>
            <a:r>
              <a:rPr lang="en-GB" dirty="0" smtClean="0"/>
              <a:t>Who would dare risk the wrath of the divine?</a:t>
            </a:r>
            <a:endParaRPr lang="en-GB" dirty="0"/>
          </a:p>
        </p:txBody>
      </p:sp>
    </p:spTree>
    <p:extLst>
      <p:ext uri="{BB962C8B-B14F-4D97-AF65-F5344CB8AC3E}">
        <p14:creationId xmlns:p14="http://schemas.microsoft.com/office/powerpoint/2010/main" val="581096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2000" dirty="0"/>
              <a:t>To Athens and Sparta Xerxes sent no heralds to demand earth, and this he did for the following reason. When Darius had previously sent men with this same purpose, those who made the request were cast at the one city into the Pit1 and at the other into a well, and bidden to obtain their earth and water for the king from these locations. </a:t>
            </a:r>
          </a:p>
        </p:txBody>
      </p:sp>
      <p:sp>
        <p:nvSpPr>
          <p:cNvPr id="6" name="Text Placeholder 5"/>
          <p:cNvSpPr>
            <a:spLocks noGrp="1"/>
          </p:cNvSpPr>
          <p:nvPr>
            <p:ph type="body" sz="half" idx="13"/>
          </p:nvPr>
        </p:nvSpPr>
        <p:spPr/>
        <p:txBody>
          <a:bodyPr/>
          <a:lstStyle/>
          <a:p>
            <a:pPr algn="r"/>
            <a:r>
              <a:rPr lang="en-GB" dirty="0" err="1"/>
              <a:t>Hdt</a:t>
            </a:r>
            <a:r>
              <a:rPr lang="en-GB" dirty="0"/>
              <a:t>. 7.133</a:t>
            </a:r>
          </a:p>
        </p:txBody>
      </p:sp>
      <p:sp>
        <p:nvSpPr>
          <p:cNvPr id="5" name="Text Placeholder 4"/>
          <p:cNvSpPr>
            <a:spLocks noGrp="1"/>
          </p:cNvSpPr>
          <p:nvPr>
            <p:ph type="body" sz="half" idx="2"/>
          </p:nvPr>
        </p:nvSpPr>
        <p:spPr/>
        <p:txBody>
          <a:bodyPr/>
          <a:lstStyle/>
          <a:p>
            <a:r>
              <a:rPr lang="en-GB" dirty="0" smtClean="0"/>
              <a:t>Instance where Envoys were not guaranteed immunity from the conflict and were put to death</a:t>
            </a:r>
            <a:endParaRPr lang="en-GB" dirty="0"/>
          </a:p>
        </p:txBody>
      </p:sp>
    </p:spTree>
    <p:extLst>
      <p:ext uri="{BB962C8B-B14F-4D97-AF65-F5344CB8AC3E}">
        <p14:creationId xmlns:p14="http://schemas.microsoft.com/office/powerpoint/2010/main" val="325133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74801" y="1239981"/>
            <a:ext cx="7999315" cy="2323374"/>
          </a:xfrm>
        </p:spPr>
        <p:txBody>
          <a:bodyPr/>
          <a:lstStyle/>
          <a:p>
            <a:r>
              <a:rPr lang="en-GB" sz="2000" dirty="0"/>
              <a:t>And though the Lacedaemonians had made up their own minds on the fact of the breach of the treaty and the guilt of the Athenians, yet they sent to Delphi and inquired of the god whether it would be well with them if they went to war; and, as it is reported, received from him the answer that if they put their whole strength into the war, victory would be theirs, and the promise that he himself would be with them, whether invoked or </a:t>
            </a:r>
            <a:r>
              <a:rPr lang="en-GB" sz="2000" dirty="0" err="1"/>
              <a:t>uninvoked</a:t>
            </a:r>
            <a:r>
              <a:rPr lang="en-GB" sz="2000" dirty="0"/>
              <a:t>.</a:t>
            </a:r>
          </a:p>
        </p:txBody>
      </p:sp>
      <p:sp>
        <p:nvSpPr>
          <p:cNvPr id="7" name="Text Placeholder 6"/>
          <p:cNvSpPr>
            <a:spLocks noGrp="1"/>
          </p:cNvSpPr>
          <p:nvPr>
            <p:ph type="body" sz="half" idx="13"/>
          </p:nvPr>
        </p:nvSpPr>
        <p:spPr/>
        <p:txBody>
          <a:bodyPr/>
          <a:lstStyle/>
          <a:p>
            <a:pPr algn="r"/>
            <a:r>
              <a:rPr lang="en-GB" dirty="0" err="1" smtClean="0"/>
              <a:t>Thuc</a:t>
            </a:r>
            <a:r>
              <a:rPr lang="en-GB" dirty="0" smtClean="0"/>
              <a:t>. </a:t>
            </a:r>
            <a:r>
              <a:rPr lang="en-GB" dirty="0"/>
              <a:t>1.118</a:t>
            </a:r>
          </a:p>
        </p:txBody>
      </p:sp>
      <p:sp>
        <p:nvSpPr>
          <p:cNvPr id="6" name="Text Placeholder 5"/>
          <p:cNvSpPr>
            <a:spLocks noGrp="1"/>
          </p:cNvSpPr>
          <p:nvPr>
            <p:ph type="body" sz="half" idx="2"/>
          </p:nvPr>
        </p:nvSpPr>
        <p:spPr/>
        <p:txBody>
          <a:bodyPr/>
          <a:lstStyle/>
          <a:p>
            <a:r>
              <a:rPr lang="en-GB" dirty="0" smtClean="0"/>
              <a:t>The Spartans and a breach of Treaty</a:t>
            </a:r>
            <a:endParaRPr lang="en-GB" dirty="0"/>
          </a:p>
        </p:txBody>
      </p:sp>
    </p:spTree>
    <p:extLst>
      <p:ext uri="{BB962C8B-B14F-4D97-AF65-F5344CB8AC3E}">
        <p14:creationId xmlns:p14="http://schemas.microsoft.com/office/powerpoint/2010/main" val="4127577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8125" y="433648"/>
            <a:ext cx="7999315" cy="2323374"/>
          </a:xfrm>
        </p:spPr>
        <p:txBody>
          <a:bodyPr/>
          <a:lstStyle/>
          <a:p>
            <a:r>
              <a:rPr lang="en-GB" sz="2000" dirty="0" smtClean="0"/>
              <a:t>Then </a:t>
            </a:r>
            <a:r>
              <a:rPr lang="en-GB" sz="2000" dirty="0"/>
              <a:t>the Spartans asked the oracle about this war when it broke out, the Pythia had foretold that either Lacedaemon would be destroyed by the barbarians or their king would be killed. She gave them this answer in hexameter verses running as follows: [4] “For you, inhabitants of wide-</a:t>
            </a:r>
            <a:r>
              <a:rPr lang="en-GB" sz="2000" dirty="0" err="1"/>
              <a:t>wayed</a:t>
            </a:r>
            <a:r>
              <a:rPr lang="en-GB" sz="2000" dirty="0"/>
              <a:t> Sparta,</a:t>
            </a:r>
            <a:br>
              <a:rPr lang="en-GB" sz="2000" dirty="0"/>
            </a:br>
            <a:r>
              <a:rPr lang="en-GB" sz="2000" dirty="0"/>
              <a:t>Either your great and glorious city must be wasted by Persian men,</a:t>
            </a:r>
            <a:br>
              <a:rPr lang="en-GB" sz="2000" dirty="0"/>
            </a:br>
            <a:r>
              <a:rPr lang="en-GB" sz="2000" dirty="0"/>
              <a:t>Or if not that, then the bound of Lacedaemon must mourn a dead king, from Heracles' line.</a:t>
            </a:r>
            <a:br>
              <a:rPr lang="en-GB" sz="2000" dirty="0"/>
            </a:br>
            <a:r>
              <a:rPr lang="en-GB" sz="2000" dirty="0"/>
              <a:t>The might of bulls or lions will not restrain him with opposing strength; for he has the might of Zeus.</a:t>
            </a:r>
            <a:br>
              <a:rPr lang="en-GB" sz="2000" dirty="0"/>
            </a:br>
            <a:r>
              <a:rPr lang="en-GB" sz="2000" dirty="0"/>
              <a:t>I declare that he will not be restrained until he utterly tears apart one of these</a:t>
            </a:r>
            <a:r>
              <a:rPr lang="en-GB" sz="2000" dirty="0" smtClean="0"/>
              <a:t>.</a:t>
            </a:r>
            <a:r>
              <a:rPr lang="en-GB" sz="2000" dirty="0"/>
              <a:t/>
            </a:r>
            <a:br>
              <a:rPr lang="en-GB" sz="2000" dirty="0"/>
            </a:br>
            <a:endParaRPr lang="en-GB" sz="2000" dirty="0"/>
          </a:p>
        </p:txBody>
      </p:sp>
      <p:sp>
        <p:nvSpPr>
          <p:cNvPr id="5" name="Text Placeholder 4"/>
          <p:cNvSpPr>
            <a:spLocks noGrp="1"/>
          </p:cNvSpPr>
          <p:nvPr>
            <p:ph type="body" sz="half" idx="13"/>
          </p:nvPr>
        </p:nvSpPr>
        <p:spPr>
          <a:xfrm>
            <a:off x="1927957" y="4594134"/>
            <a:ext cx="7279649" cy="342174"/>
          </a:xfrm>
        </p:spPr>
        <p:txBody>
          <a:bodyPr/>
          <a:lstStyle/>
          <a:p>
            <a:pPr algn="r"/>
            <a:r>
              <a:rPr lang="en-GB" dirty="0" err="1"/>
              <a:t>Hdt</a:t>
            </a:r>
            <a:r>
              <a:rPr lang="en-GB" dirty="0"/>
              <a:t>. 7.220</a:t>
            </a:r>
          </a:p>
        </p:txBody>
      </p:sp>
      <p:sp>
        <p:nvSpPr>
          <p:cNvPr id="4" name="Text Placeholder 3"/>
          <p:cNvSpPr>
            <a:spLocks noGrp="1"/>
          </p:cNvSpPr>
          <p:nvPr>
            <p:ph type="body" sz="half" idx="2"/>
          </p:nvPr>
        </p:nvSpPr>
        <p:spPr>
          <a:xfrm>
            <a:off x="1154951" y="4765221"/>
            <a:ext cx="8825659" cy="1676400"/>
          </a:xfrm>
        </p:spPr>
        <p:txBody>
          <a:bodyPr/>
          <a:lstStyle/>
          <a:p>
            <a:r>
              <a:rPr lang="en-GB" dirty="0" smtClean="0"/>
              <a:t>Leonidas, taking an expeditionary force to defend the pass at Thermopylae during the religious festival of </a:t>
            </a:r>
            <a:r>
              <a:rPr lang="en-GB" dirty="0" err="1" smtClean="0"/>
              <a:t>Carneia</a:t>
            </a:r>
            <a:r>
              <a:rPr lang="en-GB" dirty="0" smtClean="0"/>
              <a:t>, dedicated to Apollo in 480BC.</a:t>
            </a:r>
            <a:endParaRPr lang="en-GB" dirty="0"/>
          </a:p>
        </p:txBody>
      </p:sp>
    </p:spTree>
    <p:extLst>
      <p:ext uri="{BB962C8B-B14F-4D97-AF65-F5344CB8AC3E}">
        <p14:creationId xmlns:p14="http://schemas.microsoft.com/office/powerpoint/2010/main" val="3477277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dirty="0" smtClean="0"/>
              <a:t>Then Cleomenes' plan was this: He had with him some deserters from whom he learned the names, then he sent a herald calling by name the Argives that were shut up in the sacred precinct and inviting them to come out, saying that he had their ransom. (Among the Peloponnesians there is a fixed ransom of two </a:t>
            </a:r>
            <a:r>
              <a:rPr lang="en-GB" sz="1800" dirty="0" err="1" smtClean="0"/>
              <a:t>minae</a:t>
            </a:r>
            <a:r>
              <a:rPr lang="en-GB" sz="1800" dirty="0" smtClean="0"/>
              <a:t> to be paid for every prisoner.) So Cleomenes invited about fifty Argives to come out one after another and murdered them. [2] Somehow the rest of the men in the temple precinct did not know this was happening, for the grove was thick and those inside could not see how those outside were faring, until one of them climbed a tree and saw what was being done. Thereafter they would not come out at the herald's call.</a:t>
            </a:r>
            <a:endParaRPr lang="en-GB" sz="1800" dirty="0"/>
          </a:p>
        </p:txBody>
      </p:sp>
      <p:sp>
        <p:nvSpPr>
          <p:cNvPr id="3" name="Text Placeholder 2"/>
          <p:cNvSpPr>
            <a:spLocks noGrp="1"/>
          </p:cNvSpPr>
          <p:nvPr>
            <p:ph type="body" sz="half" idx="13"/>
          </p:nvPr>
        </p:nvSpPr>
        <p:spPr>
          <a:xfrm>
            <a:off x="1927958" y="4735450"/>
            <a:ext cx="7279649" cy="342174"/>
          </a:xfrm>
        </p:spPr>
        <p:txBody>
          <a:bodyPr/>
          <a:lstStyle/>
          <a:p>
            <a:pPr algn="r"/>
            <a:r>
              <a:rPr lang="en-GB" dirty="0" err="1"/>
              <a:t>Hdt</a:t>
            </a:r>
            <a:r>
              <a:rPr lang="en-GB" dirty="0"/>
              <a:t>. 6.79</a:t>
            </a:r>
          </a:p>
        </p:txBody>
      </p:sp>
      <p:sp>
        <p:nvSpPr>
          <p:cNvPr id="4" name="Text Placeholder 3"/>
          <p:cNvSpPr>
            <a:spLocks noGrp="1"/>
          </p:cNvSpPr>
          <p:nvPr>
            <p:ph type="body" sz="half" idx="2"/>
          </p:nvPr>
        </p:nvSpPr>
        <p:spPr>
          <a:xfrm>
            <a:off x="1154954" y="4999050"/>
            <a:ext cx="8825659" cy="1676400"/>
          </a:xfrm>
        </p:spPr>
        <p:txBody>
          <a:bodyPr/>
          <a:lstStyle/>
          <a:p>
            <a:r>
              <a:rPr lang="en-GB" dirty="0"/>
              <a:t>Those taking refuge in a temple are under that deities protection and should not be </a:t>
            </a:r>
            <a:r>
              <a:rPr lang="en-GB" dirty="0" smtClean="0"/>
              <a:t>harmed, Cleomenes of Sparta manipulated this law</a:t>
            </a:r>
            <a:endParaRPr lang="en-GB" dirty="0"/>
          </a:p>
        </p:txBody>
      </p:sp>
    </p:spTree>
    <p:extLst>
      <p:ext uri="{BB962C8B-B14F-4D97-AF65-F5344CB8AC3E}">
        <p14:creationId xmlns:p14="http://schemas.microsoft.com/office/powerpoint/2010/main" val="2818866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a:t>Then Cleomenes bade all the helots pile wood about the grove; they obeyed, and he burnt the grove. When the fire was now burning, he asked of one of the deserters to what god the grove belonged; the man said it was of Argos. When he heard that, he groaned aloud, “Apollo, god of oracles, you have gravely deceived me by saying that I would take Argos; this, I guess, is the </a:t>
            </a:r>
            <a:r>
              <a:rPr lang="en-GB" sz="2000" dirty="0" err="1"/>
              <a:t>fulfillment</a:t>
            </a:r>
            <a:r>
              <a:rPr lang="en-GB" sz="2000" dirty="0"/>
              <a:t> of that prophecy.”</a:t>
            </a:r>
          </a:p>
        </p:txBody>
      </p:sp>
      <p:sp>
        <p:nvSpPr>
          <p:cNvPr id="3" name="Text Placeholder 2"/>
          <p:cNvSpPr>
            <a:spLocks noGrp="1"/>
          </p:cNvSpPr>
          <p:nvPr>
            <p:ph type="body" sz="half" idx="13"/>
          </p:nvPr>
        </p:nvSpPr>
        <p:spPr/>
        <p:txBody>
          <a:bodyPr/>
          <a:lstStyle/>
          <a:p>
            <a:pPr algn="r"/>
            <a:r>
              <a:rPr lang="en-GB" dirty="0" err="1"/>
              <a:t>Hdt</a:t>
            </a:r>
            <a:r>
              <a:rPr lang="en-GB" dirty="0"/>
              <a:t>. 6.80</a:t>
            </a:r>
          </a:p>
        </p:txBody>
      </p:sp>
      <p:sp>
        <p:nvSpPr>
          <p:cNvPr id="4" name="Text Placeholder 3"/>
          <p:cNvSpPr>
            <a:spLocks noGrp="1"/>
          </p:cNvSpPr>
          <p:nvPr>
            <p:ph type="body" sz="half" idx="2"/>
          </p:nvPr>
        </p:nvSpPr>
        <p:spPr/>
        <p:txBody>
          <a:bodyPr/>
          <a:lstStyle/>
          <a:p>
            <a:r>
              <a:rPr lang="en-GB" dirty="0" smtClean="0"/>
              <a:t>Destruction of religious objects</a:t>
            </a:r>
            <a:endParaRPr lang="en-GB" dirty="0"/>
          </a:p>
        </p:txBody>
      </p:sp>
    </p:spTree>
    <p:extLst>
      <p:ext uri="{BB962C8B-B14F-4D97-AF65-F5344CB8AC3E}">
        <p14:creationId xmlns:p14="http://schemas.microsoft.com/office/powerpoint/2010/main" val="1606902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68125" y="350520"/>
            <a:ext cx="7999315" cy="2323374"/>
          </a:xfrm>
        </p:spPr>
        <p:txBody>
          <a:bodyPr/>
          <a:lstStyle/>
          <a:p>
            <a:r>
              <a:rPr lang="en-GB" sz="2000" dirty="0"/>
              <a:t>Now while he was at dinner in the land of the Argives, on the first evening of his stay there, and when the after-dinner libations had just been made, the god sent an earthquake; and all the Lacedaemonians, those in the royal tent taking the lead, struck up the paean to Poseidon</a:t>
            </a:r>
            <a:r>
              <a:rPr lang="en-GB" sz="2000" baseline="30000" dirty="0">
                <a:hlinkClick r:id="rId2"/>
              </a:rPr>
              <a:t>4</a:t>
            </a:r>
            <a:r>
              <a:rPr lang="en-GB" sz="2000" dirty="0"/>
              <a:t>; and the rest of the soldiers expected to retire from the country, because </a:t>
            </a:r>
            <a:r>
              <a:rPr lang="en-GB" sz="2000" dirty="0" err="1"/>
              <a:t>Agis</a:t>
            </a:r>
            <a:r>
              <a:rPr lang="en-GB" sz="2000" dirty="0"/>
              <a:t> likewise, on an occasion when an earthquake</a:t>
            </a:r>
            <a:r>
              <a:rPr lang="en-GB" sz="2000" baseline="30000" dirty="0">
                <a:hlinkClick r:id="rId3"/>
              </a:rPr>
              <a:t>5</a:t>
            </a:r>
            <a:r>
              <a:rPr lang="en-GB" sz="2000" dirty="0"/>
              <a:t> took place, had withdrawn his army from Elis.</a:t>
            </a:r>
            <a:r>
              <a:rPr lang="en-GB" sz="2000" baseline="30000" dirty="0">
                <a:hlinkClick r:id="rId4"/>
              </a:rPr>
              <a:t>6</a:t>
            </a:r>
            <a:r>
              <a:rPr lang="en-GB" sz="2000" dirty="0"/>
              <a:t> But </a:t>
            </a:r>
            <a:r>
              <a:rPr lang="en-GB" sz="2000" dirty="0" err="1"/>
              <a:t>Agesipolis</a:t>
            </a:r>
            <a:r>
              <a:rPr lang="en-GB" sz="2000" dirty="0"/>
              <a:t> said that if the god had sent an earthquake when he was about to invade, he should have thought that he was forbidding the invasion; but since he sent it after he had invaded, he believed that he was urging him on; [5] accordingly, on the next day, after offering sacrifices to Poseidon, he again led on his forces, advancing far into the country. </a:t>
            </a:r>
            <a:endParaRPr lang="en-GB" sz="2000" dirty="0"/>
          </a:p>
        </p:txBody>
      </p:sp>
      <p:sp>
        <p:nvSpPr>
          <p:cNvPr id="7" name="Text Placeholder 6"/>
          <p:cNvSpPr>
            <a:spLocks noGrp="1"/>
          </p:cNvSpPr>
          <p:nvPr>
            <p:ph type="body" sz="half" idx="13"/>
          </p:nvPr>
        </p:nvSpPr>
        <p:spPr>
          <a:xfrm>
            <a:off x="1927956" y="4721927"/>
            <a:ext cx="7279649" cy="342174"/>
          </a:xfrm>
        </p:spPr>
        <p:txBody>
          <a:bodyPr/>
          <a:lstStyle/>
          <a:p>
            <a:pPr algn="r"/>
            <a:r>
              <a:rPr lang="en-GB" dirty="0" err="1"/>
              <a:t>Xen</a:t>
            </a:r>
            <a:r>
              <a:rPr lang="en-GB" dirty="0"/>
              <a:t>. Hell. </a:t>
            </a:r>
            <a:r>
              <a:rPr lang="en-GB" dirty="0" smtClean="0"/>
              <a:t>4.7.4-5</a:t>
            </a:r>
            <a:endParaRPr lang="en-GB" dirty="0"/>
          </a:p>
        </p:txBody>
      </p:sp>
      <p:sp>
        <p:nvSpPr>
          <p:cNvPr id="6" name="Text Placeholder 5"/>
          <p:cNvSpPr>
            <a:spLocks noGrp="1"/>
          </p:cNvSpPr>
          <p:nvPr>
            <p:ph type="body" sz="half" idx="2"/>
          </p:nvPr>
        </p:nvSpPr>
        <p:spPr>
          <a:xfrm>
            <a:off x="1154952" y="5057242"/>
            <a:ext cx="8825659" cy="1676400"/>
          </a:xfrm>
        </p:spPr>
        <p:txBody>
          <a:bodyPr/>
          <a:lstStyle/>
          <a:p>
            <a:r>
              <a:rPr lang="en-GB" dirty="0" err="1" smtClean="0"/>
              <a:t>Agesipolis</a:t>
            </a:r>
            <a:r>
              <a:rPr lang="en-GB" dirty="0" smtClean="0"/>
              <a:t> interprets the signs from the gods to mean what is most favourable to his cause</a:t>
            </a:r>
            <a:endParaRPr lang="en-GB" dirty="0"/>
          </a:p>
        </p:txBody>
      </p:sp>
    </p:spTree>
    <p:extLst>
      <p:ext uri="{BB962C8B-B14F-4D97-AF65-F5344CB8AC3E}">
        <p14:creationId xmlns:p14="http://schemas.microsoft.com/office/powerpoint/2010/main" val="2163757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a:t> But </a:t>
            </a:r>
            <a:r>
              <a:rPr lang="en-GB" sz="2000" dirty="0" err="1"/>
              <a:t>Agesilaüs</a:t>
            </a:r>
            <a:r>
              <a:rPr lang="en-GB" sz="2000" dirty="0"/>
              <a:t>, although he was weakened by many wounds, would not retire to his tent until he had first been carried to his troops and seen that the dead were collected within the encampment. </a:t>
            </a:r>
            <a:r>
              <a:rPr lang="en-GB" sz="2000" b="1" dirty="0"/>
              <a:t>Moreover, he ordered that all of the enemy who had taken refuge in the sanctuary should be dismissed. </a:t>
            </a:r>
            <a:endParaRPr lang="en-GB" sz="2000" b="1" dirty="0"/>
          </a:p>
        </p:txBody>
      </p:sp>
      <p:sp>
        <p:nvSpPr>
          <p:cNvPr id="3" name="Text Placeholder 2"/>
          <p:cNvSpPr>
            <a:spLocks noGrp="1"/>
          </p:cNvSpPr>
          <p:nvPr>
            <p:ph type="body" sz="half" idx="13"/>
          </p:nvPr>
        </p:nvSpPr>
        <p:spPr/>
        <p:txBody>
          <a:bodyPr/>
          <a:lstStyle/>
          <a:p>
            <a:pPr algn="r"/>
            <a:r>
              <a:rPr lang="en-GB" dirty="0" err="1"/>
              <a:t>Plut</a:t>
            </a:r>
            <a:r>
              <a:rPr lang="en-GB" dirty="0"/>
              <a:t>. Ages. 19</a:t>
            </a:r>
          </a:p>
        </p:txBody>
      </p:sp>
      <p:sp>
        <p:nvSpPr>
          <p:cNvPr id="4" name="Text Placeholder 3"/>
          <p:cNvSpPr>
            <a:spLocks noGrp="1"/>
          </p:cNvSpPr>
          <p:nvPr>
            <p:ph type="body" sz="half" idx="2"/>
          </p:nvPr>
        </p:nvSpPr>
        <p:spPr/>
        <p:txBody>
          <a:bodyPr/>
          <a:lstStyle/>
          <a:p>
            <a:r>
              <a:rPr lang="en-GB" dirty="0"/>
              <a:t>Those taking refuge in a temple are under that deities protection and should not be </a:t>
            </a:r>
            <a:r>
              <a:rPr lang="en-GB" dirty="0" smtClean="0"/>
              <a:t>harmed and in this instance, the law is upheld by the Spartans.</a:t>
            </a:r>
            <a:endParaRPr lang="en-GB" dirty="0"/>
          </a:p>
        </p:txBody>
      </p:sp>
    </p:spTree>
    <p:extLst>
      <p:ext uri="{BB962C8B-B14F-4D97-AF65-F5344CB8AC3E}">
        <p14:creationId xmlns:p14="http://schemas.microsoft.com/office/powerpoint/2010/main" val="1683507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a:t>Then, after he had gathered a multitude of soldiers and had seized </a:t>
            </a:r>
            <a:r>
              <a:rPr lang="en-GB" sz="2000" dirty="0" smtClean="0"/>
              <a:t>the oracle</a:t>
            </a:r>
            <a:r>
              <a:rPr lang="en-GB" sz="2000" dirty="0"/>
              <a:t>, he slew the group of </a:t>
            </a:r>
            <a:r>
              <a:rPr lang="en-GB" sz="2000" dirty="0" err="1"/>
              <a:t>Delphians</a:t>
            </a:r>
            <a:r>
              <a:rPr lang="en-GB" sz="2000" dirty="0"/>
              <a:t> called Thracidae</a:t>
            </a:r>
            <a:r>
              <a:rPr lang="en-GB" sz="2000" baseline="30000" dirty="0">
                <a:hlinkClick r:id="rId2"/>
              </a:rPr>
              <a:t>1</a:t>
            </a:r>
            <a:r>
              <a:rPr lang="en-GB" sz="2000" dirty="0"/>
              <a:t> who sought to oppose him and confiscated their possessions; but, </a:t>
            </a:r>
            <a:r>
              <a:rPr lang="en-GB" sz="2000" b="1" dirty="0"/>
              <a:t>observing that the others were terror-stricken</a:t>
            </a:r>
            <a:r>
              <a:rPr lang="en-GB" sz="2000" dirty="0"/>
              <a:t>, he exhorted them to be of good cheer since no danger would befall them. [4] When news of the seizure of the shrine was noised abroad, the </a:t>
            </a:r>
            <a:r>
              <a:rPr lang="en-GB" sz="2000" dirty="0" err="1"/>
              <a:t>Locrians</a:t>
            </a:r>
            <a:r>
              <a:rPr lang="en-GB" sz="2000" dirty="0"/>
              <a:t>, who lived near by,</a:t>
            </a:r>
            <a:r>
              <a:rPr lang="en-GB" sz="2000" baseline="30000" dirty="0">
                <a:hlinkClick r:id="rId3"/>
              </a:rPr>
              <a:t>2</a:t>
            </a:r>
            <a:r>
              <a:rPr lang="en-GB" sz="2000" dirty="0"/>
              <a:t> straightway took the field against </a:t>
            </a:r>
            <a:r>
              <a:rPr lang="en-GB" sz="2000" dirty="0" err="1"/>
              <a:t>Philomelus</a:t>
            </a:r>
            <a:r>
              <a:rPr lang="en-GB" sz="2000" dirty="0"/>
              <a:t>. </a:t>
            </a:r>
            <a:endParaRPr lang="en-GB" sz="2000" dirty="0"/>
          </a:p>
        </p:txBody>
      </p:sp>
      <p:sp>
        <p:nvSpPr>
          <p:cNvPr id="3" name="Text Placeholder 2"/>
          <p:cNvSpPr>
            <a:spLocks noGrp="1"/>
          </p:cNvSpPr>
          <p:nvPr>
            <p:ph type="body" sz="half" idx="13"/>
          </p:nvPr>
        </p:nvSpPr>
        <p:spPr>
          <a:xfrm>
            <a:off x="1927958" y="4349205"/>
            <a:ext cx="7279649" cy="342174"/>
          </a:xfrm>
        </p:spPr>
        <p:txBody>
          <a:bodyPr/>
          <a:lstStyle/>
          <a:p>
            <a:pPr algn="r"/>
            <a:r>
              <a:rPr lang="en-GB" dirty="0" err="1"/>
              <a:t>Diod</a:t>
            </a:r>
            <a:r>
              <a:rPr lang="en-GB" dirty="0"/>
              <a:t>. 16.24</a:t>
            </a:r>
          </a:p>
        </p:txBody>
      </p:sp>
      <p:sp>
        <p:nvSpPr>
          <p:cNvPr id="4" name="Text Placeholder 3"/>
          <p:cNvSpPr>
            <a:spLocks noGrp="1"/>
          </p:cNvSpPr>
          <p:nvPr>
            <p:ph type="body" sz="half" idx="2"/>
          </p:nvPr>
        </p:nvSpPr>
        <p:spPr/>
        <p:txBody>
          <a:bodyPr/>
          <a:lstStyle/>
          <a:p>
            <a:r>
              <a:rPr lang="en-GB" dirty="0" err="1" smtClean="0"/>
              <a:t>Philomelus</a:t>
            </a:r>
            <a:r>
              <a:rPr lang="en-GB" dirty="0" smtClean="0"/>
              <a:t> claiming the temple of Delphi and capturing the oracle </a:t>
            </a:r>
            <a:endParaRPr lang="en-GB" dirty="0"/>
          </a:p>
        </p:txBody>
      </p:sp>
    </p:spTree>
    <p:extLst>
      <p:ext uri="{BB962C8B-B14F-4D97-AF65-F5344CB8AC3E}">
        <p14:creationId xmlns:p14="http://schemas.microsoft.com/office/powerpoint/2010/main" val="44002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757681" y="746942"/>
            <a:ext cx="7999315" cy="2323374"/>
          </a:xfrm>
        </p:spPr>
        <p:txBody>
          <a:bodyPr/>
          <a:lstStyle/>
          <a:p>
            <a:r>
              <a:rPr lang="en-GB" sz="2000" dirty="0"/>
              <a:t>A battle took place near Delphi and the </a:t>
            </a:r>
            <a:r>
              <a:rPr lang="en-GB" sz="2000" dirty="0" err="1"/>
              <a:t>Locrians</a:t>
            </a:r>
            <a:r>
              <a:rPr lang="en-GB" sz="2000" dirty="0"/>
              <a:t>, having been defeated with the loss of many of their men, fled to their own territory, and </a:t>
            </a:r>
            <a:r>
              <a:rPr lang="en-GB" sz="2000" dirty="0" err="1"/>
              <a:t>Philomelus</a:t>
            </a:r>
            <a:r>
              <a:rPr lang="en-GB" sz="2000" dirty="0"/>
              <a:t>, being elated by his victory, hacked from the slabs the pronouncements of the </a:t>
            </a:r>
            <a:r>
              <a:rPr lang="en-GB" sz="2000" dirty="0" err="1"/>
              <a:t>Amphictyons</a:t>
            </a:r>
            <a:r>
              <a:rPr lang="en-GB" sz="2000" dirty="0"/>
              <a:t>, deleted the letters recording their judgements, [5] </a:t>
            </a:r>
            <a:r>
              <a:rPr lang="en-GB" sz="2000" b="1" dirty="0"/>
              <a:t>and personally caused the report to be circulated that he had resolved not to plunder the oracle nor had he purposed to commit any other lawless deed, </a:t>
            </a:r>
            <a:r>
              <a:rPr lang="en-GB" sz="2000" dirty="0"/>
              <a:t>but that in support of the ancestral claim to the guardianship and because of his desire to annul the unjust decrees of the </a:t>
            </a:r>
            <a:r>
              <a:rPr lang="en-GB" sz="2000" dirty="0" err="1"/>
              <a:t>Amphictyons</a:t>
            </a:r>
            <a:r>
              <a:rPr lang="en-GB" sz="2000" dirty="0"/>
              <a:t>, he was vindicating the ancestral laws of the </a:t>
            </a:r>
            <a:r>
              <a:rPr lang="en-GB" sz="2000" dirty="0" err="1"/>
              <a:t>Phocians</a:t>
            </a:r>
            <a:r>
              <a:rPr lang="en-GB" sz="2000" dirty="0"/>
              <a:t>.</a:t>
            </a:r>
          </a:p>
        </p:txBody>
      </p:sp>
      <p:sp>
        <p:nvSpPr>
          <p:cNvPr id="7" name="Text Placeholder 6"/>
          <p:cNvSpPr>
            <a:spLocks noGrp="1"/>
          </p:cNvSpPr>
          <p:nvPr>
            <p:ph type="body" sz="half" idx="13"/>
          </p:nvPr>
        </p:nvSpPr>
        <p:spPr>
          <a:xfrm>
            <a:off x="1930398" y="4572294"/>
            <a:ext cx="7279649" cy="342174"/>
          </a:xfrm>
        </p:spPr>
        <p:txBody>
          <a:bodyPr/>
          <a:lstStyle/>
          <a:p>
            <a:pPr algn="r"/>
            <a:r>
              <a:rPr lang="en-GB" dirty="0" err="1"/>
              <a:t>Diod</a:t>
            </a:r>
            <a:r>
              <a:rPr lang="en-GB" dirty="0"/>
              <a:t>. 16.24</a:t>
            </a:r>
          </a:p>
        </p:txBody>
      </p:sp>
      <p:sp>
        <p:nvSpPr>
          <p:cNvPr id="6" name="Text Placeholder 5"/>
          <p:cNvSpPr>
            <a:spLocks noGrp="1"/>
          </p:cNvSpPr>
          <p:nvPr>
            <p:ph type="body" sz="half" idx="2"/>
          </p:nvPr>
        </p:nvSpPr>
        <p:spPr>
          <a:xfrm>
            <a:off x="1157394" y="5015675"/>
            <a:ext cx="8825659" cy="1676400"/>
          </a:xfrm>
        </p:spPr>
        <p:txBody>
          <a:bodyPr/>
          <a:lstStyle/>
          <a:p>
            <a:r>
              <a:rPr lang="en-GB" dirty="0" err="1"/>
              <a:t>Philomelus</a:t>
            </a:r>
            <a:r>
              <a:rPr lang="en-GB" dirty="0"/>
              <a:t> claiming the temple of Delphi and capturing the oracle </a:t>
            </a:r>
          </a:p>
          <a:p>
            <a:endParaRPr lang="en-GB" dirty="0"/>
          </a:p>
        </p:txBody>
      </p:sp>
    </p:spTree>
    <p:extLst>
      <p:ext uri="{BB962C8B-B14F-4D97-AF65-F5344CB8AC3E}">
        <p14:creationId xmlns:p14="http://schemas.microsoft.com/office/powerpoint/2010/main" val="3547078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a:t>He had decided to take refuge with certain others in the temple of Athena, thinking that the Carthaginians would refrain from acts of lawlessness against the gods, </a:t>
            </a:r>
            <a:r>
              <a:rPr lang="en-GB" sz="2000" b="1" dirty="0"/>
              <a:t>but when he saw their impiety</a:t>
            </a:r>
            <a:r>
              <a:rPr lang="en-GB" sz="2000" dirty="0"/>
              <a:t>, he set fire to the temple and burned himself together with the dedications in it. </a:t>
            </a:r>
            <a:r>
              <a:rPr lang="en-GB" sz="2000" b="1" dirty="0"/>
              <a:t>For by one deed, he thought, he would withhold from the gods impiety</a:t>
            </a:r>
            <a:r>
              <a:rPr lang="en-GB" sz="2000" dirty="0"/>
              <a:t>, from the enemy a vast store of plunder, and from himself, most important of all, certain physical indignity. </a:t>
            </a:r>
            <a:endParaRPr lang="en-GB" sz="2000" dirty="0"/>
          </a:p>
        </p:txBody>
      </p:sp>
      <p:sp>
        <p:nvSpPr>
          <p:cNvPr id="3" name="Text Placeholder 2"/>
          <p:cNvSpPr>
            <a:spLocks noGrp="1"/>
          </p:cNvSpPr>
          <p:nvPr>
            <p:ph type="body" sz="half" idx="13"/>
          </p:nvPr>
        </p:nvSpPr>
        <p:spPr>
          <a:xfrm>
            <a:off x="1927958" y="4179570"/>
            <a:ext cx="7279649" cy="342174"/>
          </a:xfrm>
        </p:spPr>
        <p:txBody>
          <a:bodyPr/>
          <a:lstStyle/>
          <a:p>
            <a:pPr algn="r"/>
            <a:r>
              <a:rPr lang="en-GB" dirty="0" err="1"/>
              <a:t>Diod</a:t>
            </a:r>
            <a:r>
              <a:rPr lang="en-GB" dirty="0"/>
              <a:t>. 13.90</a:t>
            </a:r>
          </a:p>
        </p:txBody>
      </p:sp>
      <p:sp>
        <p:nvSpPr>
          <p:cNvPr id="4" name="Text Placeholder 3"/>
          <p:cNvSpPr>
            <a:spLocks noGrp="1"/>
          </p:cNvSpPr>
          <p:nvPr>
            <p:ph type="body" sz="half" idx="2"/>
          </p:nvPr>
        </p:nvSpPr>
        <p:spPr/>
        <p:txBody>
          <a:bodyPr/>
          <a:lstStyle/>
          <a:p>
            <a:r>
              <a:rPr lang="en-GB" dirty="0" err="1" smtClean="0"/>
              <a:t>Tellias</a:t>
            </a:r>
            <a:r>
              <a:rPr lang="en-GB" dirty="0" smtClean="0"/>
              <a:t>, a citizen taking refuge in the temple of Athena during an </a:t>
            </a:r>
            <a:r>
              <a:rPr lang="en-GB" dirty="0"/>
              <a:t>invasion </a:t>
            </a:r>
            <a:r>
              <a:rPr lang="en-GB" dirty="0" smtClean="0"/>
              <a:t>by the Carthaginians, burned the temple down to prevent them from pillaging it</a:t>
            </a:r>
            <a:endParaRPr lang="en-GB" dirty="0"/>
          </a:p>
          <a:p>
            <a:endParaRPr lang="en-GB" dirty="0"/>
          </a:p>
        </p:txBody>
      </p:sp>
    </p:spTree>
    <p:extLst>
      <p:ext uri="{BB962C8B-B14F-4D97-AF65-F5344CB8AC3E}">
        <p14:creationId xmlns:p14="http://schemas.microsoft.com/office/powerpoint/2010/main" val="15682354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Conclusion</a:t>
            </a:r>
            <a:endParaRPr lang="en-GB" dirty="0"/>
          </a:p>
        </p:txBody>
      </p:sp>
      <p:sp>
        <p:nvSpPr>
          <p:cNvPr id="8" name="Text Placeholder 7"/>
          <p:cNvSpPr>
            <a:spLocks noGrp="1"/>
          </p:cNvSpPr>
          <p:nvPr>
            <p:ph type="body" idx="1"/>
          </p:nvPr>
        </p:nvSpPr>
        <p:spPr/>
        <p:txBody>
          <a:bodyPr/>
          <a:lstStyle/>
          <a:p>
            <a:endParaRPr lang="en-GB"/>
          </a:p>
        </p:txBody>
      </p:sp>
    </p:spTree>
    <p:extLst>
      <p:ext uri="{BB962C8B-B14F-4D97-AF65-F5344CB8AC3E}">
        <p14:creationId xmlns:p14="http://schemas.microsoft.com/office/powerpoint/2010/main" val="9777205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Bibliography:</a:t>
            </a:r>
            <a:endParaRPr lang="en-GB" dirty="0"/>
          </a:p>
        </p:txBody>
      </p:sp>
      <p:sp>
        <p:nvSpPr>
          <p:cNvPr id="5" name="Content Placeholder 4"/>
          <p:cNvSpPr>
            <a:spLocks noGrp="1"/>
          </p:cNvSpPr>
          <p:nvPr>
            <p:ph idx="1"/>
          </p:nvPr>
        </p:nvSpPr>
        <p:spPr/>
        <p:txBody>
          <a:bodyPr>
            <a:normAutofit fontScale="92500" lnSpcReduction="20000"/>
          </a:bodyPr>
          <a:lstStyle/>
          <a:p>
            <a:r>
              <a:rPr lang="en-GB" b="1" u="sng" dirty="0" smtClean="0"/>
              <a:t>Ancient Sources:</a:t>
            </a:r>
          </a:p>
          <a:p>
            <a:r>
              <a:rPr lang="en-GB" dirty="0" smtClean="0"/>
              <a:t>Aeschylus, Eumenides. H.B. Smyth (trans.). 1926. Cambridge: Harvard University Press.</a:t>
            </a:r>
          </a:p>
          <a:p>
            <a:r>
              <a:rPr lang="en-GB" dirty="0" smtClean="0"/>
              <a:t>Diodorus </a:t>
            </a:r>
            <a:r>
              <a:rPr lang="en-GB" dirty="0" err="1"/>
              <a:t>Siculus</a:t>
            </a:r>
            <a:r>
              <a:rPr lang="en-GB" dirty="0"/>
              <a:t>, </a:t>
            </a:r>
            <a:r>
              <a:rPr lang="en-GB" i="1" dirty="0"/>
              <a:t>Library</a:t>
            </a:r>
            <a:r>
              <a:rPr lang="en-GB" dirty="0"/>
              <a:t>. C.H. </a:t>
            </a:r>
            <a:r>
              <a:rPr lang="en-GB" dirty="0" err="1"/>
              <a:t>Oldfather</a:t>
            </a:r>
            <a:r>
              <a:rPr lang="en-GB" dirty="0"/>
              <a:t> (trans.). 1989. London: William Heinemann </a:t>
            </a:r>
            <a:endParaRPr lang="en-GB" dirty="0" smtClean="0"/>
          </a:p>
          <a:p>
            <a:r>
              <a:rPr lang="en-GB" dirty="0"/>
              <a:t>Herodotus, </a:t>
            </a:r>
            <a:r>
              <a:rPr lang="en-GB" i="1" dirty="0"/>
              <a:t>The Histories.</a:t>
            </a:r>
            <a:r>
              <a:rPr lang="en-GB" dirty="0"/>
              <a:t> A.D. Godley. (trans.). 1920. Cambridge: Harvard University Press.</a:t>
            </a:r>
          </a:p>
          <a:p>
            <a:r>
              <a:rPr lang="en-GB" dirty="0"/>
              <a:t>Plutarch, </a:t>
            </a:r>
            <a:r>
              <a:rPr lang="en-GB" i="1" dirty="0"/>
              <a:t>Agesilaus.</a:t>
            </a:r>
            <a:r>
              <a:rPr lang="en-GB" dirty="0"/>
              <a:t> B. Perrin (trans.). 1917. London: William Heinemann.</a:t>
            </a:r>
          </a:p>
          <a:p>
            <a:r>
              <a:rPr lang="en-GB" dirty="0"/>
              <a:t>Plutarch, </a:t>
            </a:r>
            <a:r>
              <a:rPr lang="en-GB" i="1" dirty="0" smtClean="0"/>
              <a:t>Nicias.</a:t>
            </a:r>
            <a:r>
              <a:rPr lang="en-GB" dirty="0" smtClean="0"/>
              <a:t> </a:t>
            </a:r>
            <a:r>
              <a:rPr lang="en-GB" dirty="0"/>
              <a:t>B. Perrin (trans.). </a:t>
            </a:r>
            <a:r>
              <a:rPr lang="en-GB" dirty="0" smtClean="0"/>
              <a:t>1916. </a:t>
            </a:r>
            <a:r>
              <a:rPr lang="en-GB" dirty="0"/>
              <a:t>London: William Heinemann.</a:t>
            </a:r>
          </a:p>
          <a:p>
            <a:r>
              <a:rPr lang="en-GB" dirty="0" smtClean="0"/>
              <a:t>Thucydides</a:t>
            </a:r>
            <a:r>
              <a:rPr lang="en-GB" dirty="0"/>
              <a:t>, </a:t>
            </a:r>
            <a:r>
              <a:rPr lang="en-GB" i="1" dirty="0"/>
              <a:t>History of the Peloponnesian War.</a:t>
            </a:r>
            <a:r>
              <a:rPr lang="en-GB" dirty="0"/>
              <a:t> B. Jowett (trans.). 1881. Oxford: Clarendon Press.</a:t>
            </a:r>
          </a:p>
          <a:p>
            <a:r>
              <a:rPr lang="en-GB" dirty="0"/>
              <a:t>Xenophon, </a:t>
            </a:r>
            <a:r>
              <a:rPr lang="en-GB" i="1" dirty="0"/>
              <a:t>Hellenica. C.L </a:t>
            </a:r>
            <a:r>
              <a:rPr lang="en-GB" i="1" dirty="0" err="1"/>
              <a:t>Brownson</a:t>
            </a:r>
            <a:r>
              <a:rPr lang="en-GB" i="1" dirty="0"/>
              <a:t> (trans.). 1921. London: William Heinemann</a:t>
            </a:r>
            <a:r>
              <a:rPr lang="en-GB" i="1" dirty="0" smtClean="0"/>
              <a:t>.</a:t>
            </a:r>
          </a:p>
          <a:p>
            <a:endParaRPr lang="en-GB" i="1" dirty="0"/>
          </a:p>
          <a:p>
            <a:endParaRPr lang="en-GB" b="1" i="1" dirty="0"/>
          </a:p>
          <a:p>
            <a:endParaRPr lang="en-GB" dirty="0"/>
          </a:p>
        </p:txBody>
      </p:sp>
    </p:spTree>
    <p:extLst>
      <p:ext uri="{BB962C8B-B14F-4D97-AF65-F5344CB8AC3E}">
        <p14:creationId xmlns:p14="http://schemas.microsoft.com/office/powerpoint/2010/main" val="2834696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Bibliography continued:</a:t>
            </a:r>
            <a:endParaRPr lang="en-GB" dirty="0"/>
          </a:p>
        </p:txBody>
      </p:sp>
      <p:sp>
        <p:nvSpPr>
          <p:cNvPr id="5" name="Content Placeholder 4"/>
          <p:cNvSpPr>
            <a:spLocks noGrp="1"/>
          </p:cNvSpPr>
          <p:nvPr>
            <p:ph idx="1"/>
          </p:nvPr>
        </p:nvSpPr>
        <p:spPr/>
        <p:txBody>
          <a:bodyPr>
            <a:normAutofit fontScale="70000" lnSpcReduction="20000"/>
          </a:bodyPr>
          <a:lstStyle/>
          <a:p>
            <a:r>
              <a:rPr lang="en-GB" b="1" u="sng" dirty="0" smtClean="0"/>
              <a:t>Modern Scholarship:</a:t>
            </a:r>
          </a:p>
          <a:p>
            <a:r>
              <a:rPr lang="en-GB" dirty="0" err="1" smtClean="0"/>
              <a:t>Cartledge</a:t>
            </a:r>
            <a:r>
              <a:rPr lang="en-GB" dirty="0" smtClean="0"/>
              <a:t>, P. 1979. </a:t>
            </a:r>
            <a:r>
              <a:rPr lang="en-GB" i="1" dirty="0" smtClean="0"/>
              <a:t>Sparta and </a:t>
            </a:r>
            <a:r>
              <a:rPr lang="en-GB" dirty="0" err="1" smtClean="0"/>
              <a:t>Lakonia</a:t>
            </a:r>
            <a:r>
              <a:rPr lang="en-GB" dirty="0" smtClean="0"/>
              <a:t>. London: Routledge. 127.</a:t>
            </a:r>
          </a:p>
          <a:p>
            <a:r>
              <a:rPr lang="en-GB" dirty="0" err="1" smtClean="0"/>
              <a:t>Easterling</a:t>
            </a:r>
            <a:r>
              <a:rPr lang="en-GB" dirty="0" smtClean="0"/>
              <a:t>, P.E and Muir, J.V. 1993. </a:t>
            </a:r>
            <a:r>
              <a:rPr lang="en-GB" i="1" dirty="0" smtClean="0"/>
              <a:t>Greek Religion and Society. </a:t>
            </a:r>
            <a:r>
              <a:rPr lang="en-GB" dirty="0" smtClean="0"/>
              <a:t> Cambridge: Cambridge university Press.</a:t>
            </a:r>
          </a:p>
          <a:p>
            <a:r>
              <a:rPr lang="en-GB" dirty="0" smtClean="0"/>
              <a:t>Felton, D. 2014. ‘The motif of the ‘mutilated hero’ in Herodotus’ </a:t>
            </a:r>
            <a:r>
              <a:rPr lang="en-GB" i="1" dirty="0" smtClean="0"/>
              <a:t>Phoenix,</a:t>
            </a:r>
            <a:r>
              <a:rPr lang="en-GB" dirty="0" smtClean="0"/>
              <a:t> 68.1.56.</a:t>
            </a:r>
          </a:p>
          <a:p>
            <a:r>
              <a:rPr lang="en-GB" dirty="0" smtClean="0"/>
              <a:t>Hornblower, S. 2011. </a:t>
            </a:r>
            <a:r>
              <a:rPr lang="en-GB" i="1" dirty="0" smtClean="0"/>
              <a:t>The Greek world 479-323BC.</a:t>
            </a:r>
            <a:r>
              <a:rPr lang="en-GB" dirty="0" smtClean="0"/>
              <a:t> London: Routledge.</a:t>
            </a:r>
          </a:p>
          <a:p>
            <a:r>
              <a:rPr lang="en-GB" dirty="0"/>
              <a:t>Hunt, P. 2002. </a:t>
            </a:r>
            <a:r>
              <a:rPr lang="en-GB" i="1" dirty="0"/>
              <a:t>Slaves, Warfare and ideology in the Greek historians. </a:t>
            </a:r>
            <a:r>
              <a:rPr lang="en-GB" dirty="0"/>
              <a:t>Cambridge: Cambridge University Press</a:t>
            </a:r>
            <a:r>
              <a:rPr lang="en-GB" dirty="0" smtClean="0"/>
              <a:t>.</a:t>
            </a:r>
          </a:p>
          <a:p>
            <a:r>
              <a:rPr lang="en-GB" dirty="0" err="1" smtClean="0"/>
              <a:t>Lanni</a:t>
            </a:r>
            <a:r>
              <a:rPr lang="en-GB" dirty="0" smtClean="0"/>
              <a:t>, 2008. ‘</a:t>
            </a:r>
            <a:r>
              <a:rPr lang="en-GB" dirty="0"/>
              <a:t>The Laws of War in Ancient </a:t>
            </a:r>
            <a:r>
              <a:rPr lang="en-GB" dirty="0" smtClean="0"/>
              <a:t>Greece’ </a:t>
            </a:r>
            <a:r>
              <a:rPr lang="en-GB" i="1" dirty="0" smtClean="0"/>
              <a:t>Law </a:t>
            </a:r>
            <a:r>
              <a:rPr lang="en-GB" i="1" dirty="0"/>
              <a:t>and History </a:t>
            </a:r>
            <a:r>
              <a:rPr lang="en-GB" i="1" dirty="0" smtClean="0"/>
              <a:t>Review, </a:t>
            </a:r>
            <a:r>
              <a:rPr lang="en-GB" dirty="0" smtClean="0"/>
              <a:t>26.3.469-489.</a:t>
            </a:r>
            <a:endParaRPr lang="en-GB" dirty="0"/>
          </a:p>
          <a:p>
            <a:r>
              <a:rPr lang="en-GB" dirty="0"/>
              <a:t>Miller, M. C. 1997. </a:t>
            </a:r>
            <a:r>
              <a:rPr lang="en-GB" i="1" dirty="0"/>
              <a:t>Athens and Persia in the fifth century BC.</a:t>
            </a:r>
            <a:r>
              <a:rPr lang="en-GB" dirty="0"/>
              <a:t> New York: Cambridge University Press.</a:t>
            </a:r>
          </a:p>
          <a:p>
            <a:r>
              <a:rPr lang="en-GB" dirty="0"/>
              <a:t>Rich, J and Shipley, G. 1993. </a:t>
            </a:r>
            <a:r>
              <a:rPr lang="en-GB" i="1" dirty="0"/>
              <a:t>War and Society in the Greek world.</a:t>
            </a:r>
            <a:r>
              <a:rPr lang="en-GB" dirty="0"/>
              <a:t> London: Routledge.</a:t>
            </a:r>
          </a:p>
          <a:p>
            <a:r>
              <a:rPr lang="en-GB" dirty="0" smtClean="0"/>
              <a:t>Rives, J.B. 2007. </a:t>
            </a:r>
            <a:r>
              <a:rPr lang="en-GB" i="1" dirty="0" smtClean="0"/>
              <a:t>Religion in the Roman Empire.</a:t>
            </a:r>
            <a:r>
              <a:rPr lang="en-GB" dirty="0" smtClean="0"/>
              <a:t> Oxford: Blackwell Publishing.</a:t>
            </a:r>
          </a:p>
          <a:p>
            <a:r>
              <a:rPr lang="en-GB" dirty="0" smtClean="0"/>
              <a:t>Sage</a:t>
            </a:r>
            <a:r>
              <a:rPr lang="en-GB" dirty="0"/>
              <a:t>, M.M. 1996. </a:t>
            </a:r>
            <a:r>
              <a:rPr lang="en-GB" i="1" dirty="0"/>
              <a:t>Warfare in Ancient Greece a sourcebook.</a:t>
            </a:r>
            <a:r>
              <a:rPr lang="en-GB" dirty="0"/>
              <a:t> London: Routledge.</a:t>
            </a:r>
          </a:p>
          <a:p>
            <a:r>
              <a:rPr lang="en-GB" dirty="0"/>
              <a:t>Wees, H. 2014. </a:t>
            </a:r>
            <a:r>
              <a:rPr lang="en-GB" i="1" dirty="0"/>
              <a:t>Greek Warfare myths and realities.</a:t>
            </a:r>
            <a:r>
              <a:rPr lang="en-GB" dirty="0"/>
              <a:t> London: Duckworth.</a:t>
            </a:r>
          </a:p>
          <a:p>
            <a:r>
              <a:rPr lang="en-GB" dirty="0"/>
              <a:t>Wees, H. 2009. </a:t>
            </a:r>
            <a:r>
              <a:rPr lang="en-GB" i="1" dirty="0"/>
              <a:t>War and Violence in Ancient Greece. </a:t>
            </a:r>
            <a:r>
              <a:rPr lang="en-GB" dirty="0"/>
              <a:t>Swansea: The classical press of Wales.</a:t>
            </a:r>
          </a:p>
          <a:p>
            <a:endParaRPr lang="en-GB" dirty="0"/>
          </a:p>
        </p:txBody>
      </p:sp>
    </p:spTree>
    <p:extLst>
      <p:ext uri="{BB962C8B-B14F-4D97-AF65-F5344CB8AC3E}">
        <p14:creationId xmlns:p14="http://schemas.microsoft.com/office/powerpoint/2010/main" val="18892279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Any Questions?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7661911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Custom 1">
      <a:dk1>
        <a:sysClr val="windowText" lastClr="000000"/>
      </a:dk1>
      <a:lt1>
        <a:sysClr val="window" lastClr="FFFFFF"/>
      </a:lt1>
      <a:dk2>
        <a:srgbClr val="0E5580"/>
      </a:dk2>
      <a:lt2>
        <a:srgbClr val="EBEBEB"/>
      </a:lt2>
      <a:accent1>
        <a:srgbClr val="BCE1F7"/>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478</TotalTime>
  <Words>1812</Words>
  <Application>Microsoft Office PowerPoint</Application>
  <PresentationFormat>Widescreen</PresentationFormat>
  <Paragraphs>114</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 3</vt:lpstr>
      <vt:lpstr>Ion</vt:lpstr>
      <vt:lpstr>The Commander and the Divine: </vt:lpstr>
      <vt:lpstr>This presentation will address:</vt:lpstr>
      <vt:lpstr>Religious rituals and warfare</vt:lpstr>
      <vt:lpstr>War Atrocities in the Ancient world</vt:lpstr>
      <vt:lpstr>On their arrival, the Athenians, afraid that Aristeus, who had been notably the prime mover in the previous affairs of Potidaea and their Thracian possessions, might live to do them still more mischief if he escaped, slew them all the same day, without giving them a trial or hearing the defence which they wished to offer, and cast their bodies into a pit; thinking themselves justified in using in retaliation the same mode of warfare which the Lacedaemonians had begun, when they slew and cast into pits all the Athenian and allied traders whom they caught on board the merchantmen round Peloponnese. Indeed, at the outset of the war, the Lacedaemonians butchered as enemies all whom they took on the sea, whether allies of Athens or neutrals</vt:lpstr>
      <vt:lpstr>It was at night that the Paralus arrived at Athens with tidings of the disaster, and a sound of wailing ran from Piraeus through the long walls to the city, one man passing on the news to another; and during that night no one slept, all mourning, not for the1 lost alone, but far more for their own selves, thinking that they would suffer such treatment as they had visited upon the Melians,2 colonists of the Lacedaemonians, after reducing them by siege, and upon the Histiaeans and Scionaeans and Toronaeans and Aeginetans and many other Greek peoples.</vt:lpstr>
      <vt:lpstr>War Atrocities in the Ancient world</vt:lpstr>
      <vt:lpstr>Religious laws of war</vt:lpstr>
      <vt:lpstr>Religious laws of war</vt:lpstr>
      <vt:lpstr>Religious laws of war</vt:lpstr>
      <vt:lpstr>To Athens and Sparta Xerxes sent no heralds to demand earth, and this he did for the following reason. When Darius had previously sent men with this same purpose, those who made the request were cast at the one city into the Pit1 and at the other into a well, and bidden to obtain their earth and water for the king from these locations. </vt:lpstr>
      <vt:lpstr>And though the Lacedaemonians had made up their own minds on the fact of the breach of the treaty and the guilt of the Athenians, yet they sent to Delphi and inquired of the god whether it would be well with them if they went to war; and, as it is reported, received from him the answer that if they put their whole strength into the war, victory would be theirs, and the promise that he himself would be with them, whether invoked or uninvoked.</vt:lpstr>
      <vt:lpstr>Then the Spartans asked the oracle about this war when it broke out, the Pythia had foretold that either Lacedaemon would be destroyed by the barbarians or their king would be killed. She gave them this answer in hexameter verses running as follows: [4] “For you, inhabitants of wide-wayed Sparta, Either your great and glorious city must be wasted by Persian men, Or if not that, then the bound of Lacedaemon must mourn a dead king, from Heracles' line. The might of bulls or lions will not restrain him with opposing strength; for he has the might of Zeus. I declare that he will not be restrained until he utterly tears apart one of these. </vt:lpstr>
      <vt:lpstr>Then Cleomenes' plan was this: He had with him some deserters from whom he learned the names, then he sent a herald calling by name the Argives that were shut up in the sacred precinct and inviting them to come out, saying that he had their ransom. (Among the Peloponnesians there is a fixed ransom of two minae to be paid for every prisoner.) So Cleomenes invited about fifty Argives to come out one after another and murdered them. [2] Somehow the rest of the men in the temple precinct did not know this was happening, for the grove was thick and those inside could not see how those outside were faring, until one of them climbed a tree and saw what was being done. Thereafter they would not come out at the herald's call.</vt:lpstr>
      <vt:lpstr>Then Cleomenes bade all the helots pile wood about the grove; they obeyed, and he burnt the grove. When the fire was now burning, he asked of one of the deserters to what god the grove belonged; the man said it was of Argos. When he heard that, he groaned aloud, “Apollo, god of oracles, you have gravely deceived me by saying that I would take Argos; this, I guess, is the fulfillment of that prophecy.”</vt:lpstr>
      <vt:lpstr>Now while he was at dinner in the land of the Argives, on the first evening of his stay there, and when the after-dinner libations had just been made, the god sent an earthquake; and all the Lacedaemonians, those in the royal tent taking the lead, struck up the paean to Poseidon4; and the rest of the soldiers expected to retire from the country, because Agis likewise, on an occasion when an earthquake5 took place, had withdrawn his army from Elis.6 But Agesipolis said that if the god had sent an earthquake when he was about to invade, he should have thought that he was forbidding the invasion; but since he sent it after he had invaded, he believed that he was urging him on; [5] accordingly, on the next day, after offering sacrifices to Poseidon, he again led on his forces, advancing far into the country. </vt:lpstr>
      <vt:lpstr> But Agesilaüs, although he was weakened by many wounds, would not retire to his tent until he had first been carried to his troops and seen that the dead were collected within the encampment. Moreover, he ordered that all of the enemy who had taken refuge in the sanctuary should be dismissed. </vt:lpstr>
      <vt:lpstr>Then, after he had gathered a multitude of soldiers and had seized the oracle, he slew the group of Delphians called Thracidae1 who sought to oppose him and confiscated their possessions; but, observing that the others were terror-stricken, he exhorted them to be of good cheer since no danger would befall them. [4] When news of the seizure of the shrine was noised abroad, the Locrians, who lived near by,2 straightway took the field against Philomelus. </vt:lpstr>
      <vt:lpstr>A battle took place near Delphi and the Locrians, having been defeated with the loss of many of their men, fled to their own territory, and Philomelus, being elated by his victory, hacked from the slabs the pronouncements of the Amphictyons, deleted the letters recording their judgements, [5] and personally caused the report to be circulated that he had resolved not to plunder the oracle nor had he purposed to commit any other lawless deed, but that in support of the ancestral claim to the guardianship and because of his desire to annul the unjust decrees of the Amphictyons, he was vindicating the ancestral laws of the Phocians.</vt:lpstr>
      <vt:lpstr>He had decided to take refuge with certain others in the temple of Athena, thinking that the Carthaginians would refrain from acts of lawlessness against the gods, but when he saw their impiety, he set fire to the temple and burned himself together with the dedications in it. For by one deed, he thought, he would withhold from the gods impiety, from the enemy a vast store of plunder, and from himself, most important of all, certain physical indignity. </vt:lpstr>
      <vt:lpstr>Conclusion</vt:lpstr>
      <vt:lpstr>Bibliography:</vt:lpstr>
      <vt:lpstr>Bibliography continued:</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Commander and the Divine:</dc:title>
  <dc:creator>Tamara Bowie (1601293)</dc:creator>
  <cp:lastModifiedBy>Tamara Bowie (1601293)</cp:lastModifiedBy>
  <cp:revision>38</cp:revision>
  <dcterms:created xsi:type="dcterms:W3CDTF">2018-12-14T17:36:35Z</dcterms:created>
  <dcterms:modified xsi:type="dcterms:W3CDTF">2018-12-19T23:03:57Z</dcterms:modified>
</cp:coreProperties>
</file>