
<file path=[Content_Types].xml><?xml version="1.0" encoding="utf-8"?>
<Types xmlns="http://schemas.openxmlformats.org/package/2006/content-types">
  <Default Extension="jpeg" ContentType="image/jpeg"/>
  <Default Extension="JPG" ContentType="image/.jpg"/>
  <Default Extension="xlsx" ContentType="application/vnd.openxmlformats-officedocument.spreadsheetml.sheet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ppt/fonts/font1.fntdata" ContentType="application/x-fontdata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9" r:id="rId6"/>
    <p:sldId id="260" r:id="rId7"/>
    <p:sldId id="261" r:id="rId8"/>
    <p:sldId id="264" r:id="rId9"/>
    <p:sldId id="265" r:id="rId10"/>
    <p:sldId id="266" r:id="rId11"/>
    <p:sldId id="267" r:id="rId12"/>
    <p:sldId id="276" r:id="rId13"/>
  </p:sldIdLst>
  <p:sldSz cx="12192000" cy="6858000"/>
  <p:notesSz cx="6858000" cy="9144000"/>
  <p:embeddedFontLst>
    <p:embeddedFont>
      <p:font typeface="Bodoni 72 Book" panose="00000400000000000000" charset="0"/>
      <p:regular r:id="rId17"/>
    </p:embeddedFont>
  </p:embeddedFont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D2B9"/>
    <a:srgbClr val="FF644E"/>
    <a:srgbClr val="FED981"/>
    <a:srgbClr val="FAEB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howGuides="1">
      <p:cViewPr>
        <p:scale>
          <a:sx n="50" d="100"/>
          <a:sy n="50" d="100"/>
        </p:scale>
        <p:origin x="1906" y="5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70" d="100"/>
        <a:sy n="7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font" Target="fonts/font1.fntdata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Workbook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Workbook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Workbook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05"/>
          <c:y val="0.005"/>
          <c:w val="0.99"/>
          <c:h val="0.9875"/>
        </c:manualLayout>
      </c:layout>
      <c:doughnut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Region 1</c:v>
                </c:pt>
              </c:strCache>
            </c:strRef>
          </c:tx>
          <c:spPr>
            <a:solidFill>
              <a:srgbClr val="6A6E77"/>
            </a:solidFill>
            <a:ln w="12700" cap="flat">
              <a:noFill/>
              <a:miter lim="400000"/>
            </a:ln>
            <a:effectLst/>
          </c:spPr>
          <c:explosion val="0"/>
          <c:dPt>
            <c:idx val="0"/>
            <c:bubble3D val="0"/>
            <c:spPr>
              <a:solidFill>
                <a:srgbClr val="94D2B9"/>
              </a:solidFill>
              <a:ln w="12700" cap="flat">
                <a:noFill/>
                <a:miter lim="400000"/>
              </a:ln>
              <a:effectLst/>
            </c:spPr>
          </c:dPt>
          <c:dPt>
            <c:idx val="1"/>
            <c:bubble3D val="0"/>
            <c:spPr>
              <a:solidFill>
                <a:srgbClr val="C8CBD1"/>
              </a:solidFill>
              <a:ln w="12700" cap="flat">
                <a:noFill/>
                <a:miter lim="400000"/>
              </a:ln>
              <a:effectLst/>
            </c:spPr>
          </c:dPt>
          <c:dLbls>
            <c:delete val="1"/>
          </c:dLbls>
          <c:cat>
            <c:strRef>
              <c:f>Sheet1!$B$1:$C$1</c:f>
              <c:strCache>
                <c:ptCount val="2"/>
                <c:pt idx="0">
                  <c:v>April</c:v>
                </c:pt>
                <c:pt idx="1">
                  <c:v>May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80</c:v>
                </c:pt>
                <c:pt idx="1">
                  <c:v>20</c:v>
                </c:pt>
              </c:numCache>
            </c:numRef>
          </c:val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0"/>
        </c:dLbls>
        <c:firstSliceAng val="0"/>
        <c:holeSize val="90"/>
      </c:doughnut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txPr>
    <a:bodyPr/>
    <a:lstStyle/>
    <a:p>
      <a:pPr>
        <a:defRPr lang="zh-CN"/>
      </a:pPr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05"/>
          <c:y val="0.005"/>
          <c:w val="0.99"/>
          <c:h val="0.9875"/>
        </c:manualLayout>
      </c:layout>
      <c:doughnut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Region 1</c:v>
                </c:pt>
              </c:strCache>
            </c:strRef>
          </c:tx>
          <c:spPr>
            <a:solidFill>
              <a:srgbClr val="6A6E77"/>
            </a:solidFill>
            <a:ln w="12700" cap="flat">
              <a:noFill/>
              <a:miter lim="400000"/>
            </a:ln>
            <a:effectLst/>
          </c:spPr>
          <c:explosion val="0"/>
          <c:dPt>
            <c:idx val="0"/>
            <c:bubble3D val="0"/>
            <c:spPr>
              <a:solidFill>
                <a:srgbClr val="94D2B9"/>
              </a:solidFill>
              <a:ln w="12700" cap="flat">
                <a:noFill/>
                <a:miter lim="400000"/>
              </a:ln>
              <a:effectLst/>
            </c:spPr>
          </c:dPt>
          <c:dPt>
            <c:idx val="1"/>
            <c:bubble3D val="0"/>
            <c:spPr>
              <a:solidFill>
                <a:srgbClr val="C8CBD1"/>
              </a:solidFill>
              <a:ln w="12700" cap="flat">
                <a:noFill/>
                <a:miter lim="400000"/>
              </a:ln>
              <a:effectLst/>
            </c:spPr>
          </c:dPt>
          <c:dLbls>
            <c:delete val="1"/>
          </c:dLbls>
          <c:cat>
            <c:strRef>
              <c:f>Sheet1!$B$1:$C$1</c:f>
              <c:strCache>
                <c:ptCount val="2"/>
                <c:pt idx="0">
                  <c:v>April</c:v>
                </c:pt>
                <c:pt idx="1">
                  <c:v>May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55</c:v>
                </c:pt>
                <c:pt idx="1">
                  <c:v>45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90"/>
      </c:doughnut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txPr>
    <a:bodyPr/>
    <a:lstStyle/>
    <a:p>
      <a:pPr>
        <a:defRPr lang="zh-CN"/>
      </a:pPr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zh-CN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0.005"/>
          <c:y val="0.005"/>
          <c:w val="0.99"/>
          <c:h val="0.9875"/>
        </c:manualLayout>
      </c:layout>
      <c:doughnutChart>
        <c:varyColors val="0"/>
        <c:ser>
          <c:idx val="0"/>
          <c:order val="0"/>
          <c:tx>
            <c:strRef>
              <c:f>Sheet1!$A$2</c:f>
              <c:strCache>
                <c:ptCount val="1"/>
                <c:pt idx="0">
                  <c:v>Region 1</c:v>
                </c:pt>
              </c:strCache>
            </c:strRef>
          </c:tx>
          <c:spPr>
            <a:solidFill>
              <a:srgbClr val="6A6E77"/>
            </a:solidFill>
            <a:ln w="12700" cap="flat">
              <a:noFill/>
              <a:miter lim="400000"/>
            </a:ln>
            <a:effectLst/>
          </c:spPr>
          <c:explosion val="0"/>
          <c:dPt>
            <c:idx val="0"/>
            <c:bubble3D val="0"/>
            <c:spPr>
              <a:solidFill>
                <a:srgbClr val="94D2B9"/>
              </a:solidFill>
              <a:ln w="12700" cap="flat">
                <a:noFill/>
                <a:miter lim="400000"/>
              </a:ln>
              <a:effectLst/>
            </c:spPr>
          </c:dPt>
          <c:dPt>
            <c:idx val="1"/>
            <c:bubble3D val="0"/>
            <c:spPr>
              <a:solidFill>
                <a:srgbClr val="C8CBD1"/>
              </a:solidFill>
              <a:ln w="12700" cap="flat">
                <a:noFill/>
                <a:miter lim="400000"/>
              </a:ln>
              <a:effectLst/>
            </c:spPr>
          </c:dPt>
          <c:dLbls>
            <c:delete val="1"/>
          </c:dLbls>
          <c:cat>
            <c:strRef>
              <c:f>Sheet1!$B$1:$C$1</c:f>
              <c:strCache>
                <c:ptCount val="2"/>
                <c:pt idx="0">
                  <c:v>April</c:v>
                </c:pt>
                <c:pt idx="1">
                  <c:v>May</c:v>
                </c:pt>
              </c:strCache>
            </c:strRef>
          </c:cat>
          <c:val>
            <c:numRef>
              <c:f>Sheet1!$B$2:$C$2</c:f>
              <c:numCache>
                <c:formatCode>General</c:formatCode>
                <c:ptCount val="2"/>
                <c:pt idx="0">
                  <c:v>25</c:v>
                </c:pt>
                <c:pt idx="1">
                  <c:v>75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 val="0"/>
        <c:holeSize val="90"/>
      </c:doughnutChart>
      <c:spPr>
        <a:noFill/>
        <a:ln w="12700" cap="flat">
          <a:noFill/>
          <a:miter lim="400000"/>
        </a:ln>
        <a:effectLst/>
      </c:spPr>
    </c:plotArea>
    <c:plotVisOnly val="1"/>
    <c:dispBlanksAs val="gap"/>
    <c:showDLblsOverMax val="1"/>
  </c:chart>
  <c:spPr>
    <a:noFill/>
    <a:ln>
      <a:noFill/>
    </a:ln>
    <a:effectLst/>
  </c:spPr>
  <c:txPr>
    <a:bodyPr/>
    <a:lstStyle/>
    <a:p>
      <a:pPr>
        <a:defRPr lang="zh-CN"/>
      </a:pPr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DF7DCA-1019-4268-A509-AF91E83E64E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EB10BE-096A-4B95-9CAF-518D2F5380D4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AEB10BE-096A-4B95-9CAF-518D2F5380D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9AEB10BE-096A-4B95-9CAF-518D2F5380D4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 panose="02010600030101010101" charset="-122"/>
                <a:ea typeface="等线" panose="02010600030101010101" charset="-122"/>
                <a:cs typeface="+mn-cs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B6B82C-D8A9-4E76-A0F7-CB28842D5689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179516-19AB-48A3-8C4C-DC1B9D216AB8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9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9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.png"/><Relationship Id="rId1" Type="http://schemas.openxmlformats.org/officeDocument/2006/relationships/tags" Target="../tags/tag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2.png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tags" Target="../tags/tag4.xml"/><Relationship Id="rId2" Type="http://schemas.openxmlformats.org/officeDocument/2006/relationships/image" Target="../media/image3.png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5.png"/><Relationship Id="rId2" Type="http://schemas.openxmlformats.org/officeDocument/2006/relationships/tags" Target="../tags/tag5.xml"/><Relationship Id="rId1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chart" Target="../charts/chart3.xml"/><Relationship Id="rId2" Type="http://schemas.openxmlformats.org/officeDocument/2006/relationships/chart" Target="../charts/chart2.xml"/><Relationship Id="rId1" Type="http://schemas.openxmlformats.org/officeDocument/2006/relationships/chart" Target="../charts/char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165101" y="177800"/>
            <a:ext cx="11836400" cy="6500813"/>
          </a:xfrm>
          <a:prstGeom prst="rect">
            <a:avLst/>
          </a:prstGeom>
          <a:noFill/>
          <a:ln w="381000">
            <a:solidFill>
              <a:srgbClr val="94D2B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0" name="文本框 9"/>
          <p:cNvSpPr txBox="1"/>
          <p:nvPr/>
        </p:nvSpPr>
        <p:spPr>
          <a:xfrm>
            <a:off x="3363595" y="1983740"/>
            <a:ext cx="585470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400" dirty="0">
                <a:solidFill>
                  <a:schemeClr val="bg2">
                    <a:lumMod val="50000"/>
                  </a:schemeClr>
                </a:solidFill>
                <a:latin typeface="Bodoni 72 Book" panose="00000400000000000000" charset="0"/>
                <a:ea typeface="阿里巴巴普惠体 B" panose="00020600040101010101" pitchFamily="18" charset="-122"/>
                <a:cs typeface="Bodoni 72 Book" panose="00000400000000000000" charset="0"/>
              </a:rPr>
              <a:t>Data Mining in the </a:t>
            </a:r>
            <a:r>
              <a:rPr lang="zh-CN" altLang="en-US" sz="4400" dirty="0">
                <a:solidFill>
                  <a:schemeClr val="bg2">
                    <a:lumMod val="50000"/>
                  </a:schemeClr>
                </a:solidFill>
                <a:latin typeface="Bodoni 72 Book" panose="00000400000000000000" charset="0"/>
                <a:ea typeface="阿里巴巴普惠体 B" panose="00020600040101010101" pitchFamily="18" charset="-122"/>
                <a:cs typeface="Bodoni 72 Book" panose="00000400000000000000" charset="0"/>
              </a:rPr>
              <a:t>StockX Shoe Sales Dataset</a:t>
            </a:r>
            <a:endParaRPr lang="zh-CN" altLang="en-US" sz="4400" dirty="0">
              <a:solidFill>
                <a:schemeClr val="bg2">
                  <a:lumMod val="50000"/>
                </a:schemeClr>
              </a:solidFill>
              <a:latin typeface="Bodoni 72 Book" panose="00000400000000000000" charset="0"/>
              <a:ea typeface="阿里巴巴普惠体 B" panose="00020600040101010101" pitchFamily="18" charset="-122"/>
              <a:cs typeface="Bodoni 72 Book" panose="00000400000000000000" charset="0"/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5251450" y="3429000"/>
            <a:ext cx="1739900" cy="0"/>
          </a:xfrm>
          <a:prstGeom prst="line">
            <a:avLst/>
          </a:prstGeom>
          <a:ln w="19050">
            <a:solidFill>
              <a:srgbClr val="94D2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等腰三角形 14"/>
          <p:cNvSpPr/>
          <p:nvPr/>
        </p:nvSpPr>
        <p:spPr>
          <a:xfrm rot="3592439">
            <a:off x="746988" y="613897"/>
            <a:ext cx="913384" cy="787400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等腰三角形 15"/>
          <p:cNvSpPr/>
          <p:nvPr/>
        </p:nvSpPr>
        <p:spPr>
          <a:xfrm rot="3774327">
            <a:off x="1062156" y="4074280"/>
            <a:ext cx="919988" cy="793093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等腰三角形 16"/>
          <p:cNvSpPr/>
          <p:nvPr/>
        </p:nvSpPr>
        <p:spPr>
          <a:xfrm rot="5060062">
            <a:off x="10725934" y="1587357"/>
            <a:ext cx="1221232" cy="1052786"/>
          </a:xfrm>
          <a:prstGeom prst="triangle">
            <a:avLst/>
          </a:prstGeom>
          <a:solidFill>
            <a:srgbClr val="94D2B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8" name="等腰三角形 17"/>
          <p:cNvSpPr/>
          <p:nvPr/>
        </p:nvSpPr>
        <p:spPr>
          <a:xfrm rot="19749097">
            <a:off x="4354211" y="5078950"/>
            <a:ext cx="1125075" cy="969892"/>
          </a:xfrm>
          <a:prstGeom prst="triangle">
            <a:avLst/>
          </a:prstGeom>
          <a:solidFill>
            <a:srgbClr val="94D2B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等腰三角形 18"/>
          <p:cNvSpPr/>
          <p:nvPr/>
        </p:nvSpPr>
        <p:spPr>
          <a:xfrm rot="3173696">
            <a:off x="10903337" y="5452469"/>
            <a:ext cx="1125075" cy="969892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0" name="等腰三角形 19"/>
          <p:cNvSpPr/>
          <p:nvPr/>
        </p:nvSpPr>
        <p:spPr>
          <a:xfrm rot="2840139">
            <a:off x="7311460" y="322464"/>
            <a:ext cx="1409700" cy="1215259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1" name="等腰三角形 20"/>
          <p:cNvSpPr/>
          <p:nvPr/>
        </p:nvSpPr>
        <p:spPr>
          <a:xfrm rot="2840139">
            <a:off x="3742762" y="627265"/>
            <a:ext cx="1409700" cy="1215259"/>
          </a:xfrm>
          <a:prstGeom prst="triangle">
            <a:avLst/>
          </a:prstGeom>
          <a:solidFill>
            <a:srgbClr val="94D2B9">
              <a:alpha val="6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2" name="等腰三角形 21"/>
          <p:cNvSpPr/>
          <p:nvPr/>
        </p:nvSpPr>
        <p:spPr>
          <a:xfrm rot="2840139">
            <a:off x="9033996" y="4754539"/>
            <a:ext cx="598151" cy="515648"/>
          </a:xfrm>
          <a:prstGeom prst="triangle">
            <a:avLst/>
          </a:prstGeom>
          <a:solidFill>
            <a:srgbClr val="94D2B9">
              <a:alpha val="6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3" name="等腰三角形 22"/>
          <p:cNvSpPr/>
          <p:nvPr/>
        </p:nvSpPr>
        <p:spPr>
          <a:xfrm rot="2840139">
            <a:off x="2292932" y="2220946"/>
            <a:ext cx="511207" cy="440696"/>
          </a:xfrm>
          <a:prstGeom prst="triangle">
            <a:avLst/>
          </a:prstGeom>
          <a:solidFill>
            <a:srgbClr val="94D2B9">
              <a:alpha val="6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pic>
        <p:nvPicPr>
          <p:cNvPr id="2" name="Picture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09770" y="3429000"/>
            <a:ext cx="3223260" cy="1934210"/>
          </a:xfrm>
          <a:prstGeom prst="rect">
            <a:avLst/>
          </a:prstGeom>
        </p:spPr>
      </p:pic>
      <p:sp>
        <p:nvSpPr>
          <p:cNvPr id="4" name="Text Box 3"/>
          <p:cNvSpPr txBox="1"/>
          <p:nvPr/>
        </p:nvSpPr>
        <p:spPr>
          <a:xfrm>
            <a:off x="4813935" y="4977765"/>
            <a:ext cx="552196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 sz="3200" dirty="0">
                <a:solidFill>
                  <a:srgbClr val="94D2B9"/>
                </a:solidFill>
                <a:latin typeface="Bodoni 72 Book" panose="00000400000000000000" charset="0"/>
                <a:ea typeface="阿里巴巴普惠体 B" panose="00020600040101010101" pitchFamily="18" charset="-122"/>
                <a:cs typeface="Bodoni 72 Book" panose="00000400000000000000" charset="0"/>
              </a:rPr>
              <a:t>Kendrick Sun</a:t>
            </a:r>
            <a:endParaRPr lang="zh-CN" altLang="en-US" sz="3200" dirty="0">
              <a:solidFill>
                <a:srgbClr val="94D2B9"/>
              </a:solidFill>
              <a:latin typeface="Bodoni 72 Book" panose="00000400000000000000" charset="0"/>
              <a:ea typeface="阿里巴巴普惠体 B" panose="00020600040101010101" pitchFamily="18" charset="-122"/>
              <a:cs typeface="Bodoni 72 Book" panose="00000400000000000000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直角三角形 2"/>
          <p:cNvSpPr/>
          <p:nvPr/>
        </p:nvSpPr>
        <p:spPr>
          <a:xfrm flipH="1">
            <a:off x="8763000" y="3429000"/>
            <a:ext cx="3429000" cy="3429000"/>
          </a:xfrm>
          <a:prstGeom prst="rt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4" name="直角三角形 3"/>
          <p:cNvSpPr/>
          <p:nvPr/>
        </p:nvSpPr>
        <p:spPr>
          <a:xfrm flipV="1">
            <a:off x="0" y="0"/>
            <a:ext cx="3416300" cy="3416300"/>
          </a:xfrm>
          <a:prstGeom prst="rt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2717801" y="4297233"/>
            <a:ext cx="1117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7200" dirty="0">
                <a:solidFill>
                  <a:schemeClr val="bg2">
                    <a:lumMod val="50000"/>
                  </a:schemeClr>
                </a:solidFill>
                <a:latin typeface="Bahnschrift SemiCondensed" panose="020B0502040204020203" pitchFamily="34" charset="0"/>
              </a:rPr>
              <a:t>01</a:t>
            </a:r>
            <a:endParaRPr lang="zh-CN" altLang="en-US" sz="7200" dirty="0">
              <a:solidFill>
                <a:schemeClr val="bg2">
                  <a:lumMod val="50000"/>
                </a:schemeClr>
              </a:solidFill>
              <a:latin typeface="Bahnschrift SemiCondensed" panose="020B0502040204020203" pitchFamily="34" charset="0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4232275" y="3416300"/>
            <a:ext cx="203898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dirty="0">
                <a:solidFill>
                  <a:schemeClr val="bg2">
                    <a:lumMod val="50000"/>
                  </a:schemeClr>
                </a:solidFill>
                <a:latin typeface="Bahnschrift SemiCondensed" panose="020B0502040204020203" pitchFamily="34" charset="0"/>
              </a:rPr>
              <a:t>02</a:t>
            </a:r>
            <a:endParaRPr lang="zh-CN" altLang="en-US" sz="6600" dirty="0">
              <a:solidFill>
                <a:schemeClr val="bg2">
                  <a:lumMod val="50000"/>
                </a:schemeClr>
              </a:solidFill>
              <a:latin typeface="Bahnschrift SemiCondensed" panose="020B0502040204020203" pitchFamily="34" charset="0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5958205" y="2320925"/>
            <a:ext cx="1631950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dirty="0">
                <a:solidFill>
                  <a:schemeClr val="bg2">
                    <a:lumMod val="50000"/>
                  </a:schemeClr>
                </a:solidFill>
                <a:latin typeface="Bahnschrift SemiCondensed" panose="020B0502040204020203" pitchFamily="34" charset="0"/>
              </a:rPr>
              <a:t>03</a:t>
            </a:r>
            <a:endParaRPr lang="zh-CN" altLang="en-US" sz="6600" dirty="0">
              <a:solidFill>
                <a:schemeClr val="bg2">
                  <a:lumMod val="50000"/>
                </a:schemeClr>
              </a:solidFill>
              <a:latin typeface="Bahnschrift SemiCondensed" panose="020B0502040204020203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7590155" y="1204595"/>
            <a:ext cx="1577975" cy="1106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6600" dirty="0">
                <a:solidFill>
                  <a:schemeClr val="bg2">
                    <a:lumMod val="50000"/>
                  </a:schemeClr>
                </a:solidFill>
                <a:latin typeface="Bahnschrift SemiCondensed" panose="020B0502040204020203" pitchFamily="34" charset="0"/>
              </a:rPr>
              <a:t>04</a:t>
            </a:r>
            <a:endParaRPr lang="zh-CN" altLang="en-US" sz="6600" dirty="0">
              <a:solidFill>
                <a:schemeClr val="bg2">
                  <a:lumMod val="50000"/>
                </a:schemeClr>
              </a:solidFill>
              <a:latin typeface="Bahnschrift SemiCondensed" panose="020B0502040204020203" pitchFamily="3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3807460" y="4891405"/>
            <a:ext cx="2463800" cy="4191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</a:rPr>
              <a:t>StockX 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阿里巴巴普惠体 R" panose="00020600040101010101" pitchFamily="18" charset="-122"/>
              <a:ea typeface="阿里巴巴普惠体 R" panose="00020600040101010101" pitchFamily="18" charset="-122"/>
              <a:cs typeface="阿里巴巴普惠体 R" panose="00020600040101010101" pitchFamily="18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5534025" y="3762345"/>
            <a:ext cx="2463799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</a:rPr>
              <a:t>StockX Dataset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阿里巴巴普惠体 R" panose="00020600040101010101" pitchFamily="18" charset="-122"/>
              <a:ea typeface="阿里巴巴普惠体 R" panose="00020600040101010101" pitchFamily="18" charset="-122"/>
              <a:cs typeface="阿里巴巴普惠体 R" panose="00020600040101010101" pitchFamily="18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7375525" y="2632045"/>
            <a:ext cx="2463799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</a:rPr>
              <a:t>Suitability for Analysis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阿里巴巴普惠体 R" panose="00020600040101010101" pitchFamily="18" charset="-122"/>
              <a:ea typeface="阿里巴巴普惠体 R" panose="00020600040101010101" pitchFamily="18" charset="-122"/>
              <a:cs typeface="阿里巴巴普惠体 R" panose="00020600040101010101" pitchFamily="18" charset="-122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9140825" y="1539875"/>
            <a:ext cx="2463800" cy="72517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阿里巴巴普惠体 R" panose="00020600040101010101" pitchFamily="18" charset="-122"/>
                <a:ea typeface="阿里巴巴普惠体 R" panose="00020600040101010101" pitchFamily="18" charset="-122"/>
                <a:cs typeface="阿里巴巴普惠体 R" panose="00020600040101010101" pitchFamily="18" charset="-122"/>
              </a:rPr>
              <a:t>Potential Research Questions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阿里巴巴普惠体 R" panose="00020600040101010101" pitchFamily="18" charset="-122"/>
              <a:ea typeface="阿里巴巴普惠体 R" panose="00020600040101010101" pitchFamily="18" charset="-122"/>
              <a:cs typeface="阿里巴巴普惠体 R" panose="00020600040101010101" pitchFamily="18" charset="-122"/>
            </a:endParaRPr>
          </a:p>
        </p:txBody>
      </p:sp>
      <p:sp>
        <p:nvSpPr>
          <p:cNvPr id="13" name="直角三角形 12"/>
          <p:cNvSpPr/>
          <p:nvPr/>
        </p:nvSpPr>
        <p:spPr>
          <a:xfrm rot="1914488" flipV="1">
            <a:off x="2981558" y="1084611"/>
            <a:ext cx="590088" cy="590088"/>
          </a:xfrm>
          <a:prstGeom prst="rt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4" name="直角三角形 13"/>
          <p:cNvSpPr/>
          <p:nvPr/>
        </p:nvSpPr>
        <p:spPr>
          <a:xfrm rot="5400000" flipV="1">
            <a:off x="612778" y="5270500"/>
            <a:ext cx="876300" cy="876300"/>
          </a:xfrm>
          <a:prstGeom prst="rt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直角三角形 14"/>
          <p:cNvSpPr/>
          <p:nvPr/>
        </p:nvSpPr>
        <p:spPr>
          <a:xfrm rot="18682472" flipV="1">
            <a:off x="6084891" y="5476871"/>
            <a:ext cx="1003300" cy="1003300"/>
          </a:xfrm>
          <a:prstGeom prst="rt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6" name="直角三角形 15"/>
          <p:cNvSpPr/>
          <p:nvPr/>
        </p:nvSpPr>
        <p:spPr>
          <a:xfrm rot="19547294" flipV="1">
            <a:off x="10841990" y="738505"/>
            <a:ext cx="489585" cy="726440"/>
          </a:xfrm>
          <a:prstGeom prst="rt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直角三角形 16"/>
          <p:cNvSpPr/>
          <p:nvPr/>
        </p:nvSpPr>
        <p:spPr>
          <a:xfrm rot="601061" flipV="1">
            <a:off x="6012522" y="988281"/>
            <a:ext cx="681167" cy="681167"/>
          </a:xfrm>
          <a:prstGeom prst="rt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直接连接符 5"/>
          <p:cNvCxnSpPr/>
          <p:nvPr/>
        </p:nvCxnSpPr>
        <p:spPr>
          <a:xfrm>
            <a:off x="0" y="558800"/>
            <a:ext cx="1333500" cy="0"/>
          </a:xfrm>
          <a:prstGeom prst="line">
            <a:avLst/>
          </a:prstGeom>
          <a:ln w="19050">
            <a:solidFill>
              <a:srgbClr val="94D2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478155" y="993140"/>
            <a:ext cx="4978400" cy="487235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·Founded in 2015–2016 in Detroit by Dan Gilbert, Josh Luber, Greg Schwartz, and Chris Kaufman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·Initially focused on sneaker resale, expanded to include electronics in November 2020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·More than 800 employees in Downtown Detroit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·International offices in London, UK, and Eindhoven, the Netherlands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·Authentication facilities in Detroit's Corktown neighborhood, Moonachie, NJ, and Tempe, AZ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·The Dataset we used was collected in 2019 from the official website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zh-CN" altLang="en-US" sz="2000" dirty="0"/>
          </a:p>
        </p:txBody>
      </p:sp>
      <p:sp>
        <p:nvSpPr>
          <p:cNvPr id="8" name="文本框 7"/>
          <p:cNvSpPr txBox="1"/>
          <p:nvPr/>
        </p:nvSpPr>
        <p:spPr>
          <a:xfrm>
            <a:off x="571500" y="252968"/>
            <a:ext cx="20447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StockX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2" name="Picture 1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5887720" y="0"/>
            <a:ext cx="6304280" cy="540575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直接连接符 4"/>
          <p:cNvCxnSpPr/>
          <p:nvPr/>
        </p:nvCxnSpPr>
        <p:spPr>
          <a:xfrm>
            <a:off x="10858500" y="558800"/>
            <a:ext cx="1333500" cy="0"/>
          </a:xfrm>
          <a:prstGeom prst="line">
            <a:avLst/>
          </a:prstGeom>
          <a:ln w="19050">
            <a:solidFill>
              <a:srgbClr val="94D2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0502900" y="244078"/>
            <a:ext cx="20447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StockX Dataset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6047105" y="720725"/>
            <a:ext cx="4978400" cy="164528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r"/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The StockX dataset defines eight primary sales parameters of 99957 sales records</a:t>
            </a:r>
            <a:r>
              <a:rPr lang="en-US" altLang="zh-CN" sz="2000"/>
              <a:t> </a:t>
            </a:r>
            <a:endParaRPr lang="en-US" altLang="zh-CN" sz="1400" dirty="0"/>
          </a:p>
          <a:p>
            <a:pPr algn="r"/>
            <a:endParaRPr lang="en-US" altLang="zh-CN" sz="1400" dirty="0"/>
          </a:p>
          <a:p>
            <a:pPr algn="r"/>
            <a:endParaRPr lang="zh-CN" altLang="en-US" sz="1400" dirty="0"/>
          </a:p>
        </p:txBody>
      </p:sp>
      <p:pic>
        <p:nvPicPr>
          <p:cNvPr id="11" name="Picture 10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6047105" cy="5554980"/>
          </a:xfrm>
          <a:prstGeom prst="rect">
            <a:avLst/>
          </a:prstGeom>
        </p:spPr>
      </p:pic>
      <p:graphicFrame>
        <p:nvGraphicFramePr>
          <p:cNvPr id="13" name="Table 12"/>
          <p:cNvGraphicFramePr/>
          <p:nvPr>
            <p:custDataLst>
              <p:tags r:id="rId3"/>
            </p:custDataLst>
          </p:nvPr>
        </p:nvGraphicFramePr>
        <p:xfrm>
          <a:off x="6493510" y="1415415"/>
          <a:ext cx="5509260" cy="472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54630"/>
                <a:gridCol w="2754630"/>
              </a:tblGrid>
              <a:tr h="365760">
                <a:tc>
                  <a:txBody>
                    <a:bodyPr/>
                    <a:p>
                      <a:pPr lvl="0" algn="l"/>
                      <a:r>
                        <a:rPr lang="en-US" altLang="zh-CN" sz="1400">
                          <a:sym typeface="+mn-ea"/>
                        </a:rPr>
                        <a:t>Order Date</a:t>
                      </a:r>
                      <a:endParaRPr lang="en-US" altLang="zh-CN" sz="1400">
                        <a:sym typeface="+mn-ea"/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400">
                          <a:sym typeface="+mn-ea"/>
                        </a:rPr>
                        <a:t>2017.9.01-2019.2.13</a:t>
                      </a:r>
                      <a:endParaRPr lang="en-US" altLang="zh-CN" sz="1400">
                        <a:sym typeface="+mn-ea"/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</a:tr>
              <a:tr h="640080">
                <a:tc>
                  <a:txBody>
                    <a:bodyPr/>
                    <a:p>
                      <a:pPr lvl="0"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Brand</a:t>
                      </a:r>
                      <a:endParaRPr lang="en-US" altLang="zh-CN" sz="1400" b="1">
                        <a:solidFill>
                          <a:schemeClr val="lt1"/>
                        </a:solidFill>
                        <a:sym typeface="+mn-ea"/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  <a:tc>
                  <a:txBody>
                    <a:bodyPr/>
                    <a:p>
                      <a:pPr lvl="0"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Yeezy 72%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  <a:p>
                      <a:pPr lvl="0"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Off-White 28%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</a:tr>
              <a:tr h="108712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Sneaker Name</a:t>
                      </a:r>
                      <a:endParaRPr lang="en-US" altLang="zh-CN" sz="1400" b="1">
                        <a:solidFill>
                          <a:schemeClr val="lt1"/>
                        </a:solidFill>
                        <a:sym typeface="+mn-ea"/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adidas-Yeezy-Boost-350-V2-Butter  11%</a:t>
                      </a:r>
                      <a:endParaRPr lang="en-US" altLang="zh-CN" sz="1400" b="1">
                        <a:solidFill>
                          <a:schemeClr val="lt1"/>
                        </a:solidFill>
                        <a:latin typeface="+mn-lt"/>
                      </a:endParaRPr>
                    </a:p>
                    <a:p>
                      <a:pPr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Adidas-Yeezy-Boost-350-V2-Beluga-2pt0 10%</a:t>
                      </a:r>
                      <a:endParaRPr lang="en-US" altLang="zh-CN" sz="1400" b="1">
                        <a:solidFill>
                          <a:schemeClr val="lt1"/>
                        </a:solidFill>
                        <a:latin typeface="+mn-lt"/>
                      </a:endParaRPr>
                    </a:p>
                    <a:p>
                      <a:pPr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other(78138) 78%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</a:tr>
              <a:tr h="70485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Sale Price</a:t>
                      </a:r>
                      <a:endParaRPr lang="en-US" altLang="zh-CN" sz="1400" b="1">
                        <a:solidFill>
                          <a:schemeClr val="lt1"/>
                        </a:solidFill>
                        <a:sym typeface="+mn-ea"/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$270 2%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  <a:p>
                      <a:pPr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$260 2%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  <a:p>
                      <a:pPr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Other (96792) 97%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</a:tr>
              <a:tr h="67691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Retail Price</a:t>
                      </a:r>
                      <a:endParaRPr lang="en-US" altLang="zh-CN" sz="1400" b="1">
                        <a:solidFill>
                          <a:schemeClr val="lt1"/>
                        </a:solidFill>
                        <a:sym typeface="+mn-ea"/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$220 72%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  <a:p>
                      <a:pPr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$190 7%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  <a:p>
                      <a:pPr algn="l">
                        <a:buClrTx/>
                        <a:buSzTx/>
                        <a:buFontTx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  <a:sym typeface="+mn-ea"/>
                        </a:rPr>
                        <a:t>Other (21154) 21%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</a:tr>
              <a:tr h="36576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</a:rPr>
                        <a:t>Release Data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</a:rPr>
                        <a:t>2015.06.27-2019.02.07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</a:tr>
              <a:tr h="36576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</a:rPr>
                        <a:t>Shoe Size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</a:rPr>
                        <a:t>3.5-17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</a:tr>
              <a:tr h="365760"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</a:rPr>
                        <a:t>Buyer Region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  <a:tc>
                  <a:txBody>
                    <a:bodyPr/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</a:rPr>
                        <a:t>California 19%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</a:rPr>
                        <a:t>New York 17%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  <a:p>
                      <a:pPr algn="l">
                        <a:buClrTx/>
                        <a:buSzTx/>
                        <a:buFontTx/>
                        <a:buNone/>
                      </a:pPr>
                      <a:r>
                        <a:rPr lang="en-US" altLang="zh-CN" sz="1400" b="1">
                          <a:solidFill>
                            <a:schemeClr val="lt1"/>
                          </a:solidFill>
                        </a:rPr>
                        <a:t>Other(64082) 64%</a:t>
                      </a:r>
                      <a:endParaRPr lang="en-US" altLang="zh-CN" sz="1400" b="1">
                        <a:solidFill>
                          <a:schemeClr val="lt1"/>
                        </a:solidFill>
                      </a:endParaRPr>
                    </a:p>
                  </a:txBody>
                  <a:tcPr>
                    <a:solidFill>
                      <a:srgbClr val="94D2B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矩形 1"/>
          <p:cNvSpPr/>
          <p:nvPr/>
        </p:nvSpPr>
        <p:spPr>
          <a:xfrm>
            <a:off x="3479800" y="252095"/>
            <a:ext cx="5232400" cy="6243955"/>
          </a:xfrm>
          <a:prstGeom prst="rect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2851150" y="4927371"/>
            <a:ext cx="648970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altLang="zh-CN" sz="1200" dirty="0"/>
          </a:p>
          <a:p>
            <a:pPr algn="ctr"/>
            <a:endParaRPr lang="en-US" altLang="zh-CN" sz="1200" dirty="0"/>
          </a:p>
        </p:txBody>
      </p:sp>
      <p:sp>
        <p:nvSpPr>
          <p:cNvPr id="8" name="文本框 7"/>
          <p:cNvSpPr txBox="1"/>
          <p:nvPr/>
        </p:nvSpPr>
        <p:spPr>
          <a:xfrm>
            <a:off x="3606800" y="897890"/>
            <a:ext cx="4978400" cy="188912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l">
              <a:buClrTx/>
              <a:buSzTx/>
              <a:buFontTx/>
            </a:pPr>
            <a:r>
              <a:rPr lang="en-US" altLang="zh-CN" sz="2000" b="1">
                <a:solidFill>
                  <a:schemeClr val="lt1"/>
                </a:solidFill>
                <a:sym typeface="+mn-ea"/>
              </a:rPr>
              <a:t>·This is comprised of 99957 records, each of 8 variables, producing over 799,656 data points</a:t>
            </a:r>
            <a:endParaRPr lang="en-US" altLang="zh-CN" sz="2000" b="1">
              <a:solidFill>
                <a:schemeClr val="lt1"/>
              </a:solidFill>
            </a:endParaRPr>
          </a:p>
          <a:p>
            <a:pPr lvl="0" algn="l">
              <a:buClrTx/>
              <a:buSzTx/>
              <a:buFontTx/>
            </a:pPr>
            <a:r>
              <a:rPr lang="en-US" altLang="zh-CN" sz="2000" b="1">
                <a:solidFill>
                  <a:schemeClr val="lt1"/>
                </a:solidFill>
                <a:sym typeface="+mn-ea"/>
              </a:rPr>
              <a:t>StockX-Data-2019.csv 728kb</a:t>
            </a:r>
            <a:endParaRPr lang="en-US" altLang="zh-CN" sz="2000" b="1">
              <a:solidFill>
                <a:schemeClr val="lt1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 sz="2000" b="1">
              <a:solidFill>
                <a:schemeClr val="lt1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2000" b="1">
                <a:solidFill>
                  <a:schemeClr val="lt1"/>
                </a:solidFill>
                <a:sym typeface="+mn-ea"/>
              </a:rPr>
              <a:t>·Main Parameters of the Dataset:</a:t>
            </a:r>
            <a:endParaRPr lang="en-US" altLang="zh-CN" sz="2000" b="1">
              <a:solidFill>
                <a:schemeClr val="lt1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2000" b="1">
                <a:solidFill>
                  <a:schemeClr val="lt1"/>
                </a:solidFill>
                <a:sym typeface="+mn-ea"/>
              </a:rPr>
              <a:t>Sale Price: The price at which the sneaker was sold.</a:t>
            </a:r>
            <a:endParaRPr lang="en-US" altLang="zh-CN" sz="2000" b="1">
              <a:solidFill>
                <a:schemeClr val="lt1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2000" b="1">
                <a:solidFill>
                  <a:schemeClr val="lt1"/>
                </a:solidFill>
                <a:sym typeface="+mn-ea"/>
              </a:rPr>
              <a:t>Retail Price: The original retail price of the sneaker.</a:t>
            </a:r>
            <a:endParaRPr lang="en-US" altLang="zh-CN" sz="2000" b="1">
              <a:solidFill>
                <a:schemeClr val="lt1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2000" b="1">
                <a:solidFill>
                  <a:schemeClr val="lt1"/>
                </a:solidFill>
                <a:sym typeface="+mn-ea"/>
              </a:rPr>
              <a:t>Release Date: The date when the sneaker was released.</a:t>
            </a:r>
            <a:endParaRPr lang="en-US" altLang="zh-CN" sz="2000" b="1">
              <a:solidFill>
                <a:schemeClr val="lt1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2000" b="1">
                <a:solidFill>
                  <a:schemeClr val="lt1"/>
                </a:solidFill>
                <a:sym typeface="+mn-ea"/>
              </a:rPr>
              <a:t>Shoe Size: The size of the sneaker.</a:t>
            </a:r>
            <a:endParaRPr lang="en-US" altLang="zh-CN" sz="2000" b="1">
              <a:solidFill>
                <a:schemeClr val="lt1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r>
              <a:rPr lang="en-US" altLang="zh-CN" sz="2000" b="1">
                <a:solidFill>
                  <a:schemeClr val="lt1"/>
                </a:solidFill>
                <a:sym typeface="+mn-ea"/>
              </a:rPr>
              <a:t>These parameters serve as key indicators for analyzing market trends, pricing dynamics, and consumer preferences.</a:t>
            </a:r>
            <a:endParaRPr lang="en-US" altLang="zh-CN" sz="2000" b="1">
              <a:solidFill>
                <a:schemeClr val="lt1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 sz="2000" b="1">
              <a:solidFill>
                <a:schemeClr val="lt1"/>
              </a:solidFill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 sz="2000" b="1">
              <a:solidFill>
                <a:schemeClr val="lt1"/>
              </a:solidFill>
              <a:sym typeface="+mn-ea"/>
            </a:endParaRPr>
          </a:p>
        </p:txBody>
      </p:sp>
      <p:cxnSp>
        <p:nvCxnSpPr>
          <p:cNvPr id="9" name="直接连接符 8"/>
          <p:cNvCxnSpPr/>
          <p:nvPr/>
        </p:nvCxnSpPr>
        <p:spPr>
          <a:xfrm>
            <a:off x="10858500" y="558800"/>
            <a:ext cx="1333500" cy="0"/>
          </a:xfrm>
          <a:prstGeom prst="line">
            <a:avLst/>
          </a:prstGeom>
          <a:ln w="19050">
            <a:solidFill>
              <a:srgbClr val="94D2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文本框 9"/>
          <p:cNvSpPr txBox="1"/>
          <p:nvPr/>
        </p:nvSpPr>
        <p:spPr>
          <a:xfrm>
            <a:off x="10731500" y="252968"/>
            <a:ext cx="204470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StockX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Dataset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直接连接符 4"/>
          <p:cNvCxnSpPr/>
          <p:nvPr/>
        </p:nvCxnSpPr>
        <p:spPr>
          <a:xfrm>
            <a:off x="10858500" y="558800"/>
            <a:ext cx="1333500" cy="0"/>
          </a:xfrm>
          <a:prstGeom prst="line">
            <a:avLst/>
          </a:prstGeom>
          <a:ln w="19050">
            <a:solidFill>
              <a:srgbClr val="94D2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10335895" y="252968"/>
            <a:ext cx="20447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Suitability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for Analysis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0" y="0"/>
            <a:ext cx="6096000" cy="3429000"/>
          </a:xfrm>
          <a:prstGeom prst="rect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a-DK" altLang="zh-CN" sz="2400" dirty="0">
                <a:latin typeface="Aharoni" panose="02010803020104030203" pitchFamily="2" charset="-79"/>
                <a:cs typeface="Aharoni" panose="02010803020104030203" pitchFamily="2" charset="-79"/>
              </a:rPr>
              <a:t>Dataset Size: The dataset comprises 99957 rows, providing a substantial sample size for analysis.</a:t>
            </a:r>
            <a:endParaRPr lang="da-DK" altLang="zh-CN" sz="2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da-DK" altLang="zh-CN" sz="2400" dirty="0">
                <a:latin typeface="Aharoni" panose="02010803020104030203" pitchFamily="2" charset="-79"/>
                <a:cs typeface="Aharoni" panose="02010803020104030203" pitchFamily="2" charset="-79"/>
              </a:rPr>
              <a:t>Attributes: With 8 attributes including Order Date, Brand, Sneaker Name, Sale Price, Retail Price, Release Date, Shoe Size, and Buyer Region, the dataset covers essential aspects of sneaker sales transactions.</a:t>
            </a:r>
            <a:endParaRPr lang="da-DK" altLang="zh-CN" sz="2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6096000" y="3429000"/>
            <a:ext cx="6096000" cy="3429000"/>
          </a:xfrm>
          <a:prstGeom prst="rect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a-DK" altLang="zh-CN" sz="28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da-DK" altLang="zh-CN" sz="2000" dirty="0">
                <a:latin typeface="Aharoni" panose="02010803020104030203" pitchFamily="2" charset="-79"/>
                <a:cs typeface="Aharoni" panose="02010803020104030203" pitchFamily="2" charset="-79"/>
              </a:rPr>
              <a:t>Scope for Analysis: Rich attributes and substantial size allow for various analytical approaches, including descriptive statistics, trend analysis, correlation studies, predictive modeling, and segmentation analysis.</a:t>
            </a:r>
            <a:endParaRPr lang="da-DK" altLang="zh-CN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da-DK" altLang="zh-CN" sz="2000" dirty="0">
                <a:latin typeface="Aharoni" panose="02010803020104030203" pitchFamily="2" charset="-79"/>
                <a:cs typeface="Aharoni" panose="02010803020104030203" pitchFamily="2" charset="-79"/>
              </a:rPr>
              <a:t>Industry Relevance: Analysis of the StockX shoe sales dataset provides insights into sneaker resale market dynamics, consumer behavior, and brand performance, with implications for the broader footwear and retail industries.</a:t>
            </a:r>
            <a:endParaRPr lang="da-DK" altLang="zh-CN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711200" y="4826000"/>
            <a:ext cx="4267200" cy="1783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altLang="zh-CN" sz="1400" dirty="0"/>
          </a:p>
          <a:p>
            <a:pPr algn="l">
              <a:buClrTx/>
              <a:buSzTx/>
              <a:buNone/>
            </a:pPr>
            <a:r>
              <a:rPr lang="en-US" altLang="zh-CN" sz="1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Information on buyer regions offers insights into regional variations in sneaker demand and preferences.</a:t>
            </a:r>
            <a:endParaRPr lang="en-US" altLang="zh-CN" sz="1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l">
              <a:buClrTx/>
              <a:buSzTx/>
              <a:buNone/>
            </a:pPr>
            <a:r>
              <a:rPr lang="en-US" altLang="zh-CN" sz="1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dataset provides detailed information on individual sneaker sales transactions, facilitating fine-grained analysis.</a:t>
            </a:r>
            <a:endParaRPr lang="en-US" altLang="zh-CN" sz="1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7137400" y="1536700"/>
            <a:ext cx="4267200" cy="15494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pPr algn="ctr"/>
            <a:endParaRPr lang="en-US" altLang="zh-CN" sz="1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US" altLang="zh-CN" sz="1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Thorough cleaning ensures the accuracy and reliability of analysis results, enhancing data quality.</a:t>
            </a:r>
            <a:endParaRPr lang="en-US" altLang="zh-CN" sz="1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US" altLang="zh-CN" sz="1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Spanning multiple years, the dataset enables analysis of temporal trends in sneaker sales.</a:t>
            </a:r>
            <a:endParaRPr lang="en-US" altLang="zh-CN" sz="1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1" name="等腰三角形 10"/>
          <p:cNvSpPr/>
          <p:nvPr/>
        </p:nvSpPr>
        <p:spPr>
          <a:xfrm rot="2546782">
            <a:off x="837074" y="3788103"/>
            <a:ext cx="787400" cy="678793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2" name="等腰三角形 11"/>
          <p:cNvSpPr/>
          <p:nvPr/>
        </p:nvSpPr>
        <p:spPr>
          <a:xfrm rot="2546782">
            <a:off x="7263274" y="603149"/>
            <a:ext cx="787400" cy="678793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14" name="文本框 13"/>
          <p:cNvSpPr txBox="1"/>
          <p:nvPr/>
        </p:nvSpPr>
        <p:spPr>
          <a:xfrm>
            <a:off x="2025650" y="3611245"/>
            <a:ext cx="2696210" cy="1383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buClrTx/>
              <a:buSzTx/>
              <a:buFontTx/>
            </a:pPr>
            <a:r>
              <a:rPr lang="en-US" altLang="zh-CN" sz="28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Geographical Representation and Granularity</a:t>
            </a:r>
            <a:endParaRPr lang="en-US" altLang="zh-CN" sz="28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8176260" y="426085"/>
            <a:ext cx="2327275" cy="143764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28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Data Quality and Temporal Coverage</a:t>
            </a:r>
            <a:endParaRPr lang="en-US" altLang="zh-CN" sz="28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直接连接符 2"/>
          <p:cNvCxnSpPr/>
          <p:nvPr/>
        </p:nvCxnSpPr>
        <p:spPr>
          <a:xfrm>
            <a:off x="0" y="558800"/>
            <a:ext cx="1333500" cy="0"/>
          </a:xfrm>
          <a:prstGeom prst="line">
            <a:avLst/>
          </a:prstGeom>
          <a:ln w="19050">
            <a:solidFill>
              <a:srgbClr val="94D2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文本框 3"/>
          <p:cNvSpPr txBox="1"/>
          <p:nvPr/>
        </p:nvSpPr>
        <p:spPr>
          <a:xfrm>
            <a:off x="97155" y="252730"/>
            <a:ext cx="20916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Researcher 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Background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2" name="Image" descr="Image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00470" y="1805940"/>
            <a:ext cx="5632450" cy="3246755"/>
          </a:xfrm>
          <a:prstGeom prst="rect">
            <a:avLst/>
          </a:prstGeom>
          <a:ln w="12700">
            <a:miter lim="400000"/>
            <a:headEnd/>
            <a:tailEnd/>
          </a:ln>
        </p:spPr>
      </p:pic>
      <p:sp>
        <p:nvSpPr>
          <p:cNvPr id="12" name="文本框 11"/>
          <p:cNvSpPr txBox="1"/>
          <p:nvPr/>
        </p:nvSpPr>
        <p:spPr>
          <a:xfrm>
            <a:off x="571500" y="3297904"/>
            <a:ext cx="490586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dirty="0"/>
          </a:p>
          <a:p>
            <a:endParaRPr lang="zh-CN" altLang="en-US" dirty="0"/>
          </a:p>
        </p:txBody>
      </p:sp>
      <p:sp>
        <p:nvSpPr>
          <p:cNvPr id="13" name="文本框 12"/>
          <p:cNvSpPr txBox="1"/>
          <p:nvPr/>
        </p:nvSpPr>
        <p:spPr>
          <a:xfrm>
            <a:off x="222885" y="1805940"/>
            <a:ext cx="5873115" cy="511429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1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Experience and Contextual Knowledge: The researcher has 7 years of experience in watching and following the dynamics of the sneaker industry, providing valuable contextual knowledge required for the project.</a:t>
            </a:r>
            <a:endParaRPr lang="en-US" altLang="zh-CN" sz="1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1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Passion for Sneakers: With a passion for sneakers since an early age, the researcher possesses a deep understanding of sneaker culture and trends.</a:t>
            </a:r>
            <a:endParaRPr lang="en-US" altLang="zh-CN" sz="1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1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Reselling Experience: The researcher has 1 year of hands-on experience in reselling sneakers, gaining practical insights into the buying and selling process.</a:t>
            </a:r>
            <a:endParaRPr lang="en-US" altLang="zh-CN" sz="1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1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Family Influence: Additionally, the researcher has a brother who has been in the sneaker resale business for 5 years and has made a living out of it, providing further exposure and understanding of the industry dynamics.</a:t>
            </a:r>
            <a:endParaRPr lang="en-US" altLang="zh-CN" sz="1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5" name="Picture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909435" y="2033905"/>
            <a:ext cx="4371340" cy="260731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571500" y="3297904"/>
            <a:ext cx="4905867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altLang="zh-CN" dirty="0"/>
          </a:p>
          <a:p>
            <a:endParaRPr lang="zh-CN" altLang="en-US" dirty="0"/>
          </a:p>
        </p:txBody>
      </p:sp>
      <p:sp>
        <p:nvSpPr>
          <p:cNvPr id="4" name="文本框 3"/>
          <p:cNvSpPr txBox="1"/>
          <p:nvPr/>
        </p:nvSpPr>
        <p:spPr>
          <a:xfrm>
            <a:off x="841375" y="1082675"/>
            <a:ext cx="4636770" cy="461645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The project aims to address the following five questions: 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1. What factors affect profit margin?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2. Are there any patterns in price fluctuations over time, considering factors like brand, release date, or sneaker size? Is it possible to predict the sale price of a shoe at a given time? (i.e. when should I sell?)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3. How do sales volumes vary over time? Are there any seasonal trends?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z="20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4. What are the most common shoe sizes sold? Do certain sizes command higher resale values?</a:t>
            </a:r>
            <a:endParaRPr lang="en-US" altLang="zh-CN" sz="20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cxnSp>
        <p:nvCxnSpPr>
          <p:cNvPr id="5" name="直接连接符 4"/>
          <p:cNvCxnSpPr/>
          <p:nvPr/>
        </p:nvCxnSpPr>
        <p:spPr>
          <a:xfrm>
            <a:off x="0" y="558800"/>
            <a:ext cx="1333500" cy="0"/>
          </a:xfrm>
          <a:prstGeom prst="line">
            <a:avLst/>
          </a:prstGeom>
          <a:ln w="19050">
            <a:solidFill>
              <a:srgbClr val="94D2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文本框 5"/>
          <p:cNvSpPr txBox="1"/>
          <p:nvPr/>
        </p:nvSpPr>
        <p:spPr>
          <a:xfrm>
            <a:off x="219710" y="238"/>
            <a:ext cx="204470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Potential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Research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Questions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64505" y="2820670"/>
            <a:ext cx="7075805" cy="1645285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2D Donut Chart"/>
          <p:cNvGraphicFramePr/>
          <p:nvPr/>
        </p:nvGraphicFramePr>
        <p:xfrm>
          <a:off x="1388719" y="2462395"/>
          <a:ext cx="1933209" cy="19332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1"/>
          </a:graphicData>
        </a:graphic>
      </p:graphicFrame>
      <p:graphicFrame>
        <p:nvGraphicFramePr>
          <p:cNvPr id="3" name="2D Donut Chart"/>
          <p:cNvGraphicFramePr/>
          <p:nvPr/>
        </p:nvGraphicFramePr>
        <p:xfrm>
          <a:off x="4567937" y="1830851"/>
          <a:ext cx="3056126" cy="305612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4" name="2D Donut Chart"/>
          <p:cNvGraphicFramePr/>
          <p:nvPr/>
        </p:nvGraphicFramePr>
        <p:xfrm>
          <a:off x="8870072" y="2462395"/>
          <a:ext cx="1933209" cy="193321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文本框 7"/>
          <p:cNvSpPr txBox="1"/>
          <p:nvPr/>
        </p:nvSpPr>
        <p:spPr>
          <a:xfrm>
            <a:off x="4948025" y="2064385"/>
            <a:ext cx="2295950" cy="3969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14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1. What factors affect profit margin?</a:t>
            </a:r>
            <a:endParaRPr lang="en-US" altLang="zh-CN" sz="14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US" altLang="zh-CN" sz="14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2. Are there any patterns in price fluctuations over time, considering factors like brand, release date, or sneaker size? Is it possible to predict the sale price of a shoe at a given time? (i.e. when should I sell?)</a:t>
            </a:r>
            <a:endParaRPr lang="en-US" altLang="zh-CN" sz="14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US" altLang="zh-CN" sz="14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3. How do sales volumes vary over time? Are there any seasonal trends?</a:t>
            </a:r>
            <a:endParaRPr lang="en-US" altLang="zh-CN" sz="14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US" altLang="zh-CN" sz="14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4. What are the most common shoe sizes sold? Do certain sizes command higher resale values?</a:t>
            </a:r>
            <a:endParaRPr lang="en-US" altLang="zh-CN" sz="14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/>
            <a:r>
              <a:rPr lang="en-US" altLang="zh-CN" sz="1400" dirty="0"/>
              <a:t> </a:t>
            </a:r>
            <a:endParaRPr lang="zh-CN" altLang="en-US" sz="1400" dirty="0"/>
          </a:p>
        </p:txBody>
      </p:sp>
      <p:sp>
        <p:nvSpPr>
          <p:cNvPr id="9" name="文本框 8"/>
          <p:cNvSpPr txBox="1"/>
          <p:nvPr/>
        </p:nvSpPr>
        <p:spPr>
          <a:xfrm>
            <a:off x="4451350" y="1586865"/>
            <a:ext cx="3646805" cy="24320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en-US" altLang="zh-CN" dirty="0">
                <a:solidFill>
                  <a:schemeClr val="bg2">
                    <a:lumMod val="50000"/>
                  </a:schemeClr>
                </a:solidFill>
                <a:latin typeface="Bahnschrift SemiCondensed" panose="020B0502040204020203" pitchFamily="34" charset="0"/>
              </a:rPr>
              <a:t>Potential Research Questions</a:t>
            </a:r>
            <a:endParaRPr lang="zh-CN" altLang="en-US" dirty="0">
              <a:solidFill>
                <a:schemeClr val="bg2">
                  <a:lumMod val="50000"/>
                </a:schemeClr>
              </a:solidFill>
              <a:latin typeface="Bahnschrift SemiCondensed" panose="020B0502040204020203" pitchFamily="34" charset="0"/>
            </a:endParaRPr>
          </a:p>
        </p:txBody>
      </p:sp>
      <p:cxnSp>
        <p:nvCxnSpPr>
          <p:cNvPr id="11" name="直接连接符 10"/>
          <p:cNvCxnSpPr/>
          <p:nvPr/>
        </p:nvCxnSpPr>
        <p:spPr>
          <a:xfrm>
            <a:off x="0" y="558800"/>
            <a:ext cx="1333500" cy="0"/>
          </a:xfrm>
          <a:prstGeom prst="line">
            <a:avLst/>
          </a:prstGeom>
          <a:ln w="19050">
            <a:solidFill>
              <a:srgbClr val="94D2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/>
          <p:cNvSpPr txBox="1"/>
          <p:nvPr/>
        </p:nvSpPr>
        <p:spPr>
          <a:xfrm>
            <a:off x="0" y="158988"/>
            <a:ext cx="20447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pc="6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Summary</a:t>
            </a:r>
            <a:endParaRPr lang="en-US" altLang="zh-CN" spc="6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7" name="Text Box 6"/>
          <p:cNvSpPr txBox="1"/>
          <p:nvPr/>
        </p:nvSpPr>
        <p:spPr>
          <a:xfrm>
            <a:off x="1461135" y="2703830"/>
            <a:ext cx="1884680" cy="133794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l">
              <a:lnSpc>
                <a:spcPct val="150000"/>
              </a:lnSpc>
              <a:defRPr sz="5000" b="0">
                <a:solidFill>
                  <a:srgbClr val="1C1F25"/>
                </a:solidFill>
                <a:latin typeface="Roboto Bold"/>
                <a:ea typeface="Roboto Bold"/>
                <a:cs typeface="Roboto Bold"/>
                <a:sym typeface="Roboto Bold"/>
              </a:defRPr>
            </a:pPr>
            <a:r>
              <a:rPr lang="en-US" altLang="zh-CN" sz="18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ea typeface="+mn-ea"/>
                <a:cs typeface="Aharoni" panose="02010803020104030203" pitchFamily="2" charset="-79"/>
                <a:sym typeface="+mn-ea"/>
              </a:rPr>
              <a:t>Dataset: </a:t>
            </a:r>
            <a:endParaRPr lang="en-US" altLang="zh-CN" sz="18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  <a:p>
            <a:r>
              <a:rPr lang="en-US" altLang="zh-CN" sz="18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·StockX-Data-2019</a:t>
            </a:r>
            <a:endParaRPr lang="en-US" altLang="zh-CN" sz="18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  <a:sym typeface="+mn-ea"/>
            </a:endParaRPr>
          </a:p>
          <a:p>
            <a:r>
              <a:rPr lang="en-US" altLang="zh-CN" sz="1800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  <a:sym typeface="+mn-ea"/>
              </a:rPr>
              <a:t>·99957 records</a:t>
            </a:r>
            <a:endParaRPr lang="en-US" altLang="zh-CN" sz="1800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  <a:sym typeface="+mn-ea"/>
            </a:endParaRPr>
          </a:p>
        </p:txBody>
      </p:sp>
      <p:sp>
        <p:nvSpPr>
          <p:cNvPr id="13" name="Text Box 12"/>
          <p:cNvSpPr txBox="1"/>
          <p:nvPr/>
        </p:nvSpPr>
        <p:spPr>
          <a:xfrm>
            <a:off x="9038590" y="2612390"/>
            <a:ext cx="1645920" cy="1527175"/>
          </a:xfrm>
          <a:prstGeom prst="rect">
            <a:avLst/>
          </a:prstGeom>
          <a:noFill/>
        </p:spPr>
        <p:txBody>
          <a:bodyPr wrap="square" rtlCol="0">
            <a:noAutofit/>
          </a:bodyPr>
          <a:p>
            <a:pPr algn="ctr">
              <a:buClrTx/>
              <a:buSzTx/>
              <a:buFontTx/>
            </a:pPr>
            <a:r>
              <a:rPr lang="en-US" altLang="zh-CN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Suitability for Analysis:</a:t>
            </a:r>
            <a:endParaRPr lang="en-US" altLang="zh-CN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>
              <a:buClrTx/>
              <a:buSzTx/>
              <a:buFontTx/>
            </a:pPr>
            <a:r>
              <a:rPr lang="en-US" altLang="zh-CN" dirty="0">
                <a:solidFill>
                  <a:schemeClr val="bg2">
                    <a:lumMod val="50000"/>
                  </a:schemeClr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·Data Quality, Scope for Analysis, Industry Relevance...</a:t>
            </a:r>
            <a:endParaRPr lang="en-US" altLang="zh-CN" dirty="0">
              <a:solidFill>
                <a:schemeClr val="bg2">
                  <a:lumMod val="50000"/>
                </a:schemeClr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矩形 8"/>
          <p:cNvSpPr/>
          <p:nvPr/>
        </p:nvSpPr>
        <p:spPr>
          <a:xfrm>
            <a:off x="165101" y="177800"/>
            <a:ext cx="11836400" cy="6500813"/>
          </a:xfrm>
          <a:prstGeom prst="rect">
            <a:avLst/>
          </a:prstGeom>
          <a:noFill/>
          <a:ln w="381000">
            <a:solidFill>
              <a:srgbClr val="94D2B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539117" y="2330450"/>
            <a:ext cx="585470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US" altLang="zh-CN" sz="6000" dirty="0">
                <a:solidFill>
                  <a:srgbClr val="E7E6E6">
                    <a:lumMod val="50000"/>
                  </a:srgbClr>
                </a:solidFill>
                <a:latin typeface="阿里巴巴普惠体 B" panose="00020600040101010101" pitchFamily="18" charset="-122"/>
                <a:ea typeface="阿里巴巴普惠体 B" panose="00020600040101010101" pitchFamily="18" charset="-122"/>
                <a:cs typeface="阿里巴巴普惠体 B" panose="00020600040101010101" pitchFamily="18" charset="-122"/>
              </a:rPr>
              <a:t>THANK</a:t>
            </a:r>
            <a:r>
              <a:rPr lang="zh-CN" altLang="en-US" sz="6000" dirty="0">
                <a:solidFill>
                  <a:srgbClr val="E7E6E6">
                    <a:lumMod val="50000"/>
                  </a:srgbClr>
                </a:solidFill>
                <a:latin typeface="阿里巴巴普惠体 B" panose="00020600040101010101" pitchFamily="18" charset="-122"/>
                <a:ea typeface="阿里巴巴普惠体 B" panose="00020600040101010101" pitchFamily="18" charset="-122"/>
                <a:cs typeface="阿里巴巴普惠体 B" panose="00020600040101010101" pitchFamily="18" charset="-122"/>
              </a:rPr>
              <a:t>  </a:t>
            </a:r>
            <a:r>
              <a:rPr lang="en-US" altLang="zh-CN" sz="6000" dirty="0">
                <a:solidFill>
                  <a:srgbClr val="E7E6E6">
                    <a:lumMod val="50000"/>
                  </a:srgbClr>
                </a:solidFill>
                <a:latin typeface="阿里巴巴普惠体 B" panose="00020600040101010101" pitchFamily="18" charset="-122"/>
                <a:ea typeface="阿里巴巴普惠体 B" panose="00020600040101010101" pitchFamily="18" charset="-122"/>
                <a:cs typeface="阿里巴巴普惠体 B" panose="00020600040101010101" pitchFamily="18" charset="-122"/>
              </a:rPr>
              <a:t>YOU</a:t>
            </a:r>
            <a:endParaRPr kumimoji="0" lang="zh-CN" altLang="en-US" sz="6000" b="0" i="0" u="none" strike="noStrike" kern="1200" cap="none" spc="0" normalizeH="0" baseline="0" noProof="0" dirty="0">
              <a:ln>
                <a:noFill/>
              </a:ln>
              <a:solidFill>
                <a:srgbClr val="E7E6E6">
                  <a:lumMod val="50000"/>
                </a:srgbClr>
              </a:solidFill>
              <a:effectLst/>
              <a:uLnTx/>
              <a:uFillTx/>
              <a:latin typeface="阿里巴巴普惠体 B" panose="00020600040101010101" pitchFamily="18" charset="-122"/>
              <a:ea typeface="阿里巴巴普惠体 B" panose="00020600040101010101" pitchFamily="18" charset="-122"/>
              <a:cs typeface="阿里巴巴普惠体 B" panose="00020600040101010101" pitchFamily="18" charset="-122"/>
            </a:endParaRPr>
          </a:p>
        </p:txBody>
      </p:sp>
      <p:cxnSp>
        <p:nvCxnSpPr>
          <p:cNvPr id="13" name="直接连接符 12"/>
          <p:cNvCxnSpPr/>
          <p:nvPr/>
        </p:nvCxnSpPr>
        <p:spPr>
          <a:xfrm>
            <a:off x="5251450" y="3429000"/>
            <a:ext cx="1739900" cy="0"/>
          </a:xfrm>
          <a:prstGeom prst="line">
            <a:avLst/>
          </a:prstGeom>
          <a:ln w="19050">
            <a:solidFill>
              <a:srgbClr val="94D2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/>
          <p:cNvSpPr txBox="1"/>
          <p:nvPr/>
        </p:nvSpPr>
        <p:spPr>
          <a:xfrm>
            <a:off x="3175000" y="3631278"/>
            <a:ext cx="576580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dirty="0">
                <a:solidFill>
                  <a:srgbClr val="94D2B9"/>
                </a:solidFill>
                <a:latin typeface="Bodoni 72 Book" panose="00000400000000000000" charset="0"/>
                <a:ea typeface="阿里巴巴普惠体 B" panose="00020600040101010101" pitchFamily="18" charset="-122"/>
                <a:cs typeface="Bodoni 72 Book" panose="00000400000000000000" charset="0"/>
              </a:rPr>
              <a:t>Kendrick Sun</a:t>
            </a:r>
            <a:endParaRPr kumimoji="0" lang="zh-CN" altLang="en-US" sz="3200" b="0" i="0" u="none" strike="noStrike" kern="1200" cap="none" spc="0" normalizeH="0" baseline="0" dirty="0">
              <a:solidFill>
                <a:srgbClr val="94D2B9"/>
              </a:solidFill>
              <a:latin typeface="Bodoni 72 Book" panose="00000400000000000000" charset="0"/>
              <a:ea typeface="阿里巴巴普惠体 B" panose="00020600040101010101" pitchFamily="18" charset="-122"/>
              <a:cs typeface="Bodoni 72 Book" panose="00000400000000000000" charset="0"/>
            </a:endParaRPr>
          </a:p>
        </p:txBody>
      </p:sp>
      <p:sp>
        <p:nvSpPr>
          <p:cNvPr id="15" name="等腰三角形 14"/>
          <p:cNvSpPr/>
          <p:nvPr/>
        </p:nvSpPr>
        <p:spPr>
          <a:xfrm rot="3592439">
            <a:off x="746988" y="613897"/>
            <a:ext cx="913384" cy="787400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6" name="等腰三角形 15"/>
          <p:cNvSpPr/>
          <p:nvPr/>
        </p:nvSpPr>
        <p:spPr>
          <a:xfrm rot="3774327">
            <a:off x="1062156" y="4074280"/>
            <a:ext cx="919988" cy="793093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7" name="等腰三角形 16"/>
          <p:cNvSpPr/>
          <p:nvPr/>
        </p:nvSpPr>
        <p:spPr>
          <a:xfrm rot="5060062">
            <a:off x="10725934" y="1587357"/>
            <a:ext cx="1221232" cy="1052786"/>
          </a:xfrm>
          <a:prstGeom prst="triangle">
            <a:avLst/>
          </a:prstGeom>
          <a:solidFill>
            <a:srgbClr val="94D2B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8" name="等腰三角形 17"/>
          <p:cNvSpPr/>
          <p:nvPr/>
        </p:nvSpPr>
        <p:spPr>
          <a:xfrm rot="19749097">
            <a:off x="4354211" y="5078950"/>
            <a:ext cx="1125075" cy="969892"/>
          </a:xfrm>
          <a:prstGeom prst="triangle">
            <a:avLst/>
          </a:prstGeom>
          <a:solidFill>
            <a:srgbClr val="94D2B9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19" name="等腰三角形 18"/>
          <p:cNvSpPr/>
          <p:nvPr/>
        </p:nvSpPr>
        <p:spPr>
          <a:xfrm rot="3173696">
            <a:off x="10903337" y="5452469"/>
            <a:ext cx="1125075" cy="969892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20" name="等腰三角形 19"/>
          <p:cNvSpPr/>
          <p:nvPr/>
        </p:nvSpPr>
        <p:spPr>
          <a:xfrm rot="2840139">
            <a:off x="7311460" y="322464"/>
            <a:ext cx="1409700" cy="1215259"/>
          </a:xfrm>
          <a:prstGeom prst="triangle">
            <a:avLst/>
          </a:prstGeom>
          <a:solidFill>
            <a:srgbClr val="94D2B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21" name="等腰三角形 20"/>
          <p:cNvSpPr/>
          <p:nvPr/>
        </p:nvSpPr>
        <p:spPr>
          <a:xfrm rot="2840139">
            <a:off x="3742762" y="627265"/>
            <a:ext cx="1409700" cy="1215259"/>
          </a:xfrm>
          <a:prstGeom prst="triangle">
            <a:avLst/>
          </a:prstGeom>
          <a:solidFill>
            <a:srgbClr val="94D2B9">
              <a:alpha val="6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22" name="等腰三角形 21"/>
          <p:cNvSpPr/>
          <p:nvPr/>
        </p:nvSpPr>
        <p:spPr>
          <a:xfrm rot="2840139">
            <a:off x="9033996" y="4754539"/>
            <a:ext cx="598151" cy="515648"/>
          </a:xfrm>
          <a:prstGeom prst="triangle">
            <a:avLst/>
          </a:prstGeom>
          <a:solidFill>
            <a:srgbClr val="94D2B9">
              <a:alpha val="6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  <p:sp>
        <p:nvSpPr>
          <p:cNvPr id="23" name="等腰三角形 22"/>
          <p:cNvSpPr/>
          <p:nvPr/>
        </p:nvSpPr>
        <p:spPr>
          <a:xfrm rot="2840139">
            <a:off x="2292932" y="2220946"/>
            <a:ext cx="511207" cy="440696"/>
          </a:xfrm>
          <a:prstGeom prst="triangle">
            <a:avLst/>
          </a:prstGeom>
          <a:solidFill>
            <a:srgbClr val="94D2B9">
              <a:alpha val="6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等线" panose="02010600030101010101" charset="-122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TABLE_ENDDRAG_ORIGIN_RECT" val="433*392"/>
  <p:tag name="TABLE_ENDDRAG_RECT" val="511*111*433*392"/>
</p:tagLst>
</file>

<file path=ppt/tags/tag5.xml><?xml version="1.0" encoding="utf-8"?>
<p:tagLst xmlns:p="http://schemas.openxmlformats.org/presentationml/2006/main">
  <p:tag name="KSO_WM_BEAUTIFY_FLAG" val="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4615</Words>
  <Application>WPS Writer</Application>
  <PresentationFormat>宽屏</PresentationFormat>
  <Paragraphs>156</Paragraphs>
  <Slides>10</Slides>
  <Notes>2</Notes>
  <HiddenSlides>0</HiddenSlides>
  <MMClips>0</MMClips>
  <ScaleCrop>false</ScaleCrop>
  <HeadingPairs>
    <vt:vector size="6" baseType="variant">
      <vt:variant>
        <vt:lpstr>已用的字体</vt:lpstr>
      </vt:variant>
      <vt:variant>
        <vt:i4>23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34" baseType="lpstr">
      <vt:lpstr>Arial</vt:lpstr>
      <vt:lpstr>宋体</vt:lpstr>
      <vt:lpstr>Wingdings</vt:lpstr>
      <vt:lpstr>Bodoni 72 Book</vt:lpstr>
      <vt:lpstr>阿里巴巴普惠体 B</vt:lpstr>
      <vt:lpstr>苹方-简</vt:lpstr>
      <vt:lpstr>Bahnschrift SemiCondensed</vt:lpstr>
      <vt:lpstr>阿里巴巴普惠体 R</vt:lpstr>
      <vt:lpstr>Aharoni</vt:lpstr>
      <vt:lpstr>宋体-简</vt:lpstr>
      <vt:lpstr>Roboto Bold</vt:lpstr>
      <vt:lpstr>等线</vt:lpstr>
      <vt:lpstr>汉仪中等线KW</vt:lpstr>
      <vt:lpstr>微软雅黑</vt:lpstr>
      <vt:lpstr>汉仪旗黑</vt:lpstr>
      <vt:lpstr>宋体</vt:lpstr>
      <vt:lpstr>Arial Unicode MS</vt:lpstr>
      <vt:lpstr>等线 Light</vt:lpstr>
      <vt:lpstr>等线</vt:lpstr>
      <vt:lpstr>Calibri</vt:lpstr>
      <vt:lpstr>Helvetica Neue</vt:lpstr>
      <vt:lpstr>Thonburi</vt:lpstr>
      <vt:lpstr>汉仪书宋二KW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马 振兴</dc:creator>
  <cp:lastModifiedBy>Kendrick Sun</cp:lastModifiedBy>
  <cp:revision>17</cp:revision>
  <dcterms:created xsi:type="dcterms:W3CDTF">2024-03-06T20:10:35Z</dcterms:created>
  <dcterms:modified xsi:type="dcterms:W3CDTF">2024-03-06T20:10:35Z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FC021D58FFBE03732862E8657B65353B_41</vt:lpwstr>
  </property>
  <property fmtid="{D5CDD505-2E9C-101B-9397-08002B2CF9AE}" pid="3" name="KSOProductBuildVer">
    <vt:lpwstr>1033-6.4.0.8550</vt:lpwstr>
  </property>
  <property fmtid="{D5CDD505-2E9C-101B-9397-08002B2CF9AE}" pid="4" name="KSOTemplateUUID">
    <vt:lpwstr>v1.0_mb_b9SCMW4SDOx7JT5ho52Wbg==</vt:lpwstr>
  </property>
</Properties>
</file>