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4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70" r:id="rId9"/>
    <p:sldId id="264" r:id="rId10"/>
    <p:sldId id="258" r:id="rId11"/>
    <p:sldId id="265" r:id="rId12"/>
    <p:sldId id="266" r:id="rId13"/>
    <p:sldId id="268" r:id="rId14"/>
    <p:sldId id="267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42" autoAdjust="0"/>
    <p:restoredTop sz="83268" autoAdjust="0"/>
  </p:normalViewPr>
  <p:slideViewPr>
    <p:cSldViewPr snapToGrid="0">
      <p:cViewPr varScale="1">
        <p:scale>
          <a:sx n="73" d="100"/>
          <a:sy n="73" d="100"/>
        </p:scale>
        <p:origin x="1134" y="60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gradFill rotWithShape="1">
              <a:gsLst>
                <a:gs pos="0">
                  <a:schemeClr val="accent1">
                    <a:lumMod val="110000"/>
                    <a:satMod val="105000"/>
                    <a:tint val="67000"/>
                  </a:schemeClr>
                </a:gs>
                <a:gs pos="50000">
                  <a:schemeClr val="accent1">
                    <a:lumMod val="105000"/>
                    <a:satMod val="103000"/>
                    <a:tint val="73000"/>
                  </a:schemeClr>
                </a:gs>
                <a:gs pos="100000">
                  <a:schemeClr val="accent1">
                    <a:lumMod val="105000"/>
                    <a:satMod val="109000"/>
                    <a:tint val="81000"/>
                  </a:schemeClr>
                </a:gs>
              </a:gsLst>
              <a:lin ang="5400000" scaled="0"/>
            </a:gradFill>
            <a:ln w="9525" cap="flat" cmpd="sng" algn="ctr">
              <a:solidFill>
                <a:schemeClr val="accent1">
                  <a:shade val="95000"/>
                </a:schemeClr>
              </a:solidFill>
              <a:round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70C0"/>
              </a:solidFill>
              <a:ln w="9525" cap="flat" cmpd="sng" algn="ctr">
                <a:solidFill>
                  <a:schemeClr val="accent1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36C8-4564-A4DF-1F3F4BCC74DC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accent1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36C8-4564-A4DF-1F3F4BCC74DC}"/>
              </c:ext>
            </c:extLst>
          </c:dPt>
          <c:errBars>
            <c:errBarType val="both"/>
            <c:errValType val="cust"/>
            <c:noEndCap val="0"/>
            <c:plus>
              <c:numRef>
                <c:f>'T testsp rich + diff grasses'!$B$6:$C$6</c:f>
                <c:numCache>
                  <c:formatCode>General</c:formatCode>
                  <c:ptCount val="2"/>
                  <c:pt idx="0">
                    <c:v>0.24000533585511152</c:v>
                  </c:pt>
                  <c:pt idx="1">
                    <c:v>0.19489709687292373</c:v>
                  </c:pt>
                </c:numCache>
              </c:numRef>
            </c:plus>
            <c:minus>
              <c:numRef>
                <c:f>'T testsp rich + diff grasses'!$B$6:$C$6</c:f>
                <c:numCache>
                  <c:formatCode>General</c:formatCode>
                  <c:ptCount val="2"/>
                  <c:pt idx="0">
                    <c:v>0.24000533585511152</c:v>
                  </c:pt>
                  <c:pt idx="1">
                    <c:v>0.19489709687292373</c:v>
                  </c:pt>
                </c:numCache>
              </c:numRef>
            </c:minus>
            <c:spPr>
              <a:noFill/>
              <a:ln w="15875">
                <a:solidFill>
                  <a:schemeClr val="tx1">
                    <a:lumMod val="50000"/>
                    <a:lumOff val="50000"/>
                  </a:schemeClr>
                </a:solidFill>
              </a:ln>
              <a:effectLst/>
            </c:spPr>
          </c:errBars>
          <c:cat>
            <c:strRef>
              <c:f>'T testsp rich + diff grasses'!$B$3:$C$3</c:f>
              <c:strCache>
                <c:ptCount val="2"/>
                <c:pt idx="0">
                  <c:v>Cattle-grazed site</c:v>
                </c:pt>
                <c:pt idx="1">
                  <c:v>Sheep-grazed site</c:v>
                </c:pt>
              </c:strCache>
            </c:strRef>
          </c:cat>
          <c:val>
            <c:numRef>
              <c:f>'T testsp rich + diff grasses'!$B$4:$C$4</c:f>
              <c:numCache>
                <c:formatCode>General</c:formatCode>
                <c:ptCount val="2"/>
                <c:pt idx="0">
                  <c:v>7.3423423423423424</c:v>
                </c:pt>
                <c:pt idx="1">
                  <c:v>6.4249999999999998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36C8-4564-A4DF-1F3F4BCC74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788915695"/>
        <c:axId val="788919439"/>
      </c:barChart>
      <c:catAx>
        <c:axId val="78891569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8919439"/>
        <c:crosses val="autoZero"/>
        <c:auto val="1"/>
        <c:lblAlgn val="ctr"/>
        <c:lblOffset val="100"/>
        <c:noMultiLvlLbl val="0"/>
      </c:catAx>
      <c:valAx>
        <c:axId val="78891943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600" b="0" i="0" u="none" strike="noStrike" kern="1200" cap="all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600" cap="none" baseline="0"/>
                  <a:t>Species richness</a:t>
                </a:r>
              </a:p>
              <a:p>
                <a:pPr>
                  <a:defRPr sz="1600"/>
                </a:pPr>
                <a:r>
                  <a:rPr lang="en-GB" sz="1600" cap="none" baseline="0"/>
                  <a:t> (Mean number/ 1m</a:t>
                </a:r>
                <a:r>
                  <a:rPr lang="en-GB" sz="1600" cap="none" baseline="30000"/>
                  <a:t>2</a:t>
                </a:r>
                <a:r>
                  <a:rPr lang="en-GB" sz="1600" cap="none" baseline="0"/>
                  <a:t>)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600" b="0" i="0" u="none" strike="noStrike" kern="1200" cap="all" baseline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88915695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4201500767350215"/>
          <c:y val="6.2675003153209966E-2"/>
          <c:w val="0.71314212559864887"/>
          <c:h val="0.7826499376365140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'T test mean height'!$A$4</c:f>
              <c:strCache>
                <c:ptCount val="1"/>
                <c:pt idx="0">
                  <c:v>Mean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lumMod val="110000"/>
                    <a:satMod val="105000"/>
                    <a:tint val="67000"/>
                  </a:schemeClr>
                </a:gs>
                <a:gs pos="50000">
                  <a:schemeClr val="accent1">
                    <a:lumMod val="105000"/>
                    <a:satMod val="103000"/>
                    <a:tint val="73000"/>
                  </a:schemeClr>
                </a:gs>
                <a:gs pos="100000">
                  <a:schemeClr val="accent1">
                    <a:lumMod val="105000"/>
                    <a:satMod val="109000"/>
                    <a:tint val="81000"/>
                  </a:schemeClr>
                </a:gs>
              </a:gsLst>
              <a:lin ang="5400000" scaled="0"/>
            </a:gradFill>
            <a:ln w="9525" cap="flat" cmpd="sng" algn="ctr">
              <a:solidFill>
                <a:schemeClr val="accent1">
                  <a:shade val="95000"/>
                </a:schemeClr>
              </a:solidFill>
              <a:round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70C0"/>
              </a:solidFill>
              <a:ln w="9525" cap="flat" cmpd="sng" algn="ctr">
                <a:solidFill>
                  <a:schemeClr val="accent1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79C8-4CED-A538-F5052912B482}"/>
              </c:ext>
            </c:extLst>
          </c:dPt>
          <c:dPt>
            <c:idx val="1"/>
            <c:invertIfNegative val="0"/>
            <c:bubble3D val="0"/>
            <c:spPr>
              <a:solidFill>
                <a:schemeClr val="accent2"/>
              </a:solidFill>
              <a:ln w="9525" cap="flat" cmpd="sng" algn="ctr">
                <a:solidFill>
                  <a:schemeClr val="accent1">
                    <a:shade val="95000"/>
                  </a:schemeClr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79C8-4CED-A538-F5052912B482}"/>
              </c:ext>
            </c:extLst>
          </c:dPt>
          <c:errBars>
            <c:errBarType val="both"/>
            <c:errValType val="cust"/>
            <c:noEndCap val="0"/>
            <c:plus>
              <c:numRef>
                <c:f>'T test mean height'!$B$7:$C$7</c:f>
                <c:numCache>
                  <c:formatCode>General</c:formatCode>
                  <c:ptCount val="2"/>
                  <c:pt idx="0">
                    <c:v>2.3236554351264651</c:v>
                  </c:pt>
                  <c:pt idx="1">
                    <c:v>1.6715903603083715</c:v>
                  </c:pt>
                </c:numCache>
              </c:numRef>
            </c:plus>
            <c:minus>
              <c:numRef>
                <c:f>'T test mean height'!$B$7:$C$7</c:f>
                <c:numCache>
                  <c:formatCode>General</c:formatCode>
                  <c:ptCount val="2"/>
                  <c:pt idx="0">
                    <c:v>2.3236554351264651</c:v>
                  </c:pt>
                  <c:pt idx="1">
                    <c:v>1.6715903603083715</c:v>
                  </c:pt>
                </c:numCache>
              </c:numRef>
            </c:minus>
            <c:spPr>
              <a:noFill/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/>
            </c:spPr>
          </c:errBars>
          <c:cat>
            <c:strRef>
              <c:f>'T test mean height'!$B$3:$C$3</c:f>
              <c:strCache>
                <c:ptCount val="2"/>
                <c:pt idx="0">
                  <c:v>Cattle-grazed site</c:v>
                </c:pt>
                <c:pt idx="1">
                  <c:v>Sheep-grazed site</c:v>
                </c:pt>
              </c:strCache>
            </c:strRef>
          </c:cat>
          <c:val>
            <c:numRef>
              <c:f>'T test mean height'!$B$4:$C$4</c:f>
              <c:numCache>
                <c:formatCode>General</c:formatCode>
                <c:ptCount val="2"/>
                <c:pt idx="0">
                  <c:v>41.756756756756758</c:v>
                </c:pt>
                <c:pt idx="1">
                  <c:v>18.75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79C8-4CED-A538-F5052912B48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619999471"/>
        <c:axId val="619999887"/>
      </c:barChart>
      <c:catAx>
        <c:axId val="6199994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0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999887"/>
        <c:crosses val="autoZero"/>
        <c:auto val="1"/>
        <c:lblAlgn val="ctr"/>
        <c:lblOffset val="100"/>
        <c:noMultiLvlLbl val="0"/>
      </c:catAx>
      <c:valAx>
        <c:axId val="6199998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800" b="0" i="0" u="none" strike="noStrike" kern="1200" cap="all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800" cap="none" baseline="0"/>
                  <a:t>Mean height of vegetation (cm)</a:t>
                </a:r>
              </a:p>
            </c:rich>
          </c:tx>
          <c:layout>
            <c:manualLayout>
              <c:xMode val="edge"/>
              <c:yMode val="edge"/>
              <c:x val="9.2072208325263041E-2"/>
              <c:y val="8.3411026019685405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800" b="0" i="0" u="none" strike="noStrike" kern="1200" cap="all" baseline="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999471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'grasses herbs thistle'!$J$4</c:f>
              <c:strCache>
                <c:ptCount val="1"/>
                <c:pt idx="0">
                  <c:v>Grasses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'grasses herbs thistle'!$K$3:$L$3</c:f>
              <c:strCache>
                <c:ptCount val="2"/>
                <c:pt idx="0">
                  <c:v>Cattle-grazed site</c:v>
                </c:pt>
                <c:pt idx="1">
                  <c:v>Sheep-grazed site</c:v>
                </c:pt>
              </c:strCache>
            </c:strRef>
          </c:cat>
          <c:val>
            <c:numRef>
              <c:f>'grasses herbs thistle'!$K$4:$L$4</c:f>
              <c:numCache>
                <c:formatCode>0</c:formatCode>
                <c:ptCount val="2"/>
                <c:pt idx="0">
                  <c:v>68.909909909909913</c:v>
                </c:pt>
                <c:pt idx="1">
                  <c:v>85.575000000000003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34-494D-B4A7-3D5E95ABFF86}"/>
            </c:ext>
          </c:extLst>
        </c:ser>
        <c:ser>
          <c:idx val="1"/>
          <c:order val="1"/>
          <c:tx>
            <c:strRef>
              <c:f>'grasses herbs thistle'!$J$5</c:f>
              <c:strCache>
                <c:ptCount val="1"/>
                <c:pt idx="0">
                  <c:v>Herbs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'grasses herbs thistle'!$K$3:$L$3</c:f>
              <c:strCache>
                <c:ptCount val="2"/>
                <c:pt idx="0">
                  <c:v>Cattle-grazed site</c:v>
                </c:pt>
                <c:pt idx="1">
                  <c:v>Sheep-grazed site</c:v>
                </c:pt>
              </c:strCache>
            </c:strRef>
          </c:cat>
          <c:val>
            <c:numRef>
              <c:f>'grasses herbs thistle'!$K$5:$L$5</c:f>
              <c:numCache>
                <c:formatCode>0</c:formatCode>
                <c:ptCount val="2"/>
                <c:pt idx="0">
                  <c:v>26.27027027027027</c:v>
                </c:pt>
                <c:pt idx="1">
                  <c:v>14.175000000000001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BE34-494D-B4A7-3D5E95ABFF86}"/>
            </c:ext>
          </c:extLst>
        </c:ser>
        <c:ser>
          <c:idx val="2"/>
          <c:order val="2"/>
          <c:tx>
            <c:strRef>
              <c:f>'grasses herbs thistle'!$J$6</c:f>
              <c:strCache>
                <c:ptCount val="1"/>
                <c:pt idx="0">
                  <c:v>Thistle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0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'grasses herbs thistle'!$K$3:$L$3</c:f>
              <c:strCache>
                <c:ptCount val="2"/>
                <c:pt idx="0">
                  <c:v>Cattle-grazed site</c:v>
                </c:pt>
                <c:pt idx="1">
                  <c:v>Sheep-grazed site</c:v>
                </c:pt>
              </c:strCache>
            </c:strRef>
          </c:cat>
          <c:val>
            <c:numRef>
              <c:f>'grasses herbs thistle'!$K$6:$L$6</c:f>
              <c:numCache>
                <c:formatCode>0</c:formatCode>
                <c:ptCount val="2"/>
                <c:pt idx="0">
                  <c:v>4.3063063063063067</c:v>
                </c:pt>
                <c:pt idx="1">
                  <c:v>1.8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BE34-494D-B4A7-3D5E95ABFF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619996559"/>
        <c:axId val="619982831"/>
      </c:barChart>
      <c:catAx>
        <c:axId val="61999655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982831"/>
        <c:crosses val="autoZero"/>
        <c:auto val="1"/>
        <c:lblAlgn val="ctr"/>
        <c:lblOffset val="100"/>
        <c:noMultiLvlLbl val="0"/>
      </c:catAx>
      <c:valAx>
        <c:axId val="619982831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2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2000"/>
                  <a:t>Mean</a:t>
                </a:r>
                <a:r>
                  <a:rPr lang="en-GB" sz="2000" baseline="0"/>
                  <a:t> p</a:t>
                </a:r>
                <a:r>
                  <a:rPr lang="en-GB" sz="2000"/>
                  <a:t>ercentage cover</a:t>
                </a:r>
              </a:p>
              <a:p>
                <a:pPr>
                  <a:defRPr sz="2000"/>
                </a:pPr>
                <a:r>
                  <a:rPr lang="en-GB" sz="2000"/>
                  <a:t>(%) 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2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99655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0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8928850660816398E-2"/>
          <c:y val="4.194244536390062E-2"/>
          <c:w val="0.81608366390191134"/>
          <c:h val="0.6591584686040578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'All T'!$T$21</c:f>
              <c:strCache>
                <c:ptCount val="1"/>
                <c:pt idx="0">
                  <c:v>June 2020                                                                                                                             (stratum B3)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errBars>
            <c:errBarType val="both"/>
            <c:errValType val="cust"/>
            <c:noEndCap val="0"/>
            <c:plus>
              <c:numRef>
                <c:f>'All T'!$B$29</c:f>
                <c:numCache>
                  <c:formatCode>General</c:formatCode>
                  <c:ptCount val="1"/>
                  <c:pt idx="0">
                    <c:v>5.1660917679736063</c:v>
                  </c:pt>
                </c:numCache>
              </c:numRef>
            </c:plus>
            <c:minus>
              <c:numRef>
                <c:f>'All T'!$F$29</c:f>
                <c:numCache>
                  <c:formatCode>General</c:formatCode>
                  <c:ptCount val="1"/>
                  <c:pt idx="0">
                    <c:v>4.98496354007177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'All T'!$U$20:$V$20</c:f>
              <c:strCache>
                <c:ptCount val="2"/>
                <c:pt idx="0">
                  <c:v>Grass</c:v>
                </c:pt>
                <c:pt idx="1">
                  <c:v>Herbs</c:v>
                </c:pt>
              </c:strCache>
            </c:strRef>
          </c:cat>
          <c:val>
            <c:numRef>
              <c:f>'All T'!$U$21:$V$21</c:f>
              <c:numCache>
                <c:formatCode>General</c:formatCode>
                <c:ptCount val="2"/>
                <c:pt idx="0">
                  <c:v>79.150000000000006</c:v>
                </c:pt>
                <c:pt idx="1">
                  <c:v>19.600000000000001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DD2-4754-97C0-19F6227BBEEE}"/>
            </c:ext>
          </c:extLst>
        </c:ser>
        <c:ser>
          <c:idx val="1"/>
          <c:order val="1"/>
          <c:tx>
            <c:strRef>
              <c:f>'All T'!$T$22</c:f>
              <c:strCache>
                <c:ptCount val="1"/>
                <c:pt idx="0">
                  <c:v>September 2021                                                                                                                                                                         (stratum B3)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errBars>
            <c:errBarType val="both"/>
            <c:errValType val="cust"/>
            <c:noEndCap val="0"/>
            <c:plus>
              <c:numRef>
                <c:f>'All T'!$C$29</c:f>
                <c:numCache>
                  <c:formatCode>General</c:formatCode>
                  <c:ptCount val="1"/>
                  <c:pt idx="0">
                    <c:v>7.3411148171788438</c:v>
                  </c:pt>
                </c:numCache>
              </c:numRef>
            </c:plus>
            <c:minus>
              <c:numRef>
                <c:f>'All T'!$G$29</c:f>
                <c:numCache>
                  <c:formatCode>General</c:formatCode>
                  <c:ptCount val="1"/>
                  <c:pt idx="0">
                    <c:v>7.8272200659760962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'All T'!$U$20:$V$20</c:f>
              <c:strCache>
                <c:ptCount val="2"/>
                <c:pt idx="0">
                  <c:v>Grass</c:v>
                </c:pt>
                <c:pt idx="1">
                  <c:v>Herbs</c:v>
                </c:pt>
              </c:strCache>
            </c:strRef>
          </c:cat>
          <c:val>
            <c:numRef>
              <c:f>'All T'!$U$22:$V$22</c:f>
              <c:numCache>
                <c:formatCode>General</c:formatCode>
                <c:ptCount val="2"/>
                <c:pt idx="0">
                  <c:v>51.5</c:v>
                </c:pt>
                <c:pt idx="1">
                  <c:v>45.6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DD2-4754-97C0-19F6227BBEE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997262464"/>
        <c:axId val="997263712"/>
      </c:barChart>
      <c:catAx>
        <c:axId val="9972624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97263712"/>
        <c:crosses val="autoZero"/>
        <c:auto val="1"/>
        <c:lblAlgn val="ctr"/>
        <c:lblOffset val="100"/>
        <c:noMultiLvlLbl val="0"/>
      </c:catAx>
      <c:valAx>
        <c:axId val="997263712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9972624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8.3051521511873963E-2"/>
          <c:y val="0.81273465170021364"/>
          <c:w val="0.88257846374485338"/>
          <c:h val="0.12774935436688545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3341636840849439"/>
          <c:y val="4.6613980631141035E-2"/>
          <c:w val="0.76271788753678516"/>
          <c:h val="0.6620365228500533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'[Combined data CB + GF.xlsx]All T'!$T$17</c:f>
              <c:strCache>
                <c:ptCount val="1"/>
                <c:pt idx="0">
                  <c:v>June 2020                                                                                                                       (all strata)</c:v>
                </c:pt>
              </c:strCache>
            </c:strRef>
          </c:tx>
          <c:spPr>
            <a:solidFill>
              <a:srgbClr val="FF0000"/>
            </a:solidFill>
            <a:ln>
              <a:noFill/>
            </a:ln>
            <a:effectLst/>
          </c:spPr>
          <c:invertIfNegative val="0"/>
          <c:errBars>
            <c:errBarType val="both"/>
            <c:errValType val="cust"/>
            <c:noEndCap val="0"/>
            <c:plus>
              <c:numRef>
                <c:f>'[Combined data CB + GF.xlsx]All T'!$B$5</c:f>
                <c:numCache>
                  <c:formatCode>General</c:formatCode>
                  <c:ptCount val="1"/>
                  <c:pt idx="0">
                    <c:v>2.3510329699726249</c:v>
                  </c:pt>
                </c:numCache>
              </c:numRef>
            </c:plus>
            <c:minus>
              <c:numRef>
                <c:f>'[Combined data CB + GF.xlsx]All T'!$F$5</c:f>
                <c:numCache>
                  <c:formatCode>General</c:formatCode>
                  <c:ptCount val="1"/>
                  <c:pt idx="0">
                    <c:v>2.373423913542271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'[Combined data CB + GF.xlsx]All T'!$U$16:$V$16</c:f>
              <c:strCache>
                <c:ptCount val="2"/>
                <c:pt idx="0">
                  <c:v>Grass</c:v>
                </c:pt>
                <c:pt idx="1">
                  <c:v>Herbs</c:v>
                </c:pt>
              </c:strCache>
            </c:strRef>
          </c:cat>
          <c:val>
            <c:numRef>
              <c:f>'[Combined data CB + GF.xlsx]All T'!$U$17:$V$17</c:f>
              <c:numCache>
                <c:formatCode>0</c:formatCode>
                <c:ptCount val="2"/>
                <c:pt idx="0">
                  <c:v>77.818181818181813</c:v>
                </c:pt>
                <c:pt idx="1">
                  <c:v>21.525252525252526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158-44FC-8F31-57A171CBE597}"/>
            </c:ext>
          </c:extLst>
        </c:ser>
        <c:ser>
          <c:idx val="1"/>
          <c:order val="1"/>
          <c:tx>
            <c:strRef>
              <c:f>'[Combined data CB + GF.xlsx]All T'!$T$18</c:f>
              <c:strCache>
                <c:ptCount val="1"/>
                <c:pt idx="0">
                  <c:v>September 2021                                                                                                                                             (all strata)</c:v>
                </c:pt>
              </c:strCache>
            </c:strRef>
          </c:tx>
          <c:spPr>
            <a:solidFill>
              <a:srgbClr val="00B0F0"/>
            </a:solidFill>
            <a:ln>
              <a:noFill/>
            </a:ln>
            <a:effectLst/>
          </c:spPr>
          <c:invertIfNegative val="0"/>
          <c:errBars>
            <c:errBarType val="both"/>
            <c:errValType val="cust"/>
            <c:noEndCap val="0"/>
            <c:plus>
              <c:numRef>
                <c:f>'[Combined data CB + GF.xlsx]All T'!$C$5</c:f>
                <c:numCache>
                  <c:formatCode>General</c:formatCode>
                  <c:ptCount val="1"/>
                  <c:pt idx="0">
                    <c:v>3.1018428525612292</c:v>
                  </c:pt>
                </c:numCache>
              </c:numRef>
            </c:plus>
            <c:minus>
              <c:numRef>
                <c:f>'[Combined data CB + GF.xlsx]All T'!$G$5</c:f>
                <c:numCache>
                  <c:formatCode>General</c:formatCode>
                  <c:ptCount val="1"/>
                  <c:pt idx="0">
                    <c:v>2.9111917707204977</c:v>
                  </c:pt>
                </c:numCache>
              </c:numRef>
            </c:minus>
            <c:spPr>
              <a:noFill/>
              <a:ln w="9525" cap="flat" cmpd="sng" algn="ctr">
                <a:solidFill>
                  <a:schemeClr val="tx1">
                    <a:lumMod val="65000"/>
                    <a:lumOff val="35000"/>
                  </a:schemeClr>
                </a:solidFill>
                <a:round/>
              </a:ln>
              <a:effectLst/>
            </c:spPr>
          </c:errBars>
          <c:cat>
            <c:strRef>
              <c:f>'[Combined data CB + GF.xlsx]All T'!$U$16:$V$16</c:f>
              <c:strCache>
                <c:ptCount val="2"/>
                <c:pt idx="0">
                  <c:v>Grass</c:v>
                </c:pt>
                <c:pt idx="1">
                  <c:v>Herbs</c:v>
                </c:pt>
              </c:strCache>
            </c:strRef>
          </c:cat>
          <c:val>
            <c:numRef>
              <c:f>'[Combined data CB + GF.xlsx]All T'!$U$18:$V$18</c:f>
              <c:numCache>
                <c:formatCode>0</c:formatCode>
                <c:ptCount val="2"/>
                <c:pt idx="0">
                  <c:v>71.10526315789474</c:v>
                </c:pt>
                <c:pt idx="1">
                  <c:v>23.557894736842105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7158-44FC-8F31-57A171CBE5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00173248"/>
        <c:axId val="1000181984"/>
      </c:barChart>
      <c:catAx>
        <c:axId val="10001732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2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0181984"/>
        <c:crosses val="autoZero"/>
        <c:auto val="1"/>
        <c:lblAlgn val="ctr"/>
        <c:lblOffset val="100"/>
        <c:noMultiLvlLbl val="0"/>
      </c:catAx>
      <c:valAx>
        <c:axId val="10001819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8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800"/>
                  <a:t>Mean</a:t>
                </a:r>
                <a:r>
                  <a:rPr lang="en-GB" sz="1800" baseline="0"/>
                  <a:t> p</a:t>
                </a:r>
                <a:r>
                  <a:rPr lang="en-GB" sz="1800"/>
                  <a:t>ercentage cover (%)</a:t>
                </a:r>
              </a:p>
            </c:rich>
          </c:tx>
          <c:layout>
            <c:manualLayout>
              <c:xMode val="edge"/>
              <c:yMode val="edge"/>
              <c:x val="4.4364590789787647E-2"/>
              <c:y val="9.8057333686447506E-2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8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017324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8161002140052415"/>
          <c:y val="0.78663105800573274"/>
          <c:w val="0.8148322328836759"/>
          <c:h val="0.1588130876220986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6">
  <cs:axisTitle>
    <cs:lnRef idx="0"/>
    <cs:fillRef idx="0"/>
    <cs:effectRef idx="0"/>
    <cs:fontRef idx="minor">
      <a:schemeClr val="tx1">
        <a:lumMod val="50000"/>
        <a:lumOff val="50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400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6">
  <cs:axisTitle>
    <cs:lnRef idx="0"/>
    <cs:fillRef idx="0"/>
    <cs:effectRef idx="0"/>
    <cs:fontRef idx="minor">
      <a:schemeClr val="tx1">
        <a:lumMod val="50000"/>
        <a:lumOff val="50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>
  <cs:dataPoint3D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3D>
  <cs:dataPointLine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158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2">
      <cs:styleClr val="auto"/>
    </cs:fillRef>
    <cs:effectRef idx="1"/>
    <cs:fontRef idx="minor">
      <a:schemeClr val="dk1"/>
    </cs:fontRef>
    <cs:spPr>
      <a:ln w="9525" cap="flat" cmpd="sng" algn="ctr">
        <a:solidFill>
          <a:schemeClr val="phClr">
            <a:shade val="95000"/>
          </a:schemeClr>
        </a:solidFill>
        <a:round/>
      </a:ln>
    </cs:spPr>
  </cs:dataPointMarker>
  <cs:dataPointMarkerLayout symbol="circle" size="4"/>
  <cs:dataPointWirefram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50000"/>
        <a:lumOff val="50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50000"/>
        <a:lumOff val="50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1400" kern="1200" cap="none" spc="20" baseline="0"/>
  </cs:title>
  <cs:trendline>
    <cs:lnRef idx="0">
      <cs:styleClr val="auto"/>
    </cs:lnRef>
    <cs:fillRef idx="2"/>
    <cs:effectRef idx="0"/>
    <cs:fontRef idx="minor">
      <a:schemeClr val="dk1"/>
    </cs:fontRef>
    <cs:spPr>
      <a:ln w="9525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50000"/>
        <a:lumOff val="50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3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DC0E5-EB64-4162-B001-FE81CF09E8A7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1C316-B647-4E64-B81B-BC7BAC195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75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choose cattle grazing?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Food production/local environment/ beautiful spot/ interesting project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compare with sheep grazing?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control/ no “un-grazed” area / unsure of availability of previous year’s data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did I choose what to measure?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US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Everything?birds</a:t>
            </a: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/mammals/pollinators/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914400">
              <a:lnSpc>
                <a:spcPct val="107000"/>
              </a:lnSpc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Veg above/below ground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Feasibility – manageable data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did I include a questionnaire?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US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incorporate a qualitative, mixed-method component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84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Stratified sampling was used to survey vegetation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7 strata (111 quadrats) within the cattle-grazed 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2 strata (40 quadrats) within an adjacent sheep-grazed 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</a:rPr>
              <a:t>Quadrat number: Species accumulation curve – indicates whether sufficient number of quadrats have been recorder, e.g. whether more species are likely to be found </a:t>
            </a:r>
            <a:r>
              <a:rPr lang="en-GB" sz="1800">
                <a:effectLst/>
                <a:latin typeface="Calibri" panose="020F0502020204030204" pitchFamily="34" charset="0"/>
              </a:rPr>
              <a:t>(the curve </a:t>
            </a:r>
            <a:r>
              <a:rPr lang="en-GB" sz="1800" dirty="0">
                <a:effectLst/>
                <a:latin typeface="Calibri" panose="020F0502020204030204" pitchFamily="34" charset="0"/>
              </a:rPr>
              <a:t>plateaus)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21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cattle site had: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a greater species richness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taller canopy.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264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cattle site had: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greater cover by herbaceous plants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5459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US" sz="1400" b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Positive </a:t>
            </a:r>
            <a:r>
              <a:rPr lang="en-US" sz="1400" b="1" kern="1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Indicators</a:t>
            </a:r>
            <a:endParaRPr lang="en-GB" sz="1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Bird’s foot trefoil          (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Lotus </a:t>
            </a:r>
            <a:r>
              <a:rPr lang="en-US" sz="14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corniculatus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L.)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Germander speedwell  (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Veronica chamaedrys L.)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Tormentil/Cinquefoil    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(Potentilla </a:t>
            </a:r>
            <a:r>
              <a:rPr lang="en-US" sz="14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erecta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 (L.) </a:t>
            </a:r>
            <a:r>
              <a:rPr lang="en-US" sz="14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Räusch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Yarrow                          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(Achillea millefolium L.)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Violet                            (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Viola </a:t>
            </a:r>
            <a:r>
              <a:rPr lang="en-US" sz="14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spp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Heath Bedstraw            (</a:t>
            </a:r>
            <a:r>
              <a:rPr lang="en-US" sz="14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Galium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saxatile L.)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Smooth hawksbeard    (</a:t>
            </a:r>
            <a:r>
              <a:rPr lang="en-US" sz="14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Crepis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4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capillaris</a:t>
            </a:r>
            <a:r>
              <a:rPr lang="en-US" sz="14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L.)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US" sz="1800" b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Negative indicators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Thistle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</a:t>
            </a: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Cirsium  </a:t>
            </a:r>
            <a:r>
              <a:rPr lang="en-US" sz="18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spp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White clover</a:t>
            </a:r>
            <a:r>
              <a:rPr lang="en-GB" sz="1800" i="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(Trifolium repens L.)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Stinging nettle</a:t>
            </a:r>
            <a:r>
              <a:rPr lang="en-GB" sz="1800" i="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(Urtica dioica L 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Curly dock </a:t>
            </a:r>
            <a:r>
              <a:rPr lang="en-GB" sz="1800" i="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(Rumex crispus L.)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Common Ragwort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Jacobaea vulgaris </a:t>
            </a:r>
            <a:r>
              <a:rPr lang="en-US" sz="18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Gaertn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Creeping buttercup    (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Ranunculus repens)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Hogweed </a:t>
            </a:r>
            <a:r>
              <a:rPr lang="en-GB" sz="1800" kern="12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</a:t>
            </a:r>
            <a:r>
              <a:rPr lang="en-US" sz="1800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(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Heracleum </a:t>
            </a:r>
            <a:r>
              <a:rPr lang="en-US" sz="1800" i="1" kern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spp</a:t>
            </a:r>
            <a:r>
              <a:rPr lang="en-US" sz="1800" i="1" kern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493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Temporal comparisons with a baseline survey: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no significant difference in the overall grass and herb coverage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there was a significant increase within one stratum.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0188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Need help? (4 names from 6 – incorrect order)</a:t>
            </a:r>
          </a:p>
          <a:p>
            <a:r>
              <a:rPr lang="en-US" dirty="0"/>
              <a:t>Latin names?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90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9782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 – common name</a:t>
            </a:r>
          </a:p>
          <a:p>
            <a:r>
              <a:rPr lang="en-US" dirty="0"/>
              <a:t>Then – Latin Genus - species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01C316-B647-4E64-B81B-BC7BAC1952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29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E67EA-D862-489D-95B3-9DA4C438C4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8E596F-FEC6-4335-8289-7D8F6AA071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A7BDD-D8C1-4636-B549-FA04AC17C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71FE1-CF30-4673-AFBD-E8A7704B8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4C9B1-423D-474E-A842-59E3019E9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658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2EF31-2043-4379-B832-E5DC2B8B6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EC1A-51AF-4BFB-8BE7-E47F50ADD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46A68-D4F4-45DD-8A4F-E06E2194B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651A6-04D2-4E4C-AD42-936F3002C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5953E-205F-49C8-95A9-1C920107C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055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7E6F9-7F55-4382-B301-2AE735647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59B851-0805-4724-8BBC-84A995371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5F6234-6BFC-40CA-B947-2B1FF3D36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B2BE2-4600-4273-903C-02963DBA9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1AF6F-23E1-4912-9BED-3B51372C1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117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A680B-1C94-4B25-984A-B69CADAF2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D3075-62CB-427A-B578-F48120436B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F5662-C20C-4789-A55B-5A56832191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70D6BD-427F-491C-BDD1-284D60F754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B82391-941E-4FFE-ACD9-09EB09E3D8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1CE76-2969-4D65-A31D-C51365032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682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5EC28-3064-48E2-9E34-08A931988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813CF2-6FB4-4E27-B462-1121FC48D0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23578-22EF-4D05-9AB1-D3DFF45525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0F0082-4280-4F53-9A94-62B0E74E1A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E225B-19BD-418F-9609-DE9FFD1B08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5026FF-685B-4789-AA73-AEB523F17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E806F5-ECC4-4B24-B85E-98E5ABA3E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6A669C-E09D-467E-8E98-BFF054C77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92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24B61-BAC5-4CF5-9EE4-945419657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31DAD7-0432-4F93-990B-896175B5D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C3AEB1-0838-4E49-B312-5E66C6757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7C7469-CA7C-4B1E-90DC-CA5A49D0E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773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574DC9-70F8-4BC2-9E30-53ED12C93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2DD298-87B7-449C-8F60-A23E99EE7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B6FF5-16FA-4FFF-AE4C-88EA7A52F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652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3F80F-056C-41DA-A4EB-2396033C7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4EDB9-CBB0-435B-A606-15B56C1B2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18C380-5BC6-4987-BC28-C84C9903CB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84E2D-03C3-4EEB-92BF-3ECB85D73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3F9A2-8697-409F-8D4B-B83D4B7FD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2EDDB2-EEDB-47B9-ABCB-CE7100A1F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436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1C8FC-B9B7-470B-8412-EEC4FD878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AD85B6-7D1E-481A-AB10-2EB8B36791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45FF9F-DD7A-44B1-8E2B-CA472640BB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34C27D-A27F-4F03-AB35-60640693A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0F0CEF-0343-45F3-BEEC-02572C574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D50E8C-2F42-4172-9186-ECF5ACADC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59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7E963-63C5-4C03-B0A7-99EE6D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7D625-75E4-4EDB-8B24-2E9383FC18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2371A-9113-4144-BF82-56EFF973E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842E7F-E699-4F23-80D3-FEB1A1E63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46692-C70F-4B4E-B5FC-39F75E797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69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0596F6-92E6-42D0-B095-4480CC99D6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E55743-444B-4FBC-BFB4-9FFE5D1FB7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394E2-A59C-48DC-8BEE-B8D6A22A8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36E78-705F-4F4C-9826-D702ECEA1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C9078-0518-427C-9A6A-4625753F9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56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9EFAF1-12F8-4E0F-8451-9A0EC8756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B708AF-4F36-4C7A-8F36-64D0FDA362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915E9-5206-475E-A1AE-D66C168E98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3961BB-5B9C-4799-A059-FDE7FA871E46}" type="datetimeFigureOut">
              <a:rPr lang="en-GB" smtClean="0"/>
              <a:t>24/04/2022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08353-05F2-4E0A-80C4-10A6632E04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5DB6F-78E8-43BE-A0BE-32A40F743A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276E3-C054-4C52-92E0-060A6019C3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958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dentify.plantnet.org/weurope/identify" TargetMode="External"/><Relationship Id="rId7" Type="http://schemas.openxmlformats.org/officeDocument/2006/relationships/image" Target="../media/image1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13.jpg"/><Relationship Id="rId7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dentify.plantnet.org/the-plant-list/species/Trifolium%20repens%20L./data" TargetMode="External"/><Relationship Id="rId5" Type="http://schemas.openxmlformats.org/officeDocument/2006/relationships/image" Target="../media/image14.jpg"/><Relationship Id="rId4" Type="http://schemas.openxmlformats.org/officeDocument/2006/relationships/hyperlink" Target="https://identify.plantnet.org/the-plant-list/species/Bellis%20perennis%20L./data" TargetMode="External"/><Relationship Id="rId9" Type="http://schemas.openxmlformats.org/officeDocument/2006/relationships/hyperlink" Target="https://identify.plantnet.org/the-plant-list/species/Primula%20veris%20L./data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17.jpg"/><Relationship Id="rId7" Type="http://schemas.openxmlformats.org/officeDocument/2006/relationships/hyperlink" Target="https://identify.plantnet.org/weurope/species/Glechoma%20hederacea%20L./data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dentify.plantnet.org/the-plant-list/species/Viola%20riviniana%20Rchb./data" TargetMode="External"/><Relationship Id="rId5" Type="http://schemas.openxmlformats.org/officeDocument/2006/relationships/image" Target="../media/image18.jpg"/><Relationship Id="rId10" Type="http://schemas.openxmlformats.org/officeDocument/2006/relationships/image" Target="../media/image20.jpg"/><Relationship Id="rId4" Type="http://schemas.openxmlformats.org/officeDocument/2006/relationships/hyperlink" Target="https://identify.plantnet.org/the-plant-list/species/Lotus%20corniculatus%20L./data" TargetMode="External"/><Relationship Id="rId9" Type="http://schemas.openxmlformats.org/officeDocument/2006/relationships/hyperlink" Target="https://identify.plantnet.org/weurope/species/Ficaria%20verna%20Huds./data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identify.plantnet.org/the-plant-list/species/Trifolium%20repens%20L./data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dentify.plantnet.org/the-plant-list/species/Lotus%20corniculatus%20L./data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hyperlink" Target="https://identify.plantnet.org/weurope/species/Ficaria%20verna%20Huds./data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hyperlink" Target="https://identify.plantnet.org/weurope/species/Glechoma%20hederacea%20L./da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grass, cow, outdoor, sky&#10;&#10;Description automatically generated">
            <a:extLst>
              <a:ext uri="{FF2B5EF4-FFF2-40B4-BE49-F238E27FC236}">
                <a16:creationId xmlns:a16="http://schemas.microsoft.com/office/drawing/2014/main" id="{281B3B1F-74B1-460D-86F3-77FEABE016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475" y="244375"/>
            <a:ext cx="6171303" cy="3234636"/>
          </a:xfrm>
          <a:prstGeom prst="rect">
            <a:avLst/>
          </a:prstGeom>
          <a:ln w="15875">
            <a:solidFill>
              <a:sysClr val="windowText" lastClr="00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F473750-7E84-4FD3-90DF-1C60329EEAAC}"/>
              </a:ext>
            </a:extLst>
          </p:cNvPr>
          <p:cNvSpPr txBox="1"/>
          <p:nvPr/>
        </p:nvSpPr>
        <p:spPr>
          <a:xfrm>
            <a:off x="3130475" y="3658970"/>
            <a:ext cx="6171303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MSc Dissertation title:</a:t>
            </a:r>
          </a:p>
          <a:p>
            <a:pPr algn="ctr"/>
            <a:endParaRPr lang="en-US" sz="1050" b="1" dirty="0"/>
          </a:p>
          <a:p>
            <a:pPr algn="ctr"/>
            <a:r>
              <a:rPr lang="en-GB" sz="2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Are the Welsh Blacks promoting greater floral diversity than sheep and which grazer will the public support? </a:t>
            </a:r>
          </a:p>
          <a:p>
            <a:pPr algn="ctr"/>
            <a:endParaRPr lang="en-GB" sz="24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2400" dirty="0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A case study of a conservation cattle-grazing project on a calcareous clifftop in Gower.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694D96B6-3D8A-45EF-93D5-56A879EE7C9D}"/>
              </a:ext>
            </a:extLst>
          </p:cNvPr>
          <p:cNvSpPr/>
          <p:nvPr/>
        </p:nvSpPr>
        <p:spPr>
          <a:xfrm>
            <a:off x="193636" y="398033"/>
            <a:ext cx="2054712" cy="1333948"/>
          </a:xfrm>
          <a:prstGeom prst="wedgeRoundRectCallout">
            <a:avLst>
              <a:gd name="adj1" fmla="val 90210"/>
              <a:gd name="adj2" fmla="val -23600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Why choose cattle grazing?</a:t>
            </a:r>
            <a:endParaRPr lang="en-GB" sz="2400" b="1" dirty="0"/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A7292447-FCD6-4A37-8560-EADC7E1BA06C}"/>
              </a:ext>
            </a:extLst>
          </p:cNvPr>
          <p:cNvSpPr/>
          <p:nvPr/>
        </p:nvSpPr>
        <p:spPr>
          <a:xfrm>
            <a:off x="274916" y="3412864"/>
            <a:ext cx="2054711" cy="1766944"/>
          </a:xfrm>
          <a:prstGeom prst="wedgeRoundRectCallout">
            <a:avLst>
              <a:gd name="adj1" fmla="val 86572"/>
              <a:gd name="adj2" fmla="val -82883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Why compare with sheep grazing?</a:t>
            </a:r>
            <a:endParaRPr lang="en-GB" sz="2400" b="1" dirty="0"/>
          </a:p>
        </p:txBody>
      </p:sp>
      <p:sp>
        <p:nvSpPr>
          <p:cNvPr id="10" name="Speech Bubble: Rectangle with Corners Rounded 9">
            <a:extLst>
              <a:ext uri="{FF2B5EF4-FFF2-40B4-BE49-F238E27FC236}">
                <a16:creationId xmlns:a16="http://schemas.microsoft.com/office/drawing/2014/main" id="{62BFBC94-0C66-455A-A7E8-804236A3B2B9}"/>
              </a:ext>
            </a:extLst>
          </p:cNvPr>
          <p:cNvSpPr/>
          <p:nvPr/>
        </p:nvSpPr>
        <p:spPr>
          <a:xfrm>
            <a:off x="9943653" y="398033"/>
            <a:ext cx="2054711" cy="1333948"/>
          </a:xfrm>
          <a:prstGeom prst="wedgeRoundRectCallout">
            <a:avLst>
              <a:gd name="adj1" fmla="val -79571"/>
              <a:gd name="adj2" fmla="val -29408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What to measure?</a:t>
            </a:r>
            <a:endParaRPr lang="en-GB" sz="2400" b="1" dirty="0"/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12832472-ECBD-41D4-884D-AD3A140E224D}"/>
              </a:ext>
            </a:extLst>
          </p:cNvPr>
          <p:cNvSpPr/>
          <p:nvPr/>
        </p:nvSpPr>
        <p:spPr>
          <a:xfrm>
            <a:off x="9682481" y="3412864"/>
            <a:ext cx="2315884" cy="1766944"/>
          </a:xfrm>
          <a:prstGeom prst="wedgeRoundRectCallout">
            <a:avLst>
              <a:gd name="adj1" fmla="val -62294"/>
              <a:gd name="adj2" fmla="val -85183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Why include a questionnaire?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26047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2BDFC489-258B-4712-90BC-CF09A694A5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4621" y="1418883"/>
            <a:ext cx="3841244" cy="336901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4AA66537-2D12-4597-B91E-A4A0EC32BD56}"/>
              </a:ext>
            </a:extLst>
          </p:cNvPr>
          <p:cNvSpPr txBox="1"/>
          <p:nvPr/>
        </p:nvSpPr>
        <p:spPr>
          <a:xfrm>
            <a:off x="8204296" y="495300"/>
            <a:ext cx="321706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Quadrat                            </a:t>
            </a:r>
            <a:r>
              <a:rPr lang="en-US" sz="2000" dirty="0"/>
              <a:t>made of bamboo  and string!</a:t>
            </a:r>
            <a:endParaRPr lang="en-GB" sz="32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9C22B27-F16F-4DF3-9CA2-02D4E65E5096}"/>
              </a:ext>
            </a:extLst>
          </p:cNvPr>
          <p:cNvSpPr txBox="1"/>
          <p:nvPr/>
        </p:nvSpPr>
        <p:spPr>
          <a:xfrm>
            <a:off x="160638" y="228600"/>
            <a:ext cx="7188201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 </a:t>
            </a:r>
            <a:r>
              <a:rPr lang="en-US" sz="2800" b="1" dirty="0">
                <a:solidFill>
                  <a:schemeClr val="accent1"/>
                </a:solidFill>
              </a:rPr>
              <a:t>COLLECTING DATA USING A QUADRAT</a:t>
            </a:r>
          </a:p>
          <a:p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PERCENTAGE COVER</a:t>
            </a:r>
          </a:p>
          <a:p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494A4A"/>
                </a:solidFill>
              </a:rPr>
              <a:t>ABUNDANCE</a:t>
            </a:r>
            <a:endParaRPr lang="en-US" sz="2400" b="1" i="0" dirty="0">
              <a:solidFill>
                <a:srgbClr val="494A4A"/>
              </a:solidFill>
              <a:effectLst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b="0" i="0" dirty="0">
                <a:solidFill>
                  <a:srgbClr val="494A4A"/>
                </a:solidFill>
                <a:effectLst/>
              </a:rPr>
              <a:t>Density: the number of individual plants per quadrat or per unit area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494A4A"/>
                </a:solidFill>
              </a:rPr>
              <a:t>F</a:t>
            </a:r>
            <a:r>
              <a:rPr lang="en-US" sz="2400" b="0" i="0" dirty="0">
                <a:solidFill>
                  <a:srgbClr val="494A4A"/>
                </a:solidFill>
                <a:effectLst/>
              </a:rPr>
              <a:t>requency: the proportion of quadrats each species occurs in</a:t>
            </a:r>
          </a:p>
          <a:p>
            <a:pPr lvl="1"/>
            <a:endParaRPr lang="en-US" sz="2400" b="0" i="0" dirty="0">
              <a:solidFill>
                <a:srgbClr val="494A4A"/>
              </a:solidFill>
              <a:effectLst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SPECIES RICHNESS                                                              </a:t>
            </a:r>
            <a:r>
              <a:rPr lang="en-US" sz="2400" dirty="0"/>
              <a:t>Number of different species per quadrat </a:t>
            </a:r>
            <a:r>
              <a:rPr lang="en-US" sz="2400" dirty="0">
                <a:solidFill>
                  <a:srgbClr val="FF0000"/>
                </a:solidFill>
              </a:rPr>
              <a:t>(Presence or absence of each species)</a:t>
            </a:r>
          </a:p>
          <a:p>
            <a:endParaRPr lang="en-US" sz="2400" dirty="0">
              <a:solidFill>
                <a:srgbClr val="FF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SAMPLING METHOD                                                          </a:t>
            </a:r>
            <a:r>
              <a:rPr lang="en-US" sz="2400" dirty="0"/>
              <a:t>Random sampling / systematic sampling (transect) / stratified sampling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105181A-E7CF-44CF-9704-FD74C6323DF4}"/>
              </a:ext>
            </a:extLst>
          </p:cNvPr>
          <p:cNvSpPr txBox="1"/>
          <p:nvPr/>
        </p:nvSpPr>
        <p:spPr>
          <a:xfrm>
            <a:off x="7899400" y="5168900"/>
            <a:ext cx="39664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QUADRAT  SIZE?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QUADRAT NUMBER?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4237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 bldLvl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AA91-F4F8-48FE-86F5-7BE9E2E0B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9483"/>
            <a:ext cx="10515600" cy="63817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The site: </a:t>
            </a:r>
            <a:r>
              <a:rPr lang="en-US" b="1" dirty="0" err="1"/>
              <a:t>Paviland</a:t>
            </a:r>
            <a:r>
              <a:rPr lang="en-US" b="1" dirty="0"/>
              <a:t> Farm South coast of Gower </a:t>
            </a:r>
            <a:endParaRPr lang="en-GB" b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EA172BF-63D2-4376-9AB9-EEBC5DD9A70C}"/>
              </a:ext>
            </a:extLst>
          </p:cNvPr>
          <p:cNvGrpSpPr/>
          <p:nvPr/>
        </p:nvGrpSpPr>
        <p:grpSpPr>
          <a:xfrm>
            <a:off x="0" y="1005366"/>
            <a:ext cx="12442225" cy="7808092"/>
            <a:chOff x="0" y="0"/>
            <a:chExt cx="6161314" cy="4365171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9177EA8A-9834-40C2-A133-B5D5486DD1FC}"/>
                </a:ext>
              </a:extLst>
            </p:cNvPr>
            <p:cNvGrpSpPr/>
            <p:nvPr/>
          </p:nvGrpSpPr>
          <p:grpSpPr>
            <a:xfrm>
              <a:off x="65314" y="0"/>
              <a:ext cx="6096000" cy="4232275"/>
              <a:chOff x="266700" y="5963920"/>
              <a:chExt cx="5669915" cy="3972927"/>
            </a:xfrm>
          </p:grpSpPr>
          <p:pic>
            <p:nvPicPr>
              <p:cNvPr id="7" name="Picture 6" descr="Map&#10;&#10;Description automatically generated">
                <a:extLst>
                  <a:ext uri="{FF2B5EF4-FFF2-40B4-BE49-F238E27FC236}">
                    <a16:creationId xmlns:a16="http://schemas.microsoft.com/office/drawing/2014/main" id="{9A9F5E75-3800-4425-9EAF-62434BDD991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66700" y="5963920"/>
                <a:ext cx="5502275" cy="3024505"/>
              </a:xfrm>
              <a:prstGeom prst="rect">
                <a:avLst/>
              </a:prstGeom>
            </p:spPr>
          </p:pic>
          <p:sp>
            <p:nvSpPr>
              <p:cNvPr id="8" name="Text Box 2">
                <a:extLst>
                  <a:ext uri="{FF2B5EF4-FFF2-40B4-BE49-F238E27FC236}">
                    <a16:creationId xmlns:a16="http://schemas.microsoft.com/office/drawing/2014/main" id="{4227B6E8-F0D5-49E9-9E9A-F6952ED26B69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66700" y="9101636"/>
                <a:ext cx="5669915" cy="83521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20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Calibri" panose="020F0502020204030204" pitchFamily="34" charset="0"/>
                  </a:rPr>
                  <a:t>Figure 1. Aerial view of the two adjacent study sites, showing the position of the individual sampling areas (strata).  The “W” indicates a non-linear transect walk; the two straight lines indicate shorter straight-line transects.  Soil cores for the seedbank survey were sampled from within S1, A2 and B4 strata. The map was constructed using Google Earth (2021).</a:t>
                </a:r>
                <a:endParaRPr lang="en-GB" sz="11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CC73B68D-AA9C-456A-8EC2-55FAE35DEF0D}"/>
                </a:ext>
              </a:extLst>
            </p:cNvPr>
            <p:cNvCxnSpPr/>
            <p:nvPr/>
          </p:nvCxnSpPr>
          <p:spPr>
            <a:xfrm>
              <a:off x="0" y="4365171"/>
              <a:ext cx="5981076" cy="0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51100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894A8-3B9C-4275-8DAE-113400902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00" y="-19510"/>
            <a:ext cx="10515600" cy="686777"/>
          </a:xfrm>
        </p:spPr>
        <p:txBody>
          <a:bodyPr>
            <a:normAutofit/>
          </a:bodyPr>
          <a:lstStyle/>
          <a:p>
            <a:r>
              <a:rPr lang="en-US" sz="2400" b="1" dirty="0"/>
              <a:t>RESULTS 1</a:t>
            </a:r>
            <a:endParaRPr lang="en-GB" sz="2400" b="1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3FEA157-3E0B-49C0-B7A5-12EE1D9E73E0}"/>
              </a:ext>
            </a:extLst>
          </p:cNvPr>
          <p:cNvGrpSpPr/>
          <p:nvPr/>
        </p:nvGrpSpPr>
        <p:grpSpPr>
          <a:xfrm>
            <a:off x="822913" y="558800"/>
            <a:ext cx="11369087" cy="5639724"/>
            <a:chOff x="33866" y="-1"/>
            <a:chExt cx="6779321" cy="2732351"/>
          </a:xfrm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14801675-03DF-4919-AEAB-82E39357CCF7}"/>
                </a:ext>
              </a:extLst>
            </p:cNvPr>
            <p:cNvGrpSpPr/>
            <p:nvPr/>
          </p:nvGrpSpPr>
          <p:grpSpPr>
            <a:xfrm>
              <a:off x="33866" y="9525"/>
              <a:ext cx="3326554" cy="2720269"/>
              <a:chOff x="33866" y="0"/>
              <a:chExt cx="3326554" cy="2720269"/>
            </a:xfrm>
          </p:grpSpPr>
          <p:sp>
            <p:nvSpPr>
              <p:cNvPr id="11" name="Text Box 2">
                <a:extLst>
                  <a:ext uri="{FF2B5EF4-FFF2-40B4-BE49-F238E27FC236}">
                    <a16:creationId xmlns:a16="http://schemas.microsoft.com/office/drawing/2014/main" id="{47E82D4C-9323-45F8-BD89-88E784B7923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09467" y="2523067"/>
                <a:ext cx="3050953" cy="197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0" vert="horz" wrap="square" lIns="91440" tIns="45720" rIns="91440" bIns="45720" anchor="t" anchorCtr="0" upright="1">
                <a:sp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mean species richness of vegetation</a:t>
                </a:r>
              </a:p>
            </p:txBody>
          </p:sp>
          <p:graphicFrame>
            <p:nvGraphicFramePr>
              <p:cNvPr id="12" name="Chart 11">
                <a:extLst>
                  <a:ext uri="{FF2B5EF4-FFF2-40B4-BE49-F238E27FC236}">
                    <a16:creationId xmlns:a16="http://schemas.microsoft.com/office/drawing/2014/main" id="{2766E24F-D768-491F-9684-BD509A02943F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3426383198"/>
                  </p:ext>
                </p:extLst>
              </p:nvPr>
            </p:nvGraphicFramePr>
            <p:xfrm>
              <a:off x="33866" y="0"/>
              <a:ext cx="3224530" cy="2480310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3"/>
              </a:graphicData>
            </a:graphic>
          </p:graphicFrame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5FED0531-B69D-4021-BB4C-3977433CACE3}"/>
                </a:ext>
              </a:extLst>
            </p:cNvPr>
            <p:cNvGrpSpPr/>
            <p:nvPr/>
          </p:nvGrpSpPr>
          <p:grpSpPr>
            <a:xfrm>
              <a:off x="3362325" y="-1"/>
              <a:ext cx="3450862" cy="2732351"/>
              <a:chOff x="0" y="-1"/>
              <a:chExt cx="3450862" cy="2732351"/>
            </a:xfrm>
          </p:grpSpPr>
          <p:sp>
            <p:nvSpPr>
              <p:cNvPr id="9" name="Text Box 2">
                <a:extLst>
                  <a:ext uri="{FF2B5EF4-FFF2-40B4-BE49-F238E27FC236}">
                    <a16:creationId xmlns:a16="http://schemas.microsoft.com/office/drawing/2014/main" id="{93024A05-2D32-411F-B96E-75BE7282A34E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09187" y="2535148"/>
                <a:ext cx="3241675" cy="197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0" vert="horz" wrap="square" lIns="91440" tIns="45720" rIns="91440" bIns="45720" anchor="t" anchorCtr="0" upright="1">
                <a:sp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sz="20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mean height of vegetation</a:t>
                </a:r>
                <a:endParaRPr lang="en-GB" b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graphicFrame>
            <p:nvGraphicFramePr>
              <p:cNvPr id="10" name="Chart 9">
                <a:extLst>
                  <a:ext uri="{FF2B5EF4-FFF2-40B4-BE49-F238E27FC236}">
                    <a16:creationId xmlns:a16="http://schemas.microsoft.com/office/drawing/2014/main" id="{6BC567FE-0B2C-4EBA-8FC4-4AB2E229EF9E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21943643"/>
                  </p:ext>
                </p:extLst>
              </p:nvPr>
            </p:nvGraphicFramePr>
            <p:xfrm>
              <a:off x="0" y="-1"/>
              <a:ext cx="3241675" cy="2635315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4"/>
              </a:graphicData>
            </a:graphic>
          </p:graphicFrame>
        </p:grpSp>
      </p:grpSp>
    </p:spTree>
    <p:extLst>
      <p:ext uri="{BB962C8B-B14F-4D97-AF65-F5344CB8AC3E}">
        <p14:creationId xmlns:p14="http://schemas.microsoft.com/office/powerpoint/2010/main" val="1176281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1DBED-2BA6-4A4F-A036-E2976E820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287"/>
            <a:ext cx="10515600" cy="701675"/>
          </a:xfrm>
        </p:spPr>
        <p:txBody>
          <a:bodyPr>
            <a:normAutofit/>
          </a:bodyPr>
          <a:lstStyle/>
          <a:p>
            <a:r>
              <a:rPr lang="en-US" sz="2400" b="1" dirty="0"/>
              <a:t>RESULTS 2</a:t>
            </a:r>
            <a:endParaRPr lang="en-GB" sz="2400" b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1F0EC81-014E-4003-A6F2-10152B07E3D7}"/>
              </a:ext>
            </a:extLst>
          </p:cNvPr>
          <p:cNvGrpSpPr/>
          <p:nvPr/>
        </p:nvGrpSpPr>
        <p:grpSpPr>
          <a:xfrm>
            <a:off x="2656703" y="330200"/>
            <a:ext cx="6461897" cy="6513513"/>
            <a:chOff x="0" y="0"/>
            <a:chExt cx="4657725" cy="4314825"/>
          </a:xfrm>
        </p:grpSpPr>
        <p:graphicFrame>
          <p:nvGraphicFramePr>
            <p:cNvPr id="5" name="Chart 4">
              <a:extLst>
                <a:ext uri="{FF2B5EF4-FFF2-40B4-BE49-F238E27FC236}">
                  <a16:creationId xmlns:a16="http://schemas.microsoft.com/office/drawing/2014/main" id="{8C20B6B9-6ABB-45E0-AF06-02A6CAC023DE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733928431"/>
                </p:ext>
              </p:extLst>
            </p:nvPr>
          </p:nvGraphicFramePr>
          <p:xfrm>
            <a:off x="0" y="0"/>
            <a:ext cx="4562475" cy="3595370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6" name="Text Box 14">
              <a:extLst>
                <a:ext uri="{FF2B5EF4-FFF2-40B4-BE49-F238E27FC236}">
                  <a16:creationId xmlns:a16="http://schemas.microsoft.com/office/drawing/2014/main" id="{E680D50F-8C4B-4B6F-8E95-FD36605D891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0" y="3619500"/>
              <a:ext cx="4657725" cy="695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dk1">
                      <a:lumMod val="0"/>
                      <a:lumOff val="0"/>
                    </a:schemeClr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/>
                </a14:hiddenEffects>
              </a:ext>
            </a:extLst>
          </p:spPr>
          <p:txBody>
            <a:bodyPr rot="0" vert="horz" wrap="square" lIns="36576" tIns="36576" rIns="36576" bIns="36576" anchor="t" anchorCtr="0" upright="1"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US" sz="2400" b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The percentage cover of grasses, herbaceous plants and thistles</a:t>
              </a:r>
              <a:endPara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5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endPara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US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 </a:t>
              </a:r>
              <a:endPara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49325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D9D18-BC9B-4BFC-A09D-4F0CC0B56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00" y="142875"/>
            <a:ext cx="10515600" cy="561975"/>
          </a:xfrm>
        </p:spPr>
        <p:txBody>
          <a:bodyPr>
            <a:normAutofit/>
          </a:bodyPr>
          <a:lstStyle/>
          <a:p>
            <a:r>
              <a:rPr lang="en-US" sz="2400" b="1" dirty="0"/>
              <a:t>RESULTS 3</a:t>
            </a:r>
            <a:endParaRPr lang="en-GB" sz="2400" b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4E71FC9-7AA2-4936-B54C-58F984D40803}"/>
              </a:ext>
            </a:extLst>
          </p:cNvPr>
          <p:cNvGrpSpPr/>
          <p:nvPr/>
        </p:nvGrpSpPr>
        <p:grpSpPr>
          <a:xfrm>
            <a:off x="2379178" y="142875"/>
            <a:ext cx="7749312" cy="7220584"/>
            <a:chOff x="-391034" y="166425"/>
            <a:chExt cx="8264524" cy="6402015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456401A-428D-4F20-BFA4-CB83705AA28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391034" y="166425"/>
              <a:ext cx="8264524" cy="61466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dk1">
                      <a:lumMod val="0"/>
                      <a:lumOff val="0"/>
                    </a:schemeClr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dk1">
                        <a:lumMod val="0"/>
                        <a:lumOff val="0"/>
                      </a:schemeClr>
                    </a:outerShdw>
                  </a:effectLst>
                </a14:hiddenEffects>
              </a:ext>
            </a:extLst>
          </p:spPr>
        </p:pic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50DA341-45E1-4E27-B43D-2072C0DDB6C6}"/>
                </a:ext>
              </a:extLst>
            </p:cNvPr>
            <p:cNvCxnSpPr/>
            <p:nvPr/>
          </p:nvCxnSpPr>
          <p:spPr>
            <a:xfrm>
              <a:off x="114300" y="6568440"/>
              <a:ext cx="6369798" cy="0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D929957-51E9-49A4-8CAD-03283E06425E}"/>
                </a:ext>
              </a:extLst>
            </p:cNvPr>
            <p:cNvGrpSpPr/>
            <p:nvPr/>
          </p:nvGrpSpPr>
          <p:grpSpPr>
            <a:xfrm>
              <a:off x="224736" y="4584383"/>
              <a:ext cx="7312099" cy="1409222"/>
              <a:chOff x="224736" y="-841057"/>
              <a:chExt cx="7312099" cy="1409222"/>
            </a:xfrm>
          </p:grpSpPr>
          <p:sp>
            <p:nvSpPr>
              <p:cNvPr id="8" name="Text Box 20">
                <a:extLst>
                  <a:ext uri="{FF2B5EF4-FFF2-40B4-BE49-F238E27FC236}">
                    <a16:creationId xmlns:a16="http://schemas.microsoft.com/office/drawing/2014/main" id="{5D97ACF9-C242-41FD-A399-5D6F28FAB3C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24736" y="-841057"/>
                <a:ext cx="3120445" cy="140922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>
                    <a:solidFill>
                      <a:schemeClr val="dk1">
                        <a:lumMod val="0"/>
                        <a:lumOff val="0"/>
                      </a:schemeClr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rot="0" vert="horz" wrap="square" lIns="36576" tIns="36576" rIns="36576" bIns="36576" anchor="t" anchorCtr="0" upright="1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The mean incidence of  seven  positive indicator species</a:t>
                </a: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endParaRPr lang="en-US" sz="1100" dirty="0"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endParaRPr lang="en-US" sz="11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</a:p>
            </p:txBody>
          </p:sp>
          <p:sp>
            <p:nvSpPr>
              <p:cNvPr id="9" name="Text Box 20">
                <a:extLst>
                  <a:ext uri="{FF2B5EF4-FFF2-40B4-BE49-F238E27FC236}">
                    <a16:creationId xmlns:a16="http://schemas.microsoft.com/office/drawing/2014/main" id="{3BDEAFA7-E1A0-4047-B019-BBAA8E12E5B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4237375" y="-841057"/>
                <a:ext cx="3299460" cy="140922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25400">
                    <a:solidFill>
                      <a:schemeClr val="dk1">
                        <a:lumMod val="0"/>
                        <a:lumOff val="0"/>
                      </a:schemeClr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/>
                  </a14:hiddenEffects>
                </a:ext>
              </a:extLst>
            </p:spPr>
            <p:txBody>
              <a:bodyPr rot="0" vert="horz" wrap="square" lIns="36576" tIns="36576" rIns="36576" bIns="36576" anchor="t" anchorCtr="0" upright="1">
                <a:noAutofit/>
              </a:bodyPr>
              <a:lstStyle/>
              <a:p>
                <a:pPr algn="ctr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 mean incidence of seven negative indicator species</a:t>
                </a:r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US" sz="12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1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1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</a:p>
            </p:txBody>
          </p:sp>
        </p:grp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4E0B02C4-A399-46AC-9D7E-F7F09F4A25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2483424"/>
            <a:ext cx="2209799" cy="15858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560FDAB-8958-4B71-B412-21ED00304C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91101" y="2483424"/>
            <a:ext cx="2198654" cy="164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647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B84B2-204C-4D22-BF3A-A33432CD3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74625"/>
            <a:ext cx="10515600" cy="333375"/>
          </a:xfrm>
        </p:spPr>
        <p:txBody>
          <a:bodyPr>
            <a:noAutofit/>
          </a:bodyPr>
          <a:lstStyle/>
          <a:p>
            <a:r>
              <a:rPr lang="en-US" sz="2800" b="1" dirty="0"/>
              <a:t>RESULTS 4</a:t>
            </a:r>
            <a:endParaRPr lang="en-GB" sz="2800" b="1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108E9B1-B6C2-4453-B499-20A9D3FAA47F}"/>
              </a:ext>
            </a:extLst>
          </p:cNvPr>
          <p:cNvGrpSpPr/>
          <p:nvPr/>
        </p:nvGrpSpPr>
        <p:grpSpPr>
          <a:xfrm>
            <a:off x="1371600" y="174625"/>
            <a:ext cx="9944099" cy="6683375"/>
            <a:chOff x="-216645" y="0"/>
            <a:chExt cx="6499336" cy="3649059"/>
          </a:xfrm>
        </p:grpSpPr>
        <p:sp>
          <p:nvSpPr>
            <p:cNvPr id="8" name="Text Box 56">
              <a:extLst>
                <a:ext uri="{FF2B5EF4-FFF2-40B4-BE49-F238E27FC236}">
                  <a16:creationId xmlns:a16="http://schemas.microsoft.com/office/drawing/2014/main" id="{622B2DE4-5B3F-411A-A42F-C20FF55665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-216645" y="3210805"/>
              <a:ext cx="6263640" cy="43825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5B9BD5"/>
                  </a:solidFill>
                </a14:hiddenFill>
              </a:ext>
              <a:ext uri="{91240B29-F687-4F45-9708-019B960494DF}">
                <a14:hiddenLine xmlns:a14="http://schemas.microsoft.com/office/drawing/2010/main" w="25400">
                  <a:solidFill>
                    <a:schemeClr val="dk1">
                      <a:lumMod val="0"/>
                      <a:lumOff val="0"/>
                    </a:schemeClr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/>
                </a14:hiddenEffects>
              </a:ext>
            </a:extLst>
          </p:spPr>
          <p:txBody>
            <a:bodyPr rot="0" vert="horz" wrap="square" lIns="36576" tIns="36576" rIns="36576" bIns="36576" anchor="t" anchorCtr="0" upright="1"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US" sz="2800" b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Temporal comparison between June 2020 and September 2021</a:t>
              </a:r>
              <a:endPara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0336AC69-B28D-40D1-B6B5-2AD845530CBD}"/>
                </a:ext>
              </a:extLst>
            </p:cNvPr>
            <p:cNvGrpSpPr/>
            <p:nvPr/>
          </p:nvGrpSpPr>
          <p:grpSpPr>
            <a:xfrm>
              <a:off x="0" y="0"/>
              <a:ext cx="6282691" cy="3126215"/>
              <a:chOff x="0" y="0"/>
              <a:chExt cx="6282691" cy="3126215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739F949E-24F7-47D6-955A-C0F809B6DEBF}"/>
                  </a:ext>
                </a:extLst>
              </p:cNvPr>
              <p:cNvGrpSpPr/>
              <p:nvPr/>
            </p:nvGrpSpPr>
            <p:grpSpPr>
              <a:xfrm>
                <a:off x="0" y="0"/>
                <a:ext cx="6282691" cy="3119120"/>
                <a:chOff x="0" y="0"/>
                <a:chExt cx="6282691" cy="3119120"/>
              </a:xfrm>
            </p:grpSpPr>
            <p:graphicFrame>
              <p:nvGraphicFramePr>
                <p:cNvPr id="12" name="Chart 11">
                  <a:extLst>
                    <a:ext uri="{FF2B5EF4-FFF2-40B4-BE49-F238E27FC236}">
                      <a16:creationId xmlns:a16="http://schemas.microsoft.com/office/drawing/2014/main" id="{B3B0FA47-4254-4C66-B91A-00ECFC1C926E}"/>
                    </a:ext>
                  </a:extLst>
                </p:cNvPr>
                <p:cNvGraphicFramePr/>
                <p:nvPr>
                  <p:extLst>
                    <p:ext uri="{D42A27DB-BD31-4B8C-83A1-F6EECF244321}">
                      <p14:modId xmlns:p14="http://schemas.microsoft.com/office/powerpoint/2010/main" val="982909834"/>
                    </p:ext>
                  </p:extLst>
                </p:nvPr>
              </p:nvGraphicFramePr>
              <p:xfrm>
                <a:off x="3139440" y="22860"/>
                <a:ext cx="3124200" cy="3096260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3"/>
                </a:graphicData>
              </a:graphic>
            </p:graphicFrame>
            <p:sp>
              <p:nvSpPr>
                <p:cNvPr id="13" name="Text Box 2">
                  <a:extLst>
                    <a:ext uri="{FF2B5EF4-FFF2-40B4-BE49-F238E27FC236}">
                      <a16:creationId xmlns:a16="http://schemas.microsoft.com/office/drawing/2014/main" id="{D4C88B2A-7210-4E45-BA79-F65083EB55D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426720" y="2788920"/>
                  <a:ext cx="2556510" cy="304800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rot="0" vert="horz" wrap="square" lIns="91440" tIns="45720" rIns="91440" bIns="45720" anchor="t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spcAft>
                      <a:spcPts val="800"/>
                    </a:spcAft>
                  </a:pPr>
                  <a:r>
                    <a:rPr lang="en-GB" sz="1200">
                      <a:effectLst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                       All strata</a:t>
                  </a:r>
                  <a:endParaRPr lang="en-GB" sz="110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14" name="Text Box 2">
                  <a:extLst>
                    <a:ext uri="{FF2B5EF4-FFF2-40B4-BE49-F238E27FC236}">
                      <a16:creationId xmlns:a16="http://schemas.microsoft.com/office/drawing/2014/main" id="{477DC775-FEE1-4597-A9F8-8DF3709E9BB8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3726181" y="2867881"/>
                  <a:ext cx="2556510" cy="211869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rot="0" vert="horz" wrap="square" lIns="91440" tIns="45720" rIns="91440" bIns="45720" anchor="t" anchorCtr="0">
                  <a:noAutofit/>
                </a:bodyPr>
                <a:lstStyle/>
                <a:p>
                  <a:pPr>
                    <a:lnSpc>
                      <a:spcPct val="107000"/>
                    </a:lnSpc>
                    <a:spcAft>
                      <a:spcPts val="800"/>
                    </a:spcAft>
                  </a:pPr>
                  <a:r>
                    <a:rPr lang="en-GB" sz="1200" dirty="0">
                      <a:effectLst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                       </a:t>
                  </a:r>
                  <a:r>
                    <a:rPr lang="en-GB" sz="2400" b="1" dirty="0">
                      <a:effectLst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Stratum</a:t>
                  </a:r>
                  <a:r>
                    <a:rPr lang="en-GB" b="1" dirty="0">
                      <a:effectLst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 </a:t>
                  </a:r>
                  <a:r>
                    <a:rPr lang="en-GB" b="1" dirty="0" err="1">
                      <a:effectLst/>
                      <a:latin typeface="Calibri" panose="020F0502020204030204" pitchFamily="34" charset="0"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B3</a:t>
                  </a:r>
                  <a:endParaRPr lang="en-GB" sz="11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  <p:graphicFrame>
              <p:nvGraphicFramePr>
                <p:cNvPr id="15" name="Chart 14">
                  <a:extLst>
                    <a:ext uri="{FF2B5EF4-FFF2-40B4-BE49-F238E27FC236}">
                      <a16:creationId xmlns:a16="http://schemas.microsoft.com/office/drawing/2014/main" id="{12BE18E9-947A-4E93-B9C9-EFD70540AB40}"/>
                    </a:ext>
                  </a:extLst>
                </p:cNvPr>
                <p:cNvGraphicFramePr/>
                <p:nvPr>
                  <p:extLst>
                    <p:ext uri="{D42A27DB-BD31-4B8C-83A1-F6EECF244321}">
                      <p14:modId xmlns:p14="http://schemas.microsoft.com/office/powerpoint/2010/main" val="2949243373"/>
                    </p:ext>
                  </p:extLst>
                </p:nvPr>
              </p:nvGraphicFramePr>
              <p:xfrm>
                <a:off x="0" y="0"/>
                <a:ext cx="3143250" cy="3096260"/>
              </p:xfrm>
              <a:graphic>
                <a:graphicData uri="http://schemas.openxmlformats.org/drawingml/2006/chart">
                  <c:chart xmlns:c="http://schemas.openxmlformats.org/drawingml/2006/chart" xmlns:r="http://schemas.openxmlformats.org/officeDocument/2006/relationships" r:id="rId4"/>
                </a:graphicData>
              </a:graphic>
            </p:graphicFrame>
          </p:grpSp>
          <p:sp>
            <p:nvSpPr>
              <p:cNvPr id="11" name="Text Box 2">
                <a:extLst>
                  <a:ext uri="{FF2B5EF4-FFF2-40B4-BE49-F238E27FC236}">
                    <a16:creationId xmlns:a16="http://schemas.microsoft.com/office/drawing/2014/main" id="{48D766B8-0B35-4ED6-BDF1-359E0C8EAFF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64845" y="2821415"/>
                <a:ext cx="2556510" cy="30480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t" anchorCtr="0">
                <a:no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                     </a:t>
                </a:r>
                <a:r>
                  <a:rPr lang="en-GB" sz="2400" b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All strata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600" b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890519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F44A9-6AD9-4E35-910E-8035A9824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7FE59-2A01-43DE-8AE5-4D97D53D2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4177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Data suggests that c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attle-grazing can increase local floral diversity </a:t>
            </a:r>
          </a:p>
          <a:p>
            <a:pPr lvl="1"/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Compared to sheep grazing</a:t>
            </a:r>
          </a:p>
          <a:p>
            <a:pPr lvl="1"/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</a:rPr>
              <a:t>And over time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</a:rPr>
              <a:t>Further study over the duration of the 5 year cattle-grazing project required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53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C370553-474A-4A84-938E-AE1567503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000" y="6054549"/>
            <a:ext cx="10515600" cy="61696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USEFUL APPS/ LINKS</a:t>
            </a:r>
            <a:endParaRPr lang="en-GB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9EECF7-E429-4EAD-9FEF-0AB599A26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96851"/>
            <a:ext cx="4154484" cy="137870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962273C-DB8B-4E76-A6FF-F0FC9A5C5183}"/>
              </a:ext>
            </a:extLst>
          </p:cNvPr>
          <p:cNvSpPr txBox="1"/>
          <p:nvPr/>
        </p:nvSpPr>
        <p:spPr>
          <a:xfrm>
            <a:off x="409489" y="1718270"/>
            <a:ext cx="303838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Western Europe: Identify - </a:t>
            </a:r>
            <a:r>
              <a:rPr lang="en-GB" dirty="0" err="1">
                <a:hlinkClick r:id="rId3"/>
              </a:rPr>
              <a:t>Pl@ntNet</a:t>
            </a:r>
            <a:r>
              <a:rPr lang="en-GB" dirty="0">
                <a:hlinkClick r:id="rId3"/>
              </a:rPr>
              <a:t> identify (plantnet.org)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7B9602-7D2E-4DCA-940F-855BB3CE96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7763" y="-17165"/>
            <a:ext cx="3390600" cy="318543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274EDD4-4495-400B-8AF3-9D2C4D003C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23642" y="-900291"/>
            <a:ext cx="3868358" cy="55375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B0F3652-8307-4855-94A4-D46208DAA8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600" y="3785264"/>
            <a:ext cx="6083142" cy="25777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ADF47EA-D472-4C17-86A2-19B63EE91E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84648" y="0"/>
            <a:ext cx="803715" cy="811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122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cows stand in a field&#10;&#10;Description automatically generated with medium confidence">
            <a:extLst>
              <a:ext uri="{FF2B5EF4-FFF2-40B4-BE49-F238E27FC236}">
                <a16:creationId xmlns:a16="http://schemas.microsoft.com/office/drawing/2014/main" id="{658B4B9E-82FA-46A0-A289-816306D1B7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6766" y="520700"/>
            <a:ext cx="8808993" cy="39640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31271C-4713-41AD-97C4-4C7C5D219426}"/>
              </a:ext>
            </a:extLst>
          </p:cNvPr>
          <p:cNvSpPr txBox="1"/>
          <p:nvPr/>
        </p:nvSpPr>
        <p:spPr>
          <a:xfrm>
            <a:off x="1596766" y="4787900"/>
            <a:ext cx="9007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ANY QUESTIONS?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35949173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93C1-A609-4AF5-9E3C-07A5F1E71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4734" y="1982"/>
            <a:ext cx="11264900" cy="83099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Quick quiz: Plant names</a:t>
            </a:r>
            <a:endParaRPr lang="en-GB" b="1" dirty="0"/>
          </a:p>
        </p:txBody>
      </p:sp>
      <p:pic>
        <p:nvPicPr>
          <p:cNvPr id="6" name="Picture 5" descr="A group of white flowers&#10;&#10;Description automatically generated with low confidence">
            <a:extLst>
              <a:ext uri="{FF2B5EF4-FFF2-40B4-BE49-F238E27FC236}">
                <a16:creationId xmlns:a16="http://schemas.microsoft.com/office/drawing/2014/main" id="{3BF93F00-6096-4B83-A67A-9D761FBEA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29750" y="2408100"/>
            <a:ext cx="4558840" cy="20528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4AC8DA5-D81E-4AEC-B089-67E91CCCD4ED}"/>
              </a:ext>
            </a:extLst>
          </p:cNvPr>
          <p:cNvSpPr txBox="1"/>
          <p:nvPr/>
        </p:nvSpPr>
        <p:spPr>
          <a:xfrm>
            <a:off x="293755" y="5878148"/>
            <a:ext cx="32238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1" u="sng" dirty="0">
                <a:solidFill>
                  <a:srgbClr val="120006"/>
                </a:solidFill>
                <a:effectLst/>
                <a:latin typeface="-apple-system"/>
                <a:hlinkClick r:id="rId4"/>
              </a:rPr>
              <a:t>Bellis perennis</a:t>
            </a:r>
            <a:r>
              <a:rPr lang="en-GB" sz="2400" b="1" i="0" u="sng" dirty="0">
                <a:solidFill>
                  <a:srgbClr val="120006"/>
                </a:solidFill>
                <a:effectLst/>
                <a:latin typeface="-apple-system"/>
                <a:hlinkClick r:id="rId4"/>
              </a:rPr>
              <a:t> L.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Daisy</a:t>
            </a:r>
          </a:p>
        </p:txBody>
      </p:sp>
      <p:pic>
        <p:nvPicPr>
          <p:cNvPr id="8" name="Picture 7" descr="A yellow flower surrounded by green leaves&#10;&#10;Description automatically generated">
            <a:extLst>
              <a:ext uri="{FF2B5EF4-FFF2-40B4-BE49-F238E27FC236}">
                <a16:creationId xmlns:a16="http://schemas.microsoft.com/office/drawing/2014/main" id="{6D112466-E39A-45E7-85E8-FBE9716ED6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55700" y="2410247"/>
            <a:ext cx="4558843" cy="205289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362E212-198E-42D7-ABA9-2BF9DB74BF5C}"/>
              </a:ext>
            </a:extLst>
          </p:cNvPr>
          <p:cNvSpPr txBox="1"/>
          <p:nvPr/>
        </p:nvSpPr>
        <p:spPr>
          <a:xfrm>
            <a:off x="2608674" y="5878148"/>
            <a:ext cx="322387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1" u="sng" dirty="0" err="1">
                <a:solidFill>
                  <a:schemeClr val="accent1"/>
                </a:solidFill>
                <a:effectLst/>
                <a:latin typeface="-apple-system"/>
              </a:rPr>
              <a:t>Ranunculus</a:t>
            </a:r>
            <a:r>
              <a:rPr lang="en-GB" sz="2400" b="1" i="1" u="sng" dirty="0">
                <a:solidFill>
                  <a:schemeClr val="accent1"/>
                </a:solidFill>
                <a:effectLst/>
                <a:latin typeface="-apple-system"/>
              </a:rPr>
              <a:t> </a:t>
            </a:r>
            <a:r>
              <a:rPr lang="en-GB" sz="2400" b="1" i="1" u="sng" dirty="0" err="1">
                <a:solidFill>
                  <a:schemeClr val="accent1"/>
                </a:solidFill>
                <a:effectLst/>
                <a:latin typeface="-apple-system"/>
              </a:rPr>
              <a:t>spp</a:t>
            </a:r>
            <a:endParaRPr lang="en-GB" sz="2400" b="0" i="0" dirty="0">
              <a:solidFill>
                <a:schemeClr val="accent1"/>
              </a:solidFill>
              <a:effectLst/>
              <a:latin typeface="-apple-system"/>
            </a:endParaRPr>
          </a:p>
          <a:p>
            <a:pPr algn="l"/>
            <a:r>
              <a:rPr lang="en-GB" sz="2400" dirty="0">
                <a:solidFill>
                  <a:srgbClr val="212529"/>
                </a:solidFill>
                <a:latin typeface="-apple-system"/>
              </a:rPr>
              <a:t>Buttercup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64923C-71FB-4430-883A-A71E808C377E}"/>
              </a:ext>
            </a:extLst>
          </p:cNvPr>
          <p:cNvSpPr txBox="1"/>
          <p:nvPr/>
        </p:nvSpPr>
        <p:spPr>
          <a:xfrm>
            <a:off x="4923593" y="5878148"/>
            <a:ext cx="31740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400" b="1" i="1" u="sng" dirty="0">
                <a:solidFill>
                  <a:srgbClr val="120006"/>
                </a:solidFill>
                <a:effectLst/>
                <a:latin typeface="-apple-system"/>
                <a:hlinkClick r:id="rId6"/>
              </a:rPr>
              <a:t>Trifolium repens</a:t>
            </a:r>
            <a:r>
              <a:rPr lang="en-US" sz="2400" b="1" i="0" u="sng" dirty="0">
                <a:solidFill>
                  <a:srgbClr val="120006"/>
                </a:solidFill>
                <a:effectLst/>
                <a:latin typeface="-apple-system"/>
                <a:hlinkClick r:id="rId6"/>
              </a:rPr>
              <a:t> L.</a:t>
            </a:r>
            <a:endParaRPr lang="en-US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US" sz="2400" b="0" i="0" dirty="0">
                <a:solidFill>
                  <a:srgbClr val="212529"/>
                </a:solidFill>
                <a:effectLst/>
                <a:latin typeface="-apple-system"/>
              </a:rPr>
              <a:t>White clover</a:t>
            </a:r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A3CCE779-BEDF-463A-9142-B647FECACCA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41152" y="2402552"/>
            <a:ext cx="4558843" cy="2052895"/>
          </a:xfrm>
          <a:prstGeom prst="rect">
            <a:avLst/>
          </a:prstGeom>
        </p:spPr>
      </p:pic>
      <p:pic>
        <p:nvPicPr>
          <p:cNvPr id="12" name="Picture 11" descr="A yellow flower in the grass&#10;&#10;Description automatically generated with low confidence">
            <a:extLst>
              <a:ext uri="{FF2B5EF4-FFF2-40B4-BE49-F238E27FC236}">
                <a16:creationId xmlns:a16="http://schemas.microsoft.com/office/drawing/2014/main" id="{C751BE1A-B2F4-4B05-A07A-6AF47C4C4FC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51409" y="2400977"/>
            <a:ext cx="4561992" cy="20528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0A3D214-CD05-481B-8204-E824A31398D5}"/>
              </a:ext>
            </a:extLst>
          </p:cNvPr>
          <p:cNvSpPr txBox="1"/>
          <p:nvPr/>
        </p:nvSpPr>
        <p:spPr>
          <a:xfrm>
            <a:off x="7633683" y="5887909"/>
            <a:ext cx="31740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1" u="sng" dirty="0">
                <a:solidFill>
                  <a:srgbClr val="120006"/>
                </a:solidFill>
                <a:effectLst/>
                <a:latin typeface="-apple-system"/>
                <a:hlinkClick r:id="rId9"/>
              </a:rPr>
              <a:t>Primula </a:t>
            </a:r>
            <a:r>
              <a:rPr lang="en-GB" sz="2400" b="1" i="1" u="sng" dirty="0" err="1">
                <a:solidFill>
                  <a:srgbClr val="120006"/>
                </a:solidFill>
                <a:effectLst/>
                <a:latin typeface="-apple-system"/>
                <a:hlinkClick r:id="rId9"/>
              </a:rPr>
              <a:t>veris</a:t>
            </a:r>
            <a:r>
              <a:rPr lang="en-GB" sz="2400" b="1" i="0" u="sng" dirty="0">
                <a:solidFill>
                  <a:srgbClr val="120006"/>
                </a:solidFill>
                <a:effectLst/>
                <a:latin typeface="-apple-system"/>
                <a:hlinkClick r:id="rId9"/>
              </a:rPr>
              <a:t> L.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Cowslip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80000E-24E0-49F7-8CE2-978FD04E81FE}"/>
              </a:ext>
            </a:extLst>
          </p:cNvPr>
          <p:cNvSpPr txBox="1"/>
          <p:nvPr/>
        </p:nvSpPr>
        <p:spPr>
          <a:xfrm>
            <a:off x="323221" y="680219"/>
            <a:ext cx="913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      A                           B                              C                           D</a:t>
            </a:r>
            <a:endParaRPr lang="en-GB" sz="28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CE3AEE-7964-453F-9B7D-EAA9D0815BE3}"/>
              </a:ext>
            </a:extLst>
          </p:cNvPr>
          <p:cNvSpPr txBox="1"/>
          <p:nvPr/>
        </p:nvSpPr>
        <p:spPr>
          <a:xfrm>
            <a:off x="9898747" y="290141"/>
            <a:ext cx="2085975" cy="597086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HELP</a:t>
            </a:r>
          </a:p>
          <a:p>
            <a:endParaRPr lang="en-US" sz="2800" b="1" dirty="0"/>
          </a:p>
          <a:p>
            <a:r>
              <a:rPr lang="en-US" sz="2800" dirty="0"/>
              <a:t>Cowslip</a:t>
            </a:r>
          </a:p>
          <a:p>
            <a:endParaRPr lang="en-US" sz="2800" dirty="0"/>
          </a:p>
          <a:p>
            <a:r>
              <a:rPr lang="en-US" sz="2800" dirty="0"/>
              <a:t>Buttercup</a:t>
            </a:r>
          </a:p>
          <a:p>
            <a:endParaRPr lang="en-US" sz="2800" dirty="0"/>
          </a:p>
          <a:p>
            <a:r>
              <a:rPr lang="en-US" sz="2800" dirty="0"/>
              <a:t>Clover</a:t>
            </a:r>
          </a:p>
          <a:p>
            <a:endParaRPr lang="en-US" sz="2800" dirty="0"/>
          </a:p>
          <a:p>
            <a:r>
              <a:rPr lang="en-US" sz="2800" dirty="0"/>
              <a:t>Marigold</a:t>
            </a:r>
          </a:p>
          <a:p>
            <a:endParaRPr lang="en-US" sz="2800" dirty="0"/>
          </a:p>
          <a:p>
            <a:r>
              <a:rPr lang="en-US" sz="2800" dirty="0"/>
              <a:t>Daisy</a:t>
            </a:r>
          </a:p>
          <a:p>
            <a:endParaRPr lang="en-US" sz="2800" dirty="0"/>
          </a:p>
          <a:p>
            <a:r>
              <a:rPr lang="en-US" sz="2800" dirty="0"/>
              <a:t>Dandelion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81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93C1-A609-4AF5-9E3C-07A5F1E71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4734" y="1982"/>
            <a:ext cx="11264900" cy="830997"/>
          </a:xfrm>
        </p:spPr>
        <p:txBody>
          <a:bodyPr>
            <a:normAutofit/>
          </a:bodyPr>
          <a:lstStyle/>
          <a:p>
            <a:pPr algn="ctr"/>
            <a:r>
              <a:rPr lang="en-US" b="1" dirty="0"/>
              <a:t>Quick quiz: Plant names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80000E-24E0-49F7-8CE2-978FD04E81FE}"/>
              </a:ext>
            </a:extLst>
          </p:cNvPr>
          <p:cNvSpPr txBox="1"/>
          <p:nvPr/>
        </p:nvSpPr>
        <p:spPr>
          <a:xfrm>
            <a:off x="323221" y="680219"/>
            <a:ext cx="9135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      A                           B                              C                           D</a:t>
            </a:r>
            <a:endParaRPr lang="en-GB" sz="28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CE3AEE-7964-453F-9B7D-EAA9D0815BE3}"/>
              </a:ext>
            </a:extLst>
          </p:cNvPr>
          <p:cNvSpPr txBox="1"/>
          <p:nvPr/>
        </p:nvSpPr>
        <p:spPr>
          <a:xfrm>
            <a:off x="9847184" y="147332"/>
            <a:ext cx="2176659" cy="6563335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HELP</a:t>
            </a:r>
          </a:p>
          <a:p>
            <a:endParaRPr lang="en-US" b="1" dirty="0"/>
          </a:p>
          <a:p>
            <a:r>
              <a:rPr lang="en-US" sz="2800" dirty="0"/>
              <a:t>Cowslip</a:t>
            </a:r>
          </a:p>
          <a:p>
            <a:endParaRPr lang="en-US" sz="2800" dirty="0"/>
          </a:p>
          <a:p>
            <a:r>
              <a:rPr lang="en-US" sz="2800" dirty="0"/>
              <a:t>Birds-foot trefoil</a:t>
            </a:r>
          </a:p>
          <a:p>
            <a:endParaRPr lang="en-US" sz="2800" dirty="0"/>
          </a:p>
          <a:p>
            <a:r>
              <a:rPr lang="en-US" sz="2800" dirty="0"/>
              <a:t>Lesser celandine</a:t>
            </a:r>
          </a:p>
          <a:p>
            <a:endParaRPr lang="en-US" sz="2800" dirty="0"/>
          </a:p>
          <a:p>
            <a:r>
              <a:rPr lang="en-US" sz="2800" dirty="0"/>
              <a:t>Ground ivy</a:t>
            </a:r>
          </a:p>
          <a:p>
            <a:endParaRPr lang="en-US" sz="2800" dirty="0"/>
          </a:p>
          <a:p>
            <a:r>
              <a:rPr lang="en-US" sz="2800" dirty="0"/>
              <a:t>Daisy</a:t>
            </a:r>
          </a:p>
          <a:p>
            <a:endParaRPr lang="en-US" sz="2800" dirty="0"/>
          </a:p>
          <a:p>
            <a:r>
              <a:rPr lang="en-US" sz="2800" dirty="0"/>
              <a:t>Violet</a:t>
            </a:r>
          </a:p>
          <a:p>
            <a:endParaRPr lang="en-GB" sz="1050" dirty="0"/>
          </a:p>
        </p:txBody>
      </p:sp>
      <p:pic>
        <p:nvPicPr>
          <p:cNvPr id="15" name="Picture 14" descr="A picture containing tree, outdoor, fungus&#10;&#10;Description automatically generated">
            <a:extLst>
              <a:ext uri="{FF2B5EF4-FFF2-40B4-BE49-F238E27FC236}">
                <a16:creationId xmlns:a16="http://schemas.microsoft.com/office/drawing/2014/main" id="{5D305FCD-9872-45E9-8F98-CBAC970D52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983604" y="2428618"/>
            <a:ext cx="4457711" cy="2007355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100041-3FE9-4E00-AB42-5149ABCF42E8}"/>
              </a:ext>
            </a:extLst>
          </p:cNvPr>
          <p:cNvSpPr txBox="1"/>
          <p:nvPr/>
        </p:nvSpPr>
        <p:spPr>
          <a:xfrm>
            <a:off x="241574" y="5559345"/>
            <a:ext cx="232253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1" u="none" strike="noStrike" dirty="0">
                <a:solidFill>
                  <a:srgbClr val="8EB533"/>
                </a:solidFill>
                <a:effectLst/>
                <a:latin typeface="-apple-system"/>
                <a:hlinkClick r:id="rId4"/>
              </a:rPr>
              <a:t>Lotus </a:t>
            </a:r>
            <a:r>
              <a:rPr lang="en-GB" sz="2400" b="1" i="1" u="none" strike="noStrike" dirty="0" err="1">
                <a:solidFill>
                  <a:srgbClr val="8EB533"/>
                </a:solidFill>
                <a:effectLst/>
                <a:latin typeface="-apple-system"/>
                <a:hlinkClick r:id="rId4"/>
              </a:rPr>
              <a:t>corniculatus</a:t>
            </a:r>
            <a:r>
              <a:rPr lang="en-GB" sz="2400" b="1" i="0" u="none" strike="noStrike" dirty="0">
                <a:solidFill>
                  <a:srgbClr val="8EB533"/>
                </a:solidFill>
                <a:effectLst/>
                <a:latin typeface="-apple-system"/>
                <a:hlinkClick r:id="rId4"/>
              </a:rPr>
              <a:t> L.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Bird's-foot-trefoil</a:t>
            </a:r>
          </a:p>
        </p:txBody>
      </p:sp>
      <p:pic>
        <p:nvPicPr>
          <p:cNvPr id="18" name="Picture 17" descr="A blue and white flower&#10;&#10;Description automatically generated with low confidence">
            <a:extLst>
              <a:ext uri="{FF2B5EF4-FFF2-40B4-BE49-F238E27FC236}">
                <a16:creationId xmlns:a16="http://schemas.microsoft.com/office/drawing/2014/main" id="{5A43AB54-CBF4-4A00-B21E-EC4E1F812C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338924" y="2428618"/>
            <a:ext cx="4457713" cy="200735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7ADE6EB-4D66-4784-BA40-77376C3FC4F0}"/>
              </a:ext>
            </a:extLst>
          </p:cNvPr>
          <p:cNvSpPr txBox="1"/>
          <p:nvPr/>
        </p:nvSpPr>
        <p:spPr>
          <a:xfrm>
            <a:off x="2645751" y="5622357"/>
            <a:ext cx="24998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it-IT" sz="2400" b="1" i="1" u="none" strike="noStrike" dirty="0">
                <a:solidFill>
                  <a:srgbClr val="8EB533"/>
                </a:solidFill>
                <a:effectLst/>
                <a:latin typeface="-apple-system"/>
                <a:hlinkClick r:id="rId6"/>
              </a:rPr>
              <a:t>Viola riviniana</a:t>
            </a:r>
            <a:r>
              <a:rPr lang="it-IT" sz="2400" b="1" i="0" u="none" strike="noStrike" dirty="0">
                <a:solidFill>
                  <a:srgbClr val="8EB533"/>
                </a:solidFill>
                <a:effectLst/>
                <a:latin typeface="-apple-system"/>
                <a:hlinkClick r:id="rId6"/>
              </a:rPr>
              <a:t> Rchb.</a:t>
            </a:r>
            <a:endParaRPr lang="it-IT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it-IT" sz="2400" b="0" i="0" dirty="0">
                <a:solidFill>
                  <a:srgbClr val="212529"/>
                </a:solidFill>
                <a:effectLst/>
                <a:latin typeface="-apple-system"/>
              </a:rPr>
              <a:t>Wood violet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F5AC13-95A6-418C-81F0-1D421733D2C1}"/>
              </a:ext>
            </a:extLst>
          </p:cNvPr>
          <p:cNvSpPr txBox="1"/>
          <p:nvPr/>
        </p:nvSpPr>
        <p:spPr>
          <a:xfrm>
            <a:off x="4968278" y="5622357"/>
            <a:ext cx="260168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1" u="none" strike="noStrike" dirty="0">
                <a:solidFill>
                  <a:srgbClr val="8EB533"/>
                </a:solidFill>
                <a:effectLst/>
                <a:latin typeface="-apple-system"/>
                <a:hlinkClick r:id="rId7"/>
              </a:rPr>
              <a:t>Glechoma hederacea</a:t>
            </a:r>
            <a:r>
              <a:rPr lang="en-GB" sz="2400" b="1" i="0" u="none" strike="noStrike" dirty="0">
                <a:solidFill>
                  <a:srgbClr val="8EB533"/>
                </a:solidFill>
                <a:effectLst/>
                <a:latin typeface="-apple-system"/>
                <a:hlinkClick r:id="rId7"/>
              </a:rPr>
              <a:t> L.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Ground ivy</a:t>
            </a:r>
          </a:p>
        </p:txBody>
      </p:sp>
      <p:pic>
        <p:nvPicPr>
          <p:cNvPr id="21" name="Picture 20" descr="A picture containing grass, outdoor, plant, flower&#10;&#10;Description automatically generated">
            <a:extLst>
              <a:ext uri="{FF2B5EF4-FFF2-40B4-BE49-F238E27FC236}">
                <a16:creationId xmlns:a16="http://schemas.microsoft.com/office/drawing/2014/main" id="{345FAF38-A121-4C7E-BC70-F0B883DFF9D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661452" y="2428620"/>
            <a:ext cx="4457715" cy="200735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9025CCDE-269F-4FEF-8082-5F3345E460C1}"/>
              </a:ext>
            </a:extLst>
          </p:cNvPr>
          <p:cNvSpPr txBox="1"/>
          <p:nvPr/>
        </p:nvSpPr>
        <p:spPr>
          <a:xfrm>
            <a:off x="7468148" y="5577616"/>
            <a:ext cx="228545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1" u="none" strike="noStrike" dirty="0" err="1">
                <a:solidFill>
                  <a:srgbClr val="8EB533"/>
                </a:solidFill>
                <a:effectLst/>
                <a:latin typeface="-apple-system"/>
                <a:hlinkClick r:id="rId9"/>
              </a:rPr>
              <a:t>Ficaria</a:t>
            </a:r>
            <a:r>
              <a:rPr lang="en-GB" sz="2400" b="1" i="1" u="none" strike="noStrike" dirty="0">
                <a:solidFill>
                  <a:srgbClr val="8EB533"/>
                </a:solidFill>
                <a:effectLst/>
                <a:latin typeface="-apple-system"/>
                <a:hlinkClick r:id="rId9"/>
              </a:rPr>
              <a:t> verna</a:t>
            </a:r>
            <a:r>
              <a:rPr lang="en-GB" sz="2400" b="1" i="0" u="none" strike="noStrike" dirty="0">
                <a:solidFill>
                  <a:srgbClr val="8EB533"/>
                </a:solidFill>
                <a:effectLst/>
                <a:latin typeface="-apple-system"/>
                <a:hlinkClick r:id="rId9"/>
              </a:rPr>
              <a:t> </a:t>
            </a:r>
            <a:r>
              <a:rPr lang="en-GB" sz="2400" b="1" i="0" u="none" strike="noStrike" dirty="0" err="1">
                <a:solidFill>
                  <a:srgbClr val="8EB533"/>
                </a:solidFill>
                <a:effectLst/>
                <a:latin typeface="-apple-system"/>
                <a:hlinkClick r:id="rId9"/>
              </a:rPr>
              <a:t>Huds</a:t>
            </a:r>
            <a:r>
              <a:rPr lang="en-GB" sz="2400" b="1" i="0" u="none" strike="noStrike" dirty="0">
                <a:solidFill>
                  <a:srgbClr val="8EB533"/>
                </a:solidFill>
                <a:effectLst/>
                <a:latin typeface="-apple-system"/>
                <a:hlinkClick r:id="rId9"/>
              </a:rPr>
              <a:t>.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Lesser Celandine</a:t>
            </a:r>
          </a:p>
        </p:txBody>
      </p:sp>
      <p:pic>
        <p:nvPicPr>
          <p:cNvPr id="23" name="Picture 22" descr="A yellow flower in a field of grass&#10;&#10;Description automatically generated with low confidence">
            <a:extLst>
              <a:ext uri="{FF2B5EF4-FFF2-40B4-BE49-F238E27FC236}">
                <a16:creationId xmlns:a16="http://schemas.microsoft.com/office/drawing/2014/main" id="{A85AA167-3ACB-460D-A0BC-F4F38F48D1F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62980" y="2428776"/>
            <a:ext cx="4458286" cy="200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174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0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E2287-748A-4F27-8B90-C15B6D8FA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488"/>
            <a:ext cx="10515600" cy="59870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SHOUT OUT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2594FC-A2F3-44C8-8067-9530FBB2A636}"/>
              </a:ext>
            </a:extLst>
          </p:cNvPr>
          <p:cNvSpPr txBox="1"/>
          <p:nvPr/>
        </p:nvSpPr>
        <p:spPr>
          <a:xfrm>
            <a:off x="8322893" y="2203457"/>
            <a:ext cx="32801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i="1" u="sng" dirty="0">
                <a:solidFill>
                  <a:srgbClr val="120006"/>
                </a:solidFill>
                <a:latin typeface="-apple-system"/>
                <a:hlinkClick r:id="rId2"/>
              </a:rPr>
              <a:t>Trifolium repens</a:t>
            </a:r>
            <a:r>
              <a:rPr lang="en-US" sz="3600" b="1" u="sng" dirty="0">
                <a:solidFill>
                  <a:srgbClr val="120006"/>
                </a:solidFill>
                <a:latin typeface="-apple-system"/>
                <a:hlinkClick r:id="rId2"/>
              </a:rPr>
              <a:t> </a:t>
            </a:r>
            <a:endParaRPr lang="en-GB" sz="3600" b="0" i="0" dirty="0">
              <a:solidFill>
                <a:srgbClr val="212529"/>
              </a:solidFill>
              <a:effectLst/>
              <a:latin typeface="-apple-system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34DD5A-04A4-42F9-9205-A923ECEFF8F0}"/>
              </a:ext>
            </a:extLst>
          </p:cNvPr>
          <p:cNvSpPr txBox="1"/>
          <p:nvPr/>
        </p:nvSpPr>
        <p:spPr>
          <a:xfrm>
            <a:off x="298005" y="2203457"/>
            <a:ext cx="38058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212529"/>
                </a:solidFill>
                <a:latin typeface="-apple-system"/>
              </a:rPr>
              <a:t>White clover</a:t>
            </a:r>
          </a:p>
        </p:txBody>
      </p:sp>
      <p:pic>
        <p:nvPicPr>
          <p:cNvPr id="6" name="Picture 5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D2B8CE4-9665-4E42-BD6A-BAEA28B8AA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51106" y="2421967"/>
            <a:ext cx="5889787" cy="2652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19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E2287-748A-4F27-8B90-C15B6D8FA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488"/>
            <a:ext cx="10515600" cy="59870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SHOUT OUT</a:t>
            </a:r>
            <a:endParaRPr lang="en-GB" b="1" dirty="0"/>
          </a:p>
        </p:txBody>
      </p:sp>
      <p:pic>
        <p:nvPicPr>
          <p:cNvPr id="4" name="Picture 3" descr="A picture containing tree, outdoor, fungus&#10;&#10;Description automatically generated">
            <a:extLst>
              <a:ext uri="{FF2B5EF4-FFF2-40B4-BE49-F238E27FC236}">
                <a16:creationId xmlns:a16="http://schemas.microsoft.com/office/drawing/2014/main" id="{0461D5E8-B1ED-448D-8DBD-437606BB16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22984" y="2412122"/>
            <a:ext cx="5762506" cy="25949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2594FC-A2F3-44C8-8067-9530FBB2A636}"/>
              </a:ext>
            </a:extLst>
          </p:cNvPr>
          <p:cNvSpPr txBox="1"/>
          <p:nvPr/>
        </p:nvSpPr>
        <p:spPr>
          <a:xfrm>
            <a:off x="8322893" y="2203457"/>
            <a:ext cx="32801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600" b="1" i="1" u="none" strike="noStrike" dirty="0">
                <a:solidFill>
                  <a:srgbClr val="8EB533"/>
                </a:solidFill>
                <a:effectLst/>
                <a:latin typeface="-apple-system"/>
                <a:hlinkClick r:id="rId4"/>
              </a:rPr>
              <a:t>Lotus </a:t>
            </a:r>
            <a:r>
              <a:rPr lang="en-GB" sz="3600" b="1" i="1" u="none" strike="noStrike" dirty="0" err="1">
                <a:solidFill>
                  <a:srgbClr val="8EB533"/>
                </a:solidFill>
                <a:effectLst/>
                <a:latin typeface="-apple-system"/>
                <a:hlinkClick r:id="rId4"/>
              </a:rPr>
              <a:t>corniculatus</a:t>
            </a:r>
            <a:r>
              <a:rPr lang="en-GB" sz="3600" b="1" i="0" u="none" strike="noStrike" dirty="0">
                <a:solidFill>
                  <a:srgbClr val="8EB533"/>
                </a:solidFill>
                <a:effectLst/>
                <a:latin typeface="-apple-system"/>
                <a:hlinkClick r:id="rId4"/>
              </a:rPr>
              <a:t> </a:t>
            </a:r>
            <a:endParaRPr lang="en-GB" sz="3600" b="0" i="0" dirty="0">
              <a:solidFill>
                <a:srgbClr val="212529"/>
              </a:solidFill>
              <a:effectLst/>
              <a:latin typeface="-apple-system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34DD5A-04A4-42F9-9205-A923ECEFF8F0}"/>
              </a:ext>
            </a:extLst>
          </p:cNvPr>
          <p:cNvSpPr txBox="1"/>
          <p:nvPr/>
        </p:nvSpPr>
        <p:spPr>
          <a:xfrm>
            <a:off x="298005" y="2203457"/>
            <a:ext cx="38058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600" b="0" i="0" dirty="0">
                <a:solidFill>
                  <a:srgbClr val="212529"/>
                </a:solidFill>
                <a:effectLst/>
                <a:latin typeface="-apple-system"/>
              </a:rPr>
              <a:t>Bird's-foot-trefoil</a:t>
            </a:r>
          </a:p>
        </p:txBody>
      </p:sp>
    </p:spTree>
    <p:extLst>
      <p:ext uri="{BB962C8B-B14F-4D97-AF65-F5344CB8AC3E}">
        <p14:creationId xmlns:p14="http://schemas.microsoft.com/office/powerpoint/2010/main" val="2815277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E2287-748A-4F27-8B90-C15B6D8FA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488"/>
            <a:ext cx="10515600" cy="59870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SHOUT OUT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2594FC-A2F3-44C8-8067-9530FBB2A636}"/>
              </a:ext>
            </a:extLst>
          </p:cNvPr>
          <p:cNvSpPr txBox="1"/>
          <p:nvPr/>
        </p:nvSpPr>
        <p:spPr>
          <a:xfrm>
            <a:off x="8322893" y="2203457"/>
            <a:ext cx="328010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1" dirty="0" err="1">
                <a:solidFill>
                  <a:srgbClr val="8EB533"/>
                </a:solidFill>
                <a:latin typeface="-apple-system"/>
                <a:hlinkClick r:id="rId2"/>
              </a:rPr>
              <a:t>Ficaria</a:t>
            </a:r>
            <a:r>
              <a:rPr lang="en-GB" sz="3600" b="1" i="1" dirty="0">
                <a:solidFill>
                  <a:srgbClr val="8EB533"/>
                </a:solidFill>
                <a:latin typeface="-apple-system"/>
                <a:hlinkClick r:id="rId2"/>
              </a:rPr>
              <a:t> verna</a:t>
            </a:r>
            <a:r>
              <a:rPr lang="en-GB" sz="3600" b="1" dirty="0">
                <a:solidFill>
                  <a:srgbClr val="8EB533"/>
                </a:solidFill>
                <a:latin typeface="-apple-system"/>
                <a:hlinkClick r:id="rId2"/>
              </a:rPr>
              <a:t> </a:t>
            </a:r>
            <a:endParaRPr lang="en-GB" sz="3600" dirty="0">
              <a:solidFill>
                <a:srgbClr val="212529"/>
              </a:solidFill>
              <a:latin typeface="-apple-system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34DD5A-04A4-42F9-9205-A923ECEFF8F0}"/>
              </a:ext>
            </a:extLst>
          </p:cNvPr>
          <p:cNvSpPr txBox="1"/>
          <p:nvPr/>
        </p:nvSpPr>
        <p:spPr>
          <a:xfrm>
            <a:off x="298005" y="2203457"/>
            <a:ext cx="38058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212529"/>
                </a:solidFill>
                <a:latin typeface="-apple-system"/>
              </a:rPr>
              <a:t>Lesser Celandine</a:t>
            </a:r>
          </a:p>
          <a:p>
            <a:endParaRPr lang="en-US" sz="3600" dirty="0">
              <a:solidFill>
                <a:srgbClr val="212529"/>
              </a:solidFill>
              <a:latin typeface="-apple-system"/>
            </a:endParaRPr>
          </a:p>
        </p:txBody>
      </p:sp>
      <p:pic>
        <p:nvPicPr>
          <p:cNvPr id="9" name="Picture 8" descr="A yellow flower in a field of grass&#10;&#10;Description automatically generated with low confidence">
            <a:extLst>
              <a:ext uri="{FF2B5EF4-FFF2-40B4-BE49-F238E27FC236}">
                <a16:creationId xmlns:a16="http://schemas.microsoft.com/office/drawing/2014/main" id="{78ECCE7A-1063-47B8-9286-1BF59AF97C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69371" y="2364286"/>
            <a:ext cx="5679919" cy="255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354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E2287-748A-4F27-8B90-C15B6D8FA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488"/>
            <a:ext cx="10515600" cy="59870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/>
              <a:t>SHOUT OUT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2594FC-A2F3-44C8-8067-9530FBB2A636}"/>
              </a:ext>
            </a:extLst>
          </p:cNvPr>
          <p:cNvSpPr txBox="1"/>
          <p:nvPr/>
        </p:nvSpPr>
        <p:spPr>
          <a:xfrm>
            <a:off x="8322893" y="2203457"/>
            <a:ext cx="328010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i="1" dirty="0">
                <a:solidFill>
                  <a:srgbClr val="8EB533"/>
                </a:solidFill>
                <a:latin typeface="-apple-system"/>
                <a:hlinkClick r:id="rId2"/>
              </a:rPr>
              <a:t>Glechoma hederacea</a:t>
            </a:r>
            <a:endParaRPr lang="en-GB" sz="3600" dirty="0">
              <a:solidFill>
                <a:srgbClr val="212529"/>
              </a:solidFill>
              <a:latin typeface="-apple-system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34DD5A-04A4-42F9-9205-A923ECEFF8F0}"/>
              </a:ext>
            </a:extLst>
          </p:cNvPr>
          <p:cNvSpPr txBox="1"/>
          <p:nvPr/>
        </p:nvSpPr>
        <p:spPr>
          <a:xfrm>
            <a:off x="298005" y="2203457"/>
            <a:ext cx="38058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212529"/>
                </a:solidFill>
                <a:latin typeface="-apple-system"/>
              </a:rPr>
              <a:t>Ground ivy</a:t>
            </a:r>
          </a:p>
          <a:p>
            <a:endParaRPr lang="en-US" sz="3600" dirty="0">
              <a:solidFill>
                <a:srgbClr val="212529"/>
              </a:solidFill>
              <a:latin typeface="-apple-system"/>
            </a:endParaRPr>
          </a:p>
        </p:txBody>
      </p:sp>
      <p:pic>
        <p:nvPicPr>
          <p:cNvPr id="6" name="Picture 5" descr="A picture containing grass, outdoor, plant, flower&#10;&#10;Description automatically generated">
            <a:extLst>
              <a:ext uri="{FF2B5EF4-FFF2-40B4-BE49-F238E27FC236}">
                <a16:creationId xmlns:a16="http://schemas.microsoft.com/office/drawing/2014/main" id="{0E0A76FA-E13D-4DE9-94B2-1B419A0BBA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0029" y="2351532"/>
            <a:ext cx="5731940" cy="258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10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1802</TotalTime>
  <Words>777</Words>
  <Application>Microsoft Office PowerPoint</Application>
  <PresentationFormat>Widescreen</PresentationFormat>
  <Paragraphs>169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-apple-system</vt:lpstr>
      <vt:lpstr>Arial</vt:lpstr>
      <vt:lpstr>Calibri</vt:lpstr>
      <vt:lpstr>Calibri Light</vt:lpstr>
      <vt:lpstr>Office Theme</vt:lpstr>
      <vt:lpstr>PowerPoint Presentation</vt:lpstr>
      <vt:lpstr>PowerPoint Presentation</vt:lpstr>
      <vt:lpstr>The site: Paviland Farm South coast of Gower </vt:lpstr>
      <vt:lpstr>RESULTS 1</vt:lpstr>
      <vt:lpstr>RESULTS 2</vt:lpstr>
      <vt:lpstr>RESULTS 3</vt:lpstr>
      <vt:lpstr>RESULTS 4</vt:lpstr>
      <vt:lpstr>CONCLUSIONS</vt:lpstr>
      <vt:lpstr>USEFUL APPS/ LINKS</vt:lpstr>
      <vt:lpstr>PowerPoint Presentation</vt:lpstr>
      <vt:lpstr>Quick quiz: Plant names</vt:lpstr>
      <vt:lpstr>Quick quiz: Plant names</vt:lpstr>
      <vt:lpstr>SHOUT OUT</vt:lpstr>
      <vt:lpstr>SHOUT OUT</vt:lpstr>
      <vt:lpstr>SHOUT OUT</vt:lpstr>
      <vt:lpstr>SHOUT OUT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Geraldine Ferguson</dc:creator>
  <cp:lastModifiedBy>John Leah</cp:lastModifiedBy>
  <cp:revision>52</cp:revision>
  <dcterms:created xsi:type="dcterms:W3CDTF">2022-03-12T16:22:36Z</dcterms:created>
  <dcterms:modified xsi:type="dcterms:W3CDTF">2022-04-24T07:55:56Z</dcterms:modified>
</cp:coreProperties>
</file>