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3" r:id="rId5"/>
    <p:sldId id="259" r:id="rId6"/>
    <p:sldId id="260"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E324B4D-F313-4E9F-9D6F-E2742F861BFC}">
          <p14:sldIdLst>
            <p14:sldId id="256"/>
          </p14:sldIdLst>
        </p14:section>
        <p14:section name="Untitled Section" id="{5499A94D-1F20-464C-98D4-C781D2F5D9B2}">
          <p14:sldIdLst>
            <p14:sldId id="257"/>
          </p14:sldIdLst>
        </p14:section>
        <p14:section name="Untitled Section" id="{657EA6C1-B350-4D6F-9AA8-82E7CB25C915}">
          <p14:sldIdLst>
            <p14:sldId id="258"/>
            <p14:sldId id="263"/>
            <p14:sldId id="259"/>
            <p14:sldId id="260"/>
            <p14:sldId id="261"/>
            <p14:sldId id="262"/>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1CF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33" d="100"/>
          <a:sy n="33" d="100"/>
        </p:scale>
        <p:origin x="540" y="7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3ED9D-3C6C-40FA-BA77-C984C739C640}" type="datetimeFigureOut">
              <a:rPr lang="en-GB" smtClean="0"/>
              <a:t>20/01/2020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CD725D-9B50-41DF-A891-B136C07DC0E2}" type="slidenum">
              <a:rPr lang="en-GB" smtClean="0"/>
              <a:t>‹#›</a:t>
            </a:fld>
            <a:endParaRPr lang="en-GB"/>
          </a:p>
        </p:txBody>
      </p:sp>
    </p:spTree>
    <p:extLst>
      <p:ext uri="{BB962C8B-B14F-4D97-AF65-F5344CB8AC3E}">
        <p14:creationId xmlns:p14="http://schemas.microsoft.com/office/powerpoint/2010/main" val="1425055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CD725D-9B50-41DF-A891-B136C07DC0E2}" type="slidenum">
              <a:rPr lang="en-GB" smtClean="0"/>
              <a:t>1</a:t>
            </a:fld>
            <a:endParaRPr lang="en-GB"/>
          </a:p>
        </p:txBody>
      </p:sp>
    </p:spTree>
    <p:extLst>
      <p:ext uri="{BB962C8B-B14F-4D97-AF65-F5344CB8AC3E}">
        <p14:creationId xmlns:p14="http://schemas.microsoft.com/office/powerpoint/2010/main" val="1229065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CD725D-9B50-41DF-A891-B136C07DC0E2}" type="slidenum">
              <a:rPr lang="en-GB" smtClean="0"/>
              <a:t>7</a:t>
            </a:fld>
            <a:endParaRPr lang="en-GB"/>
          </a:p>
        </p:txBody>
      </p:sp>
    </p:spTree>
    <p:extLst>
      <p:ext uri="{BB962C8B-B14F-4D97-AF65-F5344CB8AC3E}">
        <p14:creationId xmlns:p14="http://schemas.microsoft.com/office/powerpoint/2010/main" val="1929267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BA2E-9244-4768-B3E4-3DE9DE9B42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1DEF27-E197-4B52-B0C3-B3B356FB61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D26F7-D055-4BD3-A786-61F7F7825F72}"/>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5" name="Footer Placeholder 4">
            <a:extLst>
              <a:ext uri="{FF2B5EF4-FFF2-40B4-BE49-F238E27FC236}">
                <a16:creationId xmlns:a16="http://schemas.microsoft.com/office/drawing/2014/main" id="{E7DFEB21-0D23-4BA6-A3DB-24DDF07509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35B0DE-AFC1-47D0-937B-4ED394F1A3D3}"/>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2668335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85E6D-0592-4181-B953-BA0A75B237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FAE39F-2402-4FDF-BE8B-DCFB85476C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A1B2F6-9E68-4186-A5E0-9219DBF399C3}"/>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5" name="Footer Placeholder 4">
            <a:extLst>
              <a:ext uri="{FF2B5EF4-FFF2-40B4-BE49-F238E27FC236}">
                <a16:creationId xmlns:a16="http://schemas.microsoft.com/office/drawing/2014/main" id="{13D4DDCA-895E-4B2C-8727-D4CF924A3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66A12-7E2A-445A-8317-D264F38B8DDD}"/>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993687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5F632-17B2-4E82-84C1-CD34404F11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D1956A-32A9-4587-8E06-55692BF798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A03A07-B8D7-4487-BF57-BF3613D14940}"/>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5" name="Footer Placeholder 4">
            <a:extLst>
              <a:ext uri="{FF2B5EF4-FFF2-40B4-BE49-F238E27FC236}">
                <a16:creationId xmlns:a16="http://schemas.microsoft.com/office/drawing/2014/main" id="{B192ACB1-C1DD-4A77-A853-F33429E60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DAC7EF-20BB-4173-B491-560A4228431B}"/>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1093002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811D3-79EC-4501-9F31-4DBB03FB0A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281324-DADC-480F-9A0A-21C06817AC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A1CA50-5BC0-4B18-B665-1DD27CCE2F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21DE80-D970-49B9-95CB-5D1289AA4B5D}"/>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6" name="Footer Placeholder 5">
            <a:extLst>
              <a:ext uri="{FF2B5EF4-FFF2-40B4-BE49-F238E27FC236}">
                <a16:creationId xmlns:a16="http://schemas.microsoft.com/office/drawing/2014/main" id="{3C172CDE-82BA-4576-8BD6-0AD90862A0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597B99-DDB5-4AFF-90C7-C2CEAB5DA17C}"/>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232196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90A72-FE3E-4038-93B0-2BD8DA1A46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4F0820-F714-4F3F-87A1-49A41EFC01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92424C-B890-46E7-9AF4-323E0012CC9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933FF8-68FD-413C-984F-8D616747F8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B475DE-A91D-4F22-A6BA-6C021B8688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C691D-6891-48AC-BA98-E1C1C8B72706}"/>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8" name="Footer Placeholder 7">
            <a:extLst>
              <a:ext uri="{FF2B5EF4-FFF2-40B4-BE49-F238E27FC236}">
                <a16:creationId xmlns:a16="http://schemas.microsoft.com/office/drawing/2014/main" id="{8B64F764-68B2-477C-B089-38855DDC2A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A3731B-D5E9-4F3E-BDA7-4AF4CD296610}"/>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1917669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3CD9E-57B7-4A29-9992-14759EF0E3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D9EE74-F1D4-4F8C-ABC3-366D980DB648}"/>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4" name="Footer Placeholder 3">
            <a:extLst>
              <a:ext uri="{FF2B5EF4-FFF2-40B4-BE49-F238E27FC236}">
                <a16:creationId xmlns:a16="http://schemas.microsoft.com/office/drawing/2014/main" id="{D6E83817-C0BA-4C01-A7D5-BF4E52F91A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E1190D-B461-4854-A455-3C10B41B8016}"/>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55358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CE9976-5325-4FBA-81AE-32E7A36C3E6D}"/>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3" name="Footer Placeholder 2">
            <a:extLst>
              <a:ext uri="{FF2B5EF4-FFF2-40B4-BE49-F238E27FC236}">
                <a16:creationId xmlns:a16="http://schemas.microsoft.com/office/drawing/2014/main" id="{52456709-7726-44D4-85AF-97C32281BD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9E60BE-AAB3-43B7-98D5-AF9E2C178D19}"/>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2563278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270AA-A613-4FF5-81B5-2CDC6F56EC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E3252C-40E7-4A74-91FD-2404439E83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F4685D-7D5A-4D72-B44F-BFEA61272E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D183AD-0297-4D49-87AC-4566F890CDC5}"/>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6" name="Footer Placeholder 5">
            <a:extLst>
              <a:ext uri="{FF2B5EF4-FFF2-40B4-BE49-F238E27FC236}">
                <a16:creationId xmlns:a16="http://schemas.microsoft.com/office/drawing/2014/main" id="{2E3EA73D-8B84-4141-B2FF-827C5BD0EC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15D5CC-B0F6-4851-A177-DB2E4B6D4776}"/>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3454707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3240-3044-40EE-810E-5E827E1872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72070A-C582-4D69-8ECD-F638448950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64D92A-7906-4C8C-9420-B46E5C9B71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3F1D9F-A115-474B-9DA5-A60FEA2C614D}"/>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6" name="Footer Placeholder 5">
            <a:extLst>
              <a:ext uri="{FF2B5EF4-FFF2-40B4-BE49-F238E27FC236}">
                <a16:creationId xmlns:a16="http://schemas.microsoft.com/office/drawing/2014/main" id="{8B6326DB-E19F-41B6-AC32-4764D1FE46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DA6F2-8CEC-4F14-AD5B-BAC810C54829}"/>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1347909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008C9-C3E9-4539-9FA4-F6C5A2FB59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CA6613-33E5-4856-833F-F7E9498ECC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5D934-34A5-4751-9588-75819BF9AC57}"/>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5" name="Footer Placeholder 4">
            <a:extLst>
              <a:ext uri="{FF2B5EF4-FFF2-40B4-BE49-F238E27FC236}">
                <a16:creationId xmlns:a16="http://schemas.microsoft.com/office/drawing/2014/main" id="{ED3349EB-D757-495D-BF89-0BAA51BBF2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DE156-4794-4DF3-9F13-BB01C474A062}"/>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1818771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1F339D-8A01-4E93-85E7-2DA3EC80D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B304D2-3C86-49FE-97A4-A32F8B384D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8085D8-3CC8-42FB-990D-5B7363AA4F14}"/>
              </a:ext>
            </a:extLst>
          </p:cNvPr>
          <p:cNvSpPr>
            <a:spLocks noGrp="1"/>
          </p:cNvSpPr>
          <p:nvPr>
            <p:ph type="dt" sz="half" idx="10"/>
          </p:nvPr>
        </p:nvSpPr>
        <p:spPr/>
        <p:txBody>
          <a:bodyPr/>
          <a:lstStyle/>
          <a:p>
            <a:fld id="{EDF55FC1-D9F7-4B13-ADF7-89BA120E396C}" type="datetimeFigureOut">
              <a:rPr lang="en-GB" smtClean="0"/>
              <a:t>20/01/2020</a:t>
            </a:fld>
            <a:endParaRPr lang="en-GB"/>
          </a:p>
        </p:txBody>
      </p:sp>
      <p:sp>
        <p:nvSpPr>
          <p:cNvPr id="5" name="Footer Placeholder 4">
            <a:extLst>
              <a:ext uri="{FF2B5EF4-FFF2-40B4-BE49-F238E27FC236}">
                <a16:creationId xmlns:a16="http://schemas.microsoft.com/office/drawing/2014/main" id="{AEDD456B-85B8-418B-97B6-B4870C55F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A056BE-515A-4B5E-93E6-704C00705CF2}"/>
              </a:ext>
            </a:extLst>
          </p:cNvPr>
          <p:cNvSpPr>
            <a:spLocks noGrp="1"/>
          </p:cNvSpPr>
          <p:nvPr>
            <p:ph type="sldNum" sz="quarter" idx="12"/>
          </p:nvPr>
        </p:nvSpPr>
        <p:spPr/>
        <p:txBody>
          <a:bodyPr/>
          <a:lstStyle/>
          <a:p>
            <a:fld id="{0F82E542-3C50-41FD-B2C6-8F39BD88F027}" type="slidenum">
              <a:rPr lang="en-GB" smtClean="0"/>
              <a:t>‹#›</a:t>
            </a:fld>
            <a:endParaRPr lang="en-GB"/>
          </a:p>
        </p:txBody>
      </p:sp>
    </p:spTree>
    <p:extLst>
      <p:ext uri="{BB962C8B-B14F-4D97-AF65-F5344CB8AC3E}">
        <p14:creationId xmlns:p14="http://schemas.microsoft.com/office/powerpoint/2010/main" val="532068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4042BE-A0A7-4C3E-85EB-BAE1277F57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D7D96F-56DD-46E8-B9A5-A153FBAEEB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A45D5F-6A46-49ED-BAE5-7EF0037FEF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F55FC1-D9F7-4B13-ADF7-89BA120E396C}" type="datetimeFigureOut">
              <a:rPr lang="en-GB" smtClean="0"/>
              <a:t>20/01/2020</a:t>
            </a:fld>
            <a:endParaRPr lang="en-GB"/>
          </a:p>
        </p:txBody>
      </p:sp>
      <p:sp>
        <p:nvSpPr>
          <p:cNvPr id="5" name="Footer Placeholder 4">
            <a:extLst>
              <a:ext uri="{FF2B5EF4-FFF2-40B4-BE49-F238E27FC236}">
                <a16:creationId xmlns:a16="http://schemas.microsoft.com/office/drawing/2014/main" id="{7AC2AB88-D266-4E35-BF93-CA858B8F00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5D6691-2FFC-456A-8C65-1858EF3FC6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82E542-3C50-41FD-B2C6-8F39BD88F027}" type="slidenum">
              <a:rPr lang="en-GB" smtClean="0"/>
              <a:t>‹#›</a:t>
            </a:fld>
            <a:endParaRPr lang="en-GB"/>
          </a:p>
        </p:txBody>
      </p:sp>
    </p:spTree>
    <p:extLst>
      <p:ext uri="{BB962C8B-B14F-4D97-AF65-F5344CB8AC3E}">
        <p14:creationId xmlns:p14="http://schemas.microsoft.com/office/powerpoint/2010/main" val="38323351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telegraph.co.uk/politics/2020/01/19/number-prisoners-developing-drug-problems-jail-doubles-15-per/"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victimsupport.org.uk/more-from-us/news-and-blogs/victim-support-comments-on-Queens-speech"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arliament.uk/business/publication&amp;records/research/key-issues-(2017)"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98E93-7789-489C-863D-AD654EF6CD08}"/>
              </a:ext>
            </a:extLst>
          </p:cNvPr>
          <p:cNvSpPr>
            <a:spLocks noGrp="1"/>
          </p:cNvSpPr>
          <p:nvPr>
            <p:ph type="ctrTitle"/>
          </p:nvPr>
        </p:nvSpPr>
        <p:spPr>
          <a:gradFill flip="none" rotWithShape="1">
            <a:gsLst>
              <a:gs pos="0">
                <a:schemeClr val="accent1">
                  <a:lumMod val="5000"/>
                  <a:lumOff val="95000"/>
                </a:schemeClr>
              </a:gs>
              <a:gs pos="74000">
                <a:schemeClr val="accent1">
                  <a:lumMod val="45000"/>
                  <a:lumOff val="55000"/>
                </a:schemeClr>
              </a:gs>
              <a:gs pos="49573">
                <a:srgbClr val="C4D3EC"/>
              </a:gs>
              <a:gs pos="61050">
                <a:srgbClr val="B8CAE8"/>
              </a:gs>
              <a:gs pos="83000">
                <a:schemeClr val="accent1">
                  <a:lumMod val="45000"/>
                  <a:lumOff val="55000"/>
                </a:schemeClr>
              </a:gs>
              <a:gs pos="100000">
                <a:schemeClr val="accent1">
                  <a:lumMod val="30000"/>
                  <a:lumOff val="70000"/>
                </a:schemeClr>
              </a:gs>
            </a:gsLst>
            <a:path path="shape">
              <a:fillToRect l="50000" t="50000" r="50000" b="50000"/>
            </a:path>
            <a:tileRect/>
          </a:gradFill>
        </p:spPr>
        <p:txBody>
          <a:bodyPr/>
          <a:lstStyle/>
          <a:p>
            <a:r>
              <a:rPr lang="en-GB" sz="7200" dirty="0"/>
              <a:t>Referencing</a:t>
            </a:r>
            <a:br>
              <a:rPr lang="en-GB" dirty="0"/>
            </a:br>
            <a:r>
              <a:rPr lang="en-GB" dirty="0"/>
              <a:t> </a:t>
            </a:r>
          </a:p>
        </p:txBody>
      </p:sp>
      <p:sp>
        <p:nvSpPr>
          <p:cNvPr id="3" name="Subtitle 2">
            <a:extLst>
              <a:ext uri="{FF2B5EF4-FFF2-40B4-BE49-F238E27FC236}">
                <a16:creationId xmlns:a16="http://schemas.microsoft.com/office/drawing/2014/main" id="{5B802D8A-624C-4666-BC13-E9E2208F10F8}"/>
              </a:ext>
            </a:extLst>
          </p:cNvPr>
          <p:cNvSpPr>
            <a:spLocks noGrp="1"/>
          </p:cNvSpPr>
          <p:nvPr>
            <p:ph type="subTitle" idx="1"/>
          </p:nvPr>
        </p:nvSpPr>
        <p:spPr>
          <a:pattFill prst="divot">
            <a:fgClr>
              <a:schemeClr val="accent5">
                <a:lumMod val="75000"/>
              </a:schemeClr>
            </a:fgClr>
            <a:bgClr>
              <a:schemeClr val="accent3">
                <a:lumMod val="20000"/>
                <a:lumOff val="80000"/>
              </a:schemeClr>
            </a:bgClr>
          </a:pattFill>
          <a:ln cap="flat">
            <a:gradFill flip="none" rotWithShape="1">
              <a:gsLst>
                <a:gs pos="99723">
                  <a:srgbClr val="C7D5ED"/>
                </a:gs>
                <a:gs pos="99446">
                  <a:srgbClr val="C7D5ED"/>
                </a:gs>
                <a:gs pos="98892">
                  <a:srgbClr val="C6D4ED"/>
                </a:gs>
                <a:gs pos="97785">
                  <a:srgbClr val="C4D3EC"/>
                </a:gs>
                <a:gs pos="95571">
                  <a:srgbClr val="C0D0EB"/>
                </a:gs>
                <a:gs pos="91143">
                  <a:srgbClr val="B8CAE8"/>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a:prstDash val="solid"/>
            <a:round/>
          </a:ln>
          <a:effectLst>
            <a:reflection blurRad="114300" stA="50000" endA="295" endPos="92000" dist="114300" dir="5400000" sy="-100000" algn="bl" rotWithShape="0"/>
          </a:effectLst>
        </p:spPr>
        <p:txBody>
          <a:bodyPr>
            <a:normAutofit fontScale="77500" lnSpcReduction="20000"/>
          </a:bodyPr>
          <a:lstStyle/>
          <a:p>
            <a:endParaRPr lang="en-GB" dirty="0">
              <a:highlight>
                <a:srgbClr val="808080"/>
              </a:highlight>
            </a:endParaRPr>
          </a:p>
          <a:p>
            <a:r>
              <a:rPr lang="en-GB" sz="2500" dirty="0">
                <a:highlight>
                  <a:srgbClr val="808080"/>
                </a:highlight>
              </a:rPr>
              <a:t>Caroline </a:t>
            </a:r>
            <a:r>
              <a:rPr lang="en-GB" sz="2500" dirty="0" err="1">
                <a:highlight>
                  <a:srgbClr val="808080"/>
                </a:highlight>
              </a:rPr>
              <a:t>Hanncock</a:t>
            </a:r>
            <a:r>
              <a:rPr lang="en-GB" sz="2500" dirty="0">
                <a:highlight>
                  <a:srgbClr val="808080"/>
                </a:highlight>
              </a:rPr>
              <a:t> presentation </a:t>
            </a:r>
          </a:p>
          <a:p>
            <a:r>
              <a:rPr lang="en-GB" sz="2500" dirty="0">
                <a:highlight>
                  <a:srgbClr val="808080"/>
                </a:highlight>
              </a:rPr>
              <a:t>By Emma Saunders </a:t>
            </a:r>
          </a:p>
          <a:p>
            <a:r>
              <a:rPr lang="en-GB" sz="2500" dirty="0">
                <a:highlight>
                  <a:srgbClr val="808080"/>
                </a:highlight>
              </a:rPr>
              <a:t>Student number 1903560</a:t>
            </a:r>
          </a:p>
          <a:p>
            <a:r>
              <a:rPr lang="en-GB" sz="2500" dirty="0">
                <a:highlight>
                  <a:srgbClr val="808080"/>
                </a:highlight>
              </a:rPr>
              <a:t>Date 16/01/2020</a:t>
            </a:r>
          </a:p>
        </p:txBody>
      </p:sp>
    </p:spTree>
    <p:extLst>
      <p:ext uri="{BB962C8B-B14F-4D97-AF65-F5344CB8AC3E}">
        <p14:creationId xmlns:p14="http://schemas.microsoft.com/office/powerpoint/2010/main" val="3441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214CD1E4-146B-400C-89BC-B053FE324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3AB9D-0C35-4FC8-8272-DAB0C1566068}"/>
              </a:ext>
            </a:extLst>
          </p:cNvPr>
          <p:cNvSpPr>
            <a:spLocks noGrp="1"/>
          </p:cNvSpPr>
          <p:nvPr>
            <p:ph type="title"/>
          </p:nvPr>
        </p:nvSpPr>
        <p:spPr>
          <a:xfrm>
            <a:off x="2217907" y="1561516"/>
            <a:ext cx="4123176" cy="3422587"/>
          </a:xfrm>
          <a:solidFill>
            <a:schemeClr val="accent3">
              <a:lumMod val="60000"/>
              <a:lumOff val="40000"/>
            </a:schemeClr>
          </a:solidFill>
        </p:spPr>
        <p:txBody>
          <a:bodyPr vert="horz" lIns="91440" tIns="45720" rIns="91440" bIns="45720" rtlCol="0" anchor="b">
            <a:normAutofit/>
          </a:bodyPr>
          <a:lstStyle/>
          <a:p>
            <a:pPr algn="ctr">
              <a:lnSpc>
                <a:spcPct val="100000"/>
              </a:lnSpc>
            </a:pPr>
            <a:r>
              <a:rPr lang="en-US" sz="2800" kern="1200" spc="-150" dirty="0">
                <a:solidFill>
                  <a:schemeClr val="tx1"/>
                </a:solidFill>
                <a:latin typeface="Bahnschrift SemiBold" panose="020B0502040204020203" pitchFamily="34" charset="0"/>
              </a:rPr>
              <a:t>This presentation will </a:t>
            </a:r>
            <a:r>
              <a:rPr lang="en-US" sz="2800" spc="-150" dirty="0">
                <a:latin typeface="Bahnschrift SemiBold" panose="020B0502040204020203" pitchFamily="34" charset="0"/>
              </a:rPr>
              <a:t>be </a:t>
            </a:r>
            <a:r>
              <a:rPr lang="en-US" sz="2800" kern="1200" spc="-150" dirty="0">
                <a:solidFill>
                  <a:schemeClr val="tx1"/>
                </a:solidFill>
                <a:latin typeface="Bahnschrift SemiBold" panose="020B0502040204020203" pitchFamily="34" charset="0"/>
              </a:rPr>
              <a:t>explaining how to reference within a body of a text</a:t>
            </a:r>
            <a:r>
              <a:rPr lang="en-US" sz="2800" spc="-150" dirty="0">
                <a:latin typeface="Bahnschrift SemiBold" panose="020B0502040204020203" pitchFamily="34" charset="0"/>
              </a:rPr>
              <a:t> </a:t>
            </a:r>
            <a:r>
              <a:rPr lang="en-US" sz="2800" kern="1200" spc="-150" dirty="0">
                <a:solidFill>
                  <a:schemeClr val="tx1"/>
                </a:solidFill>
                <a:latin typeface="Bahnschrift SemiBold" panose="020B0502040204020203" pitchFamily="34" charset="0"/>
              </a:rPr>
              <a:t>and a reference list</a:t>
            </a:r>
            <a:br>
              <a:rPr lang="en-US" sz="2800" kern="1200" spc="-150" dirty="0">
                <a:solidFill>
                  <a:schemeClr val="tx1"/>
                </a:solidFill>
                <a:latin typeface="Bahnschrift SemiBold" panose="020B0502040204020203" pitchFamily="34" charset="0"/>
              </a:rPr>
            </a:br>
            <a:r>
              <a:rPr lang="en-US" sz="2400" kern="1200" dirty="0">
                <a:solidFill>
                  <a:schemeClr val="tx1"/>
                </a:solidFill>
                <a:latin typeface="+mj-lt"/>
                <a:ea typeface="+mj-ea"/>
                <a:cs typeface="+mj-cs"/>
              </a:rPr>
              <a:t> </a:t>
            </a:r>
            <a:br>
              <a:rPr lang="en-US" sz="2400" kern="1200" dirty="0">
                <a:solidFill>
                  <a:schemeClr val="tx1"/>
                </a:solidFill>
                <a:latin typeface="+mj-lt"/>
                <a:ea typeface="+mj-ea"/>
                <a:cs typeface="+mj-cs"/>
              </a:rPr>
            </a:br>
            <a:endParaRPr lang="en-US" sz="2400" kern="1200" dirty="0">
              <a:solidFill>
                <a:schemeClr val="tx1"/>
              </a:solidFill>
              <a:latin typeface="+mj-lt"/>
              <a:ea typeface="+mj-ea"/>
              <a:cs typeface="+mj-cs"/>
            </a:endParaRPr>
          </a:p>
        </p:txBody>
      </p:sp>
      <p:sp>
        <p:nvSpPr>
          <p:cNvPr id="16" name="Rectangle 15">
            <a:extLst>
              <a:ext uri="{FF2B5EF4-FFF2-40B4-BE49-F238E27FC236}">
                <a16:creationId xmlns:a16="http://schemas.microsoft.com/office/drawing/2014/main" id="{20616EB7-E723-4BF0-AC20-B8CD75A4F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976657" y="1305218"/>
            <a:ext cx="2384861" cy="426250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5" name="Content Placeholder 4" descr="Sign Language">
            <a:extLst>
              <a:ext uri="{FF2B5EF4-FFF2-40B4-BE49-F238E27FC236}">
                <a16:creationId xmlns:a16="http://schemas.microsoft.com/office/drawing/2014/main" id="{78BB43E0-CE7C-4F8A-BE69-C0FB787CCEAC}"/>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6723677" y="1305219"/>
            <a:ext cx="4255247" cy="4255247"/>
          </a:xfrm>
          <a:prstGeom prst="rect">
            <a:avLst/>
          </a:prstGeom>
        </p:spPr>
      </p:pic>
      <p:cxnSp>
        <p:nvCxnSpPr>
          <p:cNvPr id="18" name="Straight Connector 17">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8751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39">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41">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Shape 43">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45">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Rectangle 47">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49">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Rectangle 51">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79" name="Freeform: Shape 53">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55">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69CDDA6A-24D9-4997-A5C9-E978E47BA89F}"/>
              </a:ext>
            </a:extLst>
          </p:cNvPr>
          <p:cNvSpPr>
            <a:spLocks noGrp="1"/>
          </p:cNvSpPr>
          <p:nvPr>
            <p:ph type="title"/>
          </p:nvPr>
        </p:nvSpPr>
        <p:spPr>
          <a:xfrm>
            <a:off x="3265733" y="476876"/>
            <a:ext cx="5782716" cy="2150719"/>
          </a:xfrm>
          <a:solidFill>
            <a:schemeClr val="accent3">
              <a:lumMod val="40000"/>
              <a:lumOff val="60000"/>
            </a:schemeClr>
          </a:solidFill>
          <a:effectLst>
            <a:outerShdw blurRad="508000" dist="228600" dir="8400000" algn="ctr" rotWithShape="0">
              <a:srgbClr val="000000">
                <a:alpha val="78000"/>
              </a:srgbClr>
            </a:outerShdw>
          </a:effectLst>
        </p:spPr>
        <p:txBody>
          <a:bodyPr vert="horz" lIns="91440" tIns="45720" rIns="91440" bIns="45720" rtlCol="0" anchor="ctr">
            <a:normAutofit/>
          </a:bodyPr>
          <a:lstStyle/>
          <a:p>
            <a:pPr algn="ctr"/>
            <a:r>
              <a:rPr lang="en-US" sz="6000">
                <a:solidFill>
                  <a:srgbClr val="080808"/>
                </a:solidFill>
                <a:latin typeface="Agency FB" panose="020B0503020202020204" pitchFamily="34" charset="0"/>
              </a:rPr>
              <a:t>I</a:t>
            </a:r>
            <a:r>
              <a:rPr lang="en-US" sz="6000" kern="1200">
                <a:solidFill>
                  <a:srgbClr val="080808"/>
                </a:solidFill>
                <a:latin typeface="Agency FB" panose="020B0503020202020204" pitchFamily="34" charset="0"/>
              </a:rPr>
              <a:t>ntroduction</a:t>
            </a:r>
            <a:endParaRPr lang="en-US" sz="6000" kern="1200" dirty="0">
              <a:solidFill>
                <a:srgbClr val="080808"/>
              </a:solidFill>
              <a:latin typeface="Agency FB" panose="020B0503020202020204" pitchFamily="34" charset="0"/>
            </a:endParaRPr>
          </a:p>
        </p:txBody>
      </p:sp>
      <p:sp>
        <p:nvSpPr>
          <p:cNvPr id="81" name="Freeform: Shape 57">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Rectangle 59">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A3F46FD4-AD62-4A9E-8A08-9A3D80A848E9}"/>
              </a:ext>
            </a:extLst>
          </p:cNvPr>
          <p:cNvSpPr txBox="1"/>
          <p:nvPr/>
        </p:nvSpPr>
        <p:spPr>
          <a:xfrm>
            <a:off x="931204" y="3090883"/>
            <a:ext cx="10888458" cy="4062651"/>
          </a:xfrm>
          <a:prstGeom prst="rect">
            <a:avLst/>
          </a:prstGeom>
          <a:noFill/>
        </p:spPr>
        <p:txBody>
          <a:bodyPr wrap="square" rtlCol="0">
            <a:spAutoFit/>
          </a:bodyPr>
          <a:lstStyle/>
          <a:p>
            <a:pPr algn="ctr"/>
            <a:r>
              <a:rPr lang="en-GB" sz="2400" dirty="0">
                <a:solidFill>
                  <a:schemeClr val="tx2"/>
                </a:solidFill>
                <a:latin typeface="Aharoni" panose="02010803020104030203" pitchFamily="2" charset="-79"/>
                <a:cs typeface="Aharoni" panose="02010803020104030203" pitchFamily="2" charset="-79"/>
              </a:rPr>
              <a:t>How to reference a chapter  &amp; reference list from a book</a:t>
            </a:r>
          </a:p>
          <a:p>
            <a:pPr algn="ctr"/>
            <a:endParaRPr lang="en-GB" sz="2400" dirty="0">
              <a:solidFill>
                <a:schemeClr val="tx2"/>
              </a:solidFill>
              <a:latin typeface="Aharoni" panose="02010803020104030203" pitchFamily="2" charset="-79"/>
              <a:cs typeface="Aharoni" panose="02010803020104030203" pitchFamily="2" charset="-79"/>
            </a:endParaRPr>
          </a:p>
          <a:p>
            <a:pPr algn="ctr"/>
            <a:r>
              <a:rPr lang="en-GB" sz="2400" dirty="0">
                <a:solidFill>
                  <a:schemeClr val="tx2"/>
                </a:solidFill>
                <a:latin typeface="Aharoni" panose="02010803020104030203" pitchFamily="2" charset="-79"/>
                <a:cs typeface="Aharoni" panose="02010803020104030203" pitchFamily="2" charset="-79"/>
              </a:rPr>
              <a:t>How to reference in a in-text citation &amp; a reference from an article</a:t>
            </a:r>
          </a:p>
          <a:p>
            <a:pPr algn="ctr"/>
            <a:endParaRPr lang="en-GB" sz="2400" dirty="0">
              <a:solidFill>
                <a:schemeClr val="tx2"/>
              </a:solidFill>
              <a:latin typeface="Aharoni" panose="02010803020104030203" pitchFamily="2" charset="-79"/>
              <a:cs typeface="Aharoni" panose="02010803020104030203" pitchFamily="2" charset="-79"/>
            </a:endParaRPr>
          </a:p>
          <a:p>
            <a:pPr algn="ctr"/>
            <a:r>
              <a:rPr lang="en-GB" sz="2400" dirty="0">
                <a:solidFill>
                  <a:schemeClr val="tx2"/>
                </a:solidFill>
                <a:latin typeface="Aharoni" panose="02010803020104030203" pitchFamily="2" charset="-79"/>
                <a:cs typeface="Aharoni" panose="02010803020104030203" pitchFamily="2" charset="-79"/>
              </a:rPr>
              <a:t>How to reference and in-text citation from a website</a:t>
            </a:r>
          </a:p>
          <a:p>
            <a:pPr algn="ctr"/>
            <a:endParaRPr lang="en-GB" sz="2400" dirty="0">
              <a:solidFill>
                <a:schemeClr val="tx2"/>
              </a:solidFill>
              <a:latin typeface="Aharoni" panose="02010803020104030203" pitchFamily="2" charset="-79"/>
              <a:cs typeface="Aharoni" panose="02010803020104030203" pitchFamily="2" charset="-79"/>
            </a:endParaRPr>
          </a:p>
          <a:p>
            <a:pPr algn="ctr"/>
            <a:r>
              <a:rPr lang="en-GB" sz="2400" dirty="0">
                <a:solidFill>
                  <a:schemeClr val="tx2"/>
                </a:solidFill>
                <a:latin typeface="Aharoni" panose="02010803020104030203" pitchFamily="2" charset="-79"/>
                <a:cs typeface="Aharoni" panose="02010803020104030203" pitchFamily="2" charset="-79"/>
              </a:rPr>
              <a:t>How to reference a picture used from the internet</a:t>
            </a:r>
          </a:p>
          <a:p>
            <a:pPr algn="ctr"/>
            <a:endParaRPr lang="en-GB" sz="2400" dirty="0">
              <a:solidFill>
                <a:schemeClr val="tx2"/>
              </a:solidFill>
              <a:latin typeface="Aharoni" panose="02010803020104030203" pitchFamily="2" charset="-79"/>
              <a:cs typeface="Aharoni" panose="02010803020104030203" pitchFamily="2" charset="-79"/>
            </a:endParaRPr>
          </a:p>
          <a:p>
            <a:pPr algn="ctr"/>
            <a:r>
              <a:rPr lang="en-GB" sz="2400" dirty="0">
                <a:solidFill>
                  <a:schemeClr val="tx2"/>
                </a:solidFill>
                <a:latin typeface="Aharoni" panose="02010803020104030203" pitchFamily="2" charset="-79"/>
                <a:cs typeface="Aharoni" panose="02010803020104030203" pitchFamily="2" charset="-79"/>
              </a:rPr>
              <a:t>How to reference a UK status (acts of parliament)</a:t>
            </a:r>
          </a:p>
          <a:p>
            <a:endParaRPr lang="en-GB" sz="2400" dirty="0">
              <a:solidFill>
                <a:schemeClr val="tx2"/>
              </a:solidFill>
              <a:latin typeface="Aharoni" panose="02010803020104030203" pitchFamily="2" charset="-79"/>
              <a:cs typeface="Aharoni" panose="02010803020104030203" pitchFamily="2" charset="-79"/>
            </a:endParaRPr>
          </a:p>
          <a:p>
            <a:endParaRPr lang="en-GB" dirty="0"/>
          </a:p>
        </p:txBody>
      </p:sp>
    </p:spTree>
    <p:extLst>
      <p:ext uri="{BB962C8B-B14F-4D97-AF65-F5344CB8AC3E}">
        <p14:creationId xmlns:p14="http://schemas.microsoft.com/office/powerpoint/2010/main" val="231854137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20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20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20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20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 calcmode="lin" valueType="num">
                                      <p:cBhvr additive="base">
                                        <p:cTn id="31" dur="20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21E69-951C-42B9-9E87-BAE98D8033C7}"/>
              </a:ext>
            </a:extLst>
          </p:cNvPr>
          <p:cNvSpPr>
            <a:spLocks noGrp="1"/>
          </p:cNvSpPr>
          <p:nvPr>
            <p:ph type="title"/>
          </p:nvPr>
        </p:nvSpPr>
        <p:spPr>
          <a:xfrm>
            <a:off x="838200" y="894027"/>
            <a:ext cx="3494362" cy="4782873"/>
          </a:xfrm>
        </p:spPr>
        <p:txBody>
          <a:bodyPr>
            <a:normAutofit/>
          </a:bodyPr>
          <a:lstStyle/>
          <a:p>
            <a:pPr algn="r"/>
            <a:r>
              <a:rPr lang="en-GB">
                <a:solidFill>
                  <a:schemeClr val="bg1"/>
                </a:solidFill>
                <a:latin typeface="Bahnschrift Light Condensed" panose="020B0502040204020203" pitchFamily="34" charset="0"/>
              </a:rPr>
              <a:t>Referencing an article from The Telegragh online</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C308BC-B9B7-4A6E-A6EE-BED505A0064C}"/>
              </a:ext>
            </a:extLst>
          </p:cNvPr>
          <p:cNvSpPr>
            <a:spLocks noGrp="1"/>
          </p:cNvSpPr>
          <p:nvPr>
            <p:ph idx="1"/>
          </p:nvPr>
        </p:nvSpPr>
        <p:spPr>
          <a:xfrm>
            <a:off x="4976032" y="894027"/>
            <a:ext cx="6377768" cy="4782873"/>
          </a:xfrm>
        </p:spPr>
        <p:txBody>
          <a:bodyPr anchor="ctr">
            <a:normAutofit/>
          </a:bodyPr>
          <a:lstStyle/>
          <a:p>
            <a:pPr marL="0" indent="0">
              <a:buNone/>
            </a:pPr>
            <a:r>
              <a:rPr lang="en-GB" sz="2400" dirty="0">
                <a:solidFill>
                  <a:schemeClr val="bg1"/>
                </a:solidFill>
                <a:latin typeface="Baskerville Old Face" panose="02020602080505020303" pitchFamily="18" charset="0"/>
              </a:rPr>
              <a:t>Charles </a:t>
            </a:r>
            <a:r>
              <a:rPr lang="en-GB" sz="2400" dirty="0" err="1">
                <a:solidFill>
                  <a:schemeClr val="bg1"/>
                </a:solidFill>
                <a:latin typeface="Baskerville Old Face" panose="02020602080505020303" pitchFamily="18" charset="0"/>
              </a:rPr>
              <a:t>Hymas</a:t>
            </a:r>
            <a:r>
              <a:rPr lang="en-GB" sz="2400" dirty="0">
                <a:solidFill>
                  <a:schemeClr val="bg1"/>
                </a:solidFill>
                <a:latin typeface="Baskerville Old Face" panose="02020602080505020303" pitchFamily="18" charset="0"/>
              </a:rPr>
              <a:t> (2020)  wrote an article at the Telegraph that there has been 15 percent of the prisoners have developed a drug problem </a:t>
            </a:r>
          </a:p>
          <a:p>
            <a:pPr marL="0" indent="0">
              <a:buNone/>
            </a:pPr>
            <a:endParaRPr lang="en-GB" sz="2400" dirty="0">
              <a:solidFill>
                <a:schemeClr val="bg1"/>
              </a:solidFill>
              <a:latin typeface="Baskerville Old Face" panose="02020602080505020303" pitchFamily="18" charset="0"/>
            </a:endParaRPr>
          </a:p>
          <a:p>
            <a:pPr marL="0" indent="0">
              <a:buNone/>
            </a:pPr>
            <a:endParaRPr lang="en-GB" sz="2400" dirty="0">
              <a:solidFill>
                <a:schemeClr val="bg1"/>
              </a:solidFill>
              <a:latin typeface="Baskerville Old Face" panose="02020602080505020303" pitchFamily="18" charset="0"/>
            </a:endParaRPr>
          </a:p>
          <a:p>
            <a:r>
              <a:rPr lang="en-GB" sz="2400" dirty="0">
                <a:solidFill>
                  <a:schemeClr val="bg1"/>
                </a:solidFill>
                <a:latin typeface="Baskerville Old Face" panose="02020602080505020303" pitchFamily="18" charset="0"/>
              </a:rPr>
              <a:t>Available at: </a:t>
            </a:r>
            <a:r>
              <a:rPr lang="en-GB" sz="2400" dirty="0">
                <a:solidFill>
                  <a:schemeClr val="bg1"/>
                </a:solidFill>
                <a:latin typeface="Baskerville Old Face" panose="02020602080505020303" pitchFamily="18" charset="0"/>
                <a:hlinkClick r:id="rId2"/>
              </a:rPr>
              <a:t>https://www.telegraph.co.uk/politics/2020/01/19/</a:t>
            </a:r>
            <a:r>
              <a:rPr lang="en-GB" sz="2400" i="1" dirty="0">
                <a:solidFill>
                  <a:schemeClr val="bg1"/>
                </a:solidFill>
                <a:latin typeface="Baskerville Old Face" panose="02020602080505020303" pitchFamily="18" charset="0"/>
                <a:hlinkClick r:id="rId2"/>
              </a:rPr>
              <a:t>number-prisoners-developing-drug-problems-jail-doubles-15-per/</a:t>
            </a:r>
            <a:r>
              <a:rPr lang="en-GB" sz="2400" i="1" dirty="0">
                <a:solidFill>
                  <a:schemeClr val="bg1"/>
                </a:solidFill>
                <a:latin typeface="Baskerville Old Face" panose="02020602080505020303" pitchFamily="18" charset="0"/>
              </a:rPr>
              <a:t> accessed at: (20/01/20).</a:t>
            </a:r>
          </a:p>
          <a:p>
            <a:pPr marL="0" indent="0">
              <a:buNone/>
            </a:pPr>
            <a:endParaRPr lang="en-GB" sz="2400" dirty="0">
              <a:solidFill>
                <a:schemeClr val="bg1"/>
              </a:solidFill>
            </a:endParaRPr>
          </a:p>
        </p:txBody>
      </p:sp>
    </p:spTree>
    <p:extLst>
      <p:ext uri="{BB962C8B-B14F-4D97-AF65-F5344CB8AC3E}">
        <p14:creationId xmlns:p14="http://schemas.microsoft.com/office/powerpoint/2010/main" val="261474650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71926-B908-42A1-8675-3A9AACFBE40F}"/>
              </a:ext>
            </a:extLst>
          </p:cNvPr>
          <p:cNvSpPr>
            <a:spLocks noGrp="1"/>
          </p:cNvSpPr>
          <p:nvPr>
            <p:ph type="title"/>
          </p:nvPr>
        </p:nvSpPr>
        <p:spPr>
          <a:xfrm>
            <a:off x="841249" y="365760"/>
            <a:ext cx="9912072" cy="1188404"/>
          </a:xfrm>
        </p:spPr>
        <p:txBody>
          <a:bodyPr>
            <a:normAutofit fontScale="90000"/>
          </a:bodyPr>
          <a:lstStyle/>
          <a:p>
            <a:r>
              <a:rPr lang="en-GB" dirty="0"/>
              <a:t>Referencing from a Book and a body of a text</a:t>
            </a:r>
          </a:p>
        </p:txBody>
      </p:sp>
      <p:sp>
        <p:nvSpPr>
          <p:cNvPr id="48" name="Freeform: Shape 4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Content Placeholder 2">
            <a:extLst>
              <a:ext uri="{FF2B5EF4-FFF2-40B4-BE49-F238E27FC236}">
                <a16:creationId xmlns:a16="http://schemas.microsoft.com/office/drawing/2014/main" id="{0CEA910B-D740-4E32-9865-3DEA41F56B38}"/>
              </a:ext>
            </a:extLst>
          </p:cNvPr>
          <p:cNvSpPr>
            <a:spLocks noGrp="1"/>
          </p:cNvSpPr>
          <p:nvPr>
            <p:ph idx="1"/>
          </p:nvPr>
        </p:nvSpPr>
        <p:spPr>
          <a:xfrm>
            <a:off x="212652" y="2465508"/>
            <a:ext cx="9400032" cy="3617672"/>
          </a:xfrm>
        </p:spPr>
        <p:txBody>
          <a:bodyPr anchor="t">
            <a:normAutofit/>
          </a:bodyPr>
          <a:lstStyle/>
          <a:p>
            <a:r>
              <a:rPr lang="en-GB" sz="2400" dirty="0">
                <a:solidFill>
                  <a:schemeClr val="bg1"/>
                </a:solidFill>
              </a:rPr>
              <a:t>(Collin and Lacey 1966) stated For those who find problem-solving difficult, there are four chances to get it wrong, but also four chances for direct teaching to help</a:t>
            </a:r>
          </a:p>
          <a:p>
            <a:endParaRPr lang="en-GB" sz="2400" dirty="0">
              <a:solidFill>
                <a:schemeClr val="bg1"/>
              </a:solidFill>
            </a:endParaRPr>
          </a:p>
          <a:p>
            <a:r>
              <a:rPr lang="en-GB" sz="2400" dirty="0" err="1">
                <a:solidFill>
                  <a:schemeClr val="bg1"/>
                </a:solidFill>
              </a:rPr>
              <a:t>Tilston</a:t>
            </a:r>
            <a:r>
              <a:rPr lang="en-GB" sz="2400" dirty="0">
                <a:solidFill>
                  <a:schemeClr val="bg1"/>
                </a:solidFill>
              </a:rPr>
              <a:t>, C. Lacey, P. </a:t>
            </a:r>
            <a:r>
              <a:rPr lang="en-GB" sz="2400" dirty="0" err="1">
                <a:solidFill>
                  <a:schemeClr val="bg1"/>
                </a:solidFill>
              </a:rPr>
              <a:t>Portter</a:t>
            </a:r>
            <a:r>
              <a:rPr lang="en-GB" sz="2400" dirty="0">
                <a:solidFill>
                  <a:schemeClr val="bg1"/>
                </a:solidFill>
              </a:rPr>
              <a:t>, J &amp; Robertson, C. (2002) ‘learning styles and learning how to learn’ (p43) </a:t>
            </a:r>
            <a:r>
              <a:rPr lang="en-GB" sz="2400" i="1" dirty="0">
                <a:solidFill>
                  <a:schemeClr val="bg1"/>
                </a:solidFill>
              </a:rPr>
              <a:t>Pupils with Learning Difficulties in Mainstream Schools. London, David Fulton Ltd. </a:t>
            </a:r>
            <a:endParaRPr lang="en-GB" sz="2400" dirty="0">
              <a:solidFill>
                <a:schemeClr val="bg1"/>
              </a:solidFill>
            </a:endParaRPr>
          </a:p>
        </p:txBody>
      </p:sp>
    </p:spTree>
    <p:extLst>
      <p:ext uri="{BB962C8B-B14F-4D97-AF65-F5344CB8AC3E}">
        <p14:creationId xmlns:p14="http://schemas.microsoft.com/office/powerpoint/2010/main" val="9450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A8A610A-7A06-4C8C-8380-7CAF94751EE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Referencing a website and a text-citation </a:t>
            </a:r>
            <a:endParaRPr lang="en-GB" sz="4000" dirty="0">
              <a:solidFill>
                <a:srgbClr val="FFFFFF"/>
              </a:solidFill>
            </a:endParaRPr>
          </a:p>
        </p:txBody>
      </p:sp>
      <p:sp>
        <p:nvSpPr>
          <p:cNvPr id="3" name="Content Placeholder 2">
            <a:extLst>
              <a:ext uri="{FF2B5EF4-FFF2-40B4-BE49-F238E27FC236}">
                <a16:creationId xmlns:a16="http://schemas.microsoft.com/office/drawing/2014/main" id="{B93648B7-59C7-4DA8-9FE1-D6F794380D5E}"/>
              </a:ext>
            </a:extLst>
          </p:cNvPr>
          <p:cNvSpPr>
            <a:spLocks noGrp="1"/>
          </p:cNvSpPr>
          <p:nvPr>
            <p:ph idx="1"/>
          </p:nvPr>
        </p:nvSpPr>
        <p:spPr>
          <a:xfrm>
            <a:off x="1179226" y="3092970"/>
            <a:ext cx="9833548" cy="2693976"/>
          </a:xfrm>
        </p:spPr>
        <p:txBody>
          <a:bodyPr>
            <a:normAutofit/>
          </a:bodyPr>
          <a:lstStyle/>
          <a:p>
            <a:pPr marL="0" indent="0">
              <a:buNone/>
            </a:pPr>
            <a:endParaRPr lang="en-GB" sz="2000">
              <a:solidFill>
                <a:srgbClr val="000000"/>
              </a:solidFill>
            </a:endParaRPr>
          </a:p>
          <a:p>
            <a:pPr marL="0" indent="0">
              <a:buNone/>
            </a:pPr>
            <a:endParaRPr lang="en-GB" sz="2000">
              <a:solidFill>
                <a:srgbClr val="000000"/>
              </a:solidFill>
            </a:endParaRPr>
          </a:p>
          <a:p>
            <a:pPr marL="0" indent="0">
              <a:buNone/>
            </a:pPr>
            <a:endParaRPr lang="en-GB" sz="2000" dirty="0">
              <a:solidFill>
                <a:srgbClr val="000000"/>
              </a:solidFill>
            </a:endParaRPr>
          </a:p>
        </p:txBody>
      </p:sp>
      <p:sp>
        <p:nvSpPr>
          <p:cNvPr id="4" name="TextBox 3">
            <a:extLst>
              <a:ext uri="{FF2B5EF4-FFF2-40B4-BE49-F238E27FC236}">
                <a16:creationId xmlns:a16="http://schemas.microsoft.com/office/drawing/2014/main" id="{B67DF46A-CC1E-41B4-A99A-3BF4EC668B3B}"/>
              </a:ext>
            </a:extLst>
          </p:cNvPr>
          <p:cNvSpPr txBox="1"/>
          <p:nvPr/>
        </p:nvSpPr>
        <p:spPr>
          <a:xfrm>
            <a:off x="1106427" y="3092970"/>
            <a:ext cx="9833548" cy="2800767"/>
          </a:xfrm>
          <a:prstGeom prst="rect">
            <a:avLst/>
          </a:prstGeom>
          <a:noFill/>
        </p:spPr>
        <p:txBody>
          <a:bodyPr wrap="square" rtlCol="0">
            <a:spAutoFit/>
          </a:bodyPr>
          <a:lstStyle/>
          <a:p>
            <a:r>
              <a:rPr lang="en-GB" sz="2200" dirty="0">
                <a:latin typeface="Bahnschrift Light" panose="020B0502040204020203" pitchFamily="34" charset="0"/>
                <a:cs typeface="Angsana New" panose="020B0502040204020203" pitchFamily="18" charset="-34"/>
              </a:rPr>
              <a:t>Fawcett (20/12/19) said that their happy to work with the government to help improve the law for their victims which has helped a great deal so far with regards to the Queens speech.</a:t>
            </a:r>
          </a:p>
          <a:p>
            <a:endParaRPr lang="en-GB" sz="2200" dirty="0">
              <a:latin typeface="Bahnschrift Light" panose="020B0502040204020203" pitchFamily="34" charset="0"/>
              <a:cs typeface="Angsana New" panose="020B0502040204020203" pitchFamily="18" charset="-34"/>
            </a:endParaRPr>
          </a:p>
          <a:p>
            <a:endParaRPr lang="en-GB" sz="2200" dirty="0">
              <a:latin typeface="Bahnschrift Light" panose="020B0502040204020203" pitchFamily="34" charset="0"/>
              <a:cs typeface="Angsana New" panose="020B0502040204020203" pitchFamily="18" charset="-34"/>
            </a:endParaRPr>
          </a:p>
          <a:p>
            <a:r>
              <a:rPr lang="en-GB" sz="2200" dirty="0">
                <a:latin typeface="Bahnschrift Light" panose="020B0502040204020203" pitchFamily="34" charset="0"/>
                <a:cs typeface="Angsana New" panose="020B0502040204020203" pitchFamily="18" charset="-34"/>
              </a:rPr>
              <a:t>Fawcett, D (20/12/19) </a:t>
            </a:r>
            <a:r>
              <a:rPr lang="en-GB" sz="2200" i="1" dirty="0">
                <a:latin typeface="Bahnschrift Light" panose="020B0502040204020203" pitchFamily="34" charset="0"/>
                <a:cs typeface="Angsana New" panose="020B0502040204020203" pitchFamily="18" charset="-34"/>
              </a:rPr>
              <a:t>Victim Support Comments on Queen’s Speech</a:t>
            </a:r>
            <a:r>
              <a:rPr lang="en-GB" sz="2200" dirty="0">
                <a:latin typeface="Bahnschrift Light" panose="020B0502040204020203" pitchFamily="34" charset="0"/>
                <a:cs typeface="Angsana New" panose="020B0502040204020203" pitchFamily="18" charset="-34"/>
              </a:rPr>
              <a:t>. Available at: </a:t>
            </a:r>
            <a:r>
              <a:rPr lang="en-GB" sz="2200" dirty="0">
                <a:latin typeface="Bahnschrift Light" panose="020B0502040204020203" pitchFamily="34" charset="0"/>
                <a:cs typeface="Angsana New" panose="020B0502040204020203" pitchFamily="18" charset="-34"/>
                <a:hlinkClick r:id="rId3"/>
              </a:rPr>
              <a:t>https://www.victimsupport.org.uk/more-from-us/news-and-blogs/victim-support-comments-on-Queens-speech</a:t>
            </a:r>
            <a:r>
              <a:rPr lang="en-GB" sz="2200" dirty="0">
                <a:latin typeface="Bahnschrift Light" panose="020B0502040204020203" pitchFamily="34" charset="0"/>
                <a:cs typeface="Angsana New" panose="020B0502040204020203" pitchFamily="18" charset="-34"/>
              </a:rPr>
              <a:t> </a:t>
            </a:r>
            <a:r>
              <a:rPr lang="en-GB" sz="2200" i="1" dirty="0">
                <a:latin typeface="Bahnschrift Light" panose="020B0502040204020203" pitchFamily="34" charset="0"/>
                <a:cs typeface="Angsana New" panose="020B0502040204020203" pitchFamily="18" charset="-34"/>
              </a:rPr>
              <a:t>(</a:t>
            </a:r>
            <a:r>
              <a:rPr lang="en-GB" sz="2200" dirty="0">
                <a:latin typeface="Bahnschrift Light" panose="020B0502040204020203" pitchFamily="34" charset="0"/>
                <a:cs typeface="Angsana New" panose="020B0502040204020203" pitchFamily="18" charset="-34"/>
              </a:rPr>
              <a:t>Accessed: 19/01/2020</a:t>
            </a:r>
            <a:r>
              <a:rPr lang="en-GB" sz="2000" i="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7583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accel="21000" decel="400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nodeType="afterEffect">
                                  <p:stCondLst>
                                    <p:cond delay="2000"/>
                                  </p:stCondLst>
                                  <p:childTnLst>
                                    <p:set>
                                      <p:cBhvr>
                                        <p:cTn id="11" dur="1" fill="hold">
                                          <p:stCondLst>
                                            <p:cond delay="0"/>
                                          </p:stCondLst>
                                        </p:cTn>
                                        <p:tgtEl>
                                          <p:spTgt spid="4">
                                            <p:txEl>
                                              <p:pRg st="3" end="3"/>
                                            </p:txEl>
                                          </p:spTgt>
                                        </p:tgtEl>
                                        <p:attrNameLst>
                                          <p:attrName>style.visibility</p:attrName>
                                        </p:attrNameLst>
                                      </p:cBhvr>
                                      <p:to>
                                        <p:strVal val="visible"/>
                                      </p:to>
                                    </p:set>
                                    <p:anim calcmode="lin" valueType="num">
                                      <p:cBhvr additive="base">
                                        <p:cTn id="1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76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0E065-AF1D-4DBA-91FC-7AA3C90F9748}"/>
              </a:ext>
            </a:extLst>
          </p:cNvPr>
          <p:cNvSpPr>
            <a:spLocks noGrp="1"/>
          </p:cNvSpPr>
          <p:nvPr>
            <p:ph type="title"/>
          </p:nvPr>
        </p:nvSpPr>
        <p:spPr>
          <a:xfrm>
            <a:off x="9115724" y="1545169"/>
            <a:ext cx="2613872" cy="4794567"/>
          </a:xfrm>
        </p:spPr>
        <p:txBody>
          <a:bodyPr vert="horz" lIns="91440" tIns="45720" rIns="91440" bIns="45720" rtlCol="0" anchor="ctr">
            <a:normAutofit/>
          </a:bodyPr>
          <a:lstStyle/>
          <a:p>
            <a:r>
              <a:rPr lang="en-US" sz="2500" dirty="0">
                <a:solidFill>
                  <a:srgbClr val="FFFFFF"/>
                </a:solidFill>
              </a:rPr>
              <a:t>The Arc image (2018) events, Advocacy steps: </a:t>
            </a:r>
            <a:r>
              <a:rPr lang="en-US" sz="2500" i="1" dirty="0">
                <a:solidFill>
                  <a:srgbClr val="FFFFFF"/>
                </a:solidFill>
              </a:rPr>
              <a:t>the essentials. Family Education and Training </a:t>
            </a:r>
            <a:r>
              <a:rPr lang="en-US" sz="2500" dirty="0">
                <a:solidFill>
                  <a:srgbClr val="FFFFFF"/>
                </a:solidFill>
              </a:rPr>
              <a:t>Available at: https//Lwarc.org (2018)schedule/</a:t>
            </a:r>
            <a:r>
              <a:rPr lang="en-US" sz="2500" dirty="0" err="1">
                <a:solidFill>
                  <a:srgbClr val="FFFFFF"/>
                </a:solidFill>
              </a:rPr>
              <a:t>Fet</a:t>
            </a:r>
            <a:r>
              <a:rPr lang="en-US" sz="2500" dirty="0">
                <a:solidFill>
                  <a:srgbClr val="FFFFFF"/>
                </a:solidFill>
              </a:rPr>
              <a:t>-Advocacy-steps-the-essentials. (Accessed at: 19/01/20).</a:t>
            </a:r>
          </a:p>
        </p:txBody>
      </p:sp>
      <p:sp>
        <p:nvSpPr>
          <p:cNvPr id="2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screenshot of a cell phone&#10;&#10;Description automatically generated">
            <a:extLst>
              <a:ext uri="{FF2B5EF4-FFF2-40B4-BE49-F238E27FC236}">
                <a16:creationId xmlns:a16="http://schemas.microsoft.com/office/drawing/2014/main" id="{5C5DE6A0-B71F-46C2-8FD0-ABC7CE7D9D7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2" b="1766"/>
          <a:stretch/>
        </p:blipFill>
        <p:spPr>
          <a:xfrm>
            <a:off x="976251" y="942538"/>
            <a:ext cx="7163222" cy="4808332"/>
          </a:xfrm>
          <a:prstGeom prst="rect">
            <a:avLst/>
          </a:prstGeom>
          <a:effectLst/>
        </p:spPr>
      </p:pic>
      <p:sp>
        <p:nvSpPr>
          <p:cNvPr id="9" name="TextBox 8">
            <a:extLst>
              <a:ext uri="{FF2B5EF4-FFF2-40B4-BE49-F238E27FC236}">
                <a16:creationId xmlns:a16="http://schemas.microsoft.com/office/drawing/2014/main" id="{B001145E-8B09-44C6-8BBF-D749CCCFE372}"/>
              </a:ext>
            </a:extLst>
          </p:cNvPr>
          <p:cNvSpPr txBox="1"/>
          <p:nvPr/>
        </p:nvSpPr>
        <p:spPr>
          <a:xfrm>
            <a:off x="8951424" y="250040"/>
            <a:ext cx="2613872" cy="1384995"/>
          </a:xfrm>
          <a:prstGeom prst="rect">
            <a:avLst/>
          </a:prstGeom>
          <a:noFill/>
        </p:spPr>
        <p:txBody>
          <a:bodyPr wrap="square" rtlCol="0">
            <a:spAutoFit/>
          </a:bodyPr>
          <a:lstStyle/>
          <a:p>
            <a:pPr algn="ctr"/>
            <a:r>
              <a:rPr lang="en-GB" sz="2800" dirty="0">
                <a:highlight>
                  <a:srgbClr val="00FF00"/>
                </a:highlight>
                <a:latin typeface="Aharoni" panose="02010803020104030203" pitchFamily="2" charset="-79"/>
                <a:cs typeface="Aharoni" panose="02010803020104030203" pitchFamily="2" charset="-79"/>
              </a:rPr>
              <a:t>Reference an  Image found online  </a:t>
            </a:r>
          </a:p>
        </p:txBody>
      </p:sp>
    </p:spTree>
    <p:extLst>
      <p:ext uri="{BB962C8B-B14F-4D97-AF65-F5344CB8AC3E}">
        <p14:creationId xmlns:p14="http://schemas.microsoft.com/office/powerpoint/2010/main" val="2434171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299A98A-EF41-45A1-919B-BB27699CC1FF}"/>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Referencing the Act of Parliament</a:t>
            </a:r>
          </a:p>
        </p:txBody>
      </p:sp>
      <p:sp>
        <p:nvSpPr>
          <p:cNvPr id="3" name="Content Placeholder 2">
            <a:extLst>
              <a:ext uri="{FF2B5EF4-FFF2-40B4-BE49-F238E27FC236}">
                <a16:creationId xmlns:a16="http://schemas.microsoft.com/office/drawing/2014/main" id="{699270D7-D1C3-43BF-A057-F6313ECF52DD}"/>
              </a:ext>
            </a:extLst>
          </p:cNvPr>
          <p:cNvSpPr>
            <a:spLocks noGrp="1"/>
          </p:cNvSpPr>
          <p:nvPr>
            <p:ph idx="1"/>
          </p:nvPr>
        </p:nvSpPr>
        <p:spPr>
          <a:xfrm>
            <a:off x="1179226" y="3092970"/>
            <a:ext cx="10441274" cy="2693976"/>
          </a:xfrm>
        </p:spPr>
        <p:txBody>
          <a:bodyPr>
            <a:normAutofit/>
          </a:bodyPr>
          <a:lstStyle/>
          <a:p>
            <a:endParaRPr lang="en-GB" sz="2000" dirty="0">
              <a:solidFill>
                <a:srgbClr val="000000"/>
              </a:solidFill>
            </a:endParaRPr>
          </a:p>
          <a:p>
            <a:r>
              <a:rPr lang="en-GB" sz="2400" dirty="0">
                <a:solidFill>
                  <a:srgbClr val="000000"/>
                </a:solidFill>
                <a:latin typeface="Bahnschrift" panose="020B0502040204020203" pitchFamily="34" charset="0"/>
              </a:rPr>
              <a:t>Parliament.uk (2017)/Parliamentary-Business/‘Publications and Records’/Research-Publications/</a:t>
            </a:r>
            <a:r>
              <a:rPr lang="en-GB" sz="2400" i="1" dirty="0">
                <a:solidFill>
                  <a:srgbClr val="000000"/>
                </a:solidFill>
                <a:latin typeface="Bahnschrift" panose="020B0502040204020203" pitchFamily="34" charset="0"/>
              </a:rPr>
              <a:t>Key-issues-for-the-new-Parliament. Accessed: (19/01/20).</a:t>
            </a:r>
          </a:p>
          <a:p>
            <a:r>
              <a:rPr lang="en-GB" sz="2400" dirty="0">
                <a:solidFill>
                  <a:srgbClr val="000000"/>
                </a:solidFill>
                <a:latin typeface="Bahnschrift" panose="020B0502040204020203" pitchFamily="34" charset="0"/>
                <a:hlinkClick r:id="rId3"/>
              </a:rPr>
              <a:t>https://www.parliament.uk/business/publication&amp;records/research/key-issues-(2017)</a:t>
            </a:r>
            <a:r>
              <a:rPr lang="en-GB" sz="2400" dirty="0">
                <a:solidFill>
                  <a:srgbClr val="000000"/>
                </a:solidFill>
                <a:latin typeface="Bahnschrift" panose="020B0502040204020203" pitchFamily="34" charset="0"/>
              </a:rPr>
              <a:t> (accessed: 19/01/20)</a:t>
            </a:r>
          </a:p>
          <a:p>
            <a:pPr marL="0" indent="0">
              <a:buNone/>
            </a:pPr>
            <a:endParaRPr lang="en-GB" sz="2000" dirty="0">
              <a:solidFill>
                <a:srgbClr val="000000"/>
              </a:solidFill>
            </a:endParaRPr>
          </a:p>
        </p:txBody>
      </p:sp>
    </p:spTree>
    <p:extLst>
      <p:ext uri="{BB962C8B-B14F-4D97-AF65-F5344CB8AC3E}">
        <p14:creationId xmlns:p14="http://schemas.microsoft.com/office/powerpoint/2010/main" val="1696190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26ED865-A154-4BB0-980F-C73204D6DD51}"/>
              </a:ext>
            </a:extLst>
          </p:cNvPr>
          <p:cNvSpPr>
            <a:spLocks noGrp="1"/>
          </p:cNvSpPr>
          <p:nvPr>
            <p:ph type="title"/>
          </p:nvPr>
        </p:nvSpPr>
        <p:spPr>
          <a:xfrm>
            <a:off x="640079" y="2053641"/>
            <a:ext cx="3669161" cy="2760098"/>
          </a:xfrm>
        </p:spPr>
        <p:txBody>
          <a:bodyPr>
            <a:normAutofit/>
          </a:bodyPr>
          <a:lstStyle/>
          <a:p>
            <a:r>
              <a:rPr lang="en-GB" sz="4800" dirty="0">
                <a:solidFill>
                  <a:srgbClr val="FFFFFF"/>
                </a:solidFill>
              </a:rPr>
              <a:t>Conclusion</a:t>
            </a:r>
          </a:p>
        </p:txBody>
      </p:sp>
      <p:sp>
        <p:nvSpPr>
          <p:cNvPr id="3" name="Content Placeholder 2">
            <a:extLst>
              <a:ext uri="{FF2B5EF4-FFF2-40B4-BE49-F238E27FC236}">
                <a16:creationId xmlns:a16="http://schemas.microsoft.com/office/drawing/2014/main" id="{12DD1F68-26A1-4D58-A8EA-316435574812}"/>
              </a:ext>
            </a:extLst>
          </p:cNvPr>
          <p:cNvSpPr>
            <a:spLocks noGrp="1"/>
          </p:cNvSpPr>
          <p:nvPr>
            <p:ph idx="1"/>
          </p:nvPr>
        </p:nvSpPr>
        <p:spPr>
          <a:xfrm>
            <a:off x="6090574" y="801866"/>
            <a:ext cx="5306084" cy="5230634"/>
          </a:xfrm>
        </p:spPr>
        <p:txBody>
          <a:bodyPr anchor="ctr">
            <a:normAutofit/>
          </a:bodyPr>
          <a:lstStyle/>
          <a:p>
            <a:r>
              <a:rPr lang="en-GB" dirty="0">
                <a:solidFill>
                  <a:srgbClr val="000000"/>
                </a:solidFill>
                <a:latin typeface="Bahnschrift SemiLight" panose="020B0502040204020203" pitchFamily="34" charset="0"/>
              </a:rPr>
              <a:t>Will having so many others, publishers journalists agencies and many </a:t>
            </a:r>
            <a:r>
              <a:rPr lang="en-GB" dirty="0" err="1">
                <a:solidFill>
                  <a:srgbClr val="000000"/>
                </a:solidFill>
                <a:latin typeface="Bahnschrift SemiLight" panose="020B0502040204020203" pitchFamily="34" charset="0"/>
              </a:rPr>
              <a:t>many</a:t>
            </a:r>
            <a:r>
              <a:rPr lang="en-GB" dirty="0">
                <a:solidFill>
                  <a:srgbClr val="000000"/>
                </a:solidFill>
                <a:latin typeface="Bahnschrift SemiLight" panose="020B0502040204020203" pitchFamily="34" charset="0"/>
              </a:rPr>
              <a:t> Web pages it is important to reference clearly and properly to help people to be able to access it at any given time. If you haven’t referenced work from others and still used their work, you will be prosecuted for plagiarism.  this is why it is very important to keep a note of your references. </a:t>
            </a:r>
          </a:p>
        </p:txBody>
      </p:sp>
    </p:spTree>
    <p:extLst>
      <p:ext uri="{BB962C8B-B14F-4D97-AF65-F5344CB8AC3E}">
        <p14:creationId xmlns:p14="http://schemas.microsoft.com/office/powerpoint/2010/main" val="1156698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943</TotalTime>
  <Words>480</Words>
  <Application>Microsoft Office PowerPoint</Application>
  <PresentationFormat>Widescreen</PresentationFormat>
  <Paragraphs>42</Paragraphs>
  <Slides>9</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9</vt:i4>
      </vt:variant>
    </vt:vector>
  </HeadingPairs>
  <TitlesOfParts>
    <vt:vector size="22" baseType="lpstr">
      <vt:lpstr>Agency FB</vt:lpstr>
      <vt:lpstr>Aharoni</vt:lpstr>
      <vt:lpstr>Arial</vt:lpstr>
      <vt:lpstr>Bahnschrift</vt:lpstr>
      <vt:lpstr>Bahnschrift Light</vt:lpstr>
      <vt:lpstr>Bahnschrift Light Condensed</vt:lpstr>
      <vt:lpstr>Bahnschrift SemiBold</vt:lpstr>
      <vt:lpstr>Bahnschrift SemiLight</vt:lpstr>
      <vt:lpstr>Baskerville Old Face</vt:lpstr>
      <vt:lpstr>Calibri</vt:lpstr>
      <vt:lpstr>Calibri Light</vt:lpstr>
      <vt:lpstr>Helvetica Neue Medium</vt:lpstr>
      <vt:lpstr>Office Theme</vt:lpstr>
      <vt:lpstr>Referencing  </vt:lpstr>
      <vt:lpstr>This presentation will be explaining how to reference within a body of a text and a reference list   </vt:lpstr>
      <vt:lpstr>Introduction</vt:lpstr>
      <vt:lpstr>Referencing an article from The Telegragh online</vt:lpstr>
      <vt:lpstr>Referencing from a Book and a body of a text</vt:lpstr>
      <vt:lpstr>Referencing a website and a text-citation </vt:lpstr>
      <vt:lpstr>The Arc image (2018) events, Advocacy steps: the essentials. Family Education and Training Available at: https//Lwarc.org (2018)schedule/Fet-Advocacy-steps-the-essentials. (Accessed at: 19/01/20).</vt:lpstr>
      <vt:lpstr>Referencing the Act of Parliament</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dc:title>
  <dc:creator>emma saunders</dc:creator>
  <cp:lastModifiedBy>emma saunders</cp:lastModifiedBy>
  <cp:revision>37</cp:revision>
  <dcterms:created xsi:type="dcterms:W3CDTF">2020-01-19T17:49:53Z</dcterms:created>
  <dcterms:modified xsi:type="dcterms:W3CDTF">2020-01-21T00:01:05Z</dcterms:modified>
</cp:coreProperties>
</file>