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1" r:id="rId6"/>
    <p:sldId id="262" r:id="rId7"/>
    <p:sldId id="260"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74784" autoAdjust="0"/>
  </p:normalViewPr>
  <p:slideViewPr>
    <p:cSldViewPr>
      <p:cViewPr varScale="1">
        <p:scale>
          <a:sx n="68" d="100"/>
          <a:sy n="68" d="100"/>
        </p:scale>
        <p:origin x="-2034"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EAC7F21-B6E5-4A91-8563-DEDDDEEFCAD9}" type="datetimeFigureOut">
              <a:rPr lang="en-GB" smtClean="0"/>
              <a:t>25/01/2019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F38AC0-E676-45F1-916F-70C69FD53EEA}" type="slidenum">
              <a:rPr lang="en-GB" smtClean="0"/>
              <a:t>‹#›</a:t>
            </a:fld>
            <a:endParaRPr lang="en-GB"/>
          </a:p>
        </p:txBody>
      </p:sp>
    </p:spTree>
    <p:extLst>
      <p:ext uri="{BB962C8B-B14F-4D97-AF65-F5344CB8AC3E}">
        <p14:creationId xmlns:p14="http://schemas.microsoft.com/office/powerpoint/2010/main" val="3468503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F38AC0-E676-45F1-916F-70C69FD53EEA}" type="slidenum">
              <a:rPr lang="en-GB" smtClean="0"/>
              <a:t>1</a:t>
            </a:fld>
            <a:endParaRPr lang="en-GB"/>
          </a:p>
        </p:txBody>
      </p:sp>
    </p:spTree>
    <p:extLst>
      <p:ext uri="{BB962C8B-B14F-4D97-AF65-F5344CB8AC3E}">
        <p14:creationId xmlns:p14="http://schemas.microsoft.com/office/powerpoint/2010/main" val="2288434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It is an exciting, if something of</a:t>
            </a:r>
            <a:r>
              <a:rPr lang="en-GB" sz="1200" kern="1200" baseline="0" dirty="0" smtClean="0">
                <a:solidFill>
                  <a:schemeClr val="tx1"/>
                </a:solidFill>
                <a:effectLst/>
                <a:latin typeface="+mn-lt"/>
                <a:ea typeface="+mn-ea"/>
                <a:cs typeface="+mn-cs"/>
              </a:rPr>
              <a:t> a daunting time, to be an Early Years practitioner in Wales at present. We’re embark on a grand, new curriculum adventure in Wales, as a result of Donaldson’s Successful Futures curriculum review. This is a time which holds much promise for practitioners in Wales, and offers a vision of education for our children which promised them a happier, healthier and more relevant school life, which if crafted carefully, will serve them well beyond the school gates and into the rather uncertain future of modern, global life. In attempting to design this new curriculum therefore, it is not surprising that attention has been turned to one of the most recent curriculum developments in Wales – that of the FP, especially given that it seems to offer a blueprint for some of the ideas expanded upon by </a:t>
            </a:r>
            <a:r>
              <a:rPr lang="en-GB" sz="1200" kern="1200" baseline="0" dirty="0" err="1" smtClean="0">
                <a:solidFill>
                  <a:schemeClr val="tx1"/>
                </a:solidFill>
                <a:effectLst/>
                <a:latin typeface="+mn-lt"/>
                <a:ea typeface="+mn-ea"/>
                <a:cs typeface="+mn-cs"/>
              </a:rPr>
              <a:t>Prof.</a:t>
            </a:r>
            <a:r>
              <a:rPr lang="en-GB" sz="1200" kern="1200" baseline="0" dirty="0" smtClean="0">
                <a:solidFill>
                  <a:schemeClr val="tx1"/>
                </a:solidFill>
                <a:effectLst/>
                <a:latin typeface="+mn-lt"/>
                <a:ea typeface="+mn-ea"/>
                <a:cs typeface="+mn-cs"/>
              </a:rPr>
              <a:t> D. Early years practitioners across Wales, in pioneer schools and professional learning </a:t>
            </a:r>
            <a:r>
              <a:rPr lang="en-GB" sz="1200" kern="1200" baseline="0" dirty="0" err="1" smtClean="0">
                <a:solidFill>
                  <a:schemeClr val="tx1"/>
                </a:solidFill>
                <a:effectLst/>
                <a:latin typeface="+mn-lt"/>
                <a:ea typeface="+mn-ea"/>
                <a:cs typeface="+mn-cs"/>
              </a:rPr>
              <a:t>comunties</a:t>
            </a:r>
            <a:r>
              <a:rPr lang="en-GB" sz="1200" kern="1200" baseline="0" dirty="0" smtClean="0">
                <a:solidFill>
                  <a:schemeClr val="tx1"/>
                </a:solidFill>
                <a:effectLst/>
                <a:latin typeface="+mn-lt"/>
                <a:ea typeface="+mn-ea"/>
                <a:cs typeface="+mn-cs"/>
              </a:rPr>
              <a:t> are asking the question, what can we learn from our most recent experience of enacting a new curriculum that will serve us well for the future?</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The purpose of this presentation however, is not to set out a magic recipe for the practitioners for Wales, that is for them to decide as they grow the curriculum from the ground up, but rather to take one aspect of the FP curriculum in Wales, and trace its development from its conception to its most recent enactment, in order to draw out some of the key learning points which we might take forward. I’m going to do this today by exploring this though the </a:t>
            </a:r>
            <a:r>
              <a:rPr lang="en-GB" sz="1200" kern="1200" baseline="0" dirty="0" err="1" smtClean="0">
                <a:solidFill>
                  <a:schemeClr val="tx1"/>
                </a:solidFill>
                <a:effectLst/>
                <a:latin typeface="+mn-lt"/>
                <a:ea typeface="+mn-ea"/>
                <a:cs typeface="+mn-cs"/>
              </a:rPr>
              <a:t>lense</a:t>
            </a:r>
            <a:r>
              <a:rPr lang="en-GB" sz="1200" kern="1200" baseline="0" dirty="0" smtClean="0">
                <a:solidFill>
                  <a:schemeClr val="tx1"/>
                </a:solidFill>
                <a:effectLst/>
                <a:latin typeface="+mn-lt"/>
                <a:ea typeface="+mn-ea"/>
                <a:cs typeface="+mn-cs"/>
              </a:rPr>
              <a:t> of one key area in the FP. I think this is an area which embodies many of the things we want to see in a new curriculum – the development of </a:t>
            </a:r>
            <a:r>
              <a:rPr lang="en-GB" sz="1200" kern="1200" baseline="0" dirty="0" err="1" smtClean="0">
                <a:solidFill>
                  <a:schemeClr val="tx1"/>
                </a:solidFill>
                <a:effectLst/>
                <a:latin typeface="+mn-lt"/>
                <a:ea typeface="+mn-ea"/>
                <a:cs typeface="+mn-cs"/>
              </a:rPr>
              <a:t>hcildren</a:t>
            </a:r>
            <a:r>
              <a:rPr lang="en-GB" sz="1200" kern="1200" baseline="0" dirty="0" smtClean="0">
                <a:solidFill>
                  <a:schemeClr val="tx1"/>
                </a:solidFill>
                <a:effectLst/>
                <a:latin typeface="+mn-lt"/>
                <a:ea typeface="+mn-ea"/>
                <a:cs typeface="+mn-cs"/>
              </a:rPr>
              <a:t> who are healthy, happy, good communicators with a good range of social and emotional capabilities. Many of these skills are developed through a specific pedagogic approach in the FP – which is outdoor learning. And this is the </a:t>
            </a:r>
            <a:r>
              <a:rPr lang="en-GB" sz="1200" kern="1200" baseline="0" dirty="0" err="1" smtClean="0">
                <a:solidFill>
                  <a:schemeClr val="tx1"/>
                </a:solidFill>
                <a:effectLst/>
                <a:latin typeface="+mn-lt"/>
                <a:ea typeface="+mn-ea"/>
                <a:cs typeface="+mn-cs"/>
              </a:rPr>
              <a:t>lense</a:t>
            </a:r>
            <a:r>
              <a:rPr lang="en-GB" sz="1200" kern="1200" baseline="0" dirty="0" smtClean="0">
                <a:solidFill>
                  <a:schemeClr val="tx1"/>
                </a:solidFill>
                <a:effectLst/>
                <a:latin typeface="+mn-lt"/>
                <a:ea typeface="+mn-ea"/>
                <a:cs typeface="+mn-cs"/>
              </a:rPr>
              <a:t> through which we will consider some of these ideas today.</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paper will consider the area of outdoor learning within the Foundation Phase (FP) in Wales, with a particular focus on the role of assessment in the outdoors. </a:t>
            </a:r>
          </a:p>
          <a:p>
            <a:r>
              <a:rPr lang="en-GB" sz="1200" kern="1200" dirty="0" smtClean="0">
                <a:solidFill>
                  <a:schemeClr val="tx1"/>
                </a:solidFill>
                <a:effectLst/>
                <a:latin typeface="+mn-lt"/>
                <a:ea typeface="+mn-ea"/>
                <a:cs typeface="+mn-cs"/>
              </a:rPr>
              <a:t>When first introduced, the outdoors</a:t>
            </a:r>
            <a:r>
              <a:rPr lang="en-GB" sz="1200" kern="1200" baseline="0" dirty="0" smtClean="0">
                <a:solidFill>
                  <a:schemeClr val="tx1"/>
                </a:solidFill>
                <a:effectLst/>
                <a:latin typeface="+mn-lt"/>
                <a:ea typeface="+mn-ea"/>
                <a:cs typeface="+mn-cs"/>
              </a:rPr>
              <a:t>  saw </a:t>
            </a:r>
            <a:r>
              <a:rPr lang="en-GB" sz="1200" kern="1200" dirty="0" smtClean="0">
                <a:solidFill>
                  <a:schemeClr val="tx1"/>
                </a:solidFill>
                <a:effectLst/>
                <a:latin typeface="+mn-lt"/>
                <a:ea typeface="+mn-ea"/>
                <a:cs typeface="+mn-cs"/>
              </a:rPr>
              <a:t>a much greater emphasis being placed on its formal inclusion within the curriculum (Welsh Assembly Government (WAG), 2008).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It promised an active</a:t>
            </a:r>
            <a:r>
              <a:rPr lang="en-GB" sz="1200" kern="1200" baseline="0" dirty="0" smtClean="0">
                <a:solidFill>
                  <a:schemeClr val="tx1"/>
                </a:solidFill>
                <a:effectLst/>
                <a:latin typeface="+mn-lt"/>
                <a:ea typeface="+mn-ea"/>
                <a:cs typeface="+mn-cs"/>
              </a:rPr>
              <a:t> experiential learning experience, less formal desk based work and more of a </a:t>
            </a:r>
            <a:r>
              <a:rPr lang="en-GB" sz="1200" kern="1200" dirty="0" smtClean="0">
                <a:solidFill>
                  <a:schemeClr val="tx1"/>
                </a:solidFill>
                <a:effectLst/>
                <a:latin typeface="+mn-lt"/>
                <a:ea typeface="+mn-ea"/>
                <a:cs typeface="+mn-cs"/>
              </a:rPr>
              <a:t>cross-curricular, integrated approach. the introduction of outdoor learning carried with it the assumption that the integral features of the FP, such as the need to plan and develop continuous and enhanced provision, alongside a holistic approach to observing and assessing children, would take place equally within indoor and outdoor learning environments (Thomas and Lewis, 2016). </a:t>
            </a:r>
            <a:endParaRPr lang="en-GB" dirty="0"/>
          </a:p>
        </p:txBody>
      </p:sp>
      <p:sp>
        <p:nvSpPr>
          <p:cNvPr id="4" name="Slide Number Placeholder 3"/>
          <p:cNvSpPr>
            <a:spLocks noGrp="1"/>
          </p:cNvSpPr>
          <p:nvPr>
            <p:ph type="sldNum" sz="quarter" idx="10"/>
          </p:nvPr>
        </p:nvSpPr>
        <p:spPr/>
        <p:txBody>
          <a:bodyPr/>
          <a:lstStyle/>
          <a:p>
            <a:fld id="{04F38AC0-E676-45F1-916F-70C69FD53EEA}" type="slidenum">
              <a:rPr lang="en-GB" smtClean="0"/>
              <a:t>2</a:t>
            </a:fld>
            <a:endParaRPr lang="en-GB"/>
          </a:p>
        </p:txBody>
      </p:sp>
    </p:spTree>
    <p:extLst>
      <p:ext uri="{BB962C8B-B14F-4D97-AF65-F5344CB8AC3E}">
        <p14:creationId xmlns:p14="http://schemas.microsoft.com/office/powerpoint/2010/main" val="4245325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the</a:t>
            </a:r>
            <a:r>
              <a:rPr lang="en-GB" baseline="0" dirty="0" smtClean="0"/>
              <a:t> whole, this was warmly welcomed by practitioners. The outdoors is an exciting and stimulating place for young children. It offers all kinds of learning experiences not available to children within the indoors. (All those sensory experiences… wind, rain </a:t>
            </a:r>
            <a:r>
              <a:rPr lang="en-GB" baseline="0" dirty="0" err="1" smtClean="0"/>
              <a:t>etc</a:t>
            </a:r>
            <a:r>
              <a:rPr lang="en-GB" baseline="0" dirty="0" smtClean="0"/>
              <a:t>). There is also plentiful evidence which supports </a:t>
            </a:r>
            <a:r>
              <a:rPr lang="en-GB" baseline="0" dirty="0" err="1" smtClean="0"/>
              <a:t>outdoorl</a:t>
            </a:r>
            <a:r>
              <a:rPr lang="en-GB" baseline="0" dirty="0" smtClean="0"/>
              <a:t> learning as an effective approach to developing children’s skills. Research evidence suggests that children benefit from outdoor learning. </a:t>
            </a:r>
            <a:r>
              <a:rPr lang="en-GB" sz="1200" kern="1200" dirty="0" smtClean="0">
                <a:solidFill>
                  <a:schemeClr val="tx1"/>
                </a:solidFill>
                <a:effectLst/>
                <a:latin typeface="+mn-lt"/>
                <a:ea typeface="+mn-ea"/>
                <a:cs typeface="+mn-cs"/>
              </a:rPr>
              <a:t>OL can support children’s cognitive development, enhance their communication skills, improve their social and emotional development and have an overall positive impact on their wellbeing and physical development. In short, children behave differently outside,</a:t>
            </a:r>
            <a:r>
              <a:rPr lang="en-GB" sz="1200" kern="1200" baseline="0" dirty="0" smtClean="0">
                <a:solidFill>
                  <a:schemeClr val="tx1"/>
                </a:solidFill>
                <a:effectLst/>
                <a:latin typeface="+mn-lt"/>
                <a:ea typeface="+mn-ea"/>
                <a:cs typeface="+mn-cs"/>
              </a:rPr>
              <a:t> so if we are to truly understand the full picture about a child in our care, we have to see them in lots of different </a:t>
            </a:r>
            <a:r>
              <a:rPr lang="en-GB" sz="1200" kern="1200" baseline="0" dirty="0" err="1" smtClean="0">
                <a:solidFill>
                  <a:schemeClr val="tx1"/>
                </a:solidFill>
                <a:effectLst/>
                <a:latin typeface="+mn-lt"/>
                <a:ea typeface="+mn-ea"/>
                <a:cs typeface="+mn-cs"/>
              </a:rPr>
              <a:t>enviroments</a:t>
            </a:r>
            <a:r>
              <a:rPr lang="en-GB" sz="1200" kern="1200" baseline="0" dirty="0" smtClean="0">
                <a:solidFill>
                  <a:schemeClr val="tx1"/>
                </a:solidFill>
                <a:effectLst/>
                <a:latin typeface="+mn-lt"/>
                <a:ea typeface="+mn-ea"/>
                <a:cs typeface="+mn-cs"/>
              </a:rPr>
              <a:t>. </a:t>
            </a:r>
            <a:endParaRPr lang="en-GB" baseline="0" dirty="0" smtClean="0"/>
          </a:p>
          <a:p>
            <a:endParaRPr lang="en-GB" dirty="0" smtClean="0"/>
          </a:p>
          <a:p>
            <a:r>
              <a:rPr lang="en-GB" sz="1200" kern="1200" dirty="0" smtClean="0">
                <a:solidFill>
                  <a:schemeClr val="tx1"/>
                </a:solidFill>
                <a:effectLst/>
                <a:latin typeface="+mn-lt"/>
                <a:ea typeface="+mn-ea"/>
                <a:cs typeface="+mn-cs"/>
              </a:rPr>
              <a:t>The concept of OL generally enjoyed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support from practitioners – it still does – and Welsh settings</a:t>
            </a:r>
            <a:r>
              <a:rPr lang="en-GB" sz="1200" kern="1200" baseline="0" dirty="0" smtClean="0">
                <a:solidFill>
                  <a:schemeClr val="tx1"/>
                </a:solidFill>
                <a:effectLst/>
                <a:latin typeface="+mn-lt"/>
                <a:ea typeface="+mn-ea"/>
                <a:cs typeface="+mn-cs"/>
              </a:rPr>
              <a:t> for the most part have engaged well with providing good quality outdoor provision, something we’ve seen develop over the last ten years in Welsh settings, with three quarters of settings in Wales now having achieved the development of good, useful outdoor learning spaces and this is despite reported challenges in resourcing, space and even the famous Welsh weather impacting on this. They have invested in outdoor provision. </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So, we are in a position where we have generally good provision for outdoor learning, and we have good attitudes and a will from practitioners to meet the FP expectation that the FP and the outdoors are </a:t>
            </a:r>
            <a:r>
              <a:rPr lang="en-GB" sz="1200" kern="1200" baseline="0" dirty="0" err="1" smtClean="0">
                <a:solidFill>
                  <a:schemeClr val="tx1"/>
                </a:solidFill>
                <a:effectLst/>
                <a:latin typeface="+mn-lt"/>
                <a:ea typeface="+mn-ea"/>
                <a:cs typeface="+mn-cs"/>
              </a:rPr>
              <a:t>inseperable</a:t>
            </a:r>
            <a:r>
              <a:rPr lang="en-GB" sz="1200" kern="1200" baseline="0" dirty="0" smtClean="0">
                <a:solidFill>
                  <a:schemeClr val="tx1"/>
                </a:solidFill>
                <a:effectLst/>
                <a:latin typeface="+mn-lt"/>
                <a:ea typeface="+mn-ea"/>
                <a:cs typeface="+mn-cs"/>
              </a:rPr>
              <a:t>, and that children will spend considerable amounts of time outdoors…</a:t>
            </a:r>
            <a:r>
              <a:rPr lang="en-GB" sz="1200" kern="1200" baseline="0" dirty="0" smtClean="0">
                <a:solidFill>
                  <a:schemeClr val="tx1"/>
                </a:solidFill>
                <a:effectLst/>
                <a:latin typeface="+mn-lt"/>
                <a:ea typeface="+mn-ea"/>
                <a:cs typeface="+mn-cs"/>
              </a:rPr>
              <a:t>So, it begs the question what’s the problem?</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 and yet, OL and </a:t>
            </a:r>
            <a:r>
              <a:rPr lang="en-GB" sz="1200" kern="1200" baseline="0" dirty="0" err="1" smtClean="0">
                <a:solidFill>
                  <a:schemeClr val="tx1"/>
                </a:solidFill>
                <a:effectLst/>
                <a:latin typeface="+mn-lt"/>
                <a:ea typeface="+mn-ea"/>
                <a:cs typeface="+mn-cs"/>
              </a:rPr>
              <a:t>specificallly</a:t>
            </a:r>
            <a:r>
              <a:rPr lang="en-GB" sz="1200" kern="1200" baseline="0" dirty="0" smtClean="0">
                <a:solidFill>
                  <a:schemeClr val="tx1"/>
                </a:solidFill>
                <a:effectLst/>
                <a:latin typeface="+mn-lt"/>
                <a:ea typeface="+mn-ea"/>
                <a:cs typeface="+mn-cs"/>
              </a:rPr>
              <a:t> assessment of learning outdoors, has been somewhat beset by </a:t>
            </a:r>
            <a:r>
              <a:rPr lang="en-GB" sz="1200" kern="1200" baseline="0" dirty="0" err="1" smtClean="0">
                <a:solidFill>
                  <a:schemeClr val="tx1"/>
                </a:solidFill>
                <a:effectLst/>
                <a:latin typeface="+mn-lt"/>
                <a:ea typeface="+mn-ea"/>
                <a:cs typeface="+mn-cs"/>
              </a:rPr>
              <a:t>challlenges</a:t>
            </a:r>
            <a:r>
              <a:rPr lang="en-GB" sz="1200" kern="1200" baseline="0" dirty="0" smtClean="0">
                <a:solidFill>
                  <a:schemeClr val="tx1"/>
                </a:solidFill>
                <a:effectLst/>
                <a:latin typeface="+mn-lt"/>
                <a:ea typeface="+mn-ea"/>
                <a:cs typeface="+mn-cs"/>
              </a:rPr>
              <a:t>, and most recently some amount of criticism.  </a:t>
            </a:r>
          </a:p>
        </p:txBody>
      </p:sp>
      <p:sp>
        <p:nvSpPr>
          <p:cNvPr id="4" name="Slide Number Placeholder 3"/>
          <p:cNvSpPr>
            <a:spLocks noGrp="1"/>
          </p:cNvSpPr>
          <p:nvPr>
            <p:ph type="sldNum" sz="quarter" idx="10"/>
          </p:nvPr>
        </p:nvSpPr>
        <p:spPr/>
        <p:txBody>
          <a:bodyPr/>
          <a:lstStyle/>
          <a:p>
            <a:fld id="{04F38AC0-E676-45F1-916F-70C69FD53EEA}" type="slidenum">
              <a:rPr lang="en-GB" smtClean="0"/>
              <a:t>3</a:t>
            </a:fld>
            <a:endParaRPr lang="en-GB"/>
          </a:p>
        </p:txBody>
      </p:sp>
    </p:spTree>
    <p:extLst>
      <p:ext uri="{BB962C8B-B14F-4D97-AF65-F5344CB8AC3E}">
        <p14:creationId xmlns:p14="http://schemas.microsoft.com/office/powerpoint/2010/main" val="1232211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Well, Estyn</a:t>
            </a:r>
            <a:r>
              <a:rPr lang="en-GB" baseline="0" dirty="0" smtClean="0"/>
              <a:t> and some further studies by Taylor, Rhys and Waldron, and Davies and Hamilton, have found a number of </a:t>
            </a:r>
            <a:r>
              <a:rPr lang="en-GB" baseline="0" dirty="0" err="1" smtClean="0"/>
              <a:t>reoccuring</a:t>
            </a:r>
            <a:r>
              <a:rPr lang="en-GB" baseline="0" dirty="0" smtClean="0"/>
              <a:t> issues within outdoor learning. </a:t>
            </a:r>
          </a:p>
          <a:p>
            <a:endParaRPr lang="en-GB" baseline="0" dirty="0" smtClean="0"/>
          </a:p>
          <a:p>
            <a:r>
              <a:rPr lang="en-GB" baseline="0" dirty="0" smtClean="0"/>
              <a:t>First of all, despite all the investment in provision, outdoor learning – and subsequently OA – is simply on the decline. Children are getting less time outdoors. </a:t>
            </a:r>
          </a:p>
          <a:p>
            <a:r>
              <a:rPr lang="en-GB" baseline="0" dirty="0" smtClean="0"/>
              <a:t>When they are outdoors, practitioners tend to use the learning opportunities there as a good formative assessment opportunity, but this isn’t carrying through to summative assessments. My earlier argument is that for the practitioner to support the full development of children, they need to have a full picture of children’s skills, so there’s a risk, as noted by Estyn here, that children are missing good </a:t>
            </a:r>
            <a:r>
              <a:rPr lang="en-GB" baseline="0" dirty="0" err="1" smtClean="0"/>
              <a:t>opportunties</a:t>
            </a:r>
            <a:r>
              <a:rPr lang="en-GB" baseline="0" dirty="0" smtClean="0"/>
              <a:t> to develop that full skill set. </a:t>
            </a:r>
          </a:p>
          <a:p>
            <a:endParaRPr lang="en-GB" baseline="0" dirty="0" smtClean="0"/>
          </a:p>
          <a:p>
            <a:r>
              <a:rPr lang="en-GB" baseline="0" dirty="0" smtClean="0"/>
              <a:t>But there’s also something else at play here, too. Estyn also found that the majority of practitioners engaged in that outdoor assessment tended to be teaching assistants or additional practitioners, who are perhaps insufficiently trained to maximise those outdoor learning opportunities. But that isn’t a criticism of </a:t>
            </a:r>
            <a:r>
              <a:rPr lang="en-GB" baseline="0" dirty="0" err="1" smtClean="0"/>
              <a:t>Tas</a:t>
            </a:r>
            <a:r>
              <a:rPr lang="en-GB" baseline="0" dirty="0" smtClean="0"/>
              <a:t> alone – it also appears to be true of the qualified teachers also, who report feeling low levels of confidence in assessing outdoors, which Estyn notes is less effective than indoors. The outdoors is </a:t>
            </a:r>
            <a:r>
              <a:rPr lang="en-GB" baseline="0" dirty="0" err="1" smtClean="0"/>
              <a:t>unpredicatable</a:t>
            </a:r>
            <a:r>
              <a:rPr lang="en-GB" baseline="0" dirty="0" smtClean="0"/>
              <a:t> after all, and is perhaps not so easily controlled as the indoor spaces. </a:t>
            </a:r>
          </a:p>
          <a:p>
            <a:endParaRPr lang="en-GB" baseline="0" dirty="0" smtClean="0"/>
          </a:p>
          <a:p>
            <a:r>
              <a:rPr lang="en-GB" baseline="0" dirty="0" smtClean="0"/>
              <a:t>And then there’s a third reason – a lot of teachers, aren’t outside, because they are inside, engaged in mostly direct teaching, focused around what are perceived as high status subjects such as literacy and numeracy. This has resulted in a more formal and narrow approach to the teaching of lit and </a:t>
            </a:r>
            <a:r>
              <a:rPr lang="en-GB" baseline="0" dirty="0" err="1" smtClean="0"/>
              <a:t>num</a:t>
            </a:r>
            <a:r>
              <a:rPr lang="en-GB" baseline="0" dirty="0" smtClean="0"/>
              <a:t> and a watering down of the play pedagogies which should be central to the FP ethos. Estyn note that the outdoors offers much in the way of </a:t>
            </a:r>
            <a:r>
              <a:rPr lang="en-GB" baseline="0" dirty="0" err="1" smtClean="0"/>
              <a:t>teachign</a:t>
            </a:r>
            <a:r>
              <a:rPr lang="en-GB" baseline="0" dirty="0" smtClean="0"/>
              <a:t> LN in an experiential way, but this isn’t exploited at the moment. There’s a sense that teachers can’t take the risk of trusting in a play based approach when it comes to the high stakes </a:t>
            </a:r>
            <a:r>
              <a:rPr lang="en-GB" baseline="0" dirty="0" err="1" smtClean="0"/>
              <a:t>accountatbility</a:t>
            </a:r>
            <a:r>
              <a:rPr lang="en-GB" baseline="0" dirty="0" smtClean="0"/>
              <a:t> for LN. </a:t>
            </a:r>
            <a:endParaRPr lang="en-GB" dirty="0"/>
          </a:p>
        </p:txBody>
      </p:sp>
      <p:sp>
        <p:nvSpPr>
          <p:cNvPr id="4" name="Slide Number Placeholder 3"/>
          <p:cNvSpPr>
            <a:spLocks noGrp="1"/>
          </p:cNvSpPr>
          <p:nvPr>
            <p:ph type="sldNum" sz="quarter" idx="10"/>
          </p:nvPr>
        </p:nvSpPr>
        <p:spPr/>
        <p:txBody>
          <a:bodyPr/>
          <a:lstStyle/>
          <a:p>
            <a:fld id="{04F38AC0-E676-45F1-916F-70C69FD53EEA}" type="slidenum">
              <a:rPr lang="en-GB" smtClean="0"/>
              <a:t>4</a:t>
            </a:fld>
            <a:endParaRPr lang="en-GB"/>
          </a:p>
        </p:txBody>
      </p:sp>
    </p:spTree>
    <p:extLst>
      <p:ext uri="{BB962C8B-B14F-4D97-AF65-F5344CB8AC3E}">
        <p14:creationId xmlns:p14="http://schemas.microsoft.com/office/powerpoint/2010/main" val="3785551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creates an inherent tension in the system. </a:t>
            </a:r>
          </a:p>
          <a:p>
            <a:endParaRPr lang="en-GB" dirty="0" smtClean="0"/>
          </a:p>
          <a:p>
            <a:r>
              <a:rPr lang="en-GB" dirty="0" smtClean="0"/>
              <a:t>On</a:t>
            </a:r>
            <a:r>
              <a:rPr lang="en-GB" baseline="0" dirty="0" smtClean="0"/>
              <a:t> the one hand, we have an experiential play based model, rooted in a children’s right approach, which is about supporting the progress of the individual child at their own pace, and in their own way. In my paper, I link this to what WISERD identified as a socio-cultural approach to outdoor learning and assessment. </a:t>
            </a:r>
          </a:p>
          <a:p>
            <a:endParaRPr lang="en-GB" baseline="0" dirty="0" smtClean="0"/>
          </a:p>
          <a:p>
            <a:r>
              <a:rPr lang="en-GB" baseline="0" dirty="0" smtClean="0"/>
              <a:t>But this is at odds with current assessment structures in Wales at the moment. Formal summative assessment has seen a somewhat chequered pass with the introduction of the CDAP, then a period of time where there was no national assessment tool, to the </a:t>
            </a:r>
            <a:r>
              <a:rPr lang="en-GB" baseline="0" dirty="0" err="1" smtClean="0"/>
              <a:t>introduciton</a:t>
            </a:r>
            <a:r>
              <a:rPr lang="en-GB" baseline="0" dirty="0" smtClean="0"/>
              <a:t> of the FP profile which is still </a:t>
            </a:r>
            <a:r>
              <a:rPr lang="en-GB" baseline="0" dirty="0" err="1" smtClean="0"/>
              <a:t>criticsed</a:t>
            </a:r>
            <a:r>
              <a:rPr lang="en-GB" baseline="0" dirty="0" smtClean="0"/>
              <a:t> for being lengthy and complicated. The  introduction of National tests has also compounded challenges – it’s inherently incompatible </a:t>
            </a:r>
            <a:r>
              <a:rPr lang="en-GB" baseline="0" dirty="0" err="1" smtClean="0"/>
              <a:t>Hanney</a:t>
            </a:r>
            <a:r>
              <a:rPr lang="en-GB" baseline="0" dirty="0" smtClean="0"/>
              <a:t> would argue to have a testing regime founded on a linear developmental basis alongside a holistic experiential curriculum focused on what a child can do and not what they can’t. </a:t>
            </a:r>
            <a:endParaRPr lang="en-GB" dirty="0"/>
          </a:p>
        </p:txBody>
      </p:sp>
      <p:sp>
        <p:nvSpPr>
          <p:cNvPr id="4" name="Slide Number Placeholder 3"/>
          <p:cNvSpPr>
            <a:spLocks noGrp="1"/>
          </p:cNvSpPr>
          <p:nvPr>
            <p:ph type="sldNum" sz="quarter" idx="10"/>
          </p:nvPr>
        </p:nvSpPr>
        <p:spPr/>
        <p:txBody>
          <a:bodyPr/>
          <a:lstStyle/>
          <a:p>
            <a:fld id="{04F38AC0-E676-45F1-916F-70C69FD53EEA}" type="slidenum">
              <a:rPr lang="en-GB" smtClean="0"/>
              <a:t>5</a:t>
            </a:fld>
            <a:endParaRPr lang="en-GB"/>
          </a:p>
        </p:txBody>
      </p:sp>
    </p:spTree>
    <p:extLst>
      <p:ext uri="{BB962C8B-B14F-4D97-AF65-F5344CB8AC3E}">
        <p14:creationId xmlns:p14="http://schemas.microsoft.com/office/powerpoint/2010/main" val="1778858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short, it is not yet clear to practitioners what the key purpose of a FP curriculum ought to be – is it to improve children’s personal, social, emotional, communication and physical development, as is common in the international models from Northern Europe from which FP principles derive (and is for some, a sufficient aim in itself), or is it to ensure children meet a linear concept of developmental milestones including those relating to literacy and numeracy at the earliest possible opportunity? It seems clear therefore, that in order to improve the area of outdoor assessment in the FP, two aspects need to be addressed. Firstly, practitioners need to develop their confidence in their abilities to effectively plan, teach and assess in the outdoors. To improve their confidence, they need to understand how to do this effectively. Secondly, practitioners need to understand the complex philosophical tensions which are inherent within the FP and to explore this within explicit dialogue in their settings, and within wider professional Early Year communities. practitioners need</a:t>
            </a:r>
            <a:r>
              <a:rPr lang="en-GB" sz="1200" kern="1200" baseline="0" dirty="0" smtClean="0">
                <a:solidFill>
                  <a:schemeClr val="tx1"/>
                </a:solidFill>
                <a:effectLst/>
                <a:latin typeface="+mn-lt"/>
                <a:ea typeface="+mn-ea"/>
                <a:cs typeface="+mn-cs"/>
              </a:rPr>
              <a:t> to develop f</a:t>
            </a:r>
            <a:r>
              <a:rPr lang="en-GB" sz="1200" kern="1200" dirty="0" smtClean="0">
                <a:solidFill>
                  <a:schemeClr val="tx1"/>
                </a:solidFill>
                <a:effectLst/>
                <a:latin typeface="+mn-lt"/>
                <a:ea typeface="+mn-ea"/>
                <a:cs typeface="+mn-cs"/>
              </a:rPr>
              <a:t>urther theoretical understanding of how to bridge the gap between the ‘how’ and the ‘why’ of their</a:t>
            </a:r>
            <a:r>
              <a:rPr lang="en-GB" sz="1200" kern="1200" baseline="0" dirty="0" smtClean="0">
                <a:solidFill>
                  <a:schemeClr val="tx1"/>
                </a:solidFill>
                <a:effectLst/>
                <a:latin typeface="+mn-lt"/>
                <a:ea typeface="+mn-ea"/>
                <a:cs typeface="+mn-cs"/>
              </a:rPr>
              <a:t> outdoor L and A </a:t>
            </a:r>
            <a:r>
              <a:rPr lang="en-GB" sz="1200" kern="1200" dirty="0" smtClean="0">
                <a:solidFill>
                  <a:schemeClr val="tx1"/>
                </a:solidFill>
                <a:effectLst/>
                <a:latin typeface="+mn-lt"/>
                <a:ea typeface="+mn-ea"/>
                <a:cs typeface="+mn-cs"/>
              </a:rPr>
              <a:t>and</a:t>
            </a:r>
            <a:r>
              <a:rPr lang="en-GB" sz="1200" kern="1200" baseline="0" dirty="0" smtClean="0">
                <a:solidFill>
                  <a:schemeClr val="tx1"/>
                </a:solidFill>
                <a:effectLst/>
                <a:latin typeface="+mn-lt"/>
                <a:ea typeface="+mn-ea"/>
                <a:cs typeface="+mn-cs"/>
              </a:rPr>
              <a:t> this sh</a:t>
            </a:r>
            <a:r>
              <a:rPr lang="en-GB" sz="1200" kern="1200" dirty="0" smtClean="0">
                <a:solidFill>
                  <a:schemeClr val="tx1"/>
                </a:solidFill>
                <a:effectLst/>
                <a:latin typeface="+mn-lt"/>
                <a:ea typeface="+mn-ea"/>
                <a:cs typeface="+mn-cs"/>
              </a:rPr>
              <a:t>ould form the basis of any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professional learning intervention.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By making</a:t>
            </a:r>
            <a:r>
              <a:rPr lang="en-GB" sz="1200" kern="1200" baseline="0" dirty="0" smtClean="0">
                <a:solidFill>
                  <a:schemeClr val="tx1"/>
                </a:solidFill>
                <a:effectLst/>
                <a:latin typeface="+mn-lt"/>
                <a:ea typeface="+mn-ea"/>
                <a:cs typeface="+mn-cs"/>
              </a:rPr>
              <a:t> some of these hidden fractures explicit, it offers us the opportunity in Wales to future proof the new curriculum from the same kinds of issues. To embed, from the very beginning of the process, an ideological consistency that is shared and explicit amongst practitioners. We don’t want any more fissures, because, as we can see from this process over time, it’s simply not possible to paper over the cracks – as we build a new curriculum, we must ensure we base on firm foundations. Thank you. </a:t>
            </a: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4F38AC0-E676-45F1-916F-70C69FD53EEA}" type="slidenum">
              <a:rPr lang="en-GB" smtClean="0"/>
              <a:t>6</a:t>
            </a:fld>
            <a:endParaRPr lang="en-GB"/>
          </a:p>
        </p:txBody>
      </p:sp>
    </p:spTree>
    <p:extLst>
      <p:ext uri="{BB962C8B-B14F-4D97-AF65-F5344CB8AC3E}">
        <p14:creationId xmlns:p14="http://schemas.microsoft.com/office/powerpoint/2010/main" val="34304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DE63279-EDF7-4D72-84FD-84591146A24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1507833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E63279-EDF7-4D72-84FD-84591146A24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287364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E63279-EDF7-4D72-84FD-84591146A24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4274484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DE63279-EDF7-4D72-84FD-84591146A24C}" type="datetimeFigureOut">
              <a:rPr lang="en-GB" smtClean="0"/>
              <a:t>25/01/2019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2605506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DE63279-EDF7-4D72-84FD-84591146A24C}" type="datetimeFigureOut">
              <a:rPr lang="en-GB" smtClean="0"/>
              <a:t>25/01/2019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2778635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DE63279-EDF7-4D72-84FD-84591146A24C}" type="datetimeFigureOut">
              <a:rPr lang="en-GB" smtClean="0"/>
              <a:t>25/01/2019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2814660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E63279-EDF7-4D72-84FD-84591146A24C}" type="datetimeFigureOut">
              <a:rPr lang="en-GB" smtClean="0"/>
              <a:t>25/01/2019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4213893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E63279-EDF7-4D72-84FD-84591146A24C}" type="datetimeFigureOut">
              <a:rPr lang="en-GB" smtClean="0"/>
              <a:t>25/01/2019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669984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E63279-EDF7-4D72-84FD-84591146A24C}" type="datetimeFigureOut">
              <a:rPr lang="en-GB" smtClean="0"/>
              <a:t>25/01/2019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4294095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E63279-EDF7-4D72-84FD-84591146A24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3354571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E63279-EDF7-4D72-84FD-84591146A24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9FBC4-6580-4939-ABDB-AE42A8C46B07}" type="slidenum">
              <a:rPr lang="en-GB" smtClean="0"/>
              <a:t>‹#›</a:t>
            </a:fld>
            <a:endParaRPr lang="en-GB"/>
          </a:p>
        </p:txBody>
      </p:sp>
    </p:spTree>
    <p:extLst>
      <p:ext uri="{BB962C8B-B14F-4D97-AF65-F5344CB8AC3E}">
        <p14:creationId xmlns:p14="http://schemas.microsoft.com/office/powerpoint/2010/main" val="2937779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E63279-EDF7-4D72-84FD-84591146A24C}" type="datetimeFigureOut">
              <a:rPr lang="en-GB" smtClean="0"/>
              <a:t>25/01/2019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9FBC4-6580-4939-ABDB-AE42A8C46B07}" type="slidenum">
              <a:rPr lang="en-GB" smtClean="0"/>
              <a:t>‹#›</a:t>
            </a:fld>
            <a:endParaRPr lang="en-GB"/>
          </a:p>
        </p:txBody>
      </p:sp>
    </p:spTree>
    <p:extLst>
      <p:ext uri="{BB962C8B-B14F-4D97-AF65-F5344CB8AC3E}">
        <p14:creationId xmlns:p14="http://schemas.microsoft.com/office/powerpoint/2010/main" val="24361576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3.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hyperlink" Target="http://www.playwales.org.uk/eng/outdoorplay" TargetMode="External"/><Relationship Id="rId3" Type="http://schemas.openxmlformats.org/officeDocument/2006/relationships/slideLayout" Target="../slideLayouts/slideLayout2.xml"/><Relationship Id="rId7" Type="http://schemas.openxmlformats.org/officeDocument/2006/relationships/hyperlink" Target="https://researchoutput.csu.edu.au/en/publications/childrens-perspectives-of-play-and-their-research-participation" TargetMode="Externa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hyperlink" Target="https://www.estyn.gov.wales/sites/default/files/documents/Estyn%20Active%20and%20experiential%20learning_E_Accessible_1.pdf" TargetMode="External"/><Relationship Id="rId5" Type="http://schemas.openxmlformats.org/officeDocument/2006/relationships/hyperlink" Target="https://www.estyn.gov.wales/sites/default/files/documents/Estyn_Annual%20Report_2018_English_Accessible.pdf" TargetMode="External"/><Relationship Id="rId4" Type="http://schemas.openxmlformats.org/officeDocument/2006/relationships/hyperlink" Target="https://www.estyn.gov.wales/thematic-reports/outdoor-learning-evaluation-learning-outdoors-children-under-five-foundation-phase" TargetMode="Externa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wav"/><Relationship Id="rId1" Type="http://schemas.microsoft.com/office/2007/relationships/media" Target="../media/media8.wav"/><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ECDE7007</a:t>
            </a:r>
            <a:endParaRPr lang="en-GB" dirty="0"/>
          </a:p>
        </p:txBody>
      </p:sp>
      <p:sp>
        <p:nvSpPr>
          <p:cNvPr id="3" name="Subtitle 2"/>
          <p:cNvSpPr>
            <a:spLocks noGrp="1"/>
          </p:cNvSpPr>
          <p:nvPr>
            <p:ph type="subTitle" idx="1"/>
          </p:nvPr>
        </p:nvSpPr>
        <p:spPr/>
        <p:txBody>
          <a:bodyPr/>
          <a:lstStyle/>
          <a:p>
            <a:r>
              <a:rPr lang="en-GB" dirty="0" smtClean="0"/>
              <a:t>Assessment Component 2b</a:t>
            </a:r>
          </a:p>
          <a:p>
            <a:r>
              <a:rPr lang="en-GB" dirty="0" smtClean="0"/>
              <a:t>Sarah Stewart </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71718716"/>
      </p:ext>
    </p:extLst>
  </p:cSld>
  <p:clrMapOvr>
    <a:masterClrMapping/>
  </p:clrMapOvr>
  <p:transition spd="slow" advTm="400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Outdoor Learning and Assessment</a:t>
            </a:r>
            <a:endParaRPr lang="en-GB" dirty="0"/>
          </a:p>
        </p:txBody>
      </p:sp>
      <p:pic>
        <p:nvPicPr>
          <p:cNvPr id="1026" name="Picture 2" descr="Watercolour, Watercolor, Ink, Stai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76" y="1412776"/>
            <a:ext cx="7776864" cy="482453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03626997"/>
      </p:ext>
    </p:extLst>
  </p:cSld>
  <p:clrMapOvr>
    <a:masterClrMapping/>
  </p:clrMapOvr>
  <p:transition spd="slow" advTm="155697">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b="6327"/>
          <a:stretch/>
        </p:blipFill>
        <p:spPr bwMode="auto">
          <a:xfrm>
            <a:off x="611560" y="548680"/>
            <a:ext cx="3410074"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b="5671"/>
          <a:stretch/>
        </p:blipFill>
        <p:spPr bwMode="auto">
          <a:xfrm>
            <a:off x="5076056" y="762000"/>
            <a:ext cx="3352800" cy="25157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561" y="3501009"/>
            <a:ext cx="3348372"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descr="Explore, Child, School, Play, Fun, Kid"/>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86909" y="3789040"/>
            <a:ext cx="3669618" cy="244641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84412496"/>
      </p:ext>
    </p:extLst>
  </p:cSld>
  <p:clrMapOvr>
    <a:masterClrMapping/>
  </p:clrMapOvr>
  <p:transition spd="slow" advTm="10885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1000"/>
            <a:ext cx="9144000"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397327"/>
      </p:ext>
    </p:extLst>
  </p:cSld>
  <p:clrMapOvr>
    <a:masterClrMapping/>
  </p:clrMapOvr>
  <p:transition spd="slow" advTm="14003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620688"/>
            <a:ext cx="8280920"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86140576"/>
      </p:ext>
    </p:extLst>
  </p:cSld>
  <p:clrMapOvr>
    <a:masterClrMapping/>
  </p:clrMapOvr>
  <p:transition spd="slow" advTm="70217">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332656"/>
            <a:ext cx="8424936"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928718196"/>
      </p:ext>
    </p:extLst>
  </p:cSld>
  <p:clrMapOvr>
    <a:masterClrMapping/>
  </p:clrMapOvr>
  <p:transition spd="slow" advTm="12339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a:xfrm>
            <a:off x="323528" y="1268760"/>
            <a:ext cx="8229600" cy="4997152"/>
          </a:xfrm>
        </p:spPr>
        <p:txBody>
          <a:bodyPr>
            <a:noAutofit/>
          </a:bodyPr>
          <a:lstStyle/>
          <a:p>
            <a:r>
              <a:rPr lang="en-GB" sz="1600" dirty="0"/>
              <a:t>Davies, R. and Hamilton, P. (2016) ‘Assessing Learning in the Early Years’ Outdoor Classroom: examining challenges in practice’, </a:t>
            </a:r>
            <a:r>
              <a:rPr lang="en-GB" sz="1600" i="1" dirty="0"/>
              <a:t>Education 3-13 International Journal of Primary, Elementary and Early Years Education, </a:t>
            </a:r>
            <a:r>
              <a:rPr lang="en-GB" sz="1600" dirty="0"/>
              <a:t>46(1), pp.117-129. </a:t>
            </a:r>
          </a:p>
          <a:p>
            <a:r>
              <a:rPr lang="en-GB" sz="1600" dirty="0"/>
              <a:t>Estyn (2011</a:t>
            </a:r>
            <a:r>
              <a:rPr lang="en-GB" sz="1600" i="1" dirty="0"/>
              <a:t>) Outdoor Learning: an evaluation of learning in the outdoors for children under five in the Foundation Phase, </a:t>
            </a:r>
            <a:r>
              <a:rPr lang="en-GB" sz="1600" dirty="0"/>
              <a:t>Available at: </a:t>
            </a:r>
            <a:r>
              <a:rPr lang="en-GB" sz="1600" u="sng" dirty="0">
                <a:hlinkClick r:id="rId4"/>
              </a:rPr>
              <a:t>https://www.estyn.gov.wales/thematic-reports/outdoor-learning-evaluation-learning-outdoors-children-under-five-foundation-phase</a:t>
            </a:r>
            <a:r>
              <a:rPr lang="en-GB" sz="1600" dirty="0"/>
              <a:t> (Accessed: 12/12/18).</a:t>
            </a:r>
          </a:p>
          <a:p>
            <a:r>
              <a:rPr lang="en-GB" sz="1600" dirty="0"/>
              <a:t>Estyn (2017a) </a:t>
            </a:r>
            <a:r>
              <a:rPr lang="en-GB" sz="1600" i="1" dirty="0"/>
              <a:t>The Annual Report of Her Majesty’s Chief Inspector of Education and Training in Wales</a:t>
            </a:r>
            <a:r>
              <a:rPr lang="en-GB" sz="1600" dirty="0"/>
              <a:t>, Available at: </a:t>
            </a:r>
            <a:r>
              <a:rPr lang="en-GB" sz="1600" u="sng" dirty="0">
                <a:hlinkClick r:id="rId5"/>
              </a:rPr>
              <a:t>https://www.estyn.gov.wales/sites/default/files/documents/Estyn_Annual%20Report_2018_English_Accessible.pdf</a:t>
            </a:r>
            <a:r>
              <a:rPr lang="en-GB" sz="1600" dirty="0"/>
              <a:t> (Accessed: 12/12/18). </a:t>
            </a:r>
          </a:p>
          <a:p>
            <a:r>
              <a:rPr lang="en-GB" sz="1600" dirty="0"/>
              <a:t>Estyn (2017b) </a:t>
            </a:r>
            <a:r>
              <a:rPr lang="en-GB" sz="1600" i="1" dirty="0"/>
              <a:t>Active and experiential learning Effective foundation phase practice in delivering literacy and numeracy in Year 1 and Year 2, </a:t>
            </a:r>
            <a:r>
              <a:rPr lang="en-GB" sz="1600" dirty="0"/>
              <a:t>Available at: </a:t>
            </a:r>
            <a:r>
              <a:rPr lang="en-GB" sz="1600" u="sng" dirty="0">
                <a:hlinkClick r:id="rId6"/>
              </a:rPr>
              <a:t>https://www.estyn.gov.wales/sites/default/files/documents/Estyn%20Active%20and%20experiential%20learning_E_Accessible_1.pdf</a:t>
            </a:r>
            <a:r>
              <a:rPr lang="en-GB" sz="1600" dirty="0"/>
              <a:t> (Accessed: 14/01/19). </a:t>
            </a:r>
          </a:p>
          <a:p>
            <a:r>
              <a:rPr lang="en-GB" sz="1600" dirty="0"/>
              <a:t>Garrick, R. (2009) </a:t>
            </a:r>
            <a:r>
              <a:rPr lang="en-GB" sz="1600" i="1" dirty="0"/>
              <a:t>Playing Outdoors in the Early Years, </a:t>
            </a:r>
            <a:r>
              <a:rPr lang="en-GB" sz="1600" dirty="0"/>
              <a:t>London: Continuum.  </a:t>
            </a:r>
          </a:p>
          <a:p>
            <a:r>
              <a:rPr lang="en-GB" sz="1600" dirty="0" err="1"/>
              <a:t>Huser</a:t>
            </a:r>
            <a:r>
              <a:rPr lang="en-GB" sz="1600" dirty="0"/>
              <a:t>, C. (2017) </a:t>
            </a:r>
            <a:r>
              <a:rPr lang="en-GB" sz="1600" i="1" dirty="0"/>
              <a:t>Children’s Perspectives of Play and their Research Participation, </a:t>
            </a:r>
            <a:r>
              <a:rPr lang="en-GB" sz="1600" dirty="0"/>
              <a:t>Available at: </a:t>
            </a:r>
            <a:r>
              <a:rPr lang="en-GB" sz="1600" u="sng" dirty="0">
                <a:hlinkClick r:id="rId7"/>
              </a:rPr>
              <a:t>https://researchoutput.csu.edu.au/en/publications/childrens-perspectives-of-play-and-their-research-participation</a:t>
            </a:r>
            <a:r>
              <a:rPr lang="en-GB" sz="1600" dirty="0"/>
              <a:t> (Accessed 14/01/19). </a:t>
            </a:r>
          </a:p>
          <a:p>
            <a:r>
              <a:rPr lang="en-GB" sz="1600" dirty="0"/>
              <a:t>Play Wales (2016</a:t>
            </a:r>
            <a:r>
              <a:rPr lang="en-GB" sz="1600" i="1" dirty="0"/>
              <a:t>) Promoting physical activity through outdoor play in early years settings, </a:t>
            </a:r>
            <a:r>
              <a:rPr lang="en-GB" sz="1600" dirty="0"/>
              <a:t>Available at: </a:t>
            </a:r>
            <a:r>
              <a:rPr lang="en-GB" sz="1600" u="sng" dirty="0">
                <a:hlinkClick r:id="rId8"/>
              </a:rPr>
              <a:t>http://www.playwales.org.uk/eng/outdoorplay</a:t>
            </a:r>
            <a:r>
              <a:rPr lang="en-GB" sz="1600" dirty="0"/>
              <a:t> (Accessed: 18/01/19). </a:t>
            </a:r>
          </a:p>
          <a:p>
            <a:pPr marL="0" indent="0">
              <a:buNone/>
            </a:pPr>
            <a:endParaRPr lang="en-GB" sz="1600" dirty="0"/>
          </a:p>
          <a:p>
            <a:endParaRPr lang="en-GB" sz="1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867837013"/>
      </p:ext>
    </p:extLst>
  </p:cSld>
  <p:clrMapOvr>
    <a:masterClrMapping/>
  </p:clrMapOvr>
  <p:transition spd="slow" advTm="1769">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264696"/>
          </a:xfrm>
        </p:spPr>
        <p:txBody>
          <a:bodyPr>
            <a:normAutofit/>
          </a:bodyPr>
          <a:lstStyle/>
          <a:p>
            <a:r>
              <a:rPr lang="en-GB" sz="1600" dirty="0" err="1" smtClean="0"/>
              <a:t>Qvarsell</a:t>
            </a:r>
            <a:r>
              <a:rPr lang="en-GB" sz="1600" dirty="0" smtClean="0"/>
              <a:t>, B. (2005) ‘Early childhood culture and education for children’s rights’ </a:t>
            </a:r>
            <a:r>
              <a:rPr lang="en-GB" sz="1600" i="1" dirty="0" smtClean="0"/>
              <a:t>International Journal of Early Childhood, </a:t>
            </a:r>
            <a:r>
              <a:rPr lang="en-GB" sz="1600" dirty="0" smtClean="0"/>
              <a:t>37 (3), pp 99-126. </a:t>
            </a:r>
          </a:p>
          <a:p>
            <a:r>
              <a:rPr lang="en-GB" sz="1600" dirty="0" smtClean="0"/>
              <a:t>Taylor, C., Rhys, M., &amp; Waldron, S. (2016) ‘Implementing Curriculum Reform in Wales: the case of the foundation phase’, </a:t>
            </a:r>
            <a:r>
              <a:rPr lang="en-GB" sz="1600" i="1" dirty="0" smtClean="0"/>
              <a:t>Oxford Review of Education, 42(3), </a:t>
            </a:r>
            <a:r>
              <a:rPr lang="en-GB" sz="1600" dirty="0" smtClean="0"/>
              <a:t>pp. 299-315. </a:t>
            </a:r>
          </a:p>
          <a:p>
            <a:r>
              <a:rPr lang="en-GB" sz="1600" dirty="0" smtClean="0"/>
              <a:t>Thomas, A. and Lewis, A. (2016) </a:t>
            </a:r>
            <a:r>
              <a:rPr lang="en-GB" sz="1600" i="1" dirty="0" smtClean="0"/>
              <a:t>An Introduction to the Foundation Phase: early years curriculum in Wales, </a:t>
            </a:r>
            <a:r>
              <a:rPr lang="en-GB" sz="1600" dirty="0" smtClean="0"/>
              <a:t>London: Bloomsbury. </a:t>
            </a:r>
          </a:p>
          <a:p>
            <a:r>
              <a:rPr lang="en-GB" sz="1600" dirty="0" smtClean="0"/>
              <a:t>Waite, S. (2008) ‘Teaching and Learning Outside the Classroom: personal values, alternative pedagogies and standards’ </a:t>
            </a:r>
            <a:r>
              <a:rPr lang="en-GB" sz="1600" i="1" dirty="0" smtClean="0"/>
              <a:t>Journal of Primary, Elementary and Early Years Education, </a:t>
            </a:r>
            <a:r>
              <a:rPr lang="en-GB" sz="1600" dirty="0" smtClean="0"/>
              <a:t>34(1), pp. 65-82. </a:t>
            </a:r>
          </a:p>
          <a:p>
            <a:r>
              <a:rPr lang="en-GB" sz="1600" dirty="0" smtClean="0"/>
              <a:t>Waite, S. (2010) ‘Losing our Way? The downward path for outdoor learning for children aged 2-11’ </a:t>
            </a:r>
            <a:r>
              <a:rPr lang="en-GB" sz="1600" i="1" dirty="0" smtClean="0"/>
              <a:t>Journal of Adventure Education and Outdoor Learning, </a:t>
            </a:r>
            <a:r>
              <a:rPr lang="en-GB" sz="1600" dirty="0" smtClean="0"/>
              <a:t>10 (2), pp.111-126. </a:t>
            </a:r>
          </a:p>
          <a:p>
            <a:r>
              <a:rPr lang="en-GB" sz="1600" dirty="0" smtClean="0"/>
              <a:t>Wales Institute of Social &amp; Economic Research, Data &amp; Methods (WISERD) (2013) </a:t>
            </a:r>
            <a:r>
              <a:rPr lang="en-GB" sz="1600" i="1" dirty="0" smtClean="0"/>
              <a:t>Evaluating the Foundation Phase: policy logic model and programme theory, </a:t>
            </a:r>
            <a:r>
              <a:rPr lang="en-GB" sz="1600" dirty="0" smtClean="0"/>
              <a:t>Cardiff: Welsh Government. </a:t>
            </a:r>
          </a:p>
          <a:p>
            <a:r>
              <a:rPr lang="en-GB" sz="1600" dirty="0" smtClean="0"/>
              <a:t>Waters, J. (2016) ‘The Foundation Phase in Wales – time to grow up?’ </a:t>
            </a:r>
            <a:r>
              <a:rPr lang="en-GB" sz="1600" i="1" dirty="0" smtClean="0"/>
              <a:t>Wales Journal of Education, 18(1), </a:t>
            </a:r>
            <a:r>
              <a:rPr lang="en-GB" sz="1600" dirty="0" smtClean="0"/>
              <a:t>pp.179-198</a:t>
            </a:r>
            <a:r>
              <a:rPr lang="en-GB" sz="1600" i="1" dirty="0" smtClean="0"/>
              <a:t>. </a:t>
            </a:r>
            <a:r>
              <a:rPr lang="en-GB" sz="1600" dirty="0" smtClean="0"/>
              <a:t> </a:t>
            </a:r>
          </a:p>
          <a:p>
            <a:r>
              <a:rPr lang="en-GB" sz="1600" dirty="0" smtClean="0"/>
              <a:t>Watts, A. (2013) </a:t>
            </a:r>
            <a:r>
              <a:rPr lang="en-GB" sz="1600" i="1" dirty="0" smtClean="0"/>
              <a:t>Outdoor learning through the seasons: An essential guide for the early years</a:t>
            </a:r>
            <a:r>
              <a:rPr lang="en-GB" sz="1600" dirty="0" smtClean="0"/>
              <a:t>. London, England: Routledge.</a:t>
            </a:r>
          </a:p>
          <a:p>
            <a:r>
              <a:rPr lang="en-GB" sz="1600" dirty="0" smtClean="0"/>
              <a:t>Welsh Assembly Government (2008) </a:t>
            </a:r>
            <a:r>
              <a:rPr lang="en-GB" sz="1600" i="1" dirty="0" smtClean="0"/>
              <a:t>Framework for Children’s Learning for 3 to 7 Year olds in Wales, </a:t>
            </a:r>
            <a:r>
              <a:rPr lang="en-GB" sz="1600" dirty="0" err="1" smtClean="0"/>
              <a:t>Cardifff</a:t>
            </a:r>
            <a:r>
              <a:rPr lang="en-GB" sz="1600" dirty="0" smtClean="0"/>
              <a:t>: WAG. </a:t>
            </a:r>
          </a:p>
          <a:p>
            <a:r>
              <a:rPr lang="en-GB" sz="1600" dirty="0" smtClean="0"/>
              <a:t>Welsh Assembly Government (2009) </a:t>
            </a:r>
            <a:r>
              <a:rPr lang="en-GB" sz="1600" i="1" dirty="0" smtClean="0"/>
              <a:t>Foundation Phase Outdoor Learning Handbook, </a:t>
            </a:r>
            <a:r>
              <a:rPr lang="en-GB" sz="1600" dirty="0" smtClean="0"/>
              <a:t>Cardiff: WAG. </a:t>
            </a:r>
          </a:p>
          <a:p>
            <a:r>
              <a:rPr lang="en-GB" sz="1600" dirty="0" smtClean="0"/>
              <a:t>Welsh Government (2015) </a:t>
            </a:r>
            <a:r>
              <a:rPr lang="en-GB" sz="1600" i="1" dirty="0" smtClean="0"/>
              <a:t>Curriculum for Wales: Foundation Phase Framework, </a:t>
            </a:r>
            <a:r>
              <a:rPr lang="en-GB" sz="1600" dirty="0" smtClean="0"/>
              <a:t>Cardiff: Welsh Government. </a:t>
            </a:r>
          </a:p>
          <a:p>
            <a:pPr marL="0" indent="0">
              <a:buNone/>
            </a:pPr>
            <a:endParaRPr lang="en-GB" sz="1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87259065"/>
      </p:ext>
    </p:extLst>
  </p:cSld>
  <p:clrMapOvr>
    <a:masterClrMapping/>
  </p:clrMapOvr>
  <p:transition spd="slow" advTm="132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F8D1D3"/>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TotalTime>
  <Words>2199</Words>
  <Application>Microsoft Office PowerPoint</Application>
  <PresentationFormat>On-screen Show (4:3)</PresentationFormat>
  <Paragraphs>61</Paragraphs>
  <Slides>8</Slides>
  <Notes>6</Notes>
  <HiddenSlides>0</HiddenSlides>
  <MMClips>8</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ECDE7007</vt:lpstr>
      <vt:lpstr>Outdoor Learning and Assessment</vt:lpstr>
      <vt:lpstr>PowerPoint Presentation</vt:lpstr>
      <vt:lpstr>PowerPoint Presentation</vt:lpstr>
      <vt:lpstr>PowerPoint Presentation</vt:lpstr>
      <vt:lpstr>PowerPoint Presentation</vt:lpstr>
      <vt:lpstr>Bibliography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ECDE7007</dc:title>
  <dc:creator>Sarah Stewart</dc:creator>
  <cp:lastModifiedBy>Sarah Stewart</cp:lastModifiedBy>
  <cp:revision>12</cp:revision>
  <dcterms:created xsi:type="dcterms:W3CDTF">2019-01-25T14:20:51Z</dcterms:created>
  <dcterms:modified xsi:type="dcterms:W3CDTF">2019-01-25T15:43:34Z</dcterms:modified>
</cp:coreProperties>
</file>