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80" r:id="rId2"/>
    <p:sldId id="628" r:id="rId3"/>
    <p:sldId id="832" r:id="rId4"/>
    <p:sldId id="833" r:id="rId5"/>
    <p:sldId id="836" r:id="rId6"/>
    <p:sldId id="837" r:id="rId7"/>
    <p:sldId id="839" r:id="rId8"/>
    <p:sldId id="294" r:id="rId9"/>
    <p:sldId id="296" r:id="rId10"/>
    <p:sldId id="843" r:id="rId11"/>
    <p:sldId id="845" r:id="rId12"/>
    <p:sldId id="844" r:id="rId13"/>
    <p:sldId id="962" r:id="rId14"/>
    <p:sldId id="963" r:id="rId15"/>
    <p:sldId id="964" r:id="rId16"/>
    <p:sldId id="965" r:id="rId17"/>
    <p:sldId id="966" r:id="rId18"/>
    <p:sldId id="961" r:id="rId19"/>
    <p:sldId id="973" r:id="rId20"/>
    <p:sldId id="969" r:id="rId21"/>
    <p:sldId id="970" r:id="rId22"/>
    <p:sldId id="967" r:id="rId23"/>
    <p:sldId id="972" r:id="rId24"/>
    <p:sldId id="971" r:id="rId25"/>
    <p:sldId id="968" r:id="rId26"/>
    <p:sldId id="850" r:id="rId27"/>
    <p:sldId id="97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795" autoAdjust="0"/>
  </p:normalViewPr>
  <p:slideViewPr>
    <p:cSldViewPr snapToGrid="0" snapToObjects="1">
      <p:cViewPr varScale="1">
        <p:scale>
          <a:sx n="82" d="100"/>
          <a:sy n="82" d="100"/>
        </p:scale>
        <p:origin x="600" y="48"/>
      </p:cViewPr>
      <p:guideLst>
        <p:guide orient="horz" pos="2160"/>
        <p:guide pos="3840"/>
      </p:guideLst>
    </p:cSldViewPr>
  </p:slid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3/3/2020</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xfrm>
            <a:off x="381000" y="685800"/>
            <a:ext cx="6096000" cy="3429000"/>
          </a:xfrm>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663351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a:t>
            </a:fld>
            <a:endParaRPr lang="en-US" altLang="en-US" sz="800" dirty="0"/>
          </a:p>
        </p:txBody>
      </p:sp>
      <p:sp>
        <p:nvSpPr>
          <p:cNvPr id="112643" name="Rectangle 2"/>
          <p:cNvSpPr>
            <a:spLocks noGrp="1" noRot="1" noChangeAspect="1" noChangeArrowheads="1" noTextEdit="1"/>
          </p:cNvSpPr>
          <p:nvPr>
            <p:ph type="sldImg"/>
          </p:nvPr>
        </p:nvSpPr>
        <p:spPr>
          <a:xfrm>
            <a:off x="381000" y="685800"/>
            <a:ext cx="6096000" cy="3429000"/>
          </a:xfrm>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25190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a:t>
            </a:fld>
            <a:endParaRPr lang="en-US" altLang="en-US" sz="800" dirty="0"/>
          </a:p>
        </p:txBody>
      </p:sp>
      <p:sp>
        <p:nvSpPr>
          <p:cNvPr id="112643" name="Rectangle 2"/>
          <p:cNvSpPr>
            <a:spLocks noGrp="1" noRot="1" noChangeAspect="1" noChangeArrowheads="1" noTextEdit="1"/>
          </p:cNvSpPr>
          <p:nvPr>
            <p:ph type="sldImg"/>
          </p:nvPr>
        </p:nvSpPr>
        <p:spPr>
          <a:xfrm>
            <a:off x="381000" y="685800"/>
            <a:ext cx="6096000" cy="3429000"/>
          </a:xfrm>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aseline="0" dirty="0">
              <a:latin typeface="Arial" charset="0"/>
            </a:endParaRPr>
          </a:p>
        </p:txBody>
      </p:sp>
    </p:spTree>
    <p:extLst>
      <p:ext uri="{BB962C8B-B14F-4D97-AF65-F5344CB8AC3E}">
        <p14:creationId xmlns:p14="http://schemas.microsoft.com/office/powerpoint/2010/main" val="574561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xfrm>
            <a:off x="381000" y="685800"/>
            <a:ext cx="6096000" cy="3429000"/>
          </a:xfrm>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89832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74914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3558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134722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34581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50019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AAD592-0E56-B542-BE10-818C2A04D2B6}" type="slidenum">
              <a:rPr lang="en-US" smtClean="0"/>
              <a:pPr/>
              <a:t>12</a:t>
            </a:fld>
            <a:endParaRPr lang="en-US"/>
          </a:p>
        </p:txBody>
      </p:sp>
    </p:spTree>
    <p:extLst>
      <p:ext uri="{BB962C8B-B14F-4D97-AF65-F5344CB8AC3E}">
        <p14:creationId xmlns:p14="http://schemas.microsoft.com/office/powerpoint/2010/main" val="23511879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16049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6388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1437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95956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669297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7829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7829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01364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56695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271854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643079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33533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453418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81427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770888" y="1295401"/>
            <a:ext cx="8650224"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763895" y="1524000"/>
            <a:ext cx="8664211"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763895" y="3299013"/>
            <a:ext cx="8664212"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484718" y="3352802"/>
            <a:ext cx="11222567" cy="1470025"/>
          </a:xfrm>
        </p:spPr>
        <p:txBody>
          <a:bodyPr/>
          <a:lstStyle/>
          <a:p>
            <a:r>
              <a:rPr lang="en-GB"/>
              <a:t>Click to edit Master title style</a:t>
            </a:r>
            <a:endParaRPr dirty="0"/>
          </a:p>
        </p:txBody>
      </p:sp>
      <p:sp>
        <p:nvSpPr>
          <p:cNvPr id="3" name="Subtitle 2"/>
          <p:cNvSpPr>
            <a:spLocks noGrp="1"/>
          </p:cNvSpPr>
          <p:nvPr>
            <p:ph type="subTitle" idx="1"/>
          </p:nvPr>
        </p:nvSpPr>
        <p:spPr>
          <a:xfrm>
            <a:off x="484718" y="4771030"/>
            <a:ext cx="11222567"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494640" y="363538"/>
            <a:ext cx="1120272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2367" y="2403145"/>
            <a:ext cx="10742084"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732367" y="3736006"/>
            <a:ext cx="10742084"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32367" y="107576"/>
            <a:ext cx="10723035" cy="1336956"/>
          </a:xfrm>
        </p:spPr>
        <p:txBody>
          <a:bodyPr/>
          <a:lstStyle/>
          <a:p>
            <a:r>
              <a:rPr lang="en-GB"/>
              <a:t>Click to edit Master title style</a:t>
            </a:r>
            <a:endParaRPr/>
          </a:p>
        </p:txBody>
      </p:sp>
      <p:sp>
        <p:nvSpPr>
          <p:cNvPr id="3" name="Content Placeholder 2"/>
          <p:cNvSpPr>
            <a:spLocks noGrp="1"/>
          </p:cNvSpPr>
          <p:nvPr>
            <p:ph sz="half" idx="1"/>
          </p:nvPr>
        </p:nvSpPr>
        <p:spPr>
          <a:xfrm>
            <a:off x="732367" y="1600201"/>
            <a:ext cx="512064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6334761" y="1600201"/>
            <a:ext cx="512064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2365" y="107576"/>
            <a:ext cx="10723035"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32365" y="1453225"/>
            <a:ext cx="512064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32365" y="2347416"/>
            <a:ext cx="512064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6334760" y="1453225"/>
            <a:ext cx="512064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34760" y="2347416"/>
            <a:ext cx="512064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199" y="611872"/>
            <a:ext cx="512064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6323765" y="368300"/>
            <a:ext cx="512064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11199" y="1787856"/>
            <a:ext cx="512064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1198" y="611872"/>
            <a:ext cx="5439393"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711198" y="1787856"/>
            <a:ext cx="5439393"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6787489" y="359393"/>
            <a:ext cx="48768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26389" y="368301"/>
            <a:ext cx="2032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32365" y="368301"/>
            <a:ext cx="8919635"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2367" y="107576"/>
            <a:ext cx="10723035"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732367" y="1600201"/>
            <a:ext cx="10723035"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7506447" y="6275669"/>
            <a:ext cx="28448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3/3/2020</a:t>
            </a:fld>
            <a:endParaRPr lang="en-US" dirty="0"/>
          </a:p>
        </p:txBody>
      </p:sp>
      <p:sp>
        <p:nvSpPr>
          <p:cNvPr id="5" name="Footer Placeholder 4"/>
          <p:cNvSpPr>
            <a:spLocks noGrp="1"/>
          </p:cNvSpPr>
          <p:nvPr>
            <p:ph type="ftr" sz="quarter" idx="3"/>
          </p:nvPr>
        </p:nvSpPr>
        <p:spPr>
          <a:xfrm>
            <a:off x="352611" y="6275669"/>
            <a:ext cx="6454588"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10530541" y="6275669"/>
            <a:ext cx="13208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9775135" y="-119270"/>
            <a:ext cx="2346118"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9945" y="14818"/>
            <a:ext cx="2474844"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Br5aJa6MkBc"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uEsKZGOxNKw"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x-KBN5cPGww"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Cx5aNwnZYDc"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294077" y="2293363"/>
            <a:ext cx="5784766" cy="1481138"/>
          </a:xfrm>
        </p:spPr>
        <p:txBody>
          <a:bodyPr/>
          <a:lstStyle/>
          <a:p>
            <a:pPr eaLnBrk="1" hangingPunct="1"/>
            <a:r>
              <a:rPr lang="en-US" sz="4000" dirty="0">
                <a:latin typeface="Arial" charset="0"/>
              </a:rPr>
              <a:t>IoT – Everything is Connected</a:t>
            </a:r>
            <a:endParaRPr lang="en-US" sz="40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477585" y="1916164"/>
            <a:ext cx="5789258" cy="4309910"/>
          </a:xfrm>
        </p:spPr>
        <p:txBody>
          <a:bodyPr>
            <a:normAutofit fontScale="92500" lnSpcReduction="10000"/>
          </a:bodyPr>
          <a:lstStyle/>
          <a:p>
            <a:r>
              <a:rPr lang="en-US" dirty="0">
                <a:solidFill>
                  <a:schemeClr val="tx1"/>
                </a:solidFill>
              </a:rPr>
              <a:t>Today there are more smart devices than there are people:</a:t>
            </a:r>
          </a:p>
          <a:p>
            <a:pPr lvl="1"/>
            <a:r>
              <a:rPr lang="en-US" dirty="0">
                <a:solidFill>
                  <a:schemeClr val="tx1"/>
                </a:solidFill>
              </a:rPr>
              <a:t>Many people are connected to the Internet 24 hours a day. </a:t>
            </a:r>
          </a:p>
          <a:p>
            <a:pPr lvl="1"/>
            <a:r>
              <a:rPr lang="en-US" dirty="0">
                <a:solidFill>
                  <a:schemeClr val="tx1"/>
                </a:solidFill>
              </a:rPr>
              <a:t>By 2020 each consumer will have 6.58 smart devices. </a:t>
            </a:r>
          </a:p>
          <a:p>
            <a:r>
              <a:rPr lang="en-US" dirty="0">
                <a:solidFill>
                  <a:schemeClr val="tx1"/>
                </a:solidFill>
              </a:rPr>
              <a:t>Modern digital networks make all of this possible</a:t>
            </a:r>
          </a:p>
          <a:p>
            <a:r>
              <a:rPr lang="en-US" dirty="0">
                <a:solidFill>
                  <a:schemeClr val="tx1"/>
                </a:solidFill>
              </a:rPr>
              <a:t>Digital transformation is the application of digital technology to provide the stage for business and industry to innovate. </a:t>
            </a:r>
          </a:p>
          <a:p>
            <a:endParaRPr lang="en-US" dirty="0">
              <a:solidFill>
                <a:schemeClr val="tx1"/>
              </a:solidFill>
            </a:endParaRPr>
          </a:p>
        </p:txBody>
      </p:sp>
      <p:sp>
        <p:nvSpPr>
          <p:cNvPr id="8194" name="Rectangle 2"/>
          <p:cNvSpPr>
            <a:spLocks noGrp="1" noChangeArrowheads="1"/>
          </p:cNvSpPr>
          <p:nvPr>
            <p:ph type="title"/>
          </p:nvPr>
        </p:nvSpPr>
        <p:spPr>
          <a:xfrm>
            <a:off x="1524001" y="276478"/>
            <a:ext cx="9719526" cy="1336956"/>
          </a:xfrm>
        </p:spPr>
        <p:txBody>
          <a:bodyPr/>
          <a:lstStyle/>
          <a:p>
            <a:r>
              <a:rPr lang="en-US" altLang="en-US" sz="4000" dirty="0"/>
              <a:t>The Evolution of Digital Transformation</a:t>
            </a:r>
          </a:p>
        </p:txBody>
      </p:sp>
      <p:pic>
        <p:nvPicPr>
          <p:cNvPr id="3" name="Picture 2" descr="Introduction to the Internet of Things - Mozilla Firefox">
            <a:extLst>
              <a:ext uri="{FF2B5EF4-FFF2-40B4-BE49-F238E27FC236}">
                <a16:creationId xmlns:a16="http://schemas.microsoft.com/office/drawing/2014/main" id="{726E355F-347D-404E-B0FB-0B1B7BAB895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414744" y="2058899"/>
            <a:ext cx="5367620" cy="3558075"/>
          </a:xfrm>
          <a:prstGeom prst="rect">
            <a:avLst/>
          </a:prstGeom>
        </p:spPr>
      </p:pic>
    </p:spTree>
    <p:extLst>
      <p:ext uri="{BB962C8B-B14F-4D97-AF65-F5344CB8AC3E}">
        <p14:creationId xmlns:p14="http://schemas.microsoft.com/office/powerpoint/2010/main" val="23424782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322094" y="812305"/>
            <a:ext cx="9709444" cy="1336956"/>
          </a:xfrm>
        </p:spPr>
        <p:txBody>
          <a:bodyPr/>
          <a:lstStyle/>
          <a:p>
            <a:r>
              <a:rPr lang="en-US" altLang="en-US" sz="4000" dirty="0"/>
              <a:t>The Impact of Digital Transformation on Business</a:t>
            </a:r>
          </a:p>
        </p:txBody>
      </p:sp>
      <p:sp>
        <p:nvSpPr>
          <p:cNvPr id="5" name="Content Placeholder 2">
            <a:extLst>
              <a:ext uri="{FF2B5EF4-FFF2-40B4-BE49-F238E27FC236}">
                <a16:creationId xmlns:a16="http://schemas.microsoft.com/office/drawing/2014/main" id="{6362117C-88EC-49A0-84FD-273EFCE35BCF}"/>
              </a:ext>
            </a:extLst>
          </p:cNvPr>
          <p:cNvSpPr txBox="1">
            <a:spLocks/>
          </p:cNvSpPr>
          <p:nvPr/>
        </p:nvSpPr>
        <p:spPr>
          <a:xfrm>
            <a:off x="7132708" y="3011469"/>
            <a:ext cx="3431306" cy="1912466"/>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endParaRPr lang="en-GB" sz="2000" dirty="0">
              <a:solidFill>
                <a:schemeClr val="tx1"/>
              </a:solidFill>
            </a:endParaRPr>
          </a:p>
        </p:txBody>
      </p:sp>
      <p:sp>
        <p:nvSpPr>
          <p:cNvPr id="3" name="Content Placeholder 2">
            <a:extLst>
              <a:ext uri="{FF2B5EF4-FFF2-40B4-BE49-F238E27FC236}">
                <a16:creationId xmlns:a16="http://schemas.microsoft.com/office/drawing/2014/main" id="{D2E3BE10-6171-4F42-9400-F747153CD736}"/>
              </a:ext>
            </a:extLst>
          </p:cNvPr>
          <p:cNvSpPr>
            <a:spLocks noGrp="1"/>
          </p:cNvSpPr>
          <p:nvPr>
            <p:ph idx="1"/>
          </p:nvPr>
        </p:nvSpPr>
        <p:spPr>
          <a:xfrm>
            <a:off x="652311" y="2501636"/>
            <a:ext cx="11001921" cy="2932132"/>
          </a:xfrm>
        </p:spPr>
        <p:txBody>
          <a:bodyPr/>
          <a:lstStyle/>
          <a:p>
            <a:r>
              <a:rPr lang="en-GB" dirty="0">
                <a:solidFill>
                  <a:schemeClr val="tx1"/>
                </a:solidFill>
              </a:rPr>
              <a:t>Digital Technology has enabled business to innovate their approach to interacting with society. People from all generations are more comfortable with digital technology and are using smart devices to their advantage throughout their busy days.  </a:t>
            </a:r>
          </a:p>
          <a:p>
            <a:endParaRPr lang="en-GB" dirty="0">
              <a:solidFill>
                <a:schemeClr val="tx1"/>
              </a:solidFill>
            </a:endParaRPr>
          </a:p>
        </p:txBody>
      </p:sp>
    </p:spTree>
    <p:extLst>
      <p:ext uri="{BB962C8B-B14F-4D97-AF65-F5344CB8AC3E}">
        <p14:creationId xmlns:p14="http://schemas.microsoft.com/office/powerpoint/2010/main" val="9661608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390222" y="1656193"/>
            <a:ext cx="5224309" cy="4826145"/>
          </a:xfrm>
        </p:spPr>
        <p:txBody>
          <a:bodyPr>
            <a:normAutofit lnSpcReduction="10000"/>
          </a:bodyPr>
          <a:lstStyle/>
          <a:p>
            <a:pPr>
              <a:lnSpc>
                <a:spcPct val="110000"/>
              </a:lnSpc>
            </a:pPr>
            <a:r>
              <a:rPr lang="en-US" sz="1800" dirty="0">
                <a:solidFill>
                  <a:schemeClr val="tx1"/>
                </a:solidFill>
              </a:rPr>
              <a:t>If programmed appropriately, smart devices are able to evaluate data that is provided to them and modify processes or settings “on the fly”.</a:t>
            </a:r>
          </a:p>
          <a:p>
            <a:pPr>
              <a:lnSpc>
                <a:spcPct val="110000"/>
              </a:lnSpc>
            </a:pPr>
            <a:r>
              <a:rPr lang="en-US" sz="1800" dirty="0">
                <a:solidFill>
                  <a:schemeClr val="tx1"/>
                </a:solidFill>
              </a:rPr>
              <a:t>If provided with sufficient data, they can “learn” and modify their own code based on the new parameters.</a:t>
            </a:r>
          </a:p>
          <a:p>
            <a:pPr>
              <a:lnSpc>
                <a:spcPct val="110000"/>
              </a:lnSpc>
            </a:pPr>
            <a:r>
              <a:rPr lang="en-US" sz="1800" dirty="0">
                <a:solidFill>
                  <a:schemeClr val="tx1"/>
                </a:solidFill>
                <a:hlinkClick r:id="rId3"/>
              </a:rPr>
              <a:t>Smart Cities </a:t>
            </a:r>
            <a:r>
              <a:rPr lang="en-US" sz="1800" dirty="0">
                <a:solidFill>
                  <a:schemeClr val="tx1"/>
                </a:solidFill>
              </a:rPr>
              <a:t>use sensors to control many of their infrastructure systems such as traffic flow, parking, water utilization, and hydro.</a:t>
            </a:r>
          </a:p>
          <a:p>
            <a:pPr>
              <a:lnSpc>
                <a:spcPct val="110000"/>
              </a:lnSpc>
            </a:pPr>
            <a:r>
              <a:rPr lang="en-US" sz="1800" dirty="0">
                <a:solidFill>
                  <a:schemeClr val="tx1"/>
                </a:solidFill>
              </a:rPr>
              <a:t>Self-driving cars are equipped with many ultrasound sensors, cameras, precision GPSs, and computers. </a:t>
            </a:r>
          </a:p>
        </p:txBody>
      </p:sp>
      <p:sp>
        <p:nvSpPr>
          <p:cNvPr id="8194" name="Rectangle 2"/>
          <p:cNvSpPr>
            <a:spLocks noGrp="1" noChangeArrowheads="1"/>
          </p:cNvSpPr>
          <p:nvPr>
            <p:ph type="title"/>
          </p:nvPr>
        </p:nvSpPr>
        <p:spPr/>
        <p:txBody>
          <a:bodyPr/>
          <a:lstStyle/>
          <a:p>
            <a:r>
              <a:rPr lang="en-US" altLang="en-US" sz="4000" dirty="0"/>
              <a:t>Can Smart Devices Think?</a:t>
            </a:r>
          </a:p>
        </p:txBody>
      </p:sp>
      <p:pic>
        <p:nvPicPr>
          <p:cNvPr id="5" name="Picture 4" descr="I2IoT20_Chp1_graphics - PowerPoint">
            <a:extLst>
              <a:ext uri="{FF2B5EF4-FFF2-40B4-BE49-F238E27FC236}">
                <a16:creationId xmlns:a16="http://schemas.microsoft.com/office/drawing/2014/main" id="{DC8F57C9-1E93-432E-9D5B-40CA2051B8B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614532" y="1656194"/>
            <a:ext cx="6523110" cy="4342736"/>
          </a:xfrm>
          <a:prstGeom prst="rect">
            <a:avLst/>
          </a:prstGeom>
        </p:spPr>
      </p:pic>
    </p:spTree>
    <p:extLst>
      <p:ext uri="{BB962C8B-B14F-4D97-AF65-F5344CB8AC3E}">
        <p14:creationId xmlns:p14="http://schemas.microsoft.com/office/powerpoint/2010/main" val="23113918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92088" y="1788031"/>
            <a:ext cx="5985193" cy="4875030"/>
          </a:xfrm>
        </p:spPr>
        <p:txBody>
          <a:bodyPr>
            <a:normAutofit fontScale="77500" lnSpcReduction="20000"/>
          </a:bodyPr>
          <a:lstStyle/>
          <a:p>
            <a:pPr>
              <a:lnSpc>
                <a:spcPct val="120000"/>
              </a:lnSpc>
            </a:pPr>
            <a:r>
              <a:rPr lang="en-US" dirty="0">
                <a:solidFill>
                  <a:schemeClr val="tx1"/>
                </a:solidFill>
              </a:rPr>
              <a:t>Fifty billion things provide trillions of gigabytes of data</a:t>
            </a:r>
          </a:p>
          <a:p>
            <a:pPr>
              <a:lnSpc>
                <a:spcPct val="120000"/>
              </a:lnSpc>
            </a:pPr>
            <a:r>
              <a:rPr lang="en-US" dirty="0">
                <a:solidFill>
                  <a:schemeClr val="tx1"/>
                </a:solidFill>
              </a:rPr>
              <a:t>Networks provide the foundation for the Internet and the digitized world.</a:t>
            </a:r>
          </a:p>
          <a:p>
            <a:pPr>
              <a:lnSpc>
                <a:spcPct val="120000"/>
              </a:lnSpc>
            </a:pPr>
            <a:r>
              <a:rPr lang="en-US" dirty="0">
                <a:solidFill>
                  <a:schemeClr val="tx1"/>
                </a:solidFill>
              </a:rPr>
              <a:t>Networks can range from simple networks consisting of two computers to networks connecting millions of devices.</a:t>
            </a:r>
          </a:p>
          <a:p>
            <a:pPr>
              <a:lnSpc>
                <a:spcPct val="120000"/>
              </a:lnSpc>
            </a:pPr>
            <a:r>
              <a:rPr lang="en-US" dirty="0">
                <a:solidFill>
                  <a:schemeClr val="tx1"/>
                </a:solidFill>
              </a:rPr>
              <a:t>Networks can provide products and services to customers through their connection to the Internet. </a:t>
            </a:r>
          </a:p>
          <a:p>
            <a:pPr>
              <a:lnSpc>
                <a:spcPct val="120000"/>
              </a:lnSpc>
            </a:pPr>
            <a:r>
              <a:rPr lang="en-US" dirty="0">
                <a:solidFill>
                  <a:schemeClr val="tx1"/>
                </a:solidFill>
              </a:rPr>
              <a:t>The Internet is the largest network in existence and effectively provides the “electronic skin” that surrounds the planet. </a:t>
            </a:r>
          </a:p>
        </p:txBody>
      </p:sp>
      <p:sp>
        <p:nvSpPr>
          <p:cNvPr id="8194" name="Rectangle 2"/>
          <p:cNvSpPr>
            <a:spLocks noGrp="1" noChangeArrowheads="1"/>
          </p:cNvSpPr>
          <p:nvPr>
            <p:ph type="title"/>
          </p:nvPr>
        </p:nvSpPr>
        <p:spPr>
          <a:xfrm>
            <a:off x="732367" y="194939"/>
            <a:ext cx="10723035" cy="1336956"/>
          </a:xfrm>
        </p:spPr>
        <p:txBody>
          <a:bodyPr/>
          <a:lstStyle/>
          <a:p>
            <a:br>
              <a:rPr lang="en-US" altLang="en-US" dirty="0"/>
            </a:br>
            <a:r>
              <a:rPr lang="en-US" altLang="en-US" dirty="0"/>
              <a:t>Networking is the Foundation</a:t>
            </a:r>
          </a:p>
        </p:txBody>
      </p:sp>
      <p:pic>
        <p:nvPicPr>
          <p:cNvPr id="4" name="Picture 3" descr="Introduction to the Internet of Things - Mozilla Firefox">
            <a:extLst>
              <a:ext uri="{FF2B5EF4-FFF2-40B4-BE49-F238E27FC236}">
                <a16:creationId xmlns:a16="http://schemas.microsoft.com/office/drawing/2014/main" id="{E19DD35D-A727-4D50-BAD2-6796291A480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224132" y="1910339"/>
            <a:ext cx="5670115" cy="4168009"/>
          </a:xfrm>
          <a:prstGeom prst="rect">
            <a:avLst/>
          </a:prstGeom>
        </p:spPr>
      </p:pic>
    </p:spTree>
    <p:extLst>
      <p:ext uri="{BB962C8B-B14F-4D97-AF65-F5344CB8AC3E}">
        <p14:creationId xmlns:p14="http://schemas.microsoft.com/office/powerpoint/2010/main" val="15251836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5630173" y="1380335"/>
            <a:ext cx="6430028" cy="5148735"/>
          </a:xfrm>
        </p:spPr>
        <p:txBody>
          <a:bodyPr>
            <a:normAutofit fontScale="92500" lnSpcReduction="10000"/>
          </a:bodyPr>
          <a:lstStyle/>
          <a:p>
            <a:r>
              <a:rPr lang="en-US" sz="1800" b="1" dirty="0">
                <a:solidFill>
                  <a:schemeClr val="tx1"/>
                </a:solidFill>
              </a:rPr>
              <a:t>Local Area Network (LAN) </a:t>
            </a:r>
            <a:r>
              <a:rPr lang="en-US" sz="1800" dirty="0">
                <a:solidFill>
                  <a:schemeClr val="tx1"/>
                </a:solidFill>
              </a:rPr>
              <a:t>-  Networks in a small geographic area, such as a home or small business.</a:t>
            </a:r>
          </a:p>
          <a:p>
            <a:r>
              <a:rPr lang="en-US" sz="1800" dirty="0">
                <a:solidFill>
                  <a:schemeClr val="tx1"/>
                </a:solidFill>
              </a:rPr>
              <a:t> </a:t>
            </a:r>
            <a:r>
              <a:rPr lang="en-US" sz="1800" b="1" dirty="0">
                <a:solidFill>
                  <a:schemeClr val="tx1"/>
                </a:solidFill>
              </a:rPr>
              <a:t>Wide Area Networks (WANs) </a:t>
            </a:r>
            <a:r>
              <a:rPr lang="en-US" sz="1800" dirty="0">
                <a:solidFill>
                  <a:schemeClr val="tx1"/>
                </a:solidFill>
              </a:rPr>
              <a:t>- A collection of LANs that provides inter-LAN and Internet connectivity. </a:t>
            </a:r>
          </a:p>
          <a:p>
            <a:r>
              <a:rPr lang="en-US" sz="1800" b="1" dirty="0">
                <a:solidFill>
                  <a:schemeClr val="tx1"/>
                </a:solidFill>
              </a:rPr>
              <a:t>Internet</a:t>
            </a:r>
            <a:r>
              <a:rPr lang="en-US" sz="1800" dirty="0">
                <a:solidFill>
                  <a:schemeClr val="tx1"/>
                </a:solidFill>
              </a:rPr>
              <a:t> -  A multi-layer global network system that connects hundreds of millions of computers.</a:t>
            </a:r>
          </a:p>
          <a:p>
            <a:r>
              <a:rPr lang="en-US" sz="1800" dirty="0">
                <a:solidFill>
                  <a:schemeClr val="tx1"/>
                </a:solidFill>
              </a:rPr>
              <a:t> </a:t>
            </a:r>
            <a:r>
              <a:rPr lang="en-US" sz="1800" b="1" dirty="0">
                <a:solidFill>
                  <a:schemeClr val="tx1"/>
                </a:solidFill>
              </a:rPr>
              <a:t>Wireless Networks </a:t>
            </a:r>
            <a:r>
              <a:rPr lang="en-US" sz="1800" dirty="0">
                <a:solidFill>
                  <a:schemeClr val="tx1"/>
                </a:solidFill>
              </a:rPr>
              <a:t>- Use electromagnetic waves to carry signals over the network.</a:t>
            </a:r>
          </a:p>
          <a:p>
            <a:r>
              <a:rPr lang="en-US" sz="1800" b="1" dirty="0">
                <a:solidFill>
                  <a:schemeClr val="tx1"/>
                </a:solidFill>
              </a:rPr>
              <a:t>The Cloud - </a:t>
            </a:r>
            <a:r>
              <a:rPr lang="en-US" sz="1800" dirty="0">
                <a:solidFill>
                  <a:schemeClr val="tx1"/>
                </a:solidFill>
              </a:rPr>
              <a:t>Data centers or groups of connected servers used to store and analyze data, provide access to on-line applications, and provide backup services.</a:t>
            </a:r>
          </a:p>
          <a:p>
            <a:r>
              <a:rPr lang="en-US" sz="1800" b="1" dirty="0">
                <a:solidFill>
                  <a:schemeClr val="tx1"/>
                </a:solidFill>
              </a:rPr>
              <a:t>The Edge </a:t>
            </a:r>
            <a:r>
              <a:rPr lang="en-US" sz="1800" dirty="0">
                <a:solidFill>
                  <a:schemeClr val="tx1"/>
                </a:solidFill>
              </a:rPr>
              <a:t>- The physical “edge” of a corporate network. </a:t>
            </a:r>
          </a:p>
          <a:p>
            <a:r>
              <a:rPr lang="en-US" sz="1800" b="1" dirty="0">
                <a:solidFill>
                  <a:schemeClr val="tx1"/>
                </a:solidFill>
              </a:rPr>
              <a:t>Fog Computing  - </a:t>
            </a:r>
            <a:r>
              <a:rPr lang="en-US" sz="1800" dirty="0">
                <a:solidFill>
                  <a:schemeClr val="tx1"/>
                </a:solidFill>
              </a:rPr>
              <a:t>The data from IoT devices can be pre-processed for immediate use in the fog located at the edge of the network.</a:t>
            </a:r>
          </a:p>
        </p:txBody>
      </p:sp>
      <p:sp>
        <p:nvSpPr>
          <p:cNvPr id="8194" name="Rectangle 2"/>
          <p:cNvSpPr>
            <a:spLocks noGrp="1" noChangeArrowheads="1"/>
          </p:cNvSpPr>
          <p:nvPr>
            <p:ph type="title"/>
          </p:nvPr>
        </p:nvSpPr>
        <p:spPr>
          <a:xfrm>
            <a:off x="732367" y="107576"/>
            <a:ext cx="10723035" cy="1028144"/>
          </a:xfrm>
        </p:spPr>
        <p:txBody>
          <a:bodyPr/>
          <a:lstStyle/>
          <a:p>
            <a:r>
              <a:rPr lang="en-US" altLang="en-US" dirty="0"/>
              <a:t>Network Types</a:t>
            </a:r>
          </a:p>
        </p:txBody>
      </p:sp>
      <p:pic>
        <p:nvPicPr>
          <p:cNvPr id="3" name="Picture 2" descr="Introduction to the Internet of Things - Mozilla Firefox">
            <a:extLst>
              <a:ext uri="{FF2B5EF4-FFF2-40B4-BE49-F238E27FC236}">
                <a16:creationId xmlns:a16="http://schemas.microsoft.com/office/drawing/2014/main" id="{4008318F-527B-4ED5-A22E-428FB5304AB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3404" y="1555063"/>
            <a:ext cx="5556769" cy="3920078"/>
          </a:xfrm>
          <a:prstGeom prst="rect">
            <a:avLst/>
          </a:prstGeom>
        </p:spPr>
      </p:pic>
      <p:sp>
        <p:nvSpPr>
          <p:cNvPr id="6" name="Content Placeholder 2">
            <a:extLst>
              <a:ext uri="{FF2B5EF4-FFF2-40B4-BE49-F238E27FC236}">
                <a16:creationId xmlns:a16="http://schemas.microsoft.com/office/drawing/2014/main" id="{F36879C3-512B-4654-8304-0108C04C40FB}"/>
              </a:ext>
            </a:extLst>
          </p:cNvPr>
          <p:cNvSpPr txBox="1">
            <a:spLocks/>
          </p:cNvSpPr>
          <p:nvPr/>
        </p:nvSpPr>
        <p:spPr>
          <a:xfrm>
            <a:off x="174727" y="5774698"/>
            <a:ext cx="5399036" cy="821212"/>
          </a:xfrm>
          <a:prstGeom prst="rect">
            <a:avLst/>
          </a:prstGeom>
        </p:spPr>
        <p:txBody>
          <a:bodyPr vert="horz" lIns="91440" tIns="45720" rIns="91440" bIns="45720" rtlCol="0">
            <a:normAutofit lnSpcReduction="1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1700" b="1" dirty="0">
                <a:solidFill>
                  <a:schemeClr val="tx1"/>
                </a:solidFill>
              </a:rPr>
              <a:t>Personal Area Network (PAN) </a:t>
            </a:r>
            <a:r>
              <a:rPr lang="en-US" sz="1700" dirty="0">
                <a:solidFill>
                  <a:schemeClr val="tx1"/>
                </a:solidFill>
              </a:rPr>
              <a:t>- Connecting your smartphone to your car using Bluetooth is an example of a PAN. </a:t>
            </a:r>
          </a:p>
        </p:txBody>
      </p:sp>
    </p:spTree>
    <p:extLst>
      <p:ext uri="{BB962C8B-B14F-4D97-AF65-F5344CB8AC3E}">
        <p14:creationId xmlns:p14="http://schemas.microsoft.com/office/powerpoint/2010/main" val="28055459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5823168" y="1444531"/>
            <a:ext cx="6066388" cy="5259127"/>
          </a:xfrm>
        </p:spPr>
        <p:txBody>
          <a:bodyPr>
            <a:normAutofit fontScale="70000" lnSpcReduction="20000"/>
          </a:bodyPr>
          <a:lstStyle/>
          <a:p>
            <a:pPr>
              <a:lnSpc>
                <a:spcPct val="120000"/>
              </a:lnSpc>
            </a:pPr>
            <a:r>
              <a:rPr lang="en-US" dirty="0">
                <a:solidFill>
                  <a:schemeClr val="tx1"/>
                </a:solidFill>
              </a:rPr>
              <a:t>The </a:t>
            </a:r>
            <a:r>
              <a:rPr lang="en-US" dirty="0">
                <a:solidFill>
                  <a:schemeClr val="tx1"/>
                </a:solidFill>
                <a:hlinkClick r:id="rId3"/>
              </a:rPr>
              <a:t>Internet of Things</a:t>
            </a:r>
            <a:r>
              <a:rPr lang="en-US" dirty="0">
                <a:solidFill>
                  <a:schemeClr val="tx1"/>
                </a:solidFill>
              </a:rPr>
              <a:t> (IoT) is the connection of millions of smart devices and sensors connected to the Internet.</a:t>
            </a:r>
          </a:p>
          <a:p>
            <a:pPr>
              <a:lnSpc>
                <a:spcPct val="120000"/>
              </a:lnSpc>
            </a:pPr>
            <a:r>
              <a:rPr lang="en-US" dirty="0">
                <a:solidFill>
                  <a:schemeClr val="tx1"/>
                </a:solidFill>
              </a:rPr>
              <a:t>Previously inanimate objects such as doorknobs or light bulbs can now be equipped with an intelligent sensor that can collect and transfer data to a network. </a:t>
            </a:r>
          </a:p>
          <a:p>
            <a:pPr>
              <a:lnSpc>
                <a:spcPct val="120000"/>
              </a:lnSpc>
            </a:pPr>
            <a:r>
              <a:rPr lang="en-US" dirty="0">
                <a:solidFill>
                  <a:schemeClr val="tx1"/>
                </a:solidFill>
              </a:rPr>
              <a:t>An estimated 3 million new devices are connected to the Internet each month.</a:t>
            </a:r>
          </a:p>
          <a:p>
            <a:pPr>
              <a:lnSpc>
                <a:spcPct val="120000"/>
              </a:lnSpc>
            </a:pPr>
            <a:r>
              <a:rPr lang="en-US" dirty="0">
                <a:solidFill>
                  <a:schemeClr val="tx1"/>
                </a:solidFill>
              </a:rPr>
              <a:t>In the next four years, there are going to be over 50 billion connected devices worldwide. </a:t>
            </a:r>
          </a:p>
          <a:p>
            <a:pPr>
              <a:lnSpc>
                <a:spcPct val="120000"/>
              </a:lnSpc>
            </a:pPr>
            <a:r>
              <a:rPr lang="en-US" dirty="0">
                <a:solidFill>
                  <a:schemeClr val="tx1"/>
                </a:solidFill>
              </a:rPr>
              <a:t>Two-thirds will be “things”: sensors, actuators, and newly invented intelligent devices that monitor, control, analyze, and optimize our world</a:t>
            </a:r>
            <a:r>
              <a:rPr lang="en-US" sz="1867" dirty="0">
                <a:solidFill>
                  <a:schemeClr val="tx1"/>
                </a:solidFill>
              </a:rPr>
              <a:t>.</a:t>
            </a:r>
          </a:p>
        </p:txBody>
      </p:sp>
      <p:sp>
        <p:nvSpPr>
          <p:cNvPr id="8194" name="Rectangle 2"/>
          <p:cNvSpPr>
            <a:spLocks noGrp="1" noChangeArrowheads="1"/>
          </p:cNvSpPr>
          <p:nvPr>
            <p:ph type="title"/>
          </p:nvPr>
        </p:nvSpPr>
        <p:spPr/>
        <p:txBody>
          <a:bodyPr/>
          <a:lstStyle/>
          <a:p>
            <a:r>
              <a:rPr lang="en-US" altLang="en-US" dirty="0"/>
              <a:t>What is the IoT?</a:t>
            </a:r>
          </a:p>
        </p:txBody>
      </p:sp>
      <p:pic>
        <p:nvPicPr>
          <p:cNvPr id="3" name="Picture 2" descr="Introduction to the Internet of Things - Mozilla Firefox">
            <a:extLst>
              <a:ext uri="{FF2B5EF4-FFF2-40B4-BE49-F238E27FC236}">
                <a16:creationId xmlns:a16="http://schemas.microsoft.com/office/drawing/2014/main" id="{AD20E14A-8229-453C-B433-A41B88A06AA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111299" y="2037499"/>
            <a:ext cx="5711868" cy="3841315"/>
          </a:xfrm>
          <a:prstGeom prst="rect">
            <a:avLst/>
          </a:prstGeom>
        </p:spPr>
      </p:pic>
    </p:spTree>
    <p:extLst>
      <p:ext uri="{BB962C8B-B14F-4D97-AF65-F5344CB8AC3E}">
        <p14:creationId xmlns:p14="http://schemas.microsoft.com/office/powerpoint/2010/main" val="27687985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Internet of Things</a:t>
            </a:r>
          </a:p>
        </p:txBody>
      </p:sp>
      <p:sp>
        <p:nvSpPr>
          <p:cNvPr id="3" name="Content Placeholder 2"/>
          <p:cNvSpPr>
            <a:spLocks noGrp="1"/>
          </p:cNvSpPr>
          <p:nvPr>
            <p:ph idx="1"/>
          </p:nvPr>
        </p:nvSpPr>
        <p:spPr/>
        <p:txBody>
          <a:bodyPr>
            <a:normAutofit fontScale="85000" lnSpcReduction="10000"/>
          </a:bodyPr>
          <a:lstStyle/>
          <a:p>
            <a:r>
              <a:rPr lang="en-GB" dirty="0">
                <a:solidFill>
                  <a:schemeClr val="tx1"/>
                </a:solidFill>
              </a:rPr>
              <a:t>Connecting the unconnected, primarily the “things”</a:t>
            </a:r>
          </a:p>
          <a:p>
            <a:r>
              <a:rPr lang="en-GB" dirty="0">
                <a:solidFill>
                  <a:schemeClr val="tx1"/>
                </a:solidFill>
              </a:rPr>
              <a:t>Making things accessible by the Internet. </a:t>
            </a:r>
          </a:p>
          <a:p>
            <a:r>
              <a:rPr lang="en-GB" dirty="0">
                <a:solidFill>
                  <a:schemeClr val="tx1"/>
                </a:solidFill>
              </a:rPr>
              <a:t>Requires a convergence between an organisation’s operational technology (OT) and information technology (IT) systems those organisations have in place.</a:t>
            </a:r>
          </a:p>
          <a:p>
            <a:r>
              <a:rPr lang="en-GB" dirty="0">
                <a:solidFill>
                  <a:schemeClr val="tx1"/>
                </a:solidFill>
              </a:rPr>
              <a:t>OT – Hardware, software, control and automation infrastructure</a:t>
            </a:r>
          </a:p>
          <a:p>
            <a:r>
              <a:rPr lang="en-GB" dirty="0">
                <a:solidFill>
                  <a:schemeClr val="tx1"/>
                </a:solidFill>
              </a:rPr>
              <a:t>IT – Network infrastructure, telecommunications, and software applications  </a:t>
            </a:r>
          </a:p>
          <a:p>
            <a:r>
              <a:rPr lang="en-GB" dirty="0">
                <a:solidFill>
                  <a:schemeClr val="tx1"/>
                </a:solidFill>
              </a:rPr>
              <a:t>Three main connections:</a:t>
            </a:r>
          </a:p>
          <a:p>
            <a:pPr lvl="1"/>
            <a:r>
              <a:rPr lang="en-GB" dirty="0">
                <a:solidFill>
                  <a:schemeClr val="tx1"/>
                </a:solidFill>
              </a:rPr>
              <a:t>People communicate with People (P2P)</a:t>
            </a:r>
          </a:p>
          <a:p>
            <a:pPr lvl="1"/>
            <a:r>
              <a:rPr lang="en-GB" dirty="0">
                <a:solidFill>
                  <a:schemeClr val="tx1"/>
                </a:solidFill>
              </a:rPr>
              <a:t>Machines communicate with People (M2P)</a:t>
            </a:r>
          </a:p>
          <a:p>
            <a:pPr lvl="1"/>
            <a:r>
              <a:rPr lang="en-GB" dirty="0">
                <a:solidFill>
                  <a:schemeClr val="tx1"/>
                </a:solidFill>
              </a:rPr>
              <a:t>Machines communicate with Machines (M2M)</a:t>
            </a:r>
          </a:p>
        </p:txBody>
      </p:sp>
    </p:spTree>
    <p:extLst>
      <p:ext uri="{BB962C8B-B14F-4D97-AF65-F5344CB8AC3E}">
        <p14:creationId xmlns:p14="http://schemas.microsoft.com/office/powerpoint/2010/main" val="15028908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IoT Solutions</a:t>
            </a:r>
          </a:p>
        </p:txBody>
      </p:sp>
      <p:sp>
        <p:nvSpPr>
          <p:cNvPr id="3" name="Content Placeholder 2"/>
          <p:cNvSpPr>
            <a:spLocks noGrp="1"/>
          </p:cNvSpPr>
          <p:nvPr>
            <p:ph idx="1"/>
          </p:nvPr>
        </p:nvSpPr>
        <p:spPr>
          <a:xfrm>
            <a:off x="1036709" y="1600200"/>
            <a:ext cx="10010715" cy="4876315"/>
          </a:xfrm>
        </p:spPr>
        <p:txBody>
          <a:bodyPr>
            <a:normAutofit fontScale="92500"/>
          </a:bodyPr>
          <a:lstStyle/>
          <a:p>
            <a:r>
              <a:rPr lang="en-GB" dirty="0">
                <a:solidFill>
                  <a:schemeClr val="tx1"/>
                </a:solidFill>
              </a:rPr>
              <a:t>Converging IT and OT</a:t>
            </a:r>
          </a:p>
          <a:p>
            <a:pPr lvl="1"/>
            <a:r>
              <a:rPr lang="en-GB" dirty="0">
                <a:solidFill>
                  <a:schemeClr val="tx1"/>
                </a:solidFill>
              </a:rPr>
              <a:t>Create better products, achieve cost and risk reductions and improve performance, flexibility and efficiency.</a:t>
            </a:r>
          </a:p>
          <a:p>
            <a:r>
              <a:rPr lang="en-GB" dirty="0">
                <a:solidFill>
                  <a:schemeClr val="tx1"/>
                </a:solidFill>
              </a:rPr>
              <a:t>With IoT Solutions, organisations can implement a simple, smart, and secure approach that allows organisations to: </a:t>
            </a:r>
          </a:p>
          <a:p>
            <a:pPr lvl="1"/>
            <a:r>
              <a:rPr lang="en-GB" dirty="0">
                <a:solidFill>
                  <a:schemeClr val="tx1"/>
                </a:solidFill>
              </a:rPr>
              <a:t>Simplify the infrastructure (Simple) – Seamlessly converge IT and OT infrastructure to reduce operational costs and increase process efficiencies</a:t>
            </a:r>
          </a:p>
          <a:p>
            <a:pPr lvl="1"/>
            <a:r>
              <a:rPr lang="en-GB" dirty="0">
                <a:solidFill>
                  <a:schemeClr val="tx1"/>
                </a:solidFill>
              </a:rPr>
              <a:t>Create Intelligence and Agility (Smart) – Use application-centric analytics so applications can run at peak performance and gain information from the infrastructure for new services</a:t>
            </a:r>
          </a:p>
          <a:p>
            <a:pPr lvl="1"/>
            <a:r>
              <a:rPr lang="en-GB" dirty="0">
                <a:solidFill>
                  <a:schemeClr val="tx1"/>
                </a:solidFill>
              </a:rPr>
              <a:t>Deliver End-to-End Security (Secure) – The converged infrastructure defends against attacks and responds to threats intelligently and dynamically. </a:t>
            </a:r>
          </a:p>
        </p:txBody>
      </p:sp>
    </p:spTree>
    <p:extLst>
      <p:ext uri="{BB962C8B-B14F-4D97-AF65-F5344CB8AC3E}">
        <p14:creationId xmlns:p14="http://schemas.microsoft.com/office/powerpoint/2010/main" val="24324946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I2IoT20_Chp1_graphics.pptx  -  AutoRecovered - PowerPoint">
            <a:extLst>
              <a:ext uri="{FF2B5EF4-FFF2-40B4-BE49-F238E27FC236}">
                <a16:creationId xmlns:a16="http://schemas.microsoft.com/office/drawing/2014/main" id="{926E4C94-9763-4BD9-A06F-B24543D3FED7}"/>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000280" y="1283145"/>
            <a:ext cx="10024937" cy="5467279"/>
          </a:xfrm>
        </p:spPr>
      </p:pic>
      <p:sp>
        <p:nvSpPr>
          <p:cNvPr id="8194" name="Rectangle 2"/>
          <p:cNvSpPr>
            <a:spLocks noGrp="1" noChangeArrowheads="1"/>
          </p:cNvSpPr>
          <p:nvPr>
            <p:ph type="title"/>
          </p:nvPr>
        </p:nvSpPr>
        <p:spPr/>
        <p:txBody>
          <a:bodyPr/>
          <a:lstStyle/>
          <a:p>
            <a:r>
              <a:rPr lang="en-US" altLang="en-US" sz="2800" dirty="0"/>
              <a:t>What are the Benefits of Connecting these IoT Devices?</a:t>
            </a:r>
          </a:p>
        </p:txBody>
      </p:sp>
    </p:spTree>
    <p:extLst>
      <p:ext uri="{BB962C8B-B14F-4D97-AF65-F5344CB8AC3E}">
        <p14:creationId xmlns:p14="http://schemas.microsoft.com/office/powerpoint/2010/main" val="37214604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10376" y="1828799"/>
            <a:ext cx="5862181" cy="4869035"/>
          </a:xfrm>
        </p:spPr>
        <p:txBody>
          <a:bodyPr/>
          <a:lstStyle/>
          <a:p>
            <a:r>
              <a:rPr lang="en-US" sz="1867" dirty="0">
                <a:solidFill>
                  <a:schemeClr val="tx1"/>
                </a:solidFill>
              </a:rPr>
              <a:t>A sensor needs to be connected to a network so that the gathered data can be stored and shared</a:t>
            </a:r>
            <a:r>
              <a:rPr lang="en-US" sz="1867" b="1" dirty="0">
                <a:solidFill>
                  <a:schemeClr val="tx1"/>
                </a:solidFill>
              </a:rPr>
              <a:t>.</a:t>
            </a:r>
          </a:p>
          <a:p>
            <a:r>
              <a:rPr lang="en-US" sz="1867" dirty="0">
                <a:solidFill>
                  <a:schemeClr val="tx1"/>
                </a:solidFill>
              </a:rPr>
              <a:t>Controllers are responsible for collecting data from sensors and providing network or Internet connectivity.</a:t>
            </a:r>
          </a:p>
          <a:p>
            <a:pPr lvl="1"/>
            <a:r>
              <a:rPr lang="en-US" sz="1733" dirty="0">
                <a:solidFill>
                  <a:schemeClr val="tx1"/>
                </a:solidFill>
              </a:rPr>
              <a:t>Controllers may have the ability to make immediate decisions, or they may send data to a more powerful computer for analysis.</a:t>
            </a:r>
          </a:p>
          <a:p>
            <a:r>
              <a:rPr lang="en-US" sz="1867" dirty="0">
                <a:solidFill>
                  <a:schemeClr val="tx1"/>
                </a:solidFill>
              </a:rPr>
              <a:t>Sensors often work together with a device called an actuator.</a:t>
            </a:r>
          </a:p>
          <a:p>
            <a:r>
              <a:rPr lang="en-US" sz="1867" dirty="0">
                <a:solidFill>
                  <a:schemeClr val="tx1"/>
                </a:solidFill>
              </a:rPr>
              <a:t> Actuators take electrical input and transform the input into physical action.</a:t>
            </a:r>
          </a:p>
        </p:txBody>
      </p:sp>
      <p:sp>
        <p:nvSpPr>
          <p:cNvPr id="8194" name="Rectangle 2"/>
          <p:cNvSpPr>
            <a:spLocks noGrp="1" noChangeArrowheads="1"/>
          </p:cNvSpPr>
          <p:nvPr>
            <p:ph type="title"/>
          </p:nvPr>
        </p:nvSpPr>
        <p:spPr>
          <a:xfrm>
            <a:off x="732367" y="289897"/>
            <a:ext cx="10723035" cy="1336956"/>
          </a:xfrm>
        </p:spPr>
        <p:txBody>
          <a:bodyPr/>
          <a:lstStyle/>
          <a:p>
            <a:r>
              <a:rPr lang="en-US" altLang="en-US" sz="3600" dirty="0"/>
              <a:t>How are IoT Devices Connected to the Network?</a:t>
            </a:r>
          </a:p>
        </p:txBody>
      </p:sp>
      <p:pic>
        <p:nvPicPr>
          <p:cNvPr id="3" name="Picture 2" descr="Introduction to the Internet of Things - Mozilla Firefox">
            <a:extLst>
              <a:ext uri="{FF2B5EF4-FFF2-40B4-BE49-F238E27FC236}">
                <a16:creationId xmlns:a16="http://schemas.microsoft.com/office/drawing/2014/main" id="{5AE49163-0A07-49EA-BA5B-EC3B55BE68D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42595" y="2283780"/>
            <a:ext cx="5862180" cy="3615845"/>
          </a:xfrm>
          <a:prstGeom prst="rect">
            <a:avLst/>
          </a:prstGeom>
        </p:spPr>
      </p:pic>
    </p:spTree>
    <p:extLst>
      <p:ext uri="{BB962C8B-B14F-4D97-AF65-F5344CB8AC3E}">
        <p14:creationId xmlns:p14="http://schemas.microsoft.com/office/powerpoint/2010/main" val="17780688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95DAE-D987-4489-A501-96474E907ABB}"/>
              </a:ext>
            </a:extLst>
          </p:cNvPr>
          <p:cNvSpPr>
            <a:spLocks noGrp="1"/>
          </p:cNvSpPr>
          <p:nvPr>
            <p:ph type="title"/>
          </p:nvPr>
        </p:nvSpPr>
        <p:spPr/>
        <p:txBody>
          <a:bodyPr/>
          <a:lstStyle/>
          <a:p>
            <a:r>
              <a:rPr lang="en-GB" dirty="0"/>
              <a:t>IoT Pillars  </a:t>
            </a:r>
          </a:p>
        </p:txBody>
      </p:sp>
      <p:sp>
        <p:nvSpPr>
          <p:cNvPr id="3" name="Content Placeholder 2">
            <a:extLst>
              <a:ext uri="{FF2B5EF4-FFF2-40B4-BE49-F238E27FC236}">
                <a16:creationId xmlns:a16="http://schemas.microsoft.com/office/drawing/2014/main" id="{F50F4B82-D402-4B1B-BDC7-CAFF8B352392}"/>
              </a:ext>
            </a:extLst>
          </p:cNvPr>
          <p:cNvSpPr>
            <a:spLocks noGrp="1"/>
          </p:cNvSpPr>
          <p:nvPr>
            <p:ph idx="1"/>
          </p:nvPr>
        </p:nvSpPr>
        <p:spPr/>
        <p:txBody>
          <a:bodyPr>
            <a:normAutofit fontScale="92500" lnSpcReduction="10000"/>
          </a:bodyPr>
          <a:lstStyle/>
          <a:p>
            <a:r>
              <a:rPr lang="en-GB" b="1" dirty="0">
                <a:solidFill>
                  <a:schemeClr val="tx1"/>
                </a:solidFill>
              </a:rPr>
              <a:t>Process</a:t>
            </a:r>
            <a:r>
              <a:rPr lang="en-GB" dirty="0">
                <a:solidFill>
                  <a:schemeClr val="tx1"/>
                </a:solidFill>
              </a:rPr>
              <a:t> – Delivering the right information to the right person at the right time</a:t>
            </a:r>
          </a:p>
          <a:p>
            <a:r>
              <a:rPr lang="en-GB" b="1" dirty="0">
                <a:solidFill>
                  <a:schemeClr val="tx1"/>
                </a:solidFill>
              </a:rPr>
              <a:t>Data</a:t>
            </a:r>
            <a:r>
              <a:rPr lang="en-GB" dirty="0">
                <a:solidFill>
                  <a:schemeClr val="tx1"/>
                </a:solidFill>
              </a:rPr>
              <a:t> – Leveraging data into more useful information for decision making</a:t>
            </a:r>
          </a:p>
          <a:p>
            <a:r>
              <a:rPr lang="en-GB" b="1" dirty="0">
                <a:solidFill>
                  <a:schemeClr val="tx1"/>
                </a:solidFill>
              </a:rPr>
              <a:t>Things</a:t>
            </a:r>
            <a:r>
              <a:rPr lang="en-GB" dirty="0">
                <a:solidFill>
                  <a:schemeClr val="tx1"/>
                </a:solidFill>
              </a:rPr>
              <a:t> – Physical devices and objects connected to the Internet and each other for intelligent decision making.</a:t>
            </a:r>
          </a:p>
          <a:p>
            <a:pPr marL="349250" lvl="1" indent="0">
              <a:buNone/>
            </a:pPr>
            <a:r>
              <a:rPr lang="en-GB" dirty="0">
                <a:solidFill>
                  <a:schemeClr val="tx1"/>
                </a:solidFill>
              </a:rPr>
              <a:t>Wired or wireless devise, PCs, computing devices, VoIP, IP cameras, wearables, vehicles, sensors, etc.</a:t>
            </a:r>
          </a:p>
          <a:p>
            <a:r>
              <a:rPr lang="en-GB" b="1" dirty="0">
                <a:solidFill>
                  <a:schemeClr val="tx1"/>
                </a:solidFill>
              </a:rPr>
              <a:t>People</a:t>
            </a:r>
            <a:r>
              <a:rPr lang="en-GB" dirty="0">
                <a:solidFill>
                  <a:schemeClr val="tx1"/>
                </a:solidFill>
              </a:rPr>
              <a:t> – Staff and students </a:t>
            </a:r>
          </a:p>
          <a:p>
            <a:pPr lvl="1"/>
            <a:r>
              <a:rPr lang="en-GB" dirty="0">
                <a:solidFill>
                  <a:schemeClr val="tx1"/>
                </a:solidFill>
              </a:rPr>
              <a:t>Connecting people in more relevant valuable ways	</a:t>
            </a:r>
          </a:p>
          <a:p>
            <a:r>
              <a:rPr lang="en-GB" dirty="0">
                <a:solidFill>
                  <a:schemeClr val="tx1"/>
                </a:solidFill>
              </a:rPr>
              <a:t>Opportunities and </a:t>
            </a:r>
            <a:r>
              <a:rPr lang="en-GB" dirty="0">
                <a:solidFill>
                  <a:schemeClr val="tx1"/>
                </a:solidFill>
                <a:hlinkClick r:id="rId3"/>
              </a:rPr>
              <a:t>Challenges</a:t>
            </a:r>
            <a:r>
              <a:rPr lang="en-GB" dirty="0">
                <a:solidFill>
                  <a:schemeClr val="tx1"/>
                </a:solidFill>
              </a:rPr>
              <a:t>  </a:t>
            </a:r>
          </a:p>
          <a:p>
            <a:pPr marL="0" indent="0">
              <a:buNone/>
            </a:pPr>
            <a:endParaRPr lang="en-GB" dirty="0"/>
          </a:p>
        </p:txBody>
      </p:sp>
    </p:spTree>
    <p:extLst>
      <p:ext uri="{BB962C8B-B14F-4D97-AF65-F5344CB8AC3E}">
        <p14:creationId xmlns:p14="http://schemas.microsoft.com/office/powerpoint/2010/main" val="22754423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a:latin typeface="Arial" charset="0"/>
              </a:rPr>
              <a:t>Building Blocks of an IoT System</a:t>
            </a:r>
          </a:p>
        </p:txBody>
      </p:sp>
      <p:sp>
        <p:nvSpPr>
          <p:cNvPr id="2" name="Content Placeholder 1"/>
          <p:cNvSpPr>
            <a:spLocks noGrp="1"/>
          </p:cNvSpPr>
          <p:nvPr>
            <p:ph idx="1"/>
          </p:nvPr>
        </p:nvSpPr>
        <p:spPr>
          <a:xfrm>
            <a:off x="156981" y="1503431"/>
            <a:ext cx="5078978" cy="4902862"/>
          </a:xfrm>
        </p:spPr>
        <p:txBody>
          <a:bodyPr>
            <a:normAutofit lnSpcReduction="10000"/>
          </a:bodyPr>
          <a:lstStyle/>
          <a:p>
            <a:r>
              <a:rPr lang="en-US" sz="2000" dirty="0">
                <a:solidFill>
                  <a:schemeClr val="tx1"/>
                </a:solidFill>
              </a:rPr>
              <a:t>Overview of a Controlled System</a:t>
            </a:r>
          </a:p>
          <a:p>
            <a:pPr marL="742950" lvl="1" indent="-285750">
              <a:buFont typeface="Arial" panose="020B0604020202020204" pitchFamily="34" charset="0"/>
              <a:buChar char="•"/>
            </a:pPr>
            <a:r>
              <a:rPr lang="en-US" sz="1600" dirty="0">
                <a:solidFill>
                  <a:schemeClr val="tx1"/>
                </a:solidFill>
              </a:rPr>
              <a:t>Feedback loops are used to provide real-time information to its controller based on current behavior.</a:t>
            </a:r>
          </a:p>
          <a:p>
            <a:pPr marL="742950" lvl="1" indent="-285750">
              <a:buFont typeface="Arial" panose="020B0604020202020204" pitchFamily="34" charset="0"/>
              <a:buChar char="•"/>
            </a:pPr>
            <a:r>
              <a:rPr lang="en-US" sz="1600" dirty="0">
                <a:solidFill>
                  <a:schemeClr val="tx1"/>
                </a:solidFill>
              </a:rPr>
              <a:t>In a closed loop, feedback is continuously being received by the controller from its sensors.</a:t>
            </a:r>
          </a:p>
          <a:p>
            <a:pPr marL="742950" lvl="1" indent="-285750">
              <a:buFont typeface="Arial" panose="020B0604020202020204" pitchFamily="34" charset="0"/>
              <a:buChar char="•"/>
            </a:pPr>
            <a:r>
              <a:rPr lang="en-US" sz="1600" dirty="0">
                <a:solidFill>
                  <a:schemeClr val="tx1"/>
                </a:solidFill>
              </a:rPr>
              <a:t>The controller continuously analyzes and processes information, and use actuators to modify conditions.</a:t>
            </a:r>
          </a:p>
          <a:p>
            <a:r>
              <a:rPr lang="en-US" sz="2000" dirty="0">
                <a:solidFill>
                  <a:schemeClr val="tx1"/>
                </a:solidFill>
              </a:rPr>
              <a:t>Sensors</a:t>
            </a:r>
          </a:p>
          <a:p>
            <a:pPr marL="742950" lvl="1" indent="-285750">
              <a:buFont typeface="Arial" panose="020B0604020202020204" pitchFamily="34" charset="0"/>
              <a:buChar char="•"/>
            </a:pPr>
            <a:r>
              <a:rPr lang="en-US" sz="1600" dirty="0">
                <a:solidFill>
                  <a:schemeClr val="tx1"/>
                </a:solidFill>
              </a:rPr>
              <a:t>A sensor is a device that can be used to measure a physical property by detecting some type of information from the physical world.</a:t>
            </a:r>
          </a:p>
          <a:p>
            <a:pPr marL="742950" lvl="1" indent="-285750">
              <a:buFont typeface="Arial" panose="020B0604020202020204" pitchFamily="34" charset="0"/>
              <a:buChar char="•"/>
            </a:pPr>
            <a:r>
              <a:rPr lang="en-US" sz="1600" dirty="0">
                <a:solidFill>
                  <a:schemeClr val="tx1"/>
                </a:solidFill>
              </a:rPr>
              <a:t>A sensor may be connected to a controller either directly or remotely.</a:t>
            </a:r>
          </a:p>
          <a:p>
            <a:pPr marL="0" indent="0">
              <a:buNone/>
            </a:pPr>
            <a:endParaRPr lang="en-US" sz="2000" dirty="0">
              <a:solidFill>
                <a:schemeClr val="tx1"/>
              </a:solidFill>
            </a:endParaRPr>
          </a:p>
          <a:p>
            <a:endParaRPr lang="en-US" sz="2000" dirty="0">
              <a:solidFill>
                <a:schemeClr val="tx1"/>
              </a:solidFill>
            </a:endParaRPr>
          </a:p>
          <a:p>
            <a:endParaRPr lang="en-US" dirty="0">
              <a:solidFill>
                <a:schemeClr val="tx1"/>
              </a:solidFill>
            </a:endParaRPr>
          </a:p>
        </p:txBody>
      </p:sp>
      <p:pic>
        <p:nvPicPr>
          <p:cNvPr id="4" name="Picture 3"/>
          <p:cNvPicPr>
            <a:picLocks noChangeAspect="1"/>
          </p:cNvPicPr>
          <p:nvPr/>
        </p:nvPicPr>
        <p:blipFill>
          <a:blip r:embed="rId3"/>
          <a:stretch>
            <a:fillRect/>
          </a:stretch>
        </p:blipFill>
        <p:spPr>
          <a:xfrm>
            <a:off x="5171892" y="2052831"/>
            <a:ext cx="6653455" cy="3010999"/>
          </a:xfrm>
          <a:prstGeom prst="rect">
            <a:avLst/>
          </a:prstGeom>
        </p:spPr>
      </p:pic>
    </p:spTree>
    <p:extLst>
      <p:ext uri="{BB962C8B-B14F-4D97-AF65-F5344CB8AC3E}">
        <p14:creationId xmlns:p14="http://schemas.microsoft.com/office/powerpoint/2010/main" val="1958514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633184"/>
            <a:ext cx="8772157" cy="838200"/>
          </a:xfrm>
        </p:spPr>
        <p:txBody>
          <a:bodyPr/>
          <a:lstStyle/>
          <a:p>
            <a:pPr eaLnBrk="1" hangingPunct="1"/>
            <a:r>
              <a:rPr lang="en-US" sz="3600" dirty="0">
                <a:latin typeface="Arial" charset="0"/>
              </a:rPr>
              <a:t>Building Blocks of an IoT System (Cont.)</a:t>
            </a:r>
          </a:p>
        </p:txBody>
      </p:sp>
      <p:pic>
        <p:nvPicPr>
          <p:cNvPr id="4" name="Picture 3"/>
          <p:cNvPicPr>
            <a:picLocks noChangeAspect="1"/>
          </p:cNvPicPr>
          <p:nvPr/>
        </p:nvPicPr>
        <p:blipFill>
          <a:blip r:embed="rId3"/>
          <a:stretch>
            <a:fillRect/>
          </a:stretch>
        </p:blipFill>
        <p:spPr>
          <a:xfrm>
            <a:off x="8241951" y="4094037"/>
            <a:ext cx="3843272" cy="2440720"/>
          </a:xfrm>
          <a:prstGeom prst="rect">
            <a:avLst/>
          </a:prstGeom>
        </p:spPr>
      </p:pic>
      <p:pic>
        <p:nvPicPr>
          <p:cNvPr id="5" name="Picture 4"/>
          <p:cNvPicPr>
            <a:picLocks noChangeAspect="1"/>
          </p:cNvPicPr>
          <p:nvPr/>
        </p:nvPicPr>
        <p:blipFill>
          <a:blip r:embed="rId4"/>
          <a:stretch>
            <a:fillRect/>
          </a:stretch>
        </p:blipFill>
        <p:spPr>
          <a:xfrm>
            <a:off x="8291886" y="1624768"/>
            <a:ext cx="3653556" cy="2300745"/>
          </a:xfrm>
          <a:prstGeom prst="rect">
            <a:avLst/>
          </a:prstGeom>
        </p:spPr>
      </p:pic>
      <p:sp>
        <p:nvSpPr>
          <p:cNvPr id="2" name="Content Placeholder 1"/>
          <p:cNvSpPr>
            <a:spLocks noGrp="1"/>
          </p:cNvSpPr>
          <p:nvPr>
            <p:ph idx="1"/>
          </p:nvPr>
        </p:nvSpPr>
        <p:spPr>
          <a:xfrm>
            <a:off x="454014" y="1379368"/>
            <a:ext cx="7915367" cy="4902862"/>
          </a:xfrm>
        </p:spPr>
        <p:txBody>
          <a:bodyPr>
            <a:normAutofit lnSpcReduction="10000"/>
          </a:bodyPr>
          <a:lstStyle/>
          <a:p>
            <a:r>
              <a:rPr lang="en-US" sz="2000" dirty="0">
                <a:solidFill>
                  <a:schemeClr val="tx1"/>
                </a:solidFill>
              </a:rPr>
              <a:t>Actuators</a:t>
            </a:r>
          </a:p>
          <a:p>
            <a:pPr marL="742950" lvl="1" indent="-285750">
              <a:buFont typeface="Arial" panose="020B0604020202020204" pitchFamily="34" charset="0"/>
              <a:buChar char="•"/>
            </a:pPr>
            <a:r>
              <a:rPr lang="en-US" sz="1600" dirty="0">
                <a:solidFill>
                  <a:schemeClr val="tx1"/>
                </a:solidFill>
              </a:rPr>
              <a:t>An actuator is a basic motor that can be used to control a system.</a:t>
            </a:r>
          </a:p>
          <a:p>
            <a:pPr marL="742950" lvl="1" indent="-285750">
              <a:buFont typeface="Arial" panose="020B0604020202020204" pitchFamily="34" charset="0"/>
              <a:buChar char="•"/>
            </a:pPr>
            <a:r>
              <a:rPr lang="en-US" sz="1600" dirty="0">
                <a:solidFill>
                  <a:schemeClr val="tx1"/>
                </a:solidFill>
              </a:rPr>
              <a:t>Can be hydraulic, electric or pneumatic.</a:t>
            </a:r>
          </a:p>
          <a:p>
            <a:pPr marL="742950" lvl="1" indent="-285750">
              <a:buFont typeface="Arial" panose="020B0604020202020204" pitchFamily="34" charset="0"/>
              <a:buChar char="•"/>
            </a:pPr>
            <a:r>
              <a:rPr lang="en-US" sz="1600" dirty="0">
                <a:solidFill>
                  <a:schemeClr val="tx1"/>
                </a:solidFill>
              </a:rPr>
              <a:t>can be responsible for transforming an electrical signal into physical output.</a:t>
            </a:r>
          </a:p>
          <a:p>
            <a:r>
              <a:rPr lang="en-US" sz="2000" dirty="0">
                <a:solidFill>
                  <a:schemeClr val="tx1"/>
                </a:solidFill>
              </a:rPr>
              <a:t>Controllers</a:t>
            </a:r>
          </a:p>
          <a:p>
            <a:pPr marL="742950" lvl="1" indent="-285750">
              <a:buFont typeface="Arial" panose="020B0604020202020204" pitchFamily="34" charset="0"/>
              <a:buChar char="•"/>
            </a:pPr>
            <a:r>
              <a:rPr lang="en-US" sz="1600" dirty="0">
                <a:solidFill>
                  <a:schemeClr val="tx1"/>
                </a:solidFill>
              </a:rPr>
              <a:t>Responsible for collecting data from sensors and providing network connectivity.</a:t>
            </a:r>
          </a:p>
          <a:p>
            <a:pPr marL="742950" lvl="1" indent="-285750">
              <a:buFont typeface="Arial" panose="020B0604020202020204" pitchFamily="34" charset="0"/>
              <a:buChar char="•"/>
            </a:pPr>
            <a:r>
              <a:rPr lang="en-US" sz="1600" dirty="0">
                <a:solidFill>
                  <a:schemeClr val="tx1"/>
                </a:solidFill>
              </a:rPr>
              <a:t>Controllers may have the ability to make immediate decisions.</a:t>
            </a:r>
          </a:p>
          <a:p>
            <a:pPr marL="742950" lvl="1" indent="-285750">
              <a:buFont typeface="Arial" panose="020B0604020202020204" pitchFamily="34" charset="0"/>
              <a:buChar char="•"/>
            </a:pPr>
            <a:r>
              <a:rPr lang="en-US" sz="1600" dirty="0">
                <a:solidFill>
                  <a:schemeClr val="tx1"/>
                </a:solidFill>
              </a:rPr>
              <a:t>May also send data to remote and more powerful computer for </a:t>
            </a:r>
            <a:br>
              <a:rPr lang="en-US" sz="1600" dirty="0">
                <a:solidFill>
                  <a:schemeClr val="tx1"/>
                </a:solidFill>
              </a:rPr>
            </a:br>
            <a:r>
              <a:rPr lang="en-US" sz="1600" dirty="0">
                <a:solidFill>
                  <a:schemeClr val="tx1"/>
                </a:solidFill>
              </a:rPr>
              <a:t>analysis.</a:t>
            </a:r>
          </a:p>
          <a:p>
            <a:r>
              <a:rPr lang="en-US" sz="2000" dirty="0" err="1">
                <a:solidFill>
                  <a:schemeClr val="tx1"/>
                </a:solidFill>
              </a:rPr>
              <a:t>IoT</a:t>
            </a:r>
            <a:r>
              <a:rPr lang="en-US" sz="2000" dirty="0">
                <a:solidFill>
                  <a:schemeClr val="tx1"/>
                </a:solidFill>
              </a:rPr>
              <a:t> Process Flow</a:t>
            </a:r>
          </a:p>
          <a:p>
            <a:pPr marL="742950" lvl="1" indent="-285750">
              <a:buFont typeface="Arial" panose="020B0604020202020204" pitchFamily="34" charset="0"/>
              <a:buChar char="•"/>
            </a:pPr>
            <a:r>
              <a:rPr lang="en-US" sz="1600" dirty="0">
                <a:solidFill>
                  <a:schemeClr val="tx1"/>
                </a:solidFill>
              </a:rPr>
              <a:t>A simple </a:t>
            </a:r>
            <a:r>
              <a:rPr lang="en-US" sz="1600" dirty="0" err="1">
                <a:solidFill>
                  <a:schemeClr val="tx1"/>
                </a:solidFill>
              </a:rPr>
              <a:t>IoT</a:t>
            </a:r>
            <a:r>
              <a:rPr lang="en-US" sz="1600" dirty="0">
                <a:solidFill>
                  <a:schemeClr val="tx1"/>
                </a:solidFill>
              </a:rPr>
              <a:t> system include sensors connecting, through a wireless or wired connection, to actuators or controllers.</a:t>
            </a:r>
          </a:p>
          <a:p>
            <a:pPr marL="742950" lvl="1" indent="-285750">
              <a:buFont typeface="Arial" panose="020B0604020202020204" pitchFamily="34" charset="0"/>
              <a:buChar char="•"/>
            </a:pPr>
            <a:r>
              <a:rPr lang="en-US" sz="1600" dirty="0">
                <a:solidFill>
                  <a:schemeClr val="tx1"/>
                </a:solidFill>
              </a:rPr>
              <a:t>Some devices can have more than one function.</a:t>
            </a:r>
          </a:p>
          <a:p>
            <a:pPr marL="742950" lvl="1" indent="-285750">
              <a:buFont typeface="Arial" panose="020B0604020202020204" pitchFamily="34" charset="0"/>
              <a:buChar char="•"/>
            </a:pPr>
            <a:endParaRPr lang="en-US" sz="1600" dirty="0">
              <a:solidFill>
                <a:schemeClr val="tx1"/>
              </a:solidFill>
            </a:endParaRPr>
          </a:p>
          <a:p>
            <a:pPr marL="0" indent="0">
              <a:buNone/>
            </a:pPr>
            <a:endParaRPr lang="en-US" sz="2000" dirty="0">
              <a:solidFill>
                <a:schemeClr val="tx1"/>
              </a:solidFill>
            </a:endParaRPr>
          </a:p>
          <a:p>
            <a:endParaRPr lang="en-US" sz="2000"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40259351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a:latin typeface="Arial" charset="0"/>
              </a:rPr>
              <a:t>Processes in Controlled Systems</a:t>
            </a:r>
          </a:p>
        </p:txBody>
      </p:sp>
      <p:sp>
        <p:nvSpPr>
          <p:cNvPr id="2" name="Content Placeholder 1"/>
          <p:cNvSpPr>
            <a:spLocks noGrp="1"/>
          </p:cNvSpPr>
          <p:nvPr>
            <p:ph idx="1"/>
          </p:nvPr>
        </p:nvSpPr>
        <p:spPr>
          <a:xfrm>
            <a:off x="401599" y="1386726"/>
            <a:ext cx="8241520" cy="5252866"/>
          </a:xfrm>
        </p:spPr>
        <p:txBody>
          <a:bodyPr>
            <a:noAutofit/>
          </a:bodyPr>
          <a:lstStyle/>
          <a:p>
            <a:r>
              <a:rPr lang="en-US" sz="1400" dirty="0">
                <a:solidFill>
                  <a:schemeClr val="tx1"/>
                </a:solidFill>
              </a:rPr>
              <a:t>Processes</a:t>
            </a:r>
          </a:p>
          <a:p>
            <a:pPr marL="742950" lvl="1" indent="-285750">
              <a:buFont typeface="Arial" panose="020B0604020202020204" pitchFamily="34" charset="0"/>
              <a:buChar char="•"/>
            </a:pPr>
            <a:r>
              <a:rPr lang="en-US" sz="1400" dirty="0">
                <a:solidFill>
                  <a:schemeClr val="tx1"/>
                </a:solidFill>
              </a:rPr>
              <a:t>A process is a series of steps or actions taken to</a:t>
            </a:r>
            <a:br>
              <a:rPr lang="en-US" sz="1400" dirty="0">
                <a:solidFill>
                  <a:schemeClr val="tx1"/>
                </a:solidFill>
              </a:rPr>
            </a:br>
            <a:r>
              <a:rPr lang="en-US" sz="1400" dirty="0">
                <a:solidFill>
                  <a:schemeClr val="tx1"/>
                </a:solidFill>
              </a:rPr>
              <a:t>achieve a desired result by the consumer of the </a:t>
            </a:r>
            <a:br>
              <a:rPr lang="en-US" sz="1400" dirty="0">
                <a:solidFill>
                  <a:schemeClr val="tx1"/>
                </a:solidFill>
              </a:rPr>
            </a:br>
            <a:r>
              <a:rPr lang="en-US" sz="1400" dirty="0">
                <a:solidFill>
                  <a:schemeClr val="tx1"/>
                </a:solidFill>
              </a:rPr>
              <a:t>process.</a:t>
            </a:r>
          </a:p>
          <a:p>
            <a:r>
              <a:rPr lang="en-US" sz="1400" dirty="0">
                <a:solidFill>
                  <a:schemeClr val="tx1"/>
                </a:solidFill>
              </a:rPr>
              <a:t>Feedback</a:t>
            </a:r>
          </a:p>
          <a:p>
            <a:pPr marL="742950" lvl="1" indent="-285750">
              <a:buFont typeface="Arial" panose="020B0604020202020204" pitchFamily="34" charset="0"/>
              <a:buChar char="•"/>
            </a:pPr>
            <a:r>
              <a:rPr lang="en-US" sz="1400" dirty="0">
                <a:solidFill>
                  <a:schemeClr val="tx1"/>
                </a:solidFill>
              </a:rPr>
              <a:t>Feedback is when the output of a process affects the input.</a:t>
            </a:r>
          </a:p>
          <a:p>
            <a:pPr marL="742950" lvl="1" indent="-285750">
              <a:buFont typeface="Arial" panose="020B0604020202020204" pitchFamily="34" charset="0"/>
              <a:buChar char="•"/>
            </a:pPr>
            <a:r>
              <a:rPr lang="en-US" sz="1400" dirty="0">
                <a:solidFill>
                  <a:schemeClr val="tx1"/>
                </a:solidFill>
              </a:rPr>
              <a:t>Feedback is often referred to as a feedback loop.</a:t>
            </a:r>
          </a:p>
          <a:p>
            <a:pPr marL="742950" lvl="1" indent="-285750">
              <a:buFont typeface="Arial" panose="020B0604020202020204" pitchFamily="34" charset="0"/>
              <a:buChar char="•"/>
            </a:pPr>
            <a:r>
              <a:rPr lang="en-US" sz="1400" dirty="0">
                <a:solidFill>
                  <a:schemeClr val="tx1"/>
                </a:solidFill>
              </a:rPr>
              <a:t>Feedback loops can be positive or negative.</a:t>
            </a:r>
          </a:p>
          <a:p>
            <a:r>
              <a:rPr lang="en-US" sz="1400" dirty="0">
                <a:solidFill>
                  <a:schemeClr val="tx1"/>
                </a:solidFill>
              </a:rPr>
              <a:t>Control Systems</a:t>
            </a:r>
          </a:p>
          <a:p>
            <a:pPr marL="742950" lvl="1" indent="-285750">
              <a:buFont typeface="Arial" panose="020B0604020202020204" pitchFamily="34" charset="0"/>
              <a:buChar char="•"/>
            </a:pPr>
            <a:r>
              <a:rPr lang="en-US" sz="1400" dirty="0">
                <a:solidFill>
                  <a:schemeClr val="tx1"/>
                </a:solidFill>
              </a:rPr>
              <a:t>Includes a controller that uses inputs and outputs to manage and regulate the behavior of the system in an attempt to achieve a desired state.</a:t>
            </a:r>
          </a:p>
          <a:p>
            <a:pPr marL="406400" indent="-285750">
              <a:buFont typeface="Arial" panose="020B0604020202020204" pitchFamily="34" charset="0"/>
              <a:buChar char="•"/>
            </a:pPr>
            <a:r>
              <a:rPr lang="en-US" sz="1600" kern="0" dirty="0">
                <a:solidFill>
                  <a:schemeClr val="tx1"/>
                </a:solidFill>
              </a:rPr>
              <a:t>The controlled portion of the system is often called the plant.</a:t>
            </a:r>
          </a:p>
          <a:p>
            <a:pPr marL="406400" indent="-285750">
              <a:buFont typeface="Arial" panose="020B0604020202020204" pitchFamily="34" charset="0"/>
              <a:buChar char="•"/>
            </a:pPr>
            <a:r>
              <a:rPr lang="en-US" sz="1400" kern="0" dirty="0">
                <a:solidFill>
                  <a:schemeClr val="tx1"/>
                </a:solidFill>
              </a:rPr>
              <a:t>Choosing the adjustments to apply to a plant to achieve a desired output is called control theory.</a:t>
            </a:r>
          </a:p>
          <a:p>
            <a:pPr marL="406400" indent="-285750">
              <a:buFont typeface="Arial" panose="020B0604020202020204" pitchFamily="34" charset="0"/>
              <a:buChar char="•"/>
            </a:pPr>
            <a:r>
              <a:rPr lang="en-US" sz="1400" kern="0" dirty="0">
                <a:solidFill>
                  <a:schemeClr val="tx1"/>
                </a:solidFill>
              </a:rPr>
              <a:t>Control theory is applied to many systems, including driving a car.</a:t>
            </a:r>
            <a:endParaRPr lang="en-US" sz="1400" dirty="0">
              <a:solidFill>
                <a:schemeClr val="tx1"/>
              </a:solidFill>
            </a:endParaRPr>
          </a:p>
        </p:txBody>
      </p:sp>
      <p:pic>
        <p:nvPicPr>
          <p:cNvPr id="3" name="Picture 2"/>
          <p:cNvPicPr>
            <a:picLocks noChangeAspect="1"/>
          </p:cNvPicPr>
          <p:nvPr/>
        </p:nvPicPr>
        <p:blipFill>
          <a:blip r:embed="rId3"/>
          <a:stretch>
            <a:fillRect/>
          </a:stretch>
        </p:blipFill>
        <p:spPr>
          <a:xfrm>
            <a:off x="6295964" y="1498647"/>
            <a:ext cx="5806732" cy="2683131"/>
          </a:xfrm>
          <a:prstGeom prst="rect">
            <a:avLst/>
          </a:prstGeom>
        </p:spPr>
      </p:pic>
    </p:spTree>
    <p:extLst>
      <p:ext uri="{BB962C8B-B14F-4D97-AF65-F5344CB8AC3E}">
        <p14:creationId xmlns:p14="http://schemas.microsoft.com/office/powerpoint/2010/main" val="41357694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734482" y="231726"/>
            <a:ext cx="10723035" cy="1336956"/>
          </a:xfrm>
        </p:spPr>
        <p:txBody>
          <a:bodyPr/>
          <a:lstStyle/>
          <a:p>
            <a:pPr eaLnBrk="1" hangingPunct="1"/>
            <a:r>
              <a:rPr lang="en-US" sz="3600" dirty="0">
                <a:latin typeface="Arial" charset="0"/>
              </a:rPr>
              <a:t>Processes in Controlled Systems (Cont.)</a:t>
            </a:r>
          </a:p>
        </p:txBody>
      </p:sp>
      <p:sp>
        <p:nvSpPr>
          <p:cNvPr id="2" name="Content Placeholder 1"/>
          <p:cNvSpPr>
            <a:spLocks noGrp="1"/>
          </p:cNvSpPr>
          <p:nvPr>
            <p:ph idx="1"/>
          </p:nvPr>
        </p:nvSpPr>
        <p:spPr>
          <a:xfrm>
            <a:off x="191927" y="1799678"/>
            <a:ext cx="5620628" cy="4635735"/>
          </a:xfrm>
        </p:spPr>
        <p:txBody>
          <a:bodyPr/>
          <a:lstStyle/>
          <a:p>
            <a:r>
              <a:rPr lang="en-US" sz="2000" dirty="0">
                <a:solidFill>
                  <a:schemeClr val="tx1"/>
                </a:solidFill>
              </a:rPr>
              <a:t>Open-Loop Control Systems</a:t>
            </a:r>
          </a:p>
          <a:p>
            <a:pPr marL="742950" lvl="1" indent="-285750">
              <a:buFont typeface="Arial" panose="020B0604020202020204" pitchFamily="34" charset="0"/>
              <a:buChar char="•"/>
            </a:pPr>
            <a:r>
              <a:rPr lang="en-US" sz="1600" dirty="0">
                <a:solidFill>
                  <a:schemeClr val="tx1"/>
                </a:solidFill>
              </a:rPr>
              <a:t>Open-loop control systems do not use feedback.</a:t>
            </a:r>
          </a:p>
          <a:p>
            <a:pPr marL="742950" lvl="1" indent="-285750">
              <a:buFont typeface="Arial" panose="020B0604020202020204" pitchFamily="34" charset="0"/>
              <a:buChar char="•"/>
            </a:pPr>
            <a:r>
              <a:rPr lang="en-US" sz="1600" dirty="0">
                <a:solidFill>
                  <a:schemeClr val="tx1"/>
                </a:solidFill>
              </a:rPr>
              <a:t>The plant performs a predetermined action without any verification of the desired results.</a:t>
            </a:r>
          </a:p>
          <a:p>
            <a:pPr marL="742950" lvl="1" indent="-285750">
              <a:buFont typeface="Arial" panose="020B0604020202020204" pitchFamily="34" charset="0"/>
              <a:buChar char="•"/>
            </a:pPr>
            <a:r>
              <a:rPr lang="en-US" sz="1600" dirty="0">
                <a:solidFill>
                  <a:schemeClr val="tx1"/>
                </a:solidFill>
              </a:rPr>
              <a:t>Open-loop control systems are often used for simple processes.</a:t>
            </a:r>
          </a:p>
          <a:p>
            <a:r>
              <a:rPr lang="en-US" sz="2000" dirty="0">
                <a:solidFill>
                  <a:schemeClr val="tx1"/>
                </a:solidFill>
              </a:rPr>
              <a:t>Closed-Loop Control Systems</a:t>
            </a:r>
          </a:p>
          <a:p>
            <a:pPr marL="742950" lvl="1" indent="-285750">
              <a:buFont typeface="Arial" panose="020B0604020202020204" pitchFamily="34" charset="0"/>
              <a:buChar char="•"/>
            </a:pPr>
            <a:r>
              <a:rPr lang="en-US" sz="1600" dirty="0">
                <a:solidFill>
                  <a:schemeClr val="tx1"/>
                </a:solidFill>
              </a:rPr>
              <a:t>A closed-loop control system uses feedback to determine whether the collected output is the desired output.</a:t>
            </a:r>
          </a:p>
          <a:p>
            <a:pPr marL="742950" lvl="1" indent="-285750">
              <a:buFont typeface="Arial" panose="020B0604020202020204" pitchFamily="34" charset="0"/>
              <a:buChar char="•"/>
            </a:pPr>
            <a:r>
              <a:rPr lang="en-US" sz="1600" dirty="0">
                <a:solidFill>
                  <a:schemeClr val="tx1"/>
                </a:solidFill>
              </a:rPr>
              <a:t>The result is then fed back into a controller to adjust the plant for the next iteration of output, and the </a:t>
            </a:r>
            <a:br>
              <a:rPr lang="en-US" sz="1600" dirty="0">
                <a:solidFill>
                  <a:schemeClr val="tx1"/>
                </a:solidFill>
              </a:rPr>
            </a:br>
            <a:r>
              <a:rPr lang="en-US" sz="1600" dirty="0">
                <a:solidFill>
                  <a:schemeClr val="tx1"/>
                </a:solidFill>
              </a:rPr>
              <a:t>process repeats.</a:t>
            </a:r>
            <a:endParaRPr lang="en-US" dirty="0">
              <a:solidFill>
                <a:schemeClr val="tx1"/>
              </a:solidFill>
            </a:endParaRP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53928" y="2061767"/>
            <a:ext cx="6377889" cy="3337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91051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a:latin typeface="Arial" charset="0"/>
              </a:rPr>
              <a:t>Processes in Controlled Systems (Cont.)</a:t>
            </a:r>
          </a:p>
        </p:txBody>
      </p:sp>
      <p:sp>
        <p:nvSpPr>
          <p:cNvPr id="2" name="Content Placeholder 1"/>
          <p:cNvSpPr>
            <a:spLocks noGrp="1"/>
          </p:cNvSpPr>
          <p:nvPr>
            <p:ph idx="1"/>
          </p:nvPr>
        </p:nvSpPr>
        <p:spPr>
          <a:xfrm>
            <a:off x="250169" y="1396693"/>
            <a:ext cx="7041733" cy="5091470"/>
          </a:xfrm>
        </p:spPr>
        <p:txBody>
          <a:bodyPr>
            <a:noAutofit/>
          </a:bodyPr>
          <a:lstStyle/>
          <a:p>
            <a:r>
              <a:rPr lang="en-US" sz="1700" dirty="0">
                <a:solidFill>
                  <a:schemeClr val="tx1"/>
                </a:solidFill>
              </a:rPr>
              <a:t>Closed-Loop Controllers</a:t>
            </a:r>
          </a:p>
          <a:p>
            <a:pPr marL="742950" lvl="1" indent="-285750">
              <a:buFont typeface="Arial" panose="020B0604020202020204" pitchFamily="34" charset="0"/>
              <a:buChar char="•"/>
            </a:pPr>
            <a:r>
              <a:rPr lang="en-US" sz="1700" dirty="0">
                <a:solidFill>
                  <a:schemeClr val="tx1"/>
                </a:solidFill>
              </a:rPr>
              <a:t>There are many types of closed-loop controllers:</a:t>
            </a:r>
          </a:p>
          <a:p>
            <a:pPr marL="1082675" lvl="2" indent="-285750">
              <a:buFont typeface="Arial" panose="020B0604020202020204" pitchFamily="34" charset="0"/>
              <a:buChar char="•"/>
            </a:pPr>
            <a:r>
              <a:rPr lang="en-US" sz="1700" dirty="0">
                <a:solidFill>
                  <a:schemeClr val="tx1"/>
                </a:solidFill>
              </a:rPr>
              <a:t>Proportional controllers (P): based on the difference between the measured output and the desired output.</a:t>
            </a:r>
          </a:p>
          <a:p>
            <a:pPr marL="1082675" lvl="2" indent="-285750">
              <a:buFont typeface="Arial" panose="020B0604020202020204" pitchFamily="34" charset="0"/>
              <a:buChar char="•"/>
            </a:pPr>
            <a:r>
              <a:rPr lang="en-US" sz="1700" dirty="0">
                <a:solidFill>
                  <a:schemeClr val="tx1"/>
                </a:solidFill>
              </a:rPr>
              <a:t>Integral controllers (PI): use historical data to measure how long the system has deviated from the desired output.</a:t>
            </a:r>
          </a:p>
          <a:p>
            <a:pPr marL="1082675" lvl="2" indent="-285750">
              <a:buFont typeface="Arial" panose="020B0604020202020204" pitchFamily="34" charset="0"/>
              <a:buChar char="•"/>
            </a:pPr>
            <a:r>
              <a:rPr lang="en-US" sz="1700" dirty="0">
                <a:solidFill>
                  <a:schemeClr val="tx1"/>
                </a:solidFill>
              </a:rPr>
              <a:t>Proportional, Integral and Derivative controllers (PID): include data about how quickly the system is approaching the desired output. </a:t>
            </a:r>
          </a:p>
          <a:p>
            <a:pPr marL="1082675" lvl="2" indent="-285750">
              <a:buFont typeface="Arial" panose="020B0604020202020204" pitchFamily="34" charset="0"/>
              <a:buChar char="•"/>
            </a:pPr>
            <a:r>
              <a:rPr lang="en-US" sz="1700" kern="0" dirty="0">
                <a:solidFill>
                  <a:schemeClr val="tx1"/>
                </a:solidFill>
              </a:rPr>
              <a:t>PID controller is an efficient way to implement feedback control.</a:t>
            </a:r>
          </a:p>
          <a:p>
            <a:pPr marL="1082675" lvl="2" indent="-285750">
              <a:buFont typeface="Arial" panose="020B0604020202020204" pitchFamily="34" charset="0"/>
              <a:buChar char="•"/>
            </a:pPr>
            <a:r>
              <a:rPr lang="en-US" sz="1700" kern="0" dirty="0">
                <a:solidFill>
                  <a:schemeClr val="tx1"/>
                </a:solidFill>
              </a:rPr>
              <a:t>The Arduino and Raspberry Pi devices can be used to implement PID controllers. </a:t>
            </a:r>
          </a:p>
          <a:p>
            <a:r>
              <a:rPr lang="en-US" sz="1700" kern="0" dirty="0">
                <a:solidFill>
                  <a:schemeClr val="tx1"/>
                </a:solidFill>
              </a:rPr>
              <a:t>Interdependent Systems</a:t>
            </a:r>
          </a:p>
          <a:p>
            <a:pPr marL="742950" lvl="1" indent="-285750">
              <a:buFont typeface="Arial" panose="020B0604020202020204" pitchFamily="34" charset="0"/>
              <a:buChar char="•"/>
            </a:pPr>
            <a:r>
              <a:rPr lang="en-US" sz="1700" kern="0" dirty="0">
                <a:solidFill>
                  <a:schemeClr val="tx1"/>
                </a:solidFill>
              </a:rPr>
              <a:t>Most systems have many interdependent pieces contributing to and affecting the output.</a:t>
            </a:r>
            <a:endParaRPr lang="en-US" sz="1700" dirty="0">
              <a:solidFill>
                <a:schemeClr val="tx1"/>
              </a:solidFill>
            </a:endParaRPr>
          </a:p>
        </p:txBody>
      </p:sp>
      <p:pic>
        <p:nvPicPr>
          <p:cNvPr id="3" name="Picture 2"/>
          <p:cNvPicPr>
            <a:picLocks noChangeAspect="1"/>
          </p:cNvPicPr>
          <p:nvPr/>
        </p:nvPicPr>
        <p:blipFill>
          <a:blip r:embed="rId3"/>
          <a:stretch>
            <a:fillRect/>
          </a:stretch>
        </p:blipFill>
        <p:spPr>
          <a:xfrm>
            <a:off x="7434701" y="1739762"/>
            <a:ext cx="4464147" cy="4192480"/>
          </a:xfrm>
          <a:prstGeom prst="rect">
            <a:avLst/>
          </a:prstGeom>
        </p:spPr>
      </p:pic>
    </p:spTree>
    <p:extLst>
      <p:ext uri="{BB962C8B-B14F-4D97-AF65-F5344CB8AC3E}">
        <p14:creationId xmlns:p14="http://schemas.microsoft.com/office/powerpoint/2010/main" val="39987814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a:latin typeface="Arial" charset="0"/>
              </a:rPr>
              <a:t>Models of Communication</a:t>
            </a:r>
          </a:p>
        </p:txBody>
      </p:sp>
      <p:sp>
        <p:nvSpPr>
          <p:cNvPr id="2" name="Content Placeholder 1"/>
          <p:cNvSpPr>
            <a:spLocks noGrp="1"/>
          </p:cNvSpPr>
          <p:nvPr>
            <p:ph idx="1"/>
          </p:nvPr>
        </p:nvSpPr>
        <p:spPr>
          <a:xfrm>
            <a:off x="489234" y="1735612"/>
            <a:ext cx="5606766" cy="4433883"/>
          </a:xfrm>
        </p:spPr>
        <p:txBody>
          <a:bodyPr>
            <a:normAutofit/>
          </a:bodyPr>
          <a:lstStyle/>
          <a:p>
            <a:r>
              <a:rPr lang="en-US" dirty="0">
                <a:solidFill>
                  <a:schemeClr val="tx1"/>
                </a:solidFill>
              </a:rPr>
              <a:t>Models of Communication</a:t>
            </a:r>
          </a:p>
          <a:p>
            <a:pPr marL="742950" lvl="1" indent="-285750">
              <a:buFont typeface="Arial" panose="020B0604020202020204" pitchFamily="34" charset="0"/>
              <a:buChar char="•"/>
            </a:pPr>
            <a:r>
              <a:rPr lang="en-US" sz="1800" dirty="0">
                <a:solidFill>
                  <a:schemeClr val="tx1"/>
                </a:solidFill>
              </a:rPr>
              <a:t>Layered networking models are used to illustrate how a network operates. Benefits include:</a:t>
            </a:r>
          </a:p>
          <a:p>
            <a:pPr marL="1082675" lvl="2" indent="-285750">
              <a:buFont typeface="Arial" panose="020B0604020202020204" pitchFamily="34" charset="0"/>
              <a:buChar char="•"/>
            </a:pPr>
            <a:r>
              <a:rPr lang="en-US" sz="1800" dirty="0">
                <a:solidFill>
                  <a:schemeClr val="tx1"/>
                </a:solidFill>
              </a:rPr>
              <a:t>Assists in protocol design.</a:t>
            </a:r>
          </a:p>
          <a:p>
            <a:pPr marL="1082675" lvl="2" indent="-285750">
              <a:buFont typeface="Arial" panose="020B0604020202020204" pitchFamily="34" charset="0"/>
              <a:buChar char="•"/>
            </a:pPr>
            <a:r>
              <a:rPr lang="en-US" sz="1800" dirty="0">
                <a:solidFill>
                  <a:schemeClr val="tx1"/>
                </a:solidFill>
              </a:rPr>
              <a:t>Fosters competition.</a:t>
            </a:r>
          </a:p>
          <a:p>
            <a:pPr marL="1082675" lvl="2" indent="-285750">
              <a:buFont typeface="Arial" panose="020B0604020202020204" pitchFamily="34" charset="0"/>
              <a:buChar char="•"/>
            </a:pPr>
            <a:r>
              <a:rPr lang="en-US" sz="1800" dirty="0">
                <a:solidFill>
                  <a:schemeClr val="tx1"/>
                </a:solidFill>
              </a:rPr>
              <a:t>Promotes technology or capability independence.</a:t>
            </a:r>
          </a:p>
          <a:p>
            <a:pPr marL="1082675" lvl="2" indent="-285750">
              <a:buFont typeface="Arial" panose="020B0604020202020204" pitchFamily="34" charset="0"/>
              <a:buChar char="•"/>
            </a:pPr>
            <a:r>
              <a:rPr lang="en-US" sz="1800" dirty="0">
                <a:solidFill>
                  <a:schemeClr val="tx1"/>
                </a:solidFill>
              </a:rPr>
              <a:t>Provides a common language to describe networking </a:t>
            </a:r>
            <a:br>
              <a:rPr lang="en-US" sz="1800" dirty="0">
                <a:solidFill>
                  <a:schemeClr val="tx1"/>
                </a:solidFill>
              </a:rPr>
            </a:br>
            <a:r>
              <a:rPr lang="en-US" sz="1800" dirty="0">
                <a:solidFill>
                  <a:schemeClr val="tx1"/>
                </a:solidFill>
              </a:rPr>
              <a:t>functions and capabilities. </a:t>
            </a:r>
          </a:p>
        </p:txBody>
      </p:sp>
      <p:pic>
        <p:nvPicPr>
          <p:cNvPr id="4" name="Picture 3"/>
          <p:cNvPicPr>
            <a:picLocks noChangeAspect="1"/>
          </p:cNvPicPr>
          <p:nvPr/>
        </p:nvPicPr>
        <p:blipFill>
          <a:blip r:embed="rId3"/>
          <a:stretch>
            <a:fillRect/>
          </a:stretch>
        </p:blipFill>
        <p:spPr>
          <a:xfrm>
            <a:off x="6688164" y="1597593"/>
            <a:ext cx="3690567" cy="4856010"/>
          </a:xfrm>
          <a:prstGeom prst="rect">
            <a:avLst/>
          </a:prstGeom>
        </p:spPr>
      </p:pic>
    </p:spTree>
    <p:extLst>
      <p:ext uri="{BB962C8B-B14F-4D97-AF65-F5344CB8AC3E}">
        <p14:creationId xmlns:p14="http://schemas.microsoft.com/office/powerpoint/2010/main" val="10939925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a:latin typeface="Arial" charset="0"/>
              </a:rPr>
              <a:t>Models of Communication (cont’d)</a:t>
            </a:r>
          </a:p>
        </p:txBody>
      </p:sp>
      <p:sp>
        <p:nvSpPr>
          <p:cNvPr id="2" name="Content Placeholder 1"/>
          <p:cNvSpPr>
            <a:spLocks noGrp="1"/>
          </p:cNvSpPr>
          <p:nvPr>
            <p:ph idx="1"/>
          </p:nvPr>
        </p:nvSpPr>
        <p:spPr>
          <a:xfrm>
            <a:off x="331708" y="1522899"/>
            <a:ext cx="5515793" cy="4902862"/>
          </a:xfrm>
        </p:spPr>
        <p:txBody>
          <a:bodyPr>
            <a:normAutofit/>
          </a:bodyPr>
          <a:lstStyle/>
          <a:p>
            <a:r>
              <a:rPr lang="en-US" dirty="0">
                <a:solidFill>
                  <a:schemeClr val="tx1"/>
                </a:solidFill>
              </a:rPr>
              <a:t>Standardization</a:t>
            </a:r>
          </a:p>
          <a:p>
            <a:pPr marL="742950" lvl="1" indent="-285750">
              <a:buFont typeface="Arial" panose="020B0604020202020204" pitchFamily="34" charset="0"/>
              <a:buChar char="•"/>
            </a:pPr>
            <a:r>
              <a:rPr lang="en-US" sz="1800" dirty="0">
                <a:solidFill>
                  <a:schemeClr val="tx1"/>
                </a:solidFill>
              </a:rPr>
              <a:t>The challenge for the </a:t>
            </a:r>
            <a:r>
              <a:rPr lang="en-US" sz="1800" dirty="0" err="1">
                <a:solidFill>
                  <a:schemeClr val="tx1"/>
                </a:solidFill>
              </a:rPr>
              <a:t>IoT</a:t>
            </a:r>
            <a:r>
              <a:rPr lang="en-US" sz="1800" dirty="0">
                <a:solidFill>
                  <a:schemeClr val="tx1"/>
                </a:solidFill>
              </a:rPr>
              <a:t> is to ensure these emerging </a:t>
            </a:r>
            <a:r>
              <a:rPr lang="en-US" sz="1800" dirty="0" err="1">
                <a:solidFill>
                  <a:schemeClr val="tx1"/>
                </a:solidFill>
              </a:rPr>
              <a:t>IoT</a:t>
            </a:r>
            <a:r>
              <a:rPr lang="en-US" sz="1800" dirty="0">
                <a:solidFill>
                  <a:schemeClr val="tx1"/>
                </a:solidFill>
              </a:rPr>
              <a:t> devices can connect securely and reliably to the Internet and to each other.</a:t>
            </a:r>
          </a:p>
          <a:p>
            <a:pPr marL="742950" lvl="1" indent="-285750">
              <a:buFont typeface="Arial" panose="020B0604020202020204" pitchFamily="34" charset="0"/>
              <a:buChar char="•"/>
            </a:pPr>
            <a:r>
              <a:rPr lang="en-US" sz="1800" dirty="0">
                <a:solidFill>
                  <a:schemeClr val="tx1"/>
                </a:solidFill>
              </a:rPr>
              <a:t>Consistent, secure, and commonly recognized technologies and standards is needed.</a:t>
            </a:r>
          </a:p>
          <a:p>
            <a:pPr marL="742950" lvl="1" indent="-285750">
              <a:buFont typeface="Arial" panose="020B0604020202020204" pitchFamily="34" charset="0"/>
              <a:buChar char="•"/>
            </a:pPr>
            <a:r>
              <a:rPr lang="en-US" sz="1800" dirty="0">
                <a:solidFill>
                  <a:schemeClr val="tx1"/>
                </a:solidFill>
              </a:rPr>
              <a:t>Organizations such as the Industrial Internet Consortium, </a:t>
            </a:r>
            <a:r>
              <a:rPr lang="en-US" sz="1800" dirty="0" err="1">
                <a:solidFill>
                  <a:schemeClr val="tx1"/>
                </a:solidFill>
              </a:rPr>
              <a:t>OpenFog</a:t>
            </a:r>
            <a:r>
              <a:rPr lang="en-US" sz="1800" dirty="0">
                <a:solidFill>
                  <a:schemeClr val="tx1"/>
                </a:solidFill>
              </a:rPr>
              <a:t> Consortium, and the Open Connectivity Foundation</a:t>
            </a:r>
            <a:r>
              <a:rPr lang="en-US" sz="1800" b="1" dirty="0">
                <a:solidFill>
                  <a:schemeClr val="tx1"/>
                </a:solidFill>
              </a:rPr>
              <a:t>, </a:t>
            </a:r>
            <a:r>
              <a:rPr lang="en-US" sz="1800" dirty="0">
                <a:solidFill>
                  <a:schemeClr val="tx1"/>
                </a:solidFill>
              </a:rPr>
              <a:t> are helping to develop standard architectures and</a:t>
            </a:r>
            <a:br>
              <a:rPr lang="en-US" sz="1800" dirty="0">
                <a:solidFill>
                  <a:schemeClr val="tx1"/>
                </a:solidFill>
              </a:rPr>
            </a:br>
            <a:r>
              <a:rPr lang="en-US" sz="1800" dirty="0">
                <a:solidFill>
                  <a:schemeClr val="tx1"/>
                </a:solidFill>
              </a:rPr>
              <a:t> frameworks.</a:t>
            </a:r>
          </a:p>
        </p:txBody>
      </p:sp>
      <p:pic>
        <p:nvPicPr>
          <p:cNvPr id="20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58025" y="1522899"/>
            <a:ext cx="5160453" cy="5022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00896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a:latin typeface="Arial" charset="0"/>
              </a:rPr>
              <a:t>Models of Communication (Cont.)</a:t>
            </a:r>
          </a:p>
        </p:txBody>
      </p:sp>
      <p:sp>
        <p:nvSpPr>
          <p:cNvPr id="2" name="Content Placeholder 1"/>
          <p:cNvSpPr>
            <a:spLocks noGrp="1"/>
          </p:cNvSpPr>
          <p:nvPr>
            <p:ph idx="1"/>
          </p:nvPr>
        </p:nvSpPr>
        <p:spPr>
          <a:xfrm>
            <a:off x="605445" y="1596619"/>
            <a:ext cx="6160750" cy="4902862"/>
          </a:xfrm>
        </p:spPr>
        <p:txBody>
          <a:bodyPr/>
          <a:lstStyle/>
          <a:p>
            <a:r>
              <a:rPr lang="en-US" sz="2000" dirty="0">
                <a:solidFill>
                  <a:schemeClr val="tx1"/>
                </a:solidFill>
              </a:rPr>
              <a:t>TCP and OSI Models</a:t>
            </a:r>
          </a:p>
          <a:p>
            <a:pPr marL="742950" lvl="1" indent="-285750">
              <a:buFont typeface="Arial" panose="020B0604020202020204" pitchFamily="34" charset="0"/>
              <a:buChar char="•"/>
            </a:pPr>
            <a:r>
              <a:rPr lang="en-US" sz="1600" dirty="0">
                <a:solidFill>
                  <a:schemeClr val="tx1"/>
                </a:solidFill>
              </a:rPr>
              <a:t>Both OSI and TCP/IP models are used to describe network connections and often used interchangeably.</a:t>
            </a:r>
          </a:p>
          <a:p>
            <a:pPr marL="742950" lvl="1" indent="-285750">
              <a:buFont typeface="Arial" panose="020B0604020202020204" pitchFamily="34" charset="0"/>
              <a:buChar char="•"/>
            </a:pPr>
            <a:r>
              <a:rPr lang="en-US" sz="1600" dirty="0">
                <a:solidFill>
                  <a:schemeClr val="tx1"/>
                </a:solidFill>
              </a:rPr>
              <a:t>The TCP/IP model is commonly referred to as the Internet model.</a:t>
            </a:r>
          </a:p>
          <a:p>
            <a:pPr marL="742950" lvl="1" indent="-285750">
              <a:buFont typeface="Arial" panose="020B0604020202020204" pitchFamily="34" charset="0"/>
              <a:buChar char="•"/>
            </a:pPr>
            <a:r>
              <a:rPr lang="en-US" sz="1600" dirty="0">
                <a:solidFill>
                  <a:schemeClr val="tx1"/>
                </a:solidFill>
              </a:rPr>
              <a:t>The OSI model provides an extensive list of functions and services that can occur at each layer.</a:t>
            </a:r>
          </a:p>
          <a:p>
            <a:r>
              <a:rPr lang="en-US" sz="2000" dirty="0" err="1">
                <a:solidFill>
                  <a:schemeClr val="tx1"/>
                </a:solidFill>
              </a:rPr>
              <a:t>IoT</a:t>
            </a:r>
            <a:r>
              <a:rPr lang="en-US" sz="2000" dirty="0">
                <a:solidFill>
                  <a:schemeClr val="tx1"/>
                </a:solidFill>
              </a:rPr>
              <a:t> World Forum Reference Model</a:t>
            </a:r>
          </a:p>
          <a:p>
            <a:pPr marL="742950" lvl="1" indent="-285750">
              <a:buFont typeface="Arial" panose="020B0604020202020204" pitchFamily="34" charset="0"/>
              <a:buChar char="•"/>
            </a:pPr>
            <a:r>
              <a:rPr lang="en-US" sz="1600" dirty="0">
                <a:solidFill>
                  <a:schemeClr val="tx1"/>
                </a:solidFill>
              </a:rPr>
              <a:t>Developed as a common framework to guide and to help accelerate </a:t>
            </a:r>
            <a:r>
              <a:rPr lang="en-US" sz="1600" dirty="0" err="1">
                <a:solidFill>
                  <a:schemeClr val="tx1"/>
                </a:solidFill>
              </a:rPr>
              <a:t>IoT</a:t>
            </a:r>
            <a:r>
              <a:rPr lang="en-US" sz="1600" dirty="0">
                <a:solidFill>
                  <a:schemeClr val="tx1"/>
                </a:solidFill>
              </a:rPr>
              <a:t> deployments.</a:t>
            </a:r>
          </a:p>
          <a:p>
            <a:pPr marL="742950" lvl="1" indent="-285750">
              <a:buFont typeface="Arial" panose="020B0604020202020204" pitchFamily="34" charset="0"/>
              <a:buChar char="•"/>
            </a:pPr>
            <a:r>
              <a:rPr lang="en-US" sz="1600" dirty="0">
                <a:solidFill>
                  <a:schemeClr val="tx1"/>
                </a:solidFill>
              </a:rPr>
              <a:t>It’s intent is to provide common terminology and help clarify how information flows and is processed for a unified </a:t>
            </a:r>
            <a:r>
              <a:rPr lang="en-US" sz="1600" dirty="0" err="1">
                <a:solidFill>
                  <a:schemeClr val="tx1"/>
                </a:solidFill>
              </a:rPr>
              <a:t>IoT</a:t>
            </a:r>
            <a:r>
              <a:rPr lang="en-US" sz="1600" dirty="0">
                <a:solidFill>
                  <a:schemeClr val="tx1"/>
                </a:solidFill>
              </a:rPr>
              <a:t> industry.</a:t>
            </a:r>
          </a:p>
        </p:txBody>
      </p:sp>
      <p:pic>
        <p:nvPicPr>
          <p:cNvPr id="4" name="Picture 3"/>
          <p:cNvPicPr>
            <a:picLocks noChangeAspect="1"/>
          </p:cNvPicPr>
          <p:nvPr/>
        </p:nvPicPr>
        <p:blipFill>
          <a:blip r:embed="rId3"/>
          <a:stretch>
            <a:fillRect/>
          </a:stretch>
        </p:blipFill>
        <p:spPr>
          <a:xfrm>
            <a:off x="7101683" y="1493965"/>
            <a:ext cx="4005074" cy="5269835"/>
          </a:xfrm>
          <a:prstGeom prst="rect">
            <a:avLst/>
          </a:prstGeom>
        </p:spPr>
      </p:pic>
    </p:spTree>
    <p:extLst>
      <p:ext uri="{BB962C8B-B14F-4D97-AF65-F5344CB8AC3E}">
        <p14:creationId xmlns:p14="http://schemas.microsoft.com/office/powerpoint/2010/main" val="11033261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a:latin typeface="Arial" charset="0"/>
              </a:rPr>
              <a:t>Models of Communication (Cont.)</a:t>
            </a:r>
          </a:p>
        </p:txBody>
      </p:sp>
      <p:sp>
        <p:nvSpPr>
          <p:cNvPr id="2" name="Content Placeholder 1"/>
          <p:cNvSpPr>
            <a:spLocks noGrp="1"/>
          </p:cNvSpPr>
          <p:nvPr>
            <p:ph idx="1"/>
          </p:nvPr>
        </p:nvSpPr>
        <p:spPr>
          <a:xfrm>
            <a:off x="640391" y="1735447"/>
            <a:ext cx="5740588" cy="4902862"/>
          </a:xfrm>
        </p:spPr>
        <p:txBody>
          <a:bodyPr>
            <a:normAutofit/>
          </a:bodyPr>
          <a:lstStyle/>
          <a:p>
            <a:r>
              <a:rPr lang="en-US" dirty="0">
                <a:solidFill>
                  <a:schemeClr val="tx1"/>
                </a:solidFill>
              </a:rPr>
              <a:t>Simplified </a:t>
            </a:r>
            <a:r>
              <a:rPr lang="en-US" dirty="0" err="1">
                <a:solidFill>
                  <a:schemeClr val="tx1"/>
                </a:solidFill>
              </a:rPr>
              <a:t>IoT</a:t>
            </a:r>
            <a:r>
              <a:rPr lang="en-US" dirty="0">
                <a:solidFill>
                  <a:schemeClr val="tx1"/>
                </a:solidFill>
              </a:rPr>
              <a:t> Architecture</a:t>
            </a:r>
          </a:p>
          <a:p>
            <a:pPr marL="742950" lvl="1" indent="-285750">
              <a:buFont typeface="Arial" panose="020B0604020202020204" pitchFamily="34" charset="0"/>
              <a:buChar char="•"/>
            </a:pPr>
            <a:r>
              <a:rPr lang="en-US" sz="1800" dirty="0">
                <a:solidFill>
                  <a:schemeClr val="tx1"/>
                </a:solidFill>
              </a:rPr>
              <a:t>Several architectures exist to help facilitate the design and creation of </a:t>
            </a:r>
            <a:r>
              <a:rPr lang="en-US" sz="1800" dirty="0" err="1">
                <a:solidFill>
                  <a:schemeClr val="tx1"/>
                </a:solidFill>
              </a:rPr>
              <a:t>IoT</a:t>
            </a:r>
            <a:r>
              <a:rPr lang="en-US" sz="1800" dirty="0">
                <a:solidFill>
                  <a:schemeClr val="tx1"/>
                </a:solidFill>
              </a:rPr>
              <a:t> systems. </a:t>
            </a:r>
          </a:p>
          <a:p>
            <a:pPr marL="742950" lvl="1" indent="-285750">
              <a:buFont typeface="Arial" panose="020B0604020202020204" pitchFamily="34" charset="0"/>
              <a:buChar char="•"/>
            </a:pPr>
            <a:r>
              <a:rPr lang="en-US" sz="1800" dirty="0">
                <a:solidFill>
                  <a:schemeClr val="tx1"/>
                </a:solidFill>
              </a:rPr>
              <a:t>The OSI model, TCP/IP model, and the </a:t>
            </a:r>
            <a:r>
              <a:rPr lang="en-US" sz="1800" dirty="0" err="1">
                <a:solidFill>
                  <a:schemeClr val="tx1"/>
                </a:solidFill>
              </a:rPr>
              <a:t>IoT</a:t>
            </a:r>
            <a:r>
              <a:rPr lang="en-US" sz="1800" dirty="0">
                <a:solidFill>
                  <a:schemeClr val="tx1"/>
                </a:solidFill>
              </a:rPr>
              <a:t> World Forum Reference model have been presented as examples.</a:t>
            </a:r>
          </a:p>
          <a:p>
            <a:pPr marL="742950" lvl="1" indent="-285750">
              <a:buFont typeface="Arial" panose="020B0604020202020204" pitchFamily="34" charset="0"/>
              <a:buChar char="•"/>
            </a:pPr>
            <a:r>
              <a:rPr lang="en-US" sz="1800" dirty="0">
                <a:solidFill>
                  <a:schemeClr val="tx1"/>
                </a:solidFill>
              </a:rPr>
              <a:t>A simpler approach is based on connection levels. The levels are:</a:t>
            </a:r>
          </a:p>
          <a:p>
            <a:pPr marL="1082675" lvl="2" indent="-285750">
              <a:buFont typeface="Arial" panose="020B0604020202020204" pitchFamily="34" charset="0"/>
              <a:buChar char="•"/>
            </a:pPr>
            <a:r>
              <a:rPr lang="en-US" sz="1800" dirty="0">
                <a:solidFill>
                  <a:schemeClr val="tx1"/>
                </a:solidFill>
              </a:rPr>
              <a:t>Device-to-Device</a:t>
            </a:r>
          </a:p>
          <a:p>
            <a:pPr marL="1082675" lvl="2" indent="-285750">
              <a:buFont typeface="Arial" panose="020B0604020202020204" pitchFamily="34" charset="0"/>
              <a:buChar char="•"/>
            </a:pPr>
            <a:r>
              <a:rPr lang="en-US" sz="1800" dirty="0">
                <a:solidFill>
                  <a:schemeClr val="tx1"/>
                </a:solidFill>
              </a:rPr>
              <a:t>Device-to-Cloud</a:t>
            </a:r>
          </a:p>
          <a:p>
            <a:pPr marL="1082675" lvl="2" indent="-285750">
              <a:buFont typeface="Arial" panose="020B0604020202020204" pitchFamily="34" charset="0"/>
              <a:buChar char="•"/>
            </a:pPr>
            <a:r>
              <a:rPr lang="en-US" sz="1800" dirty="0">
                <a:solidFill>
                  <a:schemeClr val="tx1"/>
                </a:solidFill>
              </a:rPr>
              <a:t>Device-to-Gateway-to-Cloud</a:t>
            </a:r>
          </a:p>
          <a:p>
            <a:pPr marL="1082675" lvl="2" indent="-285750">
              <a:buFont typeface="Arial" panose="020B0604020202020204" pitchFamily="34" charset="0"/>
              <a:buChar char="•"/>
            </a:pPr>
            <a:r>
              <a:rPr lang="en-US" sz="1800" dirty="0">
                <a:solidFill>
                  <a:schemeClr val="tx1"/>
                </a:solidFill>
              </a:rPr>
              <a:t>Device-to-Gateway-to-Cloud-to-Application</a:t>
            </a:r>
            <a:endParaRPr lang="en-US" sz="2400" dirty="0">
              <a:solidFill>
                <a:schemeClr val="tx1"/>
              </a:solidFill>
            </a:endParaRPr>
          </a:p>
          <a:p>
            <a:endParaRPr lang="en-US" dirty="0">
              <a:solidFill>
                <a:schemeClr val="tx1"/>
              </a:solidFill>
            </a:endParaRPr>
          </a:p>
          <a:p>
            <a:endParaRPr lang="en-US" sz="2800" dirty="0">
              <a:solidFill>
                <a:schemeClr val="tx1"/>
              </a:solidFill>
            </a:endParaRPr>
          </a:p>
        </p:txBody>
      </p:sp>
      <p:pic>
        <p:nvPicPr>
          <p:cNvPr id="3" name="Picture 2"/>
          <p:cNvPicPr>
            <a:picLocks noChangeAspect="1"/>
          </p:cNvPicPr>
          <p:nvPr/>
        </p:nvPicPr>
        <p:blipFill>
          <a:blip r:embed="rId3"/>
          <a:stretch>
            <a:fillRect/>
          </a:stretch>
        </p:blipFill>
        <p:spPr>
          <a:xfrm>
            <a:off x="7377737" y="1641307"/>
            <a:ext cx="3641656" cy="4986979"/>
          </a:xfrm>
          <a:prstGeom prst="rect">
            <a:avLst/>
          </a:prstGeom>
        </p:spPr>
      </p:pic>
    </p:spTree>
    <p:extLst>
      <p:ext uri="{BB962C8B-B14F-4D97-AF65-F5344CB8AC3E}">
        <p14:creationId xmlns:p14="http://schemas.microsoft.com/office/powerpoint/2010/main" val="33963055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a:latin typeface="Arial" charset="0"/>
              </a:rPr>
              <a:t>Layers of Connections</a:t>
            </a:r>
          </a:p>
        </p:txBody>
      </p:sp>
      <p:sp>
        <p:nvSpPr>
          <p:cNvPr id="2" name="Content Placeholder 1"/>
          <p:cNvSpPr>
            <a:spLocks noGrp="1"/>
          </p:cNvSpPr>
          <p:nvPr>
            <p:ph idx="1"/>
          </p:nvPr>
        </p:nvSpPr>
        <p:spPr>
          <a:xfrm>
            <a:off x="652038" y="1695630"/>
            <a:ext cx="5169643" cy="4902862"/>
          </a:xfrm>
        </p:spPr>
        <p:txBody>
          <a:bodyPr>
            <a:normAutofit/>
          </a:bodyPr>
          <a:lstStyle/>
          <a:p>
            <a:r>
              <a:rPr lang="en-US" sz="2800" dirty="0">
                <a:solidFill>
                  <a:schemeClr val="tx1"/>
                </a:solidFill>
              </a:rPr>
              <a:t>Connections Within Networks</a:t>
            </a:r>
          </a:p>
          <a:p>
            <a:pPr marL="742950" lvl="1" indent="-285750">
              <a:buFont typeface="Arial" panose="020B0604020202020204" pitchFamily="34" charset="0"/>
              <a:buChar char="•"/>
            </a:pPr>
            <a:r>
              <a:rPr lang="en-US" sz="2000" dirty="0">
                <a:solidFill>
                  <a:schemeClr val="tx1"/>
                </a:solidFill>
              </a:rPr>
              <a:t>Connections can have different contexts.</a:t>
            </a:r>
          </a:p>
          <a:p>
            <a:pPr marL="742950" lvl="1" indent="-285750">
              <a:buFont typeface="Arial" panose="020B0604020202020204" pitchFamily="34" charset="0"/>
              <a:buChar char="•"/>
            </a:pPr>
            <a:r>
              <a:rPr lang="en-US" sz="2000" dirty="0">
                <a:solidFill>
                  <a:schemeClr val="tx1"/>
                </a:solidFill>
              </a:rPr>
              <a:t>Power connections, circuit connections or network connections.</a:t>
            </a:r>
          </a:p>
          <a:p>
            <a:r>
              <a:rPr lang="en-US" sz="2800" dirty="0">
                <a:solidFill>
                  <a:schemeClr val="tx1"/>
                </a:solidFill>
              </a:rPr>
              <a:t>Physical Connections</a:t>
            </a:r>
          </a:p>
          <a:p>
            <a:pPr marL="742950" lvl="1" indent="-285750">
              <a:buFont typeface="Arial" panose="020B0604020202020204" pitchFamily="34" charset="0"/>
              <a:buChar char="•"/>
            </a:pPr>
            <a:r>
              <a:rPr lang="en-US" sz="2000" dirty="0">
                <a:solidFill>
                  <a:schemeClr val="tx1"/>
                </a:solidFill>
              </a:rPr>
              <a:t>Relate to the media and cable type.</a:t>
            </a:r>
          </a:p>
          <a:p>
            <a:pPr marL="742950" lvl="1" indent="-285750">
              <a:buFont typeface="Arial" panose="020B0604020202020204" pitchFamily="34" charset="0"/>
              <a:buChar char="•"/>
            </a:pPr>
            <a:r>
              <a:rPr lang="en-US" sz="2000" dirty="0">
                <a:solidFill>
                  <a:schemeClr val="tx1"/>
                </a:solidFill>
              </a:rPr>
              <a:t>Common media types include copper, fiber optics and wireless.</a:t>
            </a:r>
          </a:p>
          <a:p>
            <a:pPr marL="742950" lvl="1" indent="-285750">
              <a:buFont typeface="Arial" panose="020B0604020202020204" pitchFamily="34" charset="0"/>
              <a:buChar char="•"/>
            </a:pPr>
            <a:endParaRPr lang="en-US" sz="2000" dirty="0">
              <a:solidFill>
                <a:schemeClr val="tx1"/>
              </a:solidFill>
            </a:endParaRPr>
          </a:p>
        </p:txBody>
      </p:sp>
      <p:pic>
        <p:nvPicPr>
          <p:cNvPr id="6" name="Picture 5"/>
          <p:cNvPicPr>
            <a:picLocks noChangeAspect="1"/>
          </p:cNvPicPr>
          <p:nvPr/>
        </p:nvPicPr>
        <p:blipFill>
          <a:blip r:embed="rId3"/>
          <a:stretch>
            <a:fillRect/>
          </a:stretch>
        </p:blipFill>
        <p:spPr>
          <a:xfrm>
            <a:off x="5962626" y="1695630"/>
            <a:ext cx="5720727" cy="5092314"/>
          </a:xfrm>
          <a:prstGeom prst="rect">
            <a:avLst/>
          </a:prstGeom>
        </p:spPr>
      </p:pic>
    </p:spTree>
    <p:extLst>
      <p:ext uri="{BB962C8B-B14F-4D97-AF65-F5344CB8AC3E}">
        <p14:creationId xmlns:p14="http://schemas.microsoft.com/office/powerpoint/2010/main" val="35470766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9064314" y="3222986"/>
            <a:ext cx="2676934" cy="1865375"/>
          </a:xfrm>
          <a:prstGeom prst="rect">
            <a:avLst/>
          </a:prstGeom>
        </p:spPr>
      </p:pic>
      <p:sp>
        <p:nvSpPr>
          <p:cNvPr id="21505" name="Rectangle 2"/>
          <p:cNvSpPr>
            <a:spLocks noGrp="1" noChangeArrowheads="1"/>
          </p:cNvSpPr>
          <p:nvPr>
            <p:ph type="title"/>
          </p:nvPr>
        </p:nvSpPr>
        <p:spPr/>
        <p:txBody>
          <a:bodyPr/>
          <a:lstStyle/>
          <a:p>
            <a:pPr eaLnBrk="1" hangingPunct="1"/>
            <a:r>
              <a:rPr lang="en-US" sz="4000" dirty="0">
                <a:latin typeface="Arial" charset="0"/>
              </a:rPr>
              <a:t>Layers of Connections (cont’d)</a:t>
            </a:r>
          </a:p>
        </p:txBody>
      </p:sp>
      <p:sp>
        <p:nvSpPr>
          <p:cNvPr id="2" name="Content Placeholder 1"/>
          <p:cNvSpPr>
            <a:spLocks noGrp="1"/>
          </p:cNvSpPr>
          <p:nvPr>
            <p:ph idx="1"/>
          </p:nvPr>
        </p:nvSpPr>
        <p:spPr>
          <a:xfrm>
            <a:off x="500608" y="1479393"/>
            <a:ext cx="8416247" cy="4902862"/>
          </a:xfrm>
        </p:spPr>
        <p:txBody>
          <a:bodyPr>
            <a:noAutofit/>
          </a:bodyPr>
          <a:lstStyle/>
          <a:p>
            <a:r>
              <a:rPr lang="en-US" sz="1600" dirty="0">
                <a:solidFill>
                  <a:schemeClr val="tx1"/>
                </a:solidFill>
              </a:rPr>
              <a:t>Data Link and Network Connections </a:t>
            </a:r>
          </a:p>
          <a:p>
            <a:pPr marL="742950" lvl="1" indent="-285750">
              <a:buFont typeface="Arial" panose="020B0604020202020204" pitchFamily="34" charset="0"/>
              <a:buChar char="•"/>
            </a:pPr>
            <a:r>
              <a:rPr lang="en-US" sz="1600" dirty="0">
                <a:solidFill>
                  <a:schemeClr val="tx1"/>
                </a:solidFill>
              </a:rPr>
              <a:t>Network communication requires protocols to establish the rules of communications. Data Link protocols:</a:t>
            </a:r>
          </a:p>
          <a:p>
            <a:pPr marL="1082675" lvl="2" indent="-285750">
              <a:buFont typeface="Arial" panose="020B0604020202020204" pitchFamily="34" charset="0"/>
              <a:buChar char="•"/>
            </a:pPr>
            <a:r>
              <a:rPr lang="en-US" sz="1600" dirty="0">
                <a:solidFill>
                  <a:schemeClr val="tx1"/>
                </a:solidFill>
              </a:rPr>
              <a:t>Allow the upper layers to access the media</a:t>
            </a:r>
          </a:p>
          <a:p>
            <a:pPr marL="1082675" lvl="2" indent="-285750">
              <a:buFont typeface="Arial" panose="020B0604020202020204" pitchFamily="34" charset="0"/>
              <a:buChar char="•"/>
            </a:pPr>
            <a:r>
              <a:rPr lang="en-US" sz="1600" dirty="0">
                <a:solidFill>
                  <a:schemeClr val="tx1"/>
                </a:solidFill>
              </a:rPr>
              <a:t>Prepare network data for the physical network</a:t>
            </a:r>
          </a:p>
          <a:p>
            <a:pPr marL="1082675" lvl="2" indent="-285750">
              <a:buFont typeface="Arial" panose="020B0604020202020204" pitchFamily="34" charset="0"/>
              <a:buChar char="•"/>
            </a:pPr>
            <a:r>
              <a:rPr lang="en-US" sz="1600" dirty="0">
                <a:solidFill>
                  <a:schemeClr val="tx1"/>
                </a:solidFill>
              </a:rPr>
              <a:t>Control how data is placed and received on the media</a:t>
            </a:r>
          </a:p>
          <a:p>
            <a:pPr marL="1082675" lvl="2" indent="-285750">
              <a:buFont typeface="Arial" panose="020B0604020202020204" pitchFamily="34" charset="0"/>
              <a:buChar char="•"/>
            </a:pPr>
            <a:r>
              <a:rPr lang="en-US" sz="1600" dirty="0">
                <a:solidFill>
                  <a:schemeClr val="tx1"/>
                </a:solidFill>
              </a:rPr>
              <a:t>Exchange frames between nodes over a physical network media, such as copper or fiber-optic</a:t>
            </a:r>
          </a:p>
          <a:p>
            <a:pPr marL="1082675" lvl="2" indent="-285750">
              <a:buFont typeface="Arial" panose="020B0604020202020204" pitchFamily="34" charset="0"/>
              <a:buChar char="•"/>
            </a:pPr>
            <a:r>
              <a:rPr lang="en-US" sz="1600" dirty="0">
                <a:solidFill>
                  <a:schemeClr val="tx1"/>
                </a:solidFill>
              </a:rPr>
              <a:t>Receive and directing packets to an upper layer protocol</a:t>
            </a:r>
          </a:p>
          <a:p>
            <a:pPr marL="1082675" lvl="2" indent="-285750">
              <a:buFont typeface="Arial" panose="020B0604020202020204" pitchFamily="34" charset="0"/>
              <a:buChar char="•"/>
            </a:pPr>
            <a:r>
              <a:rPr lang="en-US" sz="1600" dirty="0">
                <a:solidFill>
                  <a:schemeClr val="tx1"/>
                </a:solidFill>
              </a:rPr>
              <a:t>Perform error detection</a:t>
            </a:r>
          </a:p>
          <a:p>
            <a:pPr marL="406400" indent="-285750">
              <a:buFont typeface="Arial" panose="020B0604020202020204" pitchFamily="34" charset="0"/>
              <a:buChar char="•"/>
            </a:pPr>
            <a:r>
              <a:rPr lang="en-US" sz="1600" dirty="0">
                <a:solidFill>
                  <a:schemeClr val="tx1"/>
                </a:solidFill>
              </a:rPr>
              <a:t>The most popular data link layer connection used in wired networks is Ethernet.</a:t>
            </a:r>
          </a:p>
          <a:p>
            <a:pPr marL="406400" indent="-285750">
              <a:buFont typeface="Arial" panose="020B0604020202020204" pitchFamily="34" charset="0"/>
              <a:buChar char="•"/>
            </a:pPr>
            <a:r>
              <a:rPr lang="en-US" sz="1600" dirty="0">
                <a:solidFill>
                  <a:schemeClr val="tx1"/>
                </a:solidFill>
              </a:rPr>
              <a:t>Other data link protocols include wireless standards such as IEEE 802.11 (Wi-Fi), IEEE 802.15 (Bluetooth), and cellular 3G or 4G networks.</a:t>
            </a:r>
          </a:p>
          <a:p>
            <a:pPr marL="406400" indent="-285750">
              <a:buFont typeface="Arial" panose="020B0604020202020204" pitchFamily="34" charset="0"/>
              <a:buChar char="•"/>
            </a:pPr>
            <a:r>
              <a:rPr lang="en-US" sz="1600" dirty="0" err="1">
                <a:solidFill>
                  <a:schemeClr val="tx1"/>
                </a:solidFill>
              </a:rPr>
              <a:t>LoRaWAN</a:t>
            </a:r>
            <a:r>
              <a:rPr lang="en-US" sz="1600" dirty="0">
                <a:solidFill>
                  <a:schemeClr val="tx1"/>
                </a:solidFill>
              </a:rPr>
              <a:t> and NB-IoT are examples of emerging IoT supporting technologies.</a:t>
            </a:r>
          </a:p>
        </p:txBody>
      </p:sp>
      <p:pic>
        <p:nvPicPr>
          <p:cNvPr id="3" name="Picture 2"/>
          <p:cNvPicPr>
            <a:picLocks noChangeAspect="1"/>
          </p:cNvPicPr>
          <p:nvPr/>
        </p:nvPicPr>
        <p:blipFill>
          <a:blip r:embed="rId4"/>
          <a:stretch>
            <a:fillRect/>
          </a:stretch>
        </p:blipFill>
        <p:spPr>
          <a:xfrm>
            <a:off x="9056754" y="1342567"/>
            <a:ext cx="2703703" cy="1760283"/>
          </a:xfrm>
          <a:prstGeom prst="rect">
            <a:avLst/>
          </a:prstGeom>
        </p:spPr>
      </p:pic>
      <p:pic>
        <p:nvPicPr>
          <p:cNvPr id="4" name="Picture 3"/>
          <p:cNvPicPr>
            <a:picLocks noChangeAspect="1"/>
          </p:cNvPicPr>
          <p:nvPr/>
        </p:nvPicPr>
        <p:blipFill>
          <a:blip r:embed="rId5"/>
          <a:stretch>
            <a:fillRect/>
          </a:stretch>
        </p:blipFill>
        <p:spPr>
          <a:xfrm>
            <a:off x="9064018" y="4989393"/>
            <a:ext cx="2677244" cy="1761031"/>
          </a:xfrm>
          <a:prstGeom prst="rect">
            <a:avLst/>
          </a:prstGeom>
        </p:spPr>
      </p:pic>
    </p:spTree>
    <p:extLst>
      <p:ext uri="{BB962C8B-B14F-4D97-AF65-F5344CB8AC3E}">
        <p14:creationId xmlns:p14="http://schemas.microsoft.com/office/powerpoint/2010/main" val="41191884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a:latin typeface="Arial" charset="0"/>
              </a:rPr>
              <a:t>Layers of Connections (Cont.)</a:t>
            </a:r>
          </a:p>
        </p:txBody>
      </p:sp>
      <p:sp>
        <p:nvSpPr>
          <p:cNvPr id="2" name="Content Placeholder 1"/>
          <p:cNvSpPr>
            <a:spLocks noGrp="1"/>
          </p:cNvSpPr>
          <p:nvPr>
            <p:ph idx="1"/>
          </p:nvPr>
        </p:nvSpPr>
        <p:spPr>
          <a:xfrm>
            <a:off x="559124" y="1404420"/>
            <a:ext cx="10827194" cy="4902862"/>
          </a:xfrm>
        </p:spPr>
        <p:txBody>
          <a:bodyPr/>
          <a:lstStyle/>
          <a:p>
            <a:r>
              <a:rPr lang="en-US" sz="2000" dirty="0">
                <a:solidFill>
                  <a:schemeClr val="tx1"/>
                </a:solidFill>
              </a:rPr>
              <a:t>Application Connections</a:t>
            </a:r>
          </a:p>
          <a:p>
            <a:pPr marL="742950" lvl="1" indent="-285750">
              <a:buFont typeface="Arial" panose="020B0604020202020204" pitchFamily="34" charset="0"/>
              <a:buChar char="•"/>
            </a:pPr>
            <a:r>
              <a:rPr lang="en-US" sz="1600" dirty="0">
                <a:solidFill>
                  <a:schemeClr val="tx1"/>
                </a:solidFill>
              </a:rPr>
              <a:t>The </a:t>
            </a:r>
            <a:r>
              <a:rPr lang="en-US" sz="1600" dirty="0" err="1">
                <a:solidFill>
                  <a:schemeClr val="tx1"/>
                </a:solidFill>
              </a:rPr>
              <a:t>IoT</a:t>
            </a:r>
            <a:r>
              <a:rPr lang="en-US" sz="1600" dirty="0">
                <a:solidFill>
                  <a:schemeClr val="tx1"/>
                </a:solidFill>
              </a:rPr>
              <a:t> supports many types of connections.</a:t>
            </a:r>
          </a:p>
          <a:p>
            <a:pPr marL="742950" lvl="1" indent="-285750">
              <a:buFont typeface="Arial" panose="020B0604020202020204" pitchFamily="34" charset="0"/>
              <a:buChar char="•"/>
            </a:pPr>
            <a:r>
              <a:rPr lang="en-US" sz="1600" dirty="0">
                <a:solidFill>
                  <a:schemeClr val="tx1"/>
                </a:solidFill>
              </a:rPr>
              <a:t>Devices must use the same application layer protocols to connect.</a:t>
            </a:r>
          </a:p>
          <a:p>
            <a:pPr marL="742950" lvl="1" indent="-285750">
              <a:buFont typeface="Arial" panose="020B0604020202020204" pitchFamily="34" charset="0"/>
              <a:buChar char="•"/>
            </a:pPr>
            <a:r>
              <a:rPr lang="en-US" sz="1600" dirty="0">
                <a:solidFill>
                  <a:schemeClr val="tx1"/>
                </a:solidFill>
              </a:rPr>
              <a:t>The application will vary depending on the devices and type of connection involved.</a:t>
            </a:r>
          </a:p>
          <a:p>
            <a:pPr marL="742950" lvl="1" indent="-285750">
              <a:buFont typeface="Arial" panose="020B0604020202020204" pitchFamily="34" charset="0"/>
              <a:buChar char="•"/>
            </a:pPr>
            <a:r>
              <a:rPr lang="en-US" sz="1600" dirty="0">
                <a:solidFill>
                  <a:schemeClr val="tx1"/>
                </a:solidFill>
              </a:rPr>
              <a:t>MQTT and REST are newer application protocols, created to support </a:t>
            </a:r>
            <a:r>
              <a:rPr lang="en-US" sz="1600" dirty="0" err="1">
                <a:solidFill>
                  <a:schemeClr val="tx1"/>
                </a:solidFill>
              </a:rPr>
              <a:t>IoT</a:t>
            </a:r>
            <a:r>
              <a:rPr lang="en-US" sz="1600" dirty="0">
                <a:solidFill>
                  <a:schemeClr val="tx1"/>
                </a:solidFill>
              </a:rPr>
              <a:t> devices that connect in the myriad of different types of remote configurations.</a:t>
            </a:r>
          </a:p>
          <a:p>
            <a:pPr marL="742950" lvl="1" indent="-285750">
              <a:buFont typeface="Arial" panose="020B0604020202020204" pitchFamily="34" charset="0"/>
              <a:buChar char="•"/>
            </a:pPr>
            <a:r>
              <a:rPr lang="en-US" sz="1600" dirty="0">
                <a:solidFill>
                  <a:schemeClr val="tx1"/>
                </a:solidFill>
              </a:rPr>
              <a:t>MQTT is a lightweight messaging protocol with minimal overhead that provides high data integrity and security for remote environments.</a:t>
            </a:r>
          </a:p>
          <a:p>
            <a:pPr marL="742950" lvl="1" indent="-285750">
              <a:buFont typeface="Arial" panose="020B0604020202020204" pitchFamily="34" charset="0"/>
              <a:buChar char="•"/>
            </a:pPr>
            <a:r>
              <a:rPr lang="en-US" sz="1600" dirty="0">
                <a:solidFill>
                  <a:schemeClr val="tx1"/>
                </a:solidFill>
              </a:rPr>
              <a:t>REST or RESTful web services is a type of API designed to make it easier for programs to interact over the Internet.</a:t>
            </a:r>
            <a:endParaRPr lang="en-US" sz="2000" dirty="0">
              <a:solidFill>
                <a:schemeClr val="tx1"/>
              </a:solidFill>
            </a:endParaRPr>
          </a:p>
        </p:txBody>
      </p:sp>
      <p:pic>
        <p:nvPicPr>
          <p:cNvPr id="6" name="Picture 5"/>
          <p:cNvPicPr>
            <a:picLocks noChangeAspect="1"/>
          </p:cNvPicPr>
          <p:nvPr/>
        </p:nvPicPr>
        <p:blipFill>
          <a:blip r:embed="rId3"/>
          <a:stretch>
            <a:fillRect/>
          </a:stretch>
        </p:blipFill>
        <p:spPr>
          <a:xfrm>
            <a:off x="2098348" y="4408923"/>
            <a:ext cx="8304835" cy="2341502"/>
          </a:xfrm>
          <a:prstGeom prst="rect">
            <a:avLst/>
          </a:prstGeom>
        </p:spPr>
      </p:pic>
    </p:spTree>
    <p:extLst>
      <p:ext uri="{BB962C8B-B14F-4D97-AF65-F5344CB8AC3E}">
        <p14:creationId xmlns:p14="http://schemas.microsoft.com/office/powerpoint/2010/main" val="29394532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732367" y="107576"/>
            <a:ext cx="10723035" cy="1435838"/>
          </a:xfrm>
        </p:spPr>
        <p:txBody>
          <a:bodyPr/>
          <a:lstStyle/>
          <a:p>
            <a:pPr eaLnBrk="1" hangingPunct="1"/>
            <a:r>
              <a:rPr lang="en-US" sz="3600" dirty="0">
                <a:latin typeface="Arial" charset="0"/>
              </a:rPr>
              <a:t>Impact of Connections on Privacy and Security</a:t>
            </a:r>
          </a:p>
        </p:txBody>
      </p:sp>
      <p:sp>
        <p:nvSpPr>
          <p:cNvPr id="2" name="Content Placeholder 1"/>
          <p:cNvSpPr>
            <a:spLocks noGrp="1"/>
          </p:cNvSpPr>
          <p:nvPr>
            <p:ph idx="1"/>
          </p:nvPr>
        </p:nvSpPr>
        <p:spPr>
          <a:xfrm>
            <a:off x="378301" y="1663369"/>
            <a:ext cx="8772157" cy="4902862"/>
          </a:xfrm>
        </p:spPr>
        <p:txBody>
          <a:bodyPr>
            <a:normAutofit fontScale="92500" lnSpcReduction="10000"/>
          </a:bodyPr>
          <a:lstStyle/>
          <a:p>
            <a:r>
              <a:rPr lang="en-US" sz="2000" dirty="0">
                <a:solidFill>
                  <a:schemeClr val="tx1"/>
                </a:solidFill>
              </a:rPr>
              <a:t>What is Metadata?</a:t>
            </a:r>
          </a:p>
          <a:p>
            <a:pPr marL="742950" lvl="1" indent="-285750">
              <a:buFont typeface="Arial" panose="020B0604020202020204" pitchFamily="34" charset="0"/>
              <a:buChar char="•"/>
            </a:pPr>
            <a:r>
              <a:rPr lang="en-US" sz="1600" dirty="0">
                <a:solidFill>
                  <a:schemeClr val="tx1"/>
                </a:solidFill>
              </a:rPr>
              <a:t>Metadata refers to the data about data.</a:t>
            </a:r>
          </a:p>
          <a:p>
            <a:pPr marL="742950" lvl="1" indent="-285750">
              <a:buFont typeface="Arial" panose="020B0604020202020204" pitchFamily="34" charset="0"/>
              <a:buChar char="•"/>
            </a:pPr>
            <a:r>
              <a:rPr lang="en-US" sz="1600" dirty="0">
                <a:solidFill>
                  <a:schemeClr val="tx1"/>
                </a:solidFill>
              </a:rPr>
              <a:t>Metadata can be embedded within a digital object or it can be stored separately.</a:t>
            </a:r>
          </a:p>
          <a:p>
            <a:pPr marL="742950" lvl="1" indent="-285750">
              <a:buFont typeface="Arial" panose="020B0604020202020204" pitchFamily="34" charset="0"/>
              <a:buChar char="•"/>
            </a:pPr>
            <a:r>
              <a:rPr lang="en-US" sz="1600" dirty="0">
                <a:solidFill>
                  <a:schemeClr val="tx1"/>
                </a:solidFill>
              </a:rPr>
              <a:t>Metadata is not usually seen by a user.</a:t>
            </a:r>
          </a:p>
          <a:p>
            <a:r>
              <a:rPr lang="en-US" sz="2000" dirty="0">
                <a:solidFill>
                  <a:schemeClr val="tx1"/>
                </a:solidFill>
              </a:rPr>
              <a:t>The Impact of </a:t>
            </a:r>
            <a:r>
              <a:rPr lang="en-US" sz="2000" dirty="0" err="1">
                <a:solidFill>
                  <a:schemeClr val="tx1"/>
                </a:solidFill>
              </a:rPr>
              <a:t>IoT</a:t>
            </a:r>
            <a:r>
              <a:rPr lang="en-US" sz="2000" dirty="0">
                <a:solidFill>
                  <a:schemeClr val="tx1"/>
                </a:solidFill>
              </a:rPr>
              <a:t> on Privacy</a:t>
            </a:r>
          </a:p>
          <a:p>
            <a:pPr marL="742950" lvl="1" indent="-285750">
              <a:buFont typeface="Arial" panose="020B0604020202020204" pitchFamily="34" charset="0"/>
              <a:buChar char="•"/>
            </a:pPr>
            <a:r>
              <a:rPr lang="en-US" sz="1600" dirty="0">
                <a:solidFill>
                  <a:schemeClr val="tx1"/>
                </a:solidFill>
              </a:rPr>
              <a:t>Suggestions and design considerations concerning privacy include:</a:t>
            </a:r>
          </a:p>
          <a:p>
            <a:pPr marL="1082675" lvl="2" indent="-285750">
              <a:buFont typeface="Arial" panose="020B0604020202020204" pitchFamily="34" charset="0"/>
              <a:buChar char="•"/>
            </a:pPr>
            <a:r>
              <a:rPr lang="en-US" sz="1600" dirty="0">
                <a:solidFill>
                  <a:schemeClr val="tx1"/>
                </a:solidFill>
              </a:rPr>
              <a:t>Transparency</a:t>
            </a:r>
          </a:p>
          <a:p>
            <a:pPr marL="1082675" lvl="2" indent="-285750">
              <a:buFont typeface="Arial" panose="020B0604020202020204" pitchFamily="34" charset="0"/>
              <a:buChar char="•"/>
            </a:pPr>
            <a:r>
              <a:rPr lang="en-US" sz="1600" dirty="0">
                <a:solidFill>
                  <a:schemeClr val="tx1"/>
                </a:solidFill>
              </a:rPr>
              <a:t>Data Collection and Use</a:t>
            </a:r>
          </a:p>
          <a:p>
            <a:pPr marL="1082675" lvl="2" indent="-285750">
              <a:buFont typeface="Arial" panose="020B0604020202020204" pitchFamily="34" charset="0"/>
              <a:buChar char="•"/>
            </a:pPr>
            <a:r>
              <a:rPr lang="en-US" sz="1600" dirty="0">
                <a:solidFill>
                  <a:schemeClr val="tx1"/>
                </a:solidFill>
              </a:rPr>
              <a:t>Data Access</a:t>
            </a:r>
          </a:p>
          <a:p>
            <a:r>
              <a:rPr lang="en-US" sz="2000" dirty="0">
                <a:solidFill>
                  <a:schemeClr val="tx1"/>
                </a:solidFill>
              </a:rPr>
              <a:t>Challenges for Securing </a:t>
            </a:r>
            <a:r>
              <a:rPr lang="en-US" sz="2000" dirty="0" err="1">
                <a:solidFill>
                  <a:schemeClr val="tx1"/>
                </a:solidFill>
              </a:rPr>
              <a:t>IoT</a:t>
            </a:r>
            <a:r>
              <a:rPr lang="en-US" sz="2000" dirty="0">
                <a:solidFill>
                  <a:schemeClr val="tx1"/>
                </a:solidFill>
              </a:rPr>
              <a:t> Devices</a:t>
            </a:r>
          </a:p>
          <a:p>
            <a:pPr marL="742950" lvl="1" indent="-285750">
              <a:buFont typeface="Arial" panose="020B0604020202020204" pitchFamily="34" charset="0"/>
              <a:buChar char="•"/>
            </a:pPr>
            <a:r>
              <a:rPr lang="en-US" sz="1600" dirty="0">
                <a:solidFill>
                  <a:schemeClr val="tx1"/>
                </a:solidFill>
              </a:rPr>
              <a:t>Some </a:t>
            </a:r>
            <a:r>
              <a:rPr lang="en-US" sz="1600" dirty="0" err="1">
                <a:solidFill>
                  <a:schemeClr val="tx1"/>
                </a:solidFill>
              </a:rPr>
              <a:t>IoT</a:t>
            </a:r>
            <a:r>
              <a:rPr lang="en-US" sz="1600" dirty="0">
                <a:solidFill>
                  <a:schemeClr val="tx1"/>
                </a:solidFill>
              </a:rPr>
              <a:t> network security impacting factors include:</a:t>
            </a:r>
          </a:p>
          <a:p>
            <a:pPr marL="1082675" lvl="2" indent="-285750">
              <a:buFont typeface="Arial" panose="020B0604020202020204" pitchFamily="34" charset="0"/>
              <a:buChar char="•"/>
            </a:pPr>
            <a:r>
              <a:rPr lang="en-US" sz="1600" dirty="0">
                <a:solidFill>
                  <a:schemeClr val="tx1"/>
                </a:solidFill>
              </a:rPr>
              <a:t>Increasing Number of Devices</a:t>
            </a:r>
          </a:p>
          <a:p>
            <a:pPr marL="1082675" lvl="2" indent="-285750">
              <a:buFont typeface="Arial" panose="020B0604020202020204" pitchFamily="34" charset="0"/>
              <a:buChar char="•"/>
            </a:pPr>
            <a:r>
              <a:rPr lang="en-US" sz="1600" dirty="0">
                <a:solidFill>
                  <a:schemeClr val="tx1"/>
                </a:solidFill>
              </a:rPr>
              <a:t>Non-Traditional Location of Devices</a:t>
            </a:r>
          </a:p>
          <a:p>
            <a:pPr marL="1082675" lvl="2" indent="-285750">
              <a:buFont typeface="Arial" panose="020B0604020202020204" pitchFamily="34" charset="0"/>
              <a:buChar char="•"/>
            </a:pPr>
            <a:r>
              <a:rPr lang="en-US" sz="1600" dirty="0">
                <a:solidFill>
                  <a:schemeClr val="tx1"/>
                </a:solidFill>
              </a:rPr>
              <a:t>Changing Type and Quantity of Gathered Data</a:t>
            </a:r>
          </a:p>
          <a:p>
            <a:pPr marL="1082675" lvl="2" indent="-285750">
              <a:buFont typeface="Arial" panose="020B0604020202020204" pitchFamily="34" charset="0"/>
              <a:buChar char="•"/>
            </a:pPr>
            <a:r>
              <a:rPr lang="en-US" sz="1600" dirty="0">
                <a:solidFill>
                  <a:schemeClr val="tx1"/>
                </a:solidFill>
              </a:rPr>
              <a:t>Lack of Upgradeability</a:t>
            </a:r>
          </a:p>
          <a:p>
            <a:endParaRPr lang="en-US" sz="2000" dirty="0">
              <a:solidFill>
                <a:schemeClr val="tx1"/>
              </a:solidFill>
            </a:endParaRPr>
          </a:p>
          <a:p>
            <a:endParaRPr lang="en-US" dirty="0">
              <a:solidFill>
                <a:schemeClr val="tx1"/>
              </a:solidFill>
            </a:endParaRPr>
          </a:p>
        </p:txBody>
      </p:sp>
      <p:pic>
        <p:nvPicPr>
          <p:cNvPr id="3" name="Picture 2"/>
          <p:cNvPicPr>
            <a:picLocks noChangeAspect="1"/>
          </p:cNvPicPr>
          <p:nvPr/>
        </p:nvPicPr>
        <p:blipFill>
          <a:blip r:embed="rId3"/>
          <a:stretch>
            <a:fillRect/>
          </a:stretch>
        </p:blipFill>
        <p:spPr>
          <a:xfrm>
            <a:off x="7271068" y="2719904"/>
            <a:ext cx="4612681" cy="3406828"/>
          </a:xfrm>
          <a:prstGeom prst="rect">
            <a:avLst/>
          </a:prstGeom>
        </p:spPr>
      </p:pic>
    </p:spTree>
    <p:extLst>
      <p:ext uri="{BB962C8B-B14F-4D97-AF65-F5344CB8AC3E}">
        <p14:creationId xmlns:p14="http://schemas.microsoft.com/office/powerpoint/2010/main" val="12007458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13823" y="1594565"/>
            <a:ext cx="6027384" cy="4946016"/>
          </a:xfrm>
        </p:spPr>
        <p:txBody>
          <a:bodyPr>
            <a:normAutofit fontScale="92500" lnSpcReduction="10000"/>
          </a:bodyPr>
          <a:lstStyle/>
          <a:p>
            <a:pPr>
              <a:lnSpc>
                <a:spcPct val="110000"/>
              </a:lnSpc>
            </a:pPr>
            <a:r>
              <a:rPr lang="en-US" sz="2133" dirty="0">
                <a:solidFill>
                  <a:schemeClr val="tx1"/>
                </a:solidFill>
                <a:hlinkClick r:id="rId3"/>
              </a:rPr>
              <a:t>Artificial Intelligence </a:t>
            </a:r>
            <a:r>
              <a:rPr lang="en-US" sz="2133" dirty="0">
                <a:solidFill>
                  <a:schemeClr val="tx1"/>
                </a:solidFill>
              </a:rPr>
              <a:t>(AI) – Devices have the ability to “think” on their own.</a:t>
            </a:r>
          </a:p>
          <a:p>
            <a:pPr>
              <a:lnSpc>
                <a:spcPct val="110000"/>
              </a:lnSpc>
            </a:pPr>
            <a:r>
              <a:rPr lang="en-US" sz="2133" dirty="0">
                <a:solidFill>
                  <a:schemeClr val="tx1"/>
                </a:solidFill>
              </a:rPr>
              <a:t>Intent-Based Networking (IBN) – Providing software with rules, guidelines, or intent so that data could modify the network, infrastructure features, or security features within a network.</a:t>
            </a:r>
          </a:p>
          <a:p>
            <a:pPr>
              <a:lnSpc>
                <a:spcPct val="110000"/>
              </a:lnSpc>
            </a:pPr>
            <a:r>
              <a:rPr lang="en-US" sz="2133" dirty="0">
                <a:solidFill>
                  <a:schemeClr val="tx1"/>
                </a:solidFill>
              </a:rPr>
              <a:t>Example - A business defines that a contract employee is given access to only a specific set of data and applications. This is the intent. In an IBN system all the network devices will be automatically configured to fulfil this requirement across the network, no matter where the employee is connected. </a:t>
            </a:r>
          </a:p>
        </p:txBody>
      </p:sp>
      <p:sp>
        <p:nvSpPr>
          <p:cNvPr id="8194" name="Rectangle 2"/>
          <p:cNvSpPr>
            <a:spLocks noGrp="1" noChangeArrowheads="1"/>
          </p:cNvSpPr>
          <p:nvPr>
            <p:ph type="title"/>
          </p:nvPr>
        </p:nvSpPr>
        <p:spPr/>
        <p:txBody>
          <a:bodyPr/>
          <a:lstStyle/>
          <a:p>
            <a:r>
              <a:rPr lang="en-US" altLang="en-US" dirty="0"/>
              <a:t>The Future of Networks</a:t>
            </a:r>
          </a:p>
        </p:txBody>
      </p:sp>
      <p:pic>
        <p:nvPicPr>
          <p:cNvPr id="3" name="Picture 2" descr="Introduction to the Internet of Things - Mozilla Firefox">
            <a:extLst>
              <a:ext uri="{FF2B5EF4-FFF2-40B4-BE49-F238E27FC236}">
                <a16:creationId xmlns:a16="http://schemas.microsoft.com/office/drawing/2014/main" id="{9A4DBD60-35F7-4472-AFBE-A614A3EF5E0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209820" y="1932777"/>
            <a:ext cx="5868357" cy="2992445"/>
          </a:xfrm>
          <a:prstGeom prst="rect">
            <a:avLst/>
          </a:prstGeom>
        </p:spPr>
      </p:pic>
    </p:spTree>
    <p:extLst>
      <p:ext uri="{BB962C8B-B14F-4D97-AF65-F5344CB8AC3E}">
        <p14:creationId xmlns:p14="http://schemas.microsoft.com/office/powerpoint/2010/main" val="2870566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86F55-014B-40BC-A0CE-1E847F8BDE24}"/>
              </a:ext>
            </a:extLst>
          </p:cNvPr>
          <p:cNvSpPr>
            <a:spLocks noGrp="1"/>
          </p:cNvSpPr>
          <p:nvPr>
            <p:ph type="title"/>
          </p:nvPr>
        </p:nvSpPr>
        <p:spPr>
          <a:xfrm>
            <a:off x="586761" y="2993770"/>
            <a:ext cx="10723035" cy="1336956"/>
          </a:xfrm>
        </p:spPr>
        <p:txBody>
          <a:bodyPr/>
          <a:lstStyle/>
          <a:p>
            <a:r>
              <a:rPr lang="en-GB" dirty="0"/>
              <a:t>Summary</a:t>
            </a:r>
            <a:br>
              <a:rPr lang="en-GB" dirty="0"/>
            </a:br>
            <a:r>
              <a:rPr lang="en-GB" dirty="0"/>
              <a:t>&amp;</a:t>
            </a:r>
            <a:br>
              <a:rPr lang="en-GB" dirty="0"/>
            </a:br>
            <a:r>
              <a:rPr lang="en-GB" dirty="0"/>
              <a:t>Questions </a:t>
            </a:r>
          </a:p>
        </p:txBody>
      </p:sp>
    </p:spTree>
    <p:extLst>
      <p:ext uri="{BB962C8B-B14F-4D97-AF65-F5344CB8AC3E}">
        <p14:creationId xmlns:p14="http://schemas.microsoft.com/office/powerpoint/2010/main" val="42312638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2541</TotalTime>
  <Words>2107</Words>
  <Application>Microsoft Office PowerPoint</Application>
  <PresentationFormat>Widescreen</PresentationFormat>
  <Paragraphs>221</Paragraphs>
  <Slides>27</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News Gothic MT</vt:lpstr>
      <vt:lpstr>Wingdings 2</vt:lpstr>
      <vt:lpstr>Breeze</vt:lpstr>
      <vt:lpstr>IoT – Everything is Connected</vt:lpstr>
      <vt:lpstr>The Evolution of Digital Transformation</vt:lpstr>
      <vt:lpstr>The Impact of Digital Transformation on Business</vt:lpstr>
      <vt:lpstr>Can Smart Devices Think?</vt:lpstr>
      <vt:lpstr> Networking is the Foundation</vt:lpstr>
      <vt:lpstr>Network Types</vt:lpstr>
      <vt:lpstr>What is the IoT?</vt:lpstr>
      <vt:lpstr>Internet of Things</vt:lpstr>
      <vt:lpstr>IoT Solutions</vt:lpstr>
      <vt:lpstr>What are the Benefits of Connecting these IoT Devices?</vt:lpstr>
      <vt:lpstr>How are IoT Devices Connected to the Network?</vt:lpstr>
      <vt:lpstr>IoT Pillars  </vt:lpstr>
      <vt:lpstr>Building Blocks of an IoT System</vt:lpstr>
      <vt:lpstr>Building Blocks of an IoT System (Cont.)</vt:lpstr>
      <vt:lpstr>Processes in Controlled Systems</vt:lpstr>
      <vt:lpstr>Processes in Controlled Systems (Cont.)</vt:lpstr>
      <vt:lpstr>Processes in Controlled Systems (Cont.)</vt:lpstr>
      <vt:lpstr>Models of Communication</vt:lpstr>
      <vt:lpstr>Models of Communication (cont’d)</vt:lpstr>
      <vt:lpstr>Models of Communication (Cont.)</vt:lpstr>
      <vt:lpstr>Models of Communication (Cont.)</vt:lpstr>
      <vt:lpstr>Layers of Connections</vt:lpstr>
      <vt:lpstr>Layers of Connections (cont’d)</vt:lpstr>
      <vt:lpstr>Layers of Connections (Cont.)</vt:lpstr>
      <vt:lpstr>Impact of Connections on Privacy and Security</vt:lpstr>
      <vt:lpstr>The Future of Networks</vt:lpstr>
      <vt:lpstr>Summary &amp; Questions </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196</cp:revision>
  <dcterms:created xsi:type="dcterms:W3CDTF">2011-10-03T10:20:59Z</dcterms:created>
  <dcterms:modified xsi:type="dcterms:W3CDTF">2020-03-03T15:01:56Z</dcterms:modified>
</cp:coreProperties>
</file>