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notesMasterIdLst>
    <p:notesMasterId r:id="rId39"/>
  </p:notesMasterIdLst>
  <p:sldIdLst>
    <p:sldId id="260" r:id="rId7"/>
    <p:sldId id="257" r:id="rId8"/>
    <p:sldId id="263" r:id="rId9"/>
    <p:sldId id="265" r:id="rId10"/>
    <p:sldId id="266" r:id="rId11"/>
    <p:sldId id="264" r:id="rId12"/>
    <p:sldId id="267" r:id="rId13"/>
    <p:sldId id="268" r:id="rId14"/>
    <p:sldId id="269" r:id="rId15"/>
    <p:sldId id="270" r:id="rId16"/>
    <p:sldId id="271" r:id="rId17"/>
    <p:sldId id="273" r:id="rId18"/>
    <p:sldId id="274" r:id="rId19"/>
    <p:sldId id="275" r:id="rId20"/>
    <p:sldId id="272" r:id="rId21"/>
    <p:sldId id="276" r:id="rId22"/>
    <p:sldId id="277" r:id="rId23"/>
    <p:sldId id="279" r:id="rId24"/>
    <p:sldId id="278" r:id="rId25"/>
    <p:sldId id="280" r:id="rId26"/>
    <p:sldId id="281" r:id="rId27"/>
    <p:sldId id="283" r:id="rId28"/>
    <p:sldId id="284" r:id="rId29"/>
    <p:sldId id="285" r:id="rId30"/>
    <p:sldId id="286" r:id="rId31"/>
    <p:sldId id="287" r:id="rId32"/>
    <p:sldId id="288" r:id="rId33"/>
    <p:sldId id="289" r:id="rId34"/>
    <p:sldId id="290" r:id="rId35"/>
    <p:sldId id="291" r:id="rId36"/>
    <p:sldId id="292" r:id="rId37"/>
    <p:sldId id="262"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776DB06-C57C-4854-8F5B-18AD3EA464D3}" v="75" dt="2025-10-23T18:57:53.96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736"/>
    <p:restoredTop sz="82348" autoAdjust="0"/>
  </p:normalViewPr>
  <p:slideViewPr>
    <p:cSldViewPr snapToGrid="0" snapToObjects="1">
      <p:cViewPr varScale="1">
        <p:scale>
          <a:sx n="47" d="100"/>
          <a:sy n="47" d="100"/>
        </p:scale>
        <p:origin x="48" y="10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notesMaster" Target="notesMasters/notesMaster1.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theme" Target="theme/theme1.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tableStyles" Target="tableStyles.xml"/><Relationship Id="rId8" Type="http://schemas.openxmlformats.org/officeDocument/2006/relationships/slide" Target="slides/slide2.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20" Type="http://schemas.openxmlformats.org/officeDocument/2006/relationships/slide" Target="slides/slide14.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k Huntly" userId="2f894ec6-1403-4f17-b28b-5f1f7519461e" providerId="ADAL" clId="{28B19D55-2B64-4018-8539-1453B0FDE5DC}"/>
    <pc:docChg chg="undo custSel addSld delSld modSld sldOrd">
      <pc:chgData name="Mark Huntly" userId="2f894ec6-1403-4f17-b28b-5f1f7519461e" providerId="ADAL" clId="{28B19D55-2B64-4018-8539-1453B0FDE5DC}" dt="2025-10-25T15:59:09.891" v="3603" actId="47"/>
      <pc:docMkLst>
        <pc:docMk/>
      </pc:docMkLst>
      <pc:sldChg chg="modSp mod">
        <pc:chgData name="Mark Huntly" userId="2f894ec6-1403-4f17-b28b-5f1f7519461e" providerId="ADAL" clId="{28B19D55-2B64-4018-8539-1453B0FDE5DC}" dt="2025-10-22T18:01:08.136" v="1" actId="403"/>
        <pc:sldMkLst>
          <pc:docMk/>
          <pc:sldMk cId="3202298210" sldId="268"/>
        </pc:sldMkLst>
        <pc:spChg chg="mod">
          <ac:chgData name="Mark Huntly" userId="2f894ec6-1403-4f17-b28b-5f1f7519461e" providerId="ADAL" clId="{28B19D55-2B64-4018-8539-1453B0FDE5DC}" dt="2025-10-22T18:01:08.136" v="1" actId="403"/>
          <ac:spMkLst>
            <pc:docMk/>
            <pc:sldMk cId="3202298210" sldId="268"/>
            <ac:spMk id="3" creationId="{B76FF6C1-E6BD-B046-EA60-90644C31860D}"/>
          </ac:spMkLst>
        </pc:spChg>
      </pc:sldChg>
      <pc:sldChg chg="addSp modSp add mod">
        <pc:chgData name="Mark Huntly" userId="2f894ec6-1403-4f17-b28b-5f1f7519461e" providerId="ADAL" clId="{28B19D55-2B64-4018-8539-1453B0FDE5DC}" dt="2025-10-22T20:19:53.835" v="531" actId="12"/>
        <pc:sldMkLst>
          <pc:docMk/>
          <pc:sldMk cId="706124616" sldId="269"/>
        </pc:sldMkLst>
        <pc:spChg chg="add mod">
          <ac:chgData name="Mark Huntly" userId="2f894ec6-1403-4f17-b28b-5f1f7519461e" providerId="ADAL" clId="{28B19D55-2B64-4018-8539-1453B0FDE5DC}" dt="2025-10-22T18:16:42.079" v="288" actId="1076"/>
          <ac:spMkLst>
            <pc:docMk/>
            <pc:sldMk cId="706124616" sldId="269"/>
            <ac:spMk id="2" creationId="{F2C7AB4F-CE0F-F3AC-B365-8E9AE2986219}"/>
          </ac:spMkLst>
        </pc:spChg>
        <pc:spChg chg="mod">
          <ac:chgData name="Mark Huntly" userId="2f894ec6-1403-4f17-b28b-5f1f7519461e" providerId="ADAL" clId="{28B19D55-2B64-4018-8539-1453B0FDE5DC}" dt="2025-10-22T20:19:53.835" v="531" actId="12"/>
          <ac:spMkLst>
            <pc:docMk/>
            <pc:sldMk cId="706124616" sldId="269"/>
            <ac:spMk id="3" creationId="{2D02509A-1872-1516-D980-F5B4EF8F7B5F}"/>
          </ac:spMkLst>
        </pc:spChg>
        <pc:spChg chg="mod">
          <ac:chgData name="Mark Huntly" userId="2f894ec6-1403-4f17-b28b-5f1f7519461e" providerId="ADAL" clId="{28B19D55-2B64-4018-8539-1453B0FDE5DC}" dt="2025-10-22T18:11:58.992" v="22" actId="20577"/>
          <ac:spMkLst>
            <pc:docMk/>
            <pc:sldMk cId="706124616" sldId="269"/>
            <ac:spMk id="4" creationId="{E18D87C9-98CD-3F70-1FBB-CFDBE65A1285}"/>
          </ac:spMkLst>
        </pc:spChg>
        <pc:spChg chg="add mod">
          <ac:chgData name="Mark Huntly" userId="2f894ec6-1403-4f17-b28b-5f1f7519461e" providerId="ADAL" clId="{28B19D55-2B64-4018-8539-1453B0FDE5DC}" dt="2025-10-22T18:17:17.733" v="296" actId="207"/>
          <ac:spMkLst>
            <pc:docMk/>
            <pc:sldMk cId="706124616" sldId="269"/>
            <ac:spMk id="5" creationId="{643E75C1-BC50-A822-2C34-F7AEEB9E9DD5}"/>
          </ac:spMkLst>
        </pc:spChg>
      </pc:sldChg>
      <pc:sldChg chg="addSp modSp add mod modNotesTx">
        <pc:chgData name="Mark Huntly" userId="2f894ec6-1403-4f17-b28b-5f1f7519461e" providerId="ADAL" clId="{28B19D55-2B64-4018-8539-1453B0FDE5DC}" dt="2025-10-22T20:24:40.402" v="582" actId="20577"/>
        <pc:sldMkLst>
          <pc:docMk/>
          <pc:sldMk cId="304584479" sldId="270"/>
        </pc:sldMkLst>
        <pc:spChg chg="mod">
          <ac:chgData name="Mark Huntly" userId="2f894ec6-1403-4f17-b28b-5f1f7519461e" providerId="ADAL" clId="{28B19D55-2B64-4018-8539-1453B0FDE5DC}" dt="2025-10-22T20:24:34.506" v="581" actId="20577"/>
          <ac:spMkLst>
            <pc:docMk/>
            <pc:sldMk cId="304584479" sldId="270"/>
            <ac:spMk id="3" creationId="{E951C666-47A5-EEFF-F75B-EDD2A927550A}"/>
          </ac:spMkLst>
        </pc:spChg>
        <pc:picChg chg="add mod">
          <ac:chgData name="Mark Huntly" userId="2f894ec6-1403-4f17-b28b-5f1f7519461e" providerId="ADAL" clId="{28B19D55-2B64-4018-8539-1453B0FDE5DC}" dt="2025-10-22T20:22:13.505" v="541" actId="1076"/>
          <ac:picMkLst>
            <pc:docMk/>
            <pc:sldMk cId="304584479" sldId="270"/>
            <ac:picMk id="7" creationId="{EABB4724-0221-B121-7626-CAAE73823CD0}"/>
          </ac:picMkLst>
        </pc:picChg>
        <pc:picChg chg="add mod">
          <ac:chgData name="Mark Huntly" userId="2f894ec6-1403-4f17-b28b-5f1f7519461e" providerId="ADAL" clId="{28B19D55-2B64-4018-8539-1453B0FDE5DC}" dt="2025-10-22T20:24:00.047" v="566" actId="14100"/>
          <ac:picMkLst>
            <pc:docMk/>
            <pc:sldMk cId="304584479" sldId="270"/>
            <ac:picMk id="9" creationId="{E980F412-EEE4-A4AD-EBF9-B6F8BA6FAB1C}"/>
          </ac:picMkLst>
        </pc:picChg>
      </pc:sldChg>
      <pc:sldChg chg="addSp modSp add mod modNotesTx">
        <pc:chgData name="Mark Huntly" userId="2f894ec6-1403-4f17-b28b-5f1f7519461e" providerId="ADAL" clId="{28B19D55-2B64-4018-8539-1453B0FDE5DC}" dt="2025-10-23T09:53:05.744" v="1618" actId="20577"/>
        <pc:sldMkLst>
          <pc:docMk/>
          <pc:sldMk cId="1986884864" sldId="271"/>
        </pc:sldMkLst>
        <pc:spChg chg="mod">
          <ac:chgData name="Mark Huntly" userId="2f894ec6-1403-4f17-b28b-5f1f7519461e" providerId="ADAL" clId="{28B19D55-2B64-4018-8539-1453B0FDE5DC}" dt="2025-10-23T09:53:05.744" v="1618" actId="20577"/>
          <ac:spMkLst>
            <pc:docMk/>
            <pc:sldMk cId="1986884864" sldId="271"/>
            <ac:spMk id="3" creationId="{272303F3-BF52-5C09-FA5D-E7A41302A0E8}"/>
          </ac:spMkLst>
        </pc:spChg>
        <pc:spChg chg="add mod">
          <ac:chgData name="Mark Huntly" userId="2f894ec6-1403-4f17-b28b-5f1f7519461e" providerId="ADAL" clId="{28B19D55-2B64-4018-8539-1453B0FDE5DC}" dt="2025-10-23T09:52:17.781" v="1573" actId="1076"/>
          <ac:spMkLst>
            <pc:docMk/>
            <pc:sldMk cId="1986884864" sldId="271"/>
            <ac:spMk id="10" creationId="{6CD97245-9E3E-F1E4-F6BE-A98174C91F63}"/>
          </ac:spMkLst>
        </pc:spChg>
        <pc:spChg chg="add mod">
          <ac:chgData name="Mark Huntly" userId="2f894ec6-1403-4f17-b28b-5f1f7519461e" providerId="ADAL" clId="{28B19D55-2B64-4018-8539-1453B0FDE5DC}" dt="2025-10-23T09:52:31.993" v="1577" actId="14100"/>
          <ac:spMkLst>
            <pc:docMk/>
            <pc:sldMk cId="1986884864" sldId="271"/>
            <ac:spMk id="11" creationId="{A9D60E4B-D18F-8EEA-6193-6A9F75E2F4E3}"/>
          </ac:spMkLst>
        </pc:spChg>
        <pc:spChg chg="add mod">
          <ac:chgData name="Mark Huntly" userId="2f894ec6-1403-4f17-b28b-5f1f7519461e" providerId="ADAL" clId="{28B19D55-2B64-4018-8539-1453B0FDE5DC}" dt="2025-10-23T09:52:24.613" v="1575" actId="14100"/>
          <ac:spMkLst>
            <pc:docMk/>
            <pc:sldMk cId="1986884864" sldId="271"/>
            <ac:spMk id="12" creationId="{6B235DCA-22B1-EE58-9B69-37B26808E76F}"/>
          </ac:spMkLst>
        </pc:spChg>
        <pc:picChg chg="add mod">
          <ac:chgData name="Mark Huntly" userId="2f894ec6-1403-4f17-b28b-5f1f7519461e" providerId="ADAL" clId="{28B19D55-2B64-4018-8539-1453B0FDE5DC}" dt="2025-10-23T09:50:54.877" v="1554" actId="14100"/>
          <ac:picMkLst>
            <pc:docMk/>
            <pc:sldMk cId="1986884864" sldId="271"/>
            <ac:picMk id="7" creationId="{A954BC82-EC5C-C176-F6DA-B6903D59CDD8}"/>
          </ac:picMkLst>
        </pc:picChg>
        <pc:picChg chg="add mod">
          <ac:chgData name="Mark Huntly" userId="2f894ec6-1403-4f17-b28b-5f1f7519461e" providerId="ADAL" clId="{28B19D55-2B64-4018-8539-1453B0FDE5DC}" dt="2025-10-23T09:52:06.905" v="1569" actId="1076"/>
          <ac:picMkLst>
            <pc:docMk/>
            <pc:sldMk cId="1986884864" sldId="271"/>
            <ac:picMk id="9" creationId="{080DE48B-7C97-B2A2-6647-ECFE8E29E675}"/>
          </ac:picMkLst>
        </pc:picChg>
      </pc:sldChg>
      <pc:sldChg chg="addSp modSp add mod modNotesTx">
        <pc:chgData name="Mark Huntly" userId="2f894ec6-1403-4f17-b28b-5f1f7519461e" providerId="ADAL" clId="{28B19D55-2B64-4018-8539-1453B0FDE5DC}" dt="2025-10-22T21:04:43.660" v="1553" actId="20577"/>
        <pc:sldMkLst>
          <pc:docMk/>
          <pc:sldMk cId="2967926726" sldId="272"/>
        </pc:sldMkLst>
        <pc:spChg chg="mod">
          <ac:chgData name="Mark Huntly" userId="2f894ec6-1403-4f17-b28b-5f1f7519461e" providerId="ADAL" clId="{28B19D55-2B64-4018-8539-1453B0FDE5DC}" dt="2025-10-22T21:03:23.450" v="1440" actId="404"/>
          <ac:spMkLst>
            <pc:docMk/>
            <pc:sldMk cId="2967926726" sldId="272"/>
            <ac:spMk id="3" creationId="{BAE54A91-7D2B-7CC7-75C2-23A2BC50A078}"/>
          </ac:spMkLst>
        </pc:spChg>
        <pc:picChg chg="add mod">
          <ac:chgData name="Mark Huntly" userId="2f894ec6-1403-4f17-b28b-5f1f7519461e" providerId="ADAL" clId="{28B19D55-2B64-4018-8539-1453B0FDE5DC}" dt="2025-10-22T21:00:13.518" v="1413" actId="14100"/>
          <ac:picMkLst>
            <pc:docMk/>
            <pc:sldMk cId="2967926726" sldId="272"/>
            <ac:picMk id="7" creationId="{1FB4CB26-42DE-316D-BF7D-114F3A84A03A}"/>
          </ac:picMkLst>
        </pc:picChg>
        <pc:picChg chg="add mod">
          <ac:chgData name="Mark Huntly" userId="2f894ec6-1403-4f17-b28b-5f1f7519461e" providerId="ADAL" clId="{28B19D55-2B64-4018-8539-1453B0FDE5DC}" dt="2025-10-22T21:02:14.170" v="1418" actId="14100"/>
          <ac:picMkLst>
            <pc:docMk/>
            <pc:sldMk cId="2967926726" sldId="272"/>
            <ac:picMk id="9" creationId="{A6E33981-94BC-52ED-73EF-7047CAD8E9B2}"/>
          </ac:picMkLst>
        </pc:picChg>
      </pc:sldChg>
      <pc:sldChg chg="delSp modSp add mod modNotesTx">
        <pc:chgData name="Mark Huntly" userId="2f894ec6-1403-4f17-b28b-5f1f7519461e" providerId="ADAL" clId="{28B19D55-2B64-4018-8539-1453B0FDE5DC}" dt="2025-10-22T20:45:38.289" v="1079" actId="11"/>
        <pc:sldMkLst>
          <pc:docMk/>
          <pc:sldMk cId="1537532292" sldId="273"/>
        </pc:sldMkLst>
        <pc:spChg chg="mod">
          <ac:chgData name="Mark Huntly" userId="2f894ec6-1403-4f17-b28b-5f1f7519461e" providerId="ADAL" clId="{28B19D55-2B64-4018-8539-1453B0FDE5DC}" dt="2025-10-22T20:45:38.289" v="1079" actId="11"/>
          <ac:spMkLst>
            <pc:docMk/>
            <pc:sldMk cId="1537532292" sldId="273"/>
            <ac:spMk id="3" creationId="{7FBBE83A-B721-4274-9DC5-7D08B23902B4}"/>
          </ac:spMkLst>
        </pc:spChg>
      </pc:sldChg>
      <pc:sldChg chg="addSp modSp add mod ord modNotesTx">
        <pc:chgData name="Mark Huntly" userId="2f894ec6-1403-4f17-b28b-5f1f7519461e" providerId="ADAL" clId="{28B19D55-2B64-4018-8539-1453B0FDE5DC}" dt="2025-10-23T09:53:53.564" v="1619" actId="14100"/>
        <pc:sldMkLst>
          <pc:docMk/>
          <pc:sldMk cId="3887083936" sldId="274"/>
        </pc:sldMkLst>
        <pc:spChg chg="mod">
          <ac:chgData name="Mark Huntly" userId="2f894ec6-1403-4f17-b28b-5f1f7519461e" providerId="ADAL" clId="{28B19D55-2B64-4018-8539-1453B0FDE5DC}" dt="2025-10-22T20:45:57.095" v="1082" actId="11"/>
          <ac:spMkLst>
            <pc:docMk/>
            <pc:sldMk cId="3887083936" sldId="274"/>
            <ac:spMk id="3" creationId="{48B627CE-F382-627B-5024-96405028355B}"/>
          </ac:spMkLst>
        </pc:spChg>
        <pc:picChg chg="add mod">
          <ac:chgData name="Mark Huntly" userId="2f894ec6-1403-4f17-b28b-5f1f7519461e" providerId="ADAL" clId="{28B19D55-2B64-4018-8539-1453B0FDE5DC}" dt="2025-10-22T20:42:02.422" v="1006" actId="14100"/>
          <ac:picMkLst>
            <pc:docMk/>
            <pc:sldMk cId="3887083936" sldId="274"/>
            <ac:picMk id="7" creationId="{943488E1-381A-96AA-89F7-5210A07599BD}"/>
          </ac:picMkLst>
        </pc:picChg>
        <pc:picChg chg="add mod">
          <ac:chgData name="Mark Huntly" userId="2f894ec6-1403-4f17-b28b-5f1f7519461e" providerId="ADAL" clId="{28B19D55-2B64-4018-8539-1453B0FDE5DC}" dt="2025-10-23T09:53:53.564" v="1619" actId="14100"/>
          <ac:picMkLst>
            <pc:docMk/>
            <pc:sldMk cId="3887083936" sldId="274"/>
            <ac:picMk id="9" creationId="{96E9F9A1-10A6-57D3-C4FA-A3B6A2B7E070}"/>
          </ac:picMkLst>
        </pc:picChg>
      </pc:sldChg>
      <pc:sldChg chg="delSp modSp add mod modNotesTx">
        <pc:chgData name="Mark Huntly" userId="2f894ec6-1403-4f17-b28b-5f1f7519461e" providerId="ADAL" clId="{28B19D55-2B64-4018-8539-1453B0FDE5DC}" dt="2025-10-22T20:54:15.016" v="1354" actId="20577"/>
        <pc:sldMkLst>
          <pc:docMk/>
          <pc:sldMk cId="956640181" sldId="275"/>
        </pc:sldMkLst>
        <pc:spChg chg="mod">
          <ac:chgData name="Mark Huntly" userId="2f894ec6-1403-4f17-b28b-5f1f7519461e" providerId="ADAL" clId="{28B19D55-2B64-4018-8539-1453B0FDE5DC}" dt="2025-10-22T20:51:37.246" v="1353" actId="20577"/>
          <ac:spMkLst>
            <pc:docMk/>
            <pc:sldMk cId="956640181" sldId="275"/>
            <ac:spMk id="3" creationId="{0AA24D88-D2EE-FB11-8B1F-1915C75B463C}"/>
          </ac:spMkLst>
        </pc:spChg>
      </pc:sldChg>
      <pc:sldChg chg="delSp modSp add mod modNotesTx">
        <pc:chgData name="Mark Huntly" userId="2f894ec6-1403-4f17-b28b-5f1f7519461e" providerId="ADAL" clId="{28B19D55-2B64-4018-8539-1453B0FDE5DC}" dt="2025-10-23T09:58:55.093" v="1677" actId="478"/>
        <pc:sldMkLst>
          <pc:docMk/>
          <pc:sldMk cId="4061613473" sldId="276"/>
        </pc:sldMkLst>
        <pc:spChg chg="mod">
          <ac:chgData name="Mark Huntly" userId="2f894ec6-1403-4f17-b28b-5f1f7519461e" providerId="ADAL" clId="{28B19D55-2B64-4018-8539-1453B0FDE5DC}" dt="2025-10-23T09:57:43.408" v="1669" actId="403"/>
          <ac:spMkLst>
            <pc:docMk/>
            <pc:sldMk cId="4061613473" sldId="276"/>
            <ac:spMk id="3" creationId="{EFFC3032-C974-6706-390D-5BE25AC6031F}"/>
          </ac:spMkLst>
        </pc:spChg>
        <pc:spChg chg="mod">
          <ac:chgData name="Mark Huntly" userId="2f894ec6-1403-4f17-b28b-5f1f7519461e" providerId="ADAL" clId="{28B19D55-2B64-4018-8539-1453B0FDE5DC}" dt="2025-10-23T09:54:42.469" v="1644" actId="20577"/>
          <ac:spMkLst>
            <pc:docMk/>
            <pc:sldMk cId="4061613473" sldId="276"/>
            <ac:spMk id="4" creationId="{AE22240B-A8D6-5DFC-3175-4BD643E82AF3}"/>
          </ac:spMkLst>
        </pc:spChg>
      </pc:sldChg>
      <pc:sldChg chg="addSp delSp modSp add mod">
        <pc:chgData name="Mark Huntly" userId="2f894ec6-1403-4f17-b28b-5f1f7519461e" providerId="ADAL" clId="{28B19D55-2B64-4018-8539-1453B0FDE5DC}" dt="2025-10-23T10:03:05.037" v="1727" actId="1582"/>
        <pc:sldMkLst>
          <pc:docMk/>
          <pc:sldMk cId="2355728050" sldId="277"/>
        </pc:sldMkLst>
        <pc:spChg chg="mod">
          <ac:chgData name="Mark Huntly" userId="2f894ec6-1403-4f17-b28b-5f1f7519461e" providerId="ADAL" clId="{28B19D55-2B64-4018-8539-1453B0FDE5DC}" dt="2025-10-23T10:02:39.548" v="1723" actId="5793"/>
          <ac:spMkLst>
            <pc:docMk/>
            <pc:sldMk cId="2355728050" sldId="277"/>
            <ac:spMk id="3" creationId="{FE110B68-5C59-36DF-A480-256652807682}"/>
          </ac:spMkLst>
        </pc:spChg>
        <pc:spChg chg="add mod">
          <ac:chgData name="Mark Huntly" userId="2f894ec6-1403-4f17-b28b-5f1f7519461e" providerId="ADAL" clId="{28B19D55-2B64-4018-8539-1453B0FDE5DC}" dt="2025-10-23T10:02:47.693" v="1724" actId="1076"/>
          <ac:spMkLst>
            <pc:docMk/>
            <pc:sldMk cId="2355728050" sldId="277"/>
            <ac:spMk id="6" creationId="{11AF87B4-9A21-B0DD-275A-C405D926E2EB}"/>
          </ac:spMkLst>
        </pc:spChg>
        <pc:cxnChg chg="add mod">
          <ac:chgData name="Mark Huntly" userId="2f894ec6-1403-4f17-b28b-5f1f7519461e" providerId="ADAL" clId="{28B19D55-2B64-4018-8539-1453B0FDE5DC}" dt="2025-10-23T10:03:05.037" v="1727" actId="1582"/>
          <ac:cxnSpMkLst>
            <pc:docMk/>
            <pc:sldMk cId="2355728050" sldId="277"/>
            <ac:cxnSpMk id="8" creationId="{A319DD74-7AAF-6574-7C0A-3349E5C5B6C1}"/>
          </ac:cxnSpMkLst>
        </pc:cxnChg>
      </pc:sldChg>
      <pc:sldChg chg="delSp modSp add mod">
        <pc:chgData name="Mark Huntly" userId="2f894ec6-1403-4f17-b28b-5f1f7519461e" providerId="ADAL" clId="{28B19D55-2B64-4018-8539-1453B0FDE5DC}" dt="2025-10-23T11:59:32.642" v="2648" actId="20577"/>
        <pc:sldMkLst>
          <pc:docMk/>
          <pc:sldMk cId="3093728599" sldId="278"/>
        </pc:sldMkLst>
        <pc:spChg chg="mod">
          <ac:chgData name="Mark Huntly" userId="2f894ec6-1403-4f17-b28b-5f1f7519461e" providerId="ADAL" clId="{28B19D55-2B64-4018-8539-1453B0FDE5DC}" dt="2025-10-23T11:59:32.642" v="2648" actId="20577"/>
          <ac:spMkLst>
            <pc:docMk/>
            <pc:sldMk cId="3093728599" sldId="278"/>
            <ac:spMk id="3" creationId="{D1C0BBFB-BB4C-FF80-025D-DBAB6DDCA59F}"/>
          </ac:spMkLst>
        </pc:spChg>
        <pc:spChg chg="mod">
          <ac:chgData name="Mark Huntly" userId="2f894ec6-1403-4f17-b28b-5f1f7519461e" providerId="ADAL" clId="{28B19D55-2B64-4018-8539-1453B0FDE5DC}" dt="2025-10-23T10:05:16.687" v="1765" actId="20577"/>
          <ac:spMkLst>
            <pc:docMk/>
            <pc:sldMk cId="3093728599" sldId="278"/>
            <ac:spMk id="4" creationId="{9964C95D-2201-856E-2B3F-E64FABE749B0}"/>
          </ac:spMkLst>
        </pc:spChg>
      </pc:sldChg>
      <pc:sldChg chg="modSp add mod ord modNotesTx">
        <pc:chgData name="Mark Huntly" userId="2f894ec6-1403-4f17-b28b-5f1f7519461e" providerId="ADAL" clId="{28B19D55-2B64-4018-8539-1453B0FDE5DC}" dt="2025-10-23T11:43:39.577" v="2330"/>
        <pc:sldMkLst>
          <pc:docMk/>
          <pc:sldMk cId="3338024128" sldId="279"/>
        </pc:sldMkLst>
        <pc:spChg chg="mod">
          <ac:chgData name="Mark Huntly" userId="2f894ec6-1403-4f17-b28b-5f1f7519461e" providerId="ADAL" clId="{28B19D55-2B64-4018-8539-1453B0FDE5DC}" dt="2025-10-23T11:37:40.954" v="2293" actId="20577"/>
          <ac:spMkLst>
            <pc:docMk/>
            <pc:sldMk cId="3338024128" sldId="279"/>
            <ac:spMk id="3" creationId="{05D3BE5F-76F8-3115-7B17-50EADFE412EF}"/>
          </ac:spMkLst>
        </pc:spChg>
      </pc:sldChg>
      <pc:sldChg chg="addSp delSp modSp add mod modNotesTx">
        <pc:chgData name="Mark Huntly" userId="2f894ec6-1403-4f17-b28b-5f1f7519461e" providerId="ADAL" clId="{28B19D55-2B64-4018-8539-1453B0FDE5DC}" dt="2025-10-23T12:01:22.863" v="2700" actId="1076"/>
        <pc:sldMkLst>
          <pc:docMk/>
          <pc:sldMk cId="1826086913" sldId="280"/>
        </pc:sldMkLst>
        <pc:spChg chg="mod">
          <ac:chgData name="Mark Huntly" userId="2f894ec6-1403-4f17-b28b-5f1f7519461e" providerId="ADAL" clId="{28B19D55-2B64-4018-8539-1453B0FDE5DC}" dt="2025-10-23T11:48:18.219" v="2388" actId="20577"/>
          <ac:spMkLst>
            <pc:docMk/>
            <pc:sldMk cId="1826086913" sldId="280"/>
            <ac:spMk id="4" creationId="{E7A6EDC9-33CA-4427-9F69-5EA3419EDB44}"/>
          </ac:spMkLst>
        </pc:spChg>
        <pc:spChg chg="add mod">
          <ac:chgData name="Mark Huntly" userId="2f894ec6-1403-4f17-b28b-5f1f7519461e" providerId="ADAL" clId="{28B19D55-2B64-4018-8539-1453B0FDE5DC}" dt="2025-10-23T12:01:14.061" v="2698" actId="20577"/>
          <ac:spMkLst>
            <pc:docMk/>
            <pc:sldMk cId="1826086913" sldId="280"/>
            <ac:spMk id="7" creationId="{8A9A6C35-42E3-F941-28B9-E15E28848C12}"/>
          </ac:spMkLst>
        </pc:spChg>
        <pc:picChg chg="add mod ord">
          <ac:chgData name="Mark Huntly" userId="2f894ec6-1403-4f17-b28b-5f1f7519461e" providerId="ADAL" clId="{28B19D55-2B64-4018-8539-1453B0FDE5DC}" dt="2025-10-23T11:52:27.587" v="2449" actId="1076"/>
          <ac:picMkLst>
            <pc:docMk/>
            <pc:sldMk cId="1826086913" sldId="280"/>
            <ac:picMk id="5" creationId="{F941590F-70FA-319E-2EDA-EF4A75FFA67F}"/>
          </ac:picMkLst>
        </pc:picChg>
        <pc:cxnChg chg="add mod">
          <ac:chgData name="Mark Huntly" userId="2f894ec6-1403-4f17-b28b-5f1f7519461e" providerId="ADAL" clId="{28B19D55-2B64-4018-8539-1453B0FDE5DC}" dt="2025-10-23T11:55:37.262" v="2542" actId="14100"/>
          <ac:cxnSpMkLst>
            <pc:docMk/>
            <pc:sldMk cId="1826086913" sldId="280"/>
            <ac:cxnSpMk id="9" creationId="{231542D4-87F0-614E-5AEE-449A8BB828F5}"/>
          </ac:cxnSpMkLst>
        </pc:cxnChg>
        <pc:cxnChg chg="add mod">
          <ac:chgData name="Mark Huntly" userId="2f894ec6-1403-4f17-b28b-5f1f7519461e" providerId="ADAL" clId="{28B19D55-2B64-4018-8539-1453B0FDE5DC}" dt="2025-10-23T11:54:25.644" v="2504" actId="14100"/>
          <ac:cxnSpMkLst>
            <pc:docMk/>
            <pc:sldMk cId="1826086913" sldId="280"/>
            <ac:cxnSpMk id="13" creationId="{E16E25F9-0F16-F8F6-A905-222F2DB2B4F4}"/>
          </ac:cxnSpMkLst>
        </pc:cxnChg>
        <pc:cxnChg chg="add mod">
          <ac:chgData name="Mark Huntly" userId="2f894ec6-1403-4f17-b28b-5f1f7519461e" providerId="ADAL" clId="{28B19D55-2B64-4018-8539-1453B0FDE5DC}" dt="2025-10-23T11:55:30.748" v="2540" actId="14100"/>
          <ac:cxnSpMkLst>
            <pc:docMk/>
            <pc:sldMk cId="1826086913" sldId="280"/>
            <ac:cxnSpMk id="16" creationId="{9F93464F-77A6-3340-E8F5-6685262821BE}"/>
          </ac:cxnSpMkLst>
        </pc:cxnChg>
        <pc:cxnChg chg="add mod">
          <ac:chgData name="Mark Huntly" userId="2f894ec6-1403-4f17-b28b-5f1f7519461e" providerId="ADAL" clId="{28B19D55-2B64-4018-8539-1453B0FDE5DC}" dt="2025-10-23T11:57:16.034" v="2549" actId="14100"/>
          <ac:cxnSpMkLst>
            <pc:docMk/>
            <pc:sldMk cId="1826086913" sldId="280"/>
            <ac:cxnSpMk id="21" creationId="{5CD193DA-1BA9-4B2F-B292-7BA1A66B765B}"/>
          </ac:cxnSpMkLst>
        </pc:cxnChg>
        <pc:cxnChg chg="add mod">
          <ac:chgData name="Mark Huntly" userId="2f894ec6-1403-4f17-b28b-5f1f7519461e" providerId="ADAL" clId="{28B19D55-2B64-4018-8539-1453B0FDE5DC}" dt="2025-10-23T11:57:56.774" v="2589" actId="14100"/>
          <ac:cxnSpMkLst>
            <pc:docMk/>
            <pc:sldMk cId="1826086913" sldId="280"/>
            <ac:cxnSpMk id="23" creationId="{F80AA3BD-AF75-6CCF-72ED-A829076C0D19}"/>
          </ac:cxnSpMkLst>
        </pc:cxnChg>
        <pc:cxnChg chg="add mod">
          <ac:chgData name="Mark Huntly" userId="2f894ec6-1403-4f17-b28b-5f1f7519461e" providerId="ADAL" clId="{28B19D55-2B64-4018-8539-1453B0FDE5DC}" dt="2025-10-23T12:00:24.110" v="2669" actId="1076"/>
          <ac:cxnSpMkLst>
            <pc:docMk/>
            <pc:sldMk cId="1826086913" sldId="280"/>
            <ac:cxnSpMk id="26" creationId="{69431037-AF46-B20A-B778-C0449E735B92}"/>
          </ac:cxnSpMkLst>
        </pc:cxnChg>
        <pc:cxnChg chg="add mod">
          <ac:chgData name="Mark Huntly" userId="2f894ec6-1403-4f17-b28b-5f1f7519461e" providerId="ADAL" clId="{28B19D55-2B64-4018-8539-1453B0FDE5DC}" dt="2025-10-23T12:01:22.863" v="2700" actId="1076"/>
          <ac:cxnSpMkLst>
            <pc:docMk/>
            <pc:sldMk cId="1826086913" sldId="280"/>
            <ac:cxnSpMk id="27" creationId="{A7F0F925-F3E0-C51F-F59A-12E575B2B834}"/>
          </ac:cxnSpMkLst>
        </pc:cxnChg>
      </pc:sldChg>
      <pc:sldChg chg="addSp modSp add mod">
        <pc:chgData name="Mark Huntly" userId="2f894ec6-1403-4f17-b28b-5f1f7519461e" providerId="ADAL" clId="{28B19D55-2B64-4018-8539-1453B0FDE5DC}" dt="2025-10-23T12:03:40.041" v="2751" actId="1076"/>
        <pc:sldMkLst>
          <pc:docMk/>
          <pc:sldMk cId="1251632124" sldId="281"/>
        </pc:sldMkLst>
        <pc:spChg chg="add mod">
          <ac:chgData name="Mark Huntly" userId="2f894ec6-1403-4f17-b28b-5f1f7519461e" providerId="ADAL" clId="{28B19D55-2B64-4018-8539-1453B0FDE5DC}" dt="2025-10-23T12:02:06.440" v="2705" actId="1582"/>
          <ac:spMkLst>
            <pc:docMk/>
            <pc:sldMk cId="1251632124" sldId="281"/>
            <ac:spMk id="2" creationId="{AA2C4DB6-4F53-2B4B-4228-F0C86E3B2198}"/>
          </ac:spMkLst>
        </pc:spChg>
        <pc:spChg chg="add mod">
          <ac:chgData name="Mark Huntly" userId="2f894ec6-1403-4f17-b28b-5f1f7519461e" providerId="ADAL" clId="{28B19D55-2B64-4018-8539-1453B0FDE5DC}" dt="2025-10-23T12:02:19.836" v="2709" actId="1076"/>
          <ac:spMkLst>
            <pc:docMk/>
            <pc:sldMk cId="1251632124" sldId="281"/>
            <ac:spMk id="6" creationId="{2041B9AD-010F-E8A5-4C07-D05AFEF21E48}"/>
          </ac:spMkLst>
        </pc:spChg>
        <pc:spChg chg="add mod">
          <ac:chgData name="Mark Huntly" userId="2f894ec6-1403-4f17-b28b-5f1f7519461e" providerId="ADAL" clId="{28B19D55-2B64-4018-8539-1453B0FDE5DC}" dt="2025-10-23T12:02:31.703" v="2716" actId="1036"/>
          <ac:spMkLst>
            <pc:docMk/>
            <pc:sldMk cId="1251632124" sldId="281"/>
            <ac:spMk id="8" creationId="{A0D4DF50-D9CE-100B-7F9F-075B8E8612F3}"/>
          </ac:spMkLst>
        </pc:spChg>
        <pc:spChg chg="add mod">
          <ac:chgData name="Mark Huntly" userId="2f894ec6-1403-4f17-b28b-5f1f7519461e" providerId="ADAL" clId="{28B19D55-2B64-4018-8539-1453B0FDE5DC}" dt="2025-10-23T12:02:48.269" v="2720" actId="1076"/>
          <ac:spMkLst>
            <pc:docMk/>
            <pc:sldMk cId="1251632124" sldId="281"/>
            <ac:spMk id="10" creationId="{10820C13-06C0-973F-E75B-66D6832C7B66}"/>
          </ac:spMkLst>
        </pc:spChg>
        <pc:spChg chg="add mod">
          <ac:chgData name="Mark Huntly" userId="2f894ec6-1403-4f17-b28b-5f1f7519461e" providerId="ADAL" clId="{28B19D55-2B64-4018-8539-1453B0FDE5DC}" dt="2025-10-23T12:03:40.041" v="2751" actId="1076"/>
          <ac:spMkLst>
            <pc:docMk/>
            <pc:sldMk cId="1251632124" sldId="281"/>
            <ac:spMk id="11" creationId="{6618F425-A135-D0F4-9FED-179067110D5A}"/>
          </ac:spMkLst>
        </pc:spChg>
        <pc:picChg chg="mod">
          <ac:chgData name="Mark Huntly" userId="2f894ec6-1403-4f17-b28b-5f1f7519461e" providerId="ADAL" clId="{28B19D55-2B64-4018-8539-1453B0FDE5DC}" dt="2025-10-23T12:02:42.457" v="2719" actId="1076"/>
          <ac:picMkLst>
            <pc:docMk/>
            <pc:sldMk cId="1251632124" sldId="281"/>
            <ac:picMk id="5" creationId="{5012CF37-3755-7B1A-68E8-7177488E51B7}"/>
          </ac:picMkLst>
        </pc:picChg>
      </pc:sldChg>
      <pc:sldChg chg="modSp add del mod ord">
        <pc:chgData name="Mark Huntly" userId="2f894ec6-1403-4f17-b28b-5f1f7519461e" providerId="ADAL" clId="{28B19D55-2B64-4018-8539-1453B0FDE5DC}" dt="2025-10-23T18:09:07.845" v="3053" actId="47"/>
        <pc:sldMkLst>
          <pc:docMk/>
          <pc:sldMk cId="2224642326" sldId="282"/>
        </pc:sldMkLst>
      </pc:sldChg>
      <pc:sldChg chg="modSp add mod ord">
        <pc:chgData name="Mark Huntly" userId="2f894ec6-1403-4f17-b28b-5f1f7519461e" providerId="ADAL" clId="{28B19D55-2B64-4018-8539-1453B0FDE5DC}" dt="2025-10-23T18:08:09.902" v="3052" actId="113"/>
        <pc:sldMkLst>
          <pc:docMk/>
          <pc:sldMk cId="4115450381" sldId="283"/>
        </pc:sldMkLst>
        <pc:spChg chg="mod">
          <ac:chgData name="Mark Huntly" userId="2f894ec6-1403-4f17-b28b-5f1f7519461e" providerId="ADAL" clId="{28B19D55-2B64-4018-8539-1453B0FDE5DC}" dt="2025-10-23T18:08:09.902" v="3052" actId="113"/>
          <ac:spMkLst>
            <pc:docMk/>
            <pc:sldMk cId="4115450381" sldId="283"/>
            <ac:spMk id="3" creationId="{76CCFF89-7E9C-36DC-4EA2-4B30023EF5BD}"/>
          </ac:spMkLst>
        </pc:spChg>
      </pc:sldChg>
      <pc:sldChg chg="addSp modSp add mod">
        <pc:chgData name="Mark Huntly" userId="2f894ec6-1403-4f17-b28b-5f1f7519461e" providerId="ADAL" clId="{28B19D55-2B64-4018-8539-1453B0FDE5DC}" dt="2025-10-23T18:17:12.570" v="3138" actId="20577"/>
        <pc:sldMkLst>
          <pc:docMk/>
          <pc:sldMk cId="1592197053" sldId="284"/>
        </pc:sldMkLst>
        <pc:spChg chg="add mod">
          <ac:chgData name="Mark Huntly" userId="2f894ec6-1403-4f17-b28b-5f1f7519461e" providerId="ADAL" clId="{28B19D55-2B64-4018-8539-1453B0FDE5DC}" dt="2025-10-23T18:11:16.142" v="3080" actId="1076"/>
          <ac:spMkLst>
            <pc:docMk/>
            <pc:sldMk cId="1592197053" sldId="284"/>
            <ac:spMk id="2" creationId="{FE8FC024-7C3E-1A0A-5C7D-9F1842253AC1}"/>
          </ac:spMkLst>
        </pc:spChg>
        <pc:spChg chg="mod">
          <ac:chgData name="Mark Huntly" userId="2f894ec6-1403-4f17-b28b-5f1f7519461e" providerId="ADAL" clId="{28B19D55-2B64-4018-8539-1453B0FDE5DC}" dt="2025-10-23T18:14:48.055" v="3128" actId="20577"/>
          <ac:spMkLst>
            <pc:docMk/>
            <pc:sldMk cId="1592197053" sldId="284"/>
            <ac:spMk id="3" creationId="{26F9C08A-0181-841A-243A-1CEF9D2E0E80}"/>
          </ac:spMkLst>
        </pc:spChg>
        <pc:spChg chg="mod">
          <ac:chgData name="Mark Huntly" userId="2f894ec6-1403-4f17-b28b-5f1f7519461e" providerId="ADAL" clId="{28B19D55-2B64-4018-8539-1453B0FDE5DC}" dt="2025-10-23T18:17:12.570" v="3138" actId="20577"/>
          <ac:spMkLst>
            <pc:docMk/>
            <pc:sldMk cId="1592197053" sldId="284"/>
            <ac:spMk id="4" creationId="{E0768870-C84F-42EC-8EB1-3D8B367DDD14}"/>
          </ac:spMkLst>
        </pc:spChg>
      </pc:sldChg>
      <pc:sldChg chg="modSp add mod">
        <pc:chgData name="Mark Huntly" userId="2f894ec6-1403-4f17-b28b-5f1f7519461e" providerId="ADAL" clId="{28B19D55-2B64-4018-8539-1453B0FDE5DC}" dt="2025-10-23T18:17:39.545" v="3157" actId="20577"/>
        <pc:sldMkLst>
          <pc:docMk/>
          <pc:sldMk cId="1256327839" sldId="285"/>
        </pc:sldMkLst>
        <pc:spChg chg="mod">
          <ac:chgData name="Mark Huntly" userId="2f894ec6-1403-4f17-b28b-5f1f7519461e" providerId="ADAL" clId="{28B19D55-2B64-4018-8539-1453B0FDE5DC}" dt="2025-10-23T18:17:39.545" v="3157" actId="20577"/>
          <ac:spMkLst>
            <pc:docMk/>
            <pc:sldMk cId="1256327839" sldId="285"/>
            <ac:spMk id="3" creationId="{F324B0E3-12C7-0ECE-AA50-78A191A64076}"/>
          </ac:spMkLst>
        </pc:spChg>
        <pc:spChg chg="mod">
          <ac:chgData name="Mark Huntly" userId="2f894ec6-1403-4f17-b28b-5f1f7519461e" providerId="ADAL" clId="{28B19D55-2B64-4018-8539-1453B0FDE5DC}" dt="2025-10-23T18:17:21.496" v="3156" actId="20577"/>
          <ac:spMkLst>
            <pc:docMk/>
            <pc:sldMk cId="1256327839" sldId="285"/>
            <ac:spMk id="4" creationId="{3586FE26-FB27-9EBD-6F43-4D0A0EE514D7}"/>
          </ac:spMkLst>
        </pc:spChg>
      </pc:sldChg>
      <pc:sldChg chg="modSp add mod">
        <pc:chgData name="Mark Huntly" userId="2f894ec6-1403-4f17-b28b-5f1f7519461e" providerId="ADAL" clId="{28B19D55-2B64-4018-8539-1453B0FDE5DC}" dt="2025-10-23T18:20:12.654" v="3171" actId="20577"/>
        <pc:sldMkLst>
          <pc:docMk/>
          <pc:sldMk cId="545608591" sldId="286"/>
        </pc:sldMkLst>
        <pc:spChg chg="mod">
          <ac:chgData name="Mark Huntly" userId="2f894ec6-1403-4f17-b28b-5f1f7519461e" providerId="ADAL" clId="{28B19D55-2B64-4018-8539-1453B0FDE5DC}" dt="2025-10-23T18:20:12.654" v="3171" actId="20577"/>
          <ac:spMkLst>
            <pc:docMk/>
            <pc:sldMk cId="545608591" sldId="286"/>
            <ac:spMk id="3" creationId="{270C4619-665B-4233-C2A1-4784FADC847C}"/>
          </ac:spMkLst>
        </pc:spChg>
      </pc:sldChg>
      <pc:sldChg chg="addSp delSp modSp add mod">
        <pc:chgData name="Mark Huntly" userId="2f894ec6-1403-4f17-b28b-5f1f7519461e" providerId="ADAL" clId="{28B19D55-2B64-4018-8539-1453B0FDE5DC}" dt="2025-10-23T18:25:08.204" v="3249" actId="20577"/>
        <pc:sldMkLst>
          <pc:docMk/>
          <pc:sldMk cId="1072254529" sldId="287"/>
        </pc:sldMkLst>
        <pc:spChg chg="mod">
          <ac:chgData name="Mark Huntly" userId="2f894ec6-1403-4f17-b28b-5f1f7519461e" providerId="ADAL" clId="{28B19D55-2B64-4018-8539-1453B0FDE5DC}" dt="2025-10-23T18:25:08.204" v="3249" actId="20577"/>
          <ac:spMkLst>
            <pc:docMk/>
            <pc:sldMk cId="1072254529" sldId="287"/>
            <ac:spMk id="3" creationId="{936FBEA1-9148-D786-00AE-088E907334A4}"/>
          </ac:spMkLst>
        </pc:spChg>
        <pc:spChg chg="add mod">
          <ac:chgData name="Mark Huntly" userId="2f894ec6-1403-4f17-b28b-5f1f7519461e" providerId="ADAL" clId="{28B19D55-2B64-4018-8539-1453B0FDE5DC}" dt="2025-10-23T18:22:46.663" v="3214" actId="1076"/>
          <ac:spMkLst>
            <pc:docMk/>
            <pc:sldMk cId="1072254529" sldId="287"/>
            <ac:spMk id="5" creationId="{4E6B7F17-7627-E394-D67B-B3CE2001BA96}"/>
          </ac:spMkLst>
        </pc:spChg>
        <pc:spChg chg="add mod">
          <ac:chgData name="Mark Huntly" userId="2f894ec6-1403-4f17-b28b-5f1f7519461e" providerId="ADAL" clId="{28B19D55-2B64-4018-8539-1453B0FDE5DC}" dt="2025-10-23T18:23:54.648" v="3221" actId="1076"/>
          <ac:spMkLst>
            <pc:docMk/>
            <pc:sldMk cId="1072254529" sldId="287"/>
            <ac:spMk id="7" creationId="{2E9C7CFE-BAB1-07B6-D459-C739B83B7438}"/>
          </ac:spMkLst>
        </pc:spChg>
        <pc:picChg chg="add mod">
          <ac:chgData name="Mark Huntly" userId="2f894ec6-1403-4f17-b28b-5f1f7519461e" providerId="ADAL" clId="{28B19D55-2B64-4018-8539-1453B0FDE5DC}" dt="2025-10-23T18:23:14.324" v="3216" actId="1076"/>
          <ac:picMkLst>
            <pc:docMk/>
            <pc:sldMk cId="1072254529" sldId="287"/>
            <ac:picMk id="6" creationId="{6E36EDF7-2F6F-13D7-ED3A-784E170CFCFA}"/>
          </ac:picMkLst>
        </pc:picChg>
      </pc:sldChg>
      <pc:sldChg chg="delSp modSp add mod">
        <pc:chgData name="Mark Huntly" userId="2f894ec6-1403-4f17-b28b-5f1f7519461e" providerId="ADAL" clId="{28B19D55-2B64-4018-8539-1453B0FDE5DC}" dt="2025-10-23T18:27:49.054" v="3266" actId="1076"/>
        <pc:sldMkLst>
          <pc:docMk/>
          <pc:sldMk cId="2423636217" sldId="288"/>
        </pc:sldMkLst>
        <pc:spChg chg="mod">
          <ac:chgData name="Mark Huntly" userId="2f894ec6-1403-4f17-b28b-5f1f7519461e" providerId="ADAL" clId="{28B19D55-2B64-4018-8539-1453B0FDE5DC}" dt="2025-10-23T18:27:49.054" v="3266" actId="1076"/>
          <ac:spMkLst>
            <pc:docMk/>
            <pc:sldMk cId="2423636217" sldId="288"/>
            <ac:spMk id="3" creationId="{997000F2-0C44-9104-6AA1-988B154B7007}"/>
          </ac:spMkLst>
        </pc:spChg>
        <pc:spChg chg="mod">
          <ac:chgData name="Mark Huntly" userId="2f894ec6-1403-4f17-b28b-5f1f7519461e" providerId="ADAL" clId="{28B19D55-2B64-4018-8539-1453B0FDE5DC}" dt="2025-10-23T18:24:36.926" v="3245" actId="20577"/>
          <ac:spMkLst>
            <pc:docMk/>
            <pc:sldMk cId="2423636217" sldId="288"/>
            <ac:spMk id="4" creationId="{0AD46E76-625D-9A01-9D66-09C59C177F71}"/>
          </ac:spMkLst>
        </pc:spChg>
      </pc:sldChg>
      <pc:sldChg chg="modSp add mod modNotesTx">
        <pc:chgData name="Mark Huntly" userId="2f894ec6-1403-4f17-b28b-5f1f7519461e" providerId="ADAL" clId="{28B19D55-2B64-4018-8539-1453B0FDE5DC}" dt="2025-10-23T18:44:07.678" v="3375" actId="20577"/>
        <pc:sldMkLst>
          <pc:docMk/>
          <pc:sldMk cId="1005526026" sldId="289"/>
        </pc:sldMkLst>
        <pc:spChg chg="mod">
          <ac:chgData name="Mark Huntly" userId="2f894ec6-1403-4f17-b28b-5f1f7519461e" providerId="ADAL" clId="{28B19D55-2B64-4018-8539-1453B0FDE5DC}" dt="2025-10-23T18:44:07.678" v="3375" actId="20577"/>
          <ac:spMkLst>
            <pc:docMk/>
            <pc:sldMk cId="1005526026" sldId="289"/>
            <ac:spMk id="3" creationId="{D5C259A4-E963-672B-F4E7-8B8F479B0896}"/>
          </ac:spMkLst>
        </pc:spChg>
        <pc:spChg chg="mod">
          <ac:chgData name="Mark Huntly" userId="2f894ec6-1403-4f17-b28b-5f1f7519461e" providerId="ADAL" clId="{28B19D55-2B64-4018-8539-1453B0FDE5DC}" dt="2025-10-23T18:39:05.329" v="3301" actId="6549"/>
          <ac:spMkLst>
            <pc:docMk/>
            <pc:sldMk cId="1005526026" sldId="289"/>
            <ac:spMk id="4" creationId="{F0CB1420-6512-62FE-1654-FC3EABA01DA4}"/>
          </ac:spMkLst>
        </pc:spChg>
      </pc:sldChg>
      <pc:sldChg chg="addSp modSp add mod">
        <pc:chgData name="Mark Huntly" userId="2f894ec6-1403-4f17-b28b-5f1f7519461e" providerId="ADAL" clId="{28B19D55-2B64-4018-8539-1453B0FDE5DC}" dt="2025-10-23T18:51:33.083" v="3510" actId="207"/>
        <pc:sldMkLst>
          <pc:docMk/>
          <pc:sldMk cId="2765817382" sldId="290"/>
        </pc:sldMkLst>
        <pc:spChg chg="add mod">
          <ac:chgData name="Mark Huntly" userId="2f894ec6-1403-4f17-b28b-5f1f7519461e" providerId="ADAL" clId="{28B19D55-2B64-4018-8539-1453B0FDE5DC}" dt="2025-10-23T18:51:33.083" v="3510" actId="207"/>
          <ac:spMkLst>
            <pc:docMk/>
            <pc:sldMk cId="2765817382" sldId="290"/>
            <ac:spMk id="2" creationId="{22D321C3-D7E6-F8D2-6BF5-41636C12E2D8}"/>
          </ac:spMkLst>
        </pc:spChg>
        <pc:spChg chg="mod">
          <ac:chgData name="Mark Huntly" userId="2f894ec6-1403-4f17-b28b-5f1f7519461e" providerId="ADAL" clId="{28B19D55-2B64-4018-8539-1453B0FDE5DC}" dt="2025-10-23T18:49:59.054" v="3506" actId="20577"/>
          <ac:spMkLst>
            <pc:docMk/>
            <pc:sldMk cId="2765817382" sldId="290"/>
            <ac:spMk id="3" creationId="{2AF8D90D-0D5C-A0ED-E9ED-4AE5097479DA}"/>
          </ac:spMkLst>
        </pc:spChg>
        <pc:spChg chg="mod">
          <ac:chgData name="Mark Huntly" userId="2f894ec6-1403-4f17-b28b-5f1f7519461e" providerId="ADAL" clId="{28B19D55-2B64-4018-8539-1453B0FDE5DC}" dt="2025-10-23T18:39:00.544" v="3300" actId="20577"/>
          <ac:spMkLst>
            <pc:docMk/>
            <pc:sldMk cId="2765817382" sldId="290"/>
            <ac:spMk id="4" creationId="{F6B9E084-BDD2-C255-EEB1-ECE503E008D9}"/>
          </ac:spMkLst>
        </pc:spChg>
      </pc:sldChg>
      <pc:sldChg chg="delSp modSp add mod">
        <pc:chgData name="Mark Huntly" userId="2f894ec6-1403-4f17-b28b-5f1f7519461e" providerId="ADAL" clId="{28B19D55-2B64-4018-8539-1453B0FDE5DC}" dt="2025-10-23T18:56:27.972" v="3551" actId="478"/>
        <pc:sldMkLst>
          <pc:docMk/>
          <pc:sldMk cId="1668043581" sldId="291"/>
        </pc:sldMkLst>
        <pc:spChg chg="mod">
          <ac:chgData name="Mark Huntly" userId="2f894ec6-1403-4f17-b28b-5f1f7519461e" providerId="ADAL" clId="{28B19D55-2B64-4018-8539-1453B0FDE5DC}" dt="2025-10-23T18:55:11.459" v="3547" actId="20577"/>
          <ac:spMkLst>
            <pc:docMk/>
            <pc:sldMk cId="1668043581" sldId="291"/>
            <ac:spMk id="3" creationId="{B7B7BCEA-F981-9D1E-E045-91955A16957A}"/>
          </ac:spMkLst>
        </pc:spChg>
        <pc:spChg chg="mod">
          <ac:chgData name="Mark Huntly" userId="2f894ec6-1403-4f17-b28b-5f1f7519461e" providerId="ADAL" clId="{28B19D55-2B64-4018-8539-1453B0FDE5DC}" dt="2025-10-23T18:54:14.556" v="3545" actId="20577"/>
          <ac:spMkLst>
            <pc:docMk/>
            <pc:sldMk cId="1668043581" sldId="291"/>
            <ac:spMk id="4" creationId="{329E7CBC-8772-080A-7E41-3B011A0E86A2}"/>
          </ac:spMkLst>
        </pc:spChg>
      </pc:sldChg>
      <pc:sldChg chg="addSp delSp modSp add mod">
        <pc:chgData name="Mark Huntly" userId="2f894ec6-1403-4f17-b28b-5f1f7519461e" providerId="ADAL" clId="{28B19D55-2B64-4018-8539-1453B0FDE5DC}" dt="2025-10-23T19:00:22.693" v="3601" actId="1076"/>
        <pc:sldMkLst>
          <pc:docMk/>
          <pc:sldMk cId="3565981261" sldId="292"/>
        </pc:sldMkLst>
        <pc:spChg chg="mod">
          <ac:chgData name="Mark Huntly" userId="2f894ec6-1403-4f17-b28b-5f1f7519461e" providerId="ADAL" clId="{28B19D55-2B64-4018-8539-1453B0FDE5DC}" dt="2025-10-23T19:00:15.394" v="3600" actId="20577"/>
          <ac:spMkLst>
            <pc:docMk/>
            <pc:sldMk cId="3565981261" sldId="292"/>
            <ac:spMk id="3" creationId="{81B1CB78-3084-B4BC-D689-F50443DD92B3}"/>
          </ac:spMkLst>
        </pc:spChg>
        <pc:picChg chg="add mod">
          <ac:chgData name="Mark Huntly" userId="2f894ec6-1403-4f17-b28b-5f1f7519461e" providerId="ADAL" clId="{28B19D55-2B64-4018-8539-1453B0FDE5DC}" dt="2025-10-23T19:00:22.693" v="3601" actId="1076"/>
          <ac:picMkLst>
            <pc:docMk/>
            <pc:sldMk cId="3565981261" sldId="292"/>
            <ac:picMk id="7" creationId="{BEB8BC29-B9B0-6AB1-7452-E02AE4AD0658}"/>
          </ac:picMkLst>
        </pc:picChg>
      </pc:sldChg>
      <pc:sldChg chg="add del">
        <pc:chgData name="Mark Huntly" userId="2f894ec6-1403-4f17-b28b-5f1f7519461e" providerId="ADAL" clId="{28B19D55-2B64-4018-8539-1453B0FDE5DC}" dt="2025-10-25T15:59:09.891" v="3603" actId="47"/>
        <pc:sldMkLst>
          <pc:docMk/>
          <pc:sldMk cId="3789150899" sldId="293"/>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C3DBD6-D5D7-45D1-A82D-B30EB9481E52}" type="datetimeFigureOut">
              <a:rPr lang="en-GB" smtClean="0"/>
              <a:t>22/10/2025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7DEBEB4-0A53-4D6B-A3A8-E3F9C5B05690}" type="slidenum">
              <a:rPr lang="en-GB" smtClean="0"/>
              <a:t>‹#›</a:t>
            </a:fld>
            <a:endParaRPr lang="en-GB"/>
          </a:p>
        </p:txBody>
      </p:sp>
    </p:spTree>
    <p:extLst>
      <p:ext uri="{BB962C8B-B14F-4D97-AF65-F5344CB8AC3E}">
        <p14:creationId xmlns:p14="http://schemas.microsoft.com/office/powerpoint/2010/main" val="22625519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F852CD-10E5-F3D6-7885-B0A86A5C51F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C49E8CF-45D0-E9D3-5518-EADADFF3EDC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0A9D853-5B80-89B9-1989-9F061B2FA8E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1231224-331C-E6A0-3F56-C8B7683E1152}"/>
              </a:ext>
            </a:extLst>
          </p:cNvPr>
          <p:cNvSpPr>
            <a:spLocks noGrp="1"/>
          </p:cNvSpPr>
          <p:nvPr>
            <p:ph type="sldNum" sz="quarter" idx="5"/>
          </p:nvPr>
        </p:nvSpPr>
        <p:spPr/>
        <p:txBody>
          <a:bodyPr/>
          <a:lstStyle/>
          <a:p>
            <a:fld id="{57DEBEB4-0A53-4D6B-A3A8-E3F9C5B05690}" type="slidenum">
              <a:rPr lang="en-GB" smtClean="0"/>
              <a:t>3</a:t>
            </a:fld>
            <a:endParaRPr lang="en-GB"/>
          </a:p>
        </p:txBody>
      </p:sp>
    </p:spTree>
    <p:extLst>
      <p:ext uri="{BB962C8B-B14F-4D97-AF65-F5344CB8AC3E}">
        <p14:creationId xmlns:p14="http://schemas.microsoft.com/office/powerpoint/2010/main" val="36667250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7235D1-6B5F-D75D-0FBC-C5A19780C22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38CDEB0-88D8-B95B-FA0C-C8F89BF4E9D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9C468ED-18E2-09A9-6005-F4CCEEDF163B}"/>
              </a:ext>
            </a:extLst>
          </p:cNvPr>
          <p:cNvSpPr>
            <a:spLocks noGrp="1"/>
          </p:cNvSpPr>
          <p:nvPr>
            <p:ph type="body" idx="1"/>
          </p:nvPr>
        </p:nvSpPr>
        <p:spPr/>
        <p:txBody>
          <a:bodyPr/>
          <a:lstStyle/>
          <a:p>
            <a:r>
              <a:rPr lang="en-GB" b="1" dirty="0"/>
              <a:t>RFC 2616</a:t>
            </a:r>
            <a:r>
              <a:rPr lang="en-GB" dirty="0"/>
              <a:t> is the technical specification document that defined </a:t>
            </a:r>
            <a:r>
              <a:rPr lang="en-GB" b="1" dirty="0"/>
              <a:t>HTTP/1.1</a:t>
            </a:r>
            <a:r>
              <a:rPr lang="en-GB" dirty="0"/>
              <a:t> (Hypertext Transfer Protocol version 1.1)</a:t>
            </a:r>
          </a:p>
          <a:p>
            <a:r>
              <a:rPr lang="en-GB" b="1" dirty="0"/>
              <a:t>RFC = Request for Comments</a:t>
            </a:r>
            <a:endParaRPr lang="en-GB" dirty="0"/>
          </a:p>
          <a:p>
            <a:r>
              <a:rPr lang="en-GB" dirty="0"/>
              <a:t>A publication series from the Internet Engineering Task Force (IETF)</a:t>
            </a:r>
          </a:p>
          <a:p>
            <a:r>
              <a:rPr lang="en-GB" dirty="0"/>
              <a:t>RFCs are the official standards and specifications that define how the internet works</a:t>
            </a:r>
          </a:p>
          <a:p>
            <a:r>
              <a:rPr lang="en-GB" dirty="0"/>
              <a:t>They document protocols, procedures, programs, and concepts</a:t>
            </a:r>
          </a:p>
          <a:p>
            <a:r>
              <a:rPr lang="en-GB" dirty="0"/>
              <a:t>Despite the name "Request for Comments," mature RFCs are actual standards, not just proposals</a:t>
            </a:r>
          </a:p>
          <a:p>
            <a:endParaRPr lang="en-GB" dirty="0"/>
          </a:p>
        </p:txBody>
      </p:sp>
      <p:sp>
        <p:nvSpPr>
          <p:cNvPr id="4" name="Slide Number Placeholder 3">
            <a:extLst>
              <a:ext uri="{FF2B5EF4-FFF2-40B4-BE49-F238E27FC236}">
                <a16:creationId xmlns:a16="http://schemas.microsoft.com/office/drawing/2014/main" id="{8B54949C-E1B1-813C-17B4-049E4B7FF041}"/>
              </a:ext>
            </a:extLst>
          </p:cNvPr>
          <p:cNvSpPr>
            <a:spLocks noGrp="1"/>
          </p:cNvSpPr>
          <p:nvPr>
            <p:ph type="sldNum" sz="quarter" idx="5"/>
          </p:nvPr>
        </p:nvSpPr>
        <p:spPr/>
        <p:txBody>
          <a:bodyPr/>
          <a:lstStyle/>
          <a:p>
            <a:fld id="{57DEBEB4-0A53-4D6B-A3A8-E3F9C5B05690}" type="slidenum">
              <a:rPr lang="en-GB" smtClean="0"/>
              <a:t>4</a:t>
            </a:fld>
            <a:endParaRPr lang="en-GB"/>
          </a:p>
        </p:txBody>
      </p:sp>
    </p:spTree>
    <p:extLst>
      <p:ext uri="{BB962C8B-B14F-4D97-AF65-F5344CB8AC3E}">
        <p14:creationId xmlns:p14="http://schemas.microsoft.com/office/powerpoint/2010/main" val="28099546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38548B-6284-BD07-A0A4-AAD0896ABC2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3E73F52-16D1-6B2E-C293-5239217E3D6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31DA8A4-05AA-C362-CF3B-35C84C7DDFE6}"/>
              </a:ext>
            </a:extLst>
          </p:cNvPr>
          <p:cNvSpPr>
            <a:spLocks noGrp="1"/>
          </p:cNvSpPr>
          <p:nvPr>
            <p:ph type="body" idx="1"/>
          </p:nvPr>
        </p:nvSpPr>
        <p:spPr/>
        <p:txBody>
          <a:bodyPr/>
          <a:lstStyle/>
          <a:p>
            <a:r>
              <a:rPr lang="en-GB" b="1" dirty="0"/>
              <a:t>RFC 2616</a:t>
            </a:r>
            <a:r>
              <a:rPr lang="en-GB" dirty="0"/>
              <a:t> is the technical specification document that defined </a:t>
            </a:r>
            <a:r>
              <a:rPr lang="en-GB" b="1" dirty="0"/>
              <a:t>HTTP/1.1</a:t>
            </a:r>
            <a:r>
              <a:rPr lang="en-GB" dirty="0"/>
              <a:t> (Hypertext Transfer Protocol version 1.1)</a:t>
            </a:r>
          </a:p>
          <a:p>
            <a:r>
              <a:rPr lang="en-GB" b="1" dirty="0"/>
              <a:t>RFC = Request for Comments</a:t>
            </a:r>
            <a:endParaRPr lang="en-GB" dirty="0"/>
          </a:p>
          <a:p>
            <a:r>
              <a:rPr lang="en-GB" dirty="0"/>
              <a:t>A publication series from the Internet Engineering Task Force (IETF)</a:t>
            </a:r>
          </a:p>
          <a:p>
            <a:r>
              <a:rPr lang="en-GB" dirty="0"/>
              <a:t>RFCs are the official standards and specifications that define how the internet works</a:t>
            </a:r>
          </a:p>
          <a:p>
            <a:r>
              <a:rPr lang="en-GB" dirty="0"/>
              <a:t>They document protocols, procedures, programs, and concepts</a:t>
            </a:r>
          </a:p>
          <a:p>
            <a:r>
              <a:rPr lang="en-GB" dirty="0"/>
              <a:t>Despite the name "Request for Comments," mature RFCs are actual standards, not just proposals</a:t>
            </a:r>
          </a:p>
          <a:p>
            <a:endParaRPr lang="en-GB" dirty="0"/>
          </a:p>
        </p:txBody>
      </p:sp>
      <p:sp>
        <p:nvSpPr>
          <p:cNvPr id="4" name="Slide Number Placeholder 3">
            <a:extLst>
              <a:ext uri="{FF2B5EF4-FFF2-40B4-BE49-F238E27FC236}">
                <a16:creationId xmlns:a16="http://schemas.microsoft.com/office/drawing/2014/main" id="{94045B9C-292A-1764-811B-819EDB1AD4D3}"/>
              </a:ext>
            </a:extLst>
          </p:cNvPr>
          <p:cNvSpPr>
            <a:spLocks noGrp="1"/>
          </p:cNvSpPr>
          <p:nvPr>
            <p:ph type="sldNum" sz="quarter" idx="5"/>
          </p:nvPr>
        </p:nvSpPr>
        <p:spPr/>
        <p:txBody>
          <a:bodyPr/>
          <a:lstStyle/>
          <a:p>
            <a:fld id="{57DEBEB4-0A53-4D6B-A3A8-E3F9C5B05690}" type="slidenum">
              <a:rPr lang="en-GB" smtClean="0"/>
              <a:t>5</a:t>
            </a:fld>
            <a:endParaRPr lang="en-GB"/>
          </a:p>
        </p:txBody>
      </p:sp>
    </p:spTree>
    <p:extLst>
      <p:ext uri="{BB962C8B-B14F-4D97-AF65-F5344CB8AC3E}">
        <p14:creationId xmlns:p14="http://schemas.microsoft.com/office/powerpoint/2010/main" val="36795797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CC12AA-A5EF-FDA4-7374-07675F6336C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DE854F2-0EA0-424E-FF92-6890BE3F1B4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4E2FA4C-DA27-CFB9-A529-437B4BDF860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5DF7C49-CC31-FDB0-624C-9A15D687AAEE}"/>
              </a:ext>
            </a:extLst>
          </p:cNvPr>
          <p:cNvSpPr>
            <a:spLocks noGrp="1"/>
          </p:cNvSpPr>
          <p:nvPr>
            <p:ph type="sldNum" sz="quarter" idx="5"/>
          </p:nvPr>
        </p:nvSpPr>
        <p:spPr/>
        <p:txBody>
          <a:bodyPr/>
          <a:lstStyle/>
          <a:p>
            <a:fld id="{57DEBEB4-0A53-4D6B-A3A8-E3F9C5B05690}" type="slidenum">
              <a:rPr lang="en-GB" smtClean="0"/>
              <a:t>6</a:t>
            </a:fld>
            <a:endParaRPr lang="en-GB"/>
          </a:p>
        </p:txBody>
      </p:sp>
    </p:spTree>
    <p:extLst>
      <p:ext uri="{BB962C8B-B14F-4D97-AF65-F5344CB8AC3E}">
        <p14:creationId xmlns:p14="http://schemas.microsoft.com/office/powerpoint/2010/main" val="31467392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3D9050-16A3-591D-3BED-19A026B91B0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ADEFAC9-0B3E-BA61-7781-3E52D2DB491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8713985-ABFB-D535-CEB7-7BEE8AE3AE1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17461AE-973C-BB18-1F0C-37E8C52700BD}"/>
              </a:ext>
            </a:extLst>
          </p:cNvPr>
          <p:cNvSpPr>
            <a:spLocks noGrp="1"/>
          </p:cNvSpPr>
          <p:nvPr>
            <p:ph type="sldNum" sz="quarter" idx="5"/>
          </p:nvPr>
        </p:nvSpPr>
        <p:spPr/>
        <p:txBody>
          <a:bodyPr/>
          <a:lstStyle/>
          <a:p>
            <a:fld id="{57DEBEB4-0A53-4D6B-A3A8-E3F9C5B05690}" type="slidenum">
              <a:rPr lang="en-GB" smtClean="0"/>
              <a:t>7</a:t>
            </a:fld>
            <a:endParaRPr lang="en-GB"/>
          </a:p>
        </p:txBody>
      </p:sp>
    </p:spTree>
    <p:extLst>
      <p:ext uri="{BB962C8B-B14F-4D97-AF65-F5344CB8AC3E}">
        <p14:creationId xmlns:p14="http://schemas.microsoft.com/office/powerpoint/2010/main" val="14093786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536771-9F54-EDD0-5396-B68D350150D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D756268-C2C1-DC01-71C0-D81E6E51EB5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9740018-3B7C-870A-275C-C6C9C6FED1F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8DC1704-10D0-C801-8FD8-C9F86627BA7E}"/>
              </a:ext>
            </a:extLst>
          </p:cNvPr>
          <p:cNvSpPr>
            <a:spLocks noGrp="1"/>
          </p:cNvSpPr>
          <p:nvPr>
            <p:ph type="sldNum" sz="quarter" idx="5"/>
          </p:nvPr>
        </p:nvSpPr>
        <p:spPr/>
        <p:txBody>
          <a:bodyPr/>
          <a:lstStyle/>
          <a:p>
            <a:fld id="{57DEBEB4-0A53-4D6B-A3A8-E3F9C5B05690}" type="slidenum">
              <a:rPr lang="en-GB" smtClean="0"/>
              <a:t>8</a:t>
            </a:fld>
            <a:endParaRPr lang="en-GB"/>
          </a:p>
        </p:txBody>
      </p:sp>
    </p:spTree>
    <p:extLst>
      <p:ext uri="{BB962C8B-B14F-4D97-AF65-F5344CB8AC3E}">
        <p14:creationId xmlns:p14="http://schemas.microsoft.com/office/powerpoint/2010/main" val="26888443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A31A60-9A94-B359-EE9F-50651E79D98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C7EF23E-DDC3-0E49-4FDC-D2491B38E75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2829908-6648-B35B-F576-F35A21EE1960}"/>
              </a:ext>
            </a:extLst>
          </p:cNvPr>
          <p:cNvSpPr>
            <a:spLocks noGrp="1"/>
          </p:cNvSpPr>
          <p:nvPr>
            <p:ph type="body" idx="1"/>
          </p:nvPr>
        </p:nvSpPr>
        <p:spPr/>
        <p:txBody>
          <a:bodyPr/>
          <a:lstStyle/>
          <a:p>
            <a:r>
              <a:rPr lang="en-GB" dirty="0"/>
              <a:t>Roy Fielding was one of the principal authors of HTTP specification and created REST as part of his doctoral dissertation at UC Irvine.</a:t>
            </a:r>
          </a:p>
        </p:txBody>
      </p:sp>
      <p:sp>
        <p:nvSpPr>
          <p:cNvPr id="4" name="Slide Number Placeholder 3">
            <a:extLst>
              <a:ext uri="{FF2B5EF4-FFF2-40B4-BE49-F238E27FC236}">
                <a16:creationId xmlns:a16="http://schemas.microsoft.com/office/drawing/2014/main" id="{34E26354-FD04-E57C-A2A3-9151DF54A122}"/>
              </a:ext>
            </a:extLst>
          </p:cNvPr>
          <p:cNvSpPr>
            <a:spLocks noGrp="1"/>
          </p:cNvSpPr>
          <p:nvPr>
            <p:ph type="sldNum" sz="quarter" idx="5"/>
          </p:nvPr>
        </p:nvSpPr>
        <p:spPr/>
        <p:txBody>
          <a:bodyPr/>
          <a:lstStyle/>
          <a:p>
            <a:fld id="{57DEBEB4-0A53-4D6B-A3A8-E3F9C5B05690}" type="slidenum">
              <a:rPr lang="en-GB" smtClean="0"/>
              <a:t>9</a:t>
            </a:fld>
            <a:endParaRPr lang="en-GB"/>
          </a:p>
        </p:txBody>
      </p:sp>
    </p:spTree>
    <p:extLst>
      <p:ext uri="{BB962C8B-B14F-4D97-AF65-F5344CB8AC3E}">
        <p14:creationId xmlns:p14="http://schemas.microsoft.com/office/powerpoint/2010/main" val="33659595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87CA65-79CE-B9D2-7CE5-2CAD065F62B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C3C2CBC-EBB5-ED40-E0B8-8209FE6E8C4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55F272C-898E-6E4E-18EB-5837AE88E04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562E359-755D-9499-AF7C-AAECFEBEA341}"/>
              </a:ext>
            </a:extLst>
          </p:cNvPr>
          <p:cNvSpPr>
            <a:spLocks noGrp="1"/>
          </p:cNvSpPr>
          <p:nvPr>
            <p:ph type="sldNum" sz="quarter" idx="5"/>
          </p:nvPr>
        </p:nvSpPr>
        <p:spPr/>
        <p:txBody>
          <a:bodyPr/>
          <a:lstStyle/>
          <a:p>
            <a:fld id="{57DEBEB4-0A53-4D6B-A3A8-E3F9C5B05690}" type="slidenum">
              <a:rPr lang="en-GB" smtClean="0"/>
              <a:t>10</a:t>
            </a:fld>
            <a:endParaRPr lang="en-GB"/>
          </a:p>
        </p:txBody>
      </p:sp>
    </p:spTree>
    <p:extLst>
      <p:ext uri="{BB962C8B-B14F-4D97-AF65-F5344CB8AC3E}">
        <p14:creationId xmlns:p14="http://schemas.microsoft.com/office/powerpoint/2010/main" val="13165354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5CE472-34C1-4561-B8B5-BD271456DFD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CDF69FB-41AF-E77B-7090-30B9C9783AE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8D9B4FD-89F3-DFCB-441D-D98BA8A74E2F}"/>
              </a:ext>
            </a:extLst>
          </p:cNvPr>
          <p:cNvSpPr>
            <a:spLocks noGrp="1"/>
          </p:cNvSpPr>
          <p:nvPr>
            <p:ph type="body" idx="1"/>
          </p:nvPr>
        </p:nvSpPr>
        <p:spPr/>
        <p:txBody>
          <a:bodyPr/>
          <a:lstStyle/>
          <a:p>
            <a:r>
              <a:rPr lang="en-GB" dirty="0"/>
              <a:t>Each request from client to server must contain ALL information needed to understand and process the request.</a:t>
            </a:r>
          </a:p>
          <a:p>
            <a:r>
              <a:rPr lang="en-GB" dirty="0"/>
              <a:t>The server does NOT store client session state between requests.</a:t>
            </a:r>
          </a:p>
        </p:txBody>
      </p:sp>
      <p:sp>
        <p:nvSpPr>
          <p:cNvPr id="4" name="Slide Number Placeholder 3">
            <a:extLst>
              <a:ext uri="{FF2B5EF4-FFF2-40B4-BE49-F238E27FC236}">
                <a16:creationId xmlns:a16="http://schemas.microsoft.com/office/drawing/2014/main" id="{2E85829E-F129-353D-A724-6F7383DEB856}"/>
              </a:ext>
            </a:extLst>
          </p:cNvPr>
          <p:cNvSpPr>
            <a:spLocks noGrp="1"/>
          </p:cNvSpPr>
          <p:nvPr>
            <p:ph type="sldNum" sz="quarter" idx="5"/>
          </p:nvPr>
        </p:nvSpPr>
        <p:spPr/>
        <p:txBody>
          <a:bodyPr/>
          <a:lstStyle/>
          <a:p>
            <a:fld id="{57DEBEB4-0A53-4D6B-A3A8-E3F9C5B05690}" type="slidenum">
              <a:rPr lang="en-GB" smtClean="0"/>
              <a:t>11</a:t>
            </a:fld>
            <a:endParaRPr lang="en-GB"/>
          </a:p>
        </p:txBody>
      </p:sp>
    </p:spTree>
    <p:extLst>
      <p:ext uri="{BB962C8B-B14F-4D97-AF65-F5344CB8AC3E}">
        <p14:creationId xmlns:p14="http://schemas.microsoft.com/office/powerpoint/2010/main" val="9260259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B5BE3B-4B4F-C8C9-EB66-8BD552EEFD6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F2F06E7-3E1A-906D-753D-22BB1F48A34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FFA1DB7-67EA-F0D9-A3D0-4AC44370307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11CF0E0-EAB6-CF21-D7C7-14EC4F223678}"/>
              </a:ext>
            </a:extLst>
          </p:cNvPr>
          <p:cNvSpPr>
            <a:spLocks noGrp="1"/>
          </p:cNvSpPr>
          <p:nvPr>
            <p:ph type="sldNum" sz="quarter" idx="5"/>
          </p:nvPr>
        </p:nvSpPr>
        <p:spPr/>
        <p:txBody>
          <a:bodyPr/>
          <a:lstStyle/>
          <a:p>
            <a:fld id="{57DEBEB4-0A53-4D6B-A3A8-E3F9C5B05690}" type="slidenum">
              <a:rPr lang="en-GB" smtClean="0"/>
              <a:t>12</a:t>
            </a:fld>
            <a:endParaRPr lang="en-GB"/>
          </a:p>
        </p:txBody>
      </p:sp>
    </p:spTree>
    <p:extLst>
      <p:ext uri="{BB962C8B-B14F-4D97-AF65-F5344CB8AC3E}">
        <p14:creationId xmlns:p14="http://schemas.microsoft.com/office/powerpoint/2010/main" val="22858669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0B6D7C-DBE8-9741-886F-BE71E76E9CB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10E44D3-6CB8-692E-6296-F61F7674C54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DD906D7-E2A2-0BD4-15C1-22903BDD5C8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3E3F864-B2D9-535D-71BD-784AFE3B5961}"/>
              </a:ext>
            </a:extLst>
          </p:cNvPr>
          <p:cNvSpPr>
            <a:spLocks noGrp="1"/>
          </p:cNvSpPr>
          <p:nvPr>
            <p:ph type="sldNum" sz="quarter" idx="5"/>
          </p:nvPr>
        </p:nvSpPr>
        <p:spPr/>
        <p:txBody>
          <a:bodyPr/>
          <a:lstStyle/>
          <a:p>
            <a:fld id="{57DEBEB4-0A53-4D6B-A3A8-E3F9C5B05690}" type="slidenum">
              <a:rPr lang="en-GB" smtClean="0"/>
              <a:t>13</a:t>
            </a:fld>
            <a:endParaRPr lang="en-GB"/>
          </a:p>
        </p:txBody>
      </p:sp>
    </p:spTree>
    <p:extLst>
      <p:ext uri="{BB962C8B-B14F-4D97-AF65-F5344CB8AC3E}">
        <p14:creationId xmlns:p14="http://schemas.microsoft.com/office/powerpoint/2010/main" val="42261866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A5734D-42B3-D41A-20C0-E2BDD0C7DEA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3E0F583-17B5-2FCF-1B22-5991A9C14B5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7A864D1-EEC1-CE1E-D70D-983B3D8A43F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27B5CC1-8AC5-14F9-12F1-BA669A6A186D}"/>
              </a:ext>
            </a:extLst>
          </p:cNvPr>
          <p:cNvSpPr>
            <a:spLocks noGrp="1"/>
          </p:cNvSpPr>
          <p:nvPr>
            <p:ph type="sldNum" sz="quarter" idx="5"/>
          </p:nvPr>
        </p:nvSpPr>
        <p:spPr/>
        <p:txBody>
          <a:bodyPr/>
          <a:lstStyle/>
          <a:p>
            <a:fld id="{57DEBEB4-0A53-4D6B-A3A8-E3F9C5B05690}" type="slidenum">
              <a:rPr lang="en-GB" smtClean="0"/>
              <a:t>14</a:t>
            </a:fld>
            <a:endParaRPr lang="en-GB"/>
          </a:p>
        </p:txBody>
      </p:sp>
    </p:spTree>
    <p:extLst>
      <p:ext uri="{BB962C8B-B14F-4D97-AF65-F5344CB8AC3E}">
        <p14:creationId xmlns:p14="http://schemas.microsoft.com/office/powerpoint/2010/main" val="300113387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51EA6F-321D-D503-25D7-A507E966504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941C981-ADE7-E51A-17F8-E99AE1EB0B6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6E2BDE3-31DD-1A5C-E534-D734609B6F58}"/>
              </a:ext>
            </a:extLst>
          </p:cNvPr>
          <p:cNvSpPr>
            <a:spLocks noGrp="1"/>
          </p:cNvSpPr>
          <p:nvPr>
            <p:ph type="body" idx="1"/>
          </p:nvPr>
        </p:nvSpPr>
        <p:spPr/>
        <p:txBody>
          <a:bodyPr/>
          <a:lstStyle/>
          <a:p>
            <a:r>
              <a:rPr lang="en-GB" dirty="0"/>
              <a:t>Other possible formats:</a:t>
            </a:r>
          </a:p>
          <a:p>
            <a:r>
              <a:rPr lang="en-GB" dirty="0"/>
              <a:t>HTML (Browsers / pages), YAML (Configuration), CSV (Data), Plain text (simple responses).</a:t>
            </a:r>
          </a:p>
        </p:txBody>
      </p:sp>
      <p:sp>
        <p:nvSpPr>
          <p:cNvPr id="4" name="Slide Number Placeholder 3">
            <a:extLst>
              <a:ext uri="{FF2B5EF4-FFF2-40B4-BE49-F238E27FC236}">
                <a16:creationId xmlns:a16="http://schemas.microsoft.com/office/drawing/2014/main" id="{D6EADDBC-A9ED-0EB0-F6A9-7011B94E4513}"/>
              </a:ext>
            </a:extLst>
          </p:cNvPr>
          <p:cNvSpPr>
            <a:spLocks noGrp="1"/>
          </p:cNvSpPr>
          <p:nvPr>
            <p:ph type="sldNum" sz="quarter" idx="5"/>
          </p:nvPr>
        </p:nvSpPr>
        <p:spPr/>
        <p:txBody>
          <a:bodyPr/>
          <a:lstStyle/>
          <a:p>
            <a:fld id="{57DEBEB4-0A53-4D6B-A3A8-E3F9C5B05690}" type="slidenum">
              <a:rPr lang="en-GB" smtClean="0"/>
              <a:t>15</a:t>
            </a:fld>
            <a:endParaRPr lang="en-GB"/>
          </a:p>
        </p:txBody>
      </p:sp>
    </p:spTree>
    <p:extLst>
      <p:ext uri="{BB962C8B-B14F-4D97-AF65-F5344CB8AC3E}">
        <p14:creationId xmlns:p14="http://schemas.microsoft.com/office/powerpoint/2010/main" val="1125131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C423D0-507D-4016-15AE-0CA3E51FEEA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8CC0F14-BAE1-B87F-D1F1-482032CA731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DF17E8D-395D-4740-6735-F566E1DBEE1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BAE9445-98EF-1DAD-02A4-AD7E9008EAB8}"/>
              </a:ext>
            </a:extLst>
          </p:cNvPr>
          <p:cNvSpPr>
            <a:spLocks noGrp="1"/>
          </p:cNvSpPr>
          <p:nvPr>
            <p:ph type="sldNum" sz="quarter" idx="5"/>
          </p:nvPr>
        </p:nvSpPr>
        <p:spPr/>
        <p:txBody>
          <a:bodyPr/>
          <a:lstStyle/>
          <a:p>
            <a:fld id="{57DEBEB4-0A53-4D6B-A3A8-E3F9C5B05690}" type="slidenum">
              <a:rPr lang="en-GB" smtClean="0"/>
              <a:t>16</a:t>
            </a:fld>
            <a:endParaRPr lang="en-GB"/>
          </a:p>
        </p:txBody>
      </p:sp>
    </p:spTree>
    <p:extLst>
      <p:ext uri="{BB962C8B-B14F-4D97-AF65-F5344CB8AC3E}">
        <p14:creationId xmlns:p14="http://schemas.microsoft.com/office/powerpoint/2010/main" val="331417169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F2BEED-B1C6-C207-256C-74C8B43AC98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88CD6F7-6C9F-A310-2627-3CB507409D7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D2E4111-0EF0-3B0A-FA82-56BEA5EB9ED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441B578-9789-3F4B-A837-8CFCD5BACE30}"/>
              </a:ext>
            </a:extLst>
          </p:cNvPr>
          <p:cNvSpPr>
            <a:spLocks noGrp="1"/>
          </p:cNvSpPr>
          <p:nvPr>
            <p:ph type="sldNum" sz="quarter" idx="5"/>
          </p:nvPr>
        </p:nvSpPr>
        <p:spPr/>
        <p:txBody>
          <a:bodyPr/>
          <a:lstStyle/>
          <a:p>
            <a:fld id="{57DEBEB4-0A53-4D6B-A3A8-E3F9C5B05690}" type="slidenum">
              <a:rPr lang="en-GB" smtClean="0"/>
              <a:t>17</a:t>
            </a:fld>
            <a:endParaRPr lang="en-GB"/>
          </a:p>
        </p:txBody>
      </p:sp>
    </p:spTree>
    <p:extLst>
      <p:ext uri="{BB962C8B-B14F-4D97-AF65-F5344CB8AC3E}">
        <p14:creationId xmlns:p14="http://schemas.microsoft.com/office/powerpoint/2010/main" val="221306907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956B77-052B-18EF-CEB6-12A0E4640E7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CEE07E8-1E44-6D4E-1E5D-B24F6557067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3AD7041-440D-67DF-3AD5-F9A067741E1D}"/>
              </a:ext>
            </a:extLst>
          </p:cNvPr>
          <p:cNvSpPr>
            <a:spLocks noGrp="1"/>
          </p:cNvSpPr>
          <p:nvPr>
            <p:ph type="body" idx="1"/>
          </p:nvPr>
        </p:nvSpPr>
        <p:spPr/>
        <p:txBody>
          <a:bodyPr/>
          <a:lstStyle/>
          <a:p>
            <a:r>
              <a:rPr lang="en-GB" dirty="0"/>
              <a:t>First DELETE: Removes user 123 (should have returned 200 or 204)</a:t>
            </a:r>
          </a:p>
          <a:p>
            <a:r>
              <a:rPr lang="en-GB" dirty="0"/>
              <a:t>Second DELETE: User 123 already gone (returns 404, but outcome is same - user doesn't exist)</a:t>
            </a:r>
          </a:p>
          <a:p>
            <a:r>
              <a:rPr lang="en-GB" dirty="0"/>
              <a:t>Third DELETE: Still doesn't exist (404)</a:t>
            </a:r>
          </a:p>
          <a:p>
            <a:r>
              <a:rPr lang="en-GB" b="1" dirty="0"/>
              <a:t>Final state: User 123 does not exist</a:t>
            </a:r>
            <a:endParaRPr lang="en-GB" dirty="0"/>
          </a:p>
        </p:txBody>
      </p:sp>
      <p:sp>
        <p:nvSpPr>
          <p:cNvPr id="4" name="Slide Number Placeholder 3">
            <a:extLst>
              <a:ext uri="{FF2B5EF4-FFF2-40B4-BE49-F238E27FC236}">
                <a16:creationId xmlns:a16="http://schemas.microsoft.com/office/drawing/2014/main" id="{74F2E0BF-65A6-79EA-590C-17CE887D2052}"/>
              </a:ext>
            </a:extLst>
          </p:cNvPr>
          <p:cNvSpPr>
            <a:spLocks noGrp="1"/>
          </p:cNvSpPr>
          <p:nvPr>
            <p:ph type="sldNum" sz="quarter" idx="5"/>
          </p:nvPr>
        </p:nvSpPr>
        <p:spPr/>
        <p:txBody>
          <a:bodyPr/>
          <a:lstStyle/>
          <a:p>
            <a:fld id="{57DEBEB4-0A53-4D6B-A3A8-E3F9C5B05690}" type="slidenum">
              <a:rPr lang="en-GB" smtClean="0"/>
              <a:t>18</a:t>
            </a:fld>
            <a:endParaRPr lang="en-GB"/>
          </a:p>
        </p:txBody>
      </p:sp>
    </p:spTree>
    <p:extLst>
      <p:ext uri="{BB962C8B-B14F-4D97-AF65-F5344CB8AC3E}">
        <p14:creationId xmlns:p14="http://schemas.microsoft.com/office/powerpoint/2010/main" val="211463322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B56D8C-D17B-04ED-33BC-DE15E5453BE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EC5DDC0-DC4B-B513-5621-742775FCD38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439E285-939A-A3C2-AB4F-5C23CC42E07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8F875C4-CD5C-86B4-E2A9-2E681DF35967}"/>
              </a:ext>
            </a:extLst>
          </p:cNvPr>
          <p:cNvSpPr>
            <a:spLocks noGrp="1"/>
          </p:cNvSpPr>
          <p:nvPr>
            <p:ph type="sldNum" sz="quarter" idx="5"/>
          </p:nvPr>
        </p:nvSpPr>
        <p:spPr/>
        <p:txBody>
          <a:bodyPr/>
          <a:lstStyle/>
          <a:p>
            <a:fld id="{57DEBEB4-0A53-4D6B-A3A8-E3F9C5B05690}" type="slidenum">
              <a:rPr lang="en-GB" smtClean="0"/>
              <a:t>19</a:t>
            </a:fld>
            <a:endParaRPr lang="en-GB"/>
          </a:p>
        </p:txBody>
      </p:sp>
    </p:spTree>
    <p:extLst>
      <p:ext uri="{BB962C8B-B14F-4D97-AF65-F5344CB8AC3E}">
        <p14:creationId xmlns:p14="http://schemas.microsoft.com/office/powerpoint/2010/main" val="189836142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013BFA-7646-25A9-A1E6-B4D2DEEB75A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32821EC-44EF-49FF-5FEB-CEED806D546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DF292E9-862E-0261-02A4-DEB2F692C72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97BD080-228F-1FE8-2F1D-4056F9545F3F}"/>
              </a:ext>
            </a:extLst>
          </p:cNvPr>
          <p:cNvSpPr>
            <a:spLocks noGrp="1"/>
          </p:cNvSpPr>
          <p:nvPr>
            <p:ph type="sldNum" sz="quarter" idx="5"/>
          </p:nvPr>
        </p:nvSpPr>
        <p:spPr/>
        <p:txBody>
          <a:bodyPr/>
          <a:lstStyle/>
          <a:p>
            <a:fld id="{57DEBEB4-0A53-4D6B-A3A8-E3F9C5B05690}" type="slidenum">
              <a:rPr lang="en-GB" smtClean="0"/>
              <a:t>20</a:t>
            </a:fld>
            <a:endParaRPr lang="en-GB"/>
          </a:p>
        </p:txBody>
      </p:sp>
    </p:spTree>
    <p:extLst>
      <p:ext uri="{BB962C8B-B14F-4D97-AF65-F5344CB8AC3E}">
        <p14:creationId xmlns:p14="http://schemas.microsoft.com/office/powerpoint/2010/main" val="280301950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F53C04-85BC-37A6-72B1-D9424E9C5E4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FD0F38B-162B-4408-7BF7-E6743DACA0B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D0B6048-5B58-E0A0-3B6C-08E7F8FD60B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0B3D87E-7854-4791-A009-C18354ED9A7A}"/>
              </a:ext>
            </a:extLst>
          </p:cNvPr>
          <p:cNvSpPr>
            <a:spLocks noGrp="1"/>
          </p:cNvSpPr>
          <p:nvPr>
            <p:ph type="sldNum" sz="quarter" idx="5"/>
          </p:nvPr>
        </p:nvSpPr>
        <p:spPr/>
        <p:txBody>
          <a:bodyPr/>
          <a:lstStyle/>
          <a:p>
            <a:fld id="{57DEBEB4-0A53-4D6B-A3A8-E3F9C5B05690}" type="slidenum">
              <a:rPr lang="en-GB" smtClean="0"/>
              <a:t>21</a:t>
            </a:fld>
            <a:endParaRPr lang="en-GB"/>
          </a:p>
        </p:txBody>
      </p:sp>
    </p:spTree>
    <p:extLst>
      <p:ext uri="{BB962C8B-B14F-4D97-AF65-F5344CB8AC3E}">
        <p14:creationId xmlns:p14="http://schemas.microsoft.com/office/powerpoint/2010/main" val="65236302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280422-B5DC-0616-EC3E-70C5F6D82D4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B59DF5F-47CE-0721-17E4-6F887EA9E23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C302E91-3C0B-9D1B-DF09-028CC8D8FD7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BFE66B1-21A5-F362-B8AC-414A0F035740}"/>
              </a:ext>
            </a:extLst>
          </p:cNvPr>
          <p:cNvSpPr>
            <a:spLocks noGrp="1"/>
          </p:cNvSpPr>
          <p:nvPr>
            <p:ph type="sldNum" sz="quarter" idx="5"/>
          </p:nvPr>
        </p:nvSpPr>
        <p:spPr/>
        <p:txBody>
          <a:bodyPr/>
          <a:lstStyle/>
          <a:p>
            <a:fld id="{57DEBEB4-0A53-4D6B-A3A8-E3F9C5B05690}" type="slidenum">
              <a:rPr lang="en-GB" smtClean="0"/>
              <a:t>22</a:t>
            </a:fld>
            <a:endParaRPr lang="en-GB"/>
          </a:p>
        </p:txBody>
      </p:sp>
    </p:spTree>
    <p:extLst>
      <p:ext uri="{BB962C8B-B14F-4D97-AF65-F5344CB8AC3E}">
        <p14:creationId xmlns:p14="http://schemas.microsoft.com/office/powerpoint/2010/main" val="334600795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3A277A-1B92-26BA-66E2-35FC41E862B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D3EDC72-BB67-69AE-E02B-581CF336FCF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8D64159-2535-3B49-617A-4122D74FFEE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A293B2A-E3B9-689D-FD1A-65B8DB0C30B1}"/>
              </a:ext>
            </a:extLst>
          </p:cNvPr>
          <p:cNvSpPr>
            <a:spLocks noGrp="1"/>
          </p:cNvSpPr>
          <p:nvPr>
            <p:ph type="sldNum" sz="quarter" idx="5"/>
          </p:nvPr>
        </p:nvSpPr>
        <p:spPr/>
        <p:txBody>
          <a:bodyPr/>
          <a:lstStyle/>
          <a:p>
            <a:fld id="{57DEBEB4-0A53-4D6B-A3A8-E3F9C5B05690}" type="slidenum">
              <a:rPr lang="en-GB" smtClean="0"/>
              <a:t>23</a:t>
            </a:fld>
            <a:endParaRPr lang="en-GB"/>
          </a:p>
        </p:txBody>
      </p:sp>
    </p:spTree>
    <p:extLst>
      <p:ext uri="{BB962C8B-B14F-4D97-AF65-F5344CB8AC3E}">
        <p14:creationId xmlns:p14="http://schemas.microsoft.com/office/powerpoint/2010/main" val="40821893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94C91B-2EEF-B694-8F0B-04571744250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7E40316-38E4-1BA8-76D3-6C4065D60C6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17164CE-0786-42E1-55EA-63B54411BAF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57F44FC-BCC0-F584-97C7-048E484D98A3}"/>
              </a:ext>
            </a:extLst>
          </p:cNvPr>
          <p:cNvSpPr>
            <a:spLocks noGrp="1"/>
          </p:cNvSpPr>
          <p:nvPr>
            <p:ph type="sldNum" sz="quarter" idx="5"/>
          </p:nvPr>
        </p:nvSpPr>
        <p:spPr/>
        <p:txBody>
          <a:bodyPr/>
          <a:lstStyle/>
          <a:p>
            <a:fld id="{57DEBEB4-0A53-4D6B-A3A8-E3F9C5B05690}" type="slidenum">
              <a:rPr lang="en-GB" smtClean="0"/>
              <a:t>24</a:t>
            </a:fld>
            <a:endParaRPr lang="en-GB"/>
          </a:p>
        </p:txBody>
      </p:sp>
    </p:spTree>
    <p:extLst>
      <p:ext uri="{BB962C8B-B14F-4D97-AF65-F5344CB8AC3E}">
        <p14:creationId xmlns:p14="http://schemas.microsoft.com/office/powerpoint/2010/main" val="4393533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A1B18B-F1C4-322E-6E94-FBC9850E3C6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CAC386F-5349-3CAB-D045-BEB9ADBBA57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FC5C820-5DCA-2403-7DAC-EBC843F4BDA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D7C6795-0D27-D265-AE85-C688E2EA5F15}"/>
              </a:ext>
            </a:extLst>
          </p:cNvPr>
          <p:cNvSpPr>
            <a:spLocks noGrp="1"/>
          </p:cNvSpPr>
          <p:nvPr>
            <p:ph type="sldNum" sz="quarter" idx="5"/>
          </p:nvPr>
        </p:nvSpPr>
        <p:spPr/>
        <p:txBody>
          <a:bodyPr/>
          <a:lstStyle/>
          <a:p>
            <a:fld id="{57DEBEB4-0A53-4D6B-A3A8-E3F9C5B05690}" type="slidenum">
              <a:rPr lang="en-GB" smtClean="0"/>
              <a:t>25</a:t>
            </a:fld>
            <a:endParaRPr lang="en-GB"/>
          </a:p>
        </p:txBody>
      </p:sp>
    </p:spTree>
    <p:extLst>
      <p:ext uri="{BB962C8B-B14F-4D97-AF65-F5344CB8AC3E}">
        <p14:creationId xmlns:p14="http://schemas.microsoft.com/office/powerpoint/2010/main" val="326592560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F3E6BA-3CFA-7E28-8B4A-8DE00C1C41D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DBDA273-08CC-0EB6-4EDC-1B2D904F220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C9332EC-5CD0-3CAC-F2DF-3B573B55E64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9E32C74-D02C-504E-96AB-DCFC4F67E8F6}"/>
              </a:ext>
            </a:extLst>
          </p:cNvPr>
          <p:cNvSpPr>
            <a:spLocks noGrp="1"/>
          </p:cNvSpPr>
          <p:nvPr>
            <p:ph type="sldNum" sz="quarter" idx="5"/>
          </p:nvPr>
        </p:nvSpPr>
        <p:spPr/>
        <p:txBody>
          <a:bodyPr/>
          <a:lstStyle/>
          <a:p>
            <a:fld id="{57DEBEB4-0A53-4D6B-A3A8-E3F9C5B05690}" type="slidenum">
              <a:rPr lang="en-GB" smtClean="0"/>
              <a:t>26</a:t>
            </a:fld>
            <a:endParaRPr lang="en-GB"/>
          </a:p>
        </p:txBody>
      </p:sp>
    </p:spTree>
    <p:extLst>
      <p:ext uri="{BB962C8B-B14F-4D97-AF65-F5344CB8AC3E}">
        <p14:creationId xmlns:p14="http://schemas.microsoft.com/office/powerpoint/2010/main" val="192157134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AF5B16-22D8-A0D4-E936-A9FF388C69F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443F447-5BEA-4F6E-8E44-068C292D790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A1ED500-8862-E6F8-CCED-625E1F119B5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2765B26-1F7F-6699-EF23-C9492B2C740D}"/>
              </a:ext>
            </a:extLst>
          </p:cNvPr>
          <p:cNvSpPr>
            <a:spLocks noGrp="1"/>
          </p:cNvSpPr>
          <p:nvPr>
            <p:ph type="sldNum" sz="quarter" idx="5"/>
          </p:nvPr>
        </p:nvSpPr>
        <p:spPr/>
        <p:txBody>
          <a:bodyPr/>
          <a:lstStyle/>
          <a:p>
            <a:fld id="{57DEBEB4-0A53-4D6B-A3A8-E3F9C5B05690}" type="slidenum">
              <a:rPr lang="en-GB" smtClean="0"/>
              <a:t>27</a:t>
            </a:fld>
            <a:endParaRPr lang="en-GB"/>
          </a:p>
        </p:txBody>
      </p:sp>
    </p:spTree>
    <p:extLst>
      <p:ext uri="{BB962C8B-B14F-4D97-AF65-F5344CB8AC3E}">
        <p14:creationId xmlns:p14="http://schemas.microsoft.com/office/powerpoint/2010/main" val="108092126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9DC931-00B8-3927-38B5-BCB4D4BAD08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6850F24-72C8-19B8-D67B-8883B10D0C0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34A3508-1FA8-C7F4-8664-46C198DEE9A1}"/>
              </a:ext>
            </a:extLst>
          </p:cNvPr>
          <p:cNvSpPr>
            <a:spLocks noGrp="1"/>
          </p:cNvSpPr>
          <p:nvPr>
            <p:ph type="body" idx="1"/>
          </p:nvPr>
        </p:nvSpPr>
        <p:spPr/>
        <p:txBody>
          <a:bodyPr/>
          <a:lstStyle/>
          <a:p>
            <a:r>
              <a:rPr lang="en-GB" dirty="0"/>
              <a:t>It's a universal "language" for describing your API. It doesn't matter if your API is written in Python, Java, or Node.js, or if the person </a:t>
            </a:r>
            <a:r>
              <a:rPr lang="en-GB" i="1" dirty="0"/>
              <a:t>using</a:t>
            </a:r>
            <a:r>
              <a:rPr lang="en-GB" dirty="0"/>
              <a:t> it is writing an app in C# or JavaScript. The </a:t>
            </a:r>
            <a:r>
              <a:rPr lang="en-GB" dirty="0" err="1"/>
              <a:t>OpenAPI</a:t>
            </a:r>
            <a:r>
              <a:rPr lang="en-GB" dirty="0"/>
              <a:t> document is the common ground they both understand.</a:t>
            </a:r>
          </a:p>
          <a:p>
            <a:r>
              <a:rPr lang="en-GB" dirty="0"/>
              <a:t>Its main purpose is to tell everyone </a:t>
            </a:r>
            <a:r>
              <a:rPr lang="en-GB" i="1" dirty="0"/>
              <a:t>exactly</a:t>
            </a:r>
            <a:r>
              <a:rPr lang="en-GB" dirty="0"/>
              <a:t> what your API can do—what are the available endpoints? What data do you need to send? What data will you get back? What do the error codes mean?</a:t>
            </a:r>
          </a:p>
        </p:txBody>
      </p:sp>
      <p:sp>
        <p:nvSpPr>
          <p:cNvPr id="4" name="Slide Number Placeholder 3">
            <a:extLst>
              <a:ext uri="{FF2B5EF4-FFF2-40B4-BE49-F238E27FC236}">
                <a16:creationId xmlns:a16="http://schemas.microsoft.com/office/drawing/2014/main" id="{3D5E40E8-0C7A-74AA-40E2-5CA23C4D0397}"/>
              </a:ext>
            </a:extLst>
          </p:cNvPr>
          <p:cNvSpPr>
            <a:spLocks noGrp="1"/>
          </p:cNvSpPr>
          <p:nvPr>
            <p:ph type="sldNum" sz="quarter" idx="5"/>
          </p:nvPr>
        </p:nvSpPr>
        <p:spPr/>
        <p:txBody>
          <a:bodyPr/>
          <a:lstStyle/>
          <a:p>
            <a:fld id="{57DEBEB4-0A53-4D6B-A3A8-E3F9C5B05690}" type="slidenum">
              <a:rPr lang="en-GB" smtClean="0"/>
              <a:t>28</a:t>
            </a:fld>
            <a:endParaRPr lang="en-GB"/>
          </a:p>
        </p:txBody>
      </p:sp>
    </p:spTree>
    <p:extLst>
      <p:ext uri="{BB962C8B-B14F-4D97-AF65-F5344CB8AC3E}">
        <p14:creationId xmlns:p14="http://schemas.microsoft.com/office/powerpoint/2010/main" val="308684523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5B0B4A-7EBF-C8BC-5450-BCEBDB9B878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DA28AAE-1ADA-D539-CC52-C4DEB0087C6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29A042D-9718-6073-F53F-628BF063BEF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0F98DC3-9B12-FF40-F9E9-B79E1F3BCEA4}"/>
              </a:ext>
            </a:extLst>
          </p:cNvPr>
          <p:cNvSpPr>
            <a:spLocks noGrp="1"/>
          </p:cNvSpPr>
          <p:nvPr>
            <p:ph type="sldNum" sz="quarter" idx="5"/>
          </p:nvPr>
        </p:nvSpPr>
        <p:spPr/>
        <p:txBody>
          <a:bodyPr/>
          <a:lstStyle/>
          <a:p>
            <a:fld id="{57DEBEB4-0A53-4D6B-A3A8-E3F9C5B05690}" type="slidenum">
              <a:rPr lang="en-GB" smtClean="0"/>
              <a:t>29</a:t>
            </a:fld>
            <a:endParaRPr lang="en-GB"/>
          </a:p>
        </p:txBody>
      </p:sp>
    </p:spTree>
    <p:extLst>
      <p:ext uri="{BB962C8B-B14F-4D97-AF65-F5344CB8AC3E}">
        <p14:creationId xmlns:p14="http://schemas.microsoft.com/office/powerpoint/2010/main" val="136929481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2D9F14-741B-2E5A-E8CD-FFB960FC54C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AA6BD8B-19A9-F03A-C132-369AFCA1850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2F0930-F6F1-6FBB-17B0-AA8BF7D6E72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72D59EA-56E7-7B3A-B793-930A3B051349}"/>
              </a:ext>
            </a:extLst>
          </p:cNvPr>
          <p:cNvSpPr>
            <a:spLocks noGrp="1"/>
          </p:cNvSpPr>
          <p:nvPr>
            <p:ph type="sldNum" sz="quarter" idx="5"/>
          </p:nvPr>
        </p:nvSpPr>
        <p:spPr/>
        <p:txBody>
          <a:bodyPr/>
          <a:lstStyle/>
          <a:p>
            <a:fld id="{57DEBEB4-0A53-4D6B-A3A8-E3F9C5B05690}" type="slidenum">
              <a:rPr lang="en-GB" smtClean="0"/>
              <a:t>30</a:t>
            </a:fld>
            <a:endParaRPr lang="en-GB"/>
          </a:p>
        </p:txBody>
      </p:sp>
    </p:spTree>
    <p:extLst>
      <p:ext uri="{BB962C8B-B14F-4D97-AF65-F5344CB8AC3E}">
        <p14:creationId xmlns:p14="http://schemas.microsoft.com/office/powerpoint/2010/main" val="379899193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16FBC1-E1A8-9E35-580D-020DC53BBE5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D2A4EF3-CF4C-A6C9-49E6-4173151CAE4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2642620-36F7-2BA2-4A4D-B3890111B91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8CD54D1-238F-B4FF-9DFD-E676D9AE0D7C}"/>
              </a:ext>
            </a:extLst>
          </p:cNvPr>
          <p:cNvSpPr>
            <a:spLocks noGrp="1"/>
          </p:cNvSpPr>
          <p:nvPr>
            <p:ph type="sldNum" sz="quarter" idx="5"/>
          </p:nvPr>
        </p:nvSpPr>
        <p:spPr/>
        <p:txBody>
          <a:bodyPr/>
          <a:lstStyle/>
          <a:p>
            <a:fld id="{57DEBEB4-0A53-4D6B-A3A8-E3F9C5B05690}" type="slidenum">
              <a:rPr lang="en-GB" smtClean="0"/>
              <a:t>31</a:t>
            </a:fld>
            <a:endParaRPr lang="en-GB"/>
          </a:p>
        </p:txBody>
      </p:sp>
    </p:spTree>
    <p:extLst>
      <p:ext uri="{BB962C8B-B14F-4D97-AF65-F5344CB8AC3E}">
        <p14:creationId xmlns:p14="http://schemas.microsoft.com/office/powerpoint/2010/main" val="151615801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7DEBEB4-0A53-4D6B-A3A8-E3F9C5B05690}" type="slidenum">
              <a:rPr lang="en-GB" smtClean="0"/>
              <a:t>32</a:t>
            </a:fld>
            <a:endParaRPr lang="en-GB"/>
          </a:p>
        </p:txBody>
      </p:sp>
    </p:spTree>
    <p:extLst>
      <p:ext uri="{BB962C8B-B14F-4D97-AF65-F5344CB8AC3E}">
        <p14:creationId xmlns:p14="http://schemas.microsoft.com/office/powerpoint/2010/main" val="19355610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image" Target="../media/image4.png"/><Relationship Id="rId5" Type="http://schemas.openxmlformats.org/officeDocument/2006/relationships/theme" Target="../theme/theme2.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9.xml"/><Relationship Id="rId1"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10/22/2025</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notesSlide" Target="../notesSlides/notesSlide1.xml"/><Relationship Id="rId1" Type="http://schemas.openxmlformats.org/officeDocument/2006/relationships/slideLayout" Target="../slideLayouts/slideLayout4.xml"/><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 Id="rId9" Type="http://schemas.openxmlformats.org/officeDocument/2006/relationships/image" Target="../media/image16.sv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hyperlink" Target="https://standards.rest/" TargetMode="External"/><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hyperlink" Target="https://standards.rest/" TargetMode="External"/><Relationship Id="rId2" Type="http://schemas.openxmlformats.org/officeDocument/2006/relationships/notesSlide" Target="../notesSlides/notesSlide8.xml"/><Relationship Id="rId1" Type="http://schemas.openxmlformats.org/officeDocument/2006/relationships/slideLayout" Target="../slideLayouts/slideLayout4.xml"/><Relationship Id="rId5" Type="http://schemas.openxmlformats.org/officeDocument/2006/relationships/image" Target="../media/image19.png"/><Relationship Id="rId4" Type="http://schemas.openxmlformats.org/officeDocument/2006/relationships/image" Target="../media/image18.png"/></Relationships>
</file>

<file path=ppt/slides/_rels/slide11.xml.rels><?xml version="1.0" encoding="UTF-8" standalone="yes"?>
<Relationships xmlns="http://schemas.openxmlformats.org/package/2006/relationships"><Relationship Id="rId3" Type="http://schemas.openxmlformats.org/officeDocument/2006/relationships/hyperlink" Target="https://standards.rest/" TargetMode="External"/><Relationship Id="rId2" Type="http://schemas.openxmlformats.org/officeDocument/2006/relationships/notesSlide" Target="../notesSlides/notesSlide9.xml"/><Relationship Id="rId1" Type="http://schemas.openxmlformats.org/officeDocument/2006/relationships/slideLayout" Target="../slideLayouts/slideLayout4.xml"/><Relationship Id="rId5" Type="http://schemas.openxmlformats.org/officeDocument/2006/relationships/image" Target="../media/image21.png"/><Relationship Id="rId4" Type="http://schemas.openxmlformats.org/officeDocument/2006/relationships/image" Target="../media/image20.png"/></Relationships>
</file>

<file path=ppt/slides/_rels/slide12.xml.rels><?xml version="1.0" encoding="UTF-8" standalone="yes"?>
<Relationships xmlns="http://schemas.openxmlformats.org/package/2006/relationships"><Relationship Id="rId3" Type="http://schemas.openxmlformats.org/officeDocument/2006/relationships/hyperlink" Target="https://standards.rest/" TargetMode="External"/><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hyperlink" Target="https://standards.rest/" TargetMode="External"/><Relationship Id="rId2" Type="http://schemas.openxmlformats.org/officeDocument/2006/relationships/notesSlide" Target="../notesSlides/notesSlide11.xml"/><Relationship Id="rId1" Type="http://schemas.openxmlformats.org/officeDocument/2006/relationships/slideLayout" Target="../slideLayouts/slideLayout4.xml"/><Relationship Id="rId5" Type="http://schemas.openxmlformats.org/officeDocument/2006/relationships/image" Target="../media/image23.png"/><Relationship Id="rId4" Type="http://schemas.openxmlformats.org/officeDocument/2006/relationships/image" Target="../media/image22.png"/></Relationships>
</file>

<file path=ppt/slides/_rels/slide14.xml.rels><?xml version="1.0" encoding="UTF-8" standalone="yes"?>
<Relationships xmlns="http://schemas.openxmlformats.org/package/2006/relationships"><Relationship Id="rId3" Type="http://schemas.openxmlformats.org/officeDocument/2006/relationships/hyperlink" Target="https://standards.rest/" TargetMode="External"/><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hyperlink" Target="https://standards.rest/" TargetMode="External"/><Relationship Id="rId2" Type="http://schemas.openxmlformats.org/officeDocument/2006/relationships/notesSlide" Target="../notesSlides/notesSlide13.xml"/><Relationship Id="rId1" Type="http://schemas.openxmlformats.org/officeDocument/2006/relationships/slideLayout" Target="../slideLayouts/slideLayout4.xml"/><Relationship Id="rId5" Type="http://schemas.openxmlformats.org/officeDocument/2006/relationships/image" Target="../media/image25.png"/><Relationship Id="rId4" Type="http://schemas.openxmlformats.org/officeDocument/2006/relationships/image" Target="../media/image24.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4.xml"/><Relationship Id="rId1" Type="http://schemas.openxmlformats.org/officeDocument/2006/relationships/slideLayout" Target="../slideLayouts/slideLayout4.xml"/><Relationship Id="rId4" Type="http://schemas.openxmlformats.org/officeDocument/2006/relationships/hyperlink" Target="https://www.ietf.org/assignments/http-status-codes/http-status-codes.xml" TargetMode="Externa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hyperlink" Target="https://swagger.io/specification/" TargetMode="External"/><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hyperlink" Target="https://jsonplaceholder.typicode.com/" TargetMode="External"/><Relationship Id="rId2" Type="http://schemas.openxmlformats.org/officeDocument/2006/relationships/notesSlide" Target="../notesSlides/notesSlide29.xml"/><Relationship Id="rId1" Type="http://schemas.openxmlformats.org/officeDocument/2006/relationships/slideLayout" Target="../slideLayouts/slideLayout4.xml"/><Relationship Id="rId4" Type="http://schemas.openxmlformats.org/officeDocument/2006/relationships/image" Target="../media/image28.png"/></Relationships>
</file>

<file path=ppt/slides/_rels/slide3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369128-5791-C1C5-6209-EC29A93A82B1}"/>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4C31CF5C-E2D8-319E-8710-E018B648D5BB}"/>
              </a:ext>
            </a:extLst>
          </p:cNvPr>
          <p:cNvSpPr txBox="1"/>
          <p:nvPr/>
        </p:nvSpPr>
        <p:spPr>
          <a:xfrm>
            <a:off x="2776356" y="2007309"/>
            <a:ext cx="6097162" cy="2400657"/>
          </a:xfrm>
          <a:prstGeom prst="rect">
            <a:avLst/>
          </a:prstGeom>
          <a:noFill/>
        </p:spPr>
        <p:txBody>
          <a:bodyPr wrap="square">
            <a:spAutoFit/>
          </a:bodyPr>
          <a:lstStyle/>
          <a:p>
            <a:pPr algn="l" fontAlgn="base">
              <a:buNone/>
            </a:pPr>
            <a:r>
              <a:rPr lang="en-GB" sz="7500" b="1" i="0" dirty="0">
                <a:solidFill>
                  <a:schemeClr val="bg1"/>
                </a:solidFill>
                <a:effectLst/>
                <a:latin typeface="Aptos" panose="020B0004020202020204" pitchFamily="34" charset="0"/>
              </a:rPr>
              <a:t>Rest Web Service</a:t>
            </a:r>
          </a:p>
        </p:txBody>
      </p:sp>
    </p:spTree>
    <p:extLst>
      <p:ext uri="{BB962C8B-B14F-4D97-AF65-F5344CB8AC3E}">
        <p14:creationId xmlns:p14="http://schemas.microsoft.com/office/powerpoint/2010/main" val="36112457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677AE4-B718-57E5-3625-17FF999743D0}"/>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57B1BF40-F79D-1995-0298-B7F086E4EA97}"/>
              </a:ext>
            </a:extLst>
          </p:cNvPr>
          <p:cNvSpPr>
            <a:spLocks noGrp="1"/>
          </p:cNvSpPr>
          <p:nvPr>
            <p:ph type="title"/>
          </p:nvPr>
        </p:nvSpPr>
        <p:spPr/>
        <p:txBody>
          <a:bodyPr/>
          <a:lstStyle/>
          <a:p>
            <a:r>
              <a:rPr lang="en-GB" b="1" dirty="0"/>
              <a:t>Rest Web Service</a:t>
            </a:r>
          </a:p>
        </p:txBody>
      </p:sp>
      <p:sp>
        <p:nvSpPr>
          <p:cNvPr id="3" name="Content Placeholder 2">
            <a:extLst>
              <a:ext uri="{FF2B5EF4-FFF2-40B4-BE49-F238E27FC236}">
                <a16:creationId xmlns:a16="http://schemas.microsoft.com/office/drawing/2014/main" id="{E65CB276-E634-F3FA-56B6-00C61FECF431}"/>
              </a:ext>
            </a:extLst>
          </p:cNvPr>
          <p:cNvSpPr>
            <a:spLocks noGrp="1"/>
          </p:cNvSpPr>
          <p:nvPr>
            <p:ph idx="1"/>
          </p:nvPr>
        </p:nvSpPr>
        <p:spPr/>
        <p:txBody>
          <a:bodyPr/>
          <a:lstStyle/>
          <a:p>
            <a:r>
              <a:rPr lang="en-GB" dirty="0"/>
              <a:t>Http</a:t>
            </a:r>
          </a:p>
          <a:p>
            <a:r>
              <a:rPr lang="en-GB" dirty="0"/>
              <a:t>WCF Web Service</a:t>
            </a:r>
          </a:p>
          <a:p>
            <a:r>
              <a:rPr lang="en-GB" dirty="0"/>
              <a:t>REST</a:t>
            </a:r>
          </a:p>
          <a:p>
            <a:pPr lvl="1"/>
            <a:r>
              <a:rPr lang="en-GB" sz="2800" dirty="0"/>
              <a:t>Rest Properties</a:t>
            </a:r>
          </a:p>
          <a:p>
            <a:r>
              <a:rPr lang="en-GB" dirty="0"/>
              <a:t>CRUD Design Principle</a:t>
            </a:r>
          </a:p>
          <a:p>
            <a:r>
              <a:rPr lang="en-GB" dirty="0"/>
              <a:t>Good practices</a:t>
            </a:r>
          </a:p>
        </p:txBody>
      </p:sp>
    </p:spTree>
    <p:extLst>
      <p:ext uri="{BB962C8B-B14F-4D97-AF65-F5344CB8AC3E}">
        <p14:creationId xmlns:p14="http://schemas.microsoft.com/office/powerpoint/2010/main" val="30938159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73EF8D-D7FC-EFD2-AA50-3B8167164741}"/>
            </a:ext>
          </a:extLst>
        </p:cNvPr>
        <p:cNvGrpSpPr/>
        <p:nvPr/>
      </p:nvGrpSpPr>
      <p:grpSpPr>
        <a:xfrm>
          <a:off x="0" y="0"/>
          <a:ext cx="0" cy="0"/>
          <a:chOff x="0" y="0"/>
          <a:chExt cx="0" cy="0"/>
        </a:xfrm>
      </p:grpSpPr>
      <p:sp>
        <p:nvSpPr>
          <p:cNvPr id="12" name="Rectangle: Rounded Corners 11">
            <a:extLst>
              <a:ext uri="{FF2B5EF4-FFF2-40B4-BE49-F238E27FC236}">
                <a16:creationId xmlns:a16="http://schemas.microsoft.com/office/drawing/2014/main" id="{E6D266AC-4F6F-19DC-0A36-D16FA9F7DB59}"/>
              </a:ext>
            </a:extLst>
          </p:cNvPr>
          <p:cNvSpPr/>
          <p:nvPr/>
        </p:nvSpPr>
        <p:spPr>
          <a:xfrm>
            <a:off x="7838711" y="1835779"/>
            <a:ext cx="4001355" cy="3594779"/>
          </a:xfrm>
          <a:prstGeom prst="roundRect">
            <a:avLst/>
          </a:prstGeom>
          <a:solidFill>
            <a:schemeClr val="tx2">
              <a:lumMod val="20000"/>
              <a:lumOff val="80000"/>
            </a:schemeClr>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itle 3">
            <a:extLst>
              <a:ext uri="{FF2B5EF4-FFF2-40B4-BE49-F238E27FC236}">
                <a16:creationId xmlns:a16="http://schemas.microsoft.com/office/drawing/2014/main" id="{A929D275-50B4-3023-C90B-BFD6423C1EF7}"/>
              </a:ext>
            </a:extLst>
          </p:cNvPr>
          <p:cNvSpPr>
            <a:spLocks noGrp="1"/>
          </p:cNvSpPr>
          <p:nvPr>
            <p:ph type="title"/>
          </p:nvPr>
        </p:nvSpPr>
        <p:spPr/>
        <p:txBody>
          <a:bodyPr/>
          <a:lstStyle/>
          <a:p>
            <a:r>
              <a:rPr lang="en-GB" b="1" dirty="0"/>
              <a:t>HTTP Request / Response</a:t>
            </a:r>
          </a:p>
        </p:txBody>
      </p:sp>
      <p:pic>
        <p:nvPicPr>
          <p:cNvPr id="8" name="Content Placeholder 7" descr="Programmer female with solid fill">
            <a:extLst>
              <a:ext uri="{FF2B5EF4-FFF2-40B4-BE49-F238E27FC236}">
                <a16:creationId xmlns:a16="http://schemas.microsoft.com/office/drawing/2014/main" id="{D43E7A6C-0DC8-CBE8-39E6-9D5385687A35}"/>
              </a:ext>
            </a:extLst>
          </p:cNvPr>
          <p:cNvPicPr>
            <a:picLocks noGrp="1" noChangeAspect="1"/>
          </p:cNvPicPr>
          <p:nvPr>
            <p:ph idx="1"/>
          </p:nvPr>
        </p:nvPicPr>
        <p:blipFill>
          <a:blip r:embed="rId3">
            <a:extLst>
              <a:ext uri="{96DAC541-7B7A-43D3-8B79-37D633B846F1}">
                <asvg:svgBlip xmlns:asvg="http://schemas.microsoft.com/office/drawing/2016/SVG/main" r:embed="rId4"/>
              </a:ext>
            </a:extLst>
          </a:blip>
          <a:stretch>
            <a:fillRect/>
          </a:stretch>
        </p:blipFill>
        <p:spPr>
          <a:xfrm>
            <a:off x="2151789" y="2112581"/>
            <a:ext cx="1418983" cy="1418983"/>
          </a:xfrm>
        </p:spPr>
      </p:pic>
      <p:pic>
        <p:nvPicPr>
          <p:cNvPr id="11" name="Graphic 10" descr="Server with solid fill">
            <a:extLst>
              <a:ext uri="{FF2B5EF4-FFF2-40B4-BE49-F238E27FC236}">
                <a16:creationId xmlns:a16="http://schemas.microsoft.com/office/drawing/2014/main" id="{8EB6D553-61DA-5E49-61D6-ECE0D75F004E}"/>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151654" y="2203983"/>
            <a:ext cx="1816004" cy="1816004"/>
          </a:xfrm>
          <a:prstGeom prst="rect">
            <a:avLst/>
          </a:prstGeom>
        </p:spPr>
      </p:pic>
      <p:sp>
        <p:nvSpPr>
          <p:cNvPr id="13" name="TextBox 12">
            <a:extLst>
              <a:ext uri="{FF2B5EF4-FFF2-40B4-BE49-F238E27FC236}">
                <a16:creationId xmlns:a16="http://schemas.microsoft.com/office/drawing/2014/main" id="{7A3424B6-7072-F6DD-AED3-B3BC95DFA392}"/>
              </a:ext>
            </a:extLst>
          </p:cNvPr>
          <p:cNvSpPr txBox="1"/>
          <p:nvPr/>
        </p:nvSpPr>
        <p:spPr>
          <a:xfrm>
            <a:off x="8369203" y="2005018"/>
            <a:ext cx="1465832" cy="369332"/>
          </a:xfrm>
          <a:prstGeom prst="rect">
            <a:avLst/>
          </a:prstGeom>
          <a:noFill/>
        </p:spPr>
        <p:txBody>
          <a:bodyPr wrap="square" rtlCol="0">
            <a:spAutoFit/>
          </a:bodyPr>
          <a:lstStyle/>
          <a:p>
            <a:r>
              <a:rPr lang="en-GB" b="1" dirty="0"/>
              <a:t>HTTP Server</a:t>
            </a:r>
          </a:p>
        </p:txBody>
      </p:sp>
      <p:sp>
        <p:nvSpPr>
          <p:cNvPr id="14" name="TextBox 13">
            <a:extLst>
              <a:ext uri="{FF2B5EF4-FFF2-40B4-BE49-F238E27FC236}">
                <a16:creationId xmlns:a16="http://schemas.microsoft.com/office/drawing/2014/main" id="{56A36DE9-B29E-D7C0-B9AA-A7077B4B8AB2}"/>
              </a:ext>
            </a:extLst>
          </p:cNvPr>
          <p:cNvSpPr txBox="1"/>
          <p:nvPr/>
        </p:nvSpPr>
        <p:spPr>
          <a:xfrm>
            <a:off x="2473300" y="3502243"/>
            <a:ext cx="775960" cy="369332"/>
          </a:xfrm>
          <a:prstGeom prst="rect">
            <a:avLst/>
          </a:prstGeom>
          <a:noFill/>
        </p:spPr>
        <p:txBody>
          <a:bodyPr wrap="square" rtlCol="0">
            <a:spAutoFit/>
          </a:bodyPr>
          <a:lstStyle/>
          <a:p>
            <a:r>
              <a:rPr lang="en-GB" b="1" dirty="0"/>
              <a:t>Client</a:t>
            </a:r>
          </a:p>
        </p:txBody>
      </p:sp>
      <p:sp>
        <p:nvSpPr>
          <p:cNvPr id="15" name="Arrow: Right 14">
            <a:extLst>
              <a:ext uri="{FF2B5EF4-FFF2-40B4-BE49-F238E27FC236}">
                <a16:creationId xmlns:a16="http://schemas.microsoft.com/office/drawing/2014/main" id="{63B259B1-BF1A-C1A7-5948-AADBEFA11260}"/>
              </a:ext>
            </a:extLst>
          </p:cNvPr>
          <p:cNvSpPr/>
          <p:nvPr/>
        </p:nvSpPr>
        <p:spPr>
          <a:xfrm>
            <a:off x="3570772" y="2374350"/>
            <a:ext cx="4665808" cy="47355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HTTP Request</a:t>
            </a:r>
          </a:p>
        </p:txBody>
      </p:sp>
      <p:sp>
        <p:nvSpPr>
          <p:cNvPr id="16" name="Arrow: Left 15">
            <a:extLst>
              <a:ext uri="{FF2B5EF4-FFF2-40B4-BE49-F238E27FC236}">
                <a16:creationId xmlns:a16="http://schemas.microsoft.com/office/drawing/2014/main" id="{B13DBA21-B492-8EA0-CBEF-070FBDBEE9E6}"/>
              </a:ext>
            </a:extLst>
          </p:cNvPr>
          <p:cNvSpPr/>
          <p:nvPr/>
        </p:nvSpPr>
        <p:spPr>
          <a:xfrm>
            <a:off x="3620955" y="3064287"/>
            <a:ext cx="4615625" cy="467277"/>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HTTP Response</a:t>
            </a:r>
          </a:p>
        </p:txBody>
      </p:sp>
      <p:sp>
        <p:nvSpPr>
          <p:cNvPr id="18" name="TextBox 17">
            <a:extLst>
              <a:ext uri="{FF2B5EF4-FFF2-40B4-BE49-F238E27FC236}">
                <a16:creationId xmlns:a16="http://schemas.microsoft.com/office/drawing/2014/main" id="{863D882C-943B-CCA2-151A-1551C7524A82}"/>
              </a:ext>
            </a:extLst>
          </p:cNvPr>
          <p:cNvSpPr txBox="1"/>
          <p:nvPr/>
        </p:nvSpPr>
        <p:spPr>
          <a:xfrm>
            <a:off x="3379557" y="2007190"/>
            <a:ext cx="4615625" cy="307777"/>
          </a:xfrm>
          <a:prstGeom prst="rect">
            <a:avLst/>
          </a:prstGeom>
          <a:noFill/>
        </p:spPr>
        <p:txBody>
          <a:bodyPr wrap="square">
            <a:spAutoFit/>
          </a:bodyPr>
          <a:lstStyle/>
          <a:p>
            <a:r>
              <a:rPr lang="en-GB" sz="1400" b="1" dirty="0"/>
              <a:t>https://ieeexplore.ieee.org/abstract/document/11071266</a:t>
            </a:r>
          </a:p>
        </p:txBody>
      </p:sp>
      <p:pic>
        <p:nvPicPr>
          <p:cNvPr id="20" name="Picture 19">
            <a:extLst>
              <a:ext uri="{FF2B5EF4-FFF2-40B4-BE49-F238E27FC236}">
                <a16:creationId xmlns:a16="http://schemas.microsoft.com/office/drawing/2014/main" id="{17D29BF3-BDB3-DD24-62ED-E4A0832C4A8A}"/>
              </a:ext>
            </a:extLst>
          </p:cNvPr>
          <p:cNvPicPr>
            <a:picLocks noChangeAspect="1"/>
          </p:cNvPicPr>
          <p:nvPr/>
        </p:nvPicPr>
        <p:blipFill>
          <a:blip r:embed="rId7"/>
          <a:stretch>
            <a:fillRect/>
          </a:stretch>
        </p:blipFill>
        <p:spPr>
          <a:xfrm>
            <a:off x="5387446" y="3531564"/>
            <a:ext cx="2370381" cy="1497243"/>
          </a:xfrm>
          <a:prstGeom prst="rect">
            <a:avLst/>
          </a:prstGeom>
        </p:spPr>
      </p:pic>
      <p:pic>
        <p:nvPicPr>
          <p:cNvPr id="22" name="Graphic 21" descr="Database with solid fill">
            <a:extLst>
              <a:ext uri="{FF2B5EF4-FFF2-40B4-BE49-F238E27FC236}">
                <a16:creationId xmlns:a16="http://schemas.microsoft.com/office/drawing/2014/main" id="{31116DDD-8559-D2DD-6B35-5CBE7AF76512}"/>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0196772" y="3897716"/>
            <a:ext cx="1414180" cy="1414180"/>
          </a:xfrm>
          <a:prstGeom prst="rect">
            <a:avLst/>
          </a:prstGeom>
        </p:spPr>
      </p:pic>
      <p:cxnSp>
        <p:nvCxnSpPr>
          <p:cNvPr id="24" name="Connector: Elbow 23">
            <a:extLst>
              <a:ext uri="{FF2B5EF4-FFF2-40B4-BE49-F238E27FC236}">
                <a16:creationId xmlns:a16="http://schemas.microsoft.com/office/drawing/2014/main" id="{55046DEB-A2AC-4E5F-D32A-586E1C3BD0BB}"/>
              </a:ext>
            </a:extLst>
          </p:cNvPr>
          <p:cNvCxnSpPr>
            <a:cxnSpLocks/>
          </p:cNvCxnSpPr>
          <p:nvPr/>
        </p:nvCxnSpPr>
        <p:spPr>
          <a:xfrm>
            <a:off x="9835034" y="2611126"/>
            <a:ext cx="1177012" cy="1000808"/>
          </a:xfrm>
          <a:prstGeom prst="bentConnector3">
            <a:avLst>
              <a:gd name="adj1" fmla="val 100408"/>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9" name="Connector: Elbow 28">
            <a:extLst>
              <a:ext uri="{FF2B5EF4-FFF2-40B4-BE49-F238E27FC236}">
                <a16:creationId xmlns:a16="http://schemas.microsoft.com/office/drawing/2014/main" id="{3B581313-9B80-0C77-04EB-A4F84D9CFC2C}"/>
              </a:ext>
            </a:extLst>
          </p:cNvPr>
          <p:cNvCxnSpPr>
            <a:cxnSpLocks/>
          </p:cNvCxnSpPr>
          <p:nvPr/>
        </p:nvCxnSpPr>
        <p:spPr>
          <a:xfrm rot="10800000">
            <a:off x="9835038" y="2973549"/>
            <a:ext cx="783181" cy="638383"/>
          </a:xfrm>
          <a:prstGeom prst="bentConnector3">
            <a:avLst>
              <a:gd name="adj1" fmla="val 3655"/>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31" name="TextBox 30">
            <a:extLst>
              <a:ext uri="{FF2B5EF4-FFF2-40B4-BE49-F238E27FC236}">
                <a16:creationId xmlns:a16="http://schemas.microsoft.com/office/drawing/2014/main" id="{2DD65422-08CC-FFB5-BE45-DB0066CBDBA8}"/>
              </a:ext>
            </a:extLst>
          </p:cNvPr>
          <p:cNvSpPr txBox="1"/>
          <p:nvPr/>
        </p:nvSpPr>
        <p:spPr>
          <a:xfrm>
            <a:off x="9234742" y="4389845"/>
            <a:ext cx="1465832" cy="369332"/>
          </a:xfrm>
          <a:prstGeom prst="rect">
            <a:avLst/>
          </a:prstGeom>
          <a:noFill/>
        </p:spPr>
        <p:txBody>
          <a:bodyPr wrap="square" rtlCol="0">
            <a:spAutoFit/>
          </a:bodyPr>
          <a:lstStyle/>
          <a:p>
            <a:r>
              <a:rPr lang="en-GB" b="1" dirty="0"/>
              <a:t>File System</a:t>
            </a:r>
          </a:p>
        </p:txBody>
      </p:sp>
      <p:sp>
        <p:nvSpPr>
          <p:cNvPr id="37" name="Rectangle: Rounded Corners 36">
            <a:extLst>
              <a:ext uri="{FF2B5EF4-FFF2-40B4-BE49-F238E27FC236}">
                <a16:creationId xmlns:a16="http://schemas.microsoft.com/office/drawing/2014/main" id="{310C1D5E-6DBB-CA7D-A74E-47F2A6544C84}"/>
              </a:ext>
            </a:extLst>
          </p:cNvPr>
          <p:cNvSpPr/>
          <p:nvPr/>
        </p:nvSpPr>
        <p:spPr>
          <a:xfrm>
            <a:off x="10170946" y="3611932"/>
            <a:ext cx="1465832" cy="36933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dirty="0"/>
              <a:t>Document Root</a:t>
            </a:r>
          </a:p>
        </p:txBody>
      </p:sp>
      <p:sp>
        <p:nvSpPr>
          <p:cNvPr id="39" name="TextBox 38">
            <a:extLst>
              <a:ext uri="{FF2B5EF4-FFF2-40B4-BE49-F238E27FC236}">
                <a16:creationId xmlns:a16="http://schemas.microsoft.com/office/drawing/2014/main" id="{406D70E8-D331-65AD-DAC6-3E28DC7B431A}"/>
              </a:ext>
            </a:extLst>
          </p:cNvPr>
          <p:cNvSpPr txBox="1"/>
          <p:nvPr/>
        </p:nvSpPr>
        <p:spPr>
          <a:xfrm>
            <a:off x="185749" y="3767064"/>
            <a:ext cx="5237830" cy="2031325"/>
          </a:xfrm>
          <a:prstGeom prst="rect">
            <a:avLst/>
          </a:prstGeom>
          <a:noFill/>
        </p:spPr>
        <p:txBody>
          <a:bodyPr wrap="square">
            <a:spAutoFit/>
          </a:bodyPr>
          <a:lstStyle/>
          <a:p>
            <a:pPr marL="342900" indent="-342900">
              <a:buFont typeface="+mj-lt"/>
              <a:buAutoNum type="arabicPeriod"/>
            </a:pPr>
            <a:r>
              <a:rPr lang="en-GB" dirty="0"/>
              <a:t>Client initiates a HTTP Request to the httpd Server (HTTP daemon - the web server software)</a:t>
            </a:r>
          </a:p>
          <a:p>
            <a:pPr marL="342900" indent="-342900">
              <a:buFont typeface="+mj-lt"/>
              <a:buAutoNum type="arabicPeriod"/>
            </a:pPr>
            <a:r>
              <a:rPr lang="en-GB" dirty="0"/>
              <a:t>The httpd Server communicates with the Document Root and File System to retrieve the requested resource.</a:t>
            </a:r>
          </a:p>
          <a:p>
            <a:pPr marL="342900" indent="-342900">
              <a:buFont typeface="+mj-lt"/>
              <a:buAutoNum type="arabicPeriod"/>
            </a:pPr>
            <a:r>
              <a:rPr lang="en-GB" dirty="0"/>
              <a:t>The server sends back an HTTP Response containing the Web Page to the client</a:t>
            </a:r>
          </a:p>
        </p:txBody>
      </p:sp>
    </p:spTree>
    <p:extLst>
      <p:ext uri="{BB962C8B-B14F-4D97-AF65-F5344CB8AC3E}">
        <p14:creationId xmlns:p14="http://schemas.microsoft.com/office/powerpoint/2010/main" val="21905750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CCA034-E213-EE28-F19F-3E2F05CE97DA}"/>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9274DE3-C40F-7FE4-34BC-E06290BE8E61}"/>
              </a:ext>
            </a:extLst>
          </p:cNvPr>
          <p:cNvSpPr>
            <a:spLocks noGrp="1"/>
          </p:cNvSpPr>
          <p:nvPr>
            <p:ph idx="1"/>
          </p:nvPr>
        </p:nvSpPr>
        <p:spPr>
          <a:xfrm>
            <a:off x="358219" y="1825625"/>
            <a:ext cx="11481847" cy="3960922"/>
          </a:xfrm>
        </p:spPr>
        <p:txBody>
          <a:bodyPr>
            <a:normAutofit fontScale="85000" lnSpcReduction="20000"/>
          </a:bodyPr>
          <a:lstStyle/>
          <a:p>
            <a:r>
              <a:rPr lang="en-GB" dirty="0"/>
              <a:t>A </a:t>
            </a:r>
            <a:r>
              <a:rPr lang="en-GB" b="1" dirty="0"/>
              <a:t>HTTP Request </a:t>
            </a:r>
            <a:r>
              <a:rPr lang="en-GB" dirty="0"/>
              <a:t>is sent specifying the method telling the server what the client wants. </a:t>
            </a:r>
          </a:p>
          <a:p>
            <a:endParaRPr lang="en-GB" sz="1200" dirty="0"/>
          </a:p>
          <a:p>
            <a:r>
              <a:rPr lang="en-GB" dirty="0"/>
              <a:t>There are 8 methods:</a:t>
            </a:r>
          </a:p>
          <a:p>
            <a:pPr lvl="1"/>
            <a:r>
              <a:rPr lang="en-GB" sz="2600" b="1" dirty="0"/>
              <a:t>OPTIONS</a:t>
            </a:r>
            <a:r>
              <a:rPr lang="en-GB" sz="2600" dirty="0"/>
              <a:t>		- Asks the server what methods are supported for a resource.</a:t>
            </a:r>
          </a:p>
          <a:p>
            <a:pPr lvl="1"/>
            <a:r>
              <a:rPr lang="en-GB" sz="2600" b="1" dirty="0"/>
              <a:t>GET</a:t>
            </a:r>
            <a:r>
              <a:rPr lang="en-GB" sz="2600" dirty="0"/>
              <a:t>		- Retrieves / reads data from the server.	</a:t>
            </a:r>
          </a:p>
          <a:p>
            <a:pPr lvl="1"/>
            <a:r>
              <a:rPr lang="en-GB" sz="2600" b="1" dirty="0"/>
              <a:t>HEAD</a:t>
            </a:r>
            <a:r>
              <a:rPr lang="en-GB" sz="2600" dirty="0"/>
              <a:t>		- Like GET but only returns headers.</a:t>
            </a:r>
          </a:p>
          <a:p>
            <a:pPr lvl="1"/>
            <a:r>
              <a:rPr lang="en-GB" sz="2600" b="1" dirty="0"/>
              <a:t>POST</a:t>
            </a:r>
            <a:r>
              <a:rPr lang="en-GB" sz="2600" dirty="0"/>
              <a:t>		- Sends data to create a new resource.</a:t>
            </a:r>
            <a:endParaRPr lang="en-GB" sz="2600" b="1" dirty="0"/>
          </a:p>
          <a:p>
            <a:pPr lvl="1"/>
            <a:r>
              <a:rPr lang="en-GB" sz="2600" b="1" dirty="0"/>
              <a:t>PUT</a:t>
            </a:r>
            <a:r>
              <a:rPr lang="en-GB" sz="2600" dirty="0"/>
              <a:t>		- Updates / replaces an existing resource.</a:t>
            </a:r>
            <a:endParaRPr lang="en-GB" sz="2600" b="1" dirty="0"/>
          </a:p>
          <a:p>
            <a:pPr lvl="1"/>
            <a:r>
              <a:rPr lang="en-GB" sz="2600" b="1" dirty="0"/>
              <a:t>DELETE</a:t>
            </a:r>
            <a:r>
              <a:rPr lang="en-GB" sz="2600" dirty="0"/>
              <a:t>		- Removes a resource.</a:t>
            </a:r>
            <a:endParaRPr lang="en-GB" sz="2600" b="1" dirty="0"/>
          </a:p>
          <a:p>
            <a:pPr lvl="1"/>
            <a:r>
              <a:rPr lang="en-GB" sz="2600" b="1" dirty="0"/>
              <a:t>TRACE</a:t>
            </a:r>
            <a:r>
              <a:rPr lang="en-GB" sz="2600" dirty="0"/>
              <a:t>		- Echoes back the request sent (used for debugging).</a:t>
            </a:r>
            <a:endParaRPr lang="en-GB" sz="2600" b="1" dirty="0"/>
          </a:p>
          <a:p>
            <a:pPr lvl="1"/>
            <a:r>
              <a:rPr lang="en-GB" sz="2600" b="1" dirty="0"/>
              <a:t>CONNECT</a:t>
            </a:r>
            <a:r>
              <a:rPr lang="en-GB" sz="2600" dirty="0"/>
              <a:t>		- Establishes a tunnel (for HTTPS proxying).</a:t>
            </a:r>
            <a:endParaRPr lang="en-GB" sz="2600" b="1" dirty="0"/>
          </a:p>
          <a:p>
            <a:pPr lvl="1"/>
            <a:r>
              <a:rPr lang="en-GB" sz="2600" dirty="0"/>
              <a:t>…. and </a:t>
            </a:r>
            <a:r>
              <a:rPr lang="en-GB" sz="2600" b="1" dirty="0"/>
              <a:t>PATCH</a:t>
            </a:r>
            <a:r>
              <a:rPr lang="en-GB" sz="2600" dirty="0"/>
              <a:t> introduced in RFC5789</a:t>
            </a:r>
          </a:p>
        </p:txBody>
      </p:sp>
      <p:sp>
        <p:nvSpPr>
          <p:cNvPr id="4" name="Title 3">
            <a:extLst>
              <a:ext uri="{FF2B5EF4-FFF2-40B4-BE49-F238E27FC236}">
                <a16:creationId xmlns:a16="http://schemas.microsoft.com/office/drawing/2014/main" id="{EC85C504-A83A-4CD4-A098-A41DE68988AB}"/>
              </a:ext>
            </a:extLst>
          </p:cNvPr>
          <p:cNvSpPr>
            <a:spLocks noGrp="1"/>
          </p:cNvSpPr>
          <p:nvPr>
            <p:ph type="title"/>
          </p:nvPr>
        </p:nvSpPr>
        <p:spPr/>
        <p:txBody>
          <a:bodyPr/>
          <a:lstStyle/>
          <a:p>
            <a:r>
              <a:rPr lang="en-GB" b="1" dirty="0"/>
              <a:t>HTTP Request (RFC2616)</a:t>
            </a:r>
          </a:p>
        </p:txBody>
      </p:sp>
    </p:spTree>
    <p:extLst>
      <p:ext uri="{BB962C8B-B14F-4D97-AF65-F5344CB8AC3E}">
        <p14:creationId xmlns:p14="http://schemas.microsoft.com/office/powerpoint/2010/main" val="26793528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3FC669-B339-F7FD-282E-348EE8B980D5}"/>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6712B8D-DFCA-AC50-E5B1-B10452380D92}"/>
              </a:ext>
            </a:extLst>
          </p:cNvPr>
          <p:cNvSpPr>
            <a:spLocks noGrp="1"/>
          </p:cNvSpPr>
          <p:nvPr>
            <p:ph idx="1"/>
          </p:nvPr>
        </p:nvSpPr>
        <p:spPr/>
        <p:txBody>
          <a:bodyPr>
            <a:normAutofit lnSpcReduction="10000"/>
          </a:bodyPr>
          <a:lstStyle/>
          <a:p>
            <a:r>
              <a:rPr lang="en-GB" b="1" dirty="0"/>
              <a:t>GET</a:t>
            </a:r>
            <a:r>
              <a:rPr lang="en-GB" dirty="0"/>
              <a:t> method asks the web server to return the specified page and takes the form:</a:t>
            </a:r>
          </a:p>
          <a:p>
            <a:pPr marL="0" indent="0" algn="ctr">
              <a:buNone/>
            </a:pPr>
            <a:r>
              <a:rPr lang="en-GB" b="1" dirty="0"/>
              <a:t>GET &lt;URL&gt; &lt;HTTP Version&gt;</a:t>
            </a:r>
          </a:p>
          <a:p>
            <a:r>
              <a:rPr lang="en-GB" dirty="0"/>
              <a:t>For example:</a:t>
            </a:r>
          </a:p>
          <a:p>
            <a:pPr marL="0" indent="0" algn="ctr">
              <a:buNone/>
            </a:pPr>
            <a:r>
              <a:rPr lang="en-GB" b="1" dirty="0"/>
              <a:t>GET / HTTP/1.1</a:t>
            </a:r>
          </a:p>
          <a:p>
            <a:pPr marL="0" indent="0" algn="ctr">
              <a:buNone/>
            </a:pPr>
            <a:endParaRPr lang="en-GB" b="1" dirty="0"/>
          </a:p>
          <a:p>
            <a:r>
              <a:rPr lang="en-GB" dirty="0"/>
              <a:t>where </a:t>
            </a:r>
            <a:r>
              <a:rPr lang="en-GB" b="1" dirty="0"/>
              <a:t>GET</a:t>
            </a:r>
            <a:r>
              <a:rPr lang="en-GB" dirty="0"/>
              <a:t> is the method, </a:t>
            </a:r>
            <a:r>
              <a:rPr lang="en-GB" b="1" dirty="0"/>
              <a:t>/</a:t>
            </a:r>
            <a:r>
              <a:rPr lang="en-GB" dirty="0"/>
              <a:t> is URL path, and </a:t>
            </a:r>
            <a:r>
              <a:rPr lang="en-GB" b="1" dirty="0"/>
              <a:t>HTTP/1.1 </a:t>
            </a:r>
            <a:r>
              <a:rPr lang="en-GB" dirty="0"/>
              <a:t>is the protocol version</a:t>
            </a:r>
          </a:p>
          <a:p>
            <a:endParaRPr lang="en-GB" dirty="0"/>
          </a:p>
        </p:txBody>
      </p:sp>
      <p:sp>
        <p:nvSpPr>
          <p:cNvPr id="4" name="Title 3">
            <a:extLst>
              <a:ext uri="{FF2B5EF4-FFF2-40B4-BE49-F238E27FC236}">
                <a16:creationId xmlns:a16="http://schemas.microsoft.com/office/drawing/2014/main" id="{22576A41-B785-0FFF-799E-50FE71CCE2EB}"/>
              </a:ext>
            </a:extLst>
          </p:cNvPr>
          <p:cNvSpPr>
            <a:spLocks noGrp="1"/>
          </p:cNvSpPr>
          <p:nvPr>
            <p:ph type="title"/>
          </p:nvPr>
        </p:nvSpPr>
        <p:spPr/>
        <p:txBody>
          <a:bodyPr/>
          <a:lstStyle/>
          <a:p>
            <a:r>
              <a:rPr lang="en-GB" b="1" dirty="0"/>
              <a:t>HTTP Request (RFC2616)</a:t>
            </a:r>
          </a:p>
        </p:txBody>
      </p:sp>
    </p:spTree>
    <p:extLst>
      <p:ext uri="{BB962C8B-B14F-4D97-AF65-F5344CB8AC3E}">
        <p14:creationId xmlns:p14="http://schemas.microsoft.com/office/powerpoint/2010/main" val="33583945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E40EF0-AA5B-2B89-10B5-53AEB0786787}"/>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CF8617C-078F-1E79-70F1-3EEBB6CBBB73}"/>
              </a:ext>
            </a:extLst>
          </p:cNvPr>
          <p:cNvSpPr>
            <a:spLocks noGrp="1"/>
          </p:cNvSpPr>
          <p:nvPr>
            <p:ph idx="1"/>
          </p:nvPr>
        </p:nvSpPr>
        <p:spPr/>
        <p:txBody>
          <a:bodyPr>
            <a:normAutofit/>
          </a:bodyPr>
          <a:lstStyle/>
          <a:p>
            <a:r>
              <a:rPr lang="en-GB" altLang="en-US" dirty="0">
                <a:latin typeface="Arial Unicode MS" pitchFamily="34" charset="-128"/>
                <a:ea typeface="Arial Unicode MS" pitchFamily="34" charset="-128"/>
              </a:rPr>
              <a:t>The server answers with a HTTP Response</a:t>
            </a:r>
          </a:p>
          <a:p>
            <a:pPr lvl="1"/>
            <a:r>
              <a:rPr lang="en-GB" altLang="en-US" sz="2800" dirty="0">
                <a:latin typeface="Arial Unicode MS" pitchFamily="34" charset="-128"/>
                <a:ea typeface="Arial Unicode MS" pitchFamily="34" charset="-128"/>
              </a:rPr>
              <a:t>This is in ASCII text format.</a:t>
            </a:r>
          </a:p>
          <a:p>
            <a:endParaRPr lang="en-GB" altLang="en-US" dirty="0">
              <a:latin typeface="Arial Unicode MS" pitchFamily="34" charset="-128"/>
              <a:ea typeface="Arial Unicode MS" pitchFamily="34" charset="-128"/>
            </a:endParaRPr>
          </a:p>
          <a:p>
            <a:r>
              <a:rPr lang="en-GB" altLang="en-US" dirty="0">
                <a:latin typeface="Arial Unicode MS" pitchFamily="34" charset="-128"/>
                <a:ea typeface="Arial Unicode MS" pitchFamily="34" charset="-128"/>
              </a:rPr>
              <a:t>In two parts:</a:t>
            </a:r>
          </a:p>
          <a:p>
            <a:pPr lvl="1"/>
            <a:r>
              <a:rPr lang="en-GB" altLang="en-US" sz="2800" dirty="0">
                <a:latin typeface="Arial Unicode MS" pitchFamily="34" charset="-128"/>
                <a:ea typeface="Arial Unicode MS" pitchFamily="34" charset="-128"/>
              </a:rPr>
              <a:t>HTTP Headers</a:t>
            </a:r>
          </a:p>
          <a:p>
            <a:pPr lvl="1"/>
            <a:r>
              <a:rPr lang="en-GB" altLang="en-US" sz="2800" dirty="0">
                <a:latin typeface="Arial Unicode MS" pitchFamily="34" charset="-128"/>
                <a:ea typeface="Arial Unicode MS" pitchFamily="34" charset="-128"/>
              </a:rPr>
              <a:t>HTML page if available (or body).</a:t>
            </a:r>
          </a:p>
          <a:p>
            <a:endParaRPr lang="en-GB" dirty="0"/>
          </a:p>
        </p:txBody>
      </p:sp>
      <p:sp>
        <p:nvSpPr>
          <p:cNvPr id="4" name="Title 3">
            <a:extLst>
              <a:ext uri="{FF2B5EF4-FFF2-40B4-BE49-F238E27FC236}">
                <a16:creationId xmlns:a16="http://schemas.microsoft.com/office/drawing/2014/main" id="{01F5A7B9-446F-0E30-9507-50AC04018B04}"/>
              </a:ext>
            </a:extLst>
          </p:cNvPr>
          <p:cNvSpPr>
            <a:spLocks noGrp="1"/>
          </p:cNvSpPr>
          <p:nvPr>
            <p:ph type="title"/>
          </p:nvPr>
        </p:nvSpPr>
        <p:spPr/>
        <p:txBody>
          <a:bodyPr/>
          <a:lstStyle/>
          <a:p>
            <a:r>
              <a:rPr lang="en-GB" b="1" dirty="0"/>
              <a:t>HTTP Response</a:t>
            </a:r>
          </a:p>
        </p:txBody>
      </p:sp>
    </p:spTree>
    <p:extLst>
      <p:ext uri="{BB962C8B-B14F-4D97-AF65-F5344CB8AC3E}">
        <p14:creationId xmlns:p14="http://schemas.microsoft.com/office/powerpoint/2010/main" val="11498978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1344B8-BCC2-5187-DD0B-F40DD6A52E7C}"/>
            </a:ext>
          </a:extLst>
        </p:cNvPr>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B9A8DF08-3EFF-7085-57C0-3F33FA4FB678}"/>
              </a:ext>
            </a:extLst>
          </p:cNvPr>
          <p:cNvPicPr>
            <a:picLocks noGrp="1" noChangeAspect="1"/>
          </p:cNvPicPr>
          <p:nvPr>
            <p:ph idx="1"/>
          </p:nvPr>
        </p:nvPicPr>
        <p:blipFill>
          <a:blip r:embed="rId3"/>
          <a:stretch>
            <a:fillRect/>
          </a:stretch>
        </p:blipFill>
        <p:spPr>
          <a:xfrm>
            <a:off x="2641580" y="1325850"/>
            <a:ext cx="6908840" cy="4402788"/>
          </a:xfrm>
          <a:prstGeom prst="rect">
            <a:avLst/>
          </a:prstGeom>
        </p:spPr>
      </p:pic>
      <p:sp>
        <p:nvSpPr>
          <p:cNvPr id="4" name="Title 3">
            <a:extLst>
              <a:ext uri="{FF2B5EF4-FFF2-40B4-BE49-F238E27FC236}">
                <a16:creationId xmlns:a16="http://schemas.microsoft.com/office/drawing/2014/main" id="{4DAEC645-79B3-E37A-8B79-1DEC1AD83787}"/>
              </a:ext>
            </a:extLst>
          </p:cNvPr>
          <p:cNvSpPr>
            <a:spLocks noGrp="1"/>
          </p:cNvSpPr>
          <p:nvPr>
            <p:ph type="title"/>
          </p:nvPr>
        </p:nvSpPr>
        <p:spPr/>
        <p:txBody>
          <a:bodyPr/>
          <a:lstStyle/>
          <a:p>
            <a:r>
              <a:rPr lang="en-GB" b="1" dirty="0"/>
              <a:t>HTTP Response</a:t>
            </a:r>
          </a:p>
        </p:txBody>
      </p:sp>
    </p:spTree>
    <p:extLst>
      <p:ext uri="{BB962C8B-B14F-4D97-AF65-F5344CB8AC3E}">
        <p14:creationId xmlns:p14="http://schemas.microsoft.com/office/powerpoint/2010/main" val="23798771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10B1A1-2BD2-9D6E-6BEC-B8C9A476689D}"/>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5D40317B-2C0E-FDCA-1884-C7B79F66BAE9}"/>
              </a:ext>
            </a:extLst>
          </p:cNvPr>
          <p:cNvSpPr>
            <a:spLocks noGrp="1"/>
          </p:cNvSpPr>
          <p:nvPr>
            <p:ph type="title"/>
          </p:nvPr>
        </p:nvSpPr>
        <p:spPr/>
        <p:txBody>
          <a:bodyPr/>
          <a:lstStyle/>
          <a:p>
            <a:r>
              <a:rPr lang="en-GB" b="1" dirty="0"/>
              <a:t>HTTP Response</a:t>
            </a:r>
          </a:p>
        </p:txBody>
      </p:sp>
      <p:sp>
        <p:nvSpPr>
          <p:cNvPr id="3" name="Content Placeholder 2">
            <a:extLst>
              <a:ext uri="{FF2B5EF4-FFF2-40B4-BE49-F238E27FC236}">
                <a16:creationId xmlns:a16="http://schemas.microsoft.com/office/drawing/2014/main" id="{B76FF6C1-E6BD-B046-EA60-90644C31860D}"/>
              </a:ext>
            </a:extLst>
          </p:cNvPr>
          <p:cNvSpPr>
            <a:spLocks noGrp="1"/>
          </p:cNvSpPr>
          <p:nvPr>
            <p:ph idx="1"/>
          </p:nvPr>
        </p:nvSpPr>
        <p:spPr/>
        <p:txBody>
          <a:bodyPr/>
          <a:lstStyle/>
          <a:p>
            <a:r>
              <a:rPr lang="en-GB" altLang="en-US" dirty="0">
                <a:latin typeface="Arial Unicode MS" pitchFamily="34" charset="-128"/>
                <a:ea typeface="Arial Unicode MS" pitchFamily="34" charset="-128"/>
              </a:rPr>
              <a:t>The most important HTTP header is the </a:t>
            </a:r>
            <a:r>
              <a:rPr lang="en-GB" altLang="en-US" b="1" u="sng" dirty="0">
                <a:latin typeface="Arial Unicode MS" pitchFamily="34" charset="-128"/>
                <a:ea typeface="Arial Unicode MS" pitchFamily="34" charset="-128"/>
              </a:rPr>
              <a:t>status</a:t>
            </a:r>
            <a:r>
              <a:rPr lang="en-GB" altLang="en-US" dirty="0">
                <a:latin typeface="Arial Unicode MS" pitchFamily="34" charset="-128"/>
                <a:ea typeface="Arial Unicode MS" pitchFamily="34" charset="-128"/>
              </a:rPr>
              <a:t> header, which returns the status of the request.</a:t>
            </a:r>
          </a:p>
          <a:p>
            <a:endParaRPr lang="en-GB" altLang="en-US" dirty="0">
              <a:latin typeface="Arial Unicode MS" pitchFamily="34" charset="-128"/>
              <a:ea typeface="Arial Unicode MS" pitchFamily="34" charset="-128"/>
            </a:endParaRPr>
          </a:p>
          <a:p>
            <a:pPr lvl="1"/>
            <a:r>
              <a:rPr lang="en-GB" sz="2800" dirty="0" err="1"/>
              <a:t>Eg.</a:t>
            </a:r>
            <a:r>
              <a:rPr lang="en-GB" sz="2800" dirty="0"/>
              <a:t> 200 OK</a:t>
            </a:r>
          </a:p>
          <a:p>
            <a:pPr lvl="1"/>
            <a:r>
              <a:rPr lang="en-GB" sz="2800" dirty="0"/>
              <a:t>Or  404 Object Not Found </a:t>
            </a:r>
          </a:p>
        </p:txBody>
      </p:sp>
    </p:spTree>
    <p:extLst>
      <p:ext uri="{BB962C8B-B14F-4D97-AF65-F5344CB8AC3E}">
        <p14:creationId xmlns:p14="http://schemas.microsoft.com/office/powerpoint/2010/main" val="32022982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6B1218-C42F-D41F-6ACC-9E7CFBF7B852}"/>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E18D87C9-98CD-3F70-1FBB-CFDBE65A1285}"/>
              </a:ext>
            </a:extLst>
          </p:cNvPr>
          <p:cNvSpPr>
            <a:spLocks noGrp="1"/>
          </p:cNvSpPr>
          <p:nvPr>
            <p:ph type="title"/>
          </p:nvPr>
        </p:nvSpPr>
        <p:spPr/>
        <p:txBody>
          <a:bodyPr/>
          <a:lstStyle/>
          <a:p>
            <a:r>
              <a:rPr lang="en-GB" b="1" dirty="0"/>
              <a:t>RESTful Web Services</a:t>
            </a:r>
          </a:p>
        </p:txBody>
      </p:sp>
      <p:sp>
        <p:nvSpPr>
          <p:cNvPr id="3" name="Content Placeholder 2">
            <a:extLst>
              <a:ext uri="{FF2B5EF4-FFF2-40B4-BE49-F238E27FC236}">
                <a16:creationId xmlns:a16="http://schemas.microsoft.com/office/drawing/2014/main" id="{2D02509A-1872-1516-D980-F5B4EF8F7B5F}"/>
              </a:ext>
            </a:extLst>
          </p:cNvPr>
          <p:cNvSpPr>
            <a:spLocks noGrp="1"/>
          </p:cNvSpPr>
          <p:nvPr>
            <p:ph idx="1"/>
          </p:nvPr>
        </p:nvSpPr>
        <p:spPr>
          <a:xfrm>
            <a:off x="358219" y="1825625"/>
            <a:ext cx="11481847" cy="4149386"/>
          </a:xfrm>
        </p:spPr>
        <p:txBody>
          <a:bodyPr/>
          <a:lstStyle/>
          <a:p>
            <a:r>
              <a:rPr lang="en-GB" altLang="en-US" dirty="0">
                <a:latin typeface="Arial Unicode MS" pitchFamily="34" charset="-128"/>
                <a:ea typeface="Arial Unicode MS" pitchFamily="34" charset="-128"/>
              </a:rPr>
              <a:t>REST stands for </a:t>
            </a:r>
            <a:r>
              <a:rPr lang="en-GB" altLang="en-US" dirty="0" err="1">
                <a:latin typeface="Arial Unicode MS" pitchFamily="34" charset="-128"/>
                <a:ea typeface="Arial Unicode MS" pitchFamily="34" charset="-128"/>
              </a:rPr>
              <a:t>REpresentational</a:t>
            </a:r>
            <a:r>
              <a:rPr lang="en-GB" altLang="en-US" dirty="0">
                <a:latin typeface="Arial Unicode MS" pitchFamily="34" charset="-128"/>
                <a:ea typeface="Arial Unicode MS" pitchFamily="34" charset="-128"/>
              </a:rPr>
              <a:t> State Transfer.</a:t>
            </a:r>
          </a:p>
          <a:p>
            <a:r>
              <a:rPr lang="en-GB" altLang="en-US" dirty="0">
                <a:latin typeface="Arial Unicode MS" pitchFamily="34" charset="-128"/>
                <a:ea typeface="Arial Unicode MS" pitchFamily="34" charset="-128"/>
              </a:rPr>
              <a:t>This is a software architecture for designing networked applications.</a:t>
            </a:r>
          </a:p>
          <a:p>
            <a:pPr lvl="1"/>
            <a:r>
              <a:rPr lang="en-GB" altLang="en-US" dirty="0">
                <a:latin typeface="Arial Unicode MS" pitchFamily="34" charset="-128"/>
                <a:ea typeface="Arial Unicode MS" pitchFamily="34" charset="-128"/>
              </a:rPr>
              <a:t>Defined by Roy Fielding in his </a:t>
            </a:r>
            <a:r>
              <a:rPr lang="en-GB" altLang="en-US" dirty="0" err="1">
                <a:latin typeface="Arial Unicode MS" pitchFamily="34" charset="-128"/>
                <a:ea typeface="Arial Unicode MS" pitchFamily="34" charset="-128"/>
              </a:rPr>
              <a:t>PHd</a:t>
            </a:r>
            <a:r>
              <a:rPr lang="en-GB" altLang="en-US" dirty="0">
                <a:latin typeface="Arial Unicode MS" pitchFamily="34" charset="-128"/>
                <a:ea typeface="Arial Unicode MS" pitchFamily="34" charset="-128"/>
              </a:rPr>
              <a:t> in 2000.</a:t>
            </a:r>
          </a:p>
          <a:p>
            <a:r>
              <a:rPr lang="en-GB" sz="2800" dirty="0">
                <a:ea typeface="Arial Unicode MS" pitchFamily="34" charset="-128"/>
              </a:rPr>
              <a:t>R</a:t>
            </a:r>
            <a:r>
              <a:rPr lang="en-GB" dirty="0">
                <a:ea typeface="Arial Unicode MS" pitchFamily="34" charset="-128"/>
              </a:rPr>
              <a:t>EST Web Services follow four basic (design) principles:</a:t>
            </a:r>
          </a:p>
          <a:p>
            <a:pPr marL="914400" lvl="1" indent="-457200">
              <a:buFont typeface="+mj-lt"/>
              <a:buAutoNum type="arabicPeriod"/>
            </a:pPr>
            <a:r>
              <a:rPr lang="en-GB" dirty="0">
                <a:ea typeface="Arial Unicode MS" pitchFamily="34" charset="-128"/>
              </a:rPr>
              <a:t>REST uses HTTP methods explicitly, and in a way that is consistent with the protocol definition.</a:t>
            </a:r>
          </a:p>
          <a:p>
            <a:pPr marL="914400" lvl="1" indent="-457200">
              <a:buFont typeface="+mj-lt"/>
              <a:buAutoNum type="arabicPeriod"/>
            </a:pPr>
            <a:r>
              <a:rPr lang="en-GB" dirty="0">
                <a:ea typeface="Arial Unicode MS" pitchFamily="34" charset="-128"/>
              </a:rPr>
              <a:t>REST is stateless.</a:t>
            </a:r>
          </a:p>
          <a:p>
            <a:pPr marL="914400" lvl="1" indent="-457200">
              <a:buFont typeface="+mj-lt"/>
              <a:buAutoNum type="arabicPeriod"/>
            </a:pPr>
            <a:r>
              <a:rPr lang="en-GB" dirty="0">
                <a:ea typeface="Arial Unicode MS" pitchFamily="34" charset="-128"/>
              </a:rPr>
              <a:t>REST exposes directory structure-like URIs. </a:t>
            </a:r>
          </a:p>
          <a:p>
            <a:pPr marL="914400" lvl="1" indent="-457200">
              <a:buFont typeface="+mj-lt"/>
              <a:buAutoNum type="arabicPeriod"/>
            </a:pPr>
            <a:r>
              <a:rPr lang="en-GB" dirty="0">
                <a:ea typeface="Arial Unicode MS" pitchFamily="34" charset="-128"/>
              </a:rPr>
              <a:t>REST transfers markup languages such as XML or JSON.</a:t>
            </a:r>
          </a:p>
          <a:p>
            <a:pPr lvl="1"/>
            <a:endParaRPr lang="en-GB" sz="2800" dirty="0"/>
          </a:p>
        </p:txBody>
      </p:sp>
      <p:sp>
        <p:nvSpPr>
          <p:cNvPr id="2" name="TextBox 2">
            <a:extLst>
              <a:ext uri="{FF2B5EF4-FFF2-40B4-BE49-F238E27FC236}">
                <a16:creationId xmlns:a16="http://schemas.microsoft.com/office/drawing/2014/main" id="{F2C7AB4F-CE0F-F3AC-B365-8E9AE2986219}"/>
              </a:ext>
            </a:extLst>
          </p:cNvPr>
          <p:cNvSpPr txBox="1">
            <a:spLocks noChangeArrowheads="1"/>
          </p:cNvSpPr>
          <p:nvPr/>
        </p:nvSpPr>
        <p:spPr bwMode="auto">
          <a:xfrm>
            <a:off x="1979128" y="5732135"/>
            <a:ext cx="7085012"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400" i="1" dirty="0">
                <a:solidFill>
                  <a:srgbClr val="FFC000"/>
                </a:solidFill>
              </a:rPr>
              <a:t>Fielding, Roy Thomas (2000). "Chapter 5: Representational State Transfer (REST)". Architectural Styles and the Design of Network-based Software Architectures (Ph.D.)</a:t>
            </a:r>
          </a:p>
        </p:txBody>
      </p:sp>
      <p:sp>
        <p:nvSpPr>
          <p:cNvPr id="5" name="TextBox 1">
            <a:extLst>
              <a:ext uri="{FF2B5EF4-FFF2-40B4-BE49-F238E27FC236}">
                <a16:creationId xmlns:a16="http://schemas.microsoft.com/office/drawing/2014/main" id="{643E75C1-BC50-A822-2C34-F7AEEB9E9DD5}"/>
              </a:ext>
            </a:extLst>
          </p:cNvPr>
          <p:cNvSpPr txBox="1">
            <a:spLocks noChangeArrowheads="1"/>
          </p:cNvSpPr>
          <p:nvPr/>
        </p:nvSpPr>
        <p:spPr bwMode="auto">
          <a:xfrm>
            <a:off x="4569289" y="6396038"/>
            <a:ext cx="1954381"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400" dirty="0">
                <a:solidFill>
                  <a:srgbClr val="FFC000"/>
                </a:solidFill>
                <a:hlinkClick r:id="rId3">
                  <a:extLst>
                    <a:ext uri="{A12FA001-AC4F-418D-AE19-62706E023703}">
                      <ahyp:hlinkClr xmlns:ahyp="http://schemas.microsoft.com/office/drawing/2018/hyperlinkcolor" val="tx"/>
                    </a:ext>
                  </a:extLst>
                </a:hlinkClick>
              </a:rPr>
              <a:t>https://standards.rest/</a:t>
            </a:r>
            <a:r>
              <a:rPr kumimoji="0" lang="en-GB" altLang="en-US" sz="1400" dirty="0">
                <a:solidFill>
                  <a:srgbClr val="FFC000"/>
                </a:solidFill>
              </a:rPr>
              <a:t> </a:t>
            </a:r>
          </a:p>
        </p:txBody>
      </p:sp>
    </p:spTree>
    <p:extLst>
      <p:ext uri="{BB962C8B-B14F-4D97-AF65-F5344CB8AC3E}">
        <p14:creationId xmlns:p14="http://schemas.microsoft.com/office/powerpoint/2010/main" val="7061246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6A44C8-0401-8534-950A-73EE375F9229}"/>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C60C24D0-B93B-FFAA-A6B6-BB50A0440F0B}"/>
              </a:ext>
            </a:extLst>
          </p:cNvPr>
          <p:cNvSpPr>
            <a:spLocks noGrp="1"/>
          </p:cNvSpPr>
          <p:nvPr>
            <p:ph type="title"/>
          </p:nvPr>
        </p:nvSpPr>
        <p:spPr/>
        <p:txBody>
          <a:bodyPr/>
          <a:lstStyle/>
          <a:p>
            <a:r>
              <a:rPr lang="en-GB" b="1" dirty="0"/>
              <a:t>RESTful Web Services</a:t>
            </a:r>
          </a:p>
        </p:txBody>
      </p:sp>
      <p:sp>
        <p:nvSpPr>
          <p:cNvPr id="3" name="Content Placeholder 2">
            <a:extLst>
              <a:ext uri="{FF2B5EF4-FFF2-40B4-BE49-F238E27FC236}">
                <a16:creationId xmlns:a16="http://schemas.microsoft.com/office/drawing/2014/main" id="{E951C666-47A5-EEFF-F75B-EDD2A927550A}"/>
              </a:ext>
            </a:extLst>
          </p:cNvPr>
          <p:cNvSpPr>
            <a:spLocks noGrp="1"/>
          </p:cNvSpPr>
          <p:nvPr>
            <p:ph idx="1"/>
          </p:nvPr>
        </p:nvSpPr>
        <p:spPr>
          <a:xfrm>
            <a:off x="358219" y="1825625"/>
            <a:ext cx="11481847" cy="4149386"/>
          </a:xfrm>
        </p:spPr>
        <p:txBody>
          <a:bodyPr/>
          <a:lstStyle/>
          <a:p>
            <a:pPr marL="457200" indent="-457200">
              <a:buFont typeface="+mj-lt"/>
              <a:buAutoNum type="arabicPeriod"/>
            </a:pPr>
            <a:r>
              <a:rPr lang="en-GB" dirty="0">
                <a:ea typeface="Arial Unicode MS" pitchFamily="34" charset="-128"/>
              </a:rPr>
              <a:t>REST uses HTTP methods explicitly, and in a way that is consistent with the protocol definition.</a:t>
            </a:r>
          </a:p>
          <a:p>
            <a:pPr lvl="1"/>
            <a:endParaRPr lang="en-GB" sz="2800" dirty="0"/>
          </a:p>
          <a:p>
            <a:pPr marL="0" indent="0">
              <a:buNone/>
            </a:pPr>
            <a:r>
              <a:rPr lang="en-GB" sz="2400" b="1" u="sng" dirty="0"/>
              <a:t>Not </a:t>
            </a:r>
            <a:r>
              <a:rPr lang="en-GB" sz="2400" b="1" u="sng" dirty="0" err="1"/>
              <a:t>ReSTful</a:t>
            </a:r>
            <a:r>
              <a:rPr lang="en-GB" sz="2400" b="1" dirty="0"/>
              <a:t>							</a:t>
            </a:r>
            <a:r>
              <a:rPr lang="en-GB" sz="2400" b="1" u="sng" dirty="0" err="1"/>
              <a:t>REStful</a:t>
            </a:r>
            <a:endParaRPr lang="en-GB" sz="2400" b="1" u="sng" dirty="0"/>
          </a:p>
        </p:txBody>
      </p:sp>
      <p:sp>
        <p:nvSpPr>
          <p:cNvPr id="2" name="TextBox 2">
            <a:extLst>
              <a:ext uri="{FF2B5EF4-FFF2-40B4-BE49-F238E27FC236}">
                <a16:creationId xmlns:a16="http://schemas.microsoft.com/office/drawing/2014/main" id="{C4E25CC6-CBE5-B37F-A2D9-C7DE2138F2C6}"/>
              </a:ext>
            </a:extLst>
          </p:cNvPr>
          <p:cNvSpPr txBox="1">
            <a:spLocks noChangeArrowheads="1"/>
          </p:cNvSpPr>
          <p:nvPr/>
        </p:nvSpPr>
        <p:spPr bwMode="auto">
          <a:xfrm>
            <a:off x="1979128" y="5732135"/>
            <a:ext cx="7085012"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400" i="1" dirty="0">
                <a:solidFill>
                  <a:srgbClr val="FFC000"/>
                </a:solidFill>
              </a:rPr>
              <a:t>Fielding, Roy Thomas (2000). "Chapter 5: Representational State Transfer (REST)". Architectural Styles and the Design of Network-based Software Architectures (Ph.D.)</a:t>
            </a:r>
          </a:p>
        </p:txBody>
      </p:sp>
      <p:sp>
        <p:nvSpPr>
          <p:cNvPr id="5" name="TextBox 1">
            <a:extLst>
              <a:ext uri="{FF2B5EF4-FFF2-40B4-BE49-F238E27FC236}">
                <a16:creationId xmlns:a16="http://schemas.microsoft.com/office/drawing/2014/main" id="{5D3B29DD-846C-F7CE-823A-75EC005E2E4C}"/>
              </a:ext>
            </a:extLst>
          </p:cNvPr>
          <p:cNvSpPr txBox="1">
            <a:spLocks noChangeArrowheads="1"/>
          </p:cNvSpPr>
          <p:nvPr/>
        </p:nvSpPr>
        <p:spPr bwMode="auto">
          <a:xfrm>
            <a:off x="4569289" y="6396038"/>
            <a:ext cx="1954381"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400" dirty="0">
                <a:solidFill>
                  <a:srgbClr val="FFC000"/>
                </a:solidFill>
                <a:hlinkClick r:id="rId3">
                  <a:extLst>
                    <a:ext uri="{A12FA001-AC4F-418D-AE19-62706E023703}">
                      <ahyp:hlinkClr xmlns:ahyp="http://schemas.microsoft.com/office/drawing/2018/hyperlinkcolor" val="tx"/>
                    </a:ext>
                  </a:extLst>
                </a:hlinkClick>
              </a:rPr>
              <a:t>https://standards.rest/</a:t>
            </a:r>
            <a:r>
              <a:rPr kumimoji="0" lang="en-GB" altLang="en-US" sz="1400" dirty="0">
                <a:solidFill>
                  <a:srgbClr val="FFC000"/>
                </a:solidFill>
              </a:rPr>
              <a:t> </a:t>
            </a:r>
          </a:p>
        </p:txBody>
      </p:sp>
      <p:pic>
        <p:nvPicPr>
          <p:cNvPr id="7" name="Picture 6">
            <a:extLst>
              <a:ext uri="{FF2B5EF4-FFF2-40B4-BE49-F238E27FC236}">
                <a16:creationId xmlns:a16="http://schemas.microsoft.com/office/drawing/2014/main" id="{EABB4724-0221-B121-7626-CAAE73823CD0}"/>
              </a:ext>
            </a:extLst>
          </p:cNvPr>
          <p:cNvPicPr>
            <a:picLocks noChangeAspect="1"/>
          </p:cNvPicPr>
          <p:nvPr/>
        </p:nvPicPr>
        <p:blipFill>
          <a:blip r:embed="rId4"/>
          <a:stretch>
            <a:fillRect/>
          </a:stretch>
        </p:blipFill>
        <p:spPr>
          <a:xfrm>
            <a:off x="358219" y="3853033"/>
            <a:ext cx="4330923" cy="1568531"/>
          </a:xfrm>
          <a:prstGeom prst="rect">
            <a:avLst/>
          </a:prstGeom>
        </p:spPr>
      </p:pic>
      <p:pic>
        <p:nvPicPr>
          <p:cNvPr id="9" name="Picture 8">
            <a:extLst>
              <a:ext uri="{FF2B5EF4-FFF2-40B4-BE49-F238E27FC236}">
                <a16:creationId xmlns:a16="http://schemas.microsoft.com/office/drawing/2014/main" id="{E980F412-EEE4-A4AD-EBF9-B6F8BA6FAB1C}"/>
              </a:ext>
            </a:extLst>
          </p:cNvPr>
          <p:cNvPicPr>
            <a:picLocks noChangeAspect="1"/>
          </p:cNvPicPr>
          <p:nvPr/>
        </p:nvPicPr>
        <p:blipFill>
          <a:blip r:embed="rId5"/>
          <a:stretch>
            <a:fillRect/>
          </a:stretch>
        </p:blipFill>
        <p:spPr>
          <a:xfrm>
            <a:off x="7163935" y="3900318"/>
            <a:ext cx="4650797" cy="1568531"/>
          </a:xfrm>
          <a:prstGeom prst="rect">
            <a:avLst/>
          </a:prstGeom>
        </p:spPr>
      </p:pic>
    </p:spTree>
    <p:extLst>
      <p:ext uri="{BB962C8B-B14F-4D97-AF65-F5344CB8AC3E}">
        <p14:creationId xmlns:p14="http://schemas.microsoft.com/office/powerpoint/2010/main" val="3045844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169A29-CC0B-4571-1C1C-DC3C8DB34E16}"/>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6DF183A7-3C8E-A03C-DA7B-D429D92DF922}"/>
              </a:ext>
            </a:extLst>
          </p:cNvPr>
          <p:cNvSpPr>
            <a:spLocks noGrp="1"/>
          </p:cNvSpPr>
          <p:nvPr>
            <p:ph type="title"/>
          </p:nvPr>
        </p:nvSpPr>
        <p:spPr/>
        <p:txBody>
          <a:bodyPr/>
          <a:lstStyle/>
          <a:p>
            <a:r>
              <a:rPr lang="en-GB" b="1" dirty="0"/>
              <a:t>RESTful Web Services</a:t>
            </a:r>
          </a:p>
        </p:txBody>
      </p:sp>
      <p:sp>
        <p:nvSpPr>
          <p:cNvPr id="3" name="Content Placeholder 2">
            <a:extLst>
              <a:ext uri="{FF2B5EF4-FFF2-40B4-BE49-F238E27FC236}">
                <a16:creationId xmlns:a16="http://schemas.microsoft.com/office/drawing/2014/main" id="{272303F3-BF52-5C09-FA5D-E7A41302A0E8}"/>
              </a:ext>
            </a:extLst>
          </p:cNvPr>
          <p:cNvSpPr>
            <a:spLocks noGrp="1"/>
          </p:cNvSpPr>
          <p:nvPr>
            <p:ph idx="1"/>
          </p:nvPr>
        </p:nvSpPr>
        <p:spPr>
          <a:xfrm>
            <a:off x="358219" y="1825625"/>
            <a:ext cx="11481847" cy="4149386"/>
          </a:xfrm>
        </p:spPr>
        <p:txBody>
          <a:bodyPr/>
          <a:lstStyle/>
          <a:p>
            <a:pPr marL="457200" indent="-457200">
              <a:buFont typeface="+mj-lt"/>
              <a:buAutoNum type="arabicPeriod" startAt="2"/>
            </a:pPr>
            <a:r>
              <a:rPr lang="en-GB" dirty="0">
                <a:ea typeface="Arial Unicode MS" pitchFamily="34" charset="-128"/>
              </a:rPr>
              <a:t>REST is stateless.</a:t>
            </a:r>
          </a:p>
          <a:p>
            <a:pPr lvl="1"/>
            <a:r>
              <a:rPr lang="en-GB" sz="2800" dirty="0"/>
              <a:t>There is no session state on server-side.</a:t>
            </a:r>
          </a:p>
          <a:p>
            <a:pPr lvl="1"/>
            <a:endParaRPr lang="en-GB" sz="2800" dirty="0"/>
          </a:p>
          <a:p>
            <a:pPr marL="0" indent="0">
              <a:buNone/>
            </a:pPr>
            <a:r>
              <a:rPr lang="en-GB" b="1" u="sng" dirty="0"/>
              <a:t>Not RESTful</a:t>
            </a:r>
            <a:r>
              <a:rPr lang="en-GB" dirty="0"/>
              <a:t>						</a:t>
            </a:r>
            <a:r>
              <a:rPr lang="en-GB" b="1" u="sng" dirty="0"/>
              <a:t>RESTful</a:t>
            </a:r>
          </a:p>
        </p:txBody>
      </p:sp>
      <p:sp>
        <p:nvSpPr>
          <p:cNvPr id="2" name="TextBox 2">
            <a:extLst>
              <a:ext uri="{FF2B5EF4-FFF2-40B4-BE49-F238E27FC236}">
                <a16:creationId xmlns:a16="http://schemas.microsoft.com/office/drawing/2014/main" id="{71CEBCC8-20F2-C864-9D12-18E919FB1F5C}"/>
              </a:ext>
            </a:extLst>
          </p:cNvPr>
          <p:cNvSpPr txBox="1">
            <a:spLocks noChangeArrowheads="1"/>
          </p:cNvSpPr>
          <p:nvPr/>
        </p:nvSpPr>
        <p:spPr bwMode="auto">
          <a:xfrm>
            <a:off x="1979128" y="5732135"/>
            <a:ext cx="7085012"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400" i="1" dirty="0">
                <a:solidFill>
                  <a:srgbClr val="FFC000"/>
                </a:solidFill>
              </a:rPr>
              <a:t>Fielding, Roy Thomas (2000). "Chapter 5: Representational State Transfer (REST)". Architectural Styles and the Design of Network-based Software Architectures (Ph.D.)</a:t>
            </a:r>
          </a:p>
        </p:txBody>
      </p:sp>
      <p:sp>
        <p:nvSpPr>
          <p:cNvPr id="5" name="TextBox 1">
            <a:extLst>
              <a:ext uri="{FF2B5EF4-FFF2-40B4-BE49-F238E27FC236}">
                <a16:creationId xmlns:a16="http://schemas.microsoft.com/office/drawing/2014/main" id="{CB34DD2C-E060-6D02-5B82-D323495D74F5}"/>
              </a:ext>
            </a:extLst>
          </p:cNvPr>
          <p:cNvSpPr txBox="1">
            <a:spLocks noChangeArrowheads="1"/>
          </p:cNvSpPr>
          <p:nvPr/>
        </p:nvSpPr>
        <p:spPr bwMode="auto">
          <a:xfrm>
            <a:off x="4569289" y="6396038"/>
            <a:ext cx="1954381"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400" dirty="0">
                <a:solidFill>
                  <a:srgbClr val="FFC000"/>
                </a:solidFill>
                <a:hlinkClick r:id="rId3">
                  <a:extLst>
                    <a:ext uri="{A12FA001-AC4F-418D-AE19-62706E023703}">
                      <ahyp:hlinkClr xmlns:ahyp="http://schemas.microsoft.com/office/drawing/2018/hyperlinkcolor" val="tx"/>
                    </a:ext>
                  </a:extLst>
                </a:hlinkClick>
              </a:rPr>
              <a:t>https://standards.rest/</a:t>
            </a:r>
            <a:r>
              <a:rPr kumimoji="0" lang="en-GB" altLang="en-US" sz="1400" dirty="0">
                <a:solidFill>
                  <a:srgbClr val="FFC000"/>
                </a:solidFill>
              </a:rPr>
              <a:t> </a:t>
            </a:r>
          </a:p>
        </p:txBody>
      </p:sp>
      <p:pic>
        <p:nvPicPr>
          <p:cNvPr id="7" name="Picture 6">
            <a:extLst>
              <a:ext uri="{FF2B5EF4-FFF2-40B4-BE49-F238E27FC236}">
                <a16:creationId xmlns:a16="http://schemas.microsoft.com/office/drawing/2014/main" id="{A954BC82-EC5C-C176-F6DA-B6903D59CDD8}"/>
              </a:ext>
            </a:extLst>
          </p:cNvPr>
          <p:cNvPicPr>
            <a:picLocks noChangeAspect="1"/>
          </p:cNvPicPr>
          <p:nvPr/>
        </p:nvPicPr>
        <p:blipFill>
          <a:blip r:embed="rId4"/>
          <a:stretch>
            <a:fillRect/>
          </a:stretch>
        </p:blipFill>
        <p:spPr>
          <a:xfrm>
            <a:off x="351935" y="3868637"/>
            <a:ext cx="5225207" cy="1570262"/>
          </a:xfrm>
          <a:prstGeom prst="rect">
            <a:avLst/>
          </a:prstGeom>
        </p:spPr>
      </p:pic>
      <p:pic>
        <p:nvPicPr>
          <p:cNvPr id="9" name="Picture 8">
            <a:extLst>
              <a:ext uri="{FF2B5EF4-FFF2-40B4-BE49-F238E27FC236}">
                <a16:creationId xmlns:a16="http://schemas.microsoft.com/office/drawing/2014/main" id="{080DE48B-7C97-B2A2-6647-ECFE8E29E675}"/>
              </a:ext>
            </a:extLst>
          </p:cNvPr>
          <p:cNvPicPr>
            <a:picLocks noChangeAspect="1"/>
          </p:cNvPicPr>
          <p:nvPr/>
        </p:nvPicPr>
        <p:blipFill>
          <a:blip r:embed="rId5"/>
          <a:stretch>
            <a:fillRect/>
          </a:stretch>
        </p:blipFill>
        <p:spPr>
          <a:xfrm>
            <a:off x="6185331" y="3859301"/>
            <a:ext cx="5661020" cy="1872833"/>
          </a:xfrm>
          <a:prstGeom prst="rect">
            <a:avLst/>
          </a:prstGeom>
        </p:spPr>
      </p:pic>
      <p:sp>
        <p:nvSpPr>
          <p:cNvPr id="10" name="Rectangle 9">
            <a:extLst>
              <a:ext uri="{FF2B5EF4-FFF2-40B4-BE49-F238E27FC236}">
                <a16:creationId xmlns:a16="http://schemas.microsoft.com/office/drawing/2014/main" id="{6CD97245-9E3E-F1E4-F6BE-A98174C91F63}"/>
              </a:ext>
            </a:extLst>
          </p:cNvPr>
          <p:cNvSpPr/>
          <p:nvPr/>
        </p:nvSpPr>
        <p:spPr>
          <a:xfrm>
            <a:off x="8013215" y="3896557"/>
            <a:ext cx="1050925" cy="291534"/>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A9D60E4B-D18F-8EEA-6193-6A9F75E2F4E3}"/>
              </a:ext>
            </a:extLst>
          </p:cNvPr>
          <p:cNvSpPr/>
          <p:nvPr/>
        </p:nvSpPr>
        <p:spPr>
          <a:xfrm>
            <a:off x="8578044" y="4356134"/>
            <a:ext cx="638498" cy="291534"/>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6B235DCA-22B1-EE58-9B69-37B26808E76F}"/>
              </a:ext>
            </a:extLst>
          </p:cNvPr>
          <p:cNvSpPr/>
          <p:nvPr/>
        </p:nvSpPr>
        <p:spPr>
          <a:xfrm>
            <a:off x="8578043" y="4744778"/>
            <a:ext cx="638498" cy="291534"/>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9868848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5C7F09-B848-A501-95A4-8687C9B9D091}"/>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0EE7C0AB-7881-48E0-21EA-A483ACFDA31A}"/>
              </a:ext>
            </a:extLst>
          </p:cNvPr>
          <p:cNvSpPr>
            <a:spLocks noGrp="1"/>
          </p:cNvSpPr>
          <p:nvPr>
            <p:ph type="title"/>
          </p:nvPr>
        </p:nvSpPr>
        <p:spPr/>
        <p:txBody>
          <a:bodyPr/>
          <a:lstStyle/>
          <a:p>
            <a:r>
              <a:rPr lang="en-GB" b="1" dirty="0"/>
              <a:t>RESTful Web Services</a:t>
            </a:r>
          </a:p>
        </p:txBody>
      </p:sp>
      <p:sp>
        <p:nvSpPr>
          <p:cNvPr id="3" name="Content Placeholder 2">
            <a:extLst>
              <a:ext uri="{FF2B5EF4-FFF2-40B4-BE49-F238E27FC236}">
                <a16:creationId xmlns:a16="http://schemas.microsoft.com/office/drawing/2014/main" id="{7FBBE83A-B721-4274-9DC5-7D08B23902B4}"/>
              </a:ext>
            </a:extLst>
          </p:cNvPr>
          <p:cNvSpPr>
            <a:spLocks noGrp="1"/>
          </p:cNvSpPr>
          <p:nvPr>
            <p:ph idx="1"/>
          </p:nvPr>
        </p:nvSpPr>
        <p:spPr>
          <a:xfrm>
            <a:off x="358219" y="1825625"/>
            <a:ext cx="11481847" cy="4149386"/>
          </a:xfrm>
        </p:spPr>
        <p:txBody>
          <a:bodyPr>
            <a:normAutofit/>
          </a:bodyPr>
          <a:lstStyle/>
          <a:p>
            <a:pPr marL="457200" indent="-457200">
              <a:buFont typeface="+mj-lt"/>
              <a:buAutoNum type="arabicPeriod" startAt="2"/>
            </a:pPr>
            <a:r>
              <a:rPr lang="en-GB" dirty="0">
                <a:ea typeface="Arial Unicode MS" pitchFamily="34" charset="-128"/>
              </a:rPr>
              <a:t>REST is stateless.</a:t>
            </a:r>
          </a:p>
          <a:p>
            <a:pPr lvl="1"/>
            <a:r>
              <a:rPr lang="en-GB" dirty="0"/>
              <a:t>Each request from client to server must contain ALL information needed to understand and process the request.</a:t>
            </a:r>
          </a:p>
          <a:p>
            <a:pPr lvl="1"/>
            <a:r>
              <a:rPr lang="en-GB" dirty="0"/>
              <a:t>The server does NOT store client session state between requests.</a:t>
            </a:r>
            <a:endParaRPr lang="en-GB" dirty="0">
              <a:ea typeface="Arial Unicode MS" pitchFamily="34" charset="-128"/>
            </a:endParaRPr>
          </a:p>
          <a:p>
            <a:r>
              <a:rPr lang="en-GB" dirty="0">
                <a:ea typeface="Arial Unicode MS" pitchFamily="34" charset="-128"/>
              </a:rPr>
              <a:t>This will make the service:</a:t>
            </a:r>
          </a:p>
          <a:p>
            <a:pPr lvl="1"/>
            <a:r>
              <a:rPr lang="en-GB" sz="2800" dirty="0">
                <a:ea typeface="Arial Unicode MS" pitchFamily="34" charset="-128"/>
              </a:rPr>
              <a:t>Scalable – Any server is able to handle any request.</a:t>
            </a:r>
          </a:p>
          <a:p>
            <a:pPr lvl="1"/>
            <a:r>
              <a:rPr lang="en-GB" sz="2800" dirty="0">
                <a:ea typeface="Arial Unicode MS" pitchFamily="34" charset="-128"/>
              </a:rPr>
              <a:t>Reliable – No session state that can be lost.</a:t>
            </a:r>
          </a:p>
          <a:p>
            <a:pPr lvl="1"/>
            <a:r>
              <a:rPr lang="en-GB" sz="2800" dirty="0">
                <a:ea typeface="Arial Unicode MS" pitchFamily="34" charset="-128"/>
              </a:rPr>
              <a:t>Simple – Each request is independent.</a:t>
            </a:r>
          </a:p>
          <a:p>
            <a:pPr lvl="1"/>
            <a:r>
              <a:rPr lang="en-GB" sz="2800" dirty="0">
                <a:ea typeface="Arial Unicode MS" pitchFamily="34" charset="-128"/>
              </a:rPr>
              <a:t>Able to load balance – Easier to distribute across servers.</a:t>
            </a:r>
          </a:p>
        </p:txBody>
      </p:sp>
      <p:sp>
        <p:nvSpPr>
          <p:cNvPr id="2" name="TextBox 2">
            <a:extLst>
              <a:ext uri="{FF2B5EF4-FFF2-40B4-BE49-F238E27FC236}">
                <a16:creationId xmlns:a16="http://schemas.microsoft.com/office/drawing/2014/main" id="{9C4E4D33-0177-0C2F-F044-5A0B2068A432}"/>
              </a:ext>
            </a:extLst>
          </p:cNvPr>
          <p:cNvSpPr txBox="1">
            <a:spLocks noChangeArrowheads="1"/>
          </p:cNvSpPr>
          <p:nvPr/>
        </p:nvSpPr>
        <p:spPr bwMode="auto">
          <a:xfrm>
            <a:off x="1979128" y="5732135"/>
            <a:ext cx="7085012"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400" i="1" dirty="0">
                <a:solidFill>
                  <a:srgbClr val="FFC000"/>
                </a:solidFill>
              </a:rPr>
              <a:t>Fielding, Roy Thomas (2000). "Chapter 5: Representational State Transfer (REST)". Architectural Styles and the Design of Network-based Software Architectures (Ph.D.)</a:t>
            </a:r>
          </a:p>
        </p:txBody>
      </p:sp>
      <p:sp>
        <p:nvSpPr>
          <p:cNvPr id="5" name="TextBox 1">
            <a:extLst>
              <a:ext uri="{FF2B5EF4-FFF2-40B4-BE49-F238E27FC236}">
                <a16:creationId xmlns:a16="http://schemas.microsoft.com/office/drawing/2014/main" id="{CCC0179B-3AC7-A1C5-2483-29BAE63F4608}"/>
              </a:ext>
            </a:extLst>
          </p:cNvPr>
          <p:cNvSpPr txBox="1">
            <a:spLocks noChangeArrowheads="1"/>
          </p:cNvSpPr>
          <p:nvPr/>
        </p:nvSpPr>
        <p:spPr bwMode="auto">
          <a:xfrm>
            <a:off x="4569289" y="6396038"/>
            <a:ext cx="1954381"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400" dirty="0">
                <a:solidFill>
                  <a:srgbClr val="FFC000"/>
                </a:solidFill>
                <a:hlinkClick r:id="rId3">
                  <a:extLst>
                    <a:ext uri="{A12FA001-AC4F-418D-AE19-62706E023703}">
                      <ahyp:hlinkClr xmlns:ahyp="http://schemas.microsoft.com/office/drawing/2018/hyperlinkcolor" val="tx"/>
                    </a:ext>
                  </a:extLst>
                </a:hlinkClick>
              </a:rPr>
              <a:t>https://standards.rest/</a:t>
            </a:r>
            <a:r>
              <a:rPr kumimoji="0" lang="en-GB" altLang="en-US" sz="1400" dirty="0">
                <a:solidFill>
                  <a:srgbClr val="FFC000"/>
                </a:solidFill>
              </a:rPr>
              <a:t> </a:t>
            </a:r>
          </a:p>
        </p:txBody>
      </p:sp>
    </p:spTree>
    <p:extLst>
      <p:ext uri="{BB962C8B-B14F-4D97-AF65-F5344CB8AC3E}">
        <p14:creationId xmlns:p14="http://schemas.microsoft.com/office/powerpoint/2010/main" val="15375322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E3E756-67EE-BAEC-C6FB-44FE7AE95A02}"/>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91F8FD5-84E5-6ED1-2EE1-2E0F011DA4A6}"/>
              </a:ext>
            </a:extLst>
          </p:cNvPr>
          <p:cNvSpPr>
            <a:spLocks noGrp="1"/>
          </p:cNvSpPr>
          <p:nvPr>
            <p:ph type="title"/>
          </p:nvPr>
        </p:nvSpPr>
        <p:spPr/>
        <p:txBody>
          <a:bodyPr/>
          <a:lstStyle/>
          <a:p>
            <a:r>
              <a:rPr lang="en-GB" b="1" dirty="0"/>
              <a:t>RESTful Web Services</a:t>
            </a:r>
          </a:p>
        </p:txBody>
      </p:sp>
      <p:sp>
        <p:nvSpPr>
          <p:cNvPr id="3" name="Content Placeholder 2">
            <a:extLst>
              <a:ext uri="{FF2B5EF4-FFF2-40B4-BE49-F238E27FC236}">
                <a16:creationId xmlns:a16="http://schemas.microsoft.com/office/drawing/2014/main" id="{48B627CE-F382-627B-5024-96405028355B}"/>
              </a:ext>
            </a:extLst>
          </p:cNvPr>
          <p:cNvSpPr>
            <a:spLocks noGrp="1"/>
          </p:cNvSpPr>
          <p:nvPr>
            <p:ph idx="1"/>
          </p:nvPr>
        </p:nvSpPr>
        <p:spPr>
          <a:xfrm>
            <a:off x="358219" y="1825625"/>
            <a:ext cx="11481847" cy="4149386"/>
          </a:xfrm>
        </p:spPr>
        <p:txBody>
          <a:bodyPr/>
          <a:lstStyle/>
          <a:p>
            <a:pPr marL="514350" indent="-514350">
              <a:buFont typeface="+mj-lt"/>
              <a:buAutoNum type="arabicPeriod" startAt="3"/>
            </a:pPr>
            <a:r>
              <a:rPr lang="en-GB" dirty="0">
                <a:ea typeface="Arial Unicode MS" pitchFamily="34" charset="-128"/>
              </a:rPr>
              <a:t>REST exposes directory structure-like URIs.</a:t>
            </a:r>
          </a:p>
          <a:p>
            <a:pPr marL="457200" indent="-457200">
              <a:buFont typeface="+mj-lt"/>
              <a:buAutoNum type="arabicPeriod" startAt="3"/>
            </a:pPr>
            <a:endParaRPr lang="en-GB" dirty="0">
              <a:ea typeface="Arial Unicode MS" pitchFamily="34" charset="-128"/>
            </a:endParaRPr>
          </a:p>
          <a:p>
            <a:pPr marL="0" indent="0">
              <a:buNone/>
            </a:pPr>
            <a:r>
              <a:rPr lang="en-GB" b="1" u="sng" dirty="0">
                <a:ea typeface="Arial Unicode MS" pitchFamily="34" charset="-128"/>
              </a:rPr>
              <a:t>BAD URL Design (Not RESTful)</a:t>
            </a:r>
            <a:r>
              <a:rPr lang="en-GB" dirty="0">
                <a:ea typeface="Arial Unicode MS" pitchFamily="34" charset="-128"/>
              </a:rPr>
              <a:t>			</a:t>
            </a:r>
            <a:r>
              <a:rPr lang="en-GB" b="1" u="sng" dirty="0">
                <a:ea typeface="Arial Unicode MS" pitchFamily="34" charset="-128"/>
              </a:rPr>
              <a:t>Good URL Design (RESTful)</a:t>
            </a:r>
            <a:r>
              <a:rPr lang="en-GB" dirty="0">
                <a:ea typeface="Arial Unicode MS" pitchFamily="34" charset="-128"/>
              </a:rPr>
              <a:t> </a:t>
            </a:r>
          </a:p>
        </p:txBody>
      </p:sp>
      <p:sp>
        <p:nvSpPr>
          <p:cNvPr id="2" name="TextBox 2">
            <a:extLst>
              <a:ext uri="{FF2B5EF4-FFF2-40B4-BE49-F238E27FC236}">
                <a16:creationId xmlns:a16="http://schemas.microsoft.com/office/drawing/2014/main" id="{84003A81-1F2F-95A4-612C-796DD494B3B5}"/>
              </a:ext>
            </a:extLst>
          </p:cNvPr>
          <p:cNvSpPr txBox="1">
            <a:spLocks noChangeArrowheads="1"/>
          </p:cNvSpPr>
          <p:nvPr/>
        </p:nvSpPr>
        <p:spPr bwMode="auto">
          <a:xfrm>
            <a:off x="1979128" y="5732135"/>
            <a:ext cx="7085012"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400" i="1" dirty="0">
                <a:solidFill>
                  <a:srgbClr val="FFC000"/>
                </a:solidFill>
              </a:rPr>
              <a:t>Fielding, Roy Thomas (2000). "Chapter 5: Representational State Transfer (REST)". Architectural Styles and the Design of Network-based Software Architectures (Ph.D.)</a:t>
            </a:r>
          </a:p>
        </p:txBody>
      </p:sp>
      <p:sp>
        <p:nvSpPr>
          <p:cNvPr id="5" name="TextBox 1">
            <a:extLst>
              <a:ext uri="{FF2B5EF4-FFF2-40B4-BE49-F238E27FC236}">
                <a16:creationId xmlns:a16="http://schemas.microsoft.com/office/drawing/2014/main" id="{DA743988-0F3F-DF16-DC37-47EF8AE4B4FC}"/>
              </a:ext>
            </a:extLst>
          </p:cNvPr>
          <p:cNvSpPr txBox="1">
            <a:spLocks noChangeArrowheads="1"/>
          </p:cNvSpPr>
          <p:nvPr/>
        </p:nvSpPr>
        <p:spPr bwMode="auto">
          <a:xfrm>
            <a:off x="4569289" y="6396038"/>
            <a:ext cx="1954381"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400" dirty="0">
                <a:solidFill>
                  <a:srgbClr val="FFC000"/>
                </a:solidFill>
                <a:hlinkClick r:id="rId3">
                  <a:extLst>
                    <a:ext uri="{A12FA001-AC4F-418D-AE19-62706E023703}">
                      <ahyp:hlinkClr xmlns:ahyp="http://schemas.microsoft.com/office/drawing/2018/hyperlinkcolor" val="tx"/>
                    </a:ext>
                  </a:extLst>
                </a:hlinkClick>
              </a:rPr>
              <a:t>https://standards.rest/</a:t>
            </a:r>
            <a:r>
              <a:rPr kumimoji="0" lang="en-GB" altLang="en-US" sz="1400" dirty="0">
                <a:solidFill>
                  <a:srgbClr val="FFC000"/>
                </a:solidFill>
              </a:rPr>
              <a:t> </a:t>
            </a:r>
          </a:p>
        </p:txBody>
      </p:sp>
      <p:pic>
        <p:nvPicPr>
          <p:cNvPr id="7" name="Picture 6">
            <a:extLst>
              <a:ext uri="{FF2B5EF4-FFF2-40B4-BE49-F238E27FC236}">
                <a16:creationId xmlns:a16="http://schemas.microsoft.com/office/drawing/2014/main" id="{943488E1-381A-96AA-89F7-5210A07599BD}"/>
              </a:ext>
            </a:extLst>
          </p:cNvPr>
          <p:cNvPicPr>
            <a:picLocks noChangeAspect="1"/>
          </p:cNvPicPr>
          <p:nvPr/>
        </p:nvPicPr>
        <p:blipFill>
          <a:blip r:embed="rId4"/>
          <a:stretch>
            <a:fillRect/>
          </a:stretch>
        </p:blipFill>
        <p:spPr>
          <a:xfrm>
            <a:off x="351933" y="3985146"/>
            <a:ext cx="4375595" cy="1679521"/>
          </a:xfrm>
          <a:prstGeom prst="rect">
            <a:avLst/>
          </a:prstGeom>
        </p:spPr>
      </p:pic>
      <p:pic>
        <p:nvPicPr>
          <p:cNvPr id="9" name="Picture 8">
            <a:extLst>
              <a:ext uri="{FF2B5EF4-FFF2-40B4-BE49-F238E27FC236}">
                <a16:creationId xmlns:a16="http://schemas.microsoft.com/office/drawing/2014/main" id="{96E9F9A1-10A6-57D3-C4FA-A3B6A2B7E070}"/>
              </a:ext>
            </a:extLst>
          </p:cNvPr>
          <p:cNvPicPr>
            <a:picLocks noChangeAspect="1"/>
          </p:cNvPicPr>
          <p:nvPr/>
        </p:nvPicPr>
        <p:blipFill>
          <a:blip r:embed="rId5"/>
          <a:stretch>
            <a:fillRect/>
          </a:stretch>
        </p:blipFill>
        <p:spPr>
          <a:xfrm>
            <a:off x="7423166" y="3708595"/>
            <a:ext cx="2799866" cy="1956072"/>
          </a:xfrm>
          <a:prstGeom prst="rect">
            <a:avLst/>
          </a:prstGeom>
        </p:spPr>
      </p:pic>
    </p:spTree>
    <p:extLst>
      <p:ext uri="{BB962C8B-B14F-4D97-AF65-F5344CB8AC3E}">
        <p14:creationId xmlns:p14="http://schemas.microsoft.com/office/powerpoint/2010/main" val="38870839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1E68A3-8F2A-13F5-43A3-F7F8381BB6AF}"/>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A0A3913B-57FB-EEC1-D000-2755DE552A9F}"/>
              </a:ext>
            </a:extLst>
          </p:cNvPr>
          <p:cNvSpPr>
            <a:spLocks noGrp="1"/>
          </p:cNvSpPr>
          <p:nvPr>
            <p:ph type="title"/>
          </p:nvPr>
        </p:nvSpPr>
        <p:spPr/>
        <p:txBody>
          <a:bodyPr/>
          <a:lstStyle/>
          <a:p>
            <a:r>
              <a:rPr lang="en-GB" b="1" dirty="0"/>
              <a:t>RESTful Web Services</a:t>
            </a:r>
          </a:p>
        </p:txBody>
      </p:sp>
      <p:sp>
        <p:nvSpPr>
          <p:cNvPr id="3" name="Content Placeholder 2">
            <a:extLst>
              <a:ext uri="{FF2B5EF4-FFF2-40B4-BE49-F238E27FC236}">
                <a16:creationId xmlns:a16="http://schemas.microsoft.com/office/drawing/2014/main" id="{0AA24D88-D2EE-FB11-8B1F-1915C75B463C}"/>
              </a:ext>
            </a:extLst>
          </p:cNvPr>
          <p:cNvSpPr>
            <a:spLocks noGrp="1"/>
          </p:cNvSpPr>
          <p:nvPr>
            <p:ph idx="1"/>
          </p:nvPr>
        </p:nvSpPr>
        <p:spPr>
          <a:xfrm>
            <a:off x="358219" y="1825625"/>
            <a:ext cx="11481847" cy="4149386"/>
          </a:xfrm>
        </p:spPr>
        <p:txBody>
          <a:bodyPr/>
          <a:lstStyle/>
          <a:p>
            <a:pPr marL="514350" indent="-514350">
              <a:buFont typeface="+mj-lt"/>
              <a:buAutoNum type="arabicPeriod" startAt="3"/>
            </a:pPr>
            <a:r>
              <a:rPr lang="en-GB" dirty="0">
                <a:ea typeface="Arial Unicode MS" pitchFamily="34" charset="-128"/>
              </a:rPr>
              <a:t>REST exposes directory structure-like URIs.</a:t>
            </a:r>
          </a:p>
          <a:p>
            <a:pPr lvl="1"/>
            <a:r>
              <a:rPr lang="en-GB" sz="2800" dirty="0">
                <a:ea typeface="Arial Unicode MS" pitchFamily="34" charset="-128"/>
              </a:rPr>
              <a:t>URIs should follow key patterns:</a:t>
            </a:r>
          </a:p>
          <a:p>
            <a:pPr lvl="2"/>
            <a:r>
              <a:rPr lang="en-GB" sz="2800" dirty="0">
                <a:ea typeface="Arial Unicode MS" pitchFamily="34" charset="-128"/>
              </a:rPr>
              <a:t>Collections – always use plural nouns e.g</a:t>
            </a:r>
            <a:r>
              <a:rPr lang="en-GB" sz="2800" b="1" dirty="0">
                <a:ea typeface="Arial Unicode MS" pitchFamily="34" charset="-128"/>
              </a:rPr>
              <a:t>. /users</a:t>
            </a:r>
          </a:p>
          <a:p>
            <a:pPr lvl="2"/>
            <a:r>
              <a:rPr lang="en-GB" sz="2800" dirty="0">
                <a:ea typeface="Arial Unicode MS" pitchFamily="34" charset="-128"/>
              </a:rPr>
              <a:t>Nested resources – follow a hierarchical structure</a:t>
            </a:r>
          </a:p>
          <a:p>
            <a:pPr marL="914400" lvl="2" indent="0">
              <a:buNone/>
            </a:pPr>
            <a:r>
              <a:rPr lang="en-GB" sz="2800" dirty="0">
                <a:ea typeface="Arial Unicode MS" pitchFamily="34" charset="-128"/>
              </a:rPr>
              <a:t>   e.g. </a:t>
            </a:r>
            <a:r>
              <a:rPr lang="en-GB" sz="2800" b="1" dirty="0">
                <a:ea typeface="Arial Unicode MS" pitchFamily="34" charset="-128"/>
              </a:rPr>
              <a:t>/users/123/orders</a:t>
            </a:r>
          </a:p>
          <a:p>
            <a:pPr lvl="2"/>
            <a:r>
              <a:rPr lang="en-GB" sz="2800" dirty="0">
                <a:ea typeface="Arial Unicode MS" pitchFamily="34" charset="-128"/>
              </a:rPr>
              <a:t>No verbs used in URLs – The HTTP method should always be the verb.</a:t>
            </a:r>
          </a:p>
        </p:txBody>
      </p:sp>
      <p:sp>
        <p:nvSpPr>
          <p:cNvPr id="2" name="TextBox 2">
            <a:extLst>
              <a:ext uri="{FF2B5EF4-FFF2-40B4-BE49-F238E27FC236}">
                <a16:creationId xmlns:a16="http://schemas.microsoft.com/office/drawing/2014/main" id="{5A40CE60-65F6-2B74-CFAE-673A2E555838}"/>
              </a:ext>
            </a:extLst>
          </p:cNvPr>
          <p:cNvSpPr txBox="1">
            <a:spLocks noChangeArrowheads="1"/>
          </p:cNvSpPr>
          <p:nvPr/>
        </p:nvSpPr>
        <p:spPr bwMode="auto">
          <a:xfrm>
            <a:off x="1979128" y="5732135"/>
            <a:ext cx="7085012"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400" i="1" dirty="0">
                <a:solidFill>
                  <a:srgbClr val="FFC000"/>
                </a:solidFill>
              </a:rPr>
              <a:t>Fielding, Roy Thomas (2000). "Chapter 5: Representational State Transfer (REST)". Architectural Styles and the Design of Network-based Software Architectures (Ph.D.)</a:t>
            </a:r>
          </a:p>
        </p:txBody>
      </p:sp>
      <p:sp>
        <p:nvSpPr>
          <p:cNvPr id="5" name="TextBox 1">
            <a:extLst>
              <a:ext uri="{FF2B5EF4-FFF2-40B4-BE49-F238E27FC236}">
                <a16:creationId xmlns:a16="http://schemas.microsoft.com/office/drawing/2014/main" id="{6E98D8D0-8ECC-DDAC-A365-DC439876CA4F}"/>
              </a:ext>
            </a:extLst>
          </p:cNvPr>
          <p:cNvSpPr txBox="1">
            <a:spLocks noChangeArrowheads="1"/>
          </p:cNvSpPr>
          <p:nvPr/>
        </p:nvSpPr>
        <p:spPr bwMode="auto">
          <a:xfrm>
            <a:off x="4569289" y="6396038"/>
            <a:ext cx="1954381"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400" dirty="0">
                <a:solidFill>
                  <a:srgbClr val="FFC000"/>
                </a:solidFill>
                <a:hlinkClick r:id="rId3">
                  <a:extLst>
                    <a:ext uri="{A12FA001-AC4F-418D-AE19-62706E023703}">
                      <ahyp:hlinkClr xmlns:ahyp="http://schemas.microsoft.com/office/drawing/2018/hyperlinkcolor" val="tx"/>
                    </a:ext>
                  </a:extLst>
                </a:hlinkClick>
              </a:rPr>
              <a:t>https://standards.rest/</a:t>
            </a:r>
            <a:r>
              <a:rPr kumimoji="0" lang="en-GB" altLang="en-US" sz="1400" dirty="0">
                <a:solidFill>
                  <a:srgbClr val="FFC000"/>
                </a:solidFill>
              </a:rPr>
              <a:t> </a:t>
            </a:r>
          </a:p>
        </p:txBody>
      </p:sp>
    </p:spTree>
    <p:extLst>
      <p:ext uri="{BB962C8B-B14F-4D97-AF65-F5344CB8AC3E}">
        <p14:creationId xmlns:p14="http://schemas.microsoft.com/office/powerpoint/2010/main" val="9566401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971780-6885-7AD4-C26E-661E86D878A7}"/>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C45BC167-D0A4-38A0-8BE6-46C3B12886DB}"/>
              </a:ext>
            </a:extLst>
          </p:cNvPr>
          <p:cNvSpPr>
            <a:spLocks noGrp="1"/>
          </p:cNvSpPr>
          <p:nvPr>
            <p:ph type="title"/>
          </p:nvPr>
        </p:nvSpPr>
        <p:spPr/>
        <p:txBody>
          <a:bodyPr/>
          <a:lstStyle/>
          <a:p>
            <a:r>
              <a:rPr lang="en-GB" b="1" dirty="0"/>
              <a:t>RESTful Web Services</a:t>
            </a:r>
          </a:p>
        </p:txBody>
      </p:sp>
      <p:sp>
        <p:nvSpPr>
          <p:cNvPr id="3" name="Content Placeholder 2">
            <a:extLst>
              <a:ext uri="{FF2B5EF4-FFF2-40B4-BE49-F238E27FC236}">
                <a16:creationId xmlns:a16="http://schemas.microsoft.com/office/drawing/2014/main" id="{BAE54A91-7D2B-7CC7-75C2-23A2BC50A078}"/>
              </a:ext>
            </a:extLst>
          </p:cNvPr>
          <p:cNvSpPr>
            <a:spLocks noGrp="1"/>
          </p:cNvSpPr>
          <p:nvPr>
            <p:ph idx="1"/>
          </p:nvPr>
        </p:nvSpPr>
        <p:spPr>
          <a:xfrm>
            <a:off x="358219" y="1825625"/>
            <a:ext cx="11481847" cy="4149386"/>
          </a:xfrm>
        </p:spPr>
        <p:txBody>
          <a:bodyPr/>
          <a:lstStyle/>
          <a:p>
            <a:pPr marL="457200" indent="-457200">
              <a:buFont typeface="+mj-lt"/>
              <a:buAutoNum type="arabicPeriod" startAt="4"/>
            </a:pPr>
            <a:r>
              <a:rPr lang="en-GB" dirty="0">
                <a:ea typeface="Arial Unicode MS" pitchFamily="34" charset="-128"/>
              </a:rPr>
              <a:t>REST transfers markup languages such as XML or JSON.</a:t>
            </a:r>
          </a:p>
          <a:p>
            <a:pPr lvl="1"/>
            <a:r>
              <a:rPr lang="en-GB" sz="2800" dirty="0">
                <a:ea typeface="Arial Unicode MS" pitchFamily="34" charset="-128"/>
              </a:rPr>
              <a:t>These represent the resources being transferred.</a:t>
            </a:r>
          </a:p>
          <a:p>
            <a:pPr marL="0" indent="0">
              <a:buNone/>
            </a:pPr>
            <a:r>
              <a:rPr lang="en-GB" sz="3200" b="1" dirty="0"/>
              <a:t>JSON								XML</a:t>
            </a:r>
          </a:p>
          <a:p>
            <a:pPr marL="0" indent="0">
              <a:buNone/>
            </a:pPr>
            <a:endParaRPr lang="en-GB" dirty="0"/>
          </a:p>
        </p:txBody>
      </p:sp>
      <p:sp>
        <p:nvSpPr>
          <p:cNvPr id="2" name="TextBox 2">
            <a:extLst>
              <a:ext uri="{FF2B5EF4-FFF2-40B4-BE49-F238E27FC236}">
                <a16:creationId xmlns:a16="http://schemas.microsoft.com/office/drawing/2014/main" id="{D735769D-F552-E41F-B61A-A87269080BED}"/>
              </a:ext>
            </a:extLst>
          </p:cNvPr>
          <p:cNvSpPr txBox="1">
            <a:spLocks noChangeArrowheads="1"/>
          </p:cNvSpPr>
          <p:nvPr/>
        </p:nvSpPr>
        <p:spPr bwMode="auto">
          <a:xfrm>
            <a:off x="1979128" y="5732135"/>
            <a:ext cx="7085012"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400" i="1" dirty="0">
                <a:solidFill>
                  <a:srgbClr val="FFC000"/>
                </a:solidFill>
              </a:rPr>
              <a:t>Fielding, Roy Thomas (2000). "Chapter 5: Representational State Transfer (REST)". Architectural Styles and the Design of Network-based Software Architectures (Ph.D.)</a:t>
            </a:r>
          </a:p>
        </p:txBody>
      </p:sp>
      <p:sp>
        <p:nvSpPr>
          <p:cNvPr id="5" name="TextBox 1">
            <a:extLst>
              <a:ext uri="{FF2B5EF4-FFF2-40B4-BE49-F238E27FC236}">
                <a16:creationId xmlns:a16="http://schemas.microsoft.com/office/drawing/2014/main" id="{E58A6420-9A2B-3344-66A6-FBDA6C2957BB}"/>
              </a:ext>
            </a:extLst>
          </p:cNvPr>
          <p:cNvSpPr txBox="1">
            <a:spLocks noChangeArrowheads="1"/>
          </p:cNvSpPr>
          <p:nvPr/>
        </p:nvSpPr>
        <p:spPr bwMode="auto">
          <a:xfrm>
            <a:off x="4569289" y="6396038"/>
            <a:ext cx="1954381"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400" dirty="0">
                <a:solidFill>
                  <a:srgbClr val="FFC000"/>
                </a:solidFill>
                <a:hlinkClick r:id="rId3">
                  <a:extLst>
                    <a:ext uri="{A12FA001-AC4F-418D-AE19-62706E023703}">
                      <ahyp:hlinkClr xmlns:ahyp="http://schemas.microsoft.com/office/drawing/2018/hyperlinkcolor" val="tx"/>
                    </a:ext>
                  </a:extLst>
                </a:hlinkClick>
              </a:rPr>
              <a:t>https://standards.rest/</a:t>
            </a:r>
            <a:r>
              <a:rPr kumimoji="0" lang="en-GB" altLang="en-US" sz="1400" dirty="0">
                <a:solidFill>
                  <a:srgbClr val="FFC000"/>
                </a:solidFill>
              </a:rPr>
              <a:t> </a:t>
            </a:r>
          </a:p>
        </p:txBody>
      </p:sp>
      <p:pic>
        <p:nvPicPr>
          <p:cNvPr id="7" name="Picture 6">
            <a:extLst>
              <a:ext uri="{FF2B5EF4-FFF2-40B4-BE49-F238E27FC236}">
                <a16:creationId xmlns:a16="http://schemas.microsoft.com/office/drawing/2014/main" id="{1FB4CB26-42DE-316D-BF7D-114F3A84A03A}"/>
              </a:ext>
            </a:extLst>
          </p:cNvPr>
          <p:cNvPicPr>
            <a:picLocks noChangeAspect="1"/>
          </p:cNvPicPr>
          <p:nvPr/>
        </p:nvPicPr>
        <p:blipFill>
          <a:blip r:embed="rId4"/>
          <a:stretch>
            <a:fillRect/>
          </a:stretch>
        </p:blipFill>
        <p:spPr>
          <a:xfrm>
            <a:off x="423297" y="3429001"/>
            <a:ext cx="4229637" cy="2235666"/>
          </a:xfrm>
          <a:prstGeom prst="rect">
            <a:avLst/>
          </a:prstGeom>
        </p:spPr>
      </p:pic>
      <p:pic>
        <p:nvPicPr>
          <p:cNvPr id="9" name="Picture 8">
            <a:extLst>
              <a:ext uri="{FF2B5EF4-FFF2-40B4-BE49-F238E27FC236}">
                <a16:creationId xmlns:a16="http://schemas.microsoft.com/office/drawing/2014/main" id="{A6E33981-94BC-52ED-73EF-7047CAD8E9B2}"/>
              </a:ext>
            </a:extLst>
          </p:cNvPr>
          <p:cNvPicPr>
            <a:picLocks noChangeAspect="1"/>
          </p:cNvPicPr>
          <p:nvPr/>
        </p:nvPicPr>
        <p:blipFill>
          <a:blip r:embed="rId5"/>
          <a:stretch>
            <a:fillRect/>
          </a:stretch>
        </p:blipFill>
        <p:spPr>
          <a:xfrm>
            <a:off x="7124131" y="3424152"/>
            <a:ext cx="4644573" cy="2240515"/>
          </a:xfrm>
          <a:prstGeom prst="rect">
            <a:avLst/>
          </a:prstGeom>
        </p:spPr>
      </p:pic>
    </p:spTree>
    <p:extLst>
      <p:ext uri="{BB962C8B-B14F-4D97-AF65-F5344CB8AC3E}">
        <p14:creationId xmlns:p14="http://schemas.microsoft.com/office/powerpoint/2010/main" val="29679267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94D99B-D861-341C-C349-C2629C1201C5}"/>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AE22240B-A8D6-5DFC-3175-4BD643E82AF3}"/>
              </a:ext>
            </a:extLst>
          </p:cNvPr>
          <p:cNvSpPr>
            <a:spLocks noGrp="1"/>
          </p:cNvSpPr>
          <p:nvPr>
            <p:ph type="title"/>
          </p:nvPr>
        </p:nvSpPr>
        <p:spPr/>
        <p:txBody>
          <a:bodyPr/>
          <a:lstStyle/>
          <a:p>
            <a:r>
              <a:rPr lang="en-GB" b="1" dirty="0"/>
              <a:t>CRUD Design Principle</a:t>
            </a:r>
          </a:p>
        </p:txBody>
      </p:sp>
      <p:sp>
        <p:nvSpPr>
          <p:cNvPr id="3" name="Content Placeholder 2">
            <a:extLst>
              <a:ext uri="{FF2B5EF4-FFF2-40B4-BE49-F238E27FC236}">
                <a16:creationId xmlns:a16="http://schemas.microsoft.com/office/drawing/2014/main" id="{EFFC3032-C974-6706-390D-5BE25AC6031F}"/>
              </a:ext>
            </a:extLst>
          </p:cNvPr>
          <p:cNvSpPr>
            <a:spLocks noGrp="1"/>
          </p:cNvSpPr>
          <p:nvPr>
            <p:ph idx="1"/>
          </p:nvPr>
        </p:nvSpPr>
        <p:spPr>
          <a:xfrm>
            <a:off x="358219" y="1825625"/>
            <a:ext cx="11481847" cy="4149386"/>
          </a:xfrm>
        </p:spPr>
        <p:txBody>
          <a:bodyPr>
            <a:normAutofit/>
          </a:bodyPr>
          <a:lstStyle/>
          <a:p>
            <a:r>
              <a:rPr lang="en-GB" dirty="0"/>
              <a:t>This basic REST design principle establishes a one-to-one mapping between Create, Read, Update, and Delete </a:t>
            </a:r>
          </a:p>
          <a:p>
            <a:r>
              <a:rPr lang="en-GB" dirty="0"/>
              <a:t>(</a:t>
            </a:r>
            <a:r>
              <a:rPr lang="en-GB" b="1" dirty="0"/>
              <a:t>CRUD</a:t>
            </a:r>
            <a:r>
              <a:rPr lang="en-GB" dirty="0"/>
              <a:t>) operations and HTTP methods. According to this mapping:</a:t>
            </a:r>
          </a:p>
          <a:p>
            <a:pPr lvl="1"/>
            <a:r>
              <a:rPr lang="en-GB" sz="2800" dirty="0"/>
              <a:t>To </a:t>
            </a:r>
            <a:r>
              <a:rPr lang="en-GB" sz="2800" b="1" dirty="0"/>
              <a:t>create</a:t>
            </a:r>
            <a:r>
              <a:rPr lang="en-GB" sz="2800" dirty="0"/>
              <a:t> a resource on the server, use </a:t>
            </a:r>
            <a:r>
              <a:rPr lang="en-GB" sz="2800" b="1" dirty="0"/>
              <a:t>POST</a:t>
            </a:r>
            <a:r>
              <a:rPr lang="en-GB" sz="2800" dirty="0"/>
              <a:t>.</a:t>
            </a:r>
          </a:p>
          <a:p>
            <a:pPr lvl="1"/>
            <a:r>
              <a:rPr lang="en-GB" sz="2800" dirty="0"/>
              <a:t> To</a:t>
            </a:r>
            <a:r>
              <a:rPr lang="en-GB" sz="2800" b="1" dirty="0"/>
              <a:t> retrieve </a:t>
            </a:r>
            <a:r>
              <a:rPr lang="en-GB" sz="2800" dirty="0"/>
              <a:t>a resource, use </a:t>
            </a:r>
            <a:r>
              <a:rPr lang="en-GB" sz="2800" b="1" dirty="0"/>
              <a:t>GET</a:t>
            </a:r>
            <a:r>
              <a:rPr lang="en-GB" sz="2800" dirty="0"/>
              <a:t>.</a:t>
            </a:r>
          </a:p>
          <a:p>
            <a:pPr lvl="1"/>
            <a:r>
              <a:rPr lang="en-GB" sz="2800" dirty="0"/>
              <a:t>To change the state of a resource or to </a:t>
            </a:r>
            <a:r>
              <a:rPr lang="en-GB" sz="2800" b="1" dirty="0"/>
              <a:t>update</a:t>
            </a:r>
            <a:r>
              <a:rPr lang="en-GB" sz="2800" dirty="0"/>
              <a:t> it (edit) , use </a:t>
            </a:r>
            <a:r>
              <a:rPr lang="en-GB" sz="2800" b="1" dirty="0"/>
              <a:t>PUT</a:t>
            </a:r>
            <a:r>
              <a:rPr lang="en-GB" sz="2800" dirty="0"/>
              <a:t> or </a:t>
            </a:r>
            <a:r>
              <a:rPr lang="en-GB" sz="2800" b="1" dirty="0"/>
              <a:t>PATCH</a:t>
            </a:r>
            <a:r>
              <a:rPr lang="en-GB" sz="2800" dirty="0"/>
              <a:t>.</a:t>
            </a:r>
          </a:p>
          <a:p>
            <a:pPr lvl="1"/>
            <a:r>
              <a:rPr lang="en-GB" sz="2800" dirty="0"/>
              <a:t>To remove or </a:t>
            </a:r>
            <a:r>
              <a:rPr lang="en-GB" sz="2800" b="1" dirty="0"/>
              <a:t>delete</a:t>
            </a:r>
            <a:r>
              <a:rPr lang="en-GB" sz="2800" dirty="0"/>
              <a:t> a resource, use </a:t>
            </a:r>
            <a:r>
              <a:rPr lang="en-GB" sz="2800" b="1" dirty="0"/>
              <a:t>DELETE</a:t>
            </a:r>
            <a:r>
              <a:rPr lang="en-GB" sz="2800" dirty="0"/>
              <a:t>.</a:t>
            </a:r>
          </a:p>
          <a:p>
            <a:endParaRPr lang="en-GB" dirty="0"/>
          </a:p>
          <a:p>
            <a:endParaRPr lang="en-GB" dirty="0"/>
          </a:p>
        </p:txBody>
      </p:sp>
    </p:spTree>
    <p:extLst>
      <p:ext uri="{BB962C8B-B14F-4D97-AF65-F5344CB8AC3E}">
        <p14:creationId xmlns:p14="http://schemas.microsoft.com/office/powerpoint/2010/main" val="40616134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89586A-2469-B69E-F365-09E003CA15F2}"/>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5B6CAC27-106D-0B4F-2576-A277263186BD}"/>
              </a:ext>
            </a:extLst>
          </p:cNvPr>
          <p:cNvSpPr>
            <a:spLocks noGrp="1"/>
          </p:cNvSpPr>
          <p:nvPr>
            <p:ph type="title"/>
          </p:nvPr>
        </p:nvSpPr>
        <p:spPr/>
        <p:txBody>
          <a:bodyPr/>
          <a:lstStyle/>
          <a:p>
            <a:r>
              <a:rPr lang="en-GB" b="1" dirty="0"/>
              <a:t>CRUD Design Principle</a:t>
            </a:r>
          </a:p>
        </p:txBody>
      </p:sp>
      <p:sp>
        <p:nvSpPr>
          <p:cNvPr id="3" name="Content Placeholder 2">
            <a:extLst>
              <a:ext uri="{FF2B5EF4-FFF2-40B4-BE49-F238E27FC236}">
                <a16:creationId xmlns:a16="http://schemas.microsoft.com/office/drawing/2014/main" id="{FE110B68-5C59-36DF-A480-256652807682}"/>
              </a:ext>
            </a:extLst>
          </p:cNvPr>
          <p:cNvSpPr>
            <a:spLocks noGrp="1"/>
          </p:cNvSpPr>
          <p:nvPr>
            <p:ph idx="1"/>
          </p:nvPr>
        </p:nvSpPr>
        <p:spPr>
          <a:xfrm>
            <a:off x="358219" y="1690688"/>
            <a:ext cx="11481847" cy="4149386"/>
          </a:xfrm>
        </p:spPr>
        <p:txBody>
          <a:bodyPr>
            <a:normAutofit/>
          </a:bodyPr>
          <a:lstStyle/>
          <a:p>
            <a:r>
              <a:rPr lang="en-GB" b="1" dirty="0"/>
              <a:t>POST</a:t>
            </a:r>
            <a:r>
              <a:rPr lang="en-GB" dirty="0"/>
              <a:t>, </a:t>
            </a:r>
            <a:r>
              <a:rPr lang="en-GB" b="1" dirty="0"/>
              <a:t>PUT</a:t>
            </a:r>
            <a:r>
              <a:rPr lang="en-GB" dirty="0"/>
              <a:t> and</a:t>
            </a:r>
            <a:r>
              <a:rPr lang="en-GB" b="1" dirty="0"/>
              <a:t> PATCH </a:t>
            </a:r>
            <a:r>
              <a:rPr lang="en-GB" dirty="0"/>
              <a:t>are expected to have </a:t>
            </a:r>
            <a:r>
              <a:rPr lang="en-GB" b="1" dirty="0"/>
              <a:t>request bodies</a:t>
            </a:r>
            <a:r>
              <a:rPr lang="en-GB" dirty="0"/>
              <a:t>.</a:t>
            </a:r>
          </a:p>
          <a:p>
            <a:r>
              <a:rPr lang="en-GB" b="1" dirty="0"/>
              <a:t>GET</a:t>
            </a:r>
            <a:r>
              <a:rPr lang="en-GB" dirty="0"/>
              <a:t>, </a:t>
            </a:r>
            <a:r>
              <a:rPr lang="en-GB" b="1" dirty="0"/>
              <a:t>PUT</a:t>
            </a:r>
            <a:r>
              <a:rPr lang="en-GB" dirty="0"/>
              <a:t>, </a:t>
            </a:r>
            <a:r>
              <a:rPr lang="en-GB" b="1" dirty="0"/>
              <a:t>PATCH</a:t>
            </a:r>
            <a:r>
              <a:rPr lang="en-GB" dirty="0"/>
              <a:t> and </a:t>
            </a:r>
            <a:r>
              <a:rPr lang="en-GB" b="1" dirty="0"/>
              <a:t>DELETE</a:t>
            </a:r>
            <a:r>
              <a:rPr lang="en-GB" dirty="0"/>
              <a:t> can have </a:t>
            </a:r>
            <a:r>
              <a:rPr lang="en-GB" b="1" dirty="0"/>
              <a:t>parameters</a:t>
            </a:r>
            <a:r>
              <a:rPr lang="en-GB" dirty="0"/>
              <a:t> specified in the Requests URL as </a:t>
            </a:r>
            <a:r>
              <a:rPr lang="en-GB" b="1" dirty="0"/>
              <a:t>routing parameters</a:t>
            </a:r>
          </a:p>
          <a:p>
            <a:pPr marL="0" indent="0" algn="ctr">
              <a:buNone/>
            </a:pPr>
            <a:r>
              <a:rPr lang="en-GB" b="1" dirty="0"/>
              <a:t>www.service.com/doit/4</a:t>
            </a:r>
          </a:p>
          <a:p>
            <a:r>
              <a:rPr lang="en-GB" altLang="en-US" dirty="0"/>
              <a:t>A </a:t>
            </a:r>
            <a:r>
              <a:rPr lang="en-GB" altLang="en-US" b="1" dirty="0"/>
              <a:t>PUT</a:t>
            </a:r>
            <a:r>
              <a:rPr lang="en-GB" altLang="en-US" dirty="0"/>
              <a:t> operation is intended to </a:t>
            </a:r>
            <a:r>
              <a:rPr lang="en-GB" altLang="en-US" b="1" dirty="0"/>
              <a:t>completely replace </a:t>
            </a:r>
            <a:r>
              <a:rPr lang="en-GB" altLang="en-US" dirty="0"/>
              <a:t>a resource i.e. change all the fields of a resource</a:t>
            </a:r>
          </a:p>
          <a:p>
            <a:r>
              <a:rPr lang="en-GB" altLang="en-US" dirty="0"/>
              <a:t>A </a:t>
            </a:r>
            <a:r>
              <a:rPr lang="en-GB" altLang="en-US" b="1" dirty="0"/>
              <a:t>PATCH</a:t>
            </a:r>
            <a:r>
              <a:rPr lang="en-GB" altLang="en-US" dirty="0"/>
              <a:t> operation can change </a:t>
            </a:r>
            <a:r>
              <a:rPr lang="en-GB" altLang="en-US" b="1" dirty="0"/>
              <a:t>individual field </a:t>
            </a:r>
            <a:r>
              <a:rPr lang="en-GB" altLang="en-US" dirty="0"/>
              <a:t>(values) or a resource</a:t>
            </a:r>
          </a:p>
          <a:p>
            <a:pPr lvl="1"/>
            <a:r>
              <a:rPr lang="en-GB" altLang="en-US" dirty="0"/>
              <a:t>It can also add new fields or completely remove fields</a:t>
            </a:r>
          </a:p>
          <a:p>
            <a:pPr lvl="1"/>
            <a:r>
              <a:rPr lang="en-GB" altLang="en-US" dirty="0"/>
              <a:t>There are a number of patching approaches (Covered separately)</a:t>
            </a:r>
            <a:endParaRPr lang="en-GB" dirty="0"/>
          </a:p>
          <a:p>
            <a:endParaRPr lang="en-GB" dirty="0"/>
          </a:p>
        </p:txBody>
      </p:sp>
      <p:sp>
        <p:nvSpPr>
          <p:cNvPr id="6" name="Rectangle 5">
            <a:extLst>
              <a:ext uri="{FF2B5EF4-FFF2-40B4-BE49-F238E27FC236}">
                <a16:creationId xmlns:a16="http://schemas.microsoft.com/office/drawing/2014/main" id="{11AF87B4-9A21-B0DD-275A-C405D926E2EB}"/>
              </a:ext>
            </a:extLst>
          </p:cNvPr>
          <p:cNvSpPr/>
          <p:nvPr/>
        </p:nvSpPr>
        <p:spPr>
          <a:xfrm>
            <a:off x="7734009" y="3088307"/>
            <a:ext cx="349008" cy="460690"/>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8" name="Straight Arrow Connector 7">
            <a:extLst>
              <a:ext uri="{FF2B5EF4-FFF2-40B4-BE49-F238E27FC236}">
                <a16:creationId xmlns:a16="http://schemas.microsoft.com/office/drawing/2014/main" id="{A319DD74-7AAF-6574-7C0A-3349E5C5B6C1}"/>
              </a:ext>
            </a:extLst>
          </p:cNvPr>
          <p:cNvCxnSpPr/>
          <p:nvPr/>
        </p:nvCxnSpPr>
        <p:spPr>
          <a:xfrm>
            <a:off x="4690663" y="2826962"/>
            <a:ext cx="2959584" cy="261345"/>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557280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C780F4-91B6-16AD-B9DC-DD690E0C3771}"/>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81C2B85B-2B8F-8ECC-596E-75DF12FF7062}"/>
              </a:ext>
            </a:extLst>
          </p:cNvPr>
          <p:cNvSpPr>
            <a:spLocks noGrp="1"/>
          </p:cNvSpPr>
          <p:nvPr>
            <p:ph type="title"/>
          </p:nvPr>
        </p:nvSpPr>
        <p:spPr/>
        <p:txBody>
          <a:bodyPr/>
          <a:lstStyle/>
          <a:p>
            <a:r>
              <a:rPr lang="en-GB" b="1" dirty="0"/>
              <a:t>Idempotency and Safety Concepts</a:t>
            </a:r>
          </a:p>
        </p:txBody>
      </p:sp>
      <p:sp>
        <p:nvSpPr>
          <p:cNvPr id="3" name="Content Placeholder 2">
            <a:extLst>
              <a:ext uri="{FF2B5EF4-FFF2-40B4-BE49-F238E27FC236}">
                <a16:creationId xmlns:a16="http://schemas.microsoft.com/office/drawing/2014/main" id="{05D3BE5F-76F8-3115-7B17-50EADFE412EF}"/>
              </a:ext>
            </a:extLst>
          </p:cNvPr>
          <p:cNvSpPr>
            <a:spLocks noGrp="1"/>
          </p:cNvSpPr>
          <p:nvPr>
            <p:ph idx="1"/>
          </p:nvPr>
        </p:nvSpPr>
        <p:spPr>
          <a:xfrm>
            <a:off x="358219" y="1690688"/>
            <a:ext cx="11481847" cy="4149386"/>
          </a:xfrm>
        </p:spPr>
        <p:txBody>
          <a:bodyPr>
            <a:normAutofit/>
          </a:bodyPr>
          <a:lstStyle/>
          <a:p>
            <a:r>
              <a:rPr lang="en-GB" dirty="0"/>
              <a:t>These two concepts / properties determine how HTTP methods behave.</a:t>
            </a:r>
          </a:p>
          <a:p>
            <a:pPr lvl="1"/>
            <a:r>
              <a:rPr lang="en-GB" dirty="0"/>
              <a:t>This is essential for building reliable and predictable (REST) APIs.</a:t>
            </a:r>
          </a:p>
          <a:p>
            <a:r>
              <a:rPr lang="en-GB" dirty="0"/>
              <a:t>Idempotent methods do not change the resource “representation”.</a:t>
            </a:r>
          </a:p>
          <a:p>
            <a:pPr lvl="1"/>
            <a:r>
              <a:rPr lang="en-GB" dirty="0"/>
              <a:t>i.e. calling the same method with the same values produces the same outcome.</a:t>
            </a:r>
          </a:p>
          <a:p>
            <a:pPr lvl="1"/>
            <a:r>
              <a:rPr lang="en-GB" dirty="0"/>
              <a:t>The server is the same, whether called once or multiple times.</a:t>
            </a:r>
          </a:p>
          <a:p>
            <a:pPr lvl="1"/>
            <a:r>
              <a:rPr lang="en-GB" dirty="0"/>
              <a:t>They are more fault tolerant.</a:t>
            </a:r>
          </a:p>
          <a:p>
            <a:r>
              <a:rPr lang="en-GB" dirty="0"/>
              <a:t>Think of this scenario:</a:t>
            </a:r>
          </a:p>
          <a:p>
            <a:pPr lvl="1"/>
            <a:r>
              <a:rPr lang="en-GB" sz="2800" dirty="0"/>
              <a:t>A client sends a delete request to remove a resource.</a:t>
            </a:r>
          </a:p>
          <a:p>
            <a:pPr lvl="1"/>
            <a:r>
              <a:rPr lang="en-GB" sz="2800" dirty="0"/>
              <a:t>The network drops before the server response arrives back.</a:t>
            </a:r>
          </a:p>
        </p:txBody>
      </p:sp>
    </p:spTree>
    <p:extLst>
      <p:ext uri="{BB962C8B-B14F-4D97-AF65-F5344CB8AC3E}">
        <p14:creationId xmlns:p14="http://schemas.microsoft.com/office/powerpoint/2010/main" val="33380241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DAF8C8-4839-E273-547E-7A128AB99143}"/>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964C95D-2201-856E-2B3F-E64FABE749B0}"/>
              </a:ext>
            </a:extLst>
          </p:cNvPr>
          <p:cNvSpPr>
            <a:spLocks noGrp="1"/>
          </p:cNvSpPr>
          <p:nvPr>
            <p:ph type="title"/>
          </p:nvPr>
        </p:nvSpPr>
        <p:spPr/>
        <p:txBody>
          <a:bodyPr/>
          <a:lstStyle/>
          <a:p>
            <a:r>
              <a:rPr lang="en-GB" b="1" dirty="0"/>
              <a:t>Idempotency and Safety Concepts</a:t>
            </a:r>
          </a:p>
        </p:txBody>
      </p:sp>
      <p:sp>
        <p:nvSpPr>
          <p:cNvPr id="3" name="Content Placeholder 2">
            <a:extLst>
              <a:ext uri="{FF2B5EF4-FFF2-40B4-BE49-F238E27FC236}">
                <a16:creationId xmlns:a16="http://schemas.microsoft.com/office/drawing/2014/main" id="{D1C0BBFB-BB4C-FF80-025D-DBAB6DDCA59F}"/>
              </a:ext>
            </a:extLst>
          </p:cNvPr>
          <p:cNvSpPr>
            <a:spLocks noGrp="1"/>
          </p:cNvSpPr>
          <p:nvPr>
            <p:ph idx="1"/>
          </p:nvPr>
        </p:nvSpPr>
        <p:spPr>
          <a:xfrm>
            <a:off x="358219" y="1690688"/>
            <a:ext cx="11481847" cy="4149386"/>
          </a:xfrm>
        </p:spPr>
        <p:txBody>
          <a:bodyPr>
            <a:normAutofit/>
          </a:bodyPr>
          <a:lstStyle/>
          <a:p>
            <a:r>
              <a:rPr lang="en-GB" altLang="en-US" b="1" dirty="0"/>
              <a:t>Safe methods are methods that can be cached, prefetched without any repercussions to the resource</a:t>
            </a:r>
            <a:r>
              <a:rPr lang="en-GB" altLang="en-US" dirty="0"/>
              <a:t>.</a:t>
            </a:r>
          </a:p>
          <a:p>
            <a:r>
              <a:rPr lang="en-GB" altLang="en-US" dirty="0"/>
              <a:t>For example, </a:t>
            </a:r>
            <a:r>
              <a:rPr lang="en-GB" altLang="en-US" b="1" dirty="0"/>
              <a:t>GET</a:t>
            </a:r>
            <a:r>
              <a:rPr lang="en-GB" altLang="en-US" dirty="0"/>
              <a:t> is </a:t>
            </a:r>
            <a:r>
              <a:rPr lang="en-GB" altLang="en-US" b="1" dirty="0"/>
              <a:t>idempotent</a:t>
            </a:r>
            <a:r>
              <a:rPr lang="en-GB" altLang="en-US" dirty="0"/>
              <a:t> because you can read the same resource multiple times without it changing.</a:t>
            </a:r>
          </a:p>
          <a:p>
            <a:r>
              <a:rPr lang="en-GB" altLang="en-US" b="1" dirty="0"/>
              <a:t>POST</a:t>
            </a:r>
            <a:r>
              <a:rPr lang="en-GB" altLang="en-US" dirty="0"/>
              <a:t> is </a:t>
            </a:r>
            <a:r>
              <a:rPr lang="en-GB" altLang="en-US" b="1" dirty="0"/>
              <a:t>non-idempotent</a:t>
            </a:r>
            <a:r>
              <a:rPr lang="en-GB" altLang="en-US" dirty="0"/>
              <a:t> because using it multiple times will add multiple records although each will contain the same values.</a:t>
            </a:r>
          </a:p>
          <a:p>
            <a:pPr lvl="1"/>
            <a:r>
              <a:rPr lang="en-GB" altLang="en-US" dirty="0"/>
              <a:t>This could happen if the POST “failed” as a result of a timeout sending the HTTP response back to the client leaving us to believe that the record wasn’t added.</a:t>
            </a:r>
          </a:p>
          <a:p>
            <a:r>
              <a:rPr lang="en-GB" altLang="en-US" dirty="0"/>
              <a:t>The method can be unsafe if it can modify the data.</a:t>
            </a:r>
          </a:p>
          <a:p>
            <a:endParaRPr lang="en-GB" dirty="0"/>
          </a:p>
        </p:txBody>
      </p:sp>
    </p:spTree>
    <p:extLst>
      <p:ext uri="{BB962C8B-B14F-4D97-AF65-F5344CB8AC3E}">
        <p14:creationId xmlns:p14="http://schemas.microsoft.com/office/powerpoint/2010/main" val="30937285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DEB368-FBB0-6A3E-366E-D9350AC574F1}"/>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E7A6EDC9-33CA-4427-9F69-5EA3419EDB44}"/>
              </a:ext>
            </a:extLst>
          </p:cNvPr>
          <p:cNvSpPr>
            <a:spLocks noGrp="1"/>
          </p:cNvSpPr>
          <p:nvPr>
            <p:ph type="title"/>
          </p:nvPr>
        </p:nvSpPr>
        <p:spPr/>
        <p:txBody>
          <a:bodyPr/>
          <a:lstStyle/>
          <a:p>
            <a:r>
              <a:rPr lang="en-GB" b="1" dirty="0"/>
              <a:t>Idempotent and Safe Methods</a:t>
            </a:r>
          </a:p>
        </p:txBody>
      </p:sp>
      <p:pic>
        <p:nvPicPr>
          <p:cNvPr id="5" name="Content Placeholder 4">
            <a:extLst>
              <a:ext uri="{FF2B5EF4-FFF2-40B4-BE49-F238E27FC236}">
                <a16:creationId xmlns:a16="http://schemas.microsoft.com/office/drawing/2014/main" id="{F941590F-70FA-319E-2EDA-EF4A75FFA67F}"/>
              </a:ext>
            </a:extLst>
          </p:cNvPr>
          <p:cNvPicPr>
            <a:picLocks noGrp="1" noChangeAspect="1"/>
          </p:cNvPicPr>
          <p:nvPr>
            <p:ph idx="1"/>
          </p:nvPr>
        </p:nvPicPr>
        <p:blipFill>
          <a:blip r:embed="rId3"/>
          <a:stretch>
            <a:fillRect/>
          </a:stretch>
        </p:blipFill>
        <p:spPr>
          <a:xfrm>
            <a:off x="5250505" y="1655771"/>
            <a:ext cx="6850126" cy="3546458"/>
          </a:xfrm>
          <a:prstGeom prst="rect">
            <a:avLst/>
          </a:prstGeom>
        </p:spPr>
      </p:pic>
      <p:sp>
        <p:nvSpPr>
          <p:cNvPr id="7" name="TextBox 6">
            <a:extLst>
              <a:ext uri="{FF2B5EF4-FFF2-40B4-BE49-F238E27FC236}">
                <a16:creationId xmlns:a16="http://schemas.microsoft.com/office/drawing/2014/main" id="{8A9A6C35-42E3-F941-28B9-E15E28848C12}"/>
              </a:ext>
            </a:extLst>
          </p:cNvPr>
          <p:cNvSpPr txBox="1"/>
          <p:nvPr/>
        </p:nvSpPr>
        <p:spPr>
          <a:xfrm>
            <a:off x="358219" y="2228671"/>
            <a:ext cx="5004810" cy="2800767"/>
          </a:xfrm>
          <a:prstGeom prst="rect">
            <a:avLst/>
          </a:prstGeom>
          <a:noFill/>
        </p:spPr>
        <p:txBody>
          <a:bodyPr wrap="square">
            <a:spAutoFit/>
          </a:bodyPr>
          <a:lstStyle/>
          <a:p>
            <a:r>
              <a:rPr lang="en-GB" dirty="0"/>
              <a:t>Just querying available methods</a:t>
            </a:r>
          </a:p>
          <a:p>
            <a:endParaRPr lang="en-GB" sz="800" dirty="0"/>
          </a:p>
          <a:p>
            <a:r>
              <a:rPr lang="en-GB" dirty="0"/>
              <a:t>Just reading / retrieving resources</a:t>
            </a:r>
          </a:p>
          <a:p>
            <a:endParaRPr lang="en-GB" sz="800" dirty="0"/>
          </a:p>
          <a:p>
            <a:r>
              <a:rPr lang="en-GB" dirty="0"/>
              <a:t>Just checking resource metadata</a:t>
            </a:r>
          </a:p>
          <a:p>
            <a:endParaRPr lang="en-GB" sz="800" dirty="0"/>
          </a:p>
          <a:p>
            <a:r>
              <a:rPr lang="en-GB" dirty="0"/>
              <a:t>Replacing a resource with the same</a:t>
            </a:r>
          </a:p>
          <a:p>
            <a:r>
              <a:rPr lang="en-GB" dirty="0"/>
              <a:t>data produces the same result</a:t>
            </a:r>
          </a:p>
          <a:p>
            <a:r>
              <a:rPr lang="en-GB" dirty="0"/>
              <a:t>Creates a new resource every time</a:t>
            </a:r>
          </a:p>
          <a:p>
            <a:r>
              <a:rPr lang="en-GB" dirty="0"/>
              <a:t>Removes a resource</a:t>
            </a:r>
          </a:p>
          <a:p>
            <a:endParaRPr lang="en-GB" sz="800" dirty="0"/>
          </a:p>
          <a:p>
            <a:r>
              <a:rPr lang="en-GB" dirty="0"/>
              <a:t>Partial updates a resource</a:t>
            </a:r>
          </a:p>
        </p:txBody>
      </p:sp>
      <p:cxnSp>
        <p:nvCxnSpPr>
          <p:cNvPr id="9" name="Straight Arrow Connector 8">
            <a:extLst>
              <a:ext uri="{FF2B5EF4-FFF2-40B4-BE49-F238E27FC236}">
                <a16:creationId xmlns:a16="http://schemas.microsoft.com/office/drawing/2014/main" id="{231542D4-87F0-614E-5AEE-449A8BB828F5}"/>
              </a:ext>
            </a:extLst>
          </p:cNvPr>
          <p:cNvCxnSpPr>
            <a:cxnSpLocks/>
          </p:cNvCxnSpPr>
          <p:nvPr/>
        </p:nvCxnSpPr>
        <p:spPr>
          <a:xfrm>
            <a:off x="3672114" y="2431143"/>
            <a:ext cx="1578391"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E16E25F9-0F16-F8F6-A905-222F2DB2B4F4}"/>
              </a:ext>
            </a:extLst>
          </p:cNvPr>
          <p:cNvCxnSpPr>
            <a:cxnSpLocks/>
          </p:cNvCxnSpPr>
          <p:nvPr/>
        </p:nvCxnSpPr>
        <p:spPr>
          <a:xfrm>
            <a:off x="3672114" y="2779486"/>
            <a:ext cx="1578391"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9F93464F-77A6-3340-E8F5-6685262821BE}"/>
              </a:ext>
            </a:extLst>
          </p:cNvPr>
          <p:cNvCxnSpPr>
            <a:cxnSpLocks/>
          </p:cNvCxnSpPr>
          <p:nvPr/>
        </p:nvCxnSpPr>
        <p:spPr>
          <a:xfrm>
            <a:off x="3672114" y="3214914"/>
            <a:ext cx="1605623"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5CD193DA-1BA9-4B2F-B292-7BA1A66B765B}"/>
              </a:ext>
            </a:extLst>
          </p:cNvPr>
          <p:cNvCxnSpPr>
            <a:cxnSpLocks/>
          </p:cNvCxnSpPr>
          <p:nvPr/>
        </p:nvCxnSpPr>
        <p:spPr>
          <a:xfrm>
            <a:off x="3780971" y="3614058"/>
            <a:ext cx="1469534"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F80AA3BD-AF75-6CCF-72ED-A829076C0D19}"/>
              </a:ext>
            </a:extLst>
          </p:cNvPr>
          <p:cNvCxnSpPr>
            <a:cxnSpLocks/>
          </p:cNvCxnSpPr>
          <p:nvPr/>
        </p:nvCxnSpPr>
        <p:spPr>
          <a:xfrm flipV="1">
            <a:off x="3780971" y="4005943"/>
            <a:ext cx="1469534" cy="146099"/>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69431037-AF46-B20A-B778-C0449E735B92}"/>
              </a:ext>
            </a:extLst>
          </p:cNvPr>
          <p:cNvCxnSpPr>
            <a:cxnSpLocks/>
          </p:cNvCxnSpPr>
          <p:nvPr/>
        </p:nvCxnSpPr>
        <p:spPr>
          <a:xfrm>
            <a:off x="3617648" y="4441372"/>
            <a:ext cx="1632857"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a:extLst>
              <a:ext uri="{FF2B5EF4-FFF2-40B4-BE49-F238E27FC236}">
                <a16:creationId xmlns:a16="http://schemas.microsoft.com/office/drawing/2014/main" id="{A7F0F925-F3E0-C51F-F59A-12E575B2B834}"/>
              </a:ext>
            </a:extLst>
          </p:cNvPr>
          <p:cNvCxnSpPr>
            <a:cxnSpLocks/>
          </p:cNvCxnSpPr>
          <p:nvPr/>
        </p:nvCxnSpPr>
        <p:spPr>
          <a:xfrm>
            <a:off x="3617648" y="4811486"/>
            <a:ext cx="1632857"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260869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459CC4-46FE-8F01-E64B-C261C5216707}"/>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3A8B80E8-CCE0-C11D-7559-B43FEC1B9D07}"/>
              </a:ext>
            </a:extLst>
          </p:cNvPr>
          <p:cNvSpPr>
            <a:spLocks noGrp="1"/>
          </p:cNvSpPr>
          <p:nvPr>
            <p:ph type="title"/>
          </p:nvPr>
        </p:nvSpPr>
        <p:spPr/>
        <p:txBody>
          <a:bodyPr/>
          <a:lstStyle/>
          <a:p>
            <a:r>
              <a:rPr lang="en-GB" b="1" dirty="0"/>
              <a:t>Idempotent and Safe Methods</a:t>
            </a:r>
          </a:p>
        </p:txBody>
      </p:sp>
      <p:pic>
        <p:nvPicPr>
          <p:cNvPr id="5" name="Content Placeholder 4">
            <a:extLst>
              <a:ext uri="{FF2B5EF4-FFF2-40B4-BE49-F238E27FC236}">
                <a16:creationId xmlns:a16="http://schemas.microsoft.com/office/drawing/2014/main" id="{5012CF37-3755-7B1A-68E8-7177488E51B7}"/>
              </a:ext>
            </a:extLst>
          </p:cNvPr>
          <p:cNvPicPr>
            <a:picLocks noGrp="1" noChangeAspect="1"/>
          </p:cNvPicPr>
          <p:nvPr>
            <p:ph idx="1"/>
          </p:nvPr>
        </p:nvPicPr>
        <p:blipFill>
          <a:blip r:embed="rId3"/>
          <a:stretch>
            <a:fillRect/>
          </a:stretch>
        </p:blipFill>
        <p:spPr>
          <a:xfrm>
            <a:off x="5250505" y="1655771"/>
            <a:ext cx="6850126" cy="3546458"/>
          </a:xfrm>
          <a:prstGeom prst="rect">
            <a:avLst/>
          </a:prstGeom>
        </p:spPr>
      </p:pic>
      <p:sp>
        <p:nvSpPr>
          <p:cNvPr id="7" name="TextBox 6">
            <a:extLst>
              <a:ext uri="{FF2B5EF4-FFF2-40B4-BE49-F238E27FC236}">
                <a16:creationId xmlns:a16="http://schemas.microsoft.com/office/drawing/2014/main" id="{F474AD50-592D-CC99-F2EE-0A06D6AE1650}"/>
              </a:ext>
            </a:extLst>
          </p:cNvPr>
          <p:cNvSpPr txBox="1"/>
          <p:nvPr/>
        </p:nvSpPr>
        <p:spPr>
          <a:xfrm>
            <a:off x="358219" y="2228671"/>
            <a:ext cx="5004810" cy="2800767"/>
          </a:xfrm>
          <a:prstGeom prst="rect">
            <a:avLst/>
          </a:prstGeom>
          <a:noFill/>
        </p:spPr>
        <p:txBody>
          <a:bodyPr wrap="square">
            <a:spAutoFit/>
          </a:bodyPr>
          <a:lstStyle/>
          <a:p>
            <a:r>
              <a:rPr lang="en-GB" dirty="0"/>
              <a:t>Just querying available methods</a:t>
            </a:r>
          </a:p>
          <a:p>
            <a:endParaRPr lang="en-GB" sz="800" dirty="0"/>
          </a:p>
          <a:p>
            <a:r>
              <a:rPr lang="en-GB" dirty="0"/>
              <a:t>Just reading / retrieving resources</a:t>
            </a:r>
          </a:p>
          <a:p>
            <a:endParaRPr lang="en-GB" sz="800" dirty="0"/>
          </a:p>
          <a:p>
            <a:r>
              <a:rPr lang="en-GB" dirty="0"/>
              <a:t>Just checking resource metadata</a:t>
            </a:r>
          </a:p>
          <a:p>
            <a:endParaRPr lang="en-GB" sz="800" dirty="0"/>
          </a:p>
          <a:p>
            <a:r>
              <a:rPr lang="en-GB" dirty="0"/>
              <a:t>Replacing a resource with the same</a:t>
            </a:r>
          </a:p>
          <a:p>
            <a:r>
              <a:rPr lang="en-GB" dirty="0"/>
              <a:t>data produces the same result</a:t>
            </a:r>
          </a:p>
          <a:p>
            <a:r>
              <a:rPr lang="en-GB" dirty="0"/>
              <a:t>Creates a new resource every time</a:t>
            </a:r>
          </a:p>
          <a:p>
            <a:r>
              <a:rPr lang="en-GB" dirty="0"/>
              <a:t>Removes a resource</a:t>
            </a:r>
          </a:p>
          <a:p>
            <a:endParaRPr lang="en-GB" sz="800" dirty="0"/>
          </a:p>
          <a:p>
            <a:r>
              <a:rPr lang="en-GB" dirty="0"/>
              <a:t>Partial updates a resource</a:t>
            </a:r>
          </a:p>
        </p:txBody>
      </p:sp>
      <p:cxnSp>
        <p:nvCxnSpPr>
          <p:cNvPr id="9" name="Straight Arrow Connector 8">
            <a:extLst>
              <a:ext uri="{FF2B5EF4-FFF2-40B4-BE49-F238E27FC236}">
                <a16:creationId xmlns:a16="http://schemas.microsoft.com/office/drawing/2014/main" id="{3466DE33-6CCE-651B-D09C-6771DFAF5DBE}"/>
              </a:ext>
            </a:extLst>
          </p:cNvPr>
          <p:cNvCxnSpPr>
            <a:cxnSpLocks/>
          </p:cNvCxnSpPr>
          <p:nvPr/>
        </p:nvCxnSpPr>
        <p:spPr>
          <a:xfrm>
            <a:off x="3672114" y="2431143"/>
            <a:ext cx="1578391"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58DA116B-B4D7-62A3-ECC9-D3D543F74C05}"/>
              </a:ext>
            </a:extLst>
          </p:cNvPr>
          <p:cNvCxnSpPr>
            <a:cxnSpLocks/>
          </p:cNvCxnSpPr>
          <p:nvPr/>
        </p:nvCxnSpPr>
        <p:spPr>
          <a:xfrm>
            <a:off x="3672114" y="2779486"/>
            <a:ext cx="1578391"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F2B4A109-AF4F-FF83-A647-0E92DAD1E12E}"/>
              </a:ext>
            </a:extLst>
          </p:cNvPr>
          <p:cNvCxnSpPr>
            <a:cxnSpLocks/>
          </p:cNvCxnSpPr>
          <p:nvPr/>
        </p:nvCxnSpPr>
        <p:spPr>
          <a:xfrm>
            <a:off x="3672114" y="3214914"/>
            <a:ext cx="1605623"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ECE8502B-B7DF-8AD7-410D-6A623B610544}"/>
              </a:ext>
            </a:extLst>
          </p:cNvPr>
          <p:cNvCxnSpPr>
            <a:cxnSpLocks/>
          </p:cNvCxnSpPr>
          <p:nvPr/>
        </p:nvCxnSpPr>
        <p:spPr>
          <a:xfrm>
            <a:off x="3780971" y="3614058"/>
            <a:ext cx="1469534"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6FAF6CED-50F7-D243-12A3-C67DA4DA633D}"/>
              </a:ext>
            </a:extLst>
          </p:cNvPr>
          <p:cNvCxnSpPr>
            <a:cxnSpLocks/>
          </p:cNvCxnSpPr>
          <p:nvPr/>
        </p:nvCxnSpPr>
        <p:spPr>
          <a:xfrm flipV="1">
            <a:off x="3780971" y="4005943"/>
            <a:ext cx="1469534" cy="146099"/>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32D3E995-6E85-2B6B-7E9A-3F3E05801E13}"/>
              </a:ext>
            </a:extLst>
          </p:cNvPr>
          <p:cNvCxnSpPr>
            <a:cxnSpLocks/>
          </p:cNvCxnSpPr>
          <p:nvPr/>
        </p:nvCxnSpPr>
        <p:spPr>
          <a:xfrm>
            <a:off x="3617648" y="4441372"/>
            <a:ext cx="1632857"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a:extLst>
              <a:ext uri="{FF2B5EF4-FFF2-40B4-BE49-F238E27FC236}">
                <a16:creationId xmlns:a16="http://schemas.microsoft.com/office/drawing/2014/main" id="{45C3540D-663C-3A3F-E0DA-6FEA0CF4F136}"/>
              </a:ext>
            </a:extLst>
          </p:cNvPr>
          <p:cNvCxnSpPr>
            <a:cxnSpLocks/>
          </p:cNvCxnSpPr>
          <p:nvPr/>
        </p:nvCxnSpPr>
        <p:spPr>
          <a:xfrm>
            <a:off x="3617648" y="4811486"/>
            <a:ext cx="1632857"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2" name="Rectangle 1">
            <a:extLst>
              <a:ext uri="{FF2B5EF4-FFF2-40B4-BE49-F238E27FC236}">
                <a16:creationId xmlns:a16="http://schemas.microsoft.com/office/drawing/2014/main" id="{AA2C4DB6-4F53-2B4B-4228-F0C86E3B2198}"/>
              </a:ext>
            </a:extLst>
          </p:cNvPr>
          <p:cNvSpPr/>
          <p:nvPr/>
        </p:nvSpPr>
        <p:spPr>
          <a:xfrm>
            <a:off x="5430559" y="3429000"/>
            <a:ext cx="1912562" cy="333302"/>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2041B9AD-010F-E8A5-4C07-D05AFEF21E48}"/>
              </a:ext>
            </a:extLst>
          </p:cNvPr>
          <p:cNvSpPr/>
          <p:nvPr/>
        </p:nvSpPr>
        <p:spPr>
          <a:xfrm>
            <a:off x="5430559" y="3818740"/>
            <a:ext cx="1912562" cy="333302"/>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A0D4DF50-D9CE-100B-7F9F-075B8E8612F3}"/>
              </a:ext>
            </a:extLst>
          </p:cNvPr>
          <p:cNvSpPr/>
          <p:nvPr/>
        </p:nvSpPr>
        <p:spPr>
          <a:xfrm>
            <a:off x="5430559" y="4621442"/>
            <a:ext cx="1912562" cy="333302"/>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10820C13-06C0-973F-E75B-66D6832C7B66}"/>
              </a:ext>
            </a:extLst>
          </p:cNvPr>
          <p:cNvSpPr/>
          <p:nvPr/>
        </p:nvSpPr>
        <p:spPr>
          <a:xfrm>
            <a:off x="5430559" y="4213693"/>
            <a:ext cx="1912562" cy="333302"/>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6618F425-A135-D0F4-9FED-179067110D5A}"/>
              </a:ext>
            </a:extLst>
          </p:cNvPr>
          <p:cNvSpPr txBox="1"/>
          <p:nvPr/>
        </p:nvSpPr>
        <p:spPr>
          <a:xfrm>
            <a:off x="5363029" y="5105756"/>
            <a:ext cx="3741362" cy="461665"/>
          </a:xfrm>
          <a:prstGeom prst="rect">
            <a:avLst/>
          </a:prstGeom>
          <a:noFill/>
        </p:spPr>
        <p:txBody>
          <a:bodyPr wrap="square" rtlCol="0">
            <a:spAutoFit/>
          </a:bodyPr>
          <a:lstStyle/>
          <a:p>
            <a:r>
              <a:rPr lang="en-GB" sz="2400" b="1" dirty="0">
                <a:solidFill>
                  <a:srgbClr val="FF0000"/>
                </a:solidFill>
              </a:rPr>
              <a:t>Able to change the data.</a:t>
            </a:r>
          </a:p>
        </p:txBody>
      </p:sp>
    </p:spTree>
    <p:extLst>
      <p:ext uri="{BB962C8B-B14F-4D97-AF65-F5344CB8AC3E}">
        <p14:creationId xmlns:p14="http://schemas.microsoft.com/office/powerpoint/2010/main" val="12516321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E663C4-B5A4-061A-67ED-855D594C4FF9}"/>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5554420B-0D9E-F280-1A3A-BD85D0BEC397}"/>
              </a:ext>
            </a:extLst>
          </p:cNvPr>
          <p:cNvSpPr>
            <a:spLocks noGrp="1"/>
          </p:cNvSpPr>
          <p:nvPr>
            <p:ph type="title"/>
          </p:nvPr>
        </p:nvSpPr>
        <p:spPr/>
        <p:txBody>
          <a:bodyPr/>
          <a:lstStyle/>
          <a:p>
            <a:r>
              <a:rPr lang="en-GB" b="1" dirty="0"/>
              <a:t>REST Properties</a:t>
            </a:r>
          </a:p>
        </p:txBody>
      </p:sp>
      <p:sp>
        <p:nvSpPr>
          <p:cNvPr id="3" name="Content Placeholder 2">
            <a:extLst>
              <a:ext uri="{FF2B5EF4-FFF2-40B4-BE49-F238E27FC236}">
                <a16:creationId xmlns:a16="http://schemas.microsoft.com/office/drawing/2014/main" id="{76CCFF89-7E9C-36DC-4EA2-4B30023EF5BD}"/>
              </a:ext>
            </a:extLst>
          </p:cNvPr>
          <p:cNvSpPr>
            <a:spLocks noGrp="1"/>
          </p:cNvSpPr>
          <p:nvPr>
            <p:ph idx="1"/>
          </p:nvPr>
        </p:nvSpPr>
        <p:spPr>
          <a:xfrm>
            <a:off x="358219" y="1690688"/>
            <a:ext cx="11481847" cy="4149386"/>
          </a:xfrm>
        </p:spPr>
        <p:txBody>
          <a:bodyPr>
            <a:normAutofit lnSpcReduction="10000"/>
          </a:bodyPr>
          <a:lstStyle/>
          <a:p>
            <a:r>
              <a:rPr lang="en-GB" altLang="en-US" b="1" dirty="0"/>
              <a:t>REST services are Stateless - client (browser) must maintain any state required.</a:t>
            </a:r>
          </a:p>
          <a:p>
            <a:pPr lvl="1"/>
            <a:r>
              <a:rPr lang="en-GB" altLang="en-US" dirty="0"/>
              <a:t>Application state must be maintained by the client.</a:t>
            </a:r>
          </a:p>
          <a:p>
            <a:pPr lvl="1"/>
            <a:r>
              <a:rPr lang="en-GB" altLang="en-US" dirty="0"/>
              <a:t>Resource state saved between requests (in a database) on the server….stays on the server and is sent to the client as “representations”.</a:t>
            </a:r>
          </a:p>
          <a:p>
            <a:r>
              <a:rPr lang="en-GB" b="1" dirty="0"/>
              <a:t>URLs should be intuitive and Resource-based.</a:t>
            </a:r>
          </a:p>
          <a:p>
            <a:pPr lvl="1"/>
            <a:r>
              <a:rPr lang="en-GB" dirty="0"/>
              <a:t>REST uses URLs as resource identifiers, a kind of self documenting interface to allow developers to understand what it points to with little explanation or reference.</a:t>
            </a:r>
          </a:p>
          <a:p>
            <a:pPr lvl="1"/>
            <a:r>
              <a:rPr lang="en-GB" altLang="en-US" dirty="0"/>
              <a:t>To this end, the structure of a URI should be straightforward, predictable, and easily understood e.g. http://www.myservice.org/discussion/topics/{topic} where the user would specify some {topic} to be searched in a database.</a:t>
            </a:r>
          </a:p>
          <a:p>
            <a:pPr lvl="1"/>
            <a:endParaRPr lang="en-GB" altLang="en-US" b="1" dirty="0"/>
          </a:p>
        </p:txBody>
      </p:sp>
    </p:spTree>
    <p:extLst>
      <p:ext uri="{BB962C8B-B14F-4D97-AF65-F5344CB8AC3E}">
        <p14:creationId xmlns:p14="http://schemas.microsoft.com/office/powerpoint/2010/main" val="41154503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10EFA0-7A88-154E-38D3-C58756632F25}"/>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E0768870-C84F-42EC-8EB1-3D8B367DDD14}"/>
              </a:ext>
            </a:extLst>
          </p:cNvPr>
          <p:cNvSpPr>
            <a:spLocks noGrp="1"/>
          </p:cNvSpPr>
          <p:nvPr>
            <p:ph type="title"/>
          </p:nvPr>
        </p:nvSpPr>
        <p:spPr/>
        <p:txBody>
          <a:bodyPr/>
          <a:lstStyle/>
          <a:p>
            <a:r>
              <a:rPr lang="en-GB" b="1" dirty="0"/>
              <a:t>Good Practice - URLs</a:t>
            </a:r>
          </a:p>
        </p:txBody>
      </p:sp>
      <p:sp>
        <p:nvSpPr>
          <p:cNvPr id="3" name="Content Placeholder 2">
            <a:extLst>
              <a:ext uri="{FF2B5EF4-FFF2-40B4-BE49-F238E27FC236}">
                <a16:creationId xmlns:a16="http://schemas.microsoft.com/office/drawing/2014/main" id="{26F9C08A-0181-841A-243A-1CEF9D2E0E80}"/>
              </a:ext>
            </a:extLst>
          </p:cNvPr>
          <p:cNvSpPr>
            <a:spLocks noGrp="1"/>
          </p:cNvSpPr>
          <p:nvPr>
            <p:ph idx="1"/>
          </p:nvPr>
        </p:nvSpPr>
        <p:spPr>
          <a:xfrm>
            <a:off x="358219" y="1690688"/>
            <a:ext cx="11481847" cy="4149386"/>
          </a:xfrm>
        </p:spPr>
        <p:txBody>
          <a:bodyPr>
            <a:normAutofit lnSpcReduction="10000"/>
          </a:bodyPr>
          <a:lstStyle/>
          <a:p>
            <a:pPr>
              <a:defRPr/>
            </a:pPr>
            <a:r>
              <a:rPr lang="en-GB" altLang="en-US" dirty="0"/>
              <a:t>URLs should be self explanatory</a:t>
            </a:r>
          </a:p>
          <a:p>
            <a:pPr>
              <a:defRPr/>
            </a:pPr>
            <a:r>
              <a:rPr lang="en-GB" altLang="en-US" dirty="0"/>
              <a:t>A resource should </a:t>
            </a:r>
            <a:r>
              <a:rPr lang="en-GB" altLang="en-US" b="1" dirty="0"/>
              <a:t>NOT</a:t>
            </a:r>
            <a:r>
              <a:rPr lang="en-GB" altLang="en-US" dirty="0"/>
              <a:t> be referenced by more than two URLs</a:t>
            </a:r>
          </a:p>
          <a:p>
            <a:pPr lvl="1">
              <a:defRPr/>
            </a:pPr>
            <a:r>
              <a:rPr lang="en-GB" altLang="en-US" dirty="0"/>
              <a:t>To identify a list of all that type of resource e.g. all the books</a:t>
            </a:r>
            <a:br>
              <a:rPr lang="en-GB" altLang="en-US" dirty="0">
                <a:sym typeface="Wingdings" panose="05000000000000000000" pitchFamily="2" charset="2"/>
              </a:rPr>
            </a:br>
            <a:r>
              <a:rPr lang="en-GB" altLang="en-US" i="1" dirty="0">
                <a:sym typeface="Wingdings" panose="05000000000000000000" pitchFamily="2" charset="2"/>
              </a:rPr>
              <a:t>/libraries/books</a:t>
            </a:r>
            <a:endParaRPr lang="en-GB" altLang="en-US" i="1" dirty="0"/>
          </a:p>
          <a:p>
            <a:pPr lvl="1">
              <a:defRPr/>
            </a:pPr>
            <a:r>
              <a:rPr lang="en-GB" altLang="en-US" dirty="0"/>
              <a:t>To identify the specific resource e.g. just the one specific book</a:t>
            </a:r>
            <a:br>
              <a:rPr lang="en-GB" altLang="en-US" dirty="0"/>
            </a:br>
            <a:r>
              <a:rPr lang="en-GB" altLang="en-US" i="1" dirty="0"/>
              <a:t>/libraries/books/22</a:t>
            </a:r>
          </a:p>
          <a:p>
            <a:pPr>
              <a:defRPr/>
            </a:pPr>
            <a:r>
              <a:rPr lang="en-GB" altLang="en-US" dirty="0"/>
              <a:t>Use plural naming preferably  </a:t>
            </a:r>
            <a:r>
              <a:rPr lang="en-GB" altLang="en-US" strike="sngStrike" dirty="0"/>
              <a:t>/library/book</a:t>
            </a:r>
            <a:r>
              <a:rPr lang="en-GB" altLang="en-US" dirty="0"/>
              <a:t> → /libraries/books</a:t>
            </a:r>
          </a:p>
          <a:p>
            <a:pPr>
              <a:defRPr/>
            </a:pPr>
            <a:r>
              <a:rPr lang="en-GB" altLang="en-US" b="1" dirty="0"/>
              <a:t>Do NOT use verbs </a:t>
            </a:r>
            <a:r>
              <a:rPr lang="en-GB" altLang="en-US" dirty="0"/>
              <a:t>in the URL…the HTTP method indicates the operation required i.e. POST means create, etc.</a:t>
            </a:r>
          </a:p>
          <a:p>
            <a:pPr>
              <a:defRPr/>
            </a:pPr>
            <a:r>
              <a:rPr lang="en-GB" altLang="en-US" dirty="0"/>
              <a:t>Handle trailing slashes gracefully i.e. handle /books and /books/ identically</a:t>
            </a:r>
          </a:p>
          <a:p>
            <a:endParaRPr lang="en-GB" altLang="en-US" b="1" dirty="0"/>
          </a:p>
        </p:txBody>
      </p:sp>
      <p:sp>
        <p:nvSpPr>
          <p:cNvPr id="2" name="TextBox 4">
            <a:extLst>
              <a:ext uri="{FF2B5EF4-FFF2-40B4-BE49-F238E27FC236}">
                <a16:creationId xmlns:a16="http://schemas.microsoft.com/office/drawing/2014/main" id="{FE8FC024-7C3E-1A0A-5C7D-9F1842253AC1}"/>
              </a:ext>
            </a:extLst>
          </p:cNvPr>
          <p:cNvSpPr txBox="1">
            <a:spLocks noChangeArrowheads="1"/>
          </p:cNvSpPr>
          <p:nvPr/>
        </p:nvSpPr>
        <p:spPr bwMode="auto">
          <a:xfrm>
            <a:off x="3376540" y="5858086"/>
            <a:ext cx="4361741"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dirty="0">
                <a:solidFill>
                  <a:srgbClr val="FFC000"/>
                </a:solidFill>
              </a:rPr>
              <a:t>Best Practices for the Design of RESTful Web Services. </a:t>
            </a:r>
            <a:r>
              <a:rPr kumimoji="0" lang="en-GB" altLang="en-US" sz="1400" dirty="0">
                <a:solidFill>
                  <a:srgbClr val="FFC000"/>
                </a:solidFill>
              </a:rPr>
              <a:t>Giessler</a:t>
            </a:r>
            <a:r>
              <a:rPr kumimoji="0" lang="en-GB" altLang="en-US" sz="1800" dirty="0">
                <a:solidFill>
                  <a:srgbClr val="FFC000"/>
                </a:solidFill>
              </a:rPr>
              <a:t>, et al. (2015)</a:t>
            </a:r>
          </a:p>
        </p:txBody>
      </p:sp>
    </p:spTree>
    <p:extLst>
      <p:ext uri="{BB962C8B-B14F-4D97-AF65-F5344CB8AC3E}">
        <p14:creationId xmlns:p14="http://schemas.microsoft.com/office/powerpoint/2010/main" val="15921970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2D2421-1733-D148-584F-D0E9455C3B79}"/>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3586FE26-FB27-9EBD-6F43-4D0A0EE514D7}"/>
              </a:ext>
            </a:extLst>
          </p:cNvPr>
          <p:cNvSpPr>
            <a:spLocks noGrp="1"/>
          </p:cNvSpPr>
          <p:nvPr>
            <p:ph type="title"/>
          </p:nvPr>
        </p:nvSpPr>
        <p:spPr/>
        <p:txBody>
          <a:bodyPr/>
          <a:lstStyle/>
          <a:p>
            <a:r>
              <a:rPr lang="en-GB" b="1" dirty="0"/>
              <a:t>Good Practice – Error Messages</a:t>
            </a:r>
          </a:p>
        </p:txBody>
      </p:sp>
      <p:sp>
        <p:nvSpPr>
          <p:cNvPr id="3" name="Content Placeholder 2">
            <a:extLst>
              <a:ext uri="{FF2B5EF4-FFF2-40B4-BE49-F238E27FC236}">
                <a16:creationId xmlns:a16="http://schemas.microsoft.com/office/drawing/2014/main" id="{F324B0E3-12C7-0ECE-AA50-78A191A64076}"/>
              </a:ext>
            </a:extLst>
          </p:cNvPr>
          <p:cNvSpPr>
            <a:spLocks noGrp="1"/>
          </p:cNvSpPr>
          <p:nvPr>
            <p:ph idx="1"/>
          </p:nvPr>
        </p:nvSpPr>
        <p:spPr>
          <a:xfrm>
            <a:off x="358219" y="1690688"/>
            <a:ext cx="11481847" cy="4149386"/>
          </a:xfrm>
        </p:spPr>
        <p:txBody>
          <a:bodyPr>
            <a:normAutofit/>
          </a:bodyPr>
          <a:lstStyle/>
          <a:p>
            <a:pPr>
              <a:defRPr/>
            </a:pPr>
            <a:r>
              <a:rPr lang="en-GB" dirty="0"/>
              <a:t>Error messages must be clear and understandable.</a:t>
            </a:r>
          </a:p>
          <a:p>
            <a:pPr>
              <a:defRPr/>
            </a:pPr>
            <a:r>
              <a:rPr lang="en-GB" dirty="0"/>
              <a:t>Limit the number of HTTP status codes used and use in accordance with appropriate standards</a:t>
            </a:r>
          </a:p>
          <a:p>
            <a:pPr lvl="1">
              <a:defRPr/>
            </a:pPr>
            <a:r>
              <a:rPr lang="en-GB" dirty="0"/>
              <a:t>1xx for information</a:t>
            </a:r>
          </a:p>
          <a:p>
            <a:pPr lvl="1">
              <a:defRPr/>
            </a:pPr>
            <a:r>
              <a:rPr lang="en-GB" dirty="0"/>
              <a:t>2xx for success</a:t>
            </a:r>
          </a:p>
          <a:p>
            <a:pPr lvl="1">
              <a:defRPr/>
            </a:pPr>
            <a:r>
              <a:rPr lang="en-GB" dirty="0"/>
              <a:t>3xx for redirection</a:t>
            </a:r>
          </a:p>
          <a:p>
            <a:pPr lvl="1">
              <a:defRPr/>
            </a:pPr>
            <a:r>
              <a:rPr lang="en-GB" dirty="0"/>
              <a:t>4xx for client errors</a:t>
            </a:r>
          </a:p>
          <a:p>
            <a:pPr lvl="1">
              <a:defRPr/>
            </a:pPr>
            <a:r>
              <a:rPr lang="en-GB" dirty="0"/>
              <a:t>5xx for server errors</a:t>
            </a:r>
          </a:p>
          <a:p>
            <a:endParaRPr lang="en-GB" altLang="en-US" b="1" dirty="0"/>
          </a:p>
        </p:txBody>
      </p:sp>
      <p:sp>
        <p:nvSpPr>
          <p:cNvPr id="2" name="TextBox 4">
            <a:extLst>
              <a:ext uri="{FF2B5EF4-FFF2-40B4-BE49-F238E27FC236}">
                <a16:creationId xmlns:a16="http://schemas.microsoft.com/office/drawing/2014/main" id="{4BBD79D1-58B3-BDA3-CCB1-6858A8EC8D33}"/>
              </a:ext>
            </a:extLst>
          </p:cNvPr>
          <p:cNvSpPr txBox="1">
            <a:spLocks noChangeArrowheads="1"/>
          </p:cNvSpPr>
          <p:nvPr/>
        </p:nvSpPr>
        <p:spPr bwMode="auto">
          <a:xfrm>
            <a:off x="3376540" y="5858086"/>
            <a:ext cx="4361741"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dirty="0">
                <a:solidFill>
                  <a:srgbClr val="FFC000"/>
                </a:solidFill>
              </a:rPr>
              <a:t>Best Practices for the Design of RESTful Web Services. </a:t>
            </a:r>
            <a:r>
              <a:rPr kumimoji="0" lang="en-GB" altLang="en-US" sz="1400" dirty="0">
                <a:solidFill>
                  <a:srgbClr val="FFC000"/>
                </a:solidFill>
              </a:rPr>
              <a:t>Giessler</a:t>
            </a:r>
            <a:r>
              <a:rPr kumimoji="0" lang="en-GB" altLang="en-US" sz="1800" dirty="0">
                <a:solidFill>
                  <a:srgbClr val="FFC000"/>
                </a:solidFill>
              </a:rPr>
              <a:t>, et al. (2015)</a:t>
            </a:r>
          </a:p>
        </p:txBody>
      </p:sp>
    </p:spTree>
    <p:extLst>
      <p:ext uri="{BB962C8B-B14F-4D97-AF65-F5344CB8AC3E}">
        <p14:creationId xmlns:p14="http://schemas.microsoft.com/office/powerpoint/2010/main" val="125632783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875586-11C6-910D-B663-CC952307503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32E597AC-37DF-D751-E66C-639AE37EAC69}"/>
              </a:ext>
            </a:extLst>
          </p:cNvPr>
          <p:cNvSpPr>
            <a:spLocks noGrp="1"/>
          </p:cNvSpPr>
          <p:nvPr>
            <p:ph type="title"/>
          </p:nvPr>
        </p:nvSpPr>
        <p:spPr/>
        <p:txBody>
          <a:bodyPr/>
          <a:lstStyle/>
          <a:p>
            <a:r>
              <a:rPr lang="en-GB" b="1" dirty="0"/>
              <a:t>Good Practice – Error Messages</a:t>
            </a:r>
          </a:p>
        </p:txBody>
      </p:sp>
      <p:sp>
        <p:nvSpPr>
          <p:cNvPr id="3" name="Content Placeholder 2">
            <a:extLst>
              <a:ext uri="{FF2B5EF4-FFF2-40B4-BE49-F238E27FC236}">
                <a16:creationId xmlns:a16="http://schemas.microsoft.com/office/drawing/2014/main" id="{270C4619-665B-4233-C2A1-4784FADC847C}"/>
              </a:ext>
            </a:extLst>
          </p:cNvPr>
          <p:cNvSpPr>
            <a:spLocks noGrp="1"/>
          </p:cNvSpPr>
          <p:nvPr>
            <p:ph idx="1"/>
          </p:nvPr>
        </p:nvSpPr>
        <p:spPr>
          <a:xfrm>
            <a:off x="358219" y="1690688"/>
            <a:ext cx="11481847" cy="4149386"/>
          </a:xfrm>
        </p:spPr>
        <p:txBody>
          <a:bodyPr>
            <a:normAutofit/>
          </a:bodyPr>
          <a:lstStyle/>
          <a:p>
            <a:pPr>
              <a:defRPr/>
            </a:pPr>
            <a:r>
              <a:rPr lang="en-GB" dirty="0"/>
              <a:t>Return the error message in JSON in the response body.</a:t>
            </a:r>
          </a:p>
          <a:p>
            <a:pPr>
              <a:defRPr/>
            </a:pPr>
            <a:r>
              <a:rPr lang="en-GB" dirty="0"/>
              <a:t>The error message should contain:</a:t>
            </a:r>
          </a:p>
          <a:p>
            <a:pPr lvl="1">
              <a:defRPr/>
            </a:pPr>
            <a:r>
              <a:rPr lang="en-GB" dirty="0"/>
              <a:t>`A description of the cause of the error for the developer and possibly some hints on how to solve the problem.</a:t>
            </a:r>
          </a:p>
          <a:p>
            <a:pPr lvl="1">
              <a:defRPr/>
            </a:pPr>
            <a:r>
              <a:rPr lang="en-GB" dirty="0"/>
              <a:t>A message that can be shown to the user.</a:t>
            </a:r>
          </a:p>
          <a:p>
            <a:pPr lvl="1">
              <a:defRPr/>
            </a:pPr>
            <a:r>
              <a:rPr lang="en-GB" dirty="0"/>
              <a:t>An application specific error code.</a:t>
            </a:r>
          </a:p>
          <a:p>
            <a:pPr lvl="1">
              <a:defRPr/>
            </a:pPr>
            <a:r>
              <a:rPr lang="en-GB" dirty="0"/>
              <a:t>A hyperlink for further information about the problem.</a:t>
            </a:r>
          </a:p>
          <a:p>
            <a:pPr marL="0" indent="0">
              <a:buNone/>
            </a:pPr>
            <a:endParaRPr lang="en-GB" altLang="en-US" b="1" dirty="0"/>
          </a:p>
        </p:txBody>
      </p:sp>
      <p:sp>
        <p:nvSpPr>
          <p:cNvPr id="2" name="TextBox 4">
            <a:extLst>
              <a:ext uri="{FF2B5EF4-FFF2-40B4-BE49-F238E27FC236}">
                <a16:creationId xmlns:a16="http://schemas.microsoft.com/office/drawing/2014/main" id="{F6EA18BD-2DA0-63E1-D873-9BB2A44FB45B}"/>
              </a:ext>
            </a:extLst>
          </p:cNvPr>
          <p:cNvSpPr txBox="1">
            <a:spLocks noChangeArrowheads="1"/>
          </p:cNvSpPr>
          <p:nvPr/>
        </p:nvSpPr>
        <p:spPr bwMode="auto">
          <a:xfrm>
            <a:off x="3376540" y="5858086"/>
            <a:ext cx="4361741"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dirty="0">
                <a:solidFill>
                  <a:srgbClr val="FFC000"/>
                </a:solidFill>
              </a:rPr>
              <a:t>Best Practices for the Design of RESTful Web Services. </a:t>
            </a:r>
            <a:r>
              <a:rPr kumimoji="0" lang="en-GB" altLang="en-US" sz="1400" dirty="0">
                <a:solidFill>
                  <a:srgbClr val="FFC000"/>
                </a:solidFill>
              </a:rPr>
              <a:t>Giessler</a:t>
            </a:r>
            <a:r>
              <a:rPr kumimoji="0" lang="en-GB" altLang="en-US" sz="1800" dirty="0">
                <a:solidFill>
                  <a:srgbClr val="FFC000"/>
                </a:solidFill>
              </a:rPr>
              <a:t>, et al. (2015)</a:t>
            </a:r>
          </a:p>
        </p:txBody>
      </p:sp>
    </p:spTree>
    <p:extLst>
      <p:ext uri="{BB962C8B-B14F-4D97-AF65-F5344CB8AC3E}">
        <p14:creationId xmlns:p14="http://schemas.microsoft.com/office/powerpoint/2010/main" val="5456085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4354E2-B291-A6AA-5991-9DBD4B963E73}"/>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36B3E6E0-42F4-4C8A-1512-6C10E97783B7}"/>
              </a:ext>
            </a:extLst>
          </p:cNvPr>
          <p:cNvSpPr>
            <a:spLocks noGrp="1"/>
          </p:cNvSpPr>
          <p:nvPr>
            <p:ph type="title"/>
          </p:nvPr>
        </p:nvSpPr>
        <p:spPr/>
        <p:txBody>
          <a:bodyPr/>
          <a:lstStyle/>
          <a:p>
            <a:r>
              <a:rPr lang="en-GB" b="1" dirty="0"/>
              <a:t>Good Practice – Error Messages</a:t>
            </a:r>
          </a:p>
        </p:txBody>
      </p:sp>
      <p:sp>
        <p:nvSpPr>
          <p:cNvPr id="3" name="Content Placeholder 2">
            <a:extLst>
              <a:ext uri="{FF2B5EF4-FFF2-40B4-BE49-F238E27FC236}">
                <a16:creationId xmlns:a16="http://schemas.microsoft.com/office/drawing/2014/main" id="{936FBEA1-9148-D786-00AE-088E907334A4}"/>
              </a:ext>
            </a:extLst>
          </p:cNvPr>
          <p:cNvSpPr>
            <a:spLocks noGrp="1"/>
          </p:cNvSpPr>
          <p:nvPr>
            <p:ph idx="1"/>
          </p:nvPr>
        </p:nvSpPr>
        <p:spPr>
          <a:xfrm>
            <a:off x="358220" y="1690688"/>
            <a:ext cx="4609566" cy="4149386"/>
          </a:xfrm>
        </p:spPr>
        <p:txBody>
          <a:bodyPr>
            <a:normAutofit/>
          </a:bodyPr>
          <a:lstStyle/>
          <a:p>
            <a:r>
              <a:rPr lang="en-GB" altLang="en-US" dirty="0"/>
              <a:t>Use status codes consistently.</a:t>
            </a:r>
          </a:p>
          <a:p>
            <a:r>
              <a:rPr lang="en-GB" altLang="en-US" dirty="0"/>
              <a:t>Here are some common status codes:</a:t>
            </a:r>
            <a:endParaRPr lang="en-GB" altLang="en-US" b="1" dirty="0"/>
          </a:p>
        </p:txBody>
      </p:sp>
      <p:sp>
        <p:nvSpPr>
          <p:cNvPr id="5" name="TextBox 1">
            <a:extLst>
              <a:ext uri="{FF2B5EF4-FFF2-40B4-BE49-F238E27FC236}">
                <a16:creationId xmlns:a16="http://schemas.microsoft.com/office/drawing/2014/main" id="{4E6B7F17-7627-E394-D67B-B3CE2001BA96}"/>
              </a:ext>
            </a:extLst>
          </p:cNvPr>
          <p:cNvSpPr txBox="1">
            <a:spLocks noChangeArrowheads="1"/>
          </p:cNvSpPr>
          <p:nvPr/>
        </p:nvSpPr>
        <p:spPr bwMode="auto">
          <a:xfrm>
            <a:off x="4759160" y="6141492"/>
            <a:ext cx="1284326"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dirty="0">
                <a:solidFill>
                  <a:srgbClr val="FFC000"/>
                </a:solidFill>
              </a:rPr>
              <a:t>RFC7231</a:t>
            </a:r>
          </a:p>
        </p:txBody>
      </p:sp>
      <p:pic>
        <p:nvPicPr>
          <p:cNvPr id="6" name="Picture 5">
            <a:extLst>
              <a:ext uri="{FF2B5EF4-FFF2-40B4-BE49-F238E27FC236}">
                <a16:creationId xmlns:a16="http://schemas.microsoft.com/office/drawing/2014/main" id="{6E36EDF7-2F6F-13D7-ED3A-784E170CFCFA}"/>
              </a:ext>
            </a:extLst>
          </p:cNvPr>
          <p:cNvPicPr>
            <a:picLocks noChangeAspect="1"/>
          </p:cNvPicPr>
          <p:nvPr/>
        </p:nvPicPr>
        <p:blipFill>
          <a:blip r:embed="rId3"/>
          <a:stretch>
            <a:fillRect/>
          </a:stretch>
        </p:blipFill>
        <p:spPr>
          <a:xfrm>
            <a:off x="4759160" y="1275373"/>
            <a:ext cx="7284883" cy="4866119"/>
          </a:xfrm>
          <a:prstGeom prst="rect">
            <a:avLst/>
          </a:prstGeom>
        </p:spPr>
      </p:pic>
      <p:sp>
        <p:nvSpPr>
          <p:cNvPr id="7" name="TextBox 2">
            <a:extLst>
              <a:ext uri="{FF2B5EF4-FFF2-40B4-BE49-F238E27FC236}">
                <a16:creationId xmlns:a16="http://schemas.microsoft.com/office/drawing/2014/main" id="{2E9C7CFE-BAB1-07B6-D459-C739B83B7438}"/>
              </a:ext>
            </a:extLst>
          </p:cNvPr>
          <p:cNvSpPr txBox="1">
            <a:spLocks noChangeArrowheads="1"/>
          </p:cNvSpPr>
          <p:nvPr/>
        </p:nvSpPr>
        <p:spPr bwMode="auto">
          <a:xfrm>
            <a:off x="2250948" y="6483901"/>
            <a:ext cx="758507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dirty="0">
                <a:solidFill>
                  <a:srgbClr val="FFC000"/>
                </a:solidFill>
                <a:hlinkClick r:id="rId4">
                  <a:extLst>
                    <a:ext uri="{A12FA001-AC4F-418D-AE19-62706E023703}">
                      <ahyp:hlinkClr xmlns:ahyp="http://schemas.microsoft.com/office/drawing/2018/hyperlinkcolor" val="tx"/>
                    </a:ext>
                  </a:extLst>
                </a:hlinkClick>
              </a:rPr>
              <a:t>https://www.ietf.org/assignments/http-status-codes/http-status-codes.xml</a:t>
            </a:r>
            <a:r>
              <a:rPr kumimoji="0" lang="en-GB" altLang="en-US" sz="1800" dirty="0">
                <a:solidFill>
                  <a:srgbClr val="FFC000"/>
                </a:solidFill>
              </a:rPr>
              <a:t> </a:t>
            </a:r>
          </a:p>
        </p:txBody>
      </p:sp>
    </p:spTree>
    <p:extLst>
      <p:ext uri="{BB962C8B-B14F-4D97-AF65-F5344CB8AC3E}">
        <p14:creationId xmlns:p14="http://schemas.microsoft.com/office/powerpoint/2010/main" val="107225452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F13949-0AEC-6647-DE0F-C4AEE4BC8CB6}"/>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0AD46E76-625D-9A01-9D66-09C59C177F71}"/>
              </a:ext>
            </a:extLst>
          </p:cNvPr>
          <p:cNvSpPr>
            <a:spLocks noGrp="1"/>
          </p:cNvSpPr>
          <p:nvPr>
            <p:ph type="title"/>
          </p:nvPr>
        </p:nvSpPr>
        <p:spPr/>
        <p:txBody>
          <a:bodyPr/>
          <a:lstStyle/>
          <a:p>
            <a:r>
              <a:rPr lang="en-GB" b="1" dirty="0"/>
              <a:t>Good Practice – Optional Parameters</a:t>
            </a:r>
          </a:p>
        </p:txBody>
      </p:sp>
      <p:sp>
        <p:nvSpPr>
          <p:cNvPr id="3" name="Content Placeholder 2">
            <a:extLst>
              <a:ext uri="{FF2B5EF4-FFF2-40B4-BE49-F238E27FC236}">
                <a16:creationId xmlns:a16="http://schemas.microsoft.com/office/drawing/2014/main" id="{997000F2-0C44-9104-6AA1-988B154B7007}"/>
              </a:ext>
            </a:extLst>
          </p:cNvPr>
          <p:cNvSpPr>
            <a:spLocks noGrp="1"/>
          </p:cNvSpPr>
          <p:nvPr>
            <p:ph idx="1"/>
          </p:nvPr>
        </p:nvSpPr>
        <p:spPr>
          <a:xfrm>
            <a:off x="351934" y="1433016"/>
            <a:ext cx="11624514" cy="4790364"/>
          </a:xfrm>
        </p:spPr>
        <p:txBody>
          <a:bodyPr>
            <a:normAutofit fontScale="70000" lnSpcReduction="20000"/>
          </a:bodyPr>
          <a:lstStyle/>
          <a:p>
            <a:pPr>
              <a:defRPr/>
            </a:pPr>
            <a:r>
              <a:rPr lang="en-GB" sz="3400" dirty="0"/>
              <a:t>Each URL of a resource can be extended with parameters to forward optional information to the service</a:t>
            </a:r>
          </a:p>
          <a:p>
            <a:pPr>
              <a:defRPr/>
            </a:pPr>
            <a:r>
              <a:rPr lang="en-GB" sz="3400" dirty="0"/>
              <a:t>Examples:</a:t>
            </a:r>
          </a:p>
          <a:p>
            <a:pPr lvl="1">
              <a:defRPr/>
            </a:pPr>
            <a:r>
              <a:rPr lang="en-GB" sz="3100" b="1" dirty="0"/>
              <a:t>Filtering:</a:t>
            </a:r>
            <a:r>
              <a:rPr lang="en-GB" sz="3100" dirty="0"/>
              <a:t> to provide a query like expression. </a:t>
            </a:r>
            <a:br>
              <a:rPr lang="en-GB" sz="3100" dirty="0"/>
            </a:br>
            <a:r>
              <a:rPr lang="en-GB" sz="3100" dirty="0"/>
              <a:t>GET /</a:t>
            </a:r>
            <a:r>
              <a:rPr lang="en-GB" sz="3100" dirty="0" err="1"/>
              <a:t>profiles?</a:t>
            </a:r>
            <a:r>
              <a:rPr lang="en-GB" sz="3100" dirty="0" err="1">
                <a:solidFill>
                  <a:srgbClr val="FF0000"/>
                </a:solidFill>
              </a:rPr>
              <a:t>filter</a:t>
            </a:r>
            <a:r>
              <a:rPr lang="en-GB" sz="3100" dirty="0">
                <a:solidFill>
                  <a:srgbClr val="FF0000"/>
                </a:solidFill>
              </a:rPr>
              <a:t>=(competencies=java%20and%20</a:t>
            </a:r>
            <a:br>
              <a:rPr lang="en-GB" sz="3100" dirty="0">
                <a:solidFill>
                  <a:srgbClr val="FF0000"/>
                </a:solidFill>
              </a:rPr>
            </a:br>
            <a:r>
              <a:rPr lang="en-GB" sz="3100" dirty="0">
                <a:solidFill>
                  <a:srgbClr val="FF0000"/>
                </a:solidFill>
              </a:rPr>
              <a:t>certificates=</a:t>
            </a:r>
            <a:r>
              <a:rPr lang="en-GB" sz="3100" dirty="0" err="1">
                <a:solidFill>
                  <a:srgbClr val="FF0000"/>
                </a:solidFill>
              </a:rPr>
              <a:t>MCSE_Solutions_Expert</a:t>
            </a:r>
            <a:r>
              <a:rPr lang="en-GB" sz="3100" dirty="0">
                <a:solidFill>
                  <a:srgbClr val="FF0000"/>
                </a:solidFill>
              </a:rPr>
              <a:t>)</a:t>
            </a:r>
          </a:p>
          <a:p>
            <a:pPr lvl="1">
              <a:defRPr/>
            </a:pPr>
            <a:r>
              <a:rPr lang="en-GB" sz="3100" b="1" dirty="0"/>
              <a:t>Joins</a:t>
            </a:r>
            <a:r>
              <a:rPr lang="en-GB" sz="3100" dirty="0"/>
              <a:t>: to avoid joining queries e.g. the URI for getting articles for a specific author “</a:t>
            </a:r>
            <a:r>
              <a:rPr lang="en-GB" sz="3100" dirty="0" err="1"/>
              <a:t>fred</a:t>
            </a:r>
            <a:r>
              <a:rPr lang="en-GB" sz="3100" dirty="0"/>
              <a:t>” could be </a:t>
            </a:r>
            <a:r>
              <a:rPr lang="en-GB" sz="3100" i="1" dirty="0"/>
              <a:t>GET /authors/</a:t>
            </a:r>
            <a:r>
              <a:rPr lang="en-GB" sz="3100" i="1" dirty="0" err="1"/>
              <a:t>fred</a:t>
            </a:r>
            <a:r>
              <a:rPr lang="en-GB" sz="3100" i="1" dirty="0"/>
              <a:t>/articles/</a:t>
            </a:r>
            <a:r>
              <a:rPr lang="en-GB" sz="3100" dirty="0"/>
              <a:t> but this would be more clearly written as </a:t>
            </a:r>
            <a:r>
              <a:rPr lang="en-GB" sz="3100" i="1" dirty="0"/>
              <a:t>GET /</a:t>
            </a:r>
            <a:r>
              <a:rPr lang="en-GB" sz="3100" i="1" dirty="0" err="1"/>
              <a:t>articles?author_name</a:t>
            </a:r>
            <a:r>
              <a:rPr lang="en-GB" sz="3100" i="1" dirty="0"/>
              <a:t>=</a:t>
            </a:r>
            <a:r>
              <a:rPr lang="en-GB" sz="3100" i="1" dirty="0" err="1"/>
              <a:t>fred</a:t>
            </a:r>
            <a:endParaRPr lang="en-GB" sz="3100" i="1" dirty="0">
              <a:solidFill>
                <a:srgbClr val="FF0000"/>
              </a:solidFill>
            </a:endParaRPr>
          </a:p>
          <a:p>
            <a:pPr lvl="1">
              <a:defRPr/>
            </a:pPr>
            <a:r>
              <a:rPr lang="en-GB" sz="3100" b="1" dirty="0"/>
              <a:t>Sorting</a:t>
            </a:r>
            <a:r>
              <a:rPr lang="en-GB" sz="3100" dirty="0"/>
              <a:t>: provide a comma separated list of attributes, with +/- for ascending/descending order</a:t>
            </a:r>
            <a:br>
              <a:rPr lang="en-GB" sz="3100" dirty="0"/>
            </a:br>
            <a:r>
              <a:rPr lang="en-GB" sz="3100" dirty="0"/>
              <a:t>GET /</a:t>
            </a:r>
            <a:r>
              <a:rPr lang="en-GB" sz="3100" dirty="0" err="1"/>
              <a:t>profiles?</a:t>
            </a:r>
            <a:r>
              <a:rPr lang="en-GB" sz="3100" dirty="0" err="1">
                <a:solidFill>
                  <a:srgbClr val="FF0000"/>
                </a:solidFill>
              </a:rPr>
              <a:t>sort</a:t>
            </a:r>
            <a:r>
              <a:rPr lang="en-GB" sz="3100" dirty="0">
                <a:solidFill>
                  <a:srgbClr val="FF0000"/>
                </a:solidFill>
              </a:rPr>
              <a:t>=-</a:t>
            </a:r>
            <a:r>
              <a:rPr lang="en-GB" sz="3100" dirty="0" err="1">
                <a:solidFill>
                  <a:srgbClr val="FF0000"/>
                </a:solidFill>
              </a:rPr>
              <a:t>education,+experience</a:t>
            </a:r>
            <a:endParaRPr lang="en-GB" sz="3100" dirty="0">
              <a:solidFill>
                <a:srgbClr val="FF0000"/>
              </a:solidFill>
            </a:endParaRPr>
          </a:p>
          <a:p>
            <a:pPr lvl="1">
              <a:defRPr/>
            </a:pPr>
            <a:r>
              <a:rPr lang="en-GB" sz="3100" b="1" dirty="0"/>
              <a:t>Selection</a:t>
            </a:r>
            <a:r>
              <a:rPr lang="en-GB" sz="3100" dirty="0"/>
              <a:t>: to minimise the length of the URI (careful with this)</a:t>
            </a:r>
            <a:br>
              <a:rPr lang="en-GB" sz="3100" dirty="0"/>
            </a:br>
            <a:r>
              <a:rPr lang="en-GB" sz="3100" dirty="0"/>
              <a:t>GET /</a:t>
            </a:r>
            <a:r>
              <a:rPr lang="en-GB" sz="3100" dirty="0" err="1"/>
              <a:t>profiles?</a:t>
            </a:r>
            <a:r>
              <a:rPr lang="en-GB" sz="3100" dirty="0" err="1">
                <a:solidFill>
                  <a:srgbClr val="FF0000"/>
                </a:solidFill>
              </a:rPr>
              <a:t>fields</a:t>
            </a:r>
            <a:r>
              <a:rPr lang="en-GB" sz="3100" dirty="0">
                <a:solidFill>
                  <a:srgbClr val="FF0000"/>
                </a:solidFill>
              </a:rPr>
              <a:t>=</a:t>
            </a:r>
            <a:r>
              <a:rPr lang="en-GB" sz="3100" dirty="0" err="1">
                <a:solidFill>
                  <a:srgbClr val="FF0000"/>
                </a:solidFill>
              </a:rPr>
              <a:t>id,name,experience</a:t>
            </a:r>
            <a:endParaRPr lang="en-GB" sz="3100" dirty="0">
              <a:solidFill>
                <a:srgbClr val="FF0000"/>
              </a:solidFill>
            </a:endParaRPr>
          </a:p>
          <a:p>
            <a:pPr lvl="1">
              <a:defRPr/>
            </a:pPr>
            <a:r>
              <a:rPr lang="en-GB" sz="3100" b="1" dirty="0"/>
              <a:t>Pagination</a:t>
            </a:r>
            <a:r>
              <a:rPr lang="en-GB" sz="3100" dirty="0"/>
              <a:t>: to split data across a set of virtual pages</a:t>
            </a:r>
            <a:br>
              <a:rPr lang="en-GB" sz="3100" dirty="0"/>
            </a:br>
            <a:r>
              <a:rPr lang="en-GB" sz="3100" dirty="0"/>
              <a:t>GET /</a:t>
            </a:r>
            <a:r>
              <a:rPr lang="en-GB" sz="3100" dirty="0" err="1"/>
              <a:t>profiles?</a:t>
            </a:r>
            <a:r>
              <a:rPr lang="en-GB" sz="3100" dirty="0" err="1">
                <a:solidFill>
                  <a:srgbClr val="FF0000"/>
                </a:solidFill>
              </a:rPr>
              <a:t>offset</a:t>
            </a:r>
            <a:r>
              <a:rPr lang="en-GB" sz="3100" dirty="0">
                <a:solidFill>
                  <a:srgbClr val="FF0000"/>
                </a:solidFill>
              </a:rPr>
              <a:t>=0&amp;limit=10</a:t>
            </a:r>
            <a:br>
              <a:rPr lang="en-GB" sz="2600" dirty="0">
                <a:solidFill>
                  <a:srgbClr val="FF0000"/>
                </a:solidFill>
              </a:rPr>
            </a:br>
            <a:r>
              <a:rPr lang="en-GB" sz="3400" dirty="0"/>
              <a:t>GET: /articles/?published=</a:t>
            </a:r>
            <a:r>
              <a:rPr lang="en-GB" sz="3400" dirty="0" err="1"/>
              <a:t>true&amp;page</a:t>
            </a:r>
            <a:r>
              <a:rPr lang="en-GB" sz="3400" dirty="0"/>
              <a:t>=2&amp;page_size=20</a:t>
            </a:r>
            <a:endParaRPr lang="en-GB" sz="2600" b="1" dirty="0"/>
          </a:p>
        </p:txBody>
      </p:sp>
    </p:spTree>
    <p:extLst>
      <p:ext uri="{BB962C8B-B14F-4D97-AF65-F5344CB8AC3E}">
        <p14:creationId xmlns:p14="http://schemas.microsoft.com/office/powerpoint/2010/main" val="242363621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C76137-F2A0-E67C-319D-B49544D355FF}"/>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0CB1420-6512-62FE-1654-FC3EABA01DA4}"/>
              </a:ext>
            </a:extLst>
          </p:cNvPr>
          <p:cNvSpPr>
            <a:spLocks noGrp="1"/>
          </p:cNvSpPr>
          <p:nvPr>
            <p:ph type="title"/>
          </p:nvPr>
        </p:nvSpPr>
        <p:spPr/>
        <p:txBody>
          <a:bodyPr/>
          <a:lstStyle/>
          <a:p>
            <a:r>
              <a:rPr lang="en-GB" b="1" dirty="0"/>
              <a:t>Swagger </a:t>
            </a:r>
            <a:r>
              <a:rPr lang="en-GB" b="1" dirty="0" err="1"/>
              <a:t>OpenAPI</a:t>
            </a:r>
            <a:endParaRPr lang="en-GB" b="1" dirty="0"/>
          </a:p>
        </p:txBody>
      </p:sp>
      <p:sp>
        <p:nvSpPr>
          <p:cNvPr id="3" name="Content Placeholder 2">
            <a:extLst>
              <a:ext uri="{FF2B5EF4-FFF2-40B4-BE49-F238E27FC236}">
                <a16:creationId xmlns:a16="http://schemas.microsoft.com/office/drawing/2014/main" id="{D5C259A4-E963-672B-F4E7-8B8F479B0896}"/>
              </a:ext>
            </a:extLst>
          </p:cNvPr>
          <p:cNvSpPr>
            <a:spLocks noGrp="1"/>
          </p:cNvSpPr>
          <p:nvPr>
            <p:ph idx="1"/>
          </p:nvPr>
        </p:nvSpPr>
        <p:spPr>
          <a:xfrm>
            <a:off x="351934" y="1690688"/>
            <a:ext cx="11624514" cy="4532691"/>
          </a:xfrm>
        </p:spPr>
        <p:txBody>
          <a:bodyPr>
            <a:normAutofit/>
          </a:bodyPr>
          <a:lstStyle/>
          <a:p>
            <a:r>
              <a:rPr lang="en-GB" altLang="en-US" dirty="0"/>
              <a:t>The </a:t>
            </a:r>
            <a:r>
              <a:rPr lang="en-GB" altLang="en-US" dirty="0" err="1"/>
              <a:t>OpenAPI</a:t>
            </a:r>
            <a:r>
              <a:rPr lang="en-GB" altLang="en-US" dirty="0"/>
              <a:t> Specification (OAS) defines a standard.</a:t>
            </a:r>
          </a:p>
          <a:p>
            <a:pPr lvl="1"/>
            <a:r>
              <a:rPr lang="en-GB" altLang="en-US" dirty="0"/>
              <a:t>Like a formal contract or a blueprint for the API.</a:t>
            </a:r>
          </a:p>
          <a:p>
            <a:pPr lvl="1"/>
            <a:r>
              <a:rPr lang="en-GB" altLang="en-US" dirty="0"/>
              <a:t> A language-agnostic interface to RESTful APIs which allows both humans and computers to discover and understand the capabilities of the service without access to source code, documentation, or through network traffic inspection. </a:t>
            </a:r>
          </a:p>
          <a:p>
            <a:r>
              <a:rPr lang="en-GB" altLang="en-US" dirty="0"/>
              <a:t>When an API is properly defined, a consumer can understand and interact with the remote service with a minimal amount of implementation logic.</a:t>
            </a:r>
          </a:p>
          <a:p>
            <a:pPr>
              <a:defRPr/>
            </a:pPr>
            <a:endParaRPr lang="en-GB" b="1" dirty="0"/>
          </a:p>
        </p:txBody>
      </p:sp>
    </p:spTree>
    <p:extLst>
      <p:ext uri="{BB962C8B-B14F-4D97-AF65-F5344CB8AC3E}">
        <p14:creationId xmlns:p14="http://schemas.microsoft.com/office/powerpoint/2010/main" val="100552602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EDDC09-40C6-85C2-22E3-AC33A16EE725}"/>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6B9E084-BDD2-C255-EEB1-ECE503E008D9}"/>
              </a:ext>
            </a:extLst>
          </p:cNvPr>
          <p:cNvSpPr>
            <a:spLocks noGrp="1"/>
          </p:cNvSpPr>
          <p:nvPr>
            <p:ph type="title"/>
          </p:nvPr>
        </p:nvSpPr>
        <p:spPr/>
        <p:txBody>
          <a:bodyPr/>
          <a:lstStyle/>
          <a:p>
            <a:r>
              <a:rPr lang="en-GB" b="1" dirty="0"/>
              <a:t>Swagger </a:t>
            </a:r>
            <a:r>
              <a:rPr lang="en-GB" b="1" dirty="0" err="1"/>
              <a:t>OpenAPI</a:t>
            </a:r>
            <a:endParaRPr lang="en-GB" b="1" dirty="0"/>
          </a:p>
        </p:txBody>
      </p:sp>
      <p:sp>
        <p:nvSpPr>
          <p:cNvPr id="3" name="Content Placeholder 2">
            <a:extLst>
              <a:ext uri="{FF2B5EF4-FFF2-40B4-BE49-F238E27FC236}">
                <a16:creationId xmlns:a16="http://schemas.microsoft.com/office/drawing/2014/main" id="{2AF8D90D-0D5C-A0ED-E9ED-4AE5097479DA}"/>
              </a:ext>
            </a:extLst>
          </p:cNvPr>
          <p:cNvSpPr>
            <a:spLocks noGrp="1"/>
          </p:cNvSpPr>
          <p:nvPr>
            <p:ph idx="1"/>
          </p:nvPr>
        </p:nvSpPr>
        <p:spPr>
          <a:xfrm>
            <a:off x="351934" y="1690688"/>
            <a:ext cx="11624514" cy="4532691"/>
          </a:xfrm>
        </p:spPr>
        <p:txBody>
          <a:bodyPr>
            <a:normAutofit/>
          </a:bodyPr>
          <a:lstStyle/>
          <a:p>
            <a:r>
              <a:rPr lang="en-GB" altLang="en-US" dirty="0"/>
              <a:t>An </a:t>
            </a:r>
            <a:r>
              <a:rPr lang="en-GB" altLang="en-US" dirty="0" err="1"/>
              <a:t>OpenAPI</a:t>
            </a:r>
            <a:r>
              <a:rPr lang="en-GB" altLang="en-US" dirty="0"/>
              <a:t> definition can then be used by:</a:t>
            </a:r>
          </a:p>
          <a:p>
            <a:pPr lvl="1"/>
            <a:r>
              <a:rPr lang="en-GB" altLang="en-US" dirty="0"/>
              <a:t>Documentation generation tools to display the API</a:t>
            </a:r>
          </a:p>
          <a:p>
            <a:pPr lvl="1"/>
            <a:r>
              <a:rPr lang="en-GB" altLang="en-US" dirty="0"/>
              <a:t>Code generation tools to generate servers and clients in various programming languages</a:t>
            </a:r>
          </a:p>
          <a:p>
            <a:pPr lvl="1"/>
            <a:r>
              <a:rPr lang="en-GB" altLang="en-US" dirty="0"/>
              <a:t>Testing tools, and many other use cases.</a:t>
            </a:r>
          </a:p>
          <a:p>
            <a:pPr lvl="1"/>
            <a:r>
              <a:rPr lang="en-GB" altLang="en-US" sz="2800" dirty="0"/>
              <a:t>Defined in YAML or JSON</a:t>
            </a:r>
          </a:p>
          <a:p>
            <a:pPr lvl="1"/>
            <a:r>
              <a:rPr lang="en-GB" altLang="en-US" sz="2800" dirty="0"/>
              <a:t>Can be fed to test tools such as Postman or Swagger UI.</a:t>
            </a:r>
          </a:p>
          <a:p>
            <a:pPr lvl="2"/>
            <a:r>
              <a:rPr lang="en-GB" altLang="en-US" sz="2400" dirty="0"/>
              <a:t>Swagger was the original name but is now a set of tools built around the OpenAI specification.</a:t>
            </a:r>
          </a:p>
          <a:p>
            <a:pPr>
              <a:defRPr/>
            </a:pPr>
            <a:endParaRPr lang="en-GB" b="1" dirty="0"/>
          </a:p>
        </p:txBody>
      </p:sp>
      <p:sp>
        <p:nvSpPr>
          <p:cNvPr id="2" name="TextBox 5">
            <a:extLst>
              <a:ext uri="{FF2B5EF4-FFF2-40B4-BE49-F238E27FC236}">
                <a16:creationId xmlns:a16="http://schemas.microsoft.com/office/drawing/2014/main" id="{22D321C3-D7E6-F8D2-6BF5-41636C12E2D8}"/>
              </a:ext>
            </a:extLst>
          </p:cNvPr>
          <p:cNvSpPr txBox="1">
            <a:spLocks noChangeArrowheads="1"/>
          </p:cNvSpPr>
          <p:nvPr/>
        </p:nvSpPr>
        <p:spPr bwMode="auto">
          <a:xfrm>
            <a:off x="4016090" y="5884825"/>
            <a:ext cx="3086486"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600" i="1" dirty="0">
                <a:solidFill>
                  <a:srgbClr val="FFC000"/>
                </a:solidFill>
                <a:hlinkClick r:id="rId3">
                  <a:extLst>
                    <a:ext uri="{A12FA001-AC4F-418D-AE19-62706E023703}">
                      <ahyp:hlinkClr xmlns:ahyp="http://schemas.microsoft.com/office/drawing/2018/hyperlinkcolor" val="tx"/>
                    </a:ext>
                  </a:extLst>
                </a:hlinkClick>
              </a:rPr>
              <a:t>https://swagger.io/specification/</a:t>
            </a:r>
            <a:r>
              <a:rPr kumimoji="0" lang="en-GB" altLang="en-US" sz="1600" i="1" dirty="0">
                <a:solidFill>
                  <a:srgbClr val="FFC000"/>
                </a:solidFill>
              </a:rPr>
              <a:t> </a:t>
            </a:r>
          </a:p>
        </p:txBody>
      </p:sp>
    </p:spTree>
    <p:extLst>
      <p:ext uri="{BB962C8B-B14F-4D97-AF65-F5344CB8AC3E}">
        <p14:creationId xmlns:p14="http://schemas.microsoft.com/office/powerpoint/2010/main" val="276581738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507F08-ECE5-9F98-8E5A-526348A8F4E7}"/>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329E7CBC-8772-080A-7E41-3B011A0E86A2}"/>
              </a:ext>
            </a:extLst>
          </p:cNvPr>
          <p:cNvSpPr>
            <a:spLocks noGrp="1"/>
          </p:cNvSpPr>
          <p:nvPr>
            <p:ph type="title"/>
          </p:nvPr>
        </p:nvSpPr>
        <p:spPr/>
        <p:txBody>
          <a:bodyPr/>
          <a:lstStyle/>
          <a:p>
            <a:r>
              <a:rPr lang="en-GB" b="1" dirty="0"/>
              <a:t>AJAX and REST Web Service / API</a:t>
            </a:r>
          </a:p>
        </p:txBody>
      </p:sp>
      <p:sp>
        <p:nvSpPr>
          <p:cNvPr id="3" name="Content Placeholder 2">
            <a:extLst>
              <a:ext uri="{FF2B5EF4-FFF2-40B4-BE49-F238E27FC236}">
                <a16:creationId xmlns:a16="http://schemas.microsoft.com/office/drawing/2014/main" id="{B7B7BCEA-F981-9D1E-E045-91955A16957A}"/>
              </a:ext>
            </a:extLst>
          </p:cNvPr>
          <p:cNvSpPr>
            <a:spLocks noGrp="1"/>
          </p:cNvSpPr>
          <p:nvPr>
            <p:ph idx="1"/>
          </p:nvPr>
        </p:nvSpPr>
        <p:spPr>
          <a:xfrm>
            <a:off x="351934" y="1690688"/>
            <a:ext cx="11624514" cy="4532691"/>
          </a:xfrm>
        </p:spPr>
        <p:txBody>
          <a:bodyPr>
            <a:normAutofit/>
          </a:bodyPr>
          <a:lstStyle/>
          <a:p>
            <a:r>
              <a:rPr lang="en-GB" altLang="en-US" dirty="0"/>
              <a:t>We can use AJAX to access a webservice.</a:t>
            </a:r>
          </a:p>
          <a:p>
            <a:endParaRPr lang="en-GB" altLang="en-US" dirty="0"/>
          </a:p>
          <a:p>
            <a:r>
              <a:rPr lang="en-GB" altLang="en-US" dirty="0"/>
              <a:t>HTTP Methods:</a:t>
            </a:r>
          </a:p>
          <a:p>
            <a:pPr lvl="1"/>
            <a:r>
              <a:rPr lang="en-GB" altLang="en-US" dirty="0"/>
              <a:t>GET: </a:t>
            </a:r>
            <a:r>
              <a:rPr lang="en-GB" altLang="en-US" b="1" dirty="0">
                <a:solidFill>
                  <a:srgbClr val="FF0000"/>
                </a:solidFill>
              </a:rPr>
              <a:t>read</a:t>
            </a:r>
            <a:r>
              <a:rPr lang="en-GB" altLang="en-US" dirty="0"/>
              <a:t> data from a database</a:t>
            </a:r>
          </a:p>
          <a:p>
            <a:pPr lvl="1"/>
            <a:r>
              <a:rPr lang="en-GB" altLang="en-US" dirty="0"/>
              <a:t>POST: </a:t>
            </a:r>
            <a:r>
              <a:rPr lang="en-GB" altLang="en-US" b="1" dirty="0">
                <a:solidFill>
                  <a:srgbClr val="FF0000"/>
                </a:solidFill>
              </a:rPr>
              <a:t>add</a:t>
            </a:r>
            <a:r>
              <a:rPr lang="en-GB" altLang="en-US" dirty="0"/>
              <a:t> a new record to a database</a:t>
            </a:r>
          </a:p>
          <a:p>
            <a:pPr lvl="1"/>
            <a:r>
              <a:rPr lang="en-GB" altLang="en-US" dirty="0"/>
              <a:t>PUT: </a:t>
            </a:r>
            <a:r>
              <a:rPr lang="en-GB" altLang="en-US" b="1" dirty="0">
                <a:solidFill>
                  <a:srgbClr val="FF0000"/>
                </a:solidFill>
              </a:rPr>
              <a:t>replace</a:t>
            </a:r>
            <a:r>
              <a:rPr lang="en-GB" altLang="en-US" dirty="0"/>
              <a:t> all the values in a database record</a:t>
            </a:r>
          </a:p>
          <a:p>
            <a:pPr lvl="1"/>
            <a:r>
              <a:rPr lang="en-GB" altLang="en-US" dirty="0"/>
              <a:t>PATCH: </a:t>
            </a:r>
            <a:r>
              <a:rPr lang="en-GB" altLang="en-US" b="1" dirty="0">
                <a:solidFill>
                  <a:srgbClr val="FF0000"/>
                </a:solidFill>
              </a:rPr>
              <a:t>modify</a:t>
            </a:r>
            <a:r>
              <a:rPr lang="en-GB" altLang="en-US" dirty="0"/>
              <a:t> the values in a database record</a:t>
            </a:r>
          </a:p>
          <a:p>
            <a:pPr lvl="1"/>
            <a:r>
              <a:rPr lang="en-GB" altLang="en-US" dirty="0"/>
              <a:t>DELETE: </a:t>
            </a:r>
            <a:r>
              <a:rPr lang="en-GB" altLang="en-US" b="1" dirty="0">
                <a:solidFill>
                  <a:srgbClr val="FF0000"/>
                </a:solidFill>
              </a:rPr>
              <a:t>delete</a:t>
            </a:r>
            <a:r>
              <a:rPr lang="en-GB" altLang="en-US" dirty="0"/>
              <a:t> a database record</a:t>
            </a:r>
          </a:p>
          <a:p>
            <a:pPr>
              <a:defRPr/>
            </a:pPr>
            <a:endParaRPr lang="en-GB" b="1" dirty="0"/>
          </a:p>
        </p:txBody>
      </p:sp>
    </p:spTree>
    <p:extLst>
      <p:ext uri="{BB962C8B-B14F-4D97-AF65-F5344CB8AC3E}">
        <p14:creationId xmlns:p14="http://schemas.microsoft.com/office/powerpoint/2010/main" val="166804358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828912-C900-E579-4FBD-1732300C06BD}"/>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D6DDBF5E-6880-0563-EE8B-E3EF55C5BC18}"/>
              </a:ext>
            </a:extLst>
          </p:cNvPr>
          <p:cNvSpPr>
            <a:spLocks noGrp="1"/>
          </p:cNvSpPr>
          <p:nvPr>
            <p:ph type="title"/>
          </p:nvPr>
        </p:nvSpPr>
        <p:spPr/>
        <p:txBody>
          <a:bodyPr/>
          <a:lstStyle/>
          <a:p>
            <a:r>
              <a:rPr lang="en-GB" b="1" dirty="0"/>
              <a:t>AJAX and REST Web Service / API</a:t>
            </a:r>
          </a:p>
        </p:txBody>
      </p:sp>
      <p:sp>
        <p:nvSpPr>
          <p:cNvPr id="3" name="Content Placeholder 2">
            <a:extLst>
              <a:ext uri="{FF2B5EF4-FFF2-40B4-BE49-F238E27FC236}">
                <a16:creationId xmlns:a16="http://schemas.microsoft.com/office/drawing/2014/main" id="{81B1CB78-3084-B4BC-D689-F50443DD92B3}"/>
              </a:ext>
            </a:extLst>
          </p:cNvPr>
          <p:cNvSpPr>
            <a:spLocks noGrp="1"/>
          </p:cNvSpPr>
          <p:nvPr>
            <p:ph idx="1"/>
          </p:nvPr>
        </p:nvSpPr>
        <p:spPr>
          <a:xfrm>
            <a:off x="351934" y="1690688"/>
            <a:ext cx="11624514" cy="4532691"/>
          </a:xfrm>
        </p:spPr>
        <p:txBody>
          <a:bodyPr>
            <a:normAutofit/>
          </a:bodyPr>
          <a:lstStyle/>
          <a:p>
            <a:pPr>
              <a:defRPr/>
            </a:pPr>
            <a:r>
              <a:rPr lang="en-GB" dirty="0"/>
              <a:t>Open the worksheet from Moodle.</a:t>
            </a:r>
          </a:p>
          <a:p>
            <a:pPr>
              <a:defRPr/>
            </a:pPr>
            <a:r>
              <a:rPr lang="en-GB" dirty="0"/>
              <a:t>We are going to use a basic test webservice called {JSON} Placeholder</a:t>
            </a:r>
          </a:p>
          <a:p>
            <a:pPr marL="0" indent="0" algn="ctr">
              <a:buNone/>
              <a:defRPr/>
            </a:pPr>
            <a:r>
              <a:rPr lang="en-GB" b="1" i="1" dirty="0">
                <a:hlinkClick r:id="rId3"/>
              </a:rPr>
              <a:t>https://jsonplaceholder.typicode.com/</a:t>
            </a:r>
            <a:r>
              <a:rPr lang="en-GB" b="1" i="1" dirty="0"/>
              <a:t> </a:t>
            </a:r>
          </a:p>
          <a:p>
            <a:pPr>
              <a:defRPr/>
            </a:pPr>
            <a:r>
              <a:rPr lang="en-GB" dirty="0"/>
              <a:t>NOTE: resources are not really updated on the server but the service fakes a successful operation for testing.</a:t>
            </a:r>
          </a:p>
          <a:p>
            <a:pPr lvl="1">
              <a:defRPr/>
            </a:pPr>
            <a:r>
              <a:rPr lang="en-GB" dirty="0"/>
              <a:t>i.e. adding, editing and deleting actually has no effect.</a:t>
            </a:r>
          </a:p>
          <a:p>
            <a:pPr>
              <a:defRPr/>
            </a:pPr>
            <a:r>
              <a:rPr lang="en-GB" dirty="0"/>
              <a:t>We will play around with the “posts” which look like this:</a:t>
            </a:r>
          </a:p>
          <a:p>
            <a:pPr>
              <a:defRPr/>
            </a:pPr>
            <a:endParaRPr lang="en-GB" b="1" dirty="0"/>
          </a:p>
        </p:txBody>
      </p:sp>
      <p:pic>
        <p:nvPicPr>
          <p:cNvPr id="7" name="Picture 6">
            <a:extLst>
              <a:ext uri="{FF2B5EF4-FFF2-40B4-BE49-F238E27FC236}">
                <a16:creationId xmlns:a16="http://schemas.microsoft.com/office/drawing/2014/main" id="{BEB8BC29-B9B0-6AB1-7452-E02AE4AD0658}"/>
              </a:ext>
            </a:extLst>
          </p:cNvPr>
          <p:cNvPicPr>
            <a:picLocks noChangeAspect="1"/>
          </p:cNvPicPr>
          <p:nvPr/>
        </p:nvPicPr>
        <p:blipFill>
          <a:blip r:embed="rId4"/>
          <a:stretch>
            <a:fillRect/>
          </a:stretch>
        </p:blipFill>
        <p:spPr>
          <a:xfrm>
            <a:off x="3820127" y="4873807"/>
            <a:ext cx="4551746" cy="1830487"/>
          </a:xfrm>
          <a:prstGeom prst="rect">
            <a:avLst/>
          </a:prstGeom>
        </p:spPr>
      </p:pic>
    </p:spTree>
    <p:extLst>
      <p:ext uri="{BB962C8B-B14F-4D97-AF65-F5344CB8AC3E}">
        <p14:creationId xmlns:p14="http://schemas.microsoft.com/office/powerpoint/2010/main" val="356598126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CBC6A2-2E20-3B06-6FF4-028838C6FCB4}"/>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B43AEF0A-F5A0-8604-AC85-8712CB42CA3D}"/>
              </a:ext>
            </a:extLst>
          </p:cNvPr>
          <p:cNvSpPr>
            <a:spLocks noGrp="1"/>
          </p:cNvSpPr>
          <p:nvPr>
            <p:ph type="title"/>
          </p:nvPr>
        </p:nvSpPr>
        <p:spPr/>
        <p:txBody>
          <a:bodyPr/>
          <a:lstStyle/>
          <a:p>
            <a:r>
              <a:rPr lang="en-GB" b="1" dirty="0"/>
              <a:t>HTTP Server Architecture</a:t>
            </a:r>
          </a:p>
        </p:txBody>
      </p:sp>
      <p:pic>
        <p:nvPicPr>
          <p:cNvPr id="2" name="Content Placeholder 1">
            <a:extLst>
              <a:ext uri="{FF2B5EF4-FFF2-40B4-BE49-F238E27FC236}">
                <a16:creationId xmlns:a16="http://schemas.microsoft.com/office/drawing/2014/main" id="{CE0FE3AD-7F8A-B114-4207-53B04E6DAF0E}"/>
              </a:ext>
            </a:extLst>
          </p:cNvPr>
          <p:cNvPicPr>
            <a:picLocks noGrp="1" noChangeAspect="1"/>
          </p:cNvPicPr>
          <p:nvPr>
            <p:ph idx="1"/>
          </p:nvPr>
        </p:nvPicPr>
        <p:blipFill>
          <a:blip r:embed="rId3"/>
          <a:stretch>
            <a:fillRect/>
          </a:stretch>
        </p:blipFill>
        <p:spPr>
          <a:xfrm>
            <a:off x="3879178" y="1762805"/>
            <a:ext cx="8312822" cy="3959778"/>
          </a:xfrm>
          <a:prstGeom prst="rect">
            <a:avLst/>
          </a:prstGeom>
        </p:spPr>
      </p:pic>
      <p:sp>
        <p:nvSpPr>
          <p:cNvPr id="3" name="TextBox 2">
            <a:extLst>
              <a:ext uri="{FF2B5EF4-FFF2-40B4-BE49-F238E27FC236}">
                <a16:creationId xmlns:a16="http://schemas.microsoft.com/office/drawing/2014/main" id="{5439F50A-D41B-00BA-12D3-EBD8F8FDE366}"/>
              </a:ext>
            </a:extLst>
          </p:cNvPr>
          <p:cNvSpPr txBox="1"/>
          <p:nvPr/>
        </p:nvSpPr>
        <p:spPr>
          <a:xfrm>
            <a:off x="718956" y="2373252"/>
            <a:ext cx="3350473" cy="1015663"/>
          </a:xfrm>
          <a:prstGeom prst="rect">
            <a:avLst/>
          </a:prstGeom>
          <a:noFill/>
        </p:spPr>
        <p:txBody>
          <a:bodyPr wrap="square" rtlCol="0">
            <a:spAutoFit/>
          </a:bodyPr>
          <a:lstStyle/>
          <a:p>
            <a:pPr marL="342900" indent="-342900">
              <a:buFont typeface="+mj-lt"/>
              <a:buAutoNum type="arabicPeriod"/>
            </a:pPr>
            <a:r>
              <a:rPr lang="en-GB" sz="2000" dirty="0"/>
              <a:t>The client initiates a GET URL http request</a:t>
            </a:r>
          </a:p>
          <a:p>
            <a:pPr marL="342900" indent="-342900">
              <a:buFont typeface="+mj-lt"/>
              <a:buAutoNum type="arabicPeriod"/>
            </a:pPr>
            <a:endParaRPr lang="en-GB" sz="2000" dirty="0"/>
          </a:p>
        </p:txBody>
      </p:sp>
    </p:spTree>
    <p:extLst>
      <p:ext uri="{BB962C8B-B14F-4D97-AF65-F5344CB8AC3E}">
        <p14:creationId xmlns:p14="http://schemas.microsoft.com/office/powerpoint/2010/main" val="2289428686"/>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2.xml><?xml version="1.0" encoding="utf-8"?>
<ds:datastoreItem xmlns:ds="http://schemas.openxmlformats.org/officeDocument/2006/customXml" ds:itemID="{5D040630-A62C-4063-B6E2-E8C2D35B5414}">
  <ds:schemaRefs>
    <ds:schemaRef ds:uri="http://purl.org/dc/terms/"/>
    <ds:schemaRef ds:uri="http://purl.org/dc/dcmitype/"/>
    <ds:schemaRef ds:uri="http://purl.org/dc/elements/1.1/"/>
    <ds:schemaRef ds:uri="http://schemas.microsoft.com/office/infopath/2007/PartnerControls"/>
    <ds:schemaRef ds:uri="http://www.w3.org/XML/1998/namespace"/>
    <ds:schemaRef ds:uri="http://schemas.microsoft.com/office/2006/documentManagement/types"/>
    <ds:schemaRef ds:uri="303dbf9b-b85b-46a0-94f1-894078c07ecd"/>
    <ds:schemaRef ds:uri="http://schemas.openxmlformats.org/package/2006/metadata/core-properties"/>
    <ds:schemaRef ds:uri="211f9404-bca0-4bcf-9c1d-965ccb6f8d2d"/>
    <ds:schemaRef ds:uri="http://schemas.microsoft.com/office/2006/metadata/properties"/>
  </ds:schemaRefs>
</ds:datastoreItem>
</file>

<file path=customXml/itemProps3.xml><?xml version="1.0" encoding="utf-8"?>
<ds:datastoreItem xmlns:ds="http://schemas.openxmlformats.org/officeDocument/2006/customXml" ds:itemID="{A2BE3E23-B854-4D4E-9314-54BECDE7CC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2792</Words>
  <Application>Microsoft Office PowerPoint</Application>
  <PresentationFormat>Widescreen</PresentationFormat>
  <Paragraphs>297</Paragraphs>
  <Slides>32</Slides>
  <Notes>30</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32</vt:i4>
      </vt:variant>
    </vt:vector>
  </HeadingPairs>
  <TitlesOfParts>
    <vt:vector size="41" baseType="lpstr">
      <vt:lpstr>Arial Unicode MS</vt:lpstr>
      <vt:lpstr>Aptos</vt:lpstr>
      <vt:lpstr>Arial</vt:lpstr>
      <vt:lpstr>Calibri</vt:lpstr>
      <vt:lpstr>Calibri Light</vt:lpstr>
      <vt:lpstr>Wingdings</vt:lpstr>
      <vt:lpstr>UWTSD Holding Page</vt:lpstr>
      <vt:lpstr>UWTSD Text 2</vt:lpstr>
      <vt:lpstr>UWTSD Logo Variations place image in Background</vt:lpstr>
      <vt:lpstr>PowerPoint Presentation</vt:lpstr>
      <vt:lpstr>Rest Web Service</vt:lpstr>
      <vt:lpstr>HTTP Request / Response</vt:lpstr>
      <vt:lpstr>HTTP Request (RFC2616)</vt:lpstr>
      <vt:lpstr>HTTP Request (RFC2616)</vt:lpstr>
      <vt:lpstr>HTTP Response</vt:lpstr>
      <vt:lpstr>HTTP Response</vt:lpstr>
      <vt:lpstr>HTTP Response</vt:lpstr>
      <vt:lpstr>RESTful Web Services</vt:lpstr>
      <vt:lpstr>RESTful Web Services</vt:lpstr>
      <vt:lpstr>RESTful Web Services</vt:lpstr>
      <vt:lpstr>RESTful Web Services</vt:lpstr>
      <vt:lpstr>RESTful Web Services</vt:lpstr>
      <vt:lpstr>RESTful Web Services</vt:lpstr>
      <vt:lpstr>RESTful Web Services</vt:lpstr>
      <vt:lpstr>CRUD Design Principle</vt:lpstr>
      <vt:lpstr>CRUD Design Principle</vt:lpstr>
      <vt:lpstr>Idempotency and Safety Concepts</vt:lpstr>
      <vt:lpstr>Idempotency and Safety Concepts</vt:lpstr>
      <vt:lpstr>Idempotent and Safe Methods</vt:lpstr>
      <vt:lpstr>Idempotent and Safe Methods</vt:lpstr>
      <vt:lpstr>REST Properties</vt:lpstr>
      <vt:lpstr>Good Practice - URLs</vt:lpstr>
      <vt:lpstr>Good Practice – Error Messages</vt:lpstr>
      <vt:lpstr>Good Practice – Error Messages</vt:lpstr>
      <vt:lpstr>Good Practice – Error Messages</vt:lpstr>
      <vt:lpstr>Good Practice – Optional Parameters</vt:lpstr>
      <vt:lpstr>Swagger OpenAPI</vt:lpstr>
      <vt:lpstr>Swagger OpenAPI</vt:lpstr>
      <vt:lpstr>AJAX and REST Web Service / API</vt:lpstr>
      <vt:lpstr>AJAX and REST Web Service / API</vt:lpstr>
      <vt:lpstr>HTTP Server Architecture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Mark Huntly</cp:lastModifiedBy>
  <cp:revision>17</cp:revision>
  <dcterms:created xsi:type="dcterms:W3CDTF">2021-03-09T15:35:42Z</dcterms:created>
  <dcterms:modified xsi:type="dcterms:W3CDTF">2025-10-25T16:13:26Z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