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6" r:id="rId5"/>
    <p:sldId id="260" r:id="rId6"/>
    <p:sldId id="262" r:id="rId7"/>
    <p:sldId id="261" r:id="rId8"/>
    <p:sldId id="258" r:id="rId9"/>
    <p:sldId id="263" r:id="rId10"/>
    <p:sldId id="264" r:id="rId11"/>
    <p:sldId id="265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5" autoAdjust="0"/>
    <p:restoredTop sz="94660"/>
  </p:normalViewPr>
  <p:slideViewPr>
    <p:cSldViewPr snapToGrid="0">
      <p:cViewPr varScale="1">
        <p:scale>
          <a:sx n="68" d="100"/>
          <a:sy n="68" d="100"/>
        </p:scale>
        <p:origin x="24" y="8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10/13/2018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Neuroscience and the Foundation Phase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884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Neuroscience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Study of brain, central and peripheral nervous system.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Nervous system structure and function.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Possibilities to explain cognitive development,  emotional development, social development and language development.</a:t>
            </a:r>
          </a:p>
          <a:p>
            <a:pPr marL="0" indent="0">
              <a:buNone/>
            </a:pPr>
            <a:r>
              <a:rPr lang="en-GB" sz="1700" dirty="0" err="1" smtClean="0"/>
              <a:t>Catherwood</a:t>
            </a:r>
            <a:r>
              <a:rPr lang="en-GB" sz="1700" dirty="0" smtClean="0"/>
              <a:t>, 1999</a:t>
            </a:r>
          </a:p>
          <a:p>
            <a:pPr marL="0" indent="0">
              <a:buNone/>
            </a:pPr>
            <a:r>
              <a:rPr lang="en-GB" sz="1700" dirty="0" err="1" smtClean="0"/>
              <a:t>Shonkoff</a:t>
            </a:r>
            <a:r>
              <a:rPr lang="en-GB" sz="1700" dirty="0" smtClean="0"/>
              <a:t> et al., 2009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8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8213" y="975459"/>
            <a:ext cx="5551573" cy="490708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198973" y="609617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From: https</a:t>
            </a:r>
            <a:r>
              <a:rPr lang="en-GB" dirty="0"/>
              <a:t>://www.thegreatcoursesplus.com/understanding-the-brain/pathways-and-synapses</a:t>
            </a:r>
          </a:p>
        </p:txBody>
      </p:sp>
    </p:spTree>
    <p:extLst>
      <p:ext uri="{BB962C8B-B14F-4D97-AF65-F5344CB8AC3E}">
        <p14:creationId xmlns:p14="http://schemas.microsoft.com/office/powerpoint/2010/main" val="3613001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years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1865870"/>
            <a:ext cx="4754880" cy="4443490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Science versus education theory / social studies?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Data interpreted by ‘lay-people’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Headline results used to inform </a:t>
            </a:r>
            <a:r>
              <a:rPr lang="en-GB" sz="3200" dirty="0"/>
              <a:t>policy and </a:t>
            </a:r>
            <a:r>
              <a:rPr lang="en-GB" sz="3200" dirty="0" smtClean="0"/>
              <a:t>practice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1600" dirty="0" err="1" smtClean="0"/>
              <a:t>Vandenbroeck</a:t>
            </a:r>
            <a:r>
              <a:rPr lang="en-GB" sz="1600" dirty="0" smtClean="0"/>
              <a:t>, 2017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88540" y="708783"/>
            <a:ext cx="5303460" cy="522133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572000" y="5934670"/>
            <a:ext cx="73030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https://assets.publishing.service.gov.uk/government/uploads/system/uploads/attachment_data/file/284086/early-intervention-next-steps2.pdf</a:t>
            </a:r>
          </a:p>
        </p:txBody>
      </p:sp>
    </p:spTree>
    <p:extLst>
      <p:ext uri="{BB962C8B-B14F-4D97-AF65-F5344CB8AC3E}">
        <p14:creationId xmlns:p14="http://schemas.microsoft.com/office/powerpoint/2010/main" val="1396124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822" y="86497"/>
            <a:ext cx="10219038" cy="594789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356022" y="603438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https://allaboutautismbni.com/2014/01/23/whats-the-roi-on-early-childhood-education/</a:t>
            </a:r>
          </a:p>
        </p:txBody>
      </p:sp>
    </p:spTree>
    <p:extLst>
      <p:ext uri="{BB962C8B-B14F-4D97-AF65-F5344CB8AC3E}">
        <p14:creationId xmlns:p14="http://schemas.microsoft.com/office/powerpoint/2010/main" val="3312040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Neuroscience paradigm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024127" y="1865870"/>
            <a:ext cx="4754880" cy="444349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Electroencephalography (EEG)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Magnetic Resonance Imaging (MRI)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Functional magnetic Resonance Imaging (fMRI)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Position emission Topography (PET)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Clinical, experimental, controlled, laboratory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Extrapolation? Caveats? </a:t>
            </a:r>
          </a:p>
          <a:p>
            <a:pPr marL="0" indent="0">
              <a:buNone/>
            </a:pPr>
            <a:r>
              <a:rPr lang="en-GB" dirty="0" smtClean="0"/>
              <a:t>Hall</a:t>
            </a:r>
            <a:r>
              <a:rPr lang="en-GB" dirty="0"/>
              <a:t>, </a:t>
            </a:r>
            <a:r>
              <a:rPr lang="en-GB" dirty="0" smtClean="0"/>
              <a:t>2005</a:t>
            </a:r>
          </a:p>
          <a:p>
            <a:pPr marL="0" indent="0">
              <a:buNone/>
            </a:pPr>
            <a:r>
              <a:rPr lang="en-GB" dirty="0" err="1" smtClean="0"/>
              <a:t>DeVries</a:t>
            </a:r>
            <a:r>
              <a:rPr lang="en-GB" dirty="0" smtClean="0"/>
              <a:t>, 2010</a:t>
            </a:r>
          </a:p>
          <a:p>
            <a:pPr marL="0" indent="0">
              <a:buNone/>
            </a:pPr>
            <a:r>
              <a:rPr lang="en-GB" dirty="0" err="1" smtClean="0"/>
              <a:t>Illes</a:t>
            </a:r>
            <a:r>
              <a:rPr lang="en-GB" dirty="0" smtClean="0"/>
              <a:t> et al., 2010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5412258" y="5961716"/>
            <a:ext cx="693214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Image from</a:t>
            </a:r>
            <a:r>
              <a:rPr lang="en-GB" dirty="0"/>
              <a:t>: https://www.yourhealthyjourney.org/2018/09/14/facts-injuries-x-rays-ct-scans-mris</a:t>
            </a:r>
            <a:r>
              <a:rPr lang="en-GB" dirty="0" smtClean="0"/>
              <a:t>/</a:t>
            </a:r>
            <a:endParaRPr lang="en-GB" dirty="0"/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27805" y="1173892"/>
            <a:ext cx="5585254" cy="490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81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353898"/>
            <a:ext cx="9720072" cy="1499616"/>
          </a:xfrm>
        </p:spPr>
        <p:txBody>
          <a:bodyPr/>
          <a:lstStyle/>
          <a:p>
            <a:r>
              <a:rPr lang="en-GB" dirty="0" smtClean="0"/>
              <a:t>Unusual environments /  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984" y="1853514"/>
            <a:ext cx="5260023" cy="400358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Does not reflect real life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Simplifies real learning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Pinpoints specific areas of brain function and structure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Not necessarily longitudinal </a:t>
            </a:r>
            <a:endParaRPr lang="en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Broader context from linking together different studies over time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54867" y="1853514"/>
            <a:ext cx="5224560" cy="45102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016843" y="6363730"/>
            <a:ext cx="662322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http://ilabs.uw.edu/institute-faculty/bio/i-labs-patricia-k-kuhl-phd</a:t>
            </a:r>
          </a:p>
        </p:txBody>
      </p:sp>
      <p:sp>
        <p:nvSpPr>
          <p:cNvPr id="7" name="Rectangle 6"/>
          <p:cNvSpPr/>
          <p:nvPr/>
        </p:nvSpPr>
        <p:spPr>
          <a:xfrm>
            <a:off x="1211477" y="5994398"/>
            <a:ext cx="253979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Vandenbroeck</a:t>
            </a:r>
            <a:r>
              <a:rPr lang="en-GB" dirty="0"/>
              <a:t>, </a:t>
            </a:r>
            <a:r>
              <a:rPr lang="en-GB" dirty="0" smtClean="0"/>
              <a:t>2017</a:t>
            </a:r>
          </a:p>
          <a:p>
            <a:r>
              <a:rPr lang="en-GB" dirty="0" err="1" smtClean="0"/>
              <a:t>Wastell</a:t>
            </a:r>
            <a:r>
              <a:rPr lang="en-GB" dirty="0" smtClean="0"/>
              <a:t> and White,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699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historical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Animal </a:t>
            </a:r>
            <a:r>
              <a:rPr lang="en-GB" dirty="0" smtClean="0"/>
              <a:t>models </a:t>
            </a:r>
          </a:p>
          <a:p>
            <a:endParaRPr lang="en-GB" dirty="0"/>
          </a:p>
          <a:p>
            <a:r>
              <a:rPr lang="en-GB" dirty="0" smtClean="0"/>
              <a:t>Extremes</a:t>
            </a:r>
          </a:p>
          <a:p>
            <a:endParaRPr lang="en-GB" dirty="0"/>
          </a:p>
          <a:p>
            <a:r>
              <a:rPr lang="en-GB" dirty="0" smtClean="0"/>
              <a:t>Post –trauma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Diseased / adult brains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09562" y="927251"/>
            <a:ext cx="5982438" cy="486298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251622" y="5790235"/>
            <a:ext cx="66973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From: https</a:t>
            </a:r>
            <a:r>
              <a:rPr lang="en-GB" dirty="0"/>
              <a:t>://assets.publishing.service.gov.uk/government/uploads/system/uploads/attachment_data/file/284086/early-intervention-next-steps2.pdf</a:t>
            </a:r>
          </a:p>
        </p:txBody>
      </p:sp>
    </p:spTree>
    <p:extLst>
      <p:ext uri="{BB962C8B-B14F-4D97-AF65-F5344CB8AC3E}">
        <p14:creationId xmlns:p14="http://schemas.microsoft.com/office/powerpoint/2010/main" val="338664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Synaptogenesis and Critical Periods</a:t>
            </a:r>
            <a:endParaRPr lang="en-GB" sz="44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24128" y="1921195"/>
            <a:ext cx="4017790" cy="3935908"/>
          </a:xfrm>
          <a:prstGeom prst="rect">
            <a:avLst/>
          </a:prstGeom>
        </p:spPr>
      </p:pic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17741" y="1754658"/>
            <a:ext cx="5968312" cy="458454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400802" y="6488668"/>
            <a:ext cx="50430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http://www.3rdvisioninstitute.com/about-the-brain/</a:t>
            </a:r>
          </a:p>
        </p:txBody>
      </p:sp>
      <p:sp>
        <p:nvSpPr>
          <p:cNvPr id="9" name="TextBox 8"/>
          <p:cNvSpPr txBox="1"/>
          <p:nvPr/>
        </p:nvSpPr>
        <p:spPr>
          <a:xfrm rot="10800000" flipV="1">
            <a:off x="1464277" y="5980837"/>
            <a:ext cx="423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David et al, 2002; </a:t>
            </a:r>
            <a:r>
              <a:rPr lang="en-GB" dirty="0" err="1" smtClean="0"/>
              <a:t>Gammage</a:t>
            </a:r>
            <a:r>
              <a:rPr lang="en-GB" dirty="0" smtClean="0"/>
              <a:t>, 2006; </a:t>
            </a:r>
            <a:r>
              <a:rPr lang="en-GB" dirty="0" err="1" smtClean="0"/>
              <a:t>Shonkoff</a:t>
            </a:r>
            <a:r>
              <a:rPr lang="en-GB" dirty="0" smtClean="0"/>
              <a:t> </a:t>
            </a:r>
            <a:r>
              <a:rPr lang="en-GB" dirty="0" smtClean="0"/>
              <a:t>et a</a:t>
            </a:r>
            <a:r>
              <a:rPr lang="en-GB" dirty="0"/>
              <a:t>l</a:t>
            </a:r>
            <a:r>
              <a:rPr lang="en-GB" dirty="0" smtClean="0"/>
              <a:t>., </a:t>
            </a:r>
            <a:r>
              <a:rPr lang="en-GB" dirty="0" smtClean="0"/>
              <a:t>2009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335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Enriched environments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301635" cy="3561695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Animals models-  Rats in cages</a:t>
            </a:r>
          </a:p>
          <a:p>
            <a:pPr marL="0" indent="0">
              <a:buNone/>
            </a:pPr>
            <a:r>
              <a:rPr lang="en-GB" sz="1700" dirty="0" err="1"/>
              <a:t>Nithiananthorajah</a:t>
            </a:r>
            <a:r>
              <a:rPr lang="en-GB" sz="1700" dirty="0"/>
              <a:t> and </a:t>
            </a:r>
            <a:r>
              <a:rPr lang="en-GB" sz="1700" dirty="0" err="1"/>
              <a:t>Hannan</a:t>
            </a:r>
            <a:r>
              <a:rPr lang="en-GB" sz="1700" dirty="0"/>
              <a:t>, 2006</a:t>
            </a:r>
          </a:p>
          <a:p>
            <a:pPr marL="0" indent="0">
              <a:buNone/>
            </a:pPr>
            <a:r>
              <a:rPr lang="en-GB" sz="1700" dirty="0"/>
              <a:t>v</a:t>
            </a:r>
            <a:r>
              <a:rPr lang="en-GB" sz="1700" dirty="0" smtClean="0"/>
              <a:t>an </a:t>
            </a:r>
            <a:r>
              <a:rPr lang="en-GB" sz="1700" dirty="0" err="1" smtClean="0"/>
              <a:t>Pragg</a:t>
            </a:r>
            <a:r>
              <a:rPr lang="en-GB" sz="1700" dirty="0" smtClean="0"/>
              <a:t>, </a:t>
            </a:r>
            <a:r>
              <a:rPr lang="en-GB" sz="1700" dirty="0" err="1" smtClean="0"/>
              <a:t>Kempermann</a:t>
            </a:r>
            <a:r>
              <a:rPr lang="en-GB" sz="1700" dirty="0" smtClean="0"/>
              <a:t> and Gage, 2000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Misinterpreting  enrichment </a:t>
            </a:r>
          </a:p>
          <a:p>
            <a:pPr marL="0" indent="0">
              <a:buNone/>
            </a:pPr>
            <a:r>
              <a:rPr lang="en-GB" sz="1900" dirty="0" err="1" smtClean="0"/>
              <a:t>Bruer</a:t>
            </a:r>
            <a:r>
              <a:rPr lang="en-GB" sz="1900" dirty="0" smtClean="0"/>
              <a:t>, 1997 coted in Hall, 2005</a:t>
            </a:r>
          </a:p>
          <a:p>
            <a:endParaRPr lang="en-GB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3300" dirty="0" smtClean="0"/>
              <a:t>Plasticity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47038" y="1682465"/>
            <a:ext cx="5770605" cy="370356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44099" y="5847695"/>
            <a:ext cx="81183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From: http</a:t>
            </a:r>
            <a:r>
              <a:rPr lang="en-GB" dirty="0"/>
              <a:t>://www.macmillanhighered.com/BrainHoney/Resource/22292/digital_first_content/trunk/test/pel4e/asset/img_ch3/myerspel4e_fig_3_08.html</a:t>
            </a:r>
          </a:p>
        </p:txBody>
      </p:sp>
    </p:spTree>
    <p:extLst>
      <p:ext uri="{BB962C8B-B14F-4D97-AF65-F5344CB8AC3E}">
        <p14:creationId xmlns:p14="http://schemas.microsoft.com/office/powerpoint/2010/main" val="93665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Stress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5287" y="1767016"/>
            <a:ext cx="5358877" cy="3274541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Hypothalamus-pituitary-adrenal system (HPA)</a:t>
            </a:r>
            <a:endParaRPr lang="en-GB" sz="9600" dirty="0"/>
          </a:p>
          <a:p>
            <a:pPr marL="0" indent="0">
              <a:buNone/>
            </a:pPr>
            <a:endParaRPr lang="en-GB" sz="9600" dirty="0" smtClean="0"/>
          </a:p>
          <a:p>
            <a:pPr marL="0" indent="0">
              <a:buNone/>
            </a:pPr>
            <a:r>
              <a:rPr lang="en-GB" sz="9600" dirty="0" smtClean="0"/>
              <a:t>Animal models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Attachment</a:t>
            </a:r>
            <a:endParaRPr lang="en-GB" sz="96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Adverse Childhood Experiences (ACEs)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Toxic stress?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Plasticity-environment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9600" dirty="0" smtClean="0"/>
              <a:t>Resilience – genetics</a:t>
            </a:r>
            <a:endParaRPr lang="en-GB" sz="9600" dirty="0"/>
          </a:p>
          <a:p>
            <a:r>
              <a:rPr lang="en-GB" sz="5600" dirty="0" smtClean="0"/>
              <a:t>Ulrich-Lai and Herman, 2009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04238" y="210065"/>
            <a:ext cx="5832389" cy="59559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435369" y="6187657"/>
            <a:ext cx="61403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From: http://www.psychteacher.co.uk/stress/stress-pathways.html</a:t>
            </a:r>
          </a:p>
        </p:txBody>
      </p:sp>
    </p:spTree>
    <p:extLst>
      <p:ext uri="{BB962C8B-B14F-4D97-AF65-F5344CB8AC3E}">
        <p14:creationId xmlns:p14="http://schemas.microsoft.com/office/powerpoint/2010/main" val="33555453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Relevance to the Foundations Phase 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 err="1" smtClean="0"/>
              <a:t>Neuromyths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r>
              <a:rPr lang="en-GB" sz="1800" dirty="0" smtClean="0"/>
              <a:t>Geake and Cooper, 2003</a:t>
            </a:r>
          </a:p>
          <a:p>
            <a:pPr marL="0" indent="0">
              <a:buNone/>
            </a:pPr>
            <a:r>
              <a:rPr lang="en-GB" sz="1800" dirty="0" smtClean="0"/>
              <a:t>Geake, 2008</a:t>
            </a:r>
          </a:p>
          <a:p>
            <a:pPr marL="0" indent="0">
              <a:buNone/>
            </a:pPr>
            <a:r>
              <a:rPr lang="en-GB" sz="1800" dirty="0" err="1" smtClean="0"/>
              <a:t>Wastell</a:t>
            </a:r>
            <a:r>
              <a:rPr lang="en-GB" sz="1800" dirty="0" smtClean="0"/>
              <a:t> and White, 2008</a:t>
            </a:r>
            <a:endParaRPr lang="en-GB" sz="1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Setting versus Laboratory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Left versus right side learning?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Discrete learning </a:t>
            </a:r>
            <a:r>
              <a:rPr lang="en-GB" dirty="0"/>
              <a:t>t</a:t>
            </a:r>
            <a:r>
              <a:rPr lang="en-GB" dirty="0" smtClean="0"/>
              <a:t>ypes?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Cognitive bias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Emotional and social learning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43849" y="1359243"/>
            <a:ext cx="6796215" cy="495011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757351" y="6325862"/>
            <a:ext cx="788987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From </a:t>
            </a:r>
            <a:r>
              <a:rPr lang="en-GB" dirty="0"/>
              <a:t>: https://www.cma.ph/articles/view/brain-development</a:t>
            </a:r>
          </a:p>
        </p:txBody>
      </p:sp>
    </p:spTree>
    <p:extLst>
      <p:ext uri="{BB962C8B-B14F-4D97-AF65-F5344CB8AC3E}">
        <p14:creationId xmlns:p14="http://schemas.microsoft.com/office/powerpoint/2010/main" val="6030848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3955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994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307</TotalTime>
  <Words>338</Words>
  <Application>Microsoft Office PowerPoint</Application>
  <PresentationFormat>Widescreen</PresentationFormat>
  <Paragraphs>95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Tw Cen MT</vt:lpstr>
      <vt:lpstr>Tw Cen MT Condensed</vt:lpstr>
      <vt:lpstr>Wingdings</vt:lpstr>
      <vt:lpstr>Wingdings 3</vt:lpstr>
      <vt:lpstr>Integral</vt:lpstr>
      <vt:lpstr>Neuroscience and the Foundation Phase</vt:lpstr>
      <vt:lpstr>Neuroscience</vt:lpstr>
      <vt:lpstr>Early years context</vt:lpstr>
      <vt:lpstr>PowerPoint Presentation</vt:lpstr>
      <vt:lpstr>Neuroscience paradigm</vt:lpstr>
      <vt:lpstr>Unusual environments /  Ethics</vt:lpstr>
      <vt:lpstr>The historical context</vt:lpstr>
      <vt:lpstr>Synaptogenesis and Critical Periods</vt:lpstr>
      <vt:lpstr>Enriched environments</vt:lpstr>
      <vt:lpstr>Stress Response</vt:lpstr>
      <vt:lpstr>Relevance to the Foundations Phase setting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Neuroscience and the Foundation Phase</dc:title>
  <dc:creator>Glenda Tinney</dc:creator>
  <cp:lastModifiedBy>Glenda Tinney</cp:lastModifiedBy>
  <cp:revision>21</cp:revision>
  <dcterms:created xsi:type="dcterms:W3CDTF">2018-10-12T17:31:28Z</dcterms:created>
  <dcterms:modified xsi:type="dcterms:W3CDTF">2018-10-13T10:06:51Z</dcterms:modified>
</cp:coreProperties>
</file>