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14" r:id="rId1"/>
  </p:sldMasterIdLst>
  <p:notesMasterIdLst>
    <p:notesMasterId r:id="rId16"/>
  </p:notesMasterIdLst>
  <p:sldIdLst>
    <p:sldId id="258" r:id="rId2"/>
    <p:sldId id="256" r:id="rId3"/>
    <p:sldId id="257" r:id="rId4"/>
    <p:sldId id="260" r:id="rId5"/>
    <p:sldId id="259" r:id="rId6"/>
    <p:sldId id="262" r:id="rId7"/>
    <p:sldId id="261" r:id="rId8"/>
    <p:sldId id="263" r:id="rId9"/>
    <p:sldId id="264" r:id="rId10"/>
    <p:sldId id="265" r:id="rId11"/>
    <p:sldId id="266" r:id="rId12"/>
    <p:sldId id="268" r:id="rId13"/>
    <p:sldId id="267"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394A5A-7AE5-E742-A6B5-0FF611EBCC17}">
          <p14:sldIdLst>
            <p14:sldId id="258"/>
            <p14:sldId id="256"/>
            <p14:sldId id="257"/>
            <p14:sldId id="260"/>
            <p14:sldId id="259"/>
            <p14:sldId id="262"/>
            <p14:sldId id="261"/>
          </p14:sldIdLst>
        </p14:section>
        <p14:section name="Untitled Section" id="{F529E8B3-4309-5540-A1E1-4F261D3857C4}">
          <p14:sldIdLst>
            <p14:sldId id="263"/>
            <p14:sldId id="264"/>
            <p14:sldId id="265"/>
            <p14:sldId id="266"/>
            <p14:sldId id="268"/>
            <p14:sldId id="267"/>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38"/>
    <p:restoredTop sz="94694"/>
  </p:normalViewPr>
  <p:slideViewPr>
    <p:cSldViewPr snapToGrid="0" snapToObjects="1">
      <p:cViewPr varScale="1">
        <p:scale>
          <a:sx n="121" d="100"/>
          <a:sy n="121" d="100"/>
        </p:scale>
        <p:origin x="7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5F66AF-1B8E-AA4B-B0B8-628B4A932BA0}" type="datetimeFigureOut">
              <a:rPr lang="en-US" smtClean="0"/>
              <a:t>3/26/19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618793-E095-BE48-B9A5-052BD6C0DC25}" type="slidenum">
              <a:rPr lang="en-US" smtClean="0"/>
              <a:t>‹#›</a:t>
            </a:fld>
            <a:endParaRPr lang="en-US"/>
          </a:p>
        </p:txBody>
      </p:sp>
    </p:spTree>
    <p:extLst>
      <p:ext uri="{BB962C8B-B14F-4D97-AF65-F5344CB8AC3E}">
        <p14:creationId xmlns:p14="http://schemas.microsoft.com/office/powerpoint/2010/main" val="782527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008B2BE-E84A-A44A-AE29-323CC356E43F}" type="datetimeFigureOut">
              <a:rPr lang="en-US" smtClean="0"/>
              <a:t>3/26/19</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E35F830-6AAC-3740-B631-0F9FA142B51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08B2BE-E84A-A44A-AE29-323CC356E43F}" type="datetimeFigureOut">
              <a:rPr lang="en-US" smtClean="0"/>
              <a:t>3/26/19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008B2BE-E84A-A44A-AE29-323CC356E43F}" type="datetimeFigureOut">
              <a:rPr lang="en-US" smtClean="0"/>
              <a:t>3/26/19</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9E35F830-6AAC-3740-B631-0F9FA142B51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08B2BE-E84A-A44A-AE29-323CC356E43F}" type="datetimeFigureOut">
              <a:rPr lang="en-US" smtClean="0"/>
              <a:t>3/26/19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08B2BE-E84A-A44A-AE29-323CC356E43F}" type="datetimeFigureOut">
              <a:rPr lang="en-US" smtClean="0"/>
              <a:t>3/26/19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08B2BE-E84A-A44A-AE29-323CC356E43F}" type="datetimeFigureOut">
              <a:rPr lang="en-US" smtClean="0"/>
              <a:t>3/26/19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08B2BE-E84A-A44A-AE29-323CC356E43F}" type="datetimeFigureOut">
              <a:rPr lang="en-US" smtClean="0"/>
              <a:t>3/26/19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008B2BE-E84A-A44A-AE29-323CC356E43F}" type="datetimeFigureOut">
              <a:rPr lang="en-US" smtClean="0"/>
              <a:t>3/26/19</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E35F830-6AAC-3740-B631-0F9FA142B514}"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008B2BE-E84A-A44A-AE29-323CC356E43F}" type="datetimeFigureOut">
              <a:rPr lang="en-US" smtClean="0"/>
              <a:t>3/26/19</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a:t>
              </a:t>
            </a:r>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E35F830-6AAC-3740-B631-0F9FA142B514}"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08B2BE-E84A-A44A-AE29-323CC356E43F}"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08B2BE-E84A-A44A-AE29-323CC356E43F}"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35F830-6AAC-3740-B631-0F9FA142B51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008B2BE-E84A-A44A-AE29-323CC356E43F}" type="datetimeFigureOut">
              <a:rPr lang="en-US" smtClean="0"/>
              <a:t>3/26/19</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E35F830-6AAC-3740-B631-0F9FA142B514}" type="slidenum">
              <a:rPr lang="en-US" smtClean="0"/>
              <a:t>‹#›</a:t>
            </a:fld>
            <a:endParaRPr lang="en-US"/>
          </a:p>
        </p:txBody>
      </p:sp>
    </p:spTree>
    <p:extLst>
      <p:ext uri="{BB962C8B-B14F-4D97-AF65-F5344CB8AC3E}">
        <p14:creationId xmlns:p14="http://schemas.microsoft.com/office/powerpoint/2010/main" val="749197995"/>
      </p:ext>
    </p:extLst>
  </p:cSld>
  <p:clrMap bg1="lt1" tx1="dk1" bg2="lt2" tx2="dk2" accent1="accent1" accent2="accent2" accent3="accent3" accent4="accent4" accent5="accent5" accent6="accent6" hlink="hlink" folHlink="folHlink"/>
  <p:sldLayoutIdLst>
    <p:sldLayoutId id="2147484115" r:id="rId1"/>
    <p:sldLayoutId id="2147484116" r:id="rId2"/>
    <p:sldLayoutId id="2147484117" r:id="rId3"/>
    <p:sldLayoutId id="2147484118" r:id="rId4"/>
    <p:sldLayoutId id="2147484119" r:id="rId5"/>
    <p:sldLayoutId id="2147484120" r:id="rId6"/>
    <p:sldLayoutId id="2147484121" r:id="rId7"/>
    <p:sldLayoutId id="2147484122" r:id="rId8"/>
    <p:sldLayoutId id="2147484123" r:id="rId9"/>
    <p:sldLayoutId id="2147484124" r:id="rId10"/>
    <p:sldLayoutId id="214748412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7.xml"/><Relationship Id="rId4" Type="http://schemas.openxmlformats.org/officeDocument/2006/relationships/hyperlink" Target="http://www.youtube.com/watch?v=frLvw5CRpWA"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7.xml"/><Relationship Id="rId5" Type="http://schemas.openxmlformats.org/officeDocument/2006/relationships/image" Target="../media/image15.tiff"/><Relationship Id="rId4" Type="http://schemas.openxmlformats.org/officeDocument/2006/relationships/image" Target="../media/image14.tiff"/></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learning.gov.wales/docs/learningwales/publications/140626-careers-and-the-world-of-work-learning-and-progression-en.pdf" TargetMode="External"/><Relationship Id="rId3" Type="http://schemas.openxmlformats.org/officeDocument/2006/relationships/hyperlink" Target="https://businesswales.gov.wales/bigideas/" TargetMode="External"/><Relationship Id="rId7" Type="http://schemas.openxmlformats.org/officeDocument/2006/relationships/hyperlink" Target="https://gweddill.gov.wales/docs/dcells/publications/150225-successful-futures-en.pdf" TargetMode="External"/><Relationship Id="rId2" Type="http://schemas.openxmlformats.org/officeDocument/2006/relationships/hyperlink" Target="https://businesswales.gov.wales/bigideas/insights-and-inspiration/what-entrepreneur" TargetMode="External"/><Relationship Id="rId1" Type="http://schemas.openxmlformats.org/officeDocument/2006/relationships/slideLayout" Target="../slideLayouts/slideLayout7.xml"/><Relationship Id="rId6" Type="http://schemas.openxmlformats.org/officeDocument/2006/relationships/hyperlink" Target="https://gweddill.gov.wales/docs/dcells/publications/141001-qualified-for-life-en.pdf" TargetMode="External"/><Relationship Id="rId5" Type="http://schemas.openxmlformats.org/officeDocument/2006/relationships/hyperlink" Target="https://businesswales.gov.wales/bigideas/welcome-partners-area/national-primary-school-competition-enterprise-troopers" TargetMode="External"/><Relationship Id="rId4" Type="http://schemas.openxmlformats.org/officeDocument/2006/relationships/hyperlink" Target="https://www.carnegieuktrust.org.uk/" TargetMode="External"/><Relationship Id="rId9" Type="http://schemas.openxmlformats.org/officeDocument/2006/relationships/hyperlink" Target="https://www.socialenterprise.academ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earning.gov.wales/docs/learningwales/publications/140626-careers-and-the-world-of-work-learning-and-progression-en.pdf" TargetMode="External"/><Relationship Id="rId2" Type="http://schemas.openxmlformats.org/officeDocument/2006/relationships/hyperlink" Target="https://businesswales.gov.wales/bigideas/sites/bigideas/files/documents/YES-%20An%20Action%20Plan%20for%20Wales%202010-15%20_Eng_1.pdf" TargetMode="External"/><Relationship Id="rId1" Type="http://schemas.openxmlformats.org/officeDocument/2006/relationships/slideLayout" Target="../slideLayouts/slideLayout7.xml"/><Relationship Id="rId5" Type="http://schemas.openxmlformats.org/officeDocument/2006/relationships/hyperlink" Target="https://learning.gov.wales/docs/learningwales/publications/180620-dcf-guidance-2018-en.pdf" TargetMode="External"/><Relationship Id="rId4" Type="http://schemas.openxmlformats.org/officeDocument/2006/relationships/hyperlink" Target="https://gov.wales/sites/default/files/publications/2018-03/succesful-futures-a-summary-of-professor-graham-donaldsons-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US" b="1" u="sng" dirty="0"/>
              <a:t>ENTREPRENEURIAL EDUCATION</a:t>
            </a:r>
            <a:br>
              <a:rPr lang="en-US" dirty="0"/>
            </a:br>
            <a:r>
              <a:rPr lang="en-US" dirty="0"/>
              <a:t>M6X01531</a:t>
            </a:r>
          </a:p>
        </p:txBody>
      </p:sp>
      <p:sp>
        <p:nvSpPr>
          <p:cNvPr id="4" name="Subtitle 3"/>
          <p:cNvSpPr>
            <a:spLocks noGrp="1"/>
          </p:cNvSpPr>
          <p:nvPr>
            <p:ph type="subTitle" idx="1"/>
          </p:nvPr>
        </p:nvSpPr>
        <p:spPr>
          <a:xfrm>
            <a:off x="2524539" y="3751604"/>
            <a:ext cx="7414592" cy="2698892"/>
          </a:xfrm>
        </p:spPr>
        <p:txBody>
          <a:bodyPr/>
          <a:lstStyle/>
          <a:p>
            <a:endParaRPr lang="en-US" dirty="0"/>
          </a:p>
        </p:txBody>
      </p:sp>
      <p:pic>
        <p:nvPicPr>
          <p:cNvPr id="6" name="Picture 5"/>
          <p:cNvPicPr>
            <a:picLocks noChangeAspect="1"/>
          </p:cNvPicPr>
          <p:nvPr/>
        </p:nvPicPr>
        <p:blipFill>
          <a:blip r:embed="rId2"/>
          <a:stretch>
            <a:fillRect/>
          </a:stretch>
        </p:blipFill>
        <p:spPr>
          <a:xfrm>
            <a:off x="2524539" y="3751604"/>
            <a:ext cx="7414592" cy="2698892"/>
          </a:xfrm>
          <a:prstGeom prst="rect">
            <a:avLst/>
          </a:prstGeom>
        </p:spPr>
      </p:pic>
    </p:spTree>
    <p:extLst>
      <p:ext uri="{BB962C8B-B14F-4D97-AF65-F5344CB8AC3E}">
        <p14:creationId xmlns:p14="http://schemas.microsoft.com/office/powerpoint/2010/main" val="520357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57060" y="365125"/>
            <a:ext cx="4069497" cy="1325563"/>
          </a:xfrm>
        </p:spPr>
        <p:txBody>
          <a:bodyPr>
            <a:normAutofit fontScale="90000"/>
          </a:bodyPr>
          <a:lstStyle/>
          <a:p>
            <a:r>
              <a:rPr lang="en-US" b="1" u="sng" dirty="0"/>
              <a:t>ENTERPRISE   TROOPERS  </a:t>
            </a:r>
          </a:p>
        </p:txBody>
      </p:sp>
      <p:pic>
        <p:nvPicPr>
          <p:cNvPr id="5" name="Picture 4"/>
          <p:cNvPicPr>
            <a:picLocks noChangeAspect="1"/>
          </p:cNvPicPr>
          <p:nvPr/>
        </p:nvPicPr>
        <p:blipFill>
          <a:blip r:embed="rId2"/>
          <a:stretch>
            <a:fillRect/>
          </a:stretch>
        </p:blipFill>
        <p:spPr>
          <a:xfrm>
            <a:off x="1083365" y="1690687"/>
            <a:ext cx="10475844" cy="4382121"/>
          </a:xfrm>
          <a:prstGeom prst="rect">
            <a:avLst/>
          </a:prstGeom>
        </p:spPr>
      </p:pic>
    </p:spTree>
    <p:extLst>
      <p:ext uri="{BB962C8B-B14F-4D97-AF65-F5344CB8AC3E}">
        <p14:creationId xmlns:p14="http://schemas.microsoft.com/office/powerpoint/2010/main" val="1339013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371600"/>
          </a:xfrm>
        </p:spPr>
        <p:txBody>
          <a:bodyPr>
            <a:normAutofit/>
          </a:bodyPr>
          <a:lstStyle/>
          <a:p>
            <a:r>
              <a:rPr lang="en-US" b="1" u="sng" dirty="0"/>
              <a:t>Objectives</a:t>
            </a:r>
          </a:p>
        </p:txBody>
      </p:sp>
      <p:sp>
        <p:nvSpPr>
          <p:cNvPr id="3" name="Content Placeholder 2"/>
          <p:cNvSpPr>
            <a:spLocks noGrp="1"/>
          </p:cNvSpPr>
          <p:nvPr>
            <p:ph idx="1"/>
          </p:nvPr>
        </p:nvSpPr>
        <p:spPr>
          <a:xfrm>
            <a:off x="1066800" y="2103120"/>
            <a:ext cx="6485467" cy="3931920"/>
          </a:xfrm>
        </p:spPr>
        <p:txBody>
          <a:bodyPr>
            <a:normAutofit/>
          </a:bodyPr>
          <a:lstStyle/>
          <a:p>
            <a:r>
              <a:rPr lang="en-US" dirty="0"/>
              <a:t>Introduction to terms used and their meaning.</a:t>
            </a:r>
          </a:p>
          <a:p>
            <a:r>
              <a:rPr lang="en-US" dirty="0"/>
              <a:t>Give an in-depth knowledge of the chosen entrepreneurial initiative.</a:t>
            </a:r>
          </a:p>
          <a:p>
            <a:r>
              <a:rPr lang="en-US" dirty="0"/>
              <a:t>Look at how the initiative encourages entrepreneurial thinking.</a:t>
            </a:r>
          </a:p>
          <a:p>
            <a:r>
              <a:rPr lang="en-US" dirty="0"/>
              <a:t>Reflect on other skills that can be developed through participation of the initiative.</a:t>
            </a:r>
          </a:p>
          <a:p>
            <a:r>
              <a:rPr lang="en-US" dirty="0"/>
              <a:t>Possible limitations</a:t>
            </a:r>
          </a:p>
          <a:p>
            <a:r>
              <a:rPr lang="en-US" dirty="0"/>
              <a:t>Conclusion</a:t>
            </a:r>
          </a:p>
          <a:p>
            <a:endParaRPr lang="en-US" dirty="0"/>
          </a:p>
          <a:p>
            <a:endParaRPr lang="en-US" dirty="0"/>
          </a:p>
          <a:p>
            <a:endParaRPr lang="en-US" dirty="0"/>
          </a:p>
        </p:txBody>
      </p:sp>
      <p:pic>
        <p:nvPicPr>
          <p:cNvPr id="4" name="Picture 3"/>
          <p:cNvPicPr>
            <a:picLocks noChangeAspect="1"/>
          </p:cNvPicPr>
          <p:nvPr/>
        </p:nvPicPr>
        <p:blipFill rotWithShape="1">
          <a:blip r:embed="rId2"/>
          <a:srcRect r="5842" b="-2"/>
          <a:stretch/>
        </p:blipFill>
        <p:spPr>
          <a:xfrm>
            <a:off x="8020571" y="2161488"/>
            <a:ext cx="3019646" cy="3632643"/>
          </a:xfrm>
          <a:prstGeom prst="rect">
            <a:avLst/>
          </a:prstGeom>
        </p:spPr>
      </p:pic>
    </p:spTree>
    <p:extLst>
      <p:ext uri="{BB962C8B-B14F-4D97-AF65-F5344CB8AC3E}">
        <p14:creationId xmlns:p14="http://schemas.microsoft.com/office/powerpoint/2010/main" val="149460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7991" y="642594"/>
            <a:ext cx="6029654" cy="895649"/>
          </a:xfrm>
        </p:spPr>
        <p:txBody>
          <a:bodyPr>
            <a:normAutofit fontScale="90000"/>
          </a:bodyPr>
          <a:lstStyle/>
          <a:p>
            <a:r>
              <a:rPr lang="en-US" sz="3600" dirty="0"/>
              <a:t> </a:t>
            </a:r>
            <a:r>
              <a:rPr lang="en-US" sz="3200" u="sng" dirty="0"/>
              <a:t>What is an Entrepreneur ?</a:t>
            </a:r>
            <a:br>
              <a:rPr lang="en-US" sz="3200" u="sng" dirty="0"/>
            </a:br>
            <a:endParaRPr lang="en-US" sz="3200" u="sng" dirty="0"/>
          </a:p>
        </p:txBody>
      </p:sp>
      <p:sp>
        <p:nvSpPr>
          <p:cNvPr id="3" name="Content Placeholder 2"/>
          <p:cNvSpPr>
            <a:spLocks noGrp="1"/>
          </p:cNvSpPr>
          <p:nvPr>
            <p:ph idx="1"/>
          </p:nvPr>
        </p:nvSpPr>
        <p:spPr>
          <a:xfrm>
            <a:off x="1066800" y="1538244"/>
            <a:ext cx="10058400" cy="503208"/>
          </a:xfrm>
        </p:spPr>
        <p:txBody>
          <a:bodyPr/>
          <a:lstStyle/>
          <a:p>
            <a:r>
              <a:rPr lang="en-US" dirty="0"/>
              <a:t>There are many working theories and definitions of what an Entrepreneur is </a:t>
            </a:r>
            <a:r>
              <a:rPr lang="en-US"/>
              <a:t>: </a:t>
            </a:r>
            <a:endParaRPr lang="en-US" dirty="0"/>
          </a:p>
        </p:txBody>
      </p:sp>
      <p:sp>
        <p:nvSpPr>
          <p:cNvPr id="4" name="TextBox 3"/>
          <p:cNvSpPr txBox="1"/>
          <p:nvPr/>
        </p:nvSpPr>
        <p:spPr>
          <a:xfrm>
            <a:off x="1242237" y="2041452"/>
            <a:ext cx="9707526" cy="1846659"/>
          </a:xfrm>
          <a:prstGeom prst="rect">
            <a:avLst/>
          </a:prstGeom>
          <a:noFill/>
        </p:spPr>
        <p:txBody>
          <a:bodyPr wrap="square" rtlCol="0">
            <a:spAutoFit/>
          </a:bodyPr>
          <a:lstStyle/>
          <a:p>
            <a:r>
              <a:rPr lang="en-US" sz="2400" dirty="0"/>
              <a:t>“ An Entrepreneur is someone who has an idea and turns it into a business reality” </a:t>
            </a:r>
            <a:r>
              <a:rPr lang="en-US" dirty="0"/>
              <a:t>(Big Ideas Wales, 2019)</a:t>
            </a:r>
            <a:endParaRPr lang="en-US" sz="2400" dirty="0"/>
          </a:p>
          <a:p>
            <a:endParaRPr lang="en-US" sz="2400" dirty="0"/>
          </a:p>
          <a:p>
            <a:endParaRPr lang="en-US" sz="2400" dirty="0"/>
          </a:p>
          <a:p>
            <a:endParaRPr lang="en-US" dirty="0"/>
          </a:p>
        </p:txBody>
      </p:sp>
      <p:sp>
        <p:nvSpPr>
          <p:cNvPr id="8" name="TextBox 7"/>
          <p:cNvSpPr txBox="1"/>
          <p:nvPr/>
        </p:nvSpPr>
        <p:spPr>
          <a:xfrm>
            <a:off x="1066800" y="3157870"/>
            <a:ext cx="9767777" cy="2308324"/>
          </a:xfrm>
          <a:prstGeom prst="rect">
            <a:avLst/>
          </a:prstGeom>
          <a:noFill/>
        </p:spPr>
        <p:txBody>
          <a:bodyPr wrap="square" rtlCol="0">
            <a:spAutoFit/>
          </a:bodyPr>
          <a:lstStyle/>
          <a:p>
            <a:r>
              <a:rPr lang="en-US" dirty="0"/>
              <a:t>However in todays society it means more than just a business venture. It is a lifestyle which is based on:</a:t>
            </a:r>
          </a:p>
          <a:p>
            <a:endParaRPr lang="en-US" dirty="0"/>
          </a:p>
          <a:p>
            <a:pPr marL="285750" indent="-285750">
              <a:buFont typeface="Arial" charset="0"/>
              <a:buChar char="•"/>
            </a:pPr>
            <a:r>
              <a:rPr lang="en-US" dirty="0"/>
              <a:t>Attitude</a:t>
            </a:r>
          </a:p>
          <a:p>
            <a:pPr marL="285750" indent="-285750">
              <a:buFont typeface="Arial" charset="0"/>
              <a:buChar char="•"/>
            </a:pPr>
            <a:r>
              <a:rPr lang="en-US" dirty="0"/>
              <a:t>Creativity</a:t>
            </a:r>
          </a:p>
          <a:p>
            <a:pPr marL="285750" indent="-285750">
              <a:buFont typeface="Arial" charset="0"/>
              <a:buChar char="•"/>
            </a:pPr>
            <a:r>
              <a:rPr lang="en-US" dirty="0"/>
              <a:t>Relationships</a:t>
            </a:r>
          </a:p>
          <a:p>
            <a:pPr marL="285750" indent="-285750">
              <a:buFont typeface="Arial" charset="0"/>
              <a:buChar char="•"/>
            </a:pPr>
            <a:r>
              <a:rPr lang="en-US" dirty="0"/>
              <a:t>Organization</a:t>
            </a:r>
          </a:p>
          <a:p>
            <a:pPr marL="285750" indent="-285750">
              <a:buFont typeface="Arial" charset="0"/>
              <a:buChar char="•"/>
            </a:pPr>
            <a:endParaRPr lang="en-US" dirty="0"/>
          </a:p>
        </p:txBody>
      </p:sp>
      <p:sp>
        <p:nvSpPr>
          <p:cNvPr id="9" name="TextBox 8"/>
          <p:cNvSpPr txBox="1"/>
          <p:nvPr/>
        </p:nvSpPr>
        <p:spPr>
          <a:xfrm>
            <a:off x="1242237" y="5466194"/>
            <a:ext cx="10304721" cy="646331"/>
          </a:xfrm>
          <a:prstGeom prst="rect">
            <a:avLst/>
          </a:prstGeom>
          <a:noFill/>
        </p:spPr>
        <p:txBody>
          <a:bodyPr wrap="square" rtlCol="0">
            <a:spAutoFit/>
          </a:bodyPr>
          <a:lstStyle/>
          <a:p>
            <a:r>
              <a:rPr lang="en-US" dirty="0"/>
              <a:t>Entrepreneurs are ordinary people who are driven and show determination to provide a service or product which are developed from their ideas.</a:t>
            </a:r>
          </a:p>
        </p:txBody>
      </p:sp>
      <p:pic>
        <p:nvPicPr>
          <p:cNvPr id="10" name="Picture 9"/>
          <p:cNvPicPr>
            <a:picLocks noChangeAspect="1"/>
          </p:cNvPicPr>
          <p:nvPr/>
        </p:nvPicPr>
        <p:blipFill>
          <a:blip r:embed="rId2"/>
          <a:stretch>
            <a:fillRect/>
          </a:stretch>
        </p:blipFill>
        <p:spPr>
          <a:xfrm>
            <a:off x="4401879" y="3785024"/>
            <a:ext cx="6432698" cy="1336224"/>
          </a:xfrm>
          <a:prstGeom prst="rect">
            <a:avLst/>
          </a:prstGeom>
        </p:spPr>
      </p:pic>
      <p:sp>
        <p:nvSpPr>
          <p:cNvPr id="12" name="TextBox 11"/>
          <p:cNvSpPr txBox="1"/>
          <p:nvPr/>
        </p:nvSpPr>
        <p:spPr>
          <a:xfrm>
            <a:off x="8888818" y="6213280"/>
            <a:ext cx="2902689" cy="276999"/>
          </a:xfrm>
          <a:prstGeom prst="rect">
            <a:avLst/>
          </a:prstGeom>
          <a:noFill/>
        </p:spPr>
        <p:txBody>
          <a:bodyPr wrap="square" rtlCol="0">
            <a:spAutoFit/>
          </a:bodyPr>
          <a:lstStyle/>
          <a:p>
            <a:r>
              <a:rPr lang="en-US" sz="1200" dirty="0"/>
              <a:t>Big Ideas Wales (2019)</a:t>
            </a:r>
          </a:p>
        </p:txBody>
      </p:sp>
    </p:spTree>
    <p:extLst>
      <p:ext uri="{BB962C8B-B14F-4D97-AF65-F5344CB8AC3E}">
        <p14:creationId xmlns:p14="http://schemas.microsoft.com/office/powerpoint/2010/main" val="522984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6605" y="384561"/>
            <a:ext cx="5996762" cy="941002"/>
          </a:xfrm>
        </p:spPr>
        <p:txBody>
          <a:bodyPr>
            <a:normAutofit/>
          </a:bodyPr>
          <a:lstStyle/>
          <a:p>
            <a:r>
              <a:rPr lang="en-US" sz="3200" u="sng" dirty="0"/>
              <a:t>Entrepreneurial Education</a:t>
            </a:r>
          </a:p>
        </p:txBody>
      </p:sp>
      <p:sp>
        <p:nvSpPr>
          <p:cNvPr id="3" name="TextBox 2"/>
          <p:cNvSpPr txBox="1"/>
          <p:nvPr/>
        </p:nvSpPr>
        <p:spPr>
          <a:xfrm>
            <a:off x="935665" y="1134177"/>
            <a:ext cx="10249786" cy="3785652"/>
          </a:xfrm>
          <a:prstGeom prst="rect">
            <a:avLst/>
          </a:prstGeom>
          <a:noFill/>
        </p:spPr>
        <p:txBody>
          <a:bodyPr wrap="square" rtlCol="0">
            <a:spAutoFit/>
          </a:bodyPr>
          <a:lstStyle/>
          <a:p>
            <a:r>
              <a:rPr lang="en-US" sz="2000" dirty="0"/>
              <a:t>Provides opportunities, skills and knowledge to help develop enterprising pupils. </a:t>
            </a:r>
          </a:p>
          <a:p>
            <a:r>
              <a:rPr lang="en-US" sz="2000" dirty="0"/>
              <a:t>Qualified for life (2015) recognizes the importance of an entrepreneurial mind-set as one of the four main purposes of the new curriculum;</a:t>
            </a:r>
          </a:p>
          <a:p>
            <a:endParaRPr lang="en-US" sz="2000" dirty="0"/>
          </a:p>
          <a:p>
            <a:pPr marL="342900" indent="-342900">
              <a:buFont typeface="Arial" charset="0"/>
              <a:buChar char="•"/>
            </a:pPr>
            <a:r>
              <a:rPr lang="en-US" sz="2000" dirty="0"/>
              <a:t>Apply and connect skills and knowledge to create ideas and products</a:t>
            </a:r>
          </a:p>
          <a:p>
            <a:pPr marL="342900" indent="-342900">
              <a:buFont typeface="Arial" charset="0"/>
              <a:buChar char="•"/>
            </a:pPr>
            <a:r>
              <a:rPr lang="en-US" sz="2000" dirty="0"/>
              <a:t>To think creatively and problem solve</a:t>
            </a:r>
          </a:p>
          <a:p>
            <a:pPr marL="342900" indent="-342900">
              <a:buFont typeface="Arial" charset="0"/>
              <a:buChar char="•"/>
            </a:pPr>
            <a:r>
              <a:rPr lang="en-US" sz="2000" dirty="0"/>
              <a:t>Grasp opportunities</a:t>
            </a:r>
          </a:p>
          <a:p>
            <a:pPr marL="342900" indent="-342900">
              <a:buFont typeface="Arial" charset="0"/>
              <a:buChar char="•"/>
            </a:pPr>
            <a:r>
              <a:rPr lang="en-US" sz="2000" dirty="0"/>
              <a:t>Take measured risks</a:t>
            </a:r>
          </a:p>
          <a:p>
            <a:pPr marL="342900" indent="-342900">
              <a:buFont typeface="Arial" charset="0"/>
              <a:buChar char="•"/>
            </a:pPr>
            <a:r>
              <a:rPr lang="en-US" sz="2000" dirty="0"/>
              <a:t>Role play </a:t>
            </a:r>
            <a:endParaRPr lang="en-GB" sz="2000" dirty="0"/>
          </a:p>
          <a:p>
            <a:pPr marL="342900" indent="-342900">
              <a:buFont typeface="Arial" charset="0"/>
              <a:buChar char="•"/>
            </a:pPr>
            <a:r>
              <a:rPr lang="en-GB" sz="2000" dirty="0"/>
              <a:t>Express emotions and ideas through different media</a:t>
            </a:r>
          </a:p>
          <a:p>
            <a:pPr marL="342900" indent="-342900">
              <a:buFont typeface="Arial" charset="0"/>
              <a:buChar char="•"/>
            </a:pPr>
            <a:r>
              <a:rPr lang="en-GB" sz="2000" dirty="0"/>
              <a:t>For all to benefit from each others skills and enthusiasm </a:t>
            </a:r>
            <a:endParaRPr lang="en-US" sz="2000" dirty="0"/>
          </a:p>
          <a:p>
            <a:pPr marL="342900" indent="-342900">
              <a:buFont typeface="Arial" charset="0"/>
              <a:buChar char="•"/>
            </a:pPr>
            <a:endParaRPr lang="en-US" sz="2000" dirty="0"/>
          </a:p>
        </p:txBody>
      </p:sp>
      <p:pic>
        <p:nvPicPr>
          <p:cNvPr id="6" name="Picture 5"/>
          <p:cNvPicPr>
            <a:picLocks noChangeAspect="1"/>
          </p:cNvPicPr>
          <p:nvPr/>
        </p:nvPicPr>
        <p:blipFill>
          <a:blip r:embed="rId2"/>
          <a:stretch>
            <a:fillRect/>
          </a:stretch>
        </p:blipFill>
        <p:spPr>
          <a:xfrm>
            <a:off x="9133367" y="2835617"/>
            <a:ext cx="2571750" cy="3214688"/>
          </a:xfrm>
          <a:prstGeom prst="rect">
            <a:avLst/>
          </a:prstGeom>
        </p:spPr>
      </p:pic>
      <p:sp>
        <p:nvSpPr>
          <p:cNvPr id="7" name="TextBox 6"/>
          <p:cNvSpPr txBox="1"/>
          <p:nvPr/>
        </p:nvSpPr>
        <p:spPr>
          <a:xfrm>
            <a:off x="754912" y="4919829"/>
            <a:ext cx="7549116" cy="1477328"/>
          </a:xfrm>
          <a:prstGeom prst="rect">
            <a:avLst/>
          </a:prstGeom>
          <a:noFill/>
        </p:spPr>
        <p:txBody>
          <a:bodyPr wrap="square" rtlCol="0">
            <a:spAutoFit/>
          </a:bodyPr>
          <a:lstStyle/>
          <a:p>
            <a:r>
              <a:rPr lang="en-US" dirty="0"/>
              <a:t>“ Entrepreneurship education is about developing young people’s attitudes and skills to help them realize their potential. It is also about having the drive to turn ideas and opportunities into reality, enabling young people to be positive, proactive and successful in the approach to life and work.”  (</a:t>
            </a:r>
            <a:r>
              <a:rPr lang="en-US" sz="1400" dirty="0"/>
              <a:t>Welsh </a:t>
            </a:r>
            <a:r>
              <a:rPr lang="en-US" sz="1400" dirty="0" err="1"/>
              <a:t>Gov</a:t>
            </a:r>
            <a:r>
              <a:rPr lang="en-US" sz="1400" dirty="0"/>
              <a:t> 2015, p2)</a:t>
            </a:r>
          </a:p>
        </p:txBody>
      </p:sp>
      <p:sp>
        <p:nvSpPr>
          <p:cNvPr id="10" name="TextBox 9"/>
          <p:cNvSpPr txBox="1"/>
          <p:nvPr/>
        </p:nvSpPr>
        <p:spPr>
          <a:xfrm>
            <a:off x="6103088" y="6212491"/>
            <a:ext cx="5826643" cy="276999"/>
          </a:xfrm>
          <a:prstGeom prst="rect">
            <a:avLst/>
          </a:prstGeom>
          <a:noFill/>
        </p:spPr>
        <p:txBody>
          <a:bodyPr wrap="square" rtlCol="0">
            <a:spAutoFit/>
          </a:bodyPr>
          <a:lstStyle/>
          <a:p>
            <a:r>
              <a:rPr lang="en-US" sz="1200" dirty="0"/>
              <a:t>Welsh Government (2015) Qualified for life (2015) Successful Futures (2015)</a:t>
            </a:r>
          </a:p>
        </p:txBody>
      </p:sp>
    </p:spTree>
    <p:extLst>
      <p:ext uri="{BB962C8B-B14F-4D97-AF65-F5344CB8AC3E}">
        <p14:creationId xmlns:p14="http://schemas.microsoft.com/office/powerpoint/2010/main" val="274188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9828028" y="583905"/>
            <a:ext cx="1816100" cy="1892300"/>
          </a:xfrm>
          <a:prstGeom prst="rect">
            <a:avLst/>
          </a:prstGeom>
        </p:spPr>
      </p:pic>
      <p:pic>
        <p:nvPicPr>
          <p:cNvPr id="8" name="Picture 7"/>
          <p:cNvPicPr>
            <a:picLocks noChangeAspect="1"/>
          </p:cNvPicPr>
          <p:nvPr/>
        </p:nvPicPr>
        <p:blipFill>
          <a:blip r:embed="rId2"/>
          <a:stretch>
            <a:fillRect/>
          </a:stretch>
        </p:blipFill>
        <p:spPr>
          <a:xfrm>
            <a:off x="9828028" y="4209607"/>
            <a:ext cx="1816100" cy="1892300"/>
          </a:xfrm>
          <a:prstGeom prst="rect">
            <a:avLst/>
          </a:prstGeom>
        </p:spPr>
      </p:pic>
      <p:pic>
        <p:nvPicPr>
          <p:cNvPr id="9" name="Picture 8"/>
          <p:cNvPicPr>
            <a:picLocks noChangeAspect="1"/>
          </p:cNvPicPr>
          <p:nvPr/>
        </p:nvPicPr>
        <p:blipFill>
          <a:blip r:embed="rId2"/>
          <a:stretch>
            <a:fillRect/>
          </a:stretch>
        </p:blipFill>
        <p:spPr>
          <a:xfrm>
            <a:off x="623888" y="583905"/>
            <a:ext cx="1816100" cy="1892300"/>
          </a:xfrm>
          <a:prstGeom prst="rect">
            <a:avLst/>
          </a:prstGeom>
        </p:spPr>
      </p:pic>
      <p:pic>
        <p:nvPicPr>
          <p:cNvPr id="10" name="Picture 9"/>
          <p:cNvPicPr>
            <a:picLocks noChangeAspect="1"/>
          </p:cNvPicPr>
          <p:nvPr/>
        </p:nvPicPr>
        <p:blipFill>
          <a:blip r:embed="rId2"/>
          <a:stretch>
            <a:fillRect/>
          </a:stretch>
        </p:blipFill>
        <p:spPr>
          <a:xfrm>
            <a:off x="623888" y="4209607"/>
            <a:ext cx="1816100" cy="1892300"/>
          </a:xfrm>
          <a:prstGeom prst="rect">
            <a:avLst/>
          </a:prstGeom>
        </p:spPr>
      </p:pic>
      <p:pic>
        <p:nvPicPr>
          <p:cNvPr id="14" name="Picture 13"/>
          <p:cNvPicPr>
            <a:picLocks noChangeAspect="1"/>
          </p:cNvPicPr>
          <p:nvPr/>
        </p:nvPicPr>
        <p:blipFill>
          <a:blip r:embed="rId3"/>
          <a:stretch>
            <a:fillRect/>
          </a:stretch>
        </p:blipFill>
        <p:spPr>
          <a:xfrm>
            <a:off x="3014663" y="583905"/>
            <a:ext cx="6257925" cy="2516483"/>
          </a:xfrm>
          <a:prstGeom prst="rect">
            <a:avLst/>
          </a:prstGeom>
        </p:spPr>
      </p:pic>
      <p:sp>
        <p:nvSpPr>
          <p:cNvPr id="15" name="Rectangle 14"/>
          <p:cNvSpPr/>
          <p:nvPr/>
        </p:nvSpPr>
        <p:spPr>
          <a:xfrm>
            <a:off x="3404539" y="3254966"/>
            <a:ext cx="5292894" cy="369332"/>
          </a:xfrm>
          <a:prstGeom prst="rect">
            <a:avLst/>
          </a:prstGeom>
        </p:spPr>
        <p:txBody>
          <a:bodyPr wrap="square">
            <a:spAutoFit/>
          </a:bodyPr>
          <a:lstStyle/>
          <a:p>
            <a:r>
              <a:rPr lang="en-US" dirty="0">
                <a:hlinkClick r:id="rId4"/>
              </a:rPr>
              <a:t>www.youtube.com/watch?v=frLvw5CRpWA</a:t>
            </a:r>
            <a:endParaRPr lang="en-US" dirty="0"/>
          </a:p>
        </p:txBody>
      </p:sp>
      <p:sp>
        <p:nvSpPr>
          <p:cNvPr id="16" name="TextBox 15"/>
          <p:cNvSpPr txBox="1"/>
          <p:nvPr/>
        </p:nvSpPr>
        <p:spPr>
          <a:xfrm>
            <a:off x="3014663" y="4093535"/>
            <a:ext cx="6257925" cy="1692771"/>
          </a:xfrm>
          <a:prstGeom prst="rect">
            <a:avLst/>
          </a:prstGeom>
          <a:noFill/>
        </p:spPr>
        <p:txBody>
          <a:bodyPr wrap="square" rtlCol="0">
            <a:spAutoFit/>
          </a:bodyPr>
          <a:lstStyle/>
          <a:p>
            <a:r>
              <a:rPr lang="en-US" dirty="0"/>
              <a:t>Enterprise Troopers Primary School Annual Competition </a:t>
            </a:r>
          </a:p>
          <a:p>
            <a:r>
              <a:rPr lang="en-US" dirty="0"/>
              <a:t>In Wales Millennium Centre recognizing pupils who have started and plan to grow their businesses in schools across Wales. </a:t>
            </a:r>
          </a:p>
          <a:p>
            <a:endParaRPr lang="en-US" dirty="0"/>
          </a:p>
          <a:p>
            <a:r>
              <a:rPr lang="en-US" sz="1400" dirty="0"/>
              <a:t>(2019 National finals are to be held Cardiff Metropolitan University)</a:t>
            </a:r>
          </a:p>
        </p:txBody>
      </p:sp>
    </p:spTree>
    <p:extLst>
      <p:ext uri="{BB962C8B-B14F-4D97-AF65-F5344CB8AC3E}">
        <p14:creationId xmlns:p14="http://schemas.microsoft.com/office/powerpoint/2010/main" val="149225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6799" y="638187"/>
            <a:ext cx="3792279" cy="675844"/>
          </a:xfrm>
        </p:spPr>
        <p:txBody>
          <a:bodyPr>
            <a:normAutofit/>
          </a:bodyPr>
          <a:lstStyle/>
          <a:p>
            <a:r>
              <a:rPr lang="en-US" sz="2000" dirty="0">
                <a:solidFill>
                  <a:srgbClr val="FF40FF"/>
                </a:solidFill>
              </a:rPr>
              <a:t>The Youth Entrepreneurship</a:t>
            </a:r>
            <a:br>
              <a:rPr lang="en-US" sz="2000" dirty="0">
                <a:solidFill>
                  <a:srgbClr val="FF40FF"/>
                </a:solidFill>
              </a:rPr>
            </a:br>
            <a:r>
              <a:rPr lang="en-US" sz="2000" dirty="0">
                <a:solidFill>
                  <a:srgbClr val="FF40FF"/>
                </a:solidFill>
              </a:rPr>
              <a:t>Strategy (YES) age (5-25 </a:t>
            </a:r>
            <a:r>
              <a:rPr lang="en-US" sz="2000" dirty="0" err="1">
                <a:solidFill>
                  <a:srgbClr val="FF40FF"/>
                </a:solidFill>
              </a:rPr>
              <a:t>yrs</a:t>
            </a:r>
            <a:r>
              <a:rPr lang="en-US" sz="2000" dirty="0">
                <a:solidFill>
                  <a:srgbClr val="FF40FF"/>
                </a:solidFill>
              </a:rPr>
              <a:t>)</a:t>
            </a:r>
          </a:p>
        </p:txBody>
      </p:sp>
      <p:sp>
        <p:nvSpPr>
          <p:cNvPr id="4" name="Text Placeholder 3"/>
          <p:cNvSpPr>
            <a:spLocks noGrp="1"/>
          </p:cNvSpPr>
          <p:nvPr>
            <p:ph type="body" idx="1"/>
          </p:nvPr>
        </p:nvSpPr>
        <p:spPr>
          <a:xfrm>
            <a:off x="1069848" y="1786271"/>
            <a:ext cx="3789230" cy="574157"/>
          </a:xfrm>
        </p:spPr>
        <p:txBody>
          <a:bodyPr>
            <a:normAutofit/>
          </a:bodyPr>
          <a:lstStyle/>
          <a:p>
            <a:r>
              <a:rPr lang="en-US" dirty="0">
                <a:solidFill>
                  <a:schemeClr val="tx1"/>
                </a:solidFill>
              </a:rPr>
              <a:t>‘YES’ consists of three themes:</a:t>
            </a:r>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18567" y="414678"/>
            <a:ext cx="1977655" cy="1222744"/>
          </a:xfrm>
        </p:spPr>
      </p:pic>
      <p:sp>
        <p:nvSpPr>
          <p:cNvPr id="9" name="TextBox 8"/>
          <p:cNvSpPr txBox="1"/>
          <p:nvPr/>
        </p:nvSpPr>
        <p:spPr>
          <a:xfrm>
            <a:off x="7506586" y="610552"/>
            <a:ext cx="3944679" cy="830997"/>
          </a:xfrm>
          <a:prstGeom prst="rect">
            <a:avLst/>
          </a:prstGeom>
          <a:noFill/>
        </p:spPr>
        <p:txBody>
          <a:bodyPr wrap="square" rtlCol="0">
            <a:spAutoFit/>
          </a:bodyPr>
          <a:lstStyle/>
          <a:p>
            <a:r>
              <a:rPr lang="en-US" sz="2400" dirty="0">
                <a:solidFill>
                  <a:srgbClr val="FF40FF"/>
                </a:solidFill>
              </a:rPr>
              <a:t>Enterprise Troopers age </a:t>
            </a:r>
          </a:p>
          <a:p>
            <a:r>
              <a:rPr lang="en-US" sz="2400" dirty="0">
                <a:solidFill>
                  <a:srgbClr val="FF40FF"/>
                </a:solidFill>
              </a:rPr>
              <a:t>              (5-11yrs)</a:t>
            </a:r>
          </a:p>
        </p:txBody>
      </p:sp>
      <p:sp>
        <p:nvSpPr>
          <p:cNvPr id="10" name="TextBox 9"/>
          <p:cNvSpPr txBox="1"/>
          <p:nvPr/>
        </p:nvSpPr>
        <p:spPr>
          <a:xfrm>
            <a:off x="914400" y="2434856"/>
            <a:ext cx="4455042" cy="677108"/>
          </a:xfrm>
          <a:prstGeom prst="rect">
            <a:avLst/>
          </a:prstGeom>
          <a:noFill/>
        </p:spPr>
        <p:txBody>
          <a:bodyPr wrap="square" rtlCol="0">
            <a:spAutoFit/>
          </a:bodyPr>
          <a:lstStyle/>
          <a:p>
            <a:r>
              <a:rPr lang="en-US" sz="2000" dirty="0" err="1">
                <a:solidFill>
                  <a:srgbClr val="FF40FF"/>
                </a:solidFill>
              </a:rPr>
              <a:t>Enaging</a:t>
            </a:r>
            <a:r>
              <a:rPr lang="en-US" sz="2000" dirty="0">
                <a:solidFill>
                  <a:srgbClr val="FF40FF"/>
                </a:solidFill>
              </a:rPr>
              <a:t>:</a:t>
            </a:r>
            <a:r>
              <a:rPr lang="en-US" dirty="0">
                <a:solidFill>
                  <a:srgbClr val="FF40FF"/>
                </a:solidFill>
              </a:rPr>
              <a:t> </a:t>
            </a:r>
            <a:r>
              <a:rPr lang="en-US" dirty="0"/>
              <a:t>Promotes the value of entrepreneurship</a:t>
            </a:r>
            <a:endParaRPr lang="en-US" dirty="0">
              <a:solidFill>
                <a:srgbClr val="FF40FF"/>
              </a:solidFill>
            </a:endParaRPr>
          </a:p>
        </p:txBody>
      </p:sp>
      <p:sp>
        <p:nvSpPr>
          <p:cNvPr id="12" name="TextBox 11"/>
          <p:cNvSpPr txBox="1"/>
          <p:nvPr/>
        </p:nvSpPr>
        <p:spPr>
          <a:xfrm>
            <a:off x="914400" y="3423684"/>
            <a:ext cx="3944679" cy="954107"/>
          </a:xfrm>
          <a:prstGeom prst="rect">
            <a:avLst/>
          </a:prstGeom>
          <a:noFill/>
        </p:spPr>
        <p:txBody>
          <a:bodyPr wrap="square" rtlCol="0">
            <a:spAutoFit/>
          </a:bodyPr>
          <a:lstStyle/>
          <a:p>
            <a:r>
              <a:rPr lang="en-US" sz="2000" dirty="0">
                <a:solidFill>
                  <a:srgbClr val="FF40FF"/>
                </a:solidFill>
              </a:rPr>
              <a:t>Empowering: </a:t>
            </a:r>
            <a:r>
              <a:rPr lang="en-US" dirty="0"/>
              <a:t>Provides entrepreneurial  learning opportunities </a:t>
            </a:r>
            <a:endParaRPr lang="en-US" dirty="0">
              <a:solidFill>
                <a:srgbClr val="FF40FF"/>
              </a:solidFill>
            </a:endParaRPr>
          </a:p>
        </p:txBody>
      </p:sp>
      <p:sp>
        <p:nvSpPr>
          <p:cNvPr id="15" name="TextBox 14"/>
          <p:cNvSpPr txBox="1"/>
          <p:nvPr/>
        </p:nvSpPr>
        <p:spPr>
          <a:xfrm>
            <a:off x="914400" y="4646428"/>
            <a:ext cx="4784651" cy="677108"/>
          </a:xfrm>
          <a:prstGeom prst="rect">
            <a:avLst/>
          </a:prstGeom>
          <a:noFill/>
        </p:spPr>
        <p:txBody>
          <a:bodyPr wrap="square" rtlCol="0">
            <a:spAutoFit/>
          </a:bodyPr>
          <a:lstStyle/>
          <a:p>
            <a:r>
              <a:rPr lang="en-US" sz="2000" dirty="0">
                <a:solidFill>
                  <a:srgbClr val="FF40FF"/>
                </a:solidFill>
              </a:rPr>
              <a:t>Equipping:</a:t>
            </a:r>
            <a:r>
              <a:rPr lang="en-US" sz="2000" dirty="0"/>
              <a:t> </a:t>
            </a:r>
            <a:r>
              <a:rPr lang="en-US" dirty="0"/>
              <a:t>Supports the process to create and grow a business</a:t>
            </a:r>
            <a:endParaRPr lang="en-US" dirty="0">
              <a:solidFill>
                <a:srgbClr val="FF40FF"/>
              </a:solidFill>
            </a:endParaRPr>
          </a:p>
        </p:txBody>
      </p:sp>
      <p:sp>
        <p:nvSpPr>
          <p:cNvPr id="16" name="TextBox 15"/>
          <p:cNvSpPr txBox="1"/>
          <p:nvPr/>
        </p:nvSpPr>
        <p:spPr>
          <a:xfrm>
            <a:off x="6996222" y="2509284"/>
            <a:ext cx="4529471" cy="923330"/>
          </a:xfrm>
          <a:prstGeom prst="rect">
            <a:avLst/>
          </a:prstGeom>
          <a:noFill/>
        </p:spPr>
        <p:txBody>
          <a:bodyPr wrap="square" rtlCol="0">
            <a:spAutoFit/>
          </a:bodyPr>
          <a:lstStyle/>
          <a:p>
            <a:r>
              <a:rPr lang="en-US" dirty="0"/>
              <a:t>An enterprising competition opportunity for pupils and schools to engage in and be a part of</a:t>
            </a:r>
          </a:p>
        </p:txBody>
      </p:sp>
      <p:sp>
        <p:nvSpPr>
          <p:cNvPr id="17" name="TextBox 16"/>
          <p:cNvSpPr txBox="1"/>
          <p:nvPr/>
        </p:nvSpPr>
        <p:spPr>
          <a:xfrm>
            <a:off x="6996222" y="3583172"/>
            <a:ext cx="4455043" cy="923330"/>
          </a:xfrm>
          <a:prstGeom prst="rect">
            <a:avLst/>
          </a:prstGeom>
          <a:noFill/>
        </p:spPr>
        <p:txBody>
          <a:bodyPr wrap="square" rtlCol="0">
            <a:spAutoFit/>
          </a:bodyPr>
          <a:lstStyle/>
          <a:p>
            <a:r>
              <a:rPr lang="en-US" dirty="0"/>
              <a:t>Gives an opportunity for entrepreneurial learning and experience</a:t>
            </a:r>
          </a:p>
        </p:txBody>
      </p:sp>
      <p:sp>
        <p:nvSpPr>
          <p:cNvPr id="20" name="TextBox 19"/>
          <p:cNvSpPr txBox="1"/>
          <p:nvPr/>
        </p:nvSpPr>
        <p:spPr>
          <a:xfrm>
            <a:off x="6996222" y="4795284"/>
            <a:ext cx="4295555" cy="923330"/>
          </a:xfrm>
          <a:prstGeom prst="rect">
            <a:avLst/>
          </a:prstGeom>
          <a:noFill/>
        </p:spPr>
        <p:txBody>
          <a:bodyPr wrap="square" rtlCol="0">
            <a:spAutoFit/>
          </a:bodyPr>
          <a:lstStyle/>
          <a:p>
            <a:r>
              <a:rPr lang="en-US" dirty="0"/>
              <a:t>Enterprise ideas are supported and developed which enables the entrepreneurial thinking process</a:t>
            </a:r>
          </a:p>
        </p:txBody>
      </p:sp>
      <p:sp>
        <p:nvSpPr>
          <p:cNvPr id="21" name="TextBox 20"/>
          <p:cNvSpPr txBox="1"/>
          <p:nvPr/>
        </p:nvSpPr>
        <p:spPr>
          <a:xfrm>
            <a:off x="5369442" y="6326372"/>
            <a:ext cx="6581553" cy="276999"/>
          </a:xfrm>
          <a:prstGeom prst="rect">
            <a:avLst/>
          </a:prstGeom>
          <a:noFill/>
        </p:spPr>
        <p:txBody>
          <a:bodyPr wrap="square" rtlCol="0">
            <a:spAutoFit/>
          </a:bodyPr>
          <a:lstStyle/>
          <a:p>
            <a:r>
              <a:rPr lang="en-US" sz="1200" dirty="0"/>
              <a:t>Enterprise Troopers (2019) </a:t>
            </a:r>
            <a:r>
              <a:rPr lang="en-US" sz="1200" dirty="0" err="1"/>
              <a:t>Dellot</a:t>
            </a:r>
            <a:r>
              <a:rPr lang="en-US" sz="1200" dirty="0"/>
              <a:t> (2013) Big Ideas Wales (2019) </a:t>
            </a:r>
            <a:r>
              <a:rPr lang="en-US" sz="1200" dirty="0" err="1"/>
              <a:t>Carnegieuktrust</a:t>
            </a:r>
            <a:r>
              <a:rPr lang="en-US" sz="1200" dirty="0"/>
              <a:t> (2014)</a:t>
            </a:r>
          </a:p>
        </p:txBody>
      </p:sp>
      <p:pic>
        <p:nvPicPr>
          <p:cNvPr id="2" name="Picture 1">
            <a:extLst>
              <a:ext uri="{FF2B5EF4-FFF2-40B4-BE49-F238E27FC236}">
                <a16:creationId xmlns:a16="http://schemas.microsoft.com/office/drawing/2014/main" id="{20D63393-1B9D-D24C-A605-10CCB1469851}"/>
              </a:ext>
            </a:extLst>
          </p:cNvPr>
          <p:cNvPicPr>
            <a:picLocks noChangeAspect="1"/>
          </p:cNvPicPr>
          <p:nvPr/>
        </p:nvPicPr>
        <p:blipFill>
          <a:blip r:embed="rId3"/>
          <a:stretch>
            <a:fillRect/>
          </a:stretch>
        </p:blipFill>
        <p:spPr>
          <a:xfrm>
            <a:off x="8139953" y="1486303"/>
            <a:ext cx="2366682" cy="948553"/>
          </a:xfrm>
          <a:prstGeom prst="rect">
            <a:avLst/>
          </a:prstGeom>
        </p:spPr>
      </p:pic>
    </p:spTree>
    <p:extLst>
      <p:ext uri="{BB962C8B-B14F-4D97-AF65-F5344CB8AC3E}">
        <p14:creationId xmlns:p14="http://schemas.microsoft.com/office/powerpoint/2010/main" val="1683642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99460" y="372140"/>
            <a:ext cx="10621925" cy="461665"/>
          </a:xfrm>
          <a:prstGeom prst="rect">
            <a:avLst/>
          </a:prstGeom>
          <a:noFill/>
        </p:spPr>
        <p:txBody>
          <a:bodyPr wrap="square" rtlCol="0">
            <a:spAutoFit/>
          </a:bodyPr>
          <a:lstStyle/>
          <a:p>
            <a:r>
              <a:rPr lang="en-US" sz="2400" b="1" u="sng" dirty="0"/>
              <a:t>How does Enterprise Troopers encourages entrepreneurial thinking?</a:t>
            </a:r>
          </a:p>
        </p:txBody>
      </p:sp>
      <p:pic>
        <p:nvPicPr>
          <p:cNvPr id="4" name="Picture 3"/>
          <p:cNvPicPr>
            <a:picLocks noChangeAspect="1"/>
          </p:cNvPicPr>
          <p:nvPr/>
        </p:nvPicPr>
        <p:blipFill>
          <a:blip r:embed="rId2"/>
          <a:stretch>
            <a:fillRect/>
          </a:stretch>
        </p:blipFill>
        <p:spPr>
          <a:xfrm>
            <a:off x="0" y="46405"/>
            <a:ext cx="1104900" cy="1574800"/>
          </a:xfrm>
          <a:prstGeom prst="rect">
            <a:avLst/>
          </a:prstGeom>
        </p:spPr>
      </p:pic>
      <p:pic>
        <p:nvPicPr>
          <p:cNvPr id="5" name="Picture 4"/>
          <p:cNvPicPr>
            <a:picLocks noChangeAspect="1"/>
          </p:cNvPicPr>
          <p:nvPr/>
        </p:nvPicPr>
        <p:blipFill>
          <a:blip r:embed="rId3"/>
          <a:stretch>
            <a:fillRect/>
          </a:stretch>
        </p:blipFill>
        <p:spPr>
          <a:xfrm>
            <a:off x="11068935" y="0"/>
            <a:ext cx="1104900" cy="1574800"/>
          </a:xfrm>
          <a:prstGeom prst="rect">
            <a:avLst/>
          </a:prstGeom>
        </p:spPr>
      </p:pic>
      <p:pic>
        <p:nvPicPr>
          <p:cNvPr id="6" name="Picture 5"/>
          <p:cNvPicPr>
            <a:picLocks noChangeAspect="1"/>
          </p:cNvPicPr>
          <p:nvPr/>
        </p:nvPicPr>
        <p:blipFill>
          <a:blip r:embed="rId4"/>
          <a:stretch>
            <a:fillRect/>
          </a:stretch>
        </p:blipFill>
        <p:spPr>
          <a:xfrm>
            <a:off x="0" y="5283200"/>
            <a:ext cx="1104900" cy="1574800"/>
          </a:xfrm>
          <a:prstGeom prst="rect">
            <a:avLst/>
          </a:prstGeom>
        </p:spPr>
      </p:pic>
      <p:pic>
        <p:nvPicPr>
          <p:cNvPr id="8" name="Picture 7"/>
          <p:cNvPicPr>
            <a:picLocks noChangeAspect="1"/>
          </p:cNvPicPr>
          <p:nvPr/>
        </p:nvPicPr>
        <p:blipFill>
          <a:blip r:embed="rId5"/>
          <a:stretch>
            <a:fillRect/>
          </a:stretch>
        </p:blipFill>
        <p:spPr>
          <a:xfrm>
            <a:off x="11068935" y="5283200"/>
            <a:ext cx="1104900" cy="1574800"/>
          </a:xfrm>
          <a:prstGeom prst="rect">
            <a:avLst/>
          </a:prstGeom>
        </p:spPr>
      </p:pic>
      <p:sp>
        <p:nvSpPr>
          <p:cNvPr id="9" name="TextBox 8"/>
          <p:cNvSpPr txBox="1"/>
          <p:nvPr/>
        </p:nvSpPr>
        <p:spPr>
          <a:xfrm>
            <a:off x="1180214" y="978195"/>
            <a:ext cx="9548037" cy="923330"/>
          </a:xfrm>
          <a:prstGeom prst="rect">
            <a:avLst/>
          </a:prstGeom>
          <a:noFill/>
        </p:spPr>
        <p:txBody>
          <a:bodyPr wrap="square" rtlCol="0">
            <a:spAutoFit/>
          </a:bodyPr>
          <a:lstStyle/>
          <a:p>
            <a:r>
              <a:rPr lang="en-US" dirty="0"/>
              <a:t> In Wales , the </a:t>
            </a:r>
            <a:r>
              <a:rPr lang="en-US" b="1" dirty="0"/>
              <a:t>ACRO model </a:t>
            </a:r>
            <a:r>
              <a:rPr lang="en-US" dirty="0"/>
              <a:t>of entrepreneurship has been developed to define what entrepreneurship education means in practice and provide a structure for curriculum development and planning. </a:t>
            </a:r>
            <a:endParaRPr lang="en-US" sz="1200" b="1" dirty="0"/>
          </a:p>
        </p:txBody>
      </p:sp>
      <p:sp>
        <p:nvSpPr>
          <p:cNvPr id="10" name="TextBox 9"/>
          <p:cNvSpPr txBox="1"/>
          <p:nvPr/>
        </p:nvSpPr>
        <p:spPr>
          <a:xfrm>
            <a:off x="3326003" y="6570920"/>
            <a:ext cx="7848815" cy="276999"/>
          </a:xfrm>
          <a:prstGeom prst="rect">
            <a:avLst/>
          </a:prstGeom>
          <a:noFill/>
        </p:spPr>
        <p:txBody>
          <a:bodyPr wrap="square" rtlCol="0">
            <a:spAutoFit/>
          </a:bodyPr>
          <a:lstStyle/>
          <a:p>
            <a:r>
              <a:rPr lang="en-US" sz="1200" dirty="0"/>
              <a:t>Welsh Government (2012, p3)  Business Wales (2019) Welsh Government (2012) Enterprise Troopers (2017) </a:t>
            </a:r>
          </a:p>
        </p:txBody>
      </p:sp>
      <p:sp>
        <p:nvSpPr>
          <p:cNvPr id="12" name="TextBox 11"/>
          <p:cNvSpPr txBox="1"/>
          <p:nvPr/>
        </p:nvSpPr>
        <p:spPr>
          <a:xfrm>
            <a:off x="1275907" y="2020186"/>
            <a:ext cx="4412512" cy="1754326"/>
          </a:xfrm>
          <a:prstGeom prst="rect">
            <a:avLst/>
          </a:prstGeom>
          <a:noFill/>
        </p:spPr>
        <p:txBody>
          <a:bodyPr wrap="square" rtlCol="0">
            <a:spAutoFit/>
          </a:bodyPr>
          <a:lstStyle/>
          <a:p>
            <a:r>
              <a:rPr lang="en-US" b="1" dirty="0"/>
              <a:t>ATTITUDE </a:t>
            </a:r>
          </a:p>
          <a:p>
            <a:r>
              <a:rPr lang="en-US" dirty="0"/>
              <a:t>Self- confidence/belief/resilient</a:t>
            </a:r>
          </a:p>
          <a:p>
            <a:r>
              <a:rPr lang="en-US" dirty="0"/>
              <a:t>Motivation</a:t>
            </a:r>
          </a:p>
          <a:p>
            <a:r>
              <a:rPr lang="en-US" dirty="0"/>
              <a:t>Determination </a:t>
            </a:r>
          </a:p>
          <a:p>
            <a:r>
              <a:rPr lang="en-US" dirty="0"/>
              <a:t>Competitiveness</a:t>
            </a:r>
          </a:p>
          <a:p>
            <a:r>
              <a:rPr lang="en-US" dirty="0"/>
              <a:t>                 </a:t>
            </a:r>
          </a:p>
        </p:txBody>
      </p:sp>
      <p:sp>
        <p:nvSpPr>
          <p:cNvPr id="14" name="TextBox 13"/>
          <p:cNvSpPr txBox="1"/>
          <p:nvPr/>
        </p:nvSpPr>
        <p:spPr>
          <a:xfrm>
            <a:off x="5688419" y="2020186"/>
            <a:ext cx="5284381" cy="1754326"/>
          </a:xfrm>
          <a:prstGeom prst="rect">
            <a:avLst/>
          </a:prstGeom>
          <a:noFill/>
        </p:spPr>
        <p:txBody>
          <a:bodyPr wrap="square" rtlCol="0">
            <a:spAutoFit/>
          </a:bodyPr>
          <a:lstStyle/>
          <a:p>
            <a:r>
              <a:rPr lang="en-US" b="1" dirty="0"/>
              <a:t>CREATIVITY</a:t>
            </a:r>
          </a:p>
          <a:p>
            <a:r>
              <a:rPr lang="en-US" dirty="0"/>
              <a:t>Creative/ lateral thinking</a:t>
            </a:r>
          </a:p>
          <a:p>
            <a:r>
              <a:rPr lang="en-US" dirty="0"/>
              <a:t>Innovation</a:t>
            </a:r>
          </a:p>
          <a:p>
            <a:r>
              <a:rPr lang="en-US" dirty="0"/>
              <a:t>Problem solving</a:t>
            </a:r>
          </a:p>
          <a:p>
            <a:r>
              <a:rPr lang="en-US" dirty="0"/>
              <a:t>Awareness and creating opportunities</a:t>
            </a:r>
          </a:p>
          <a:p>
            <a:endParaRPr lang="en-US" dirty="0"/>
          </a:p>
        </p:txBody>
      </p:sp>
      <p:sp>
        <p:nvSpPr>
          <p:cNvPr id="15" name="TextBox 14"/>
          <p:cNvSpPr txBox="1"/>
          <p:nvPr/>
        </p:nvSpPr>
        <p:spPr>
          <a:xfrm>
            <a:off x="1275907" y="4061638"/>
            <a:ext cx="4263656" cy="1477328"/>
          </a:xfrm>
          <a:prstGeom prst="rect">
            <a:avLst/>
          </a:prstGeom>
          <a:noFill/>
        </p:spPr>
        <p:txBody>
          <a:bodyPr wrap="square" rtlCol="0">
            <a:spAutoFit/>
          </a:bodyPr>
          <a:lstStyle/>
          <a:p>
            <a:r>
              <a:rPr lang="en-US" b="1" dirty="0"/>
              <a:t>Relationships</a:t>
            </a:r>
          </a:p>
          <a:p>
            <a:r>
              <a:rPr lang="en-US" dirty="0"/>
              <a:t>Teamwork/Negotiation</a:t>
            </a:r>
          </a:p>
          <a:p>
            <a:r>
              <a:rPr lang="en-US" dirty="0"/>
              <a:t>Working alongside others</a:t>
            </a:r>
          </a:p>
          <a:p>
            <a:r>
              <a:rPr lang="en-US" dirty="0"/>
              <a:t>Communication/listening skills</a:t>
            </a:r>
          </a:p>
          <a:p>
            <a:r>
              <a:rPr lang="en-US" dirty="0"/>
              <a:t>Influence/Persuasion</a:t>
            </a:r>
          </a:p>
        </p:txBody>
      </p:sp>
      <p:sp>
        <p:nvSpPr>
          <p:cNvPr id="16" name="TextBox 15"/>
          <p:cNvSpPr txBox="1"/>
          <p:nvPr/>
        </p:nvSpPr>
        <p:spPr>
          <a:xfrm>
            <a:off x="5688419" y="4061638"/>
            <a:ext cx="5146158" cy="1754326"/>
          </a:xfrm>
          <a:prstGeom prst="rect">
            <a:avLst/>
          </a:prstGeom>
          <a:noFill/>
        </p:spPr>
        <p:txBody>
          <a:bodyPr wrap="square" rtlCol="0">
            <a:spAutoFit/>
          </a:bodyPr>
          <a:lstStyle/>
          <a:p>
            <a:r>
              <a:rPr lang="en-US" b="1" dirty="0" err="1"/>
              <a:t>Organisation</a:t>
            </a:r>
            <a:r>
              <a:rPr lang="en-US" b="1" dirty="0"/>
              <a:t> </a:t>
            </a:r>
          </a:p>
          <a:p>
            <a:r>
              <a:rPr lang="en-US" dirty="0"/>
              <a:t>Planning/Time- management</a:t>
            </a:r>
          </a:p>
          <a:p>
            <a:r>
              <a:rPr lang="en-US" dirty="0"/>
              <a:t>Decision making</a:t>
            </a:r>
          </a:p>
          <a:p>
            <a:r>
              <a:rPr lang="en-US" dirty="0"/>
              <a:t>Risk management</a:t>
            </a:r>
          </a:p>
          <a:p>
            <a:r>
              <a:rPr lang="en-US" dirty="0"/>
              <a:t>Vision/goals</a:t>
            </a:r>
          </a:p>
          <a:p>
            <a:endParaRPr lang="en-US" dirty="0"/>
          </a:p>
        </p:txBody>
      </p:sp>
    </p:spTree>
    <p:extLst>
      <p:ext uri="{BB962C8B-B14F-4D97-AF65-F5344CB8AC3E}">
        <p14:creationId xmlns:p14="http://schemas.microsoft.com/office/powerpoint/2010/main" val="1703421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8C6BC2-E9E2-4780-8A41-064073CD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70450CF-22E9-4B1D-B146-30FEE770C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80238079-1F65-476A-BC6C-F2D3BD268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3740C935-D2D3-4F63-A4DA-CD768BB3F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BE8D8045-0F80-4964-B591-0D599AB42D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45295"/>
            <a:chOff x="5318306" y="1386268"/>
            <a:chExt cx="1567331" cy="645295"/>
          </a:xfrm>
        </p:grpSpPr>
        <p:cxnSp>
          <p:nvCxnSpPr>
            <p:cNvPr id="20" name="Straight Connector 19">
              <a:extLst>
                <a:ext uri="{FF2B5EF4-FFF2-40B4-BE49-F238E27FC236}">
                  <a16:creationId xmlns:a16="http://schemas.microsoft.com/office/drawing/2014/main" id="{AF8A5889-0EE6-4E19-98FE-29F79E987B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0FE4C3-64BE-4A2B-818D-4D8447934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4670D04-30D8-487E-A3F4-0655E4801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12B9B3A6-E1DE-4B05-9E3B-69AA17964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a16="http://schemas.microsoft.com/office/drawing/2014/main" id="{40D7F7C1-416D-4004-A948-BF6722A1F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extBox 1"/>
          <p:cNvSpPr txBox="1"/>
          <p:nvPr/>
        </p:nvSpPr>
        <p:spPr>
          <a:xfrm>
            <a:off x="1241170" y="3659110"/>
            <a:ext cx="9732773" cy="1465112"/>
          </a:xfrm>
          <a:prstGeom prst="rect">
            <a:avLst/>
          </a:prstGeom>
        </p:spPr>
        <p:txBody>
          <a:bodyPr vert="horz" lIns="91440" tIns="45720" rIns="91440" bIns="45720" rtlCol="0" anchor="ctr">
            <a:normAutofit/>
          </a:bodyPr>
          <a:lstStyle/>
          <a:p>
            <a:pPr algn="ctr">
              <a:lnSpc>
                <a:spcPct val="83000"/>
              </a:lnSpc>
              <a:spcBef>
                <a:spcPct val="0"/>
              </a:spcBef>
              <a:spcAft>
                <a:spcPts val="600"/>
              </a:spcAft>
            </a:pPr>
            <a:endParaRPr lang="en-US" sz="6000" cap="all" spc="-100" dirty="0">
              <a:solidFill>
                <a:schemeClr val="tx1">
                  <a:lumMod val="85000"/>
                  <a:lumOff val="15000"/>
                </a:schemeClr>
              </a:solidFill>
              <a:latin typeface="+mj-lt"/>
            </a:endParaRPr>
          </a:p>
        </p:txBody>
      </p:sp>
      <p:sp>
        <p:nvSpPr>
          <p:cNvPr id="28" name="Rectangle 27">
            <a:extLst>
              <a:ext uri="{FF2B5EF4-FFF2-40B4-BE49-F238E27FC236}">
                <a16:creationId xmlns:a16="http://schemas.microsoft.com/office/drawing/2014/main" id="{E43580A9-5004-40E4-A1DC-63E6B4AE4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C6F2D1F0-EC99-445C-83D1-A40DD1B0D8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3847746-0DD2-4849-B8F1-0C078E28D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A21A06E-1802-4D35-B16B-A464B11AC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3"/>
          <a:stretch>
            <a:fillRect/>
          </a:stretch>
        </p:blipFill>
        <p:spPr>
          <a:xfrm>
            <a:off x="3834009" y="624486"/>
            <a:ext cx="4547093" cy="2216708"/>
          </a:xfrm>
          <a:prstGeom prst="rect">
            <a:avLst/>
          </a:prstGeom>
        </p:spPr>
      </p:pic>
      <p:sp>
        <p:nvSpPr>
          <p:cNvPr id="3" name="TextBox 2"/>
          <p:cNvSpPr txBox="1"/>
          <p:nvPr/>
        </p:nvSpPr>
        <p:spPr>
          <a:xfrm>
            <a:off x="616738" y="621793"/>
            <a:ext cx="3217271" cy="523220"/>
          </a:xfrm>
          <a:prstGeom prst="rect">
            <a:avLst/>
          </a:prstGeom>
          <a:noFill/>
        </p:spPr>
        <p:txBody>
          <a:bodyPr wrap="square" rtlCol="0">
            <a:spAutoFit/>
          </a:bodyPr>
          <a:lstStyle/>
          <a:p>
            <a:r>
              <a:rPr lang="en-US" sz="2800" b="1" dirty="0"/>
              <a:t>Continued ,,,,,,,,</a:t>
            </a:r>
          </a:p>
        </p:txBody>
      </p:sp>
      <p:sp>
        <p:nvSpPr>
          <p:cNvPr id="4" name="TextBox 3"/>
          <p:cNvSpPr txBox="1"/>
          <p:nvPr/>
        </p:nvSpPr>
        <p:spPr>
          <a:xfrm>
            <a:off x="999460" y="2987749"/>
            <a:ext cx="10419907" cy="3139321"/>
          </a:xfrm>
          <a:prstGeom prst="rect">
            <a:avLst/>
          </a:prstGeom>
          <a:noFill/>
        </p:spPr>
        <p:txBody>
          <a:bodyPr wrap="square" rtlCol="0">
            <a:spAutoFit/>
          </a:bodyPr>
          <a:lstStyle/>
          <a:p>
            <a:pPr marL="285750" indent="-285750">
              <a:buFont typeface="Arial" charset="0"/>
              <a:buChar char="•"/>
            </a:pPr>
            <a:r>
              <a:rPr lang="en-US" dirty="0"/>
              <a:t>Provides opportunities to research/showcase/present ideas</a:t>
            </a:r>
          </a:p>
          <a:p>
            <a:pPr marL="285750" indent="-285750">
              <a:buFont typeface="Arial" charset="0"/>
              <a:buChar char="•"/>
            </a:pPr>
            <a:endParaRPr lang="en-US" dirty="0"/>
          </a:p>
          <a:p>
            <a:pPr marL="285750" indent="-285750">
              <a:buFont typeface="Arial" charset="0"/>
              <a:buChar char="•"/>
            </a:pPr>
            <a:r>
              <a:rPr lang="en-US" dirty="0"/>
              <a:t>Encourage great ideas for business enriching literacy and numeracy skills</a:t>
            </a:r>
          </a:p>
          <a:p>
            <a:pPr marL="285750" indent="-285750">
              <a:buFont typeface="Arial" charset="0"/>
              <a:buChar char="•"/>
            </a:pPr>
            <a:endParaRPr lang="en-US" dirty="0"/>
          </a:p>
          <a:p>
            <a:pPr marL="285750" indent="-285750">
              <a:buFont typeface="Arial" charset="0"/>
              <a:buChar char="•"/>
            </a:pPr>
            <a:r>
              <a:rPr lang="en-US" dirty="0"/>
              <a:t>Hands on approach/ character visits to primary schools</a:t>
            </a:r>
          </a:p>
          <a:p>
            <a:pPr marL="285750" indent="-285750">
              <a:buFont typeface="Arial" charset="0"/>
              <a:buChar char="•"/>
            </a:pPr>
            <a:endParaRPr lang="en-US" dirty="0"/>
          </a:p>
          <a:p>
            <a:pPr marL="285750" indent="-285750">
              <a:buFont typeface="Arial" charset="0"/>
              <a:buChar char="•"/>
            </a:pPr>
            <a:r>
              <a:rPr lang="en-US" dirty="0"/>
              <a:t>Freedom to develop-create-explore new ideas</a:t>
            </a:r>
          </a:p>
          <a:p>
            <a:pPr marL="285750" indent="-285750">
              <a:buFont typeface="Arial" charset="0"/>
              <a:buChar char="•"/>
            </a:pPr>
            <a:endParaRPr lang="en-US" dirty="0"/>
          </a:p>
          <a:p>
            <a:pPr marL="285750" indent="-285750">
              <a:buFont typeface="Arial" charset="0"/>
              <a:buChar char="•"/>
            </a:pPr>
            <a:r>
              <a:rPr lang="en-US" dirty="0"/>
              <a:t>Meet like minded individuals/ inspire/motivate each other</a:t>
            </a:r>
          </a:p>
          <a:p>
            <a:pPr marL="285750" indent="-285750">
              <a:buFont typeface="Arial" charset="0"/>
              <a:buChar char="•"/>
            </a:pPr>
            <a:endParaRPr lang="en-US" dirty="0"/>
          </a:p>
          <a:p>
            <a:pPr marL="285750" indent="-285750">
              <a:buFont typeface="Arial" charset="0"/>
              <a:buChar char="•"/>
            </a:pPr>
            <a:r>
              <a:rPr lang="en-US" dirty="0"/>
              <a:t>Participation- allows growth/self correction/reflection</a:t>
            </a:r>
          </a:p>
        </p:txBody>
      </p:sp>
      <p:sp>
        <p:nvSpPr>
          <p:cNvPr id="7" name="TextBox 6"/>
          <p:cNvSpPr txBox="1"/>
          <p:nvPr/>
        </p:nvSpPr>
        <p:spPr>
          <a:xfrm>
            <a:off x="3997842" y="6018028"/>
            <a:ext cx="7573408" cy="276999"/>
          </a:xfrm>
          <a:prstGeom prst="rect">
            <a:avLst/>
          </a:prstGeom>
          <a:noFill/>
        </p:spPr>
        <p:txBody>
          <a:bodyPr wrap="square" rtlCol="0">
            <a:spAutoFit/>
          </a:bodyPr>
          <a:lstStyle/>
          <a:p>
            <a:r>
              <a:rPr lang="en-US" sz="1200" dirty="0"/>
              <a:t>Welsh </a:t>
            </a:r>
            <a:r>
              <a:rPr lang="en-US" sz="1200" dirty="0" err="1"/>
              <a:t>Gov</a:t>
            </a:r>
            <a:r>
              <a:rPr lang="en-US" sz="1200" dirty="0"/>
              <a:t> (2018) Big Ideas Wales (2019) Enterprise </a:t>
            </a:r>
            <a:r>
              <a:rPr lang="en-US" sz="1200" dirty="0" err="1"/>
              <a:t>tyroopers</a:t>
            </a:r>
            <a:r>
              <a:rPr lang="en-US" sz="1200" dirty="0"/>
              <a:t>(2019) Gardner (2008) Welsh </a:t>
            </a:r>
            <a:r>
              <a:rPr lang="en-US" sz="1200" dirty="0" err="1"/>
              <a:t>Gov</a:t>
            </a:r>
            <a:r>
              <a:rPr lang="en-US" sz="1200" dirty="0"/>
              <a:t> (2017)</a:t>
            </a:r>
          </a:p>
        </p:txBody>
      </p:sp>
    </p:spTree>
    <p:extLst>
      <p:ext uri="{BB962C8B-B14F-4D97-AF65-F5344CB8AC3E}">
        <p14:creationId xmlns:p14="http://schemas.microsoft.com/office/powerpoint/2010/main" val="217185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CC271DC-41CD-CE41-A00B-0CF0379DDED4}"/>
              </a:ext>
            </a:extLst>
          </p:cNvPr>
          <p:cNvPicPr>
            <a:picLocks noChangeAspect="1"/>
          </p:cNvPicPr>
          <p:nvPr/>
        </p:nvPicPr>
        <p:blipFill>
          <a:blip r:embed="rId2"/>
          <a:stretch>
            <a:fillRect/>
          </a:stretch>
        </p:blipFill>
        <p:spPr>
          <a:xfrm>
            <a:off x="7891197" y="242931"/>
            <a:ext cx="4064000" cy="2705100"/>
          </a:xfrm>
          <a:prstGeom prst="rect">
            <a:avLst/>
          </a:prstGeom>
        </p:spPr>
      </p:pic>
      <p:sp>
        <p:nvSpPr>
          <p:cNvPr id="7" name="TextBox 6">
            <a:extLst>
              <a:ext uri="{FF2B5EF4-FFF2-40B4-BE49-F238E27FC236}">
                <a16:creationId xmlns:a16="http://schemas.microsoft.com/office/drawing/2014/main" id="{47C6437C-79CE-AF42-9AAC-927C95C1AD77}"/>
              </a:ext>
            </a:extLst>
          </p:cNvPr>
          <p:cNvSpPr txBox="1"/>
          <p:nvPr/>
        </p:nvSpPr>
        <p:spPr>
          <a:xfrm>
            <a:off x="4153358" y="242931"/>
            <a:ext cx="4371529" cy="523220"/>
          </a:xfrm>
          <a:prstGeom prst="rect">
            <a:avLst/>
          </a:prstGeom>
          <a:noFill/>
        </p:spPr>
        <p:txBody>
          <a:bodyPr wrap="square" rtlCol="0">
            <a:spAutoFit/>
          </a:bodyPr>
          <a:lstStyle/>
          <a:p>
            <a:r>
              <a:rPr lang="en-US" sz="2800" b="1" u="sng" dirty="0"/>
              <a:t>Limitations</a:t>
            </a:r>
          </a:p>
        </p:txBody>
      </p:sp>
      <p:sp>
        <p:nvSpPr>
          <p:cNvPr id="8" name="TextBox 7">
            <a:extLst>
              <a:ext uri="{FF2B5EF4-FFF2-40B4-BE49-F238E27FC236}">
                <a16:creationId xmlns:a16="http://schemas.microsoft.com/office/drawing/2014/main" id="{221BFAAA-F3F2-704B-B66F-28DE95856DFB}"/>
              </a:ext>
            </a:extLst>
          </p:cNvPr>
          <p:cNvSpPr txBox="1"/>
          <p:nvPr/>
        </p:nvSpPr>
        <p:spPr>
          <a:xfrm>
            <a:off x="374573" y="1454227"/>
            <a:ext cx="7516624" cy="3139321"/>
          </a:xfrm>
          <a:prstGeom prst="rect">
            <a:avLst/>
          </a:prstGeom>
          <a:noFill/>
        </p:spPr>
        <p:txBody>
          <a:bodyPr wrap="square" rtlCol="0">
            <a:spAutoFit/>
          </a:bodyPr>
          <a:lstStyle/>
          <a:p>
            <a:pPr marL="285750" indent="-285750">
              <a:buFont typeface="Arial" panose="020B0604020202020204" pitchFamily="34" charset="0"/>
              <a:buChar char="•"/>
            </a:pPr>
            <a:r>
              <a:rPr lang="en-US" dirty="0"/>
              <a:t>Funding– costs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Primary schools perception/entrepreneurial education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Challenges to fit in with curriculum/timetable – TIME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United view – Head teachers/ staff/ parents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Age constraints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Choosing pupils to represent the school in a fair manner</a:t>
            </a:r>
          </a:p>
        </p:txBody>
      </p:sp>
      <p:sp>
        <p:nvSpPr>
          <p:cNvPr id="10" name="TextBox 9">
            <a:extLst>
              <a:ext uri="{FF2B5EF4-FFF2-40B4-BE49-F238E27FC236}">
                <a16:creationId xmlns:a16="http://schemas.microsoft.com/office/drawing/2014/main" id="{81FF0EA1-4CEC-5D47-AFD9-75847C684B7D}"/>
              </a:ext>
            </a:extLst>
          </p:cNvPr>
          <p:cNvSpPr txBox="1"/>
          <p:nvPr/>
        </p:nvSpPr>
        <p:spPr>
          <a:xfrm>
            <a:off x="6973677" y="6312665"/>
            <a:ext cx="4981520" cy="276999"/>
          </a:xfrm>
          <a:prstGeom prst="rect">
            <a:avLst/>
          </a:prstGeom>
          <a:noFill/>
        </p:spPr>
        <p:txBody>
          <a:bodyPr wrap="square" rtlCol="0">
            <a:spAutoFit/>
          </a:bodyPr>
          <a:lstStyle/>
          <a:p>
            <a:r>
              <a:rPr lang="en-US" sz="1200" dirty="0"/>
              <a:t>Enterprise Troopers (2019) Welsh Government (2018) Gray (2015)</a:t>
            </a:r>
          </a:p>
        </p:txBody>
      </p:sp>
    </p:spTree>
    <p:extLst>
      <p:ext uri="{BB962C8B-B14F-4D97-AF65-F5344CB8AC3E}">
        <p14:creationId xmlns:p14="http://schemas.microsoft.com/office/powerpoint/2010/main" val="3571289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8C6BC2-E9E2-4780-8A41-064073CD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70450CF-22E9-4B1D-B146-30FEE770C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80238079-1F65-476A-BC6C-F2D3BD268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740C935-D2D3-4F63-A4DA-CD768BB3F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BE8D8045-0F80-4964-B591-0D599AB42D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8" name="Straight Connector 17">
              <a:extLst>
                <a:ext uri="{FF2B5EF4-FFF2-40B4-BE49-F238E27FC236}">
                  <a16:creationId xmlns:a16="http://schemas.microsoft.com/office/drawing/2014/main" id="{AF8A5889-0EE6-4E19-98FE-29F79E987B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B0FE4C3-64BE-4A2B-818D-4D8447934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4670D04-30D8-487E-A3F4-0655E4801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12B9B3A6-E1DE-4B05-9E3B-69AA17964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40D7F7C1-416D-4004-A948-BF6722A1F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extBox 1">
            <a:extLst>
              <a:ext uri="{FF2B5EF4-FFF2-40B4-BE49-F238E27FC236}">
                <a16:creationId xmlns:a16="http://schemas.microsoft.com/office/drawing/2014/main" id="{3A2B753D-8F1F-DF4B-92F7-DAF3D925D6A3}"/>
              </a:ext>
            </a:extLst>
          </p:cNvPr>
          <p:cNvSpPr txBox="1"/>
          <p:nvPr/>
        </p:nvSpPr>
        <p:spPr>
          <a:xfrm>
            <a:off x="477166" y="621793"/>
            <a:ext cx="4633083" cy="1377457"/>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4000" u="sng" cap="all" spc="-100" dirty="0">
                <a:solidFill>
                  <a:schemeClr val="tx1">
                    <a:lumMod val="85000"/>
                    <a:lumOff val="15000"/>
                  </a:schemeClr>
                </a:solidFill>
                <a:latin typeface="+mj-lt"/>
              </a:rPr>
              <a:t>Conclusion</a:t>
            </a:r>
          </a:p>
        </p:txBody>
      </p:sp>
      <p:sp>
        <p:nvSpPr>
          <p:cNvPr id="26" name="Rectangle 25">
            <a:extLst>
              <a:ext uri="{FF2B5EF4-FFF2-40B4-BE49-F238E27FC236}">
                <a16:creationId xmlns:a16="http://schemas.microsoft.com/office/drawing/2014/main" id="{E43580A9-5004-40E4-A1DC-63E6B4AE4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C6F2D1F0-EC99-445C-83D1-A40DD1B0D8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3847746-0DD2-4849-B8F1-0C078E28D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A21A06E-1802-4D35-B16B-A464B11AC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B4ED9807-5705-1640-B6EE-F85990E88653}"/>
              </a:ext>
            </a:extLst>
          </p:cNvPr>
          <p:cNvPicPr>
            <a:picLocks noChangeAspect="1"/>
          </p:cNvPicPr>
          <p:nvPr/>
        </p:nvPicPr>
        <p:blipFill>
          <a:blip r:embed="rId3"/>
          <a:stretch>
            <a:fillRect/>
          </a:stretch>
        </p:blipFill>
        <p:spPr>
          <a:xfrm>
            <a:off x="7092682" y="566752"/>
            <a:ext cx="4618141" cy="2216708"/>
          </a:xfrm>
          <a:prstGeom prst="rect">
            <a:avLst/>
          </a:prstGeom>
        </p:spPr>
      </p:pic>
      <p:sp>
        <p:nvSpPr>
          <p:cNvPr id="3" name="TextBox 2">
            <a:extLst>
              <a:ext uri="{FF2B5EF4-FFF2-40B4-BE49-F238E27FC236}">
                <a16:creationId xmlns:a16="http://schemas.microsoft.com/office/drawing/2014/main" id="{25A959EB-0FB4-1449-A335-8D31AC86AE5D}"/>
              </a:ext>
            </a:extLst>
          </p:cNvPr>
          <p:cNvSpPr txBox="1"/>
          <p:nvPr/>
        </p:nvSpPr>
        <p:spPr>
          <a:xfrm>
            <a:off x="743578" y="1718268"/>
            <a:ext cx="6501283" cy="4247317"/>
          </a:xfrm>
          <a:prstGeom prst="rect">
            <a:avLst/>
          </a:prstGeom>
          <a:noFill/>
        </p:spPr>
        <p:txBody>
          <a:bodyPr wrap="square" rtlCol="0">
            <a:spAutoFit/>
          </a:bodyPr>
          <a:lstStyle/>
          <a:p>
            <a:r>
              <a:rPr lang="en-US" dirty="0"/>
              <a:t>To conclude Enterprise Troopers firmly supports and encourages individuals to think like entrepreneurs allowing them the opportunity and freedom to develop the necessary skills along with other transferable skills which are also able to develop within the process. These entrepreneurial skills will support them throughout their lives with positive proactive approaches to career choices and employment or even setting up their own business. The confidence and ideas the initiative will have provided from an early age, will drive them and enable them to be resilient and successful individuals. Entrepreneurial education will give our next generation the skills and aspirations to create a successful enriched economy boosting performance and creating opportunities.</a:t>
            </a:r>
          </a:p>
        </p:txBody>
      </p:sp>
    </p:spTree>
    <p:extLst>
      <p:ext uri="{BB962C8B-B14F-4D97-AF65-F5344CB8AC3E}">
        <p14:creationId xmlns:p14="http://schemas.microsoft.com/office/powerpoint/2010/main" val="3426125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07059B-F7F0-1C44-B38C-9BEFAE26AD69}"/>
              </a:ext>
            </a:extLst>
          </p:cNvPr>
          <p:cNvSpPr txBox="1"/>
          <p:nvPr/>
        </p:nvSpPr>
        <p:spPr>
          <a:xfrm>
            <a:off x="4897821" y="388883"/>
            <a:ext cx="3352800" cy="369332"/>
          </a:xfrm>
          <a:prstGeom prst="rect">
            <a:avLst/>
          </a:prstGeom>
          <a:noFill/>
        </p:spPr>
        <p:txBody>
          <a:bodyPr wrap="square" rtlCol="0">
            <a:spAutoFit/>
          </a:bodyPr>
          <a:lstStyle/>
          <a:p>
            <a:r>
              <a:rPr lang="en-US" b="1" u="sng" dirty="0"/>
              <a:t>REFERENCES</a:t>
            </a:r>
          </a:p>
        </p:txBody>
      </p:sp>
      <p:sp>
        <p:nvSpPr>
          <p:cNvPr id="3" name="TextBox 2">
            <a:extLst>
              <a:ext uri="{FF2B5EF4-FFF2-40B4-BE49-F238E27FC236}">
                <a16:creationId xmlns:a16="http://schemas.microsoft.com/office/drawing/2014/main" id="{B43AEA1F-612D-2A40-93E7-D615CCE356C2}"/>
              </a:ext>
            </a:extLst>
          </p:cNvPr>
          <p:cNvSpPr txBox="1"/>
          <p:nvPr/>
        </p:nvSpPr>
        <p:spPr>
          <a:xfrm>
            <a:off x="1303283" y="1250731"/>
            <a:ext cx="9354207" cy="2185214"/>
          </a:xfrm>
          <a:prstGeom prst="rect">
            <a:avLst/>
          </a:prstGeom>
          <a:noFill/>
        </p:spPr>
        <p:txBody>
          <a:bodyPr wrap="square" rtlCol="0">
            <a:spAutoFit/>
          </a:bodyPr>
          <a:lstStyle/>
          <a:p>
            <a:r>
              <a:rPr lang="en-US" sz="1600" dirty="0" err="1"/>
              <a:t>Dellot</a:t>
            </a:r>
            <a:r>
              <a:rPr lang="en-US" sz="1600" dirty="0"/>
              <a:t>., B and Thompson J(2013) </a:t>
            </a:r>
            <a:r>
              <a:rPr lang="en-US" sz="1600" i="1" dirty="0"/>
              <a:t>How young people are challenging the conventions of entrepreneurship. </a:t>
            </a:r>
            <a:r>
              <a:rPr lang="en-US" sz="1600" dirty="0"/>
              <a:t>The RSA: London</a:t>
            </a:r>
          </a:p>
          <a:p>
            <a:endParaRPr lang="en-US" sz="1600" dirty="0"/>
          </a:p>
          <a:p>
            <a:r>
              <a:rPr lang="en-GB" dirty="0"/>
              <a:t>Gardener, J. (2012) </a:t>
            </a:r>
            <a:r>
              <a:rPr lang="en-GB" i="1" dirty="0"/>
              <a:t>Assessment and Learning</a:t>
            </a:r>
            <a:r>
              <a:rPr lang="en-GB" dirty="0"/>
              <a:t>. (2</a:t>
            </a:r>
            <a:r>
              <a:rPr lang="en-GB" baseline="30000" dirty="0"/>
              <a:t>nd</a:t>
            </a:r>
            <a:r>
              <a:rPr lang="en-GB" dirty="0"/>
              <a:t> edition). London. Sage.</a:t>
            </a:r>
          </a:p>
          <a:p>
            <a:endParaRPr lang="en-GB" dirty="0"/>
          </a:p>
          <a:p>
            <a:r>
              <a:rPr lang="en-GB" dirty="0" err="1"/>
              <a:t>Gray</a:t>
            </a:r>
            <a:r>
              <a:rPr lang="en-GB" dirty="0"/>
              <a:t>, C. &amp; </a:t>
            </a:r>
            <a:r>
              <a:rPr lang="en-GB" dirty="0" err="1"/>
              <a:t>MacBlain</a:t>
            </a:r>
            <a:r>
              <a:rPr lang="en-GB" dirty="0"/>
              <a:t>, S., (2015). </a:t>
            </a:r>
            <a:r>
              <a:rPr lang="en-GB" i="1" dirty="0"/>
              <a:t>Learning theories in childhood</a:t>
            </a:r>
            <a:r>
              <a:rPr lang="en-GB" dirty="0"/>
              <a:t>, Los Angeles ; London: SAGE.</a:t>
            </a:r>
            <a:endParaRPr lang="en-US" sz="1600" dirty="0"/>
          </a:p>
          <a:p>
            <a:endParaRPr lang="en-US" sz="1600" dirty="0"/>
          </a:p>
        </p:txBody>
      </p:sp>
    </p:spTree>
    <p:extLst>
      <p:ext uri="{BB962C8B-B14F-4D97-AF65-F5344CB8AC3E}">
        <p14:creationId xmlns:p14="http://schemas.microsoft.com/office/powerpoint/2010/main" val="3058963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EE789C-110E-9641-8566-CD20B2A1D6A5}"/>
              </a:ext>
            </a:extLst>
          </p:cNvPr>
          <p:cNvSpPr txBox="1"/>
          <p:nvPr/>
        </p:nvSpPr>
        <p:spPr>
          <a:xfrm>
            <a:off x="4960883" y="394138"/>
            <a:ext cx="3342289" cy="369332"/>
          </a:xfrm>
          <a:prstGeom prst="rect">
            <a:avLst/>
          </a:prstGeom>
          <a:noFill/>
        </p:spPr>
        <p:txBody>
          <a:bodyPr wrap="square" rtlCol="0">
            <a:spAutoFit/>
          </a:bodyPr>
          <a:lstStyle/>
          <a:p>
            <a:r>
              <a:rPr lang="en-US" b="1" u="sng" dirty="0"/>
              <a:t>References</a:t>
            </a:r>
          </a:p>
        </p:txBody>
      </p:sp>
      <p:sp>
        <p:nvSpPr>
          <p:cNvPr id="3" name="TextBox 2">
            <a:extLst>
              <a:ext uri="{FF2B5EF4-FFF2-40B4-BE49-F238E27FC236}">
                <a16:creationId xmlns:a16="http://schemas.microsoft.com/office/drawing/2014/main" id="{1D3FF572-F580-E041-A687-DE23C1D8C309}"/>
              </a:ext>
            </a:extLst>
          </p:cNvPr>
          <p:cNvSpPr txBox="1"/>
          <p:nvPr/>
        </p:nvSpPr>
        <p:spPr>
          <a:xfrm>
            <a:off x="441434" y="915870"/>
            <a:ext cx="11309132" cy="5909310"/>
          </a:xfrm>
          <a:prstGeom prst="rect">
            <a:avLst/>
          </a:prstGeom>
          <a:noFill/>
        </p:spPr>
        <p:txBody>
          <a:bodyPr wrap="square" rtlCol="0">
            <a:spAutoFit/>
          </a:bodyPr>
          <a:lstStyle/>
          <a:p>
            <a:endParaRPr lang="en-GB" b="1" u="sng" dirty="0">
              <a:hlinkClick r:id="rId2"/>
            </a:endParaRPr>
          </a:p>
          <a:p>
            <a:endParaRPr lang="en-GB" dirty="0">
              <a:hlinkClick r:id="rId2"/>
            </a:endParaRPr>
          </a:p>
          <a:p>
            <a:endParaRPr lang="en-GB" dirty="0">
              <a:hlinkClick r:id="rId2"/>
            </a:endParaRPr>
          </a:p>
          <a:p>
            <a:r>
              <a:rPr lang="en-GB" dirty="0">
                <a:hlinkClick r:id="rId2"/>
              </a:rPr>
              <a:t>https://businesswales.gov.wales/bigideas/insights-and-inspiration/what-entrepreneur</a:t>
            </a:r>
            <a:endParaRPr lang="en-GB" dirty="0"/>
          </a:p>
          <a:p>
            <a:r>
              <a:rPr lang="en-GB" dirty="0"/>
              <a:t> [Accessed 13</a:t>
            </a:r>
            <a:r>
              <a:rPr lang="en-GB" baseline="30000" dirty="0"/>
              <a:t>th</a:t>
            </a:r>
            <a:r>
              <a:rPr lang="en-GB" dirty="0"/>
              <a:t> March 2019]</a:t>
            </a:r>
          </a:p>
          <a:p>
            <a:r>
              <a:rPr lang="en-GB" dirty="0">
                <a:hlinkClick r:id="rId3"/>
              </a:rPr>
              <a:t>https://businesswales.gov.wales/bigideas/</a:t>
            </a:r>
            <a:endParaRPr lang="en-GB" dirty="0"/>
          </a:p>
          <a:p>
            <a:r>
              <a:rPr lang="en-GB" dirty="0"/>
              <a:t>[Accessed 13</a:t>
            </a:r>
            <a:r>
              <a:rPr lang="en-GB" baseline="30000" dirty="0"/>
              <a:t>th</a:t>
            </a:r>
            <a:r>
              <a:rPr lang="en-GB" dirty="0"/>
              <a:t> March 2019]</a:t>
            </a:r>
          </a:p>
          <a:p>
            <a:r>
              <a:rPr lang="en-GB" dirty="0">
                <a:hlinkClick r:id="rId4"/>
              </a:rPr>
              <a:t>https://www.carnegieuktrust.org.uk/</a:t>
            </a:r>
            <a:endParaRPr lang="en-GB" dirty="0"/>
          </a:p>
          <a:p>
            <a:r>
              <a:rPr lang="en-GB" dirty="0"/>
              <a:t>[Accessed 13</a:t>
            </a:r>
            <a:r>
              <a:rPr lang="en-GB" baseline="30000" dirty="0"/>
              <a:t>th</a:t>
            </a:r>
            <a:r>
              <a:rPr lang="en-GB" dirty="0"/>
              <a:t> March 2019]</a:t>
            </a:r>
          </a:p>
          <a:p>
            <a:r>
              <a:rPr lang="en-GB" dirty="0">
                <a:hlinkClick r:id="rId5"/>
              </a:rPr>
              <a:t>https://businesswales.gov.wales/bigideas/welcome-partners-area/national-primary-school-competition-enterprise-troopers</a:t>
            </a:r>
            <a:endParaRPr lang="en-GB" dirty="0"/>
          </a:p>
          <a:p>
            <a:r>
              <a:rPr lang="en-GB" dirty="0"/>
              <a:t>[Accessed 13</a:t>
            </a:r>
            <a:r>
              <a:rPr lang="en-GB" baseline="30000" dirty="0"/>
              <a:t>th</a:t>
            </a:r>
            <a:r>
              <a:rPr lang="en-GB" dirty="0"/>
              <a:t> March 2019]</a:t>
            </a:r>
          </a:p>
          <a:p>
            <a:r>
              <a:rPr lang="en-GB" dirty="0">
                <a:hlinkClick r:id="rId6"/>
              </a:rPr>
              <a:t>https://gweddill.gov.wales/docs/dcells/publications/141001-qualified-for-life-en.pdf</a:t>
            </a:r>
            <a:endParaRPr lang="en-GB" dirty="0"/>
          </a:p>
          <a:p>
            <a:r>
              <a:rPr lang="en-GB" dirty="0"/>
              <a:t>[Accessed 13</a:t>
            </a:r>
            <a:r>
              <a:rPr lang="en-GB" baseline="30000" dirty="0"/>
              <a:t>th</a:t>
            </a:r>
            <a:r>
              <a:rPr lang="en-GB" dirty="0"/>
              <a:t> March]</a:t>
            </a:r>
          </a:p>
          <a:p>
            <a:r>
              <a:rPr lang="en-GB" dirty="0">
                <a:hlinkClick r:id="rId7"/>
              </a:rPr>
              <a:t>https://gweddill.gov.wales/docs/dcells/publications/150225-successful-futures-en.pdf</a:t>
            </a:r>
            <a:endParaRPr lang="en-GB" dirty="0"/>
          </a:p>
          <a:p>
            <a:r>
              <a:rPr lang="en-GB" dirty="0"/>
              <a:t>[Accessed 13</a:t>
            </a:r>
            <a:r>
              <a:rPr lang="en-GB" baseline="30000" dirty="0"/>
              <a:t>th</a:t>
            </a:r>
            <a:r>
              <a:rPr lang="en-GB" dirty="0"/>
              <a:t> March 2019]</a:t>
            </a:r>
          </a:p>
          <a:p>
            <a:r>
              <a:rPr lang="en-GB" dirty="0">
                <a:hlinkClick r:id="rId8"/>
              </a:rPr>
              <a:t>https://learning.gov.wales/docs/learningwales/publications/140626-careers-and-the-world-of-work-learning-and-progression-en.pdf</a:t>
            </a:r>
            <a:endParaRPr lang="en-GB" dirty="0"/>
          </a:p>
          <a:p>
            <a:r>
              <a:rPr lang="en-GB" dirty="0"/>
              <a:t>[Accessed 13</a:t>
            </a:r>
            <a:r>
              <a:rPr lang="en-GB" baseline="30000" dirty="0"/>
              <a:t>th</a:t>
            </a:r>
            <a:r>
              <a:rPr lang="en-GB" dirty="0"/>
              <a:t> March 2019]</a:t>
            </a:r>
          </a:p>
          <a:p>
            <a:r>
              <a:rPr lang="en-GB" dirty="0">
                <a:hlinkClick r:id="rId9"/>
              </a:rPr>
              <a:t>https://www.socialenterprise.academy/</a:t>
            </a:r>
            <a:endParaRPr lang="en-GB" dirty="0"/>
          </a:p>
          <a:p>
            <a:r>
              <a:rPr lang="en-GB" dirty="0"/>
              <a:t>[Accessed 13</a:t>
            </a:r>
            <a:r>
              <a:rPr lang="en-GB" baseline="30000" dirty="0"/>
              <a:t>th</a:t>
            </a:r>
            <a:r>
              <a:rPr lang="en-GB" dirty="0"/>
              <a:t> March 2019]</a:t>
            </a:r>
          </a:p>
        </p:txBody>
      </p:sp>
    </p:spTree>
    <p:extLst>
      <p:ext uri="{BB962C8B-B14F-4D97-AF65-F5344CB8AC3E}">
        <p14:creationId xmlns:p14="http://schemas.microsoft.com/office/powerpoint/2010/main" val="3756488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2DCF89-2FEA-FD49-B8B2-D40BC40A849E}"/>
              </a:ext>
            </a:extLst>
          </p:cNvPr>
          <p:cNvSpPr txBox="1"/>
          <p:nvPr/>
        </p:nvSpPr>
        <p:spPr>
          <a:xfrm>
            <a:off x="546538" y="493986"/>
            <a:ext cx="11193517" cy="3139321"/>
          </a:xfrm>
          <a:prstGeom prst="rect">
            <a:avLst/>
          </a:prstGeom>
          <a:noFill/>
        </p:spPr>
        <p:txBody>
          <a:bodyPr wrap="square" rtlCol="0">
            <a:spAutoFit/>
          </a:bodyPr>
          <a:lstStyle/>
          <a:p>
            <a:r>
              <a:rPr lang="en-GB" dirty="0">
                <a:hlinkClick r:id="rId2"/>
              </a:rPr>
              <a:t>https://businesswales.gov.wales/bigideas/sites/bigideas/files/documents/YES-%20An%20Action%20Plan%20for%20Wales%202010-15%20_Eng_1.pdf</a:t>
            </a:r>
            <a:endParaRPr lang="en-GB" dirty="0"/>
          </a:p>
          <a:p>
            <a:r>
              <a:rPr lang="en-GB" dirty="0"/>
              <a:t>[Accessed 13</a:t>
            </a:r>
            <a:r>
              <a:rPr lang="en-GB" baseline="30000" dirty="0"/>
              <a:t>th</a:t>
            </a:r>
            <a:r>
              <a:rPr lang="en-GB" dirty="0"/>
              <a:t> March 2019]</a:t>
            </a:r>
          </a:p>
          <a:p>
            <a:r>
              <a:rPr lang="en-GB" dirty="0">
                <a:hlinkClick r:id="rId3" tooltip="140626-careers-and-the-world-of-work-learning-and-progression-en.pdf"/>
              </a:rPr>
              <a:t>140626-careers-and-the-world-of-work-learning-and-progression-en.pdf</a:t>
            </a:r>
            <a:endParaRPr lang="en-GB" dirty="0"/>
          </a:p>
          <a:p>
            <a:r>
              <a:rPr lang="en-GB" dirty="0"/>
              <a:t>[Accessed 13</a:t>
            </a:r>
            <a:r>
              <a:rPr lang="en-GB" baseline="30000" dirty="0"/>
              <a:t>th</a:t>
            </a:r>
            <a:r>
              <a:rPr lang="en-GB" dirty="0"/>
              <a:t> March]</a:t>
            </a:r>
          </a:p>
          <a:p>
            <a:r>
              <a:rPr lang="en-GB" dirty="0">
                <a:hlinkClick r:id="rId4" tooltip="succesful-futures-a-summary-of-professor-graham-donaldsons-report.pdf"/>
              </a:rPr>
              <a:t>succesful-futures-a-summary-of-professor-graham-donaldsons-report.pdf</a:t>
            </a:r>
            <a:endParaRPr lang="en-GB" dirty="0"/>
          </a:p>
          <a:p>
            <a:r>
              <a:rPr lang="en-GB" dirty="0"/>
              <a:t>[Accessed 13</a:t>
            </a:r>
            <a:r>
              <a:rPr lang="en-GB" baseline="30000" dirty="0"/>
              <a:t>th</a:t>
            </a:r>
            <a:r>
              <a:rPr lang="en-GB" dirty="0"/>
              <a:t> March]</a:t>
            </a:r>
          </a:p>
          <a:p>
            <a:r>
              <a:rPr lang="en-GB" dirty="0">
                <a:hlinkClick r:id="rId5"/>
              </a:rPr>
              <a:t>https://learning.gov.wales/docs/learningwales/publications/180620-dcf-guidance-2018-en.pdf</a:t>
            </a:r>
            <a:endParaRPr lang="en-GB" dirty="0"/>
          </a:p>
          <a:p>
            <a:r>
              <a:rPr lang="en-GB" dirty="0"/>
              <a:t>[Accessed 13</a:t>
            </a:r>
            <a:r>
              <a:rPr lang="en-GB" baseline="30000" dirty="0"/>
              <a:t>th</a:t>
            </a:r>
            <a:r>
              <a:rPr lang="en-GB" dirty="0"/>
              <a:t> March]</a:t>
            </a:r>
            <a:br>
              <a:rPr lang="en-GB" dirty="0"/>
            </a:br>
            <a:br>
              <a:rPr lang="en-GB" dirty="0"/>
            </a:br>
            <a:endParaRPr lang="en-US" dirty="0"/>
          </a:p>
        </p:txBody>
      </p:sp>
    </p:spTree>
    <p:extLst>
      <p:ext uri="{BB962C8B-B14F-4D97-AF65-F5344CB8AC3E}">
        <p14:creationId xmlns:p14="http://schemas.microsoft.com/office/powerpoint/2010/main" val="2348431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844</TotalTime>
  <Words>1095</Words>
  <Application>Microsoft Macintosh PowerPoint</Application>
  <PresentationFormat>Widescreen</PresentationFormat>
  <Paragraphs>137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lpstr>
      <vt:lpstr>ENTREPRENEURIAL EDUCATION M6X01531</vt:lpstr>
      <vt:lpstr>ENTERPRISE   TROOPERS  </vt:lpstr>
      <vt:lpstr>Objectives</vt:lpstr>
      <vt:lpstr> What is an Entrepreneur ? </vt:lpstr>
      <vt:lpstr>Entrepreneurial Education</vt:lpstr>
      <vt:lpstr>PowerPoint Presentation</vt:lpstr>
      <vt:lpstr>The Youth Entrepreneurship Strategy (YES) age (5-25 yrs)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 M6X01531</dc:title>
  <dc:creator>Lisa Williams</dc:creator>
  <cp:lastModifiedBy>Lisa Williams</cp:lastModifiedBy>
  <cp:revision>57</cp:revision>
  <dcterms:created xsi:type="dcterms:W3CDTF">2019-03-14T12:48:10Z</dcterms:created>
  <dcterms:modified xsi:type="dcterms:W3CDTF">2019-03-26T15:51:48Z</dcterms:modified>
</cp:coreProperties>
</file>