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wdp" ContentType="image/vnd.ms-photo"/>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theme/theme5.xml" ContentType="application/vnd.openxmlformats-officedocument.theme+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6.xml" ContentType="application/vnd.openxmlformats-officedocument.theme+xml"/>
  <Override PartName="/ppt/slideLayouts/slideLayout9.xml" ContentType="application/vnd.openxmlformats-officedocument.presentationml.slideLayout+xml"/>
  <Override PartName="/ppt/theme/theme7.xml" ContentType="application/vnd.openxmlformats-officedocument.theme+xml"/>
  <Override PartName="/ppt/slideLayouts/slideLayout10.xml" ContentType="application/vnd.openxmlformats-officedocument.presentationml.slideLayout+xml"/>
  <Override PartName="/ppt/theme/theme8.xml" ContentType="application/vnd.openxmlformats-officedocument.them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9.xml" ContentType="application/vnd.openxmlformats-officedocument.theme+xml"/>
  <Override PartName="/ppt/slideLayouts/slideLayout13.xml" ContentType="application/vnd.openxmlformats-officedocument.presentationml.slideLayout+xml"/>
  <Override PartName="/ppt/theme/theme10.xml" ContentType="application/vnd.openxmlformats-officedocument.theme+xml"/>
  <Override PartName="/ppt/slideLayouts/slideLayout14.xml" ContentType="application/vnd.openxmlformats-officedocument.presentationml.slideLayout+xml"/>
  <Override PartName="/ppt/theme/theme11.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12.xml" ContentType="application/vnd.openxmlformats-officedocument.theme+xml"/>
  <Override PartName="/ppt/slideLayouts/slideLayout17.xml" ContentType="application/vnd.openxmlformats-officedocument.presentationml.slideLayout+xml"/>
  <Override PartName="/ppt/theme/theme13.xml" ContentType="application/vnd.openxmlformats-officedocument.theme+xml"/>
  <Override PartName="/ppt/slideLayouts/slideLayout18.xml" ContentType="application/vnd.openxmlformats-officedocument.presentationml.slideLayout+xml"/>
  <Override PartName="/ppt/theme/theme14.xml" ContentType="application/vnd.openxmlformats-officedocument.theme+xml"/>
  <Override PartName="/ppt/slideLayouts/slideLayout19.xml" ContentType="application/vnd.openxmlformats-officedocument.presentationml.slideLayout+xml"/>
  <Override PartName="/ppt/theme/theme15.xml" ContentType="application/vnd.openxmlformats-officedocument.theme+xml"/>
  <Override PartName="/ppt/slideLayouts/slideLayout20.xml" ContentType="application/vnd.openxmlformats-officedocument.presentationml.slideLayout+xml"/>
  <Override PartName="/ppt/theme/theme16.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17.xml" ContentType="application/vnd.openxmlformats-officedocument.theme+xml"/>
  <Override PartName="/ppt/slideLayouts/slideLayout29.xml" ContentType="application/vnd.openxmlformats-officedocument.presentationml.slideLayout+xml"/>
  <Override PartName="/ppt/theme/theme18.xml" ContentType="application/vnd.openxmlformats-officedocument.theme+xml"/>
  <Override PartName="/ppt/slideLayouts/slideLayout30.xml" ContentType="application/vnd.openxmlformats-officedocument.presentationml.slideLayout+xml"/>
  <Override PartName="/ppt/theme/theme19.xml" ContentType="application/vnd.openxmlformats-officedocument.theme+xml"/>
  <Override PartName="/ppt/slideLayouts/slideLayout31.xml" ContentType="application/vnd.openxmlformats-officedocument.presentationml.slideLayout+xml"/>
  <Override PartName="/ppt/theme/theme20.xml" ContentType="application/vnd.openxmlformats-officedocument.theme+xml"/>
  <Override PartName="/ppt/theme/theme21.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1" r:id="rId4"/>
    <p:sldMasterId id="2147483650" r:id="rId5"/>
    <p:sldMasterId id="2147483652" r:id="rId6"/>
    <p:sldMasterId id="2147483653" r:id="rId7"/>
    <p:sldMasterId id="2147483654" r:id="rId8"/>
    <p:sldMasterId id="2147483655" r:id="rId9"/>
    <p:sldMasterId id="2147483656" r:id="rId10"/>
    <p:sldMasterId id="2147483657" r:id="rId11"/>
    <p:sldMasterId id="2147483658" r:id="rId12"/>
    <p:sldMasterId id="2147483660" r:id="rId13"/>
    <p:sldMasterId id="2147483659" r:id="rId14"/>
    <p:sldMasterId id="2147483661" r:id="rId15"/>
    <p:sldMasterId id="2147483662" r:id="rId16"/>
    <p:sldMasterId id="2147483663" r:id="rId17"/>
    <p:sldMasterId id="2147483664" r:id="rId18"/>
    <p:sldMasterId id="2147483665" r:id="rId19"/>
    <p:sldMasterId id="2147483666" r:id="rId20"/>
    <p:sldMasterId id="2147483673" r:id="rId21"/>
    <p:sldMasterId id="2147483670" r:id="rId22"/>
    <p:sldMasterId id="2147483671" r:id="rId23"/>
  </p:sldMasterIdLst>
  <p:notesMasterIdLst>
    <p:notesMasterId r:id="rId54"/>
  </p:notesMasterIdLst>
  <p:sldIdLst>
    <p:sldId id="363" r:id="rId24"/>
    <p:sldId id="262" r:id="rId25"/>
    <p:sldId id="269" r:id="rId26"/>
    <p:sldId id="281" r:id="rId27"/>
    <p:sldId id="294" r:id="rId28"/>
    <p:sldId id="315" r:id="rId29"/>
    <p:sldId id="336" r:id="rId30"/>
    <p:sldId id="316" r:id="rId31"/>
    <p:sldId id="289" r:id="rId32"/>
    <p:sldId id="317" r:id="rId33"/>
    <p:sldId id="338" r:id="rId34"/>
    <p:sldId id="337" r:id="rId35"/>
    <p:sldId id="318" r:id="rId36"/>
    <p:sldId id="320" r:id="rId37"/>
    <p:sldId id="321" r:id="rId38"/>
    <p:sldId id="322" r:id="rId39"/>
    <p:sldId id="324" r:id="rId40"/>
    <p:sldId id="326" r:id="rId41"/>
    <p:sldId id="327" r:id="rId42"/>
    <p:sldId id="328" r:id="rId43"/>
    <p:sldId id="329" r:id="rId44"/>
    <p:sldId id="297" r:id="rId45"/>
    <p:sldId id="330" r:id="rId46"/>
    <p:sldId id="331" r:id="rId47"/>
    <p:sldId id="332" r:id="rId48"/>
    <p:sldId id="333" r:id="rId49"/>
    <p:sldId id="334" r:id="rId50"/>
    <p:sldId id="335" r:id="rId51"/>
    <p:sldId id="277" r:id="rId52"/>
    <p:sldId id="272"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206" autoAdjust="0"/>
    <p:restoredTop sz="94364" autoAdjust="0"/>
  </p:normalViewPr>
  <p:slideViewPr>
    <p:cSldViewPr snapToGrid="0">
      <p:cViewPr varScale="1">
        <p:scale>
          <a:sx n="88" d="100"/>
          <a:sy n="88" d="100"/>
        </p:scale>
        <p:origin x="375" y="5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0.xml"/><Relationship Id="rId18" Type="http://schemas.openxmlformats.org/officeDocument/2006/relationships/slideMaster" Target="slideMasters/slideMaster15.xml"/><Relationship Id="rId26" Type="http://schemas.openxmlformats.org/officeDocument/2006/relationships/slide" Target="slides/slide3.xml"/><Relationship Id="rId39" Type="http://schemas.openxmlformats.org/officeDocument/2006/relationships/slide" Target="slides/slide16.xml"/><Relationship Id="rId21" Type="http://schemas.openxmlformats.org/officeDocument/2006/relationships/slideMaster" Target="slideMasters/slideMaster18.xml"/><Relationship Id="rId34" Type="http://schemas.openxmlformats.org/officeDocument/2006/relationships/slide" Target="slides/slide11.xml"/><Relationship Id="rId42" Type="http://schemas.openxmlformats.org/officeDocument/2006/relationships/slide" Target="slides/slide19.xml"/><Relationship Id="rId47" Type="http://schemas.openxmlformats.org/officeDocument/2006/relationships/slide" Target="slides/slide24.xml"/><Relationship Id="rId50" Type="http://schemas.openxmlformats.org/officeDocument/2006/relationships/slide" Target="slides/slide27.xml"/><Relationship Id="rId55" Type="http://schemas.openxmlformats.org/officeDocument/2006/relationships/presProps" Target="presProp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Master" Target="slideMasters/slideMaster13.xml"/><Relationship Id="rId29" Type="http://schemas.openxmlformats.org/officeDocument/2006/relationships/slide" Target="slides/slide6.xml"/><Relationship Id="rId11" Type="http://schemas.openxmlformats.org/officeDocument/2006/relationships/slideMaster" Target="slideMasters/slideMaster8.xml"/><Relationship Id="rId24" Type="http://schemas.openxmlformats.org/officeDocument/2006/relationships/slide" Target="slides/slide1.xml"/><Relationship Id="rId32" Type="http://schemas.openxmlformats.org/officeDocument/2006/relationships/slide" Target="slides/slide9.xml"/><Relationship Id="rId37" Type="http://schemas.openxmlformats.org/officeDocument/2006/relationships/slide" Target="slides/slide14.xml"/><Relationship Id="rId40" Type="http://schemas.openxmlformats.org/officeDocument/2006/relationships/slide" Target="slides/slide17.xml"/><Relationship Id="rId45" Type="http://schemas.openxmlformats.org/officeDocument/2006/relationships/slide" Target="slides/slide22.xml"/><Relationship Id="rId53" Type="http://schemas.openxmlformats.org/officeDocument/2006/relationships/slide" Target="slides/slide30.xml"/><Relationship Id="rId58" Type="http://schemas.openxmlformats.org/officeDocument/2006/relationships/tableStyles" Target="tableStyles.xml"/><Relationship Id="rId5" Type="http://schemas.openxmlformats.org/officeDocument/2006/relationships/slideMaster" Target="slideMasters/slideMaster2.xml"/><Relationship Id="rId19" Type="http://schemas.openxmlformats.org/officeDocument/2006/relationships/slideMaster" Target="slideMasters/slideMaster16.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Master" Target="slideMasters/slideMaster11.xml"/><Relationship Id="rId22" Type="http://schemas.openxmlformats.org/officeDocument/2006/relationships/slideMaster" Target="slideMasters/slideMaster19.xml"/><Relationship Id="rId27" Type="http://schemas.openxmlformats.org/officeDocument/2006/relationships/slide" Target="slides/slide4.xml"/><Relationship Id="rId30" Type="http://schemas.openxmlformats.org/officeDocument/2006/relationships/slide" Target="slides/slide7.xml"/><Relationship Id="rId35" Type="http://schemas.openxmlformats.org/officeDocument/2006/relationships/slide" Target="slides/slide12.xml"/><Relationship Id="rId43" Type="http://schemas.openxmlformats.org/officeDocument/2006/relationships/slide" Target="slides/slide20.xml"/><Relationship Id="rId48" Type="http://schemas.openxmlformats.org/officeDocument/2006/relationships/slide" Target="slides/slide25.xml"/><Relationship Id="rId56" Type="http://schemas.openxmlformats.org/officeDocument/2006/relationships/viewProps" Target="viewProps.xml"/><Relationship Id="rId8" Type="http://schemas.openxmlformats.org/officeDocument/2006/relationships/slideMaster" Target="slideMasters/slideMaster5.xml"/><Relationship Id="rId51" Type="http://schemas.openxmlformats.org/officeDocument/2006/relationships/slide" Target="slides/slide28.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25" Type="http://schemas.openxmlformats.org/officeDocument/2006/relationships/slide" Target="slides/slide2.xml"/><Relationship Id="rId33" Type="http://schemas.openxmlformats.org/officeDocument/2006/relationships/slide" Target="slides/slide10.xml"/><Relationship Id="rId38" Type="http://schemas.openxmlformats.org/officeDocument/2006/relationships/slide" Target="slides/slide15.xml"/><Relationship Id="rId46" Type="http://schemas.openxmlformats.org/officeDocument/2006/relationships/slide" Target="slides/slide23.xml"/><Relationship Id="rId20" Type="http://schemas.openxmlformats.org/officeDocument/2006/relationships/slideMaster" Target="slideMasters/slideMaster17.xml"/><Relationship Id="rId41" Type="http://schemas.openxmlformats.org/officeDocument/2006/relationships/slide" Target="slides/slide18.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Master" Target="slideMasters/slideMaster12.xml"/><Relationship Id="rId23" Type="http://schemas.openxmlformats.org/officeDocument/2006/relationships/slideMaster" Target="slideMasters/slideMaster20.xml"/><Relationship Id="rId28" Type="http://schemas.openxmlformats.org/officeDocument/2006/relationships/slide" Target="slides/slide5.xml"/><Relationship Id="rId36" Type="http://schemas.openxmlformats.org/officeDocument/2006/relationships/slide" Target="slides/slide13.xml"/><Relationship Id="rId49" Type="http://schemas.openxmlformats.org/officeDocument/2006/relationships/slide" Target="slides/slide26.xml"/><Relationship Id="rId57" Type="http://schemas.openxmlformats.org/officeDocument/2006/relationships/theme" Target="theme/theme1.xml"/><Relationship Id="rId10" Type="http://schemas.openxmlformats.org/officeDocument/2006/relationships/slideMaster" Target="slideMasters/slideMaster7.xml"/><Relationship Id="rId31" Type="http://schemas.openxmlformats.org/officeDocument/2006/relationships/slide" Target="slides/slide8.xml"/><Relationship Id="rId44" Type="http://schemas.openxmlformats.org/officeDocument/2006/relationships/slide" Target="slides/slide21.xml"/><Relationship Id="rId52" Type="http://schemas.openxmlformats.org/officeDocument/2006/relationships/slide" Target="slides/slide2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046EC9A-174D-44B9-812B-9B033070DBDC}" type="datetimeFigureOut">
              <a:rPr lang="en-GB" smtClean="0"/>
              <a:t>08/11/2024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7E4384-E1C8-440C-9927-88C0AE6CCBAA}" type="slidenum">
              <a:rPr lang="en-GB" smtClean="0"/>
              <a:t>‹#›</a:t>
            </a:fld>
            <a:endParaRPr lang="en-GB"/>
          </a:p>
        </p:txBody>
      </p:sp>
    </p:spTree>
    <p:extLst>
      <p:ext uri="{BB962C8B-B14F-4D97-AF65-F5344CB8AC3E}">
        <p14:creationId xmlns:p14="http://schemas.microsoft.com/office/powerpoint/2010/main" val="17422545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1</a:t>
            </a:fld>
            <a:endParaRPr lang="en-GB" altLang="en-US" dirty="0"/>
          </a:p>
        </p:txBody>
      </p:sp>
    </p:spTree>
    <p:extLst>
      <p:ext uri="{BB962C8B-B14F-4D97-AF65-F5344CB8AC3E}">
        <p14:creationId xmlns:p14="http://schemas.microsoft.com/office/powerpoint/2010/main" val="40444277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17E4384-E1C8-440C-9927-88C0AE6CCBAA}" type="slidenum">
              <a:rPr lang="en-GB" smtClean="0"/>
              <a:t>2</a:t>
            </a:fld>
            <a:endParaRPr lang="en-GB"/>
          </a:p>
        </p:txBody>
      </p:sp>
    </p:spTree>
    <p:extLst>
      <p:ext uri="{BB962C8B-B14F-4D97-AF65-F5344CB8AC3E}">
        <p14:creationId xmlns:p14="http://schemas.microsoft.com/office/powerpoint/2010/main" val="15741419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17E4384-E1C8-440C-9927-88C0AE6CCBAA}" type="slidenum">
              <a:rPr lang="en-GB" smtClean="0"/>
              <a:t>3</a:t>
            </a:fld>
            <a:endParaRPr lang="en-GB"/>
          </a:p>
        </p:txBody>
      </p:sp>
    </p:spTree>
    <p:extLst>
      <p:ext uri="{BB962C8B-B14F-4D97-AF65-F5344CB8AC3E}">
        <p14:creationId xmlns:p14="http://schemas.microsoft.com/office/powerpoint/2010/main" val="32303358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17E4384-E1C8-440C-9927-88C0AE6CCBAA}" type="slidenum">
              <a:rPr lang="en-GB" smtClean="0"/>
              <a:t>4</a:t>
            </a:fld>
            <a:endParaRPr lang="en-GB"/>
          </a:p>
        </p:txBody>
      </p:sp>
    </p:spTree>
    <p:extLst>
      <p:ext uri="{BB962C8B-B14F-4D97-AF65-F5344CB8AC3E}">
        <p14:creationId xmlns:p14="http://schemas.microsoft.com/office/powerpoint/2010/main" val="24526076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17E4384-E1C8-440C-9927-88C0AE6CCBAA}" type="slidenum">
              <a:rPr lang="en-GB" smtClean="0"/>
              <a:t>5</a:t>
            </a:fld>
            <a:endParaRPr lang="en-GB"/>
          </a:p>
        </p:txBody>
      </p:sp>
    </p:spTree>
    <p:extLst>
      <p:ext uri="{BB962C8B-B14F-4D97-AF65-F5344CB8AC3E}">
        <p14:creationId xmlns:p14="http://schemas.microsoft.com/office/powerpoint/2010/main" val="5096538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17E4384-E1C8-440C-9927-88C0AE6CCBAA}" type="slidenum">
              <a:rPr lang="en-GB" smtClean="0"/>
              <a:t>6</a:t>
            </a:fld>
            <a:endParaRPr lang="en-GB"/>
          </a:p>
        </p:txBody>
      </p:sp>
    </p:spTree>
    <p:extLst>
      <p:ext uri="{BB962C8B-B14F-4D97-AF65-F5344CB8AC3E}">
        <p14:creationId xmlns:p14="http://schemas.microsoft.com/office/powerpoint/2010/main" val="14277985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17E4384-E1C8-440C-9927-88C0AE6CCBAA}" type="slidenum">
              <a:rPr lang="en-GB" smtClean="0"/>
              <a:t>7</a:t>
            </a:fld>
            <a:endParaRPr lang="en-GB"/>
          </a:p>
        </p:txBody>
      </p:sp>
    </p:spTree>
    <p:extLst>
      <p:ext uri="{BB962C8B-B14F-4D97-AF65-F5344CB8AC3E}">
        <p14:creationId xmlns:p14="http://schemas.microsoft.com/office/powerpoint/2010/main" val="39831556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17E4384-E1C8-440C-9927-88C0AE6CCBAA}" type="slidenum">
              <a:rPr lang="en-GB" smtClean="0"/>
              <a:t>8</a:t>
            </a:fld>
            <a:endParaRPr lang="en-GB"/>
          </a:p>
        </p:txBody>
      </p:sp>
    </p:spTree>
    <p:extLst>
      <p:ext uri="{BB962C8B-B14F-4D97-AF65-F5344CB8AC3E}">
        <p14:creationId xmlns:p14="http://schemas.microsoft.com/office/powerpoint/2010/main" val="21092067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17E4384-E1C8-440C-9927-88C0AE6CCBAA}" type="slidenum">
              <a:rPr lang="en-GB" smtClean="0"/>
              <a:t>29</a:t>
            </a:fld>
            <a:endParaRPr lang="en-GB"/>
          </a:p>
        </p:txBody>
      </p:sp>
    </p:spTree>
    <p:extLst>
      <p:ext uri="{BB962C8B-B14F-4D97-AF65-F5344CB8AC3E}">
        <p14:creationId xmlns:p14="http://schemas.microsoft.com/office/powerpoint/2010/main" val="39962242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Please make sure you take a note of the contact details on the screen</a:t>
            </a:r>
          </a:p>
          <a:p>
            <a:endParaRPr lang="en-GB" dirty="0"/>
          </a:p>
          <a:p>
            <a:r>
              <a:rPr lang="en-GB" dirty="0"/>
              <a:t>Q&amp;A</a:t>
            </a:r>
          </a:p>
        </p:txBody>
      </p:sp>
      <p:sp>
        <p:nvSpPr>
          <p:cNvPr id="4" name="Slide Number Placeholder 3"/>
          <p:cNvSpPr>
            <a:spLocks noGrp="1"/>
          </p:cNvSpPr>
          <p:nvPr>
            <p:ph type="sldNum" sz="quarter" idx="5"/>
          </p:nvPr>
        </p:nvSpPr>
        <p:spPr/>
        <p:txBody>
          <a:bodyPr/>
          <a:lstStyle/>
          <a:p>
            <a:fld id="{217E4384-E1C8-440C-9927-88C0AE6CCBAA}" type="slidenum">
              <a:rPr lang="en-GB" smtClean="0"/>
              <a:t>30</a:t>
            </a:fld>
            <a:endParaRPr lang="en-GB"/>
          </a:p>
        </p:txBody>
      </p:sp>
    </p:spTree>
    <p:extLst>
      <p:ext uri="{BB962C8B-B14F-4D97-AF65-F5344CB8AC3E}">
        <p14:creationId xmlns:p14="http://schemas.microsoft.com/office/powerpoint/2010/main" val="9774688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6.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7.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7.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7.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7.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7.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7.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7.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17.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31376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3367D72-5AB2-8643-8633-40F3233CA8FA}"/>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41754628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147972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DAB39B9-1950-2646-9CCB-5BADF16EFB52}"/>
              </a:ext>
            </a:extLst>
          </p:cNvPr>
          <p:cNvSpPr>
            <a:spLocks noGrp="1"/>
          </p:cNvSpPr>
          <p:nvPr>
            <p:ph idx="1"/>
          </p:nvPr>
        </p:nvSpPr>
        <p:spPr>
          <a:xfrm>
            <a:off x="7192652" y="1470581"/>
            <a:ext cx="4242061" cy="4166648"/>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42169050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949238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816A415-C468-5944-85A1-00EECAE1DE21}"/>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4089386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BAABAF2-22C1-AC4B-8333-FD1A2385CB98}"/>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BDBEAAAA-701D-1142-BD3E-4627645949BB}"/>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37307844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527051" y="6524626"/>
            <a:ext cx="1295400" cy="219075"/>
          </a:xfrm>
        </p:spPr>
        <p:txBody>
          <a:bodyPr/>
          <a:lstStyle>
            <a:lvl1pPr>
              <a:defRPr/>
            </a:lvl1pPr>
          </a:lstStyle>
          <a:p>
            <a:pPr>
              <a:defRPr/>
            </a:pPr>
            <a:fld id="{953126BE-2B11-4C15-9167-0AEA0ED2A25D}" type="datetime1">
              <a:rPr lang="en-GB" altLang="en-US" smtClean="0"/>
              <a:t>08/11/2024</a:t>
            </a:fld>
            <a:endParaRPr lang="en-GB" altLang="en-US" dirty="0"/>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dirty="0"/>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dirty="0"/>
          </a:p>
        </p:txBody>
      </p:sp>
    </p:spTree>
    <p:extLst>
      <p:ext uri="{BB962C8B-B14F-4D97-AF65-F5344CB8AC3E}">
        <p14:creationId xmlns:p14="http://schemas.microsoft.com/office/powerpoint/2010/main" val="2660767133"/>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31307197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BAABAF2-22C1-AC4B-8333-FD1A2385CB98}"/>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BDBEAAAA-701D-1142-BD3E-4627645949BB}"/>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27835298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567234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F54D9F0-04AB-9943-BD88-2F95519E01A9}" type="datetimeFigureOut">
              <a:rPr lang="en-US" smtClean="0"/>
              <a:t>11/8/2024</a:t>
            </a:fld>
            <a:endParaRPr lang="en-US"/>
          </a:p>
        </p:txBody>
      </p:sp>
      <p:sp>
        <p:nvSpPr>
          <p:cNvPr id="7" name="Slide Number Placeholder 6"/>
          <p:cNvSpPr>
            <a:spLocks noGrp="1"/>
          </p:cNvSpPr>
          <p:nvPr>
            <p:ph type="sldNum" sz="quarter" idx="12"/>
          </p:nvPr>
        </p:nvSpPr>
        <p:spPr/>
        <p:txBody>
          <a:bodyPr/>
          <a:lstStyle/>
          <a:p>
            <a:fld id="{47A7220B-D7BF-184F-A355-55C20C5E56CA}" type="slidenum">
              <a:rPr lang="en-US" smtClean="0"/>
              <a:t>‹#›</a:t>
            </a:fld>
            <a:endParaRPr lang="en-US"/>
          </a:p>
        </p:txBody>
      </p:sp>
    </p:spTree>
    <p:extLst>
      <p:ext uri="{BB962C8B-B14F-4D97-AF65-F5344CB8AC3E}">
        <p14:creationId xmlns:p14="http://schemas.microsoft.com/office/powerpoint/2010/main" val="19786986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769E6E2-2C3C-634F-A2E7-89D13D5132E3}"/>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FC0E9760-8394-E24C-A197-D2A1FDDE5E28}"/>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4752961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971485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738CBCBA-DB53-6A4F-BFAA-F2617D64B96D}"/>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3EFA7E1F-A405-5E4D-B3BE-1635EAA19E3F}"/>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2423642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E4C0F5E0-DED1-4FC4-A2A9-4BD32DE8411A}" type="datetime1">
              <a:rPr lang="en-GB" altLang="en-US"/>
              <a:pPr/>
              <a:t>08/11/2024</a:t>
            </a:fld>
            <a:endParaRPr lang="en-GB" altLang="en-US"/>
          </a:p>
        </p:txBody>
      </p:sp>
      <p:sp>
        <p:nvSpPr>
          <p:cNvPr id="3" name="Footer Placeholder 2"/>
          <p:cNvSpPr>
            <a:spLocks noGrp="1"/>
          </p:cNvSpPr>
          <p:nvPr>
            <p:ph type="ftr" sz="quarter" idx="11"/>
          </p:nvPr>
        </p:nvSpPr>
        <p:spPr/>
        <p:txBody>
          <a:bodyPr/>
          <a:lstStyle>
            <a:lvl1pPr>
              <a:defRPr/>
            </a:lvl1pPr>
          </a:lstStyle>
          <a:p>
            <a:r>
              <a:rPr lang="en-GB" altLang="en-US"/>
              <a:t>Footer</a:t>
            </a:r>
          </a:p>
        </p:txBody>
      </p:sp>
      <p:sp>
        <p:nvSpPr>
          <p:cNvPr id="4" name="Slide Number Placeholder 3"/>
          <p:cNvSpPr>
            <a:spLocks noGrp="1"/>
          </p:cNvSpPr>
          <p:nvPr>
            <p:ph type="sldNum" sz="quarter" idx="12"/>
          </p:nvPr>
        </p:nvSpPr>
        <p:spPr/>
        <p:txBody>
          <a:bodyPr/>
          <a:lstStyle>
            <a:lvl1pPr>
              <a:defRPr/>
            </a:lvl1pPr>
          </a:lstStyle>
          <a:p>
            <a:fld id="{8905632C-7858-4D54-9BC8-FB7D283C839E}" type="slidenum">
              <a:rPr lang="en-GB" altLang="en-US"/>
              <a:pPr/>
              <a:t>‹#›</a:t>
            </a:fld>
            <a:endParaRPr lang="en-GB" altLang="en-US"/>
          </a:p>
        </p:txBody>
      </p:sp>
    </p:spTree>
    <p:extLst>
      <p:ext uri="{BB962C8B-B14F-4D97-AF65-F5344CB8AC3E}">
        <p14:creationId xmlns:p14="http://schemas.microsoft.com/office/powerpoint/2010/main" val="5133490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9663450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946B8C49-F046-7544-B210-8A57A47EE121}"/>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C7AD169-458D-844F-87D0-E86ADE994969}"/>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31788506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4A92ADF8-47B7-6B4A-B238-A057A73B01FE}"/>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773D9E3-3B36-3040-8C61-C6D71B056A8A}"/>
              </a:ext>
            </a:extLst>
          </p:cNvPr>
          <p:cNvSpPr>
            <a:spLocks noGrp="1"/>
          </p:cNvSpPr>
          <p:nvPr>
            <p:ph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6302071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D221C0F8-8767-7347-8567-33EC2C43A166}"/>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C47C00D9-A76E-0A47-9B36-E891DB84A9C7}"/>
              </a:ext>
            </a:extLst>
          </p:cNvPr>
          <p:cNvSpPr>
            <a:spLocks noGrp="1"/>
          </p:cNvSpPr>
          <p:nvPr>
            <p:ph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62452872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7" name="Picture 6" descr="A picture containing text&#10;&#10;Description automatically generated">
            <a:extLst>
              <a:ext uri="{FF2B5EF4-FFF2-40B4-BE49-F238E27FC236}">
                <a16:creationId xmlns:a16="http://schemas.microsoft.com/office/drawing/2014/main" id="{FA6CC141-D3C3-CF46-8806-6EF9ECBF04A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13284648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01604F21-C270-C641-937C-5D69615E4757}"/>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3831878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DF0ADC39-9337-C84C-96D4-EC36AD5080A5}"/>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98899469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A picture containing text&#10;&#10;Description automatically generated">
            <a:extLst>
              <a:ext uri="{FF2B5EF4-FFF2-40B4-BE49-F238E27FC236}">
                <a16:creationId xmlns:a16="http://schemas.microsoft.com/office/drawing/2014/main" id="{CD7CB20A-5151-0345-9977-F500A5DBB68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6841465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6" name="Picture 5" descr="A picture containing text&#10;&#10;Description automatically generated">
            <a:extLst>
              <a:ext uri="{FF2B5EF4-FFF2-40B4-BE49-F238E27FC236}">
                <a16:creationId xmlns:a16="http://schemas.microsoft.com/office/drawing/2014/main" id="{6F16E7EC-321A-E845-A511-9309819FB9F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37681321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A picture containing text&#10;&#10;Description automatically generated">
            <a:extLst>
              <a:ext uri="{FF2B5EF4-FFF2-40B4-BE49-F238E27FC236}">
                <a16:creationId xmlns:a16="http://schemas.microsoft.com/office/drawing/2014/main" id="{727A1AA7-7246-A143-9534-34C47E4562E8}"/>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32276177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6" name="Picture 5" descr="Shape&#10;&#10;Description automatically generated with medium confidence">
            <a:extLst>
              <a:ext uri="{FF2B5EF4-FFF2-40B4-BE49-F238E27FC236}">
                <a16:creationId xmlns:a16="http://schemas.microsoft.com/office/drawing/2014/main" id="{DF7E1276-06FD-3A4E-A9FD-24D0E92EAD0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40249151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Shape&#10;&#10;Description automatically generated with medium confidence">
            <a:extLst>
              <a:ext uri="{FF2B5EF4-FFF2-40B4-BE49-F238E27FC236}">
                <a16:creationId xmlns:a16="http://schemas.microsoft.com/office/drawing/2014/main" id="{71967FB5-4373-9146-B347-1A00A0CD5A53}"/>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6186555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2498069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58341593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454805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4.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5.xml"/><Relationship Id="rId1" Type="http://schemas.openxmlformats.org/officeDocument/2006/relationships/slideLayout" Target="../slideLayouts/slideLayout5.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slideLayout" Target="../slideLayouts/slideLayout7.xml"/><Relationship Id="rId1" Type="http://schemas.openxmlformats.org/officeDocument/2006/relationships/slideLayout" Target="../slideLayouts/slideLayout6.xml"/><Relationship Id="rId5" Type="http://schemas.openxmlformats.org/officeDocument/2006/relationships/image" Target="../media/image6.png"/><Relationship Id="rId4"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theme" Target="../theme/theme7.xml"/><Relationship Id="rId1" Type="http://schemas.openxmlformats.org/officeDocument/2006/relationships/slideLayout" Target="../slideLayouts/slideLayout9.xml"/></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theme" Target="../theme/theme8.xml"/><Relationship Id="rId1" Type="http://schemas.openxmlformats.org/officeDocument/2006/relationships/slideLayout" Target="../slideLayouts/slideLayout10.xml"/></Relationships>
</file>

<file path=ppt/slideMasters/_rels/slideMaster9.xml.rels><?xml version="1.0" encoding="UTF-8" standalone="yes"?>
<Relationships xmlns="http://schemas.openxmlformats.org/package/2006/relationships"><Relationship Id="rId3" Type="http://schemas.openxmlformats.org/officeDocument/2006/relationships/theme" Target="../theme/theme9.xml"/><Relationship Id="rId2" Type="http://schemas.openxmlformats.org/officeDocument/2006/relationships/slideLayout" Target="../slideLayouts/slideLayout12.xml"/><Relationship Id="rId1" Type="http://schemas.openxmlformats.org/officeDocument/2006/relationships/slideLayout" Target="../slideLayouts/slideLayout11.xml"/><Relationship Id="rId4" Type="http://schemas.openxmlformats.org/officeDocument/2006/relationships/image" Target="../media/image10.png"/></Relationships>
</file>

<file path=ppt/slideMasters/_rels/slideMaster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theme" Target="../theme/theme10.xml"/><Relationship Id="rId1" Type="http://schemas.openxmlformats.org/officeDocument/2006/relationships/slideLayout" Target="../slideLayouts/slideLayout13.xml"/></Relationships>
</file>

<file path=ppt/slideMasters/_rels/slideMaster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theme" Target="../theme/theme11.xml"/><Relationship Id="rId1" Type="http://schemas.openxmlformats.org/officeDocument/2006/relationships/slideLayout" Target="../slideLayouts/slideLayout14.xml"/></Relationships>
</file>

<file path=ppt/slideMasters/_rels/slideMaster12.xml.rels><?xml version="1.0" encoding="UTF-8" standalone="yes"?>
<Relationships xmlns="http://schemas.openxmlformats.org/package/2006/relationships"><Relationship Id="rId3" Type="http://schemas.openxmlformats.org/officeDocument/2006/relationships/theme" Target="../theme/theme12.xml"/><Relationship Id="rId2" Type="http://schemas.openxmlformats.org/officeDocument/2006/relationships/slideLayout" Target="../slideLayouts/slideLayout16.xml"/><Relationship Id="rId1" Type="http://schemas.openxmlformats.org/officeDocument/2006/relationships/slideLayout" Target="../slideLayouts/slideLayout15.xml"/><Relationship Id="rId4" Type="http://schemas.openxmlformats.org/officeDocument/2006/relationships/image" Target="../media/image13.png"/></Relationships>
</file>

<file path=ppt/slideMasters/_rels/slideMaster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theme" Target="../theme/theme13.xml"/><Relationship Id="rId1" Type="http://schemas.openxmlformats.org/officeDocument/2006/relationships/slideLayout" Target="../slideLayouts/slideLayout17.xml"/></Relationships>
</file>

<file path=ppt/slideMasters/_rels/slideMaster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theme" Target="../theme/theme14.xml"/><Relationship Id="rId1" Type="http://schemas.openxmlformats.org/officeDocument/2006/relationships/slideLayout" Target="../slideLayouts/slideLayout18.xml"/></Relationships>
</file>

<file path=ppt/slideMasters/_rels/slideMaster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theme" Target="../theme/theme15.xml"/><Relationship Id="rId1" Type="http://schemas.openxmlformats.org/officeDocument/2006/relationships/slideLayout" Target="../slideLayouts/slideLayout19.xml"/></Relationships>
</file>

<file path=ppt/slideMasters/_rels/slideMaster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theme" Target="../theme/theme16.xml"/><Relationship Id="rId1" Type="http://schemas.openxmlformats.org/officeDocument/2006/relationships/slideLayout" Target="../slideLayouts/slideLayout20.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28.xml"/><Relationship Id="rId3" Type="http://schemas.openxmlformats.org/officeDocument/2006/relationships/slideLayout" Target="../slideLayouts/slideLayout23.xml"/><Relationship Id="rId7" Type="http://schemas.openxmlformats.org/officeDocument/2006/relationships/slideLayout" Target="../slideLayouts/slideLayout27.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slideLayout" Target="../slideLayouts/slideLayout26.xml"/><Relationship Id="rId5" Type="http://schemas.openxmlformats.org/officeDocument/2006/relationships/slideLayout" Target="../slideLayouts/slideLayout25.xml"/><Relationship Id="rId4" Type="http://schemas.openxmlformats.org/officeDocument/2006/relationships/slideLayout" Target="../slideLayouts/slideLayout24.xml"/><Relationship Id="rId9" Type="http://schemas.openxmlformats.org/officeDocument/2006/relationships/theme" Target="../theme/theme17.xml"/></Relationships>
</file>

<file path=ppt/slideMasters/_rels/slideMaster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theme" Target="../theme/theme18.xml"/><Relationship Id="rId1" Type="http://schemas.openxmlformats.org/officeDocument/2006/relationships/slideLayout" Target="../slideLayouts/slideLayout29.xml"/></Relationships>
</file>

<file path=ppt/slideMasters/_rels/slideMaster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theme" Target="../theme/theme19.xml"/><Relationship Id="rId1" Type="http://schemas.openxmlformats.org/officeDocument/2006/relationships/slideLayout" Target="../slideLayouts/slideLayout30.xml"/></Relationships>
</file>

<file path=ppt/slideMasters/_rels/slideMaster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theme" Target="../theme/theme20.xml"/><Relationship Id="rId1"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0FD76DA-018B-3547-8990-82DB73013FC5}"/>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32921129"/>
      </p:ext>
    </p:extLst>
  </p:cSld>
  <p:clrMap bg1="lt1" tx1="dk1" bg2="lt2" tx2="dk2" accent1="accent1" accent2="accent2" accent3="accent3" accent4="accent4" accent5="accent5" accent6="accent6" hlink="hlink" folHlink="folHlink"/>
  <p:sldLayoutIdLst>
    <p:sldLayoutId id="214748367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screenshot of a building&#10;&#10;Description automatically generated with low confidence">
            <a:extLst>
              <a:ext uri="{FF2B5EF4-FFF2-40B4-BE49-F238E27FC236}">
                <a16:creationId xmlns:a16="http://schemas.microsoft.com/office/drawing/2014/main" id="{652246B8-F90A-D54D-9365-58AB53D76FF0}"/>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3994187330"/>
      </p:ext>
    </p:extLst>
  </p:cSld>
  <p:clrMap bg1="lt1" tx1="dk1" bg2="lt2" tx2="dk2" accent1="accent1" accent2="accent2" accent3="accent3" accent4="accent4" accent5="accent5" accent6="accent6" hlink="hlink" folHlink="folHlink"/>
  <p:sldLayoutIdLst>
    <p:sldLayoutId id="214748367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99430989"/>
      </p:ext>
    </p:extLst>
  </p:cSld>
  <p:clrMap bg1="lt1" tx1="dk1" bg2="lt2" tx2="dk2" accent1="accent1" accent2="accent2" accent3="accent3" accent4="accent4" accent5="accent5" accent6="accent6" hlink="hlink" folHlink="folHlink"/>
  <p:sldLayoutIdLst>
    <p:sldLayoutId id="214748367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2D7B8D1-75EF-D947-959C-87044A2449FF}"/>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503966888"/>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low confidence">
            <a:extLst>
              <a:ext uri="{FF2B5EF4-FFF2-40B4-BE49-F238E27FC236}">
                <a16:creationId xmlns:a16="http://schemas.microsoft.com/office/drawing/2014/main" id="{8561490A-6980-ED46-8095-7572CAE878CD}"/>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04C61A7C-4809-A943-A5D0-A39547C69297}"/>
              </a:ext>
            </a:extLst>
          </p:cNvPr>
          <p:cNvSpPr>
            <a:spLocks noGrp="1"/>
          </p:cNvSpPr>
          <p:nvPr>
            <p:ph type="body"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9418140"/>
      </p:ext>
    </p:extLst>
  </p:cSld>
  <p:clrMap bg1="lt1" tx1="dk1" bg2="lt2" tx2="dk2" accent1="accent1" accent2="accent2" accent3="accent3" accent4="accent4" accent5="accent5" accent6="accent6" hlink="hlink" folHlink="folHlink"/>
  <p:sldLayoutIdLst>
    <p:sldLayoutId id="214748367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 website&#10;&#10;Description automatically generated">
            <a:extLst>
              <a:ext uri="{FF2B5EF4-FFF2-40B4-BE49-F238E27FC236}">
                <a16:creationId xmlns:a16="http://schemas.microsoft.com/office/drawing/2014/main" id="{DFB84B04-0FF3-C442-88A6-731D9253B970}"/>
              </a:ext>
            </a:extLst>
          </p:cNvPr>
          <p:cNvPicPr>
            <a:picLocks noChangeAspect="1"/>
          </p:cNvPicPr>
          <p:nvPr userDrawn="1"/>
        </p:nvPicPr>
        <p:blipFill>
          <a:blip r:embed="rId5"/>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1F471F12-1C66-E44E-AD4E-4DC26AA43AE8}"/>
              </a:ext>
            </a:extLst>
          </p:cNvPr>
          <p:cNvSpPr>
            <a:spLocks noGrp="1"/>
          </p:cNvSpPr>
          <p:nvPr>
            <p:ph type="body"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086982509"/>
      </p:ext>
    </p:extLst>
  </p:cSld>
  <p:clrMap bg1="lt1" tx1="dk1" bg2="lt2" tx2="dk2" accent1="accent1" accent2="accent2" accent3="accent3" accent4="accent4" accent5="accent5" accent6="accent6" hlink="hlink" folHlink="folHlink"/>
  <p:sldLayoutIdLst>
    <p:sldLayoutId id="2147483679" r:id="rId1"/>
    <p:sldLayoutId id="2147483706" r:id="rId2"/>
    <p:sldLayoutId id="2147483712"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239F8A73-144A-9540-B398-7210BE8543A5}"/>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537362470"/>
      </p:ext>
    </p:extLst>
  </p:cSld>
  <p:clrMap bg1="lt1" tx1="dk1" bg2="lt2" tx2="dk2" accent1="accent1" accent2="accent2" accent3="accent3" accent4="accent4" accent5="accent5" accent6="accent6" hlink="hlink" folHlink="folHlink"/>
  <p:sldLayoutIdLst>
    <p:sldLayoutId id="2147483680"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251BAB70-5F78-8E45-BF3D-7FB372DD419C}"/>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5E0E4F28-8131-874E-B467-742C87EEE44C}"/>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275634550"/>
      </p:ext>
    </p:extLst>
  </p:cSld>
  <p:clrMap bg1="lt1" tx1="dk1" bg2="lt2" tx2="dk2" accent1="accent1" accent2="accent2" accent3="accent3" accent4="accent4" accent5="accent5" accent6="accent6" hlink="hlink" folHlink="folHlink"/>
  <p:sldLayoutIdLst>
    <p:sldLayoutId id="214748368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4939C035-3B3A-3141-87AF-3CED54A86634}"/>
              </a:ext>
            </a:extLst>
          </p:cNvPr>
          <p:cNvPicPr>
            <a:picLocks noChangeAspect="1"/>
          </p:cNvPicPr>
          <p:nvPr userDrawn="1"/>
        </p:nvPicPr>
        <p:blipFill>
          <a:blip r:embed="rId4"/>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 id="2147483707"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8A66B088-E0A6-B04B-A848-48BB056A166C}"/>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A0237886-34D3-1D41-A6F8-63E649878554}"/>
              </a:ext>
            </a:extLst>
          </p:cNvPr>
          <p:cNvSpPr>
            <a:spLocks noGrp="1"/>
          </p:cNvSpPr>
          <p:nvPr>
            <p:ph type="title"/>
          </p:nvPr>
        </p:nvSpPr>
        <p:spPr>
          <a:xfrm>
            <a:off x="320511" y="365125"/>
            <a:ext cx="1155726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0F1874A-6B5E-4345-A666-BDEBFF41900B}"/>
              </a:ext>
            </a:extLst>
          </p:cNvPr>
          <p:cNvSpPr>
            <a:spLocks noGrp="1"/>
          </p:cNvSpPr>
          <p:nvPr>
            <p:ph type="body" idx="1"/>
          </p:nvPr>
        </p:nvSpPr>
        <p:spPr>
          <a:xfrm>
            <a:off x="320511" y="1825625"/>
            <a:ext cx="11557262"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215794927"/>
      </p:ext>
    </p:extLst>
  </p:cSld>
  <p:clrMap bg1="lt1" tx1="dk1" bg2="lt2" tx2="dk2" accent1="accent1" accent2="accent2" accent3="accent3" accent4="accent4" accent5="accent5" accent6="accent6" hlink="hlink" folHlink="folHlink"/>
  <p:sldLayoutIdLst>
    <p:sldLayoutId id="214748368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text, application&#10;&#10;Description automatically generated with medium confidence">
            <a:extLst>
              <a:ext uri="{FF2B5EF4-FFF2-40B4-BE49-F238E27FC236}">
                <a16:creationId xmlns:a16="http://schemas.microsoft.com/office/drawing/2014/main" id="{5B8E6985-ED3E-5140-B1DC-7EB25AF90A75}"/>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6999A67-4D82-1343-ADCB-91ABB33698E2}"/>
              </a:ext>
            </a:extLst>
          </p:cNvPr>
          <p:cNvSpPr>
            <a:spLocks noGrp="1"/>
          </p:cNvSpPr>
          <p:nvPr>
            <p:ph type="title"/>
          </p:nvPr>
        </p:nvSpPr>
        <p:spPr>
          <a:xfrm>
            <a:off x="319725" y="1383220"/>
            <a:ext cx="115580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DEEF9B43-36A1-A24C-9E5C-E80D6AD9221F}"/>
              </a:ext>
            </a:extLst>
          </p:cNvPr>
          <p:cNvSpPr>
            <a:spLocks noGrp="1"/>
          </p:cNvSpPr>
          <p:nvPr>
            <p:ph type="body" idx="1"/>
          </p:nvPr>
        </p:nvSpPr>
        <p:spPr>
          <a:xfrm>
            <a:off x="319725" y="2843720"/>
            <a:ext cx="11558047" cy="369848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800093731"/>
      </p:ext>
    </p:extLst>
  </p:cSld>
  <p:clrMap bg1="lt1" tx1="dk1" bg2="lt2" tx2="dk2" accent1="accent1" accent2="accent2" accent3="accent3" accent4="accent4" accent5="accent5" accent6="accent6" hlink="hlink" folHlink="folHlink"/>
  <p:sldLayoutIdLst>
    <p:sldLayoutId id="214748368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FD05A6E-26E7-4B4E-8DE8-CB8D0F5570F8}"/>
              </a:ext>
            </a:extLst>
          </p:cNvPr>
          <p:cNvPicPr>
            <a:picLocks noChangeAspect="1"/>
          </p:cNvPicPr>
          <p:nvPr userDrawn="1"/>
        </p:nvPicPr>
        <p:blipFill>
          <a:blip r:embed="rId4"/>
          <a:stretch>
            <a:fillRect/>
          </a:stretch>
        </p:blipFill>
        <p:spPr>
          <a:xfrm>
            <a:off x="0" y="9427"/>
            <a:ext cx="12192000" cy="6858000"/>
          </a:xfrm>
          <a:prstGeom prst="rect">
            <a:avLst/>
          </a:prstGeom>
        </p:spPr>
      </p:pic>
      <p:sp>
        <p:nvSpPr>
          <p:cNvPr id="2" name="Title Placeholder 1">
            <a:extLst>
              <a:ext uri="{FF2B5EF4-FFF2-40B4-BE49-F238E27FC236}">
                <a16:creationId xmlns:a16="http://schemas.microsoft.com/office/drawing/2014/main" id="{787BDEAF-B28A-E341-BAF2-958203DC71C8}"/>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36AE5CE-D53C-2D4A-A704-799BDE06A29D}"/>
              </a:ext>
            </a:extLst>
          </p:cNvPr>
          <p:cNvSpPr>
            <a:spLocks noGrp="1"/>
          </p:cNvSpPr>
          <p:nvPr>
            <p:ph type="body"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508390215"/>
      </p:ext>
    </p:extLst>
  </p:cSld>
  <p:clrMap bg1="lt1" tx1="dk1" bg2="lt2" tx2="dk2" accent1="accent1" accent2="accent2" accent3="accent3" accent4="accent4" accent5="accent5" accent6="accent6" hlink="hlink" folHlink="folHlink"/>
  <p:sldLayoutIdLst>
    <p:sldLayoutId id="2147483685" r:id="rId1"/>
    <p:sldLayoutId id="2147483711"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FDFDA30E-911E-924E-87B8-67036FC886EE}"/>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581267852"/>
      </p:ext>
    </p:extLst>
  </p:cSld>
  <p:clrMap bg1="lt1" tx1="dk1" bg2="lt2" tx2="dk2" accent1="accent1" accent2="accent2" accent3="accent3" accent4="accent4" accent5="accent5" accent6="accent6" hlink="hlink" folHlink="folHlink"/>
  <p:sldLayoutIdLst>
    <p:sldLayoutId id="214748368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44C1E5E2-1953-F94D-BA36-344020BF6A90}"/>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846CF1DF-DD44-224C-A546-3E1E2E3B8DD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59022366-0B75-6F48-AD0F-02EC835D7932}"/>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372220361"/>
      </p:ext>
    </p:extLst>
  </p:cSld>
  <p:clrMap bg1="lt1" tx1="dk1" bg2="lt2" tx2="dk2" accent1="accent1" accent2="accent2" accent3="accent3" accent4="accent4" accent5="accent5" accent6="accent6" hlink="hlink" folHlink="folHlink"/>
  <p:sldLayoutIdLst>
    <p:sldLayoutId id="214748368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screenshot of a computer&#10;&#10;Description automatically generated with medium confidence">
            <a:extLst>
              <a:ext uri="{FF2B5EF4-FFF2-40B4-BE49-F238E27FC236}">
                <a16:creationId xmlns:a16="http://schemas.microsoft.com/office/drawing/2014/main" id="{7D2BEAE9-BB48-F248-AB05-5997B0428915}"/>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5F599EEE-BCD6-714D-9202-CD1509AFE4E5}"/>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D8EE71EC-2AC3-BF46-B2FA-DA688BA7E203}"/>
              </a:ext>
            </a:extLst>
          </p:cNvPr>
          <p:cNvSpPr>
            <a:spLocks noGrp="1"/>
          </p:cNvSpPr>
          <p:nvPr>
            <p:ph type="body"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41040061"/>
      </p:ext>
    </p:extLst>
  </p:cSld>
  <p:clrMap bg1="lt1" tx1="dk1" bg2="lt2" tx2="dk2" accent1="accent1" accent2="accent2" accent3="accent3" accent4="accent4" accent5="accent5" accent6="accent6" hlink="hlink" folHlink="folHlink"/>
  <p:sldLayoutIdLst>
    <p:sldLayoutId id="214748368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2" name="Picture 11" descr="A screenshot of a computer&#10;&#10;Description automatically generated">
            <a:extLst>
              <a:ext uri="{FF2B5EF4-FFF2-40B4-BE49-F238E27FC236}">
                <a16:creationId xmlns:a16="http://schemas.microsoft.com/office/drawing/2014/main" id="{CFFC19FE-DD40-FF48-B65B-C885291D438B}"/>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9A889E4D-83E5-4448-9028-B2B53F3B6374}"/>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30E283CE-FBE6-DF40-B49B-94A7FF1EBFB1}"/>
              </a:ext>
            </a:extLst>
          </p:cNvPr>
          <p:cNvSpPr>
            <a:spLocks noGrp="1"/>
          </p:cNvSpPr>
          <p:nvPr>
            <p:ph type="body"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58822457"/>
      </p:ext>
    </p:extLst>
  </p:cSld>
  <p:clrMap bg1="lt1" tx1="dk1" bg2="lt2" tx2="dk2" accent1="accent1" accent2="accent2" accent3="accent3" accent4="accent4" accent5="accent5" accent6="accent6" hlink="hlink" folHlink="folHlink"/>
  <p:sldLayoutIdLst>
    <p:sldLayoutId id="214748368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4378712"/>
      </p:ext>
    </p:extLst>
  </p:cSld>
  <p:clrMap bg1="lt1" tx1="dk1" bg2="lt2" tx2="dk2" accent1="accent1" accent2="accent2" accent3="accent3" accent4="accent4" accent5="accent5" accent6="accent6" hlink="hlink" folHlink="folHlink"/>
  <p:sldLayoutIdLst>
    <p:sldLayoutId id="2147483690" r:id="rId1"/>
    <p:sldLayoutId id="2147483698" r:id="rId2"/>
    <p:sldLayoutId id="2147483699" r:id="rId3"/>
    <p:sldLayoutId id="2147483700" r:id="rId4"/>
    <p:sldLayoutId id="2147483701" r:id="rId5"/>
    <p:sldLayoutId id="2147483703" r:id="rId6"/>
    <p:sldLayoutId id="2147483704" r:id="rId7"/>
    <p:sldLayoutId id="2147483705"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10;&#10;Description automatically generated">
            <a:extLst>
              <a:ext uri="{FF2B5EF4-FFF2-40B4-BE49-F238E27FC236}">
                <a16:creationId xmlns:a16="http://schemas.microsoft.com/office/drawing/2014/main" id="{6FC97BDC-4AE5-5B4F-9174-C56779FB876A}"/>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30175223"/>
      </p:ext>
    </p:extLst>
  </p:cSld>
  <p:clrMap bg1="lt1" tx1="dk1" bg2="lt2" tx2="dk2" accent1="accent1" accent2="accent2" accent3="accent3" accent4="accent4" accent5="accent5" accent6="accent6" hlink="hlink" folHlink="folHlink"/>
  <p:sldLayoutIdLst>
    <p:sldLayoutId id="214748369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Shape&#10;&#10;Description automatically generated with medium confidence">
            <a:extLst>
              <a:ext uri="{FF2B5EF4-FFF2-40B4-BE49-F238E27FC236}">
                <a16:creationId xmlns:a16="http://schemas.microsoft.com/office/drawing/2014/main" id="{0A9F7686-190C-1F40-BEEB-680ECBB5F76A}"/>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17095490"/>
      </p:ext>
    </p:extLst>
  </p:cSld>
  <p:clrMap bg1="lt1" tx1="dk1" bg2="lt2" tx2="dk2" accent1="accent1" accent2="accent2" accent3="accent3" accent4="accent4" accent5="accent5" accent6="accent6" hlink="hlink" folHlink="folHlink"/>
  <p:sldLayoutIdLst>
    <p:sldLayoutId id="214748369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Shape&#10;&#10;Description automatically generated with medium confidence">
            <a:extLst>
              <a:ext uri="{FF2B5EF4-FFF2-40B4-BE49-F238E27FC236}">
                <a16:creationId xmlns:a16="http://schemas.microsoft.com/office/drawing/2014/main" id="{E0330C9C-EE50-174D-9971-646EB3635715}"/>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743180627"/>
      </p:ext>
    </p:extLst>
  </p:cSld>
  <p:clrMap bg1="lt1" tx1="dk1" bg2="lt2" tx2="dk2" accent1="accent1" accent2="accent2" accent3="accent3" accent4="accent4" accent5="accent5" accent6="accent6" hlink="hlink" folHlink="folHlink"/>
  <p:sldLayoutIdLst>
    <p:sldLayoutId id="214748369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8.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9.png"/><Relationship Id="rId1" Type="http://schemas.openxmlformats.org/officeDocument/2006/relationships/slideLayout" Target="../slideLayouts/slideLayout15.xml"/><Relationship Id="rId4" Type="http://schemas.openxmlformats.org/officeDocument/2006/relationships/hyperlink" Target="https://www.youtube.com/watch?v=T9ALTVXawNk"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hyperlink" Target="https://www.youtube.com/watch?v=ktx2_Dzy3tM" TargetMode="Externa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30.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hyperlink" Target="http://uk.youtube.com/" TargetMode="External"/><Relationship Id="rId1" Type="http://schemas.openxmlformats.org/officeDocument/2006/relationships/slideLayout" Target="../slideLayouts/slideLayout16.xml"/><Relationship Id="rId4" Type="http://schemas.openxmlformats.org/officeDocument/2006/relationships/image" Target="../media/image3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35.wmf"/><Relationship Id="rId2" Type="http://schemas.openxmlformats.org/officeDocument/2006/relationships/oleObject" Target="../embeddings/oleObject1.bin"/><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4870999" y="1075387"/>
            <a:ext cx="7772400" cy="1512888"/>
          </a:xfrm>
        </p:spPr>
        <p:txBody>
          <a:bodyPr/>
          <a:lstStyle/>
          <a:p>
            <a:pPr eaLnBrk="1" hangingPunct="1"/>
            <a:r>
              <a:rPr lang="en-GB" b="1" dirty="0"/>
              <a:t>LCMB7003</a:t>
            </a:r>
            <a:endParaRPr lang="en-GB" altLang="en-US" dirty="0"/>
          </a:p>
        </p:txBody>
      </p:sp>
      <p:sp>
        <p:nvSpPr>
          <p:cNvPr id="5" name="Subtitle 4">
            <a:extLst>
              <a:ext uri="{FF2B5EF4-FFF2-40B4-BE49-F238E27FC236}">
                <a16:creationId xmlns:a16="http://schemas.microsoft.com/office/drawing/2014/main" id="{E8FBFAA6-7D53-4F46-B4FA-B6E25AA48337}"/>
              </a:ext>
            </a:extLst>
          </p:cNvPr>
          <p:cNvSpPr txBox="1">
            <a:spLocks/>
          </p:cNvSpPr>
          <p:nvPr/>
        </p:nvSpPr>
        <p:spPr bwMode="auto">
          <a:xfrm>
            <a:off x="836475" y="3025769"/>
            <a:ext cx="10657184" cy="1728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 typeface="Arial" panose="020B0604020202020204" pitchFamily="34"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panose="020B0604020202020204" pitchFamily="34"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panose="020B0604020202020204" pitchFamily="34"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1" hangingPunct="1"/>
            <a:r>
              <a:rPr lang="en-GB" altLang="en-US" b="1" dirty="0">
                <a:solidFill>
                  <a:srgbClr val="FFFF00"/>
                </a:solidFill>
              </a:rPr>
              <a:t>Week 5</a:t>
            </a:r>
          </a:p>
          <a:p>
            <a:pPr eaLnBrk="1" hangingPunct="1"/>
            <a:r>
              <a:rPr lang="en-GB" altLang="en-US" b="1" dirty="0">
                <a:solidFill>
                  <a:srgbClr val="FF0000"/>
                </a:solidFill>
              </a:rPr>
              <a:t>Additional material</a:t>
            </a:r>
          </a:p>
          <a:p>
            <a:pPr algn="ctr">
              <a:defRPr/>
            </a:pPr>
            <a:r>
              <a:rPr lang="en-GB" sz="4000" b="1" dirty="0">
                <a:solidFill>
                  <a:schemeClr val="accent4">
                    <a:lumMod val="60000"/>
                    <a:lumOff val="40000"/>
                  </a:schemeClr>
                </a:solidFill>
              </a:rPr>
              <a:t>STRATEGIES IN DIFFERENT CONTEXTS</a:t>
            </a:r>
          </a:p>
        </p:txBody>
      </p:sp>
      <p:sp>
        <p:nvSpPr>
          <p:cNvPr id="7" name="Subtitle 4">
            <a:extLst>
              <a:ext uri="{FF2B5EF4-FFF2-40B4-BE49-F238E27FC236}">
                <a16:creationId xmlns:a16="http://schemas.microsoft.com/office/drawing/2014/main" id="{673C1525-F3A6-4A8D-B8F9-227D18C2359A}"/>
              </a:ext>
            </a:extLst>
          </p:cNvPr>
          <p:cNvSpPr txBox="1">
            <a:spLocks/>
          </p:cNvSpPr>
          <p:nvPr/>
        </p:nvSpPr>
        <p:spPr bwMode="auto">
          <a:xfrm>
            <a:off x="495705" y="1743472"/>
            <a:ext cx="10945216" cy="1440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 typeface="Arial" panose="020B0604020202020204" pitchFamily="34"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panose="020B0604020202020204" pitchFamily="34"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panose="020B0604020202020204" pitchFamily="34"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1" hangingPunct="1"/>
            <a:r>
              <a:rPr lang="en-GB" sz="4000" b="1" dirty="0">
                <a:ln w="13462">
                  <a:solidFill>
                    <a:schemeClr val="bg1"/>
                  </a:solidFill>
                  <a:prstDash val="solid"/>
                </a:ln>
                <a:solidFill>
                  <a:srgbClr val="0000FF"/>
                </a:solidFill>
                <a:effectLst>
                  <a:outerShdw dist="38100" dir="2700000" algn="bl" rotWithShape="0">
                    <a:schemeClr val="accent5"/>
                  </a:outerShdw>
                </a:effectLst>
                <a:latin typeface="Aharoni" panose="02010803020104030203" pitchFamily="2" charset="-79"/>
                <a:cs typeface="Aharoni" panose="02010803020104030203" pitchFamily="2" charset="-79"/>
              </a:rPr>
              <a:t> </a:t>
            </a:r>
            <a:r>
              <a:rPr lang="en-GB" sz="6000" b="1" dirty="0">
                <a:ln w="13462">
                  <a:solidFill>
                    <a:schemeClr val="bg1"/>
                  </a:solidFill>
                  <a:prstDash val="solid"/>
                </a:ln>
                <a:solidFill>
                  <a:srgbClr val="0000FF"/>
                </a:solidFill>
                <a:effectLst>
                  <a:outerShdw dist="38100" dir="2700000" algn="bl" rotWithShape="0">
                    <a:schemeClr val="accent5"/>
                  </a:outerShdw>
                </a:effectLst>
                <a:latin typeface="Aharoni" panose="02010803020104030203" pitchFamily="2" charset="-79"/>
                <a:cs typeface="Aharoni" panose="02010803020104030203" pitchFamily="2" charset="-79"/>
              </a:rPr>
              <a:t>Strategic Management</a:t>
            </a:r>
            <a:endParaRPr lang="en-GB" altLang="en-US" sz="3600" b="1" dirty="0">
              <a:ln w="13462">
                <a:solidFill>
                  <a:schemeClr val="bg1"/>
                </a:solidFill>
                <a:prstDash val="solid"/>
              </a:ln>
              <a:solidFill>
                <a:srgbClr val="0000FF"/>
              </a:solidFill>
              <a:effectLst>
                <a:outerShdw dist="38100" dir="2700000" algn="bl" rotWithShape="0">
                  <a:schemeClr val="accent5"/>
                </a:outerShdw>
              </a:effectLst>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370100439"/>
      </p:ext>
    </p:extLst>
  </p:cSld>
  <p:clrMapOvr>
    <a:masterClrMapping/>
  </p:clrMapOvr>
  <mc:AlternateContent xmlns:mc="http://schemas.openxmlformats.org/markup-compatibility/2006" xmlns:p14="http://schemas.microsoft.com/office/powerpoint/2010/main">
    <mc:Choice Requires="p14">
      <p:transition spd="slow" p14:dur="2000" advClick="0">
        <p14:prism/>
      </p:transition>
    </mc:Choice>
    <mc:Fallback xmlns="">
      <p:transition spd="slow" advClick="0">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6F2971E-E898-499B-9BCD-599E63EBF073}"/>
              </a:ext>
            </a:extLst>
          </p:cNvPr>
          <p:cNvSpPr>
            <a:spLocks noGrp="1"/>
          </p:cNvSpPr>
          <p:nvPr>
            <p:ph idx="1"/>
          </p:nvPr>
        </p:nvSpPr>
        <p:spPr>
          <a:xfrm>
            <a:off x="630810" y="2539511"/>
            <a:ext cx="3884040" cy="2884468"/>
          </a:xfrm>
        </p:spPr>
        <p:txBody>
          <a:bodyPr wrap="square"/>
          <a:lstStyle/>
          <a:p>
            <a:pPr algn="ctr"/>
            <a:r>
              <a:rPr lang="en-GB" sz="4000" b="1" dirty="0"/>
              <a:t>LEARNING OBJECTIVES</a:t>
            </a:r>
          </a:p>
        </p:txBody>
      </p:sp>
      <p:sp>
        <p:nvSpPr>
          <p:cNvPr id="6" name="Rectangle 5"/>
          <p:cNvSpPr/>
          <p:nvPr/>
        </p:nvSpPr>
        <p:spPr>
          <a:xfrm>
            <a:off x="6674466" y="1805312"/>
            <a:ext cx="5082886" cy="3785652"/>
          </a:xfrm>
          <a:prstGeom prst="rect">
            <a:avLst/>
          </a:prstGeom>
        </p:spPr>
        <p:txBody>
          <a:bodyPr wrap="square">
            <a:spAutoFit/>
          </a:bodyPr>
          <a:lstStyle/>
          <a:p>
            <a:pPr marL="457200" indent="-457200" algn="just">
              <a:buFont typeface="+mj-lt"/>
              <a:buAutoNum type="arabicPeriod"/>
            </a:pPr>
            <a:r>
              <a:rPr lang="en-GB" sz="2400" dirty="0">
                <a:latin typeface="Arial" panose="020B0604020202020204" pitchFamily="34" charset="0"/>
                <a:cs typeface="Arial" panose="020B0604020202020204" pitchFamily="34" charset="0"/>
              </a:rPr>
              <a:t>Understand explore strategies in different context</a:t>
            </a:r>
          </a:p>
          <a:p>
            <a:pPr marL="457200" indent="-457200" algn="just">
              <a:buFont typeface="+mj-lt"/>
              <a:buAutoNum type="arabicPeriod"/>
            </a:pPr>
            <a:endParaRPr lang="en-GB" sz="2400" dirty="0">
              <a:latin typeface="Arial" panose="020B0604020202020204" pitchFamily="34" charset="0"/>
              <a:cs typeface="Arial" panose="020B0604020202020204" pitchFamily="34" charset="0"/>
            </a:endParaRPr>
          </a:p>
          <a:p>
            <a:pPr marL="457200" indent="-457200">
              <a:buFont typeface="+mj-lt"/>
              <a:buAutoNum type="arabicPeriod"/>
            </a:pPr>
            <a:r>
              <a:rPr lang="en-GB" sz="2400" dirty="0">
                <a:latin typeface="Arial" panose="020B0604020202020204" pitchFamily="34" charset="0"/>
                <a:cs typeface="Arial" panose="020B0604020202020204" pitchFamily="34" charset="0"/>
              </a:rPr>
              <a:t>Explore the strategies in Private, Public, Voluntary, Entrepreneurship/Small Business and Global Contexts. </a:t>
            </a:r>
          </a:p>
          <a:p>
            <a:pPr marL="457200" indent="-457200" algn="just">
              <a:buFont typeface="+mj-lt"/>
              <a:buAutoNum type="arabicPeriod"/>
            </a:pPr>
            <a:endParaRPr lang="en-GB" sz="2400" dirty="0">
              <a:latin typeface="Arial" panose="020B0604020202020204" pitchFamily="34" charset="0"/>
              <a:cs typeface="Arial" panose="020B0604020202020204" pitchFamily="34" charset="0"/>
            </a:endParaRPr>
          </a:p>
          <a:p>
            <a:pPr marL="457200" indent="-457200" algn="just">
              <a:buFont typeface="+mj-lt"/>
              <a:buAutoNum type="arabicPeriod"/>
            </a:pPr>
            <a:r>
              <a:rPr lang="en-GB" sz="2400" dirty="0">
                <a:latin typeface="Arial" panose="020B0604020202020204" pitchFamily="34" charset="0"/>
                <a:cs typeface="Arial" panose="020B0604020202020204" pitchFamily="34" charset="0"/>
              </a:rPr>
              <a:t>Analyse a Case Study related to strategies in different contexts.</a:t>
            </a:r>
          </a:p>
        </p:txBody>
      </p:sp>
    </p:spTree>
    <p:extLst>
      <p:ext uri="{BB962C8B-B14F-4D97-AF65-F5344CB8AC3E}">
        <p14:creationId xmlns:p14="http://schemas.microsoft.com/office/powerpoint/2010/main" val="23949169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117911" y="2142699"/>
            <a:ext cx="6564574" cy="3416320"/>
          </a:xfrm>
          <a:prstGeom prst="rect">
            <a:avLst/>
          </a:prstGeom>
        </p:spPr>
        <p:txBody>
          <a:bodyPr wrap="square">
            <a:spAutoFit/>
          </a:bodyPr>
          <a:lstStyle/>
          <a:p>
            <a:pPr algn="just"/>
            <a:r>
              <a:rPr lang="en-GB" sz="2400" dirty="0">
                <a:latin typeface="Arial" panose="020B0604020202020204" pitchFamily="34" charset="0"/>
                <a:cs typeface="Arial" panose="020B0604020202020204" pitchFamily="34" charset="0"/>
              </a:rPr>
              <a:t>Strategic Management is shaped by the context in which the business operates.</a:t>
            </a:r>
          </a:p>
          <a:p>
            <a:pPr algn="just"/>
            <a:endParaRPr lang="en-GB" sz="2400" dirty="0">
              <a:latin typeface="Arial" panose="020B0604020202020204" pitchFamily="34" charset="0"/>
              <a:cs typeface="Arial" panose="020B0604020202020204" pitchFamily="34" charset="0"/>
            </a:endParaRPr>
          </a:p>
          <a:p>
            <a:pPr algn="just"/>
            <a:r>
              <a:rPr lang="en-GB" sz="2400" dirty="0">
                <a:latin typeface="Arial" panose="020B0604020202020204" pitchFamily="34" charset="0"/>
                <a:cs typeface="Arial" panose="020B0604020202020204" pitchFamily="34" charset="0"/>
              </a:rPr>
              <a:t>The way strategy is explained and applied depends on the specific sector or context in the firm operates, whether </a:t>
            </a:r>
            <a:r>
              <a:rPr lang="en-GB" sz="2400" b="1" i="1" dirty="0">
                <a:solidFill>
                  <a:srgbClr val="FF0000"/>
                </a:solidFill>
                <a:latin typeface="Arial" panose="020B0604020202020204" pitchFamily="34" charset="0"/>
                <a:cs typeface="Arial" panose="020B0604020202020204" pitchFamily="34" charset="0"/>
              </a:rPr>
              <a:t>private, public, voluntary, small business / entrepreneurial or global. </a:t>
            </a:r>
          </a:p>
          <a:p>
            <a:pPr marL="514350" indent="-514350" algn="just">
              <a:buFont typeface="+mj-lt"/>
              <a:buAutoNum type="arabicPeriod"/>
            </a:pPr>
            <a:endParaRPr lang="en-GB" sz="2400" dirty="0">
              <a:latin typeface="Arial" panose="020B0604020202020204" pitchFamily="34" charset="0"/>
              <a:cs typeface="Arial" panose="020B0604020202020204" pitchFamily="34" charset="0"/>
            </a:endParaRPr>
          </a:p>
        </p:txBody>
      </p:sp>
      <p:sp>
        <p:nvSpPr>
          <p:cNvPr id="6" name="TextBox 5"/>
          <p:cNvSpPr txBox="1"/>
          <p:nvPr/>
        </p:nvSpPr>
        <p:spPr>
          <a:xfrm>
            <a:off x="3236638" y="313899"/>
            <a:ext cx="5459103" cy="646331"/>
          </a:xfrm>
          <a:prstGeom prst="rect">
            <a:avLst/>
          </a:prstGeom>
          <a:solidFill>
            <a:schemeClr val="accent1">
              <a:lumMod val="50000"/>
            </a:schemeClr>
          </a:solidFill>
        </p:spPr>
        <p:txBody>
          <a:bodyPr wrap="square" rtlCol="0">
            <a:spAutoFit/>
          </a:bodyPr>
          <a:lstStyle/>
          <a:p>
            <a:pPr algn="ctr"/>
            <a:r>
              <a:rPr lang="en-GB" sz="3600" b="1" dirty="0">
                <a:solidFill>
                  <a:schemeClr val="bg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Strategy Context</a:t>
            </a:r>
          </a:p>
        </p:txBody>
      </p:sp>
      <p:pic>
        <p:nvPicPr>
          <p:cNvPr id="1026" name="Picture 2" descr="See related image detai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4440" y="2401761"/>
            <a:ext cx="3870515" cy="24841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3764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3"/>
          <a:stretch>
            <a:fillRect/>
          </a:stretch>
        </p:blipFill>
        <p:spPr>
          <a:xfrm>
            <a:off x="729000" y="1483965"/>
            <a:ext cx="7020657" cy="5145356"/>
          </a:xfrm>
          <a:prstGeom prst="rect">
            <a:avLst/>
          </a:prstGeom>
        </p:spPr>
      </p:pic>
      <p:sp>
        <p:nvSpPr>
          <p:cNvPr id="2" name="Title 1">
            <a:extLst>
              <a:ext uri="{FF2B5EF4-FFF2-40B4-BE49-F238E27FC236}">
                <a16:creationId xmlns:a16="http://schemas.microsoft.com/office/drawing/2014/main" id="{CD34C882-974A-43F9-8D26-6AD08CF16FEF}"/>
              </a:ext>
            </a:extLst>
          </p:cNvPr>
          <p:cNvSpPr>
            <a:spLocks noGrp="1"/>
          </p:cNvSpPr>
          <p:nvPr>
            <p:ph type="title"/>
          </p:nvPr>
        </p:nvSpPr>
        <p:spPr>
          <a:xfrm>
            <a:off x="1513838" y="440048"/>
            <a:ext cx="8425808" cy="497345"/>
          </a:xfrm>
        </p:spPr>
        <p:txBody>
          <a:bodyPr>
            <a:noAutofit/>
          </a:bodyPr>
          <a:lstStyle/>
          <a:p>
            <a:pPr algn="ctr"/>
            <a:r>
              <a:rPr lang="en-GB" sz="3200" b="1" dirty="0">
                <a:solidFill>
                  <a:schemeClr val="bg1"/>
                </a:solidFill>
                <a:latin typeface="Arial" panose="020B0604020202020204" pitchFamily="34" charset="0"/>
                <a:cs typeface="Arial" panose="020B0604020202020204" pitchFamily="34" charset="0"/>
              </a:rPr>
              <a:t>Private Sector Strategy</a:t>
            </a:r>
          </a:p>
        </p:txBody>
      </p:sp>
      <p:sp>
        <p:nvSpPr>
          <p:cNvPr id="4" name="Title 1">
            <a:extLst>
              <a:ext uri="{FF2B5EF4-FFF2-40B4-BE49-F238E27FC236}">
                <a16:creationId xmlns:a16="http://schemas.microsoft.com/office/drawing/2014/main" id="{CD34C882-974A-43F9-8D26-6AD08CF16FEF}"/>
              </a:ext>
            </a:extLst>
          </p:cNvPr>
          <p:cNvSpPr txBox="1">
            <a:spLocks/>
          </p:cNvSpPr>
          <p:nvPr/>
        </p:nvSpPr>
        <p:spPr>
          <a:xfrm>
            <a:off x="5213268" y="2136997"/>
            <a:ext cx="5533901" cy="35512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14400" lvl="1" indent="-457200">
              <a:buFont typeface="Wingdings" panose="05000000000000000000" pitchFamily="2" charset="2"/>
              <a:buChar char="q"/>
            </a:pPr>
            <a:endParaRPr lang="en-GB" sz="200" b="1" dirty="0">
              <a:latin typeface="Arial" panose="020B0604020202020204" pitchFamily="34" charset="0"/>
              <a:cs typeface="Arial" panose="020B0604020202020204" pitchFamily="34" charset="0"/>
            </a:endParaRPr>
          </a:p>
          <a:p>
            <a:endParaRPr lang="en-GB" sz="2800" b="1" dirty="0">
              <a:latin typeface="Arial" panose="020B0604020202020204" pitchFamily="34" charset="0"/>
              <a:cs typeface="Arial" panose="020B0604020202020204" pitchFamily="34" charset="0"/>
            </a:endParaRPr>
          </a:p>
        </p:txBody>
      </p:sp>
      <p:sp>
        <p:nvSpPr>
          <p:cNvPr id="3" name="TextBox 2"/>
          <p:cNvSpPr txBox="1"/>
          <p:nvPr/>
        </p:nvSpPr>
        <p:spPr>
          <a:xfrm>
            <a:off x="1513838" y="2779370"/>
            <a:ext cx="3835020" cy="2554545"/>
          </a:xfrm>
          <a:prstGeom prst="rect">
            <a:avLst/>
          </a:prstGeom>
          <a:solidFill>
            <a:schemeClr val="bg2"/>
          </a:solidFill>
          <a:ln>
            <a:noFill/>
          </a:ln>
        </p:spPr>
        <p:txBody>
          <a:bodyPr wrap="square" rtlCol="0">
            <a:spAutoFit/>
          </a:bodyPr>
          <a:lstStyle/>
          <a:p>
            <a:pPr marL="571500" indent="-571500">
              <a:buFont typeface="Wingdings" panose="05000000000000000000" pitchFamily="2" charset="2"/>
              <a:buChar char="q"/>
            </a:pPr>
            <a:r>
              <a:rPr lang="en-GB" sz="4000" dirty="0"/>
              <a:t>Private sector strategy is defined by the competition</a:t>
            </a:r>
          </a:p>
        </p:txBody>
      </p:sp>
      <p:sp>
        <p:nvSpPr>
          <p:cNvPr id="6" name="TextBox 5"/>
          <p:cNvSpPr txBox="1"/>
          <p:nvPr/>
        </p:nvSpPr>
        <p:spPr>
          <a:xfrm>
            <a:off x="8284191" y="1973647"/>
            <a:ext cx="3305031" cy="1015663"/>
          </a:xfrm>
          <a:prstGeom prst="rect">
            <a:avLst/>
          </a:prstGeom>
          <a:noFill/>
          <a:ln>
            <a:solidFill>
              <a:schemeClr val="accent1"/>
            </a:solidFill>
          </a:ln>
        </p:spPr>
        <p:txBody>
          <a:bodyPr wrap="square" rtlCol="0">
            <a:spAutoFit/>
          </a:bodyPr>
          <a:lstStyle/>
          <a:p>
            <a:pPr marL="571500" indent="-571500">
              <a:buFont typeface="Wingdings" panose="05000000000000000000" pitchFamily="2" charset="2"/>
              <a:buChar char="q"/>
            </a:pPr>
            <a:r>
              <a:rPr lang="en-GB" sz="2000" dirty="0">
                <a:latin typeface="Arial" panose="020B0604020202020204" pitchFamily="34" charset="0"/>
                <a:cs typeface="Arial" panose="020B0604020202020204" pitchFamily="34" charset="0"/>
              </a:rPr>
              <a:t>Adopt a strategy to gain sustainable competitive advantage</a:t>
            </a:r>
          </a:p>
        </p:txBody>
      </p:sp>
      <p:sp>
        <p:nvSpPr>
          <p:cNvPr id="7" name="TextBox 6"/>
          <p:cNvSpPr txBox="1"/>
          <p:nvPr/>
        </p:nvSpPr>
        <p:spPr>
          <a:xfrm>
            <a:off x="8284190" y="4672618"/>
            <a:ext cx="3305031" cy="1015663"/>
          </a:xfrm>
          <a:prstGeom prst="rect">
            <a:avLst/>
          </a:prstGeom>
          <a:noFill/>
          <a:ln>
            <a:solidFill>
              <a:schemeClr val="accent1"/>
            </a:solidFill>
          </a:ln>
        </p:spPr>
        <p:txBody>
          <a:bodyPr wrap="square" rtlCol="0">
            <a:spAutoFit/>
          </a:bodyPr>
          <a:lstStyle/>
          <a:p>
            <a:pPr marL="571500" indent="-571500">
              <a:buFont typeface="Wingdings" panose="05000000000000000000" pitchFamily="2" charset="2"/>
              <a:buChar char="q"/>
            </a:pPr>
            <a:r>
              <a:rPr lang="en-GB" sz="2000" dirty="0">
                <a:latin typeface="Arial" panose="020B0604020202020204" pitchFamily="34" charset="0"/>
                <a:cs typeface="Arial" panose="020B0604020202020204" pitchFamily="34" charset="0"/>
              </a:rPr>
              <a:t>Lead Times – develop products/services in time for the market</a:t>
            </a:r>
          </a:p>
        </p:txBody>
      </p:sp>
      <p:cxnSp>
        <p:nvCxnSpPr>
          <p:cNvPr id="8" name="Straight Arrow Connector 7"/>
          <p:cNvCxnSpPr>
            <a:stCxn id="3" idx="3"/>
            <a:endCxn id="6" idx="1"/>
          </p:cNvCxnSpPr>
          <p:nvPr/>
        </p:nvCxnSpPr>
        <p:spPr>
          <a:xfrm flipV="1">
            <a:off x="5348858" y="2481479"/>
            <a:ext cx="2935333" cy="1575164"/>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stCxn id="3" idx="3"/>
            <a:endCxn id="7" idx="1"/>
          </p:cNvCxnSpPr>
          <p:nvPr/>
        </p:nvCxnSpPr>
        <p:spPr>
          <a:xfrm>
            <a:off x="5348858" y="4056643"/>
            <a:ext cx="2935332" cy="1123807"/>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559298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nodePh="1">
                                  <p:stCondLst>
                                    <p:cond delay="0"/>
                                  </p:stCondLst>
                                  <p:endCondLst>
                                    <p:cond evt="begin" delay="0">
                                      <p:tn val="10"/>
                                    </p:cond>
                                  </p:end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3" grpId="0" animBg="1"/>
      <p:bldP spid="6" grpId="0" animBg="1"/>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34C882-974A-43F9-8D26-6AD08CF16FEF}"/>
              </a:ext>
            </a:extLst>
          </p:cNvPr>
          <p:cNvSpPr>
            <a:spLocks noGrp="1"/>
          </p:cNvSpPr>
          <p:nvPr>
            <p:ph type="title"/>
          </p:nvPr>
        </p:nvSpPr>
        <p:spPr>
          <a:xfrm>
            <a:off x="3111689" y="1310186"/>
            <a:ext cx="5363572" cy="823828"/>
          </a:xfrm>
          <a:solidFill>
            <a:schemeClr val="accent1">
              <a:lumMod val="75000"/>
            </a:schemeClr>
          </a:solidFill>
        </p:spPr>
        <p:txBody>
          <a:bodyPr>
            <a:noAutofit/>
          </a:bodyPr>
          <a:lstStyle/>
          <a:p>
            <a:pPr algn="ctr"/>
            <a:r>
              <a:rPr lang="en-GB" sz="3200" b="1" dirty="0">
                <a:solidFill>
                  <a:schemeClr val="bg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Public Sector Strategy</a:t>
            </a:r>
          </a:p>
        </p:txBody>
      </p:sp>
      <p:sp>
        <p:nvSpPr>
          <p:cNvPr id="6" name="TextBox 5"/>
          <p:cNvSpPr txBox="1"/>
          <p:nvPr/>
        </p:nvSpPr>
        <p:spPr>
          <a:xfrm>
            <a:off x="1159526" y="2460530"/>
            <a:ext cx="5323160" cy="3785652"/>
          </a:xfrm>
          <a:prstGeom prst="rect">
            <a:avLst/>
          </a:prstGeom>
          <a:noFill/>
          <a:ln>
            <a:solidFill>
              <a:schemeClr val="accent1"/>
            </a:solidFill>
          </a:ln>
        </p:spPr>
        <p:txBody>
          <a:bodyPr wrap="square" rtlCol="0">
            <a:spAutoFit/>
          </a:bodyPr>
          <a:lstStyle/>
          <a:p>
            <a:pPr marL="571500" indent="-571500">
              <a:buFont typeface="Wingdings" panose="05000000000000000000" pitchFamily="2" charset="2"/>
              <a:buChar char="q"/>
            </a:pPr>
            <a:r>
              <a:rPr lang="en-GB" sz="2400" dirty="0">
                <a:latin typeface="Arial" panose="020B0604020202020204" pitchFamily="34" charset="0"/>
                <a:cs typeface="Arial" panose="020B0604020202020204" pitchFamily="34" charset="0"/>
              </a:rPr>
              <a:t>Public </a:t>
            </a:r>
            <a:r>
              <a:rPr lang="en-GB" sz="2000" dirty="0">
                <a:latin typeface="Arial" panose="020B0604020202020204" pitchFamily="34" charset="0"/>
                <a:cs typeface="Arial" panose="020B0604020202020204" pitchFamily="34" charset="0"/>
              </a:rPr>
              <a:t>Sector</a:t>
            </a:r>
            <a:r>
              <a:rPr lang="en-GB" sz="2400" dirty="0">
                <a:latin typeface="Arial" panose="020B0604020202020204" pitchFamily="34" charset="0"/>
                <a:cs typeface="Arial" panose="020B0604020202020204" pitchFamily="34" charset="0"/>
              </a:rPr>
              <a:t> delivers public policy and undertakes functions such as taking taxes </a:t>
            </a:r>
          </a:p>
          <a:p>
            <a:pPr marL="571500" indent="-571500">
              <a:buFont typeface="Wingdings" panose="05000000000000000000" pitchFamily="2" charset="2"/>
              <a:buChar char="q"/>
            </a:pPr>
            <a:endParaRPr lang="en-GB" sz="2400" dirty="0">
              <a:latin typeface="Arial" panose="020B0604020202020204" pitchFamily="34" charset="0"/>
              <a:cs typeface="Arial" panose="020B0604020202020204" pitchFamily="34" charset="0"/>
            </a:endParaRPr>
          </a:p>
          <a:p>
            <a:pPr marL="571500" indent="-571500">
              <a:buFont typeface="Wingdings" panose="05000000000000000000" pitchFamily="2" charset="2"/>
              <a:buChar char="q"/>
            </a:pPr>
            <a:r>
              <a:rPr lang="en-GB" sz="2400" dirty="0">
                <a:latin typeface="Arial" panose="020B0604020202020204" pitchFamily="34" charset="0"/>
                <a:cs typeface="Arial" panose="020B0604020202020204" pitchFamily="34" charset="0"/>
              </a:rPr>
              <a:t>Public sector is not usually affected by competition.</a:t>
            </a:r>
          </a:p>
          <a:p>
            <a:pPr marL="571500" indent="-571500">
              <a:buFont typeface="Wingdings" panose="05000000000000000000" pitchFamily="2" charset="2"/>
              <a:buChar char="q"/>
            </a:pPr>
            <a:endParaRPr lang="en-GB" sz="2400" dirty="0">
              <a:latin typeface="Arial" panose="020B0604020202020204" pitchFamily="34" charset="0"/>
              <a:cs typeface="Arial" panose="020B0604020202020204" pitchFamily="34" charset="0"/>
            </a:endParaRPr>
          </a:p>
          <a:p>
            <a:pPr marL="571500" indent="-571500">
              <a:buFont typeface="Wingdings" panose="05000000000000000000" pitchFamily="2" charset="2"/>
              <a:buChar char="q"/>
            </a:pPr>
            <a:r>
              <a:rPr lang="en-GB" sz="2400" dirty="0">
                <a:latin typeface="Arial" panose="020B0604020202020204" pitchFamily="34" charset="0"/>
                <a:cs typeface="Arial" panose="020B0604020202020204" pitchFamily="34" charset="0"/>
              </a:rPr>
              <a:t>Competition is largely internal such as competition for resources (e.g., funding).</a:t>
            </a:r>
          </a:p>
        </p:txBody>
      </p:sp>
      <p:sp>
        <p:nvSpPr>
          <p:cNvPr id="7" name="Right Arrow 6"/>
          <p:cNvSpPr/>
          <p:nvPr/>
        </p:nvSpPr>
        <p:spPr>
          <a:xfrm>
            <a:off x="7014949" y="3357349"/>
            <a:ext cx="1037230" cy="144666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8379727" y="3014528"/>
            <a:ext cx="2838733" cy="2677656"/>
          </a:xfrm>
          <a:prstGeom prst="rect">
            <a:avLst/>
          </a:prstGeom>
          <a:solidFill>
            <a:schemeClr val="accent1">
              <a:lumMod val="20000"/>
              <a:lumOff val="80000"/>
            </a:schemeClr>
          </a:solidFill>
          <a:ln>
            <a:solidFill>
              <a:schemeClr val="accent1"/>
            </a:solidFill>
          </a:ln>
        </p:spPr>
        <p:txBody>
          <a:bodyPr wrap="square" rtlCol="0">
            <a:spAutoFit/>
          </a:bodyPr>
          <a:lstStyle/>
          <a:p>
            <a:pPr algn="ctr"/>
            <a:r>
              <a:rPr lang="en-GB" sz="2400" dirty="0">
                <a:latin typeface="Arial" panose="020B0604020202020204" pitchFamily="34" charset="0"/>
                <a:cs typeface="Arial" panose="020B0604020202020204" pitchFamily="34" charset="0"/>
              </a:rPr>
              <a:t>Strategy is focused on delivering goals to satisfy political process, increase efficiency to meet the expectations of the taxpayer.</a:t>
            </a:r>
          </a:p>
        </p:txBody>
      </p:sp>
    </p:spTree>
    <p:extLst>
      <p:ext uri="{BB962C8B-B14F-4D97-AF65-F5344CB8AC3E}">
        <p14:creationId xmlns:p14="http://schemas.microsoft.com/office/powerpoint/2010/main" val="3533350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34C882-974A-43F9-8D26-6AD08CF16FEF}"/>
              </a:ext>
            </a:extLst>
          </p:cNvPr>
          <p:cNvSpPr>
            <a:spLocks noGrp="1"/>
          </p:cNvSpPr>
          <p:nvPr>
            <p:ph type="title"/>
          </p:nvPr>
        </p:nvSpPr>
        <p:spPr>
          <a:xfrm>
            <a:off x="3111689" y="1310186"/>
            <a:ext cx="5363572" cy="823828"/>
          </a:xfrm>
          <a:solidFill>
            <a:schemeClr val="accent1">
              <a:lumMod val="75000"/>
            </a:schemeClr>
          </a:solidFill>
        </p:spPr>
        <p:txBody>
          <a:bodyPr>
            <a:noAutofit/>
          </a:bodyPr>
          <a:lstStyle/>
          <a:p>
            <a:pPr algn="ctr"/>
            <a:r>
              <a:rPr lang="en-GB" sz="3200" b="1" dirty="0">
                <a:solidFill>
                  <a:schemeClr val="bg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Voluntary / Third Sector</a:t>
            </a:r>
          </a:p>
        </p:txBody>
      </p:sp>
      <p:sp>
        <p:nvSpPr>
          <p:cNvPr id="6" name="TextBox 5"/>
          <p:cNvSpPr txBox="1"/>
          <p:nvPr/>
        </p:nvSpPr>
        <p:spPr>
          <a:xfrm>
            <a:off x="1159526" y="2460530"/>
            <a:ext cx="5323160" cy="3785652"/>
          </a:xfrm>
          <a:prstGeom prst="rect">
            <a:avLst/>
          </a:prstGeom>
          <a:noFill/>
          <a:ln>
            <a:solidFill>
              <a:schemeClr val="accent1"/>
            </a:solidFill>
          </a:ln>
        </p:spPr>
        <p:txBody>
          <a:bodyPr wrap="square" rtlCol="0">
            <a:spAutoFit/>
          </a:bodyPr>
          <a:lstStyle/>
          <a:p>
            <a:pPr marL="571500" indent="-571500">
              <a:buFont typeface="Wingdings" panose="05000000000000000000" pitchFamily="2" charset="2"/>
              <a:buChar char="q"/>
            </a:pPr>
            <a:r>
              <a:rPr lang="en-GB" sz="2400" dirty="0">
                <a:latin typeface="Arial" panose="020B0604020202020204" pitchFamily="34" charset="0"/>
                <a:cs typeface="Arial" panose="020B0604020202020204" pitchFamily="34" charset="0"/>
              </a:rPr>
              <a:t>The voluntary / third sector is found between the private and private sector. </a:t>
            </a:r>
          </a:p>
          <a:p>
            <a:pPr marL="571500" indent="-571500">
              <a:buFont typeface="Wingdings" panose="05000000000000000000" pitchFamily="2" charset="2"/>
              <a:buChar char="q"/>
            </a:pPr>
            <a:endParaRPr lang="en-GB" sz="2400" dirty="0">
              <a:latin typeface="Arial" panose="020B0604020202020204" pitchFamily="34" charset="0"/>
              <a:cs typeface="Arial" panose="020B0604020202020204" pitchFamily="34" charset="0"/>
            </a:endParaRPr>
          </a:p>
          <a:p>
            <a:pPr marL="571500" indent="-571500">
              <a:buFont typeface="Wingdings" panose="05000000000000000000" pitchFamily="2" charset="2"/>
              <a:buChar char="q"/>
            </a:pPr>
            <a:r>
              <a:rPr lang="en-GB" sz="2400" dirty="0">
                <a:latin typeface="Arial" panose="020B0604020202020204" pitchFamily="34" charset="0"/>
                <a:cs typeface="Arial" panose="020B0604020202020204" pitchFamily="34" charset="0"/>
              </a:rPr>
              <a:t>Objectives are social or sometimes political.</a:t>
            </a:r>
          </a:p>
          <a:p>
            <a:pPr marL="571500" indent="-571500">
              <a:buFont typeface="Wingdings" panose="05000000000000000000" pitchFamily="2" charset="2"/>
              <a:buChar char="q"/>
            </a:pPr>
            <a:endParaRPr lang="en-GB" sz="2400" dirty="0">
              <a:latin typeface="Arial" panose="020B0604020202020204" pitchFamily="34" charset="0"/>
              <a:cs typeface="Arial" panose="020B0604020202020204" pitchFamily="34" charset="0"/>
            </a:endParaRPr>
          </a:p>
          <a:p>
            <a:pPr marL="571500" indent="-571500">
              <a:buFont typeface="Wingdings" panose="05000000000000000000" pitchFamily="2" charset="2"/>
              <a:buChar char="q"/>
            </a:pPr>
            <a:r>
              <a:rPr lang="en-GB" sz="2400" dirty="0">
                <a:latin typeface="Arial" panose="020B0604020202020204" pitchFamily="34" charset="0"/>
                <a:cs typeface="Arial" panose="020B0604020202020204" pitchFamily="34" charset="0"/>
              </a:rPr>
              <a:t>Key stakeholders are the recipients, donors, trustees or volunteers. </a:t>
            </a:r>
          </a:p>
        </p:txBody>
      </p:sp>
      <p:sp>
        <p:nvSpPr>
          <p:cNvPr id="7" name="Right Arrow 6"/>
          <p:cNvSpPr/>
          <p:nvPr/>
        </p:nvSpPr>
        <p:spPr>
          <a:xfrm>
            <a:off x="7014949" y="3357349"/>
            <a:ext cx="1037230" cy="144666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8475261" y="2564152"/>
            <a:ext cx="2838733" cy="3785652"/>
          </a:xfrm>
          <a:prstGeom prst="rect">
            <a:avLst/>
          </a:prstGeom>
          <a:solidFill>
            <a:schemeClr val="accent1">
              <a:lumMod val="20000"/>
              <a:lumOff val="80000"/>
            </a:schemeClr>
          </a:solidFill>
          <a:ln>
            <a:solidFill>
              <a:schemeClr val="accent1"/>
            </a:solidFill>
          </a:ln>
        </p:spPr>
        <p:txBody>
          <a:bodyPr wrap="square" rtlCol="0">
            <a:spAutoFit/>
          </a:bodyPr>
          <a:lstStyle/>
          <a:p>
            <a:pPr algn="ctr"/>
            <a:r>
              <a:rPr lang="en-GB" sz="2400" dirty="0">
                <a:latin typeface="Arial" panose="020B0604020202020204" pitchFamily="34" charset="0"/>
                <a:cs typeface="Arial" panose="020B0604020202020204" pitchFamily="34" charset="0"/>
              </a:rPr>
              <a:t>Strategy is to compete for funding from private, public and individual donors.</a:t>
            </a:r>
          </a:p>
          <a:p>
            <a:pPr algn="ctr"/>
            <a:endParaRPr lang="en-GB" sz="2400" dirty="0">
              <a:latin typeface="Arial" panose="020B0604020202020204" pitchFamily="34" charset="0"/>
              <a:cs typeface="Arial" panose="020B0604020202020204" pitchFamily="34" charset="0"/>
            </a:endParaRPr>
          </a:p>
          <a:p>
            <a:pPr algn="ctr"/>
            <a:r>
              <a:rPr lang="en-GB" sz="2400" dirty="0">
                <a:latin typeface="Arial" panose="020B0604020202020204" pitchFamily="34" charset="0"/>
                <a:cs typeface="Arial" panose="020B0604020202020204" pitchFamily="34" charset="0"/>
              </a:rPr>
              <a:t>Often engaged in competitive strategies to be sustainable.  </a:t>
            </a:r>
          </a:p>
        </p:txBody>
      </p:sp>
    </p:spTree>
    <p:extLst>
      <p:ext uri="{BB962C8B-B14F-4D97-AF65-F5344CB8AC3E}">
        <p14:creationId xmlns:p14="http://schemas.microsoft.com/office/powerpoint/2010/main" val="2242138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34C882-974A-43F9-8D26-6AD08CF16FEF}"/>
              </a:ext>
            </a:extLst>
          </p:cNvPr>
          <p:cNvSpPr>
            <a:spLocks noGrp="1"/>
          </p:cNvSpPr>
          <p:nvPr>
            <p:ph type="title"/>
          </p:nvPr>
        </p:nvSpPr>
        <p:spPr>
          <a:xfrm>
            <a:off x="3111689" y="1310186"/>
            <a:ext cx="5363572" cy="823828"/>
          </a:xfrm>
          <a:solidFill>
            <a:schemeClr val="accent1">
              <a:lumMod val="75000"/>
            </a:schemeClr>
          </a:solidFill>
        </p:spPr>
        <p:txBody>
          <a:bodyPr>
            <a:noAutofit/>
          </a:bodyPr>
          <a:lstStyle/>
          <a:p>
            <a:pPr algn="ctr"/>
            <a:r>
              <a:rPr lang="en-GB" sz="3200" b="1" dirty="0">
                <a:solidFill>
                  <a:schemeClr val="bg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Entrepreneurial Strategy</a:t>
            </a:r>
          </a:p>
        </p:txBody>
      </p:sp>
      <p:sp>
        <p:nvSpPr>
          <p:cNvPr id="6" name="TextBox 5"/>
          <p:cNvSpPr txBox="1"/>
          <p:nvPr/>
        </p:nvSpPr>
        <p:spPr>
          <a:xfrm>
            <a:off x="1268707" y="2870158"/>
            <a:ext cx="5323160" cy="2677656"/>
          </a:xfrm>
          <a:prstGeom prst="rect">
            <a:avLst/>
          </a:prstGeom>
          <a:noFill/>
          <a:ln>
            <a:solidFill>
              <a:schemeClr val="accent1"/>
            </a:solidFill>
          </a:ln>
        </p:spPr>
        <p:txBody>
          <a:bodyPr wrap="square" rtlCol="0">
            <a:spAutoFit/>
          </a:bodyPr>
          <a:lstStyle/>
          <a:p>
            <a:pPr marL="571500" indent="-571500">
              <a:buFont typeface="Wingdings" panose="05000000000000000000" pitchFamily="2" charset="2"/>
              <a:buChar char="q"/>
            </a:pPr>
            <a:r>
              <a:rPr lang="en-GB" sz="2400" dirty="0">
                <a:latin typeface="Arial" panose="020B0604020202020204" pitchFamily="34" charset="0"/>
                <a:cs typeface="Arial" panose="020B0604020202020204" pitchFamily="34" charset="0"/>
              </a:rPr>
              <a:t>Entrepreneurship is the exploitation of business opportunities usually driven by the thinking and reasoning of individuals or small groups. </a:t>
            </a:r>
          </a:p>
          <a:p>
            <a:pPr marL="571500" indent="-571500">
              <a:buFont typeface="Wingdings" panose="05000000000000000000" pitchFamily="2" charset="2"/>
              <a:buChar char="q"/>
            </a:pPr>
            <a:endParaRPr lang="en-GB" sz="2400" dirty="0">
              <a:latin typeface="Arial" panose="020B0604020202020204" pitchFamily="34" charset="0"/>
              <a:cs typeface="Arial" panose="020B0604020202020204" pitchFamily="34" charset="0"/>
            </a:endParaRPr>
          </a:p>
          <a:p>
            <a:pPr marL="571500" indent="-571500">
              <a:buFont typeface="Wingdings" panose="05000000000000000000" pitchFamily="2" charset="2"/>
              <a:buChar char="q"/>
            </a:pPr>
            <a:endParaRPr lang="en-GB" sz="2400" dirty="0">
              <a:latin typeface="Arial" panose="020B0604020202020204" pitchFamily="34" charset="0"/>
              <a:cs typeface="Arial" panose="020B0604020202020204" pitchFamily="34" charset="0"/>
            </a:endParaRPr>
          </a:p>
        </p:txBody>
      </p:sp>
      <p:sp>
        <p:nvSpPr>
          <p:cNvPr id="7" name="Right Arrow 6"/>
          <p:cNvSpPr/>
          <p:nvPr/>
        </p:nvSpPr>
        <p:spPr>
          <a:xfrm>
            <a:off x="7014949" y="3357349"/>
            <a:ext cx="1037230" cy="144666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8475261" y="2572519"/>
            <a:ext cx="2838733" cy="1569660"/>
          </a:xfrm>
          <a:prstGeom prst="rect">
            <a:avLst/>
          </a:prstGeom>
          <a:solidFill>
            <a:schemeClr val="accent1">
              <a:lumMod val="20000"/>
              <a:lumOff val="80000"/>
            </a:schemeClr>
          </a:solidFill>
          <a:ln>
            <a:solidFill>
              <a:schemeClr val="accent1"/>
            </a:solidFill>
          </a:ln>
        </p:spPr>
        <p:txBody>
          <a:bodyPr wrap="square" rtlCol="0">
            <a:spAutoFit/>
          </a:bodyPr>
          <a:lstStyle/>
          <a:p>
            <a:pPr algn="ctr"/>
            <a:r>
              <a:rPr lang="en-GB" sz="2400" dirty="0">
                <a:latin typeface="Arial" panose="020B0604020202020204" pitchFamily="34" charset="0"/>
                <a:cs typeface="Arial" panose="020B0604020202020204" pitchFamily="34" charset="0"/>
              </a:rPr>
              <a:t>Strategy is to about competitive advantage and ownership</a:t>
            </a:r>
          </a:p>
        </p:txBody>
      </p:sp>
      <p:sp>
        <p:nvSpPr>
          <p:cNvPr id="3" name="Down Arrow 2"/>
          <p:cNvSpPr/>
          <p:nvPr/>
        </p:nvSpPr>
        <p:spPr>
          <a:xfrm>
            <a:off x="9376012" y="4353636"/>
            <a:ext cx="1214651" cy="450376"/>
          </a:xfrm>
          <a:prstGeom prst="downArrow">
            <a:avLst>
              <a:gd name="adj1" fmla="val 50000"/>
              <a:gd name="adj2" fmla="val 10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8393373" y="4919934"/>
            <a:ext cx="3057099" cy="1569660"/>
          </a:xfrm>
          <a:prstGeom prst="rect">
            <a:avLst/>
          </a:prstGeom>
          <a:solidFill>
            <a:schemeClr val="accent1">
              <a:lumMod val="20000"/>
              <a:lumOff val="80000"/>
            </a:schemeClr>
          </a:solidFill>
          <a:ln>
            <a:solidFill>
              <a:schemeClr val="accent1"/>
            </a:solidFill>
          </a:ln>
        </p:spPr>
        <p:txBody>
          <a:bodyPr wrap="square" rtlCol="0">
            <a:spAutoFit/>
          </a:bodyPr>
          <a:lstStyle/>
          <a:p>
            <a:pPr marL="342900" indent="-342900">
              <a:buFont typeface="Wingdings" panose="05000000000000000000" pitchFamily="2" charset="2"/>
              <a:buChar char="ü"/>
            </a:pPr>
            <a:r>
              <a:rPr lang="en-GB" sz="2400" dirty="0">
                <a:latin typeface="Arial" panose="020B0604020202020204" pitchFamily="34" charset="0"/>
                <a:cs typeface="Arial" panose="020B0604020202020204" pitchFamily="34" charset="0"/>
              </a:rPr>
              <a:t>Imagination</a:t>
            </a:r>
          </a:p>
          <a:p>
            <a:pPr marL="342900" indent="-342900">
              <a:buFont typeface="Wingdings" panose="05000000000000000000" pitchFamily="2" charset="2"/>
              <a:buChar char="ü"/>
            </a:pPr>
            <a:r>
              <a:rPr lang="en-GB" sz="2400" dirty="0">
                <a:latin typeface="Arial" panose="020B0604020202020204" pitchFamily="34" charset="0"/>
                <a:cs typeface="Arial" panose="020B0604020202020204" pitchFamily="34" charset="0"/>
              </a:rPr>
              <a:t>Ideas Generation</a:t>
            </a:r>
          </a:p>
          <a:p>
            <a:pPr marL="342900" indent="-342900">
              <a:buFont typeface="Wingdings" panose="05000000000000000000" pitchFamily="2" charset="2"/>
              <a:buChar char="ü"/>
            </a:pPr>
            <a:r>
              <a:rPr lang="en-GB" sz="2400" dirty="0">
                <a:latin typeface="Arial" panose="020B0604020202020204" pitchFamily="34" charset="0"/>
                <a:cs typeface="Arial" panose="020B0604020202020204" pitchFamily="34" charset="0"/>
              </a:rPr>
              <a:t>Invention </a:t>
            </a:r>
          </a:p>
          <a:p>
            <a:pPr marL="342900" indent="-342900">
              <a:buFont typeface="Wingdings" panose="05000000000000000000" pitchFamily="2" charset="2"/>
              <a:buChar char="ü"/>
            </a:pPr>
            <a:r>
              <a:rPr lang="en-GB" sz="2400" dirty="0">
                <a:latin typeface="Arial" panose="020B0604020202020204" pitchFamily="34" charset="0"/>
                <a:cs typeface="Arial" panose="020B0604020202020204" pitchFamily="34" charset="0"/>
              </a:rPr>
              <a:t>Innovation </a:t>
            </a:r>
          </a:p>
        </p:txBody>
      </p:sp>
    </p:spTree>
    <p:extLst>
      <p:ext uri="{BB962C8B-B14F-4D97-AF65-F5344CB8AC3E}">
        <p14:creationId xmlns:p14="http://schemas.microsoft.com/office/powerpoint/2010/main" val="3514072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5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3" grpId="0" animBg="1"/>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34C882-974A-43F9-8D26-6AD08CF16FEF}"/>
              </a:ext>
            </a:extLst>
          </p:cNvPr>
          <p:cNvSpPr>
            <a:spLocks noGrp="1"/>
          </p:cNvSpPr>
          <p:nvPr>
            <p:ph type="title"/>
          </p:nvPr>
        </p:nvSpPr>
        <p:spPr>
          <a:xfrm>
            <a:off x="2224586" y="1310186"/>
            <a:ext cx="7847462" cy="614148"/>
          </a:xfrm>
          <a:solidFill>
            <a:schemeClr val="accent1">
              <a:lumMod val="75000"/>
            </a:schemeClr>
          </a:solidFill>
        </p:spPr>
        <p:txBody>
          <a:bodyPr>
            <a:noAutofit/>
          </a:bodyPr>
          <a:lstStyle/>
          <a:p>
            <a:pPr algn="ctr"/>
            <a:r>
              <a:rPr lang="en-GB" sz="2800" b="1" dirty="0">
                <a:solidFill>
                  <a:schemeClr val="bg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Global / Internationalisation Strategies</a:t>
            </a:r>
          </a:p>
        </p:txBody>
      </p:sp>
      <p:sp>
        <p:nvSpPr>
          <p:cNvPr id="3" name="Oval 2"/>
          <p:cNvSpPr/>
          <p:nvPr/>
        </p:nvSpPr>
        <p:spPr>
          <a:xfrm>
            <a:off x="4844955" y="3384645"/>
            <a:ext cx="2156346" cy="1433015"/>
          </a:xfrm>
          <a:prstGeom prst="ellipse">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ounded Rectangle 3"/>
          <p:cNvSpPr/>
          <p:nvPr/>
        </p:nvSpPr>
        <p:spPr>
          <a:xfrm>
            <a:off x="1705971" y="2347415"/>
            <a:ext cx="2306472" cy="1132764"/>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1705971" y="2461315"/>
            <a:ext cx="2306472" cy="923330"/>
          </a:xfrm>
          <a:prstGeom prst="rect">
            <a:avLst/>
          </a:prstGeom>
          <a:noFill/>
        </p:spPr>
        <p:txBody>
          <a:bodyPr wrap="square" rtlCol="0">
            <a:spAutoFit/>
          </a:bodyPr>
          <a:lstStyle/>
          <a:p>
            <a:pPr algn="ctr"/>
            <a:r>
              <a:rPr lang="en-GB" b="1" dirty="0">
                <a:latin typeface="Arial" panose="020B0604020202020204" pitchFamily="34" charset="0"/>
                <a:cs typeface="Arial" panose="020B0604020202020204" pitchFamily="34" charset="0"/>
              </a:rPr>
              <a:t>Drivers of internationalisation Strategies</a:t>
            </a:r>
          </a:p>
        </p:txBody>
      </p:sp>
      <p:sp>
        <p:nvSpPr>
          <p:cNvPr id="9" name="Rounded Rectangle 8"/>
          <p:cNvSpPr/>
          <p:nvPr/>
        </p:nvSpPr>
        <p:spPr>
          <a:xfrm>
            <a:off x="7765576" y="2347415"/>
            <a:ext cx="2306472" cy="1132764"/>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7956644" y="2461315"/>
            <a:ext cx="1910687" cy="923330"/>
          </a:xfrm>
          <a:prstGeom prst="rect">
            <a:avLst/>
          </a:prstGeom>
          <a:noFill/>
        </p:spPr>
        <p:txBody>
          <a:bodyPr wrap="square" rtlCol="0">
            <a:spAutoFit/>
          </a:bodyPr>
          <a:lstStyle/>
          <a:p>
            <a:pPr algn="ctr"/>
            <a:r>
              <a:rPr lang="en-GB" b="1" dirty="0">
                <a:latin typeface="Arial" panose="020B0604020202020204" pitchFamily="34" charset="0"/>
                <a:cs typeface="Arial" panose="020B0604020202020204" pitchFamily="34" charset="0"/>
              </a:rPr>
              <a:t>Sources of Competitive Advantage</a:t>
            </a:r>
          </a:p>
        </p:txBody>
      </p:sp>
      <p:sp>
        <p:nvSpPr>
          <p:cNvPr id="11" name="Rounded Rectangle 10"/>
          <p:cNvSpPr/>
          <p:nvPr/>
        </p:nvSpPr>
        <p:spPr>
          <a:xfrm>
            <a:off x="1705971" y="4940490"/>
            <a:ext cx="2306472" cy="1132764"/>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p:cNvSpPr txBox="1"/>
          <p:nvPr/>
        </p:nvSpPr>
        <p:spPr>
          <a:xfrm>
            <a:off x="1944807" y="5192889"/>
            <a:ext cx="1828799" cy="646331"/>
          </a:xfrm>
          <a:prstGeom prst="rect">
            <a:avLst/>
          </a:prstGeom>
          <a:noFill/>
        </p:spPr>
        <p:txBody>
          <a:bodyPr wrap="square" rtlCol="0">
            <a:spAutoFit/>
          </a:bodyPr>
          <a:lstStyle/>
          <a:p>
            <a:pPr algn="ctr"/>
            <a:r>
              <a:rPr lang="en-GB" b="1" dirty="0">
                <a:latin typeface="Arial" panose="020B0604020202020204" pitchFamily="34" charset="0"/>
                <a:cs typeface="Arial" panose="020B0604020202020204" pitchFamily="34" charset="0"/>
              </a:rPr>
              <a:t>Market Selection</a:t>
            </a:r>
          </a:p>
        </p:txBody>
      </p:sp>
      <p:sp>
        <p:nvSpPr>
          <p:cNvPr id="13" name="Rounded Rectangle 12"/>
          <p:cNvSpPr/>
          <p:nvPr/>
        </p:nvSpPr>
        <p:spPr>
          <a:xfrm>
            <a:off x="7765576" y="4940490"/>
            <a:ext cx="2306472" cy="1132764"/>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8140889" y="5183706"/>
            <a:ext cx="1555845" cy="646331"/>
          </a:xfrm>
          <a:prstGeom prst="rect">
            <a:avLst/>
          </a:prstGeom>
          <a:noFill/>
        </p:spPr>
        <p:txBody>
          <a:bodyPr wrap="square" rtlCol="0">
            <a:spAutoFit/>
          </a:bodyPr>
          <a:lstStyle/>
          <a:p>
            <a:pPr algn="ctr"/>
            <a:r>
              <a:rPr lang="en-GB" b="1" dirty="0">
                <a:latin typeface="Arial" panose="020B0604020202020204" pitchFamily="34" charset="0"/>
                <a:cs typeface="Arial" panose="020B0604020202020204" pitchFamily="34" charset="0"/>
              </a:rPr>
              <a:t>Mode of Entry</a:t>
            </a:r>
          </a:p>
        </p:txBody>
      </p:sp>
      <p:sp>
        <p:nvSpPr>
          <p:cNvPr id="15" name="TextBox 14"/>
          <p:cNvSpPr txBox="1"/>
          <p:nvPr/>
        </p:nvSpPr>
        <p:spPr>
          <a:xfrm>
            <a:off x="4920018" y="3808764"/>
            <a:ext cx="2081283" cy="584775"/>
          </a:xfrm>
          <a:prstGeom prst="rect">
            <a:avLst/>
          </a:prstGeom>
          <a:noFill/>
        </p:spPr>
        <p:txBody>
          <a:bodyPr wrap="square" rtlCol="0">
            <a:spAutoFit/>
          </a:bodyPr>
          <a:lstStyle/>
          <a:p>
            <a:pPr algn="ctr"/>
            <a:r>
              <a:rPr lang="en-GB" sz="1600" b="1" dirty="0">
                <a:latin typeface="Arial" panose="020B0604020202020204" pitchFamily="34" charset="0"/>
                <a:cs typeface="Arial" panose="020B0604020202020204" pitchFamily="34" charset="0"/>
              </a:rPr>
              <a:t>internationalisation Strategies</a:t>
            </a:r>
          </a:p>
        </p:txBody>
      </p:sp>
      <p:cxnSp>
        <p:nvCxnSpPr>
          <p:cNvPr id="17" name="Straight Arrow Connector 16"/>
          <p:cNvCxnSpPr>
            <a:stCxn id="9" idx="1"/>
            <a:endCxn id="3" idx="7"/>
          </p:cNvCxnSpPr>
          <p:nvPr/>
        </p:nvCxnSpPr>
        <p:spPr>
          <a:xfrm flipH="1">
            <a:off x="6685511" y="2913797"/>
            <a:ext cx="1080065" cy="68070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stCxn id="5" idx="3"/>
            <a:endCxn id="3" idx="1"/>
          </p:cNvCxnSpPr>
          <p:nvPr/>
        </p:nvCxnSpPr>
        <p:spPr>
          <a:xfrm>
            <a:off x="4012443" y="2922980"/>
            <a:ext cx="1148302" cy="67152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3" idx="3"/>
            <a:endCxn id="11" idx="3"/>
          </p:cNvCxnSpPr>
          <p:nvPr/>
        </p:nvCxnSpPr>
        <p:spPr>
          <a:xfrm flipH="1">
            <a:off x="4012443" y="4607800"/>
            <a:ext cx="1148302" cy="89907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a:stCxn id="3" idx="5"/>
            <a:endCxn id="13" idx="1"/>
          </p:cNvCxnSpPr>
          <p:nvPr/>
        </p:nvCxnSpPr>
        <p:spPr>
          <a:xfrm>
            <a:off x="6685511" y="4607800"/>
            <a:ext cx="1080065" cy="89907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640272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657" y="729675"/>
            <a:ext cx="11594969" cy="1325563"/>
          </a:xfrm>
        </p:spPr>
        <p:txBody>
          <a:bodyPr>
            <a:normAutofit/>
          </a:bodyPr>
          <a:lstStyle/>
          <a:p>
            <a:pPr algn="ctr"/>
            <a:r>
              <a:rPr lang="en-GB" sz="3200" b="1" dirty="0">
                <a:solidFill>
                  <a:srgbClr val="FFC000"/>
                </a:solidFill>
                <a:latin typeface="Arial" panose="020B0604020202020204" pitchFamily="34" charset="0"/>
                <a:cs typeface="Arial" panose="020B0604020202020204" pitchFamily="34" charset="0"/>
              </a:rPr>
              <a:t>Drivers of internationalisation</a:t>
            </a:r>
          </a:p>
        </p:txBody>
      </p:sp>
      <p:sp>
        <p:nvSpPr>
          <p:cNvPr id="4" name="TextBox 3"/>
          <p:cNvSpPr txBox="1"/>
          <p:nvPr/>
        </p:nvSpPr>
        <p:spPr>
          <a:xfrm>
            <a:off x="4944212" y="2491966"/>
            <a:ext cx="6001294" cy="2677656"/>
          </a:xfrm>
          <a:prstGeom prst="rect">
            <a:avLst/>
          </a:prstGeom>
          <a:ln>
            <a:noFill/>
          </a:ln>
        </p:spPr>
        <p:style>
          <a:lnRef idx="2">
            <a:schemeClr val="dk1"/>
          </a:lnRef>
          <a:fillRef idx="1">
            <a:schemeClr val="lt1"/>
          </a:fillRef>
          <a:effectRef idx="0">
            <a:schemeClr val="dk1"/>
          </a:effectRef>
          <a:fontRef idx="minor">
            <a:schemeClr val="dk1"/>
          </a:fontRef>
        </p:style>
        <p:txBody>
          <a:bodyPr wrap="square" rtlCol="0">
            <a:spAutoFit/>
          </a:bodyPr>
          <a:lstStyle/>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Global Customers</a:t>
            </a:r>
          </a:p>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Similar Customer Needs</a:t>
            </a:r>
          </a:p>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Trade Policies </a:t>
            </a:r>
          </a:p>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Host Government Policies </a:t>
            </a:r>
          </a:p>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Scale Economies </a:t>
            </a:r>
          </a:p>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Competitors’ Global Strategies</a:t>
            </a:r>
          </a:p>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Interdependence between countries </a:t>
            </a:r>
          </a:p>
        </p:txBody>
      </p:sp>
      <p:pic>
        <p:nvPicPr>
          <p:cNvPr id="3" name="Picture 2"/>
          <p:cNvPicPr>
            <a:picLocks noChangeAspect="1"/>
          </p:cNvPicPr>
          <p:nvPr/>
        </p:nvPicPr>
        <p:blipFill>
          <a:blip r:embed="rId2">
            <a:extLst>
              <a:ext uri="{BEBA8EAE-BF5A-486C-A8C5-ECC9F3942E4B}">
                <a14:imgProps xmlns:a14="http://schemas.microsoft.com/office/drawing/2010/main">
                  <a14:imgLayer r:embed="rId3">
                    <a14:imgEffect>
                      <a14:brightnessContrast bright="20000" contrast="-20000"/>
                    </a14:imgEffect>
                  </a14:imgLayer>
                </a14:imgProps>
              </a:ext>
            </a:extLst>
          </a:blip>
          <a:stretch>
            <a:fillRect/>
          </a:stretch>
        </p:blipFill>
        <p:spPr>
          <a:xfrm>
            <a:off x="0" y="2288629"/>
            <a:ext cx="4838700" cy="3590925"/>
          </a:xfrm>
          <a:prstGeom prst="rect">
            <a:avLst/>
          </a:prstGeom>
        </p:spPr>
      </p:pic>
    </p:spTree>
    <p:extLst>
      <p:ext uri="{BB962C8B-B14F-4D97-AF65-F5344CB8AC3E}">
        <p14:creationId xmlns:p14="http://schemas.microsoft.com/office/powerpoint/2010/main" val="17784559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6375" y="1349407"/>
            <a:ext cx="4420468" cy="4172364"/>
          </a:xfrm>
        </p:spPr>
        <p:txBody>
          <a:bodyPr>
            <a:noAutofit/>
          </a:bodyPr>
          <a:lstStyle/>
          <a:p>
            <a:pPr algn="ctr"/>
            <a:r>
              <a:rPr lang="en-GB" sz="2000" b="1" dirty="0">
                <a:latin typeface="Arial" panose="020B0604020202020204" pitchFamily="34" charset="0"/>
                <a:cs typeface="Arial" panose="020B0604020202020204" pitchFamily="34" charset="0"/>
              </a:rPr>
              <a:t>Porter’s Diamond </a:t>
            </a:r>
            <a:r>
              <a:rPr lang="en-GB" sz="2000" dirty="0">
                <a:latin typeface="Arial" panose="020B0604020202020204" pitchFamily="34" charset="0"/>
                <a:cs typeface="Arial" panose="020B0604020202020204" pitchFamily="34" charset="0"/>
              </a:rPr>
              <a:t>suggests that there are inherent reasons why some nations are more competitive than others, and why some industries within nations are more competitive than others.</a:t>
            </a:r>
            <a:br>
              <a:rPr lang="en-GB" sz="2000" dirty="0">
                <a:latin typeface="Arial" panose="020B0604020202020204" pitchFamily="34" charset="0"/>
                <a:cs typeface="Arial" panose="020B0604020202020204" pitchFamily="34" charset="0"/>
              </a:rPr>
            </a:br>
            <a:br>
              <a:rPr lang="en-GB" sz="2000" dirty="0">
                <a:latin typeface="Arial" panose="020B0604020202020204" pitchFamily="34" charset="0"/>
                <a:cs typeface="Arial" panose="020B0604020202020204" pitchFamily="34" charset="0"/>
              </a:rPr>
            </a:br>
            <a:br>
              <a:rPr lang="en-GB" sz="2000" dirty="0">
                <a:latin typeface="Arial" panose="020B0604020202020204" pitchFamily="34" charset="0"/>
                <a:cs typeface="Arial" panose="020B0604020202020204" pitchFamily="34" charset="0"/>
              </a:rPr>
            </a:br>
            <a:r>
              <a:rPr lang="en-US" sz="2000" dirty="0"/>
              <a:t>Porter’s Diamond Theory, is an economic model that aims to understand the factors that give certain nations or groups a competitive advantage over others.</a:t>
            </a:r>
            <a:r>
              <a:rPr lang="en-GB" sz="2000" dirty="0">
                <a:latin typeface="Arial" panose="020B0604020202020204" pitchFamily="34" charset="0"/>
                <a:cs typeface="Arial" panose="020B0604020202020204" pitchFamily="34" charset="0"/>
              </a:rPr>
              <a:t> </a:t>
            </a:r>
            <a:endParaRPr lang="en-GB" sz="2000" b="1" dirty="0">
              <a:solidFill>
                <a:srgbClr val="FFC000"/>
              </a:solidFill>
              <a:latin typeface="Arial" panose="020B0604020202020204" pitchFamily="34" charset="0"/>
              <a:cs typeface="Arial" panose="020B0604020202020204" pitchFamily="34" charset="0"/>
            </a:endParaRPr>
          </a:p>
        </p:txBody>
      </p:sp>
      <p:pic>
        <p:nvPicPr>
          <p:cNvPr id="3" name="Picture 2"/>
          <p:cNvPicPr>
            <a:picLocks noChangeAspect="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Lst>
          </a:blip>
          <a:stretch>
            <a:fillRect/>
          </a:stretch>
        </p:blipFill>
        <p:spPr>
          <a:xfrm>
            <a:off x="4926843" y="1429305"/>
            <a:ext cx="6974005" cy="5152953"/>
          </a:xfrm>
          <a:prstGeom prst="rect">
            <a:avLst/>
          </a:prstGeom>
        </p:spPr>
      </p:pic>
      <p:sp>
        <p:nvSpPr>
          <p:cNvPr id="5" name="TextBox 4">
            <a:extLst>
              <a:ext uri="{FF2B5EF4-FFF2-40B4-BE49-F238E27FC236}">
                <a16:creationId xmlns:a16="http://schemas.microsoft.com/office/drawing/2014/main" id="{BF91B365-0F8E-9A72-CE18-E7128151C1D8}"/>
              </a:ext>
            </a:extLst>
          </p:cNvPr>
          <p:cNvSpPr txBox="1"/>
          <p:nvPr/>
        </p:nvSpPr>
        <p:spPr>
          <a:xfrm>
            <a:off x="1109498" y="5682682"/>
            <a:ext cx="6097314" cy="369332"/>
          </a:xfrm>
          <a:prstGeom prst="rect">
            <a:avLst/>
          </a:prstGeom>
          <a:noFill/>
        </p:spPr>
        <p:txBody>
          <a:bodyPr wrap="square">
            <a:spAutoFit/>
          </a:bodyPr>
          <a:lstStyle/>
          <a:p>
            <a:r>
              <a:rPr lang="en-GB" dirty="0">
                <a:hlinkClick r:id="rId4"/>
              </a:rPr>
              <a:t>https://www.youtube.com/watch?v=T9ALTVXawNk</a:t>
            </a:r>
            <a:r>
              <a:rPr lang="en-GB" dirty="0"/>
              <a:t> </a:t>
            </a:r>
          </a:p>
        </p:txBody>
      </p:sp>
    </p:spTree>
    <p:extLst>
      <p:ext uri="{BB962C8B-B14F-4D97-AF65-F5344CB8AC3E}">
        <p14:creationId xmlns:p14="http://schemas.microsoft.com/office/powerpoint/2010/main" val="3379167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A07B53F4-26CB-3F4E-E4B2-3CA7797F685E}"/>
              </a:ext>
            </a:extLst>
          </p:cNvPr>
          <p:cNvGraphicFramePr>
            <a:graphicFrameLocks noGrp="1"/>
          </p:cNvGraphicFramePr>
          <p:nvPr>
            <p:extLst>
              <p:ext uri="{D42A27DB-BD31-4B8C-83A1-F6EECF244321}">
                <p14:modId xmlns:p14="http://schemas.microsoft.com/office/powerpoint/2010/main" val="1256766853"/>
              </p:ext>
            </p:extLst>
          </p:nvPr>
        </p:nvGraphicFramePr>
        <p:xfrm>
          <a:off x="159799" y="1331650"/>
          <a:ext cx="11780668" cy="4892488"/>
        </p:xfrm>
        <a:graphic>
          <a:graphicData uri="http://schemas.openxmlformats.org/drawingml/2006/table">
            <a:tbl>
              <a:tblPr firstRow="1" bandRow="1">
                <a:tableStyleId>{5C22544A-7EE6-4342-B048-85BDC9FD1C3A}</a:tableStyleId>
              </a:tblPr>
              <a:tblGrid>
                <a:gridCol w="5734974">
                  <a:extLst>
                    <a:ext uri="{9D8B030D-6E8A-4147-A177-3AD203B41FA5}">
                      <a16:colId xmlns:a16="http://schemas.microsoft.com/office/drawing/2014/main" val="818728153"/>
                    </a:ext>
                  </a:extLst>
                </a:gridCol>
                <a:gridCol w="6045694">
                  <a:extLst>
                    <a:ext uri="{9D8B030D-6E8A-4147-A177-3AD203B41FA5}">
                      <a16:colId xmlns:a16="http://schemas.microsoft.com/office/drawing/2014/main" val="763064508"/>
                    </a:ext>
                  </a:extLst>
                </a:gridCol>
              </a:tblGrid>
              <a:tr h="517300">
                <a:tc>
                  <a:txBody>
                    <a:bodyPr/>
                    <a:lstStyle/>
                    <a:p>
                      <a:r>
                        <a:rPr lang="en-US" sz="1600"/>
                        <a:t>Factors offering the </a:t>
                      </a:r>
                      <a:r>
                        <a:rPr lang="en-US" sz="1600" dirty="0"/>
                        <a:t>competitive advantage. </a:t>
                      </a:r>
                      <a:endParaRPr lang="en-GB" sz="1600" dirty="0"/>
                    </a:p>
                  </a:txBody>
                  <a:tcPr/>
                </a:tc>
                <a:tc>
                  <a:txBody>
                    <a:bodyPr/>
                    <a:lstStyle/>
                    <a:p>
                      <a:r>
                        <a:rPr lang="en-US" sz="1600" dirty="0"/>
                        <a:t>Examples</a:t>
                      </a:r>
                      <a:endParaRPr lang="en-GB" sz="1600" dirty="0"/>
                    </a:p>
                  </a:txBody>
                  <a:tcPr/>
                </a:tc>
                <a:extLst>
                  <a:ext uri="{0D108BD9-81ED-4DB2-BD59-A6C34878D82A}">
                    <a16:rowId xmlns:a16="http://schemas.microsoft.com/office/drawing/2014/main" val="3567590890"/>
                  </a:ext>
                </a:extLst>
              </a:tr>
              <a:tr h="882189">
                <a:tc>
                  <a:txBody>
                    <a:bodyPr/>
                    <a:lstStyle/>
                    <a:p>
                      <a:r>
                        <a:rPr lang="en-US" sz="1600" b="0" i="0" kern="1200" dirty="0">
                          <a:solidFill>
                            <a:schemeClr val="dk1"/>
                          </a:solidFill>
                          <a:effectLst/>
                          <a:latin typeface="+mn-lt"/>
                          <a:ea typeface="+mn-ea"/>
                          <a:cs typeface="+mn-cs"/>
                        </a:rPr>
                        <a:t>Factor conditions in a certain country refer to the natural, capital and human resources available.</a:t>
                      </a:r>
                      <a:endParaRPr lang="en-GB" sz="1600" dirty="0"/>
                    </a:p>
                  </a:txBody>
                  <a:tcPr/>
                </a:tc>
                <a:tc>
                  <a:txBody>
                    <a:bodyPr/>
                    <a:lstStyle/>
                    <a:p>
                      <a:r>
                        <a:rPr lang="en-US" sz="1600" b="0" i="0" kern="1200" dirty="0">
                          <a:solidFill>
                            <a:schemeClr val="dk1"/>
                          </a:solidFill>
                          <a:effectLst/>
                          <a:latin typeface="+mn-lt"/>
                          <a:ea typeface="+mn-ea"/>
                          <a:cs typeface="+mn-cs"/>
                        </a:rPr>
                        <a:t> Some countries are for example very rich in natural resources such as oil for example (Saudi Arabia). This explains why Saudi Arabia is one of the largest exporters of oil worldwide.</a:t>
                      </a:r>
                      <a:endParaRPr lang="en-GB" sz="1600" dirty="0"/>
                    </a:p>
                  </a:txBody>
                  <a:tcPr/>
                </a:tc>
                <a:extLst>
                  <a:ext uri="{0D108BD9-81ED-4DB2-BD59-A6C34878D82A}">
                    <a16:rowId xmlns:a16="http://schemas.microsoft.com/office/drawing/2014/main" val="1248931218"/>
                  </a:ext>
                </a:extLst>
              </a:tr>
              <a:tr h="882189">
                <a:tc>
                  <a:txBody>
                    <a:bodyPr/>
                    <a:lstStyle/>
                    <a:p>
                      <a:r>
                        <a:rPr lang="en-US" sz="1600" b="0" i="0" kern="1200" dirty="0">
                          <a:solidFill>
                            <a:schemeClr val="dk1"/>
                          </a:solidFill>
                          <a:effectLst/>
                          <a:latin typeface="+mn-lt"/>
                          <a:ea typeface="+mn-ea"/>
                          <a:cs typeface="+mn-cs"/>
                        </a:rPr>
                        <a:t>The home demand largely affects how favorable industries within a certain nation are.</a:t>
                      </a:r>
                      <a:endParaRPr lang="en-GB" sz="1600" dirty="0"/>
                    </a:p>
                  </a:txBody>
                  <a:tcPr/>
                </a:tc>
                <a:tc>
                  <a:txBody>
                    <a:bodyPr/>
                    <a:lstStyle/>
                    <a:p>
                      <a:r>
                        <a:rPr lang="en-US" sz="1600" b="0" dirty="0"/>
                        <a:t> Th</a:t>
                      </a:r>
                      <a:r>
                        <a:rPr lang="en-US" sz="1600" b="0" i="0" kern="1200" dirty="0">
                          <a:solidFill>
                            <a:schemeClr val="dk1"/>
                          </a:solidFill>
                          <a:effectLst/>
                          <a:latin typeface="+mn-lt"/>
                          <a:ea typeface="+mn-ea"/>
                          <a:cs typeface="+mn-cs"/>
                        </a:rPr>
                        <a:t>e presence of sophisticated demand conditions from local customers also pushes companies to grow, innovate and improve quality. (ex: higher demand for green vehicles in western countries)</a:t>
                      </a:r>
                      <a:endParaRPr lang="en-GB" sz="1600" b="0" dirty="0"/>
                    </a:p>
                  </a:txBody>
                  <a:tcPr/>
                </a:tc>
                <a:extLst>
                  <a:ext uri="{0D108BD9-81ED-4DB2-BD59-A6C34878D82A}">
                    <a16:rowId xmlns:a16="http://schemas.microsoft.com/office/drawing/2014/main" val="3544459437"/>
                  </a:ext>
                </a:extLst>
              </a:tr>
              <a:tr h="944453">
                <a:tc>
                  <a:txBody>
                    <a:bodyPr/>
                    <a:lstStyle/>
                    <a:p>
                      <a:r>
                        <a:rPr lang="en-US" sz="1600" b="0" i="0" kern="1200" dirty="0">
                          <a:solidFill>
                            <a:schemeClr val="dk1"/>
                          </a:solidFill>
                          <a:effectLst/>
                          <a:latin typeface="+mn-lt"/>
                          <a:ea typeface="+mn-ea"/>
                          <a:cs typeface="+mn-cs"/>
                        </a:rPr>
                        <a:t>The presence of related and supporting industries, supplies provides the foundation on which the focal industry can excel.</a:t>
                      </a:r>
                      <a:endParaRPr lang="en-GB" sz="1600" dirty="0"/>
                    </a:p>
                  </a:txBody>
                  <a:tcPr/>
                </a:tc>
                <a:tc>
                  <a:txBody>
                    <a:bodyPr/>
                    <a:lstStyle/>
                    <a:p>
                      <a:r>
                        <a:rPr lang="en-US" sz="1600" b="0" i="0" kern="1200" dirty="0">
                          <a:solidFill>
                            <a:schemeClr val="dk1"/>
                          </a:solidFill>
                          <a:effectLst/>
                          <a:latin typeface="+mn-lt"/>
                          <a:ea typeface="+mn-ea"/>
                          <a:cs typeface="+mn-cs"/>
                        </a:rPr>
                        <a:t>Related and Supporting Industries are the inputs for a country, which drives its success. For example, the raw material from fabric suppliers in Italy helps to drive the success of the Milan fashion industry.</a:t>
                      </a:r>
                      <a:endParaRPr lang="en-GB" sz="1600" b="0" dirty="0"/>
                    </a:p>
                  </a:txBody>
                  <a:tcPr/>
                </a:tc>
                <a:extLst>
                  <a:ext uri="{0D108BD9-81ED-4DB2-BD59-A6C34878D82A}">
                    <a16:rowId xmlns:a16="http://schemas.microsoft.com/office/drawing/2014/main" val="1577841888"/>
                  </a:ext>
                </a:extLst>
              </a:tr>
              <a:tr h="166635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0" i="0" kern="1200" dirty="0">
                          <a:solidFill>
                            <a:schemeClr val="dk1"/>
                          </a:solidFill>
                          <a:effectLst/>
                          <a:latin typeface="+mn-lt"/>
                          <a:ea typeface="+mn-ea"/>
                          <a:cs typeface="+mn-cs"/>
                        </a:rPr>
                        <a:t>The national context in which companies operate largely determines how companies are created, organized and managed: it affects their strategy and how they structure themselves. Moreover, domestic rivalry is instrumental to international competitiveness, since it forces companies to develop unique and sustainable </a:t>
                      </a:r>
                      <a:r>
                        <a:rPr lang="en-US" sz="1600" b="0" i="0" kern="1200" dirty="0" err="1">
                          <a:solidFill>
                            <a:schemeClr val="dk1"/>
                          </a:solidFill>
                          <a:effectLst/>
                          <a:latin typeface="+mn-lt"/>
                          <a:ea typeface="+mn-ea"/>
                          <a:cs typeface="+mn-cs"/>
                        </a:rPr>
                        <a:t>strenghts</a:t>
                      </a:r>
                      <a:r>
                        <a:rPr lang="en-US" sz="1600" b="0" i="0" kern="1200" dirty="0">
                          <a:solidFill>
                            <a:schemeClr val="dk1"/>
                          </a:solidFill>
                          <a:effectLst/>
                          <a:latin typeface="+mn-lt"/>
                          <a:ea typeface="+mn-ea"/>
                          <a:cs typeface="+mn-cs"/>
                        </a:rPr>
                        <a:t> and capabilities</a:t>
                      </a:r>
                      <a:endParaRPr lang="en-GB" sz="1600" b="0" dirty="0"/>
                    </a:p>
                  </a:txBody>
                  <a:tcPr/>
                </a:tc>
                <a:tc>
                  <a:txBody>
                    <a:bodyPr/>
                    <a:lstStyle/>
                    <a:p>
                      <a:r>
                        <a:rPr lang="en-US" sz="1600" b="0" i="0" kern="1200" dirty="0">
                          <a:solidFill>
                            <a:schemeClr val="dk1"/>
                          </a:solidFill>
                          <a:effectLst/>
                          <a:latin typeface="+mn-lt"/>
                          <a:ea typeface="+mn-ea"/>
                          <a:cs typeface="+mn-cs"/>
                        </a:rPr>
                        <a:t>A good example for this is the Japanese automobile industry with intense rivalry between players such as Nissan, Honda, Toyota, Suzuki, Mitsubishi and Subaru. Because of their own fierce domestic competition, they have become able to more easily compete in foreign markets as well.</a:t>
                      </a:r>
                      <a:endParaRPr lang="en-GB" sz="1600" dirty="0"/>
                    </a:p>
                  </a:txBody>
                  <a:tcPr/>
                </a:tc>
                <a:extLst>
                  <a:ext uri="{0D108BD9-81ED-4DB2-BD59-A6C34878D82A}">
                    <a16:rowId xmlns:a16="http://schemas.microsoft.com/office/drawing/2014/main" val="3235157258"/>
                  </a:ext>
                </a:extLst>
              </a:tr>
            </a:tbl>
          </a:graphicData>
        </a:graphic>
      </p:graphicFrame>
    </p:spTree>
    <p:extLst>
      <p:ext uri="{BB962C8B-B14F-4D97-AF65-F5344CB8AC3E}">
        <p14:creationId xmlns:p14="http://schemas.microsoft.com/office/powerpoint/2010/main" val="17256522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452883" y="2661313"/>
            <a:ext cx="4995081" cy="646331"/>
          </a:xfrm>
          <a:prstGeom prst="rect">
            <a:avLst/>
          </a:prstGeom>
          <a:noFill/>
        </p:spPr>
        <p:txBody>
          <a:bodyPr wrap="square" rtlCol="0">
            <a:spAutoFit/>
          </a:bodyPr>
          <a:lstStyle/>
          <a:p>
            <a:pPr algn="ctr"/>
            <a:r>
              <a:rPr lang="en-GB" sz="3600" dirty="0">
                <a:latin typeface="Arial" panose="020B0604020202020204" pitchFamily="34" charset="0"/>
                <a:cs typeface="Arial" panose="020B0604020202020204" pitchFamily="34" charset="0"/>
                <a:hlinkClick r:id="rId2"/>
              </a:rPr>
              <a:t>Global Value Network</a:t>
            </a:r>
            <a:endParaRPr lang="en-GB" sz="3600" dirty="0">
              <a:latin typeface="Arial" panose="020B0604020202020204" pitchFamily="34" charset="0"/>
              <a:cs typeface="Arial" panose="020B0604020202020204" pitchFamily="34" charset="0"/>
            </a:endParaRPr>
          </a:p>
        </p:txBody>
      </p:sp>
      <p:sp>
        <p:nvSpPr>
          <p:cNvPr id="4" name="TextBox 3"/>
          <p:cNvSpPr txBox="1"/>
          <p:nvPr/>
        </p:nvSpPr>
        <p:spPr>
          <a:xfrm>
            <a:off x="941697" y="1583141"/>
            <a:ext cx="9894626" cy="584775"/>
          </a:xfrm>
          <a:prstGeom prst="rect">
            <a:avLst/>
          </a:prstGeom>
          <a:solidFill>
            <a:schemeClr val="accent1">
              <a:lumMod val="75000"/>
            </a:schemeClr>
          </a:solidFill>
        </p:spPr>
        <p:txBody>
          <a:bodyPr wrap="square" rtlCol="0">
            <a:spAutoFit/>
          </a:bodyPr>
          <a:lstStyle/>
          <a:p>
            <a:pPr algn="ctr"/>
            <a:r>
              <a:rPr lang="en-GB" sz="3200" b="1" dirty="0">
                <a:solidFill>
                  <a:schemeClr val="bg1"/>
                </a:solidFill>
                <a:latin typeface="Arial" panose="020B0604020202020204" pitchFamily="34" charset="0"/>
                <a:cs typeface="Arial" panose="020B0604020202020204" pitchFamily="34" charset="0"/>
              </a:rPr>
              <a:t>Watch the video below and make your own points</a:t>
            </a:r>
          </a:p>
        </p:txBody>
      </p:sp>
    </p:spTree>
    <p:extLst>
      <p:ext uri="{BB962C8B-B14F-4D97-AF65-F5344CB8AC3E}">
        <p14:creationId xmlns:p14="http://schemas.microsoft.com/office/powerpoint/2010/main" val="3086118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6375" y="2169995"/>
            <a:ext cx="4420468" cy="3351775"/>
          </a:xfrm>
        </p:spPr>
        <p:txBody>
          <a:bodyPr>
            <a:normAutofit/>
          </a:bodyPr>
          <a:lstStyle/>
          <a:p>
            <a:pPr algn="ctr"/>
            <a:r>
              <a:rPr lang="en-GB" sz="3200" b="1" dirty="0">
                <a:latin typeface="Arial" panose="020B0604020202020204" pitchFamily="34" charset="0"/>
                <a:cs typeface="Arial" panose="020B0604020202020204" pitchFamily="34" charset="0"/>
              </a:rPr>
              <a:t>The international value network</a:t>
            </a:r>
            <a:r>
              <a:rPr lang="en-GB" sz="3200" dirty="0">
                <a:latin typeface="Arial" panose="020B0604020202020204" pitchFamily="34" charset="0"/>
                <a:cs typeface="Arial" panose="020B0604020202020204" pitchFamily="34" charset="0"/>
              </a:rPr>
              <a:t> – Companies can create / generate value from the configuration of network of suppliers / value chains. </a:t>
            </a:r>
            <a:endParaRPr lang="en-GB" sz="3200" b="1" dirty="0">
              <a:solidFill>
                <a:srgbClr val="FFC000"/>
              </a:solidFill>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2">
            <a:extLst>
              <a:ext uri="{BEBA8EAE-BF5A-486C-A8C5-ECC9F3942E4B}">
                <a14:imgProps xmlns:a14="http://schemas.microsoft.com/office/drawing/2010/main">
                  <a14:imgLayer r:embed="rId3">
                    <a14:imgEffect>
                      <a14:brightnessContrast contrast="-40000"/>
                    </a14:imgEffect>
                  </a14:imgLayer>
                </a14:imgProps>
              </a:ext>
            </a:extLst>
          </a:blip>
          <a:stretch>
            <a:fillRect/>
          </a:stretch>
        </p:blipFill>
        <p:spPr>
          <a:xfrm>
            <a:off x="5414465" y="1632030"/>
            <a:ext cx="5722108" cy="4768832"/>
          </a:xfrm>
          <a:prstGeom prst="rect">
            <a:avLst/>
          </a:prstGeom>
        </p:spPr>
      </p:pic>
    </p:spTree>
    <p:extLst>
      <p:ext uri="{BB962C8B-B14F-4D97-AF65-F5344CB8AC3E}">
        <p14:creationId xmlns:p14="http://schemas.microsoft.com/office/powerpoint/2010/main" val="241356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Date Placeholder 1"/>
          <p:cNvSpPr>
            <a:spLocks noGrp="1"/>
          </p:cNvSpPr>
          <p:nvPr>
            <p:ph type="dt" sz="half" idx="10"/>
          </p:nvPr>
        </p:nvSpPr>
        <p:spPr/>
        <p:txBody>
          <a:bodyPr/>
          <a:lstStyle/>
          <a:p>
            <a:fld id="{B78A3404-84CC-4A11-8424-A7BCD3B01209}" type="datetime1">
              <a:rPr lang="en-GB" altLang="en-US"/>
              <a:pPr/>
              <a:t>08/11/2024</a:t>
            </a:fld>
            <a:endParaRPr lang="en-GB" altLang="en-US"/>
          </a:p>
        </p:txBody>
      </p:sp>
      <p:sp>
        <p:nvSpPr>
          <p:cNvPr id="12" name="Footer Placeholder 2"/>
          <p:cNvSpPr>
            <a:spLocks noGrp="1"/>
          </p:cNvSpPr>
          <p:nvPr>
            <p:ph type="ftr" sz="quarter" idx="11"/>
          </p:nvPr>
        </p:nvSpPr>
        <p:spPr/>
        <p:txBody>
          <a:bodyPr/>
          <a:lstStyle/>
          <a:p>
            <a:r>
              <a:rPr lang="en-GB" altLang="en-US"/>
              <a:t>Footer</a:t>
            </a:r>
          </a:p>
        </p:txBody>
      </p:sp>
      <p:sp>
        <p:nvSpPr>
          <p:cNvPr id="13" name="Slide Number Placeholder 3"/>
          <p:cNvSpPr>
            <a:spLocks noGrp="1"/>
          </p:cNvSpPr>
          <p:nvPr>
            <p:ph type="sldNum" sz="quarter" idx="12"/>
          </p:nvPr>
        </p:nvSpPr>
        <p:spPr/>
        <p:txBody>
          <a:bodyPr/>
          <a:lstStyle/>
          <a:p>
            <a:fld id="{6CBE657C-0D52-48F7-88C7-0D8D4EEDA7C0}" type="slidenum">
              <a:rPr lang="en-GB" altLang="en-US"/>
              <a:pPr/>
              <a:t>14</a:t>
            </a:fld>
            <a:endParaRPr lang="en-GB" altLang="en-US"/>
          </a:p>
        </p:txBody>
      </p:sp>
      <p:sp>
        <p:nvSpPr>
          <p:cNvPr id="37890" name="Text Box 2"/>
          <p:cNvSpPr txBox="1">
            <a:spLocks noChangeArrowheads="1"/>
          </p:cNvSpPr>
          <p:nvPr/>
        </p:nvSpPr>
        <p:spPr bwMode="auto">
          <a:xfrm>
            <a:off x="3530573" y="184149"/>
            <a:ext cx="511685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4000" b="1" dirty="0">
                <a:solidFill>
                  <a:schemeClr val="bg1"/>
                </a:solidFill>
                <a:latin typeface="Times New Roman" panose="02020603050405020304" pitchFamily="18" charset="0"/>
                <a:cs typeface="Times New Roman" panose="02020603050405020304" pitchFamily="18" charset="0"/>
              </a:rPr>
              <a:t>Acquisition / Takeover</a:t>
            </a:r>
          </a:p>
        </p:txBody>
      </p:sp>
      <p:sp>
        <p:nvSpPr>
          <p:cNvPr id="37892" name="Rectangle 4"/>
          <p:cNvSpPr>
            <a:spLocks noChangeArrowheads="1"/>
          </p:cNvSpPr>
          <p:nvPr/>
        </p:nvSpPr>
        <p:spPr bwMode="auto">
          <a:xfrm>
            <a:off x="1981200" y="1600200"/>
            <a:ext cx="8305800" cy="1219200"/>
          </a:xfrm>
          <a:prstGeom prst="rect">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sz="3600">
              <a:latin typeface="Times New Roman" panose="02020603050405020304" pitchFamily="18" charset="0"/>
              <a:cs typeface="Times New Roman" panose="02020603050405020304" pitchFamily="18" charset="0"/>
            </a:endParaRPr>
          </a:p>
        </p:txBody>
      </p:sp>
      <p:sp>
        <p:nvSpPr>
          <p:cNvPr id="37893" name="Text Box 5"/>
          <p:cNvSpPr txBox="1">
            <a:spLocks noChangeArrowheads="1"/>
          </p:cNvSpPr>
          <p:nvPr/>
        </p:nvSpPr>
        <p:spPr bwMode="auto">
          <a:xfrm>
            <a:off x="2057401" y="1600200"/>
            <a:ext cx="8245475" cy="1220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sz="2800" dirty="0">
                <a:solidFill>
                  <a:srgbClr val="080808"/>
                </a:solidFill>
                <a:latin typeface="Times New Roman" panose="02020603050405020304" pitchFamily="18" charset="0"/>
                <a:cs typeface="Times New Roman" panose="02020603050405020304" pitchFamily="18" charset="0"/>
              </a:rPr>
              <a:t>“Where an organisation develops its resources and competences by taking over another organisation” </a:t>
            </a:r>
          </a:p>
          <a:p>
            <a:r>
              <a:rPr lang="en-GB" altLang="en-US" dirty="0">
                <a:solidFill>
                  <a:srgbClr val="080808"/>
                </a:solidFill>
                <a:latin typeface="Times New Roman" panose="02020603050405020304" pitchFamily="18" charset="0"/>
                <a:cs typeface="Times New Roman" panose="02020603050405020304" pitchFamily="18" charset="0"/>
              </a:rPr>
              <a:t>			Johnson &amp; Scholes (2001)</a:t>
            </a:r>
          </a:p>
        </p:txBody>
      </p:sp>
      <p:sp>
        <p:nvSpPr>
          <p:cNvPr id="37894" name="Rectangle 6"/>
          <p:cNvSpPr>
            <a:spLocks noChangeArrowheads="1"/>
          </p:cNvSpPr>
          <p:nvPr/>
        </p:nvSpPr>
        <p:spPr bwMode="auto">
          <a:xfrm>
            <a:off x="1752600" y="3657600"/>
            <a:ext cx="3581400" cy="2590800"/>
          </a:xfrm>
          <a:prstGeom prst="rect">
            <a:avLst/>
          </a:prstGeom>
          <a:solidFill>
            <a:srgbClr val="B1479D"/>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ltLang="en-US" sz="3600">
              <a:latin typeface="Times New Roman" panose="02020603050405020304" pitchFamily="18" charset="0"/>
              <a:cs typeface="Times New Roman" panose="02020603050405020304" pitchFamily="18" charset="0"/>
            </a:endParaRPr>
          </a:p>
        </p:txBody>
      </p:sp>
      <p:sp>
        <p:nvSpPr>
          <p:cNvPr id="37895" name="Text Box 7"/>
          <p:cNvSpPr txBox="1">
            <a:spLocks noChangeArrowheads="1"/>
          </p:cNvSpPr>
          <p:nvPr/>
        </p:nvSpPr>
        <p:spPr bwMode="auto">
          <a:xfrm>
            <a:off x="3505201" y="3048001"/>
            <a:ext cx="479266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2800">
                <a:solidFill>
                  <a:srgbClr val="080808"/>
                </a:solidFill>
                <a:latin typeface="Times New Roman" panose="02020603050405020304" pitchFamily="18" charset="0"/>
                <a:cs typeface="Times New Roman" panose="02020603050405020304" pitchFamily="18" charset="0"/>
              </a:rPr>
              <a:t>Important Reasons for Takeover</a:t>
            </a:r>
          </a:p>
        </p:txBody>
      </p:sp>
      <p:sp>
        <p:nvSpPr>
          <p:cNvPr id="37896" name="Text Box 8"/>
          <p:cNvSpPr txBox="1">
            <a:spLocks noChangeArrowheads="1"/>
          </p:cNvSpPr>
          <p:nvPr/>
        </p:nvSpPr>
        <p:spPr bwMode="auto">
          <a:xfrm>
            <a:off x="1828800" y="3733800"/>
            <a:ext cx="3337580"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457200" indent="-457200">
              <a:defRPr>
                <a:solidFill>
                  <a:schemeClr val="tx1"/>
                </a:solidFill>
                <a:latin typeface="Arial" panose="020B0604020202020204" pitchFamily="34" charset="0"/>
              </a:defRPr>
            </a:lvl1pPr>
            <a:lvl2pPr marL="914400" indent="-457200">
              <a:defRPr>
                <a:solidFill>
                  <a:schemeClr val="tx1"/>
                </a:solidFill>
                <a:latin typeface="Arial" panose="020B0604020202020204" pitchFamily="34" charset="0"/>
              </a:defRPr>
            </a:lvl2pPr>
            <a:lvl3pPr marL="1371600" indent="-457200">
              <a:defRPr>
                <a:solidFill>
                  <a:schemeClr val="tx1"/>
                </a:solidFill>
                <a:latin typeface="Arial" panose="020B0604020202020204" pitchFamily="34" charset="0"/>
              </a:defRPr>
            </a:lvl3pPr>
            <a:lvl4pPr marL="1828800" indent="-457200">
              <a:defRPr>
                <a:solidFill>
                  <a:schemeClr val="tx1"/>
                </a:solidFill>
                <a:latin typeface="Arial" panose="020B0604020202020204" pitchFamily="34" charset="0"/>
              </a:defRPr>
            </a:lvl4pPr>
            <a:lvl5pPr marL="2286000" indent="-457200">
              <a:defRPr>
                <a:solidFill>
                  <a:schemeClr val="tx1"/>
                </a:solidFill>
                <a:latin typeface="Arial" panose="020B0604020202020204" pitchFamily="34" charset="0"/>
              </a:defRPr>
            </a:lvl5pPr>
            <a:lvl6pPr marL="2743200" indent="-457200" fontAlgn="base">
              <a:spcBef>
                <a:spcPct val="0"/>
              </a:spcBef>
              <a:spcAft>
                <a:spcPct val="0"/>
              </a:spcAft>
              <a:defRPr>
                <a:solidFill>
                  <a:schemeClr val="tx1"/>
                </a:solidFill>
                <a:latin typeface="Arial" panose="020B0604020202020204" pitchFamily="34" charset="0"/>
              </a:defRPr>
            </a:lvl6pPr>
            <a:lvl7pPr marL="3200400" indent="-457200" fontAlgn="base">
              <a:spcBef>
                <a:spcPct val="0"/>
              </a:spcBef>
              <a:spcAft>
                <a:spcPct val="0"/>
              </a:spcAft>
              <a:defRPr>
                <a:solidFill>
                  <a:schemeClr val="tx1"/>
                </a:solidFill>
                <a:latin typeface="Arial" panose="020B0604020202020204" pitchFamily="34" charset="0"/>
              </a:defRPr>
            </a:lvl7pPr>
            <a:lvl8pPr marL="3657600" indent="-457200" fontAlgn="base">
              <a:spcBef>
                <a:spcPct val="0"/>
              </a:spcBef>
              <a:spcAft>
                <a:spcPct val="0"/>
              </a:spcAft>
              <a:defRPr>
                <a:solidFill>
                  <a:schemeClr val="tx1"/>
                </a:solidFill>
                <a:latin typeface="Arial" panose="020B0604020202020204" pitchFamily="34" charset="0"/>
              </a:defRPr>
            </a:lvl8pPr>
            <a:lvl9pPr marL="4114800" indent="-457200" fontAlgn="base">
              <a:spcBef>
                <a:spcPct val="0"/>
              </a:spcBef>
              <a:spcAft>
                <a:spcPct val="0"/>
              </a:spcAft>
              <a:defRPr>
                <a:solidFill>
                  <a:schemeClr val="tx1"/>
                </a:solidFill>
                <a:latin typeface="Arial" panose="020B0604020202020204" pitchFamily="34" charset="0"/>
              </a:defRPr>
            </a:lvl9pPr>
          </a:lstStyle>
          <a:p>
            <a:r>
              <a:rPr lang="en-GB" altLang="en-US" sz="2400" b="1">
                <a:solidFill>
                  <a:srgbClr val="080808"/>
                </a:solidFill>
                <a:latin typeface="Times New Roman" panose="02020603050405020304" pitchFamily="18" charset="0"/>
                <a:cs typeface="Times New Roman" panose="02020603050405020304" pitchFamily="18" charset="0"/>
              </a:rPr>
              <a:t>Assets of the company</a:t>
            </a:r>
          </a:p>
          <a:p>
            <a:endParaRPr lang="en-GB" altLang="en-US" sz="2400" b="1">
              <a:solidFill>
                <a:srgbClr val="080808"/>
              </a:solidFill>
              <a:latin typeface="Times New Roman" panose="02020603050405020304" pitchFamily="18" charset="0"/>
              <a:cs typeface="Times New Roman" panose="02020603050405020304" pitchFamily="18" charset="0"/>
            </a:endParaRPr>
          </a:p>
          <a:p>
            <a:pPr>
              <a:buFontTx/>
              <a:buAutoNum type="arabicPeriod"/>
            </a:pPr>
            <a:r>
              <a:rPr lang="en-GB" altLang="en-US" sz="2400" b="1">
                <a:solidFill>
                  <a:srgbClr val="080808"/>
                </a:solidFill>
                <a:latin typeface="Times New Roman" panose="02020603050405020304" pitchFamily="18" charset="0"/>
                <a:cs typeface="Times New Roman" panose="02020603050405020304" pitchFamily="18" charset="0"/>
              </a:rPr>
              <a:t>Brands</a:t>
            </a:r>
          </a:p>
          <a:p>
            <a:pPr>
              <a:buFontTx/>
              <a:buAutoNum type="arabicPeriod"/>
            </a:pPr>
            <a:r>
              <a:rPr lang="en-GB" altLang="en-US" sz="2400" b="1">
                <a:solidFill>
                  <a:srgbClr val="080808"/>
                </a:solidFill>
                <a:latin typeface="Times New Roman" panose="02020603050405020304" pitchFamily="18" charset="0"/>
                <a:cs typeface="Times New Roman" panose="02020603050405020304" pitchFamily="18" charset="0"/>
              </a:rPr>
              <a:t>Market Share</a:t>
            </a:r>
          </a:p>
          <a:p>
            <a:pPr>
              <a:buFontTx/>
              <a:buAutoNum type="arabicPeriod"/>
            </a:pPr>
            <a:r>
              <a:rPr lang="en-GB" altLang="en-US" sz="2400" b="1">
                <a:solidFill>
                  <a:srgbClr val="080808"/>
                </a:solidFill>
                <a:latin typeface="Times New Roman" panose="02020603050405020304" pitchFamily="18" charset="0"/>
                <a:cs typeface="Times New Roman" panose="02020603050405020304" pitchFamily="18" charset="0"/>
              </a:rPr>
              <a:t>Core Competencies</a:t>
            </a:r>
          </a:p>
          <a:p>
            <a:pPr>
              <a:buFontTx/>
              <a:buAutoNum type="arabicPeriod"/>
            </a:pPr>
            <a:r>
              <a:rPr lang="en-GB" altLang="en-US" sz="2400" b="1">
                <a:solidFill>
                  <a:srgbClr val="080808"/>
                </a:solidFill>
                <a:latin typeface="Times New Roman" panose="02020603050405020304" pitchFamily="18" charset="0"/>
                <a:cs typeface="Times New Roman" panose="02020603050405020304" pitchFamily="18" charset="0"/>
              </a:rPr>
              <a:t>Special Technologies</a:t>
            </a:r>
          </a:p>
        </p:txBody>
      </p:sp>
      <p:sp>
        <p:nvSpPr>
          <p:cNvPr id="37897" name="Text Box 9"/>
          <p:cNvSpPr txBox="1">
            <a:spLocks noChangeArrowheads="1"/>
          </p:cNvSpPr>
          <p:nvPr/>
        </p:nvSpPr>
        <p:spPr bwMode="auto">
          <a:xfrm>
            <a:off x="5410201" y="3886200"/>
            <a:ext cx="5164427"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2400">
                <a:solidFill>
                  <a:srgbClr val="080808"/>
                </a:solidFill>
                <a:latin typeface="Times New Roman" panose="02020603050405020304" pitchFamily="18" charset="0"/>
                <a:cs typeface="Times New Roman" panose="02020603050405020304" pitchFamily="18" charset="0"/>
              </a:rPr>
              <a:t>Increase Organisations size and capacity</a:t>
            </a:r>
          </a:p>
          <a:p>
            <a:r>
              <a:rPr lang="en-GB" altLang="en-US" sz="2400">
                <a:solidFill>
                  <a:srgbClr val="080808"/>
                </a:solidFill>
                <a:latin typeface="Times New Roman" panose="02020603050405020304" pitchFamily="18" charset="0"/>
                <a:cs typeface="Times New Roman" panose="02020603050405020304" pitchFamily="18" charset="0"/>
              </a:rPr>
              <a:t>Eradicate Competition</a:t>
            </a:r>
          </a:p>
          <a:p>
            <a:r>
              <a:rPr lang="en-GB" altLang="en-US" sz="2400">
                <a:solidFill>
                  <a:srgbClr val="080808"/>
                </a:solidFill>
                <a:latin typeface="Times New Roman" panose="02020603050405020304" pitchFamily="18" charset="0"/>
                <a:cs typeface="Times New Roman" panose="02020603050405020304" pitchFamily="18" charset="0"/>
              </a:rPr>
              <a:t>Growth in a static market</a:t>
            </a:r>
          </a:p>
          <a:p>
            <a:r>
              <a:rPr lang="en-GB" altLang="en-US" sz="2400">
                <a:solidFill>
                  <a:srgbClr val="080808"/>
                </a:solidFill>
                <a:latin typeface="Times New Roman" panose="02020603050405020304" pitchFamily="18" charset="0"/>
                <a:cs typeface="Times New Roman" panose="02020603050405020304" pitchFamily="18" charset="0"/>
              </a:rPr>
              <a:t>Fast growth</a:t>
            </a:r>
          </a:p>
          <a:p>
            <a:r>
              <a:rPr lang="en-GB" altLang="en-US" sz="2400">
                <a:solidFill>
                  <a:srgbClr val="080808"/>
                </a:solidFill>
                <a:latin typeface="Times New Roman" panose="02020603050405020304" pitchFamily="18" charset="0"/>
                <a:cs typeface="Times New Roman" panose="02020603050405020304" pitchFamily="18" charset="0"/>
              </a:rPr>
              <a:t>Diversification</a:t>
            </a:r>
          </a:p>
          <a:p>
            <a:r>
              <a:rPr lang="en-GB" altLang="en-US" sz="2400">
                <a:solidFill>
                  <a:srgbClr val="080808"/>
                </a:solidFill>
                <a:latin typeface="Times New Roman" panose="02020603050405020304" pitchFamily="18" charset="0"/>
                <a:cs typeface="Times New Roman" panose="02020603050405020304" pitchFamily="18" charset="0"/>
              </a:rPr>
              <a:t>Market knowledge</a:t>
            </a:r>
          </a:p>
        </p:txBody>
      </p:sp>
      <p:sp>
        <p:nvSpPr>
          <p:cNvPr id="37898" name="Rectangle 10"/>
          <p:cNvSpPr>
            <a:spLocks noChangeArrowheads="1"/>
          </p:cNvSpPr>
          <p:nvPr/>
        </p:nvSpPr>
        <p:spPr bwMode="auto">
          <a:xfrm>
            <a:off x="5334000" y="3794127"/>
            <a:ext cx="5334000" cy="22860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Tree>
    <p:extLst>
      <p:ext uri="{BB962C8B-B14F-4D97-AF65-F5344CB8AC3E}">
        <p14:creationId xmlns:p14="http://schemas.microsoft.com/office/powerpoint/2010/main" val="32500149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Date Placeholder 1"/>
          <p:cNvSpPr>
            <a:spLocks noGrp="1"/>
          </p:cNvSpPr>
          <p:nvPr>
            <p:ph type="dt" sz="half" idx="10"/>
          </p:nvPr>
        </p:nvSpPr>
        <p:spPr/>
        <p:txBody>
          <a:bodyPr/>
          <a:lstStyle/>
          <a:p>
            <a:fld id="{33C33474-3A99-466A-9837-AD2CA18CE9E3}" type="datetime1">
              <a:rPr lang="en-GB" altLang="en-US"/>
              <a:pPr/>
              <a:t>08/11/2024</a:t>
            </a:fld>
            <a:endParaRPr lang="en-GB" altLang="en-US"/>
          </a:p>
        </p:txBody>
      </p:sp>
      <p:sp>
        <p:nvSpPr>
          <p:cNvPr id="13" name="Footer Placeholder 2"/>
          <p:cNvSpPr>
            <a:spLocks noGrp="1"/>
          </p:cNvSpPr>
          <p:nvPr>
            <p:ph type="ftr" sz="quarter" idx="11"/>
          </p:nvPr>
        </p:nvSpPr>
        <p:spPr/>
        <p:txBody>
          <a:bodyPr/>
          <a:lstStyle/>
          <a:p>
            <a:r>
              <a:rPr lang="en-GB" altLang="en-US"/>
              <a:t>Footer</a:t>
            </a:r>
          </a:p>
        </p:txBody>
      </p:sp>
      <p:sp>
        <p:nvSpPr>
          <p:cNvPr id="14" name="Slide Number Placeholder 3"/>
          <p:cNvSpPr>
            <a:spLocks noGrp="1"/>
          </p:cNvSpPr>
          <p:nvPr>
            <p:ph type="sldNum" sz="quarter" idx="12"/>
          </p:nvPr>
        </p:nvSpPr>
        <p:spPr/>
        <p:txBody>
          <a:bodyPr/>
          <a:lstStyle/>
          <a:p>
            <a:fld id="{A2F3C4C2-A5D9-4A5C-B7B1-75410913D2AD}" type="slidenum">
              <a:rPr lang="en-GB" altLang="en-US"/>
              <a:pPr/>
              <a:t>15</a:t>
            </a:fld>
            <a:endParaRPr lang="en-GB" altLang="en-US"/>
          </a:p>
        </p:txBody>
      </p:sp>
      <p:sp>
        <p:nvSpPr>
          <p:cNvPr id="38914" name="Text Box 2"/>
          <p:cNvSpPr txBox="1">
            <a:spLocks noChangeArrowheads="1"/>
          </p:cNvSpPr>
          <p:nvPr/>
        </p:nvSpPr>
        <p:spPr bwMode="auto">
          <a:xfrm>
            <a:off x="4415631" y="457993"/>
            <a:ext cx="3094117"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3200" b="1" u="sng" dirty="0">
                <a:solidFill>
                  <a:schemeClr val="bg1"/>
                </a:solidFill>
                <a:latin typeface="Times New Roman" panose="02020603050405020304" pitchFamily="18" charset="0"/>
                <a:cs typeface="Times New Roman" panose="02020603050405020304" pitchFamily="18" charset="0"/>
              </a:rPr>
              <a:t>ACQUISITION </a:t>
            </a:r>
          </a:p>
        </p:txBody>
      </p:sp>
      <p:sp>
        <p:nvSpPr>
          <p:cNvPr id="38916" name="Line 4"/>
          <p:cNvSpPr>
            <a:spLocks noChangeShapeType="1"/>
          </p:cNvSpPr>
          <p:nvPr/>
        </p:nvSpPr>
        <p:spPr bwMode="auto">
          <a:xfrm flipV="1">
            <a:off x="1905000" y="1295400"/>
            <a:ext cx="8305800" cy="0"/>
          </a:xfrm>
          <a:prstGeom prst="line">
            <a:avLst/>
          </a:prstGeom>
          <a:noFill/>
          <a:ln w="38100" cmpd="dbl">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GB"/>
          </a:p>
        </p:txBody>
      </p:sp>
      <p:sp>
        <p:nvSpPr>
          <p:cNvPr id="38917" name="Line 5"/>
          <p:cNvSpPr>
            <a:spLocks noChangeShapeType="1"/>
          </p:cNvSpPr>
          <p:nvPr/>
        </p:nvSpPr>
        <p:spPr bwMode="auto">
          <a:xfrm>
            <a:off x="5867400" y="1295400"/>
            <a:ext cx="0" cy="5410200"/>
          </a:xfrm>
          <a:prstGeom prst="line">
            <a:avLst/>
          </a:prstGeom>
          <a:noFill/>
          <a:ln w="38100" cmpd="dbl">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GB"/>
          </a:p>
        </p:txBody>
      </p:sp>
      <p:sp>
        <p:nvSpPr>
          <p:cNvPr id="38918" name="Text Box 6"/>
          <p:cNvSpPr txBox="1">
            <a:spLocks noChangeArrowheads="1"/>
          </p:cNvSpPr>
          <p:nvPr/>
        </p:nvSpPr>
        <p:spPr bwMode="auto">
          <a:xfrm>
            <a:off x="1965326" y="1336675"/>
            <a:ext cx="16224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2400">
                <a:latin typeface="Times New Roman" panose="02020603050405020304" pitchFamily="18" charset="0"/>
                <a:cs typeface="Times New Roman" panose="02020603050405020304" pitchFamily="18" charset="0"/>
              </a:rPr>
              <a:t>Advantages</a:t>
            </a:r>
          </a:p>
        </p:txBody>
      </p:sp>
      <p:sp>
        <p:nvSpPr>
          <p:cNvPr id="38919" name="Text Box 7"/>
          <p:cNvSpPr txBox="1">
            <a:spLocks noChangeArrowheads="1"/>
          </p:cNvSpPr>
          <p:nvPr/>
        </p:nvSpPr>
        <p:spPr bwMode="auto">
          <a:xfrm>
            <a:off x="5867401" y="1295400"/>
            <a:ext cx="19605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2400">
                <a:latin typeface="Times New Roman" panose="02020603050405020304" pitchFamily="18" charset="0"/>
                <a:cs typeface="Times New Roman" panose="02020603050405020304" pitchFamily="18" charset="0"/>
              </a:rPr>
              <a:t>Disadvantages</a:t>
            </a:r>
          </a:p>
        </p:txBody>
      </p:sp>
      <p:sp>
        <p:nvSpPr>
          <p:cNvPr id="38920" name="Rectangle 8"/>
          <p:cNvSpPr>
            <a:spLocks noChangeArrowheads="1"/>
          </p:cNvSpPr>
          <p:nvPr/>
        </p:nvSpPr>
        <p:spPr bwMode="auto">
          <a:xfrm>
            <a:off x="1905000" y="1295400"/>
            <a:ext cx="16764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38921" name="Rectangle 9"/>
          <p:cNvSpPr>
            <a:spLocks noChangeArrowheads="1"/>
          </p:cNvSpPr>
          <p:nvPr/>
        </p:nvSpPr>
        <p:spPr bwMode="auto">
          <a:xfrm>
            <a:off x="5867400" y="1295400"/>
            <a:ext cx="1981200"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38922" name="Text Box 10"/>
          <p:cNvSpPr txBox="1">
            <a:spLocks noChangeArrowheads="1"/>
          </p:cNvSpPr>
          <p:nvPr/>
        </p:nvSpPr>
        <p:spPr bwMode="auto">
          <a:xfrm>
            <a:off x="1905001" y="1828800"/>
            <a:ext cx="3749675" cy="4878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buFontTx/>
              <a:buChar char="•"/>
            </a:pPr>
            <a:r>
              <a:rPr lang="en-GB" altLang="en-US" sz="2000">
                <a:latin typeface="Times New Roman" panose="02020603050405020304" pitchFamily="18" charset="0"/>
                <a:cs typeface="Times New Roman" panose="02020603050405020304" pitchFamily="18" charset="0"/>
              </a:rPr>
              <a:t>Can be relatively fast</a:t>
            </a:r>
          </a:p>
          <a:p>
            <a:pPr>
              <a:buFontTx/>
              <a:buChar char="•"/>
            </a:pPr>
            <a:endParaRPr lang="en-GB" altLang="en-US" sz="2000">
              <a:latin typeface="Times New Roman" panose="02020603050405020304" pitchFamily="18" charset="0"/>
              <a:cs typeface="Times New Roman" panose="02020603050405020304" pitchFamily="18" charset="0"/>
            </a:endParaRPr>
          </a:p>
          <a:p>
            <a:pPr>
              <a:buFontTx/>
              <a:buChar char="•"/>
            </a:pPr>
            <a:r>
              <a:rPr lang="en-GB" altLang="en-US" sz="2000">
                <a:latin typeface="Times New Roman" panose="02020603050405020304" pitchFamily="18" charset="0"/>
                <a:cs typeface="Times New Roman" panose="02020603050405020304" pitchFamily="18" charset="0"/>
              </a:rPr>
              <a:t>May reduce competition from rival</a:t>
            </a:r>
          </a:p>
          <a:p>
            <a:pPr>
              <a:buFontTx/>
              <a:buChar char="•"/>
            </a:pPr>
            <a:endParaRPr lang="en-GB" altLang="en-US" sz="2000">
              <a:latin typeface="Times New Roman" panose="02020603050405020304" pitchFamily="18" charset="0"/>
              <a:cs typeface="Times New Roman" panose="02020603050405020304" pitchFamily="18" charset="0"/>
            </a:endParaRPr>
          </a:p>
          <a:p>
            <a:pPr>
              <a:buFontTx/>
              <a:buChar char="•"/>
            </a:pPr>
            <a:r>
              <a:rPr lang="en-GB" altLang="en-US" sz="2000">
                <a:latin typeface="Times New Roman" panose="02020603050405020304" pitchFamily="18" charset="0"/>
                <a:cs typeface="Times New Roman" panose="02020603050405020304" pitchFamily="18" charset="0"/>
              </a:rPr>
              <a:t>Cost savings from economies of scale</a:t>
            </a:r>
          </a:p>
          <a:p>
            <a:pPr>
              <a:buFontTx/>
              <a:buChar char="•"/>
            </a:pPr>
            <a:endParaRPr lang="en-GB" altLang="en-US" sz="2000">
              <a:latin typeface="Times New Roman" panose="02020603050405020304" pitchFamily="18" charset="0"/>
              <a:cs typeface="Times New Roman" panose="02020603050405020304" pitchFamily="18" charset="0"/>
            </a:endParaRPr>
          </a:p>
          <a:p>
            <a:pPr>
              <a:buFontTx/>
              <a:buChar char="•"/>
            </a:pPr>
            <a:r>
              <a:rPr lang="en-GB" altLang="en-US" sz="2000">
                <a:latin typeface="Times New Roman" panose="02020603050405020304" pitchFamily="18" charset="0"/>
                <a:cs typeface="Times New Roman" panose="02020603050405020304" pitchFamily="18" charset="0"/>
              </a:rPr>
              <a:t>Extend to new geographical area</a:t>
            </a:r>
          </a:p>
          <a:p>
            <a:pPr>
              <a:buFontTx/>
              <a:buChar char="•"/>
            </a:pPr>
            <a:endParaRPr lang="en-GB" altLang="en-US" sz="2000">
              <a:latin typeface="Times New Roman" panose="02020603050405020304" pitchFamily="18" charset="0"/>
              <a:cs typeface="Times New Roman" panose="02020603050405020304" pitchFamily="18" charset="0"/>
            </a:endParaRPr>
          </a:p>
          <a:p>
            <a:pPr>
              <a:buFontTx/>
              <a:buChar char="•"/>
            </a:pPr>
            <a:r>
              <a:rPr lang="en-GB" altLang="en-US" sz="2000">
                <a:latin typeface="Times New Roman" panose="02020603050405020304" pitchFamily="18" charset="0"/>
                <a:cs typeface="Times New Roman" panose="02020603050405020304" pitchFamily="18" charset="0"/>
              </a:rPr>
              <a:t>Buy market size and share</a:t>
            </a:r>
          </a:p>
          <a:p>
            <a:pPr>
              <a:buFontTx/>
              <a:buChar char="•"/>
            </a:pPr>
            <a:endParaRPr lang="en-GB" altLang="en-US" sz="2000">
              <a:latin typeface="Times New Roman" panose="02020603050405020304" pitchFamily="18" charset="0"/>
              <a:cs typeface="Times New Roman" panose="02020603050405020304" pitchFamily="18" charset="0"/>
            </a:endParaRPr>
          </a:p>
          <a:p>
            <a:pPr>
              <a:buFontTx/>
              <a:buChar char="•"/>
            </a:pPr>
            <a:r>
              <a:rPr lang="en-GB" altLang="en-US" sz="2000">
                <a:latin typeface="Times New Roman" panose="02020603050405020304" pitchFamily="18" charset="0"/>
                <a:cs typeface="Times New Roman" panose="02020603050405020304" pitchFamily="18" charset="0"/>
              </a:rPr>
              <a:t>Financial reasons </a:t>
            </a:r>
            <a:r>
              <a:rPr lang="en-GB" altLang="en-US" i="1">
                <a:latin typeface="Times New Roman" panose="02020603050405020304" pitchFamily="18" charset="0"/>
                <a:cs typeface="Times New Roman" panose="02020603050405020304" pitchFamily="18" charset="0"/>
              </a:rPr>
              <a:t>(Purchase of undervalued assets that can be resold)</a:t>
            </a:r>
          </a:p>
          <a:p>
            <a:pPr>
              <a:buFontTx/>
              <a:buChar char="•"/>
            </a:pPr>
            <a:endParaRPr lang="en-GB" altLang="en-US" i="1">
              <a:latin typeface="Times New Roman" panose="02020603050405020304" pitchFamily="18" charset="0"/>
              <a:cs typeface="Times New Roman" panose="02020603050405020304" pitchFamily="18" charset="0"/>
            </a:endParaRPr>
          </a:p>
          <a:p>
            <a:pPr>
              <a:buFontTx/>
              <a:buChar char="•"/>
            </a:pPr>
            <a:r>
              <a:rPr lang="en-GB" altLang="en-US">
                <a:latin typeface="Times New Roman" panose="02020603050405020304" pitchFamily="18" charset="0"/>
                <a:cs typeface="Times New Roman" panose="02020603050405020304" pitchFamily="18" charset="0"/>
              </a:rPr>
              <a:t>Technical maintenance </a:t>
            </a:r>
          </a:p>
        </p:txBody>
      </p:sp>
      <p:sp>
        <p:nvSpPr>
          <p:cNvPr id="38923" name="Text Box 11"/>
          <p:cNvSpPr txBox="1">
            <a:spLocks noChangeArrowheads="1"/>
          </p:cNvSpPr>
          <p:nvPr/>
        </p:nvSpPr>
        <p:spPr bwMode="auto">
          <a:xfrm>
            <a:off x="5927726" y="1843089"/>
            <a:ext cx="4283075" cy="3749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buFontTx/>
              <a:buChar char="•"/>
            </a:pPr>
            <a:r>
              <a:rPr lang="en-GB" altLang="en-US" sz="2000">
                <a:latin typeface="Times New Roman" panose="02020603050405020304" pitchFamily="18" charset="0"/>
                <a:cs typeface="Times New Roman" panose="02020603050405020304" pitchFamily="18" charset="0"/>
              </a:rPr>
              <a:t>Premium price paid</a:t>
            </a:r>
          </a:p>
          <a:p>
            <a:pPr>
              <a:buFontTx/>
              <a:buChar char="•"/>
            </a:pPr>
            <a:endParaRPr lang="en-GB" altLang="en-US" sz="2000">
              <a:latin typeface="Times New Roman" panose="02020603050405020304" pitchFamily="18" charset="0"/>
              <a:cs typeface="Times New Roman" panose="02020603050405020304" pitchFamily="18" charset="0"/>
            </a:endParaRPr>
          </a:p>
          <a:p>
            <a:pPr>
              <a:buFontTx/>
              <a:buChar char="•"/>
            </a:pPr>
            <a:r>
              <a:rPr lang="en-GB" altLang="en-US" sz="2000">
                <a:latin typeface="Times New Roman" panose="02020603050405020304" pitchFamily="18" charset="0"/>
                <a:cs typeface="Times New Roman" panose="02020603050405020304" pitchFamily="18" charset="0"/>
              </a:rPr>
              <a:t>High risk if wrong company targeted</a:t>
            </a:r>
          </a:p>
          <a:p>
            <a:pPr>
              <a:buFontTx/>
              <a:buChar char="•"/>
            </a:pPr>
            <a:endParaRPr lang="en-GB" altLang="en-US" sz="2000">
              <a:latin typeface="Times New Roman" panose="02020603050405020304" pitchFamily="18" charset="0"/>
              <a:cs typeface="Times New Roman" panose="02020603050405020304" pitchFamily="18" charset="0"/>
            </a:endParaRPr>
          </a:p>
          <a:p>
            <a:pPr>
              <a:buFontTx/>
              <a:buChar char="•"/>
            </a:pPr>
            <a:r>
              <a:rPr lang="en-GB" altLang="en-US" sz="2000">
                <a:latin typeface="Times New Roman" panose="02020603050405020304" pitchFamily="18" charset="0"/>
                <a:cs typeface="Times New Roman" panose="02020603050405020304" pitchFamily="18" charset="0"/>
              </a:rPr>
              <a:t>Not always easy to dispose of unwanted parts of the company</a:t>
            </a:r>
          </a:p>
          <a:p>
            <a:pPr>
              <a:buFontTx/>
              <a:buChar char="•"/>
            </a:pPr>
            <a:endParaRPr lang="en-GB" altLang="en-US" sz="2000">
              <a:latin typeface="Times New Roman" panose="02020603050405020304" pitchFamily="18" charset="0"/>
              <a:cs typeface="Times New Roman" panose="02020603050405020304" pitchFamily="18" charset="0"/>
            </a:endParaRPr>
          </a:p>
          <a:p>
            <a:pPr>
              <a:buFontTx/>
              <a:buChar char="•"/>
            </a:pPr>
            <a:r>
              <a:rPr lang="en-GB" altLang="en-US" sz="2000">
                <a:latin typeface="Times New Roman" panose="02020603050405020304" pitchFamily="18" charset="0"/>
                <a:cs typeface="Times New Roman" panose="02020603050405020304" pitchFamily="18" charset="0"/>
              </a:rPr>
              <a:t>Human relations problems </a:t>
            </a:r>
            <a:r>
              <a:rPr lang="en-GB" altLang="en-US" sz="2000" i="1">
                <a:latin typeface="Times New Roman" panose="02020603050405020304" pitchFamily="18" charset="0"/>
                <a:cs typeface="Times New Roman" panose="02020603050405020304" pitchFamily="18" charset="0"/>
              </a:rPr>
              <a:t>(Culture/ leadership etc)</a:t>
            </a:r>
          </a:p>
          <a:p>
            <a:pPr>
              <a:buFontTx/>
              <a:buChar char="•"/>
            </a:pPr>
            <a:endParaRPr lang="en-GB" altLang="en-US" sz="2000">
              <a:latin typeface="Times New Roman" panose="02020603050405020304" pitchFamily="18" charset="0"/>
              <a:cs typeface="Times New Roman" panose="02020603050405020304" pitchFamily="18" charset="0"/>
            </a:endParaRPr>
          </a:p>
          <a:p>
            <a:pPr>
              <a:buFontTx/>
              <a:buChar char="•"/>
            </a:pPr>
            <a:r>
              <a:rPr lang="en-GB" altLang="en-US" sz="2000">
                <a:latin typeface="Times New Roman" panose="02020603050405020304" pitchFamily="18" charset="0"/>
                <a:cs typeface="Times New Roman" panose="02020603050405020304" pitchFamily="18" charset="0"/>
              </a:rPr>
              <a:t>Problems of clash of national/ regional cultures</a:t>
            </a:r>
          </a:p>
        </p:txBody>
      </p:sp>
    </p:spTree>
    <p:extLst>
      <p:ext uri="{BB962C8B-B14F-4D97-AF65-F5344CB8AC3E}">
        <p14:creationId xmlns:p14="http://schemas.microsoft.com/office/powerpoint/2010/main" val="16643118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1"/>
          <p:cNvSpPr>
            <a:spLocks noGrp="1"/>
          </p:cNvSpPr>
          <p:nvPr>
            <p:ph type="dt" sz="half" idx="10"/>
          </p:nvPr>
        </p:nvSpPr>
        <p:spPr/>
        <p:txBody>
          <a:bodyPr/>
          <a:lstStyle/>
          <a:p>
            <a:fld id="{FB7580B8-6ECD-4EAE-A9A3-B1E9CB9FA295}" type="datetime1">
              <a:rPr lang="en-GB" altLang="en-US"/>
              <a:pPr/>
              <a:t>08/11/2024</a:t>
            </a:fld>
            <a:endParaRPr lang="en-GB" altLang="en-US"/>
          </a:p>
        </p:txBody>
      </p:sp>
      <p:sp>
        <p:nvSpPr>
          <p:cNvPr id="5" name="Footer Placeholder 2"/>
          <p:cNvSpPr>
            <a:spLocks noGrp="1"/>
          </p:cNvSpPr>
          <p:nvPr>
            <p:ph type="ftr" sz="quarter" idx="11"/>
          </p:nvPr>
        </p:nvSpPr>
        <p:spPr/>
        <p:txBody>
          <a:bodyPr/>
          <a:lstStyle/>
          <a:p>
            <a:r>
              <a:rPr lang="en-GB" altLang="en-US"/>
              <a:t>Footer</a:t>
            </a:r>
          </a:p>
        </p:txBody>
      </p:sp>
      <p:sp>
        <p:nvSpPr>
          <p:cNvPr id="6" name="Slide Number Placeholder 3"/>
          <p:cNvSpPr>
            <a:spLocks noGrp="1"/>
          </p:cNvSpPr>
          <p:nvPr>
            <p:ph type="sldNum" sz="quarter" idx="12"/>
          </p:nvPr>
        </p:nvSpPr>
        <p:spPr/>
        <p:txBody>
          <a:bodyPr/>
          <a:lstStyle/>
          <a:p>
            <a:fld id="{815B38A1-C4F4-4C08-8398-5EB80778506D}" type="slidenum">
              <a:rPr lang="en-GB" altLang="en-US"/>
              <a:pPr/>
              <a:t>16</a:t>
            </a:fld>
            <a:endParaRPr lang="en-GB" altLang="en-US"/>
          </a:p>
        </p:txBody>
      </p:sp>
      <p:pic>
        <p:nvPicPr>
          <p:cNvPr id="39938" name="Picture 2" descr="us%20kit%20ka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75171" y="1364776"/>
            <a:ext cx="5457470" cy="5124734"/>
          </a:xfrm>
          <a:prstGeom prst="rect">
            <a:avLst/>
          </a:prstGeom>
          <a:noFill/>
          <a:extLst>
            <a:ext uri="{909E8E84-426E-40DD-AFC4-6F175D3DCCD1}">
              <a14:hiddenFill xmlns:a14="http://schemas.microsoft.com/office/drawing/2010/main">
                <a:solidFill>
                  <a:srgbClr val="FFFFFF"/>
                </a:solidFill>
              </a14:hiddenFill>
            </a:ext>
          </a:extLst>
        </p:spPr>
      </p:pic>
      <p:sp>
        <p:nvSpPr>
          <p:cNvPr id="39939" name="Text Box 3"/>
          <p:cNvSpPr txBox="1">
            <a:spLocks noChangeArrowheads="1"/>
          </p:cNvSpPr>
          <p:nvPr/>
        </p:nvSpPr>
        <p:spPr bwMode="auto">
          <a:xfrm>
            <a:off x="213175" y="3103231"/>
            <a:ext cx="5124450" cy="823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4800" dirty="0" err="1">
                <a:solidFill>
                  <a:srgbClr val="C00000"/>
                </a:solidFill>
                <a:latin typeface="Times New Roman" panose="02020603050405020304" pitchFamily="18" charset="0"/>
                <a:cs typeface="Times New Roman" panose="02020603050405020304" pitchFamily="18" charset="0"/>
              </a:rPr>
              <a:t>Rowntrees</a:t>
            </a:r>
            <a:r>
              <a:rPr lang="en-GB" altLang="en-US" sz="4800" dirty="0">
                <a:solidFill>
                  <a:srgbClr val="C00000"/>
                </a:solidFill>
                <a:latin typeface="Times New Roman" panose="02020603050405020304" pitchFamily="18" charset="0"/>
                <a:cs typeface="Times New Roman" panose="02020603050405020304" pitchFamily="18" charset="0"/>
              </a:rPr>
              <a:t> to Nestle</a:t>
            </a:r>
          </a:p>
        </p:txBody>
      </p:sp>
    </p:spTree>
    <p:extLst>
      <p:ext uri="{BB962C8B-B14F-4D97-AF65-F5344CB8AC3E}">
        <p14:creationId xmlns:p14="http://schemas.microsoft.com/office/powerpoint/2010/main" val="12326225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1"/>
          <p:cNvSpPr>
            <a:spLocks noGrp="1"/>
          </p:cNvSpPr>
          <p:nvPr>
            <p:ph type="dt" sz="half" idx="10"/>
          </p:nvPr>
        </p:nvSpPr>
        <p:spPr/>
        <p:txBody>
          <a:bodyPr/>
          <a:lstStyle/>
          <a:p>
            <a:fld id="{EE8C5F74-25C5-48F9-BF6B-B3F436791921}" type="datetime1">
              <a:rPr lang="en-GB" altLang="en-US"/>
              <a:pPr/>
              <a:t>08/11/2024</a:t>
            </a:fld>
            <a:endParaRPr lang="en-GB" altLang="en-US"/>
          </a:p>
        </p:txBody>
      </p:sp>
      <p:sp>
        <p:nvSpPr>
          <p:cNvPr id="6" name="Footer Placeholder 2"/>
          <p:cNvSpPr>
            <a:spLocks noGrp="1"/>
          </p:cNvSpPr>
          <p:nvPr>
            <p:ph type="ftr" sz="quarter" idx="11"/>
          </p:nvPr>
        </p:nvSpPr>
        <p:spPr/>
        <p:txBody>
          <a:bodyPr/>
          <a:lstStyle/>
          <a:p>
            <a:r>
              <a:rPr lang="en-GB" altLang="en-US"/>
              <a:t>Footer</a:t>
            </a:r>
          </a:p>
        </p:txBody>
      </p:sp>
      <p:sp>
        <p:nvSpPr>
          <p:cNvPr id="7" name="Slide Number Placeholder 3"/>
          <p:cNvSpPr>
            <a:spLocks noGrp="1"/>
          </p:cNvSpPr>
          <p:nvPr>
            <p:ph type="sldNum" sz="quarter" idx="12"/>
          </p:nvPr>
        </p:nvSpPr>
        <p:spPr/>
        <p:txBody>
          <a:bodyPr/>
          <a:lstStyle/>
          <a:p>
            <a:fld id="{F936ABDB-BD6E-471E-BF13-19107C1210E1}" type="slidenum">
              <a:rPr lang="en-GB" altLang="en-US"/>
              <a:pPr/>
              <a:t>17</a:t>
            </a:fld>
            <a:endParaRPr lang="en-GB" altLang="en-US"/>
          </a:p>
        </p:txBody>
      </p:sp>
      <p:pic>
        <p:nvPicPr>
          <p:cNvPr id="41986" name="Picture 2" descr="Hom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10214" y="3128964"/>
            <a:ext cx="1171575" cy="600075"/>
          </a:xfrm>
          <a:prstGeom prst="rect">
            <a:avLst/>
          </a:prstGeom>
          <a:noFill/>
          <a:extLst>
            <a:ext uri="{909E8E84-426E-40DD-AFC4-6F175D3DCCD1}">
              <a14:hiddenFill xmlns:a14="http://schemas.microsoft.com/office/drawing/2010/main">
                <a:solidFill>
                  <a:srgbClr val="FFFFFF"/>
                </a:solidFill>
              </a14:hiddenFill>
            </a:ext>
          </a:extLst>
        </p:spPr>
      </p:pic>
      <p:pic>
        <p:nvPicPr>
          <p:cNvPr id="4198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39736" y="1214651"/>
            <a:ext cx="7519917" cy="53128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1988" name="Text Box 4"/>
          <p:cNvSpPr txBox="1">
            <a:spLocks noChangeArrowheads="1"/>
          </p:cNvSpPr>
          <p:nvPr/>
        </p:nvSpPr>
        <p:spPr bwMode="auto">
          <a:xfrm>
            <a:off x="1245430" y="2794641"/>
            <a:ext cx="2534999" cy="12178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GB" altLang="en-US" sz="3600" dirty="0">
                <a:latin typeface="Times New Roman" panose="02020603050405020304" pitchFamily="18" charset="0"/>
                <a:cs typeface="Times New Roman" panose="02020603050405020304" pitchFamily="18" charset="0"/>
              </a:rPr>
              <a:t>1.2 billion from Google</a:t>
            </a:r>
          </a:p>
        </p:txBody>
      </p:sp>
    </p:spTree>
    <p:extLst>
      <p:ext uri="{BB962C8B-B14F-4D97-AF65-F5344CB8AC3E}">
        <p14:creationId xmlns:p14="http://schemas.microsoft.com/office/powerpoint/2010/main" val="26803128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F6B68FBF-9B15-4805-B627-ACE9D1F1A1E6}" type="datetime1">
              <a:rPr lang="en-GB" altLang="en-US"/>
              <a:pPr/>
              <a:t>08/11/2024</a:t>
            </a:fld>
            <a:endParaRPr lang="en-GB" altLang="en-US"/>
          </a:p>
        </p:txBody>
      </p:sp>
      <p:sp>
        <p:nvSpPr>
          <p:cNvPr id="8" name="Footer Placeholder 2"/>
          <p:cNvSpPr>
            <a:spLocks noGrp="1"/>
          </p:cNvSpPr>
          <p:nvPr>
            <p:ph type="ftr" sz="quarter" idx="11"/>
          </p:nvPr>
        </p:nvSpPr>
        <p:spPr/>
        <p:txBody>
          <a:bodyPr/>
          <a:lstStyle/>
          <a:p>
            <a:r>
              <a:rPr lang="en-GB" altLang="en-US"/>
              <a:t>Footer</a:t>
            </a:r>
          </a:p>
        </p:txBody>
      </p:sp>
      <p:sp>
        <p:nvSpPr>
          <p:cNvPr id="9" name="Slide Number Placeholder 3"/>
          <p:cNvSpPr>
            <a:spLocks noGrp="1"/>
          </p:cNvSpPr>
          <p:nvPr>
            <p:ph type="sldNum" sz="quarter" idx="12"/>
          </p:nvPr>
        </p:nvSpPr>
        <p:spPr/>
        <p:txBody>
          <a:bodyPr/>
          <a:lstStyle/>
          <a:p>
            <a:fld id="{466D586F-CB76-45B1-81A5-42237AA79C4D}" type="slidenum">
              <a:rPr lang="en-GB" altLang="en-US"/>
              <a:pPr/>
              <a:t>18</a:t>
            </a:fld>
            <a:endParaRPr lang="en-GB" altLang="en-US"/>
          </a:p>
        </p:txBody>
      </p:sp>
      <p:sp>
        <p:nvSpPr>
          <p:cNvPr id="44034" name="Text Box 2"/>
          <p:cNvSpPr txBox="1">
            <a:spLocks noChangeArrowheads="1"/>
          </p:cNvSpPr>
          <p:nvPr/>
        </p:nvSpPr>
        <p:spPr bwMode="auto">
          <a:xfrm>
            <a:off x="4599296" y="219502"/>
            <a:ext cx="2470150"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5400" dirty="0">
                <a:solidFill>
                  <a:schemeClr val="bg1"/>
                </a:solidFill>
                <a:latin typeface="Times New Roman" panose="02020603050405020304" pitchFamily="18" charset="0"/>
                <a:cs typeface="Times New Roman" panose="02020603050405020304" pitchFamily="18" charset="0"/>
              </a:rPr>
              <a:t>Mergers</a:t>
            </a:r>
          </a:p>
        </p:txBody>
      </p:sp>
      <p:sp>
        <p:nvSpPr>
          <p:cNvPr id="44036" name="Text Box 4"/>
          <p:cNvSpPr txBox="1">
            <a:spLocks noChangeArrowheads="1"/>
          </p:cNvSpPr>
          <p:nvPr/>
        </p:nvSpPr>
        <p:spPr bwMode="auto">
          <a:xfrm>
            <a:off x="1981200" y="1752600"/>
            <a:ext cx="8153400" cy="2347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sz="2800" dirty="0">
                <a:latin typeface="Times New Roman" panose="02020603050405020304" pitchFamily="18" charset="0"/>
                <a:cs typeface="Times New Roman" panose="02020603050405020304" pitchFamily="18" charset="0"/>
              </a:rPr>
              <a:t>“Mergers are similar to acquisitions in the sense</a:t>
            </a:r>
          </a:p>
          <a:p>
            <a:r>
              <a:rPr lang="en-GB" altLang="en-US" sz="2800" dirty="0">
                <a:latin typeface="Times New Roman" panose="02020603050405020304" pitchFamily="18" charset="0"/>
                <a:cs typeface="Times New Roman" panose="02020603050405020304" pitchFamily="18" charset="0"/>
              </a:rPr>
              <a:t>Of two companies combining together. However, mergers usually arise because neither company has the scale to acquire the other on its own.”</a:t>
            </a:r>
            <a:r>
              <a:rPr lang="en-GB" altLang="en-US" sz="3200" dirty="0">
                <a:latin typeface="Times New Roman" panose="02020603050405020304" pitchFamily="18" charset="0"/>
                <a:cs typeface="Times New Roman" panose="02020603050405020304" pitchFamily="18" charset="0"/>
              </a:rPr>
              <a:t> </a:t>
            </a:r>
          </a:p>
          <a:p>
            <a:r>
              <a:rPr lang="en-GB" altLang="en-US" sz="3200" dirty="0">
                <a:latin typeface="Times New Roman" panose="02020603050405020304" pitchFamily="18" charset="0"/>
                <a:cs typeface="Times New Roman" panose="02020603050405020304" pitchFamily="18" charset="0"/>
              </a:rPr>
              <a:t>					</a:t>
            </a:r>
            <a:r>
              <a:rPr lang="en-GB" altLang="en-US" sz="2400" dirty="0">
                <a:latin typeface="Times New Roman" panose="02020603050405020304" pitchFamily="18" charset="0"/>
                <a:cs typeface="Times New Roman" panose="02020603050405020304" pitchFamily="18" charset="0"/>
              </a:rPr>
              <a:t>Lynch (2000p583)</a:t>
            </a:r>
          </a:p>
        </p:txBody>
      </p:sp>
      <p:sp>
        <p:nvSpPr>
          <p:cNvPr id="44037" name="Rectangle 5"/>
          <p:cNvSpPr>
            <a:spLocks noChangeArrowheads="1"/>
          </p:cNvSpPr>
          <p:nvPr/>
        </p:nvSpPr>
        <p:spPr bwMode="auto">
          <a:xfrm>
            <a:off x="1981200" y="1828800"/>
            <a:ext cx="8305800" cy="25146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4038" name="Text Box 6"/>
          <p:cNvSpPr txBox="1">
            <a:spLocks noChangeArrowheads="1"/>
          </p:cNvSpPr>
          <p:nvPr/>
        </p:nvSpPr>
        <p:spPr bwMode="auto">
          <a:xfrm>
            <a:off x="2041526" y="4464050"/>
            <a:ext cx="8169275" cy="173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sz="3600">
                <a:latin typeface="Times New Roman" panose="02020603050405020304" pitchFamily="18" charset="0"/>
                <a:cs typeface="Times New Roman" panose="02020603050405020304" pitchFamily="18" charset="0"/>
              </a:rPr>
              <a:t>Strategic reasons the same as acquisition, but is more friendly and requires special handling (management)</a:t>
            </a:r>
          </a:p>
        </p:txBody>
      </p:sp>
    </p:spTree>
    <p:extLst>
      <p:ext uri="{BB962C8B-B14F-4D97-AF65-F5344CB8AC3E}">
        <p14:creationId xmlns:p14="http://schemas.microsoft.com/office/powerpoint/2010/main" val="30220422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Date Placeholder 1"/>
          <p:cNvSpPr>
            <a:spLocks noGrp="1"/>
          </p:cNvSpPr>
          <p:nvPr>
            <p:ph type="dt" sz="half" idx="10"/>
          </p:nvPr>
        </p:nvSpPr>
        <p:spPr/>
        <p:txBody>
          <a:bodyPr/>
          <a:lstStyle/>
          <a:p>
            <a:fld id="{067161A5-BE7A-424A-9FFD-5FE8A97010ED}" type="datetime1">
              <a:rPr lang="en-GB" altLang="en-US"/>
              <a:pPr/>
              <a:t>08/11/2024</a:t>
            </a:fld>
            <a:endParaRPr lang="en-GB" altLang="en-US"/>
          </a:p>
        </p:txBody>
      </p:sp>
      <p:sp>
        <p:nvSpPr>
          <p:cNvPr id="36" name="Footer Placeholder 2"/>
          <p:cNvSpPr>
            <a:spLocks noGrp="1"/>
          </p:cNvSpPr>
          <p:nvPr>
            <p:ph type="ftr" sz="quarter" idx="11"/>
          </p:nvPr>
        </p:nvSpPr>
        <p:spPr/>
        <p:txBody>
          <a:bodyPr/>
          <a:lstStyle/>
          <a:p>
            <a:r>
              <a:rPr lang="en-GB" altLang="en-US"/>
              <a:t>Footer</a:t>
            </a:r>
          </a:p>
        </p:txBody>
      </p:sp>
      <p:sp>
        <p:nvSpPr>
          <p:cNvPr id="37" name="Slide Number Placeholder 3"/>
          <p:cNvSpPr>
            <a:spLocks noGrp="1"/>
          </p:cNvSpPr>
          <p:nvPr>
            <p:ph type="sldNum" sz="quarter" idx="12"/>
          </p:nvPr>
        </p:nvSpPr>
        <p:spPr/>
        <p:txBody>
          <a:bodyPr/>
          <a:lstStyle/>
          <a:p>
            <a:fld id="{A8D7AC17-DFB9-42FB-B0CF-96C803B0E33E}" type="slidenum">
              <a:rPr lang="en-GB" altLang="en-US"/>
              <a:pPr/>
              <a:t>19</a:t>
            </a:fld>
            <a:endParaRPr lang="en-GB" altLang="en-US"/>
          </a:p>
        </p:txBody>
      </p:sp>
      <p:sp>
        <p:nvSpPr>
          <p:cNvPr id="45058" name="Rectangle 2"/>
          <p:cNvSpPr>
            <a:spLocks noChangeArrowheads="1"/>
          </p:cNvSpPr>
          <p:nvPr/>
        </p:nvSpPr>
        <p:spPr bwMode="auto">
          <a:xfrm>
            <a:off x="3144098" y="138114"/>
            <a:ext cx="5832475" cy="914400"/>
          </a:xfrm>
          <a:prstGeom prst="rect">
            <a:avLst/>
          </a:prstGeom>
          <a:noFill/>
          <a:ln w="9525">
            <a:noFill/>
            <a:miter lim="800000"/>
            <a:headEnd/>
            <a:tailEnd/>
          </a:ln>
          <a:effectLst/>
        </p:spPr>
        <p:txBody>
          <a:bodyPr wrap="none" anchor="ctr"/>
          <a:lstStyle/>
          <a:p>
            <a:pPr algn="ctr" eaLnBrk="0" hangingPunct="0"/>
            <a:r>
              <a:rPr lang="en-GB" altLang="en-US" sz="4800" dirty="0">
                <a:solidFill>
                  <a:schemeClr val="bg1"/>
                </a:solidFill>
                <a:cs typeface="Times New Roman" panose="02020603050405020304" pitchFamily="18" charset="0"/>
              </a:rPr>
              <a:t>Strategic Alliances</a:t>
            </a:r>
          </a:p>
        </p:txBody>
      </p:sp>
      <p:sp>
        <p:nvSpPr>
          <p:cNvPr id="45059" name="Text Box 3"/>
          <p:cNvSpPr txBox="1">
            <a:spLocks noChangeArrowheads="1"/>
          </p:cNvSpPr>
          <p:nvPr/>
        </p:nvSpPr>
        <p:spPr bwMode="auto">
          <a:xfrm>
            <a:off x="345460" y="2666435"/>
            <a:ext cx="2797791"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GB" altLang="en-US" sz="2400" dirty="0">
                <a:latin typeface="Arial" panose="020B0604020202020204" pitchFamily="34" charset="0"/>
                <a:cs typeface="Arial" panose="020B0604020202020204" pitchFamily="34" charset="0"/>
              </a:rPr>
              <a:t>‘ A strategic alliance is where two or more organisations share resources and activities to pursue a strategy’  Johnson et al 2008.360</a:t>
            </a:r>
          </a:p>
        </p:txBody>
      </p:sp>
      <p:graphicFrame>
        <p:nvGraphicFramePr>
          <p:cNvPr id="45091" name="Group 35"/>
          <p:cNvGraphicFramePr>
            <a:graphicFrameLocks noGrp="1"/>
          </p:cNvGraphicFramePr>
          <p:nvPr>
            <p:extLst>
              <p:ext uri="{D42A27DB-BD31-4B8C-83A1-F6EECF244321}">
                <p14:modId xmlns:p14="http://schemas.microsoft.com/office/powerpoint/2010/main" val="890010853"/>
              </p:ext>
            </p:extLst>
          </p:nvPr>
        </p:nvGraphicFramePr>
        <p:xfrm>
          <a:off x="3467155" y="2133600"/>
          <a:ext cx="8569325" cy="4498340"/>
        </p:xfrm>
        <a:graphic>
          <a:graphicData uri="http://schemas.openxmlformats.org/drawingml/2006/table">
            <a:tbl>
              <a:tblPr/>
              <a:tblGrid>
                <a:gridCol w="2449513">
                  <a:extLst>
                    <a:ext uri="{9D8B030D-6E8A-4147-A177-3AD203B41FA5}">
                      <a16:colId xmlns:a16="http://schemas.microsoft.com/office/drawing/2014/main" val="2937454465"/>
                    </a:ext>
                  </a:extLst>
                </a:gridCol>
                <a:gridCol w="2447925">
                  <a:extLst>
                    <a:ext uri="{9D8B030D-6E8A-4147-A177-3AD203B41FA5}">
                      <a16:colId xmlns:a16="http://schemas.microsoft.com/office/drawing/2014/main" val="2107085097"/>
                    </a:ext>
                  </a:extLst>
                </a:gridCol>
                <a:gridCol w="2016125">
                  <a:extLst>
                    <a:ext uri="{9D8B030D-6E8A-4147-A177-3AD203B41FA5}">
                      <a16:colId xmlns:a16="http://schemas.microsoft.com/office/drawing/2014/main" val="1958128110"/>
                    </a:ext>
                  </a:extLst>
                </a:gridCol>
                <a:gridCol w="1655762">
                  <a:extLst>
                    <a:ext uri="{9D8B030D-6E8A-4147-A177-3AD203B41FA5}">
                      <a16:colId xmlns:a16="http://schemas.microsoft.com/office/drawing/2014/main" val="2556928097"/>
                    </a:ext>
                  </a:extLst>
                </a:gridCol>
              </a:tblGrid>
              <a:tr h="1460500">
                <a:tc>
                  <a:txBody>
                    <a:bodyPr/>
                    <a:lstStyle>
                      <a:lvl1pPr>
                        <a:spcBef>
                          <a:spcPct val="20000"/>
                        </a:spcBef>
                        <a:defRPr sz="2800">
                          <a:solidFill>
                            <a:schemeClr val="tx1"/>
                          </a:solidFill>
                          <a:latin typeface="Myriad Pro" panose="020B0503030403020204" pitchFamily="34" charset="0"/>
                        </a:defRPr>
                      </a:lvl1pPr>
                      <a:lvl2pPr>
                        <a:spcBef>
                          <a:spcPct val="20000"/>
                        </a:spcBef>
                        <a:defRPr sz="2400">
                          <a:solidFill>
                            <a:schemeClr val="tx1"/>
                          </a:solidFill>
                          <a:latin typeface="Myriad Pro" panose="020B0503030403020204" pitchFamily="34" charset="0"/>
                        </a:defRPr>
                      </a:lvl2pPr>
                      <a:lvl3pPr>
                        <a:spcBef>
                          <a:spcPct val="20000"/>
                        </a:spcBef>
                        <a:defRPr sz="2000">
                          <a:solidFill>
                            <a:schemeClr val="tx1"/>
                          </a:solidFill>
                          <a:latin typeface="Myriad Pro" panose="020B0503030403020204" pitchFamily="34" charset="0"/>
                        </a:defRPr>
                      </a:lvl3pPr>
                      <a:lvl4pPr>
                        <a:spcBef>
                          <a:spcPct val="20000"/>
                        </a:spcBef>
                        <a:defRPr>
                          <a:solidFill>
                            <a:schemeClr val="tx1"/>
                          </a:solidFill>
                          <a:latin typeface="Myriad Pro" panose="020B0503030403020204" pitchFamily="34" charset="0"/>
                        </a:defRPr>
                      </a:lvl4pPr>
                      <a:lvl5pPr>
                        <a:spcBef>
                          <a:spcPct val="20000"/>
                        </a:spcBef>
                        <a:defRPr>
                          <a:solidFill>
                            <a:schemeClr val="tx1"/>
                          </a:solidFill>
                          <a:latin typeface="Myriad Pro" panose="020B0503030403020204" pitchFamily="34" charset="0"/>
                        </a:defRPr>
                      </a:lvl5pPr>
                      <a:lvl6pPr fontAlgn="base">
                        <a:spcBef>
                          <a:spcPct val="20000"/>
                        </a:spcBef>
                        <a:spcAft>
                          <a:spcPct val="0"/>
                        </a:spcAft>
                        <a:defRPr>
                          <a:solidFill>
                            <a:schemeClr val="tx1"/>
                          </a:solidFill>
                          <a:latin typeface="Myriad Pro" panose="020B0503030403020204" pitchFamily="34" charset="0"/>
                        </a:defRPr>
                      </a:lvl6pPr>
                      <a:lvl7pPr fontAlgn="base">
                        <a:spcBef>
                          <a:spcPct val="20000"/>
                        </a:spcBef>
                        <a:spcAft>
                          <a:spcPct val="0"/>
                        </a:spcAft>
                        <a:defRPr>
                          <a:solidFill>
                            <a:schemeClr val="tx1"/>
                          </a:solidFill>
                          <a:latin typeface="Myriad Pro" panose="020B0503030403020204" pitchFamily="34" charset="0"/>
                        </a:defRPr>
                      </a:lvl7pPr>
                      <a:lvl8pPr fontAlgn="base">
                        <a:spcBef>
                          <a:spcPct val="20000"/>
                        </a:spcBef>
                        <a:spcAft>
                          <a:spcPct val="0"/>
                        </a:spcAft>
                        <a:defRPr>
                          <a:solidFill>
                            <a:schemeClr val="tx1"/>
                          </a:solidFill>
                          <a:latin typeface="Myriad Pro" panose="020B0503030403020204" pitchFamily="34" charset="0"/>
                        </a:defRPr>
                      </a:lvl8pPr>
                      <a:lvl9pPr fontAlgn="base">
                        <a:spcBef>
                          <a:spcPct val="20000"/>
                        </a:spcBef>
                        <a:spcAft>
                          <a:spcPct val="0"/>
                        </a:spcAft>
                        <a:defRPr>
                          <a:solidFill>
                            <a:schemeClr val="tx1"/>
                          </a:solidFill>
                          <a:latin typeface="Myriad Pro" panose="020B0503030403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2400" b="0" i="0" u="none" strike="noStrike" cap="none" normalizeH="0" baseline="0" dirty="0">
                          <a:ln>
                            <a:noFill/>
                          </a:ln>
                          <a:solidFill>
                            <a:schemeClr val="tx1"/>
                          </a:solidFill>
                          <a:effectLst/>
                          <a:latin typeface="Myriad Pro" panose="020B0503030403020204" pitchFamily="34" charset="0"/>
                        </a:rPr>
                        <a:t>Influencing factors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FD820"/>
                    </a:solidFill>
                  </a:tcPr>
                </a:tc>
                <a:tc>
                  <a:txBody>
                    <a:bodyPr/>
                    <a:lstStyle>
                      <a:lvl1pPr>
                        <a:spcBef>
                          <a:spcPct val="20000"/>
                        </a:spcBef>
                        <a:defRPr sz="2800">
                          <a:solidFill>
                            <a:schemeClr val="tx1"/>
                          </a:solidFill>
                          <a:latin typeface="Myriad Pro" panose="020B0503030403020204" pitchFamily="34" charset="0"/>
                        </a:defRPr>
                      </a:lvl1pPr>
                      <a:lvl2pPr>
                        <a:spcBef>
                          <a:spcPct val="20000"/>
                        </a:spcBef>
                        <a:defRPr sz="2400">
                          <a:solidFill>
                            <a:schemeClr val="tx1"/>
                          </a:solidFill>
                          <a:latin typeface="Myriad Pro" panose="020B0503030403020204" pitchFamily="34" charset="0"/>
                        </a:defRPr>
                      </a:lvl2pPr>
                      <a:lvl3pPr>
                        <a:spcBef>
                          <a:spcPct val="20000"/>
                        </a:spcBef>
                        <a:defRPr sz="2000">
                          <a:solidFill>
                            <a:schemeClr val="tx1"/>
                          </a:solidFill>
                          <a:latin typeface="Myriad Pro" panose="020B0503030403020204" pitchFamily="34" charset="0"/>
                        </a:defRPr>
                      </a:lvl3pPr>
                      <a:lvl4pPr>
                        <a:spcBef>
                          <a:spcPct val="20000"/>
                        </a:spcBef>
                        <a:defRPr>
                          <a:solidFill>
                            <a:schemeClr val="tx1"/>
                          </a:solidFill>
                          <a:latin typeface="Myriad Pro" panose="020B0503030403020204" pitchFamily="34" charset="0"/>
                        </a:defRPr>
                      </a:lvl4pPr>
                      <a:lvl5pPr>
                        <a:spcBef>
                          <a:spcPct val="20000"/>
                        </a:spcBef>
                        <a:defRPr>
                          <a:solidFill>
                            <a:schemeClr val="tx1"/>
                          </a:solidFill>
                          <a:latin typeface="Myriad Pro" panose="020B0503030403020204" pitchFamily="34" charset="0"/>
                        </a:defRPr>
                      </a:lvl5pPr>
                      <a:lvl6pPr fontAlgn="base">
                        <a:spcBef>
                          <a:spcPct val="20000"/>
                        </a:spcBef>
                        <a:spcAft>
                          <a:spcPct val="0"/>
                        </a:spcAft>
                        <a:defRPr>
                          <a:solidFill>
                            <a:schemeClr val="tx1"/>
                          </a:solidFill>
                          <a:latin typeface="Myriad Pro" panose="020B0503030403020204" pitchFamily="34" charset="0"/>
                        </a:defRPr>
                      </a:lvl6pPr>
                      <a:lvl7pPr fontAlgn="base">
                        <a:spcBef>
                          <a:spcPct val="20000"/>
                        </a:spcBef>
                        <a:spcAft>
                          <a:spcPct val="0"/>
                        </a:spcAft>
                        <a:defRPr>
                          <a:solidFill>
                            <a:schemeClr val="tx1"/>
                          </a:solidFill>
                          <a:latin typeface="Myriad Pro" panose="020B0503030403020204" pitchFamily="34" charset="0"/>
                        </a:defRPr>
                      </a:lvl7pPr>
                      <a:lvl8pPr fontAlgn="base">
                        <a:spcBef>
                          <a:spcPct val="20000"/>
                        </a:spcBef>
                        <a:spcAft>
                          <a:spcPct val="0"/>
                        </a:spcAft>
                        <a:defRPr>
                          <a:solidFill>
                            <a:schemeClr val="tx1"/>
                          </a:solidFill>
                          <a:latin typeface="Myriad Pro" panose="020B0503030403020204" pitchFamily="34" charset="0"/>
                        </a:defRPr>
                      </a:lvl8pPr>
                      <a:lvl9pPr fontAlgn="base">
                        <a:spcBef>
                          <a:spcPct val="20000"/>
                        </a:spcBef>
                        <a:spcAft>
                          <a:spcPct val="0"/>
                        </a:spcAft>
                        <a:defRPr>
                          <a:solidFill>
                            <a:schemeClr val="tx1"/>
                          </a:solidFill>
                          <a:latin typeface="Myriad Pro" panose="020B0503030403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2000" b="1" i="0" u="none" strike="noStrike" cap="none" normalizeH="0" baseline="0">
                          <a:ln>
                            <a:noFill/>
                          </a:ln>
                          <a:solidFill>
                            <a:schemeClr val="tx1"/>
                          </a:solidFill>
                          <a:effectLst/>
                          <a:latin typeface="Myriad Pro" panose="020B0503030403020204" pitchFamily="34" charset="0"/>
                        </a:rPr>
                        <a:t>Loose (market)</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GB" altLang="en-US" sz="1800" b="0" i="0" u="none" strike="noStrike" cap="none" normalizeH="0" baseline="0">
                          <a:ln>
                            <a:noFill/>
                          </a:ln>
                          <a:solidFill>
                            <a:schemeClr val="tx1"/>
                          </a:solidFill>
                          <a:effectLst/>
                          <a:latin typeface="Myriad Pro" panose="020B0503030403020204" pitchFamily="34" charset="0"/>
                        </a:rPr>
                        <a:t>Networks</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GB" altLang="en-US" sz="1800" b="0" i="0" u="none" strike="noStrike" cap="none" normalizeH="0" baseline="0">
                          <a:ln>
                            <a:noFill/>
                          </a:ln>
                          <a:solidFill>
                            <a:schemeClr val="tx1"/>
                          </a:solidFill>
                          <a:effectLst/>
                          <a:latin typeface="Myriad Pro" panose="020B0503030403020204" pitchFamily="34" charset="0"/>
                        </a:rPr>
                        <a:t>Opportunistic Alliances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129AE6"/>
                    </a:solidFill>
                  </a:tcPr>
                </a:tc>
                <a:tc>
                  <a:txBody>
                    <a:bodyPr/>
                    <a:lstStyle>
                      <a:lvl1pPr>
                        <a:spcBef>
                          <a:spcPct val="20000"/>
                        </a:spcBef>
                        <a:defRPr sz="2800">
                          <a:solidFill>
                            <a:schemeClr val="tx1"/>
                          </a:solidFill>
                          <a:latin typeface="Myriad Pro" panose="020B0503030403020204" pitchFamily="34" charset="0"/>
                        </a:defRPr>
                      </a:lvl1pPr>
                      <a:lvl2pPr>
                        <a:spcBef>
                          <a:spcPct val="20000"/>
                        </a:spcBef>
                        <a:defRPr sz="2400">
                          <a:solidFill>
                            <a:schemeClr val="tx1"/>
                          </a:solidFill>
                          <a:latin typeface="Myriad Pro" panose="020B0503030403020204" pitchFamily="34" charset="0"/>
                        </a:defRPr>
                      </a:lvl2pPr>
                      <a:lvl3pPr>
                        <a:spcBef>
                          <a:spcPct val="20000"/>
                        </a:spcBef>
                        <a:defRPr sz="2000">
                          <a:solidFill>
                            <a:schemeClr val="tx1"/>
                          </a:solidFill>
                          <a:latin typeface="Myriad Pro" panose="020B0503030403020204" pitchFamily="34" charset="0"/>
                        </a:defRPr>
                      </a:lvl3pPr>
                      <a:lvl4pPr>
                        <a:spcBef>
                          <a:spcPct val="20000"/>
                        </a:spcBef>
                        <a:defRPr>
                          <a:solidFill>
                            <a:schemeClr val="tx1"/>
                          </a:solidFill>
                          <a:latin typeface="Myriad Pro" panose="020B0503030403020204" pitchFamily="34" charset="0"/>
                        </a:defRPr>
                      </a:lvl4pPr>
                      <a:lvl5pPr>
                        <a:spcBef>
                          <a:spcPct val="20000"/>
                        </a:spcBef>
                        <a:defRPr>
                          <a:solidFill>
                            <a:schemeClr val="tx1"/>
                          </a:solidFill>
                          <a:latin typeface="Myriad Pro" panose="020B0503030403020204" pitchFamily="34" charset="0"/>
                        </a:defRPr>
                      </a:lvl5pPr>
                      <a:lvl6pPr fontAlgn="base">
                        <a:spcBef>
                          <a:spcPct val="20000"/>
                        </a:spcBef>
                        <a:spcAft>
                          <a:spcPct val="0"/>
                        </a:spcAft>
                        <a:defRPr>
                          <a:solidFill>
                            <a:schemeClr val="tx1"/>
                          </a:solidFill>
                          <a:latin typeface="Myriad Pro" panose="020B0503030403020204" pitchFamily="34" charset="0"/>
                        </a:defRPr>
                      </a:lvl6pPr>
                      <a:lvl7pPr fontAlgn="base">
                        <a:spcBef>
                          <a:spcPct val="20000"/>
                        </a:spcBef>
                        <a:spcAft>
                          <a:spcPct val="0"/>
                        </a:spcAft>
                        <a:defRPr>
                          <a:solidFill>
                            <a:schemeClr val="tx1"/>
                          </a:solidFill>
                          <a:latin typeface="Myriad Pro" panose="020B0503030403020204" pitchFamily="34" charset="0"/>
                        </a:defRPr>
                      </a:lvl7pPr>
                      <a:lvl8pPr fontAlgn="base">
                        <a:spcBef>
                          <a:spcPct val="20000"/>
                        </a:spcBef>
                        <a:spcAft>
                          <a:spcPct val="0"/>
                        </a:spcAft>
                        <a:defRPr>
                          <a:solidFill>
                            <a:schemeClr val="tx1"/>
                          </a:solidFill>
                          <a:latin typeface="Myriad Pro" panose="020B0503030403020204" pitchFamily="34" charset="0"/>
                        </a:defRPr>
                      </a:lvl8pPr>
                      <a:lvl9pPr fontAlgn="base">
                        <a:spcBef>
                          <a:spcPct val="20000"/>
                        </a:spcBef>
                        <a:spcAft>
                          <a:spcPct val="0"/>
                        </a:spcAft>
                        <a:defRPr>
                          <a:solidFill>
                            <a:schemeClr val="tx1"/>
                          </a:solidFill>
                          <a:latin typeface="Myriad Pro" panose="020B0503030403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2000" b="1" i="0" u="none" strike="noStrike" cap="none" normalizeH="0" baseline="0">
                          <a:ln>
                            <a:noFill/>
                          </a:ln>
                          <a:solidFill>
                            <a:schemeClr val="tx1"/>
                          </a:solidFill>
                          <a:effectLst/>
                          <a:latin typeface="Myriad Pro" panose="020B0503030403020204" pitchFamily="34" charset="0"/>
                        </a:rPr>
                        <a:t>Contractual</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GB" altLang="en-US" sz="1800" b="0" i="0" u="none" strike="noStrike" cap="none" normalizeH="0" baseline="0">
                          <a:ln>
                            <a:noFill/>
                          </a:ln>
                          <a:solidFill>
                            <a:schemeClr val="tx1"/>
                          </a:solidFill>
                          <a:effectLst/>
                          <a:latin typeface="Myriad Pro" panose="020B0503030403020204" pitchFamily="34" charset="0"/>
                        </a:rPr>
                        <a:t>Licensing</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GB" altLang="en-US" sz="1800" b="0" i="0" u="none" strike="noStrike" cap="none" normalizeH="0" baseline="0">
                          <a:ln>
                            <a:noFill/>
                          </a:ln>
                          <a:solidFill>
                            <a:schemeClr val="tx1"/>
                          </a:solidFill>
                          <a:effectLst/>
                          <a:latin typeface="Myriad Pro" panose="020B0503030403020204" pitchFamily="34" charset="0"/>
                        </a:rPr>
                        <a:t>Franchising</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GB" altLang="en-US" sz="1800" b="0" i="0" u="none" strike="noStrike" cap="none" normalizeH="0" baseline="0">
                          <a:ln>
                            <a:noFill/>
                          </a:ln>
                          <a:solidFill>
                            <a:schemeClr val="tx1"/>
                          </a:solidFill>
                          <a:effectLst/>
                          <a:latin typeface="Myriad Pro" panose="020B0503030403020204" pitchFamily="34" charset="0"/>
                        </a:rPr>
                        <a:t>Subcontracting</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129AE6"/>
                    </a:solidFill>
                  </a:tcPr>
                </a:tc>
                <a:tc>
                  <a:txBody>
                    <a:bodyPr/>
                    <a:lstStyle>
                      <a:lvl1pPr>
                        <a:spcBef>
                          <a:spcPct val="20000"/>
                        </a:spcBef>
                        <a:defRPr sz="2800">
                          <a:solidFill>
                            <a:schemeClr val="tx1"/>
                          </a:solidFill>
                          <a:latin typeface="Myriad Pro" panose="020B0503030403020204" pitchFamily="34" charset="0"/>
                        </a:defRPr>
                      </a:lvl1pPr>
                      <a:lvl2pPr>
                        <a:spcBef>
                          <a:spcPct val="20000"/>
                        </a:spcBef>
                        <a:defRPr sz="2400">
                          <a:solidFill>
                            <a:schemeClr val="tx1"/>
                          </a:solidFill>
                          <a:latin typeface="Myriad Pro" panose="020B0503030403020204" pitchFamily="34" charset="0"/>
                        </a:defRPr>
                      </a:lvl2pPr>
                      <a:lvl3pPr>
                        <a:spcBef>
                          <a:spcPct val="20000"/>
                        </a:spcBef>
                        <a:defRPr sz="2000">
                          <a:solidFill>
                            <a:schemeClr val="tx1"/>
                          </a:solidFill>
                          <a:latin typeface="Myriad Pro" panose="020B0503030403020204" pitchFamily="34" charset="0"/>
                        </a:defRPr>
                      </a:lvl3pPr>
                      <a:lvl4pPr>
                        <a:spcBef>
                          <a:spcPct val="20000"/>
                        </a:spcBef>
                        <a:defRPr>
                          <a:solidFill>
                            <a:schemeClr val="tx1"/>
                          </a:solidFill>
                          <a:latin typeface="Myriad Pro" panose="020B0503030403020204" pitchFamily="34" charset="0"/>
                        </a:defRPr>
                      </a:lvl4pPr>
                      <a:lvl5pPr>
                        <a:spcBef>
                          <a:spcPct val="20000"/>
                        </a:spcBef>
                        <a:defRPr>
                          <a:solidFill>
                            <a:schemeClr val="tx1"/>
                          </a:solidFill>
                          <a:latin typeface="Myriad Pro" panose="020B0503030403020204" pitchFamily="34" charset="0"/>
                        </a:defRPr>
                      </a:lvl5pPr>
                      <a:lvl6pPr fontAlgn="base">
                        <a:spcBef>
                          <a:spcPct val="20000"/>
                        </a:spcBef>
                        <a:spcAft>
                          <a:spcPct val="0"/>
                        </a:spcAft>
                        <a:defRPr>
                          <a:solidFill>
                            <a:schemeClr val="tx1"/>
                          </a:solidFill>
                          <a:latin typeface="Myriad Pro" panose="020B0503030403020204" pitchFamily="34" charset="0"/>
                        </a:defRPr>
                      </a:lvl6pPr>
                      <a:lvl7pPr fontAlgn="base">
                        <a:spcBef>
                          <a:spcPct val="20000"/>
                        </a:spcBef>
                        <a:spcAft>
                          <a:spcPct val="0"/>
                        </a:spcAft>
                        <a:defRPr>
                          <a:solidFill>
                            <a:schemeClr val="tx1"/>
                          </a:solidFill>
                          <a:latin typeface="Myriad Pro" panose="020B0503030403020204" pitchFamily="34" charset="0"/>
                        </a:defRPr>
                      </a:lvl7pPr>
                      <a:lvl8pPr fontAlgn="base">
                        <a:spcBef>
                          <a:spcPct val="20000"/>
                        </a:spcBef>
                        <a:spcAft>
                          <a:spcPct val="0"/>
                        </a:spcAft>
                        <a:defRPr>
                          <a:solidFill>
                            <a:schemeClr val="tx1"/>
                          </a:solidFill>
                          <a:latin typeface="Myriad Pro" panose="020B0503030403020204" pitchFamily="34" charset="0"/>
                        </a:defRPr>
                      </a:lvl8pPr>
                      <a:lvl9pPr fontAlgn="base">
                        <a:spcBef>
                          <a:spcPct val="20000"/>
                        </a:spcBef>
                        <a:spcAft>
                          <a:spcPct val="0"/>
                        </a:spcAft>
                        <a:defRPr>
                          <a:solidFill>
                            <a:schemeClr val="tx1"/>
                          </a:solidFill>
                          <a:latin typeface="Myriad Pro" panose="020B0503030403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2000" b="1" i="0" u="none" strike="noStrike" cap="none" normalizeH="0" baseline="0">
                          <a:ln>
                            <a:noFill/>
                          </a:ln>
                          <a:solidFill>
                            <a:schemeClr val="tx1"/>
                          </a:solidFill>
                          <a:effectLst/>
                          <a:latin typeface="Myriad Pro" panose="020B0503030403020204" pitchFamily="34" charset="0"/>
                        </a:rPr>
                        <a:t>Ownership</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GB" altLang="en-US" sz="1800" b="0" i="0" u="none" strike="noStrike" cap="none" normalizeH="0" baseline="0">
                          <a:ln>
                            <a:noFill/>
                          </a:ln>
                          <a:solidFill>
                            <a:schemeClr val="tx1"/>
                          </a:solidFill>
                          <a:effectLst/>
                          <a:latin typeface="Myriad Pro" panose="020B0503030403020204" pitchFamily="34" charset="0"/>
                        </a:rPr>
                        <a:t>Consortia</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GB" altLang="en-US" sz="1800" b="0" i="0" u="none" strike="noStrike" cap="none" normalizeH="0" baseline="0">
                          <a:ln>
                            <a:noFill/>
                          </a:ln>
                          <a:solidFill>
                            <a:schemeClr val="tx1"/>
                          </a:solidFill>
                          <a:effectLst/>
                          <a:latin typeface="Myriad Pro" panose="020B0503030403020204" pitchFamily="34" charset="0"/>
                        </a:rPr>
                        <a:t>Joint Venture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129AE6"/>
                    </a:solidFill>
                  </a:tcPr>
                </a:tc>
                <a:extLst>
                  <a:ext uri="{0D108BD9-81ED-4DB2-BD59-A6C34878D82A}">
                    <a16:rowId xmlns:a16="http://schemas.microsoft.com/office/drawing/2014/main" val="1001811417"/>
                  </a:ext>
                </a:extLst>
              </a:tr>
              <a:tr h="812800">
                <a:tc>
                  <a:txBody>
                    <a:bodyPr/>
                    <a:lstStyle>
                      <a:lvl1pPr>
                        <a:spcBef>
                          <a:spcPct val="20000"/>
                        </a:spcBef>
                        <a:defRPr sz="2800">
                          <a:solidFill>
                            <a:schemeClr val="tx1"/>
                          </a:solidFill>
                          <a:latin typeface="Myriad Pro" panose="020B0503030403020204" pitchFamily="34" charset="0"/>
                        </a:defRPr>
                      </a:lvl1pPr>
                      <a:lvl2pPr>
                        <a:spcBef>
                          <a:spcPct val="20000"/>
                        </a:spcBef>
                        <a:defRPr sz="2400">
                          <a:solidFill>
                            <a:schemeClr val="tx1"/>
                          </a:solidFill>
                          <a:latin typeface="Myriad Pro" panose="020B0503030403020204" pitchFamily="34" charset="0"/>
                        </a:defRPr>
                      </a:lvl2pPr>
                      <a:lvl3pPr>
                        <a:spcBef>
                          <a:spcPct val="20000"/>
                        </a:spcBef>
                        <a:defRPr sz="2000">
                          <a:solidFill>
                            <a:schemeClr val="tx1"/>
                          </a:solidFill>
                          <a:latin typeface="Myriad Pro" panose="020B0503030403020204" pitchFamily="34" charset="0"/>
                        </a:defRPr>
                      </a:lvl3pPr>
                      <a:lvl4pPr>
                        <a:spcBef>
                          <a:spcPct val="20000"/>
                        </a:spcBef>
                        <a:defRPr>
                          <a:solidFill>
                            <a:schemeClr val="tx1"/>
                          </a:solidFill>
                          <a:latin typeface="Myriad Pro" panose="020B0503030403020204" pitchFamily="34" charset="0"/>
                        </a:defRPr>
                      </a:lvl4pPr>
                      <a:lvl5pPr>
                        <a:spcBef>
                          <a:spcPct val="20000"/>
                        </a:spcBef>
                        <a:defRPr>
                          <a:solidFill>
                            <a:schemeClr val="tx1"/>
                          </a:solidFill>
                          <a:latin typeface="Myriad Pro" panose="020B0503030403020204" pitchFamily="34" charset="0"/>
                        </a:defRPr>
                      </a:lvl5pPr>
                      <a:lvl6pPr fontAlgn="base">
                        <a:spcBef>
                          <a:spcPct val="20000"/>
                        </a:spcBef>
                        <a:spcAft>
                          <a:spcPct val="0"/>
                        </a:spcAft>
                        <a:defRPr>
                          <a:solidFill>
                            <a:schemeClr val="tx1"/>
                          </a:solidFill>
                          <a:latin typeface="Myriad Pro" panose="020B0503030403020204" pitchFamily="34" charset="0"/>
                        </a:defRPr>
                      </a:lvl6pPr>
                      <a:lvl7pPr fontAlgn="base">
                        <a:spcBef>
                          <a:spcPct val="20000"/>
                        </a:spcBef>
                        <a:spcAft>
                          <a:spcPct val="0"/>
                        </a:spcAft>
                        <a:defRPr>
                          <a:solidFill>
                            <a:schemeClr val="tx1"/>
                          </a:solidFill>
                          <a:latin typeface="Myriad Pro" panose="020B0503030403020204" pitchFamily="34" charset="0"/>
                        </a:defRPr>
                      </a:lvl7pPr>
                      <a:lvl8pPr fontAlgn="base">
                        <a:spcBef>
                          <a:spcPct val="20000"/>
                        </a:spcBef>
                        <a:spcAft>
                          <a:spcPct val="0"/>
                        </a:spcAft>
                        <a:defRPr>
                          <a:solidFill>
                            <a:schemeClr val="tx1"/>
                          </a:solidFill>
                          <a:latin typeface="Myriad Pro" panose="020B0503030403020204" pitchFamily="34" charset="0"/>
                        </a:defRPr>
                      </a:lvl8pPr>
                      <a:lvl9pPr fontAlgn="base">
                        <a:spcBef>
                          <a:spcPct val="20000"/>
                        </a:spcBef>
                        <a:spcAft>
                          <a:spcPct val="0"/>
                        </a:spcAft>
                        <a:defRPr>
                          <a:solidFill>
                            <a:schemeClr val="tx1"/>
                          </a:solidFill>
                          <a:latin typeface="Myriad Pro" panose="020B0503030403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1800" b="1" i="0" u="none" strike="noStrike" cap="none" normalizeH="0" baseline="0">
                          <a:ln>
                            <a:noFill/>
                          </a:ln>
                          <a:solidFill>
                            <a:schemeClr val="tx1"/>
                          </a:solidFill>
                          <a:effectLst/>
                          <a:latin typeface="Myriad Pro" panose="020B0503030403020204" pitchFamily="34" charset="0"/>
                        </a:rPr>
                        <a:t>The Market</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GB" altLang="en-US" sz="1400" b="0" i="0" u="none" strike="noStrike" cap="none" normalizeH="0" baseline="0">
                          <a:ln>
                            <a:noFill/>
                          </a:ln>
                          <a:solidFill>
                            <a:schemeClr val="tx1"/>
                          </a:solidFill>
                          <a:effectLst/>
                          <a:latin typeface="Myriad Pro" panose="020B0503030403020204" pitchFamily="34" charset="0"/>
                        </a:rPr>
                        <a:t>Speed of Change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FD820"/>
                    </a:solidFill>
                  </a:tcPr>
                </a:tc>
                <a:tc>
                  <a:txBody>
                    <a:bodyPr/>
                    <a:lstStyle>
                      <a:lvl1pPr>
                        <a:spcBef>
                          <a:spcPct val="20000"/>
                        </a:spcBef>
                        <a:defRPr sz="2800">
                          <a:solidFill>
                            <a:schemeClr val="tx1"/>
                          </a:solidFill>
                          <a:latin typeface="Myriad Pro" panose="020B0503030403020204" pitchFamily="34" charset="0"/>
                        </a:defRPr>
                      </a:lvl1pPr>
                      <a:lvl2pPr>
                        <a:spcBef>
                          <a:spcPct val="20000"/>
                        </a:spcBef>
                        <a:defRPr sz="2400">
                          <a:solidFill>
                            <a:schemeClr val="tx1"/>
                          </a:solidFill>
                          <a:latin typeface="Myriad Pro" panose="020B0503030403020204" pitchFamily="34" charset="0"/>
                        </a:defRPr>
                      </a:lvl2pPr>
                      <a:lvl3pPr>
                        <a:spcBef>
                          <a:spcPct val="20000"/>
                        </a:spcBef>
                        <a:defRPr sz="2000">
                          <a:solidFill>
                            <a:schemeClr val="tx1"/>
                          </a:solidFill>
                          <a:latin typeface="Myriad Pro" panose="020B0503030403020204" pitchFamily="34" charset="0"/>
                        </a:defRPr>
                      </a:lvl3pPr>
                      <a:lvl4pPr>
                        <a:spcBef>
                          <a:spcPct val="20000"/>
                        </a:spcBef>
                        <a:defRPr>
                          <a:solidFill>
                            <a:schemeClr val="tx1"/>
                          </a:solidFill>
                          <a:latin typeface="Myriad Pro" panose="020B0503030403020204" pitchFamily="34" charset="0"/>
                        </a:defRPr>
                      </a:lvl4pPr>
                      <a:lvl5pPr>
                        <a:spcBef>
                          <a:spcPct val="20000"/>
                        </a:spcBef>
                        <a:defRPr>
                          <a:solidFill>
                            <a:schemeClr val="tx1"/>
                          </a:solidFill>
                          <a:latin typeface="Myriad Pro" panose="020B0503030403020204" pitchFamily="34" charset="0"/>
                        </a:defRPr>
                      </a:lvl5pPr>
                      <a:lvl6pPr fontAlgn="base">
                        <a:spcBef>
                          <a:spcPct val="20000"/>
                        </a:spcBef>
                        <a:spcAft>
                          <a:spcPct val="0"/>
                        </a:spcAft>
                        <a:defRPr>
                          <a:solidFill>
                            <a:schemeClr val="tx1"/>
                          </a:solidFill>
                          <a:latin typeface="Myriad Pro" panose="020B0503030403020204" pitchFamily="34" charset="0"/>
                        </a:defRPr>
                      </a:lvl6pPr>
                      <a:lvl7pPr fontAlgn="base">
                        <a:spcBef>
                          <a:spcPct val="20000"/>
                        </a:spcBef>
                        <a:spcAft>
                          <a:spcPct val="0"/>
                        </a:spcAft>
                        <a:defRPr>
                          <a:solidFill>
                            <a:schemeClr val="tx1"/>
                          </a:solidFill>
                          <a:latin typeface="Myriad Pro" panose="020B0503030403020204" pitchFamily="34" charset="0"/>
                        </a:defRPr>
                      </a:lvl7pPr>
                      <a:lvl8pPr fontAlgn="base">
                        <a:spcBef>
                          <a:spcPct val="20000"/>
                        </a:spcBef>
                        <a:spcAft>
                          <a:spcPct val="0"/>
                        </a:spcAft>
                        <a:defRPr>
                          <a:solidFill>
                            <a:schemeClr val="tx1"/>
                          </a:solidFill>
                          <a:latin typeface="Myriad Pro" panose="020B0503030403020204" pitchFamily="34" charset="0"/>
                        </a:defRPr>
                      </a:lvl8pPr>
                      <a:lvl9pPr fontAlgn="base">
                        <a:spcBef>
                          <a:spcPct val="20000"/>
                        </a:spcBef>
                        <a:spcAft>
                          <a:spcPct val="0"/>
                        </a:spcAft>
                        <a:defRPr>
                          <a:solidFill>
                            <a:schemeClr val="tx1"/>
                          </a:solidFill>
                          <a:latin typeface="Myriad Pro" panose="020B0503030403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altLang="en-US" sz="1800" b="0" i="0" u="none" strike="noStrike" cap="none" normalizeH="0" baseline="0">
                        <a:ln>
                          <a:noFill/>
                        </a:ln>
                        <a:solidFill>
                          <a:schemeClr val="tx1"/>
                        </a:solidFill>
                        <a:effectLst/>
                        <a:latin typeface="Myriad Pro" panose="020B0503030403020204" pitchFamily="34"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1400" b="0" i="0" u="none" strike="noStrike" cap="none" normalizeH="0" baseline="0">
                          <a:ln>
                            <a:noFill/>
                          </a:ln>
                          <a:solidFill>
                            <a:schemeClr val="tx1"/>
                          </a:solidFill>
                          <a:effectLst/>
                          <a:latin typeface="Myriad Pro" panose="020B0503030403020204" pitchFamily="34" charset="0"/>
                        </a:rPr>
                        <a:t>Fast Change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129AE6"/>
                    </a:solidFill>
                  </a:tcPr>
                </a:tc>
                <a:tc>
                  <a:txBody>
                    <a:bodyPr/>
                    <a:lstStyle>
                      <a:lvl1pPr>
                        <a:spcBef>
                          <a:spcPct val="20000"/>
                        </a:spcBef>
                        <a:defRPr sz="2800">
                          <a:solidFill>
                            <a:schemeClr val="tx1"/>
                          </a:solidFill>
                          <a:latin typeface="Myriad Pro" panose="020B0503030403020204" pitchFamily="34" charset="0"/>
                        </a:defRPr>
                      </a:lvl1pPr>
                      <a:lvl2pPr>
                        <a:spcBef>
                          <a:spcPct val="20000"/>
                        </a:spcBef>
                        <a:defRPr sz="2400">
                          <a:solidFill>
                            <a:schemeClr val="tx1"/>
                          </a:solidFill>
                          <a:latin typeface="Myriad Pro" panose="020B0503030403020204" pitchFamily="34" charset="0"/>
                        </a:defRPr>
                      </a:lvl2pPr>
                      <a:lvl3pPr>
                        <a:spcBef>
                          <a:spcPct val="20000"/>
                        </a:spcBef>
                        <a:defRPr sz="2000">
                          <a:solidFill>
                            <a:schemeClr val="tx1"/>
                          </a:solidFill>
                          <a:latin typeface="Myriad Pro" panose="020B0503030403020204" pitchFamily="34" charset="0"/>
                        </a:defRPr>
                      </a:lvl3pPr>
                      <a:lvl4pPr>
                        <a:spcBef>
                          <a:spcPct val="20000"/>
                        </a:spcBef>
                        <a:defRPr>
                          <a:solidFill>
                            <a:schemeClr val="tx1"/>
                          </a:solidFill>
                          <a:latin typeface="Myriad Pro" panose="020B0503030403020204" pitchFamily="34" charset="0"/>
                        </a:defRPr>
                      </a:lvl4pPr>
                      <a:lvl5pPr>
                        <a:spcBef>
                          <a:spcPct val="20000"/>
                        </a:spcBef>
                        <a:defRPr>
                          <a:solidFill>
                            <a:schemeClr val="tx1"/>
                          </a:solidFill>
                          <a:latin typeface="Myriad Pro" panose="020B0503030403020204" pitchFamily="34" charset="0"/>
                        </a:defRPr>
                      </a:lvl5pPr>
                      <a:lvl6pPr fontAlgn="base">
                        <a:spcBef>
                          <a:spcPct val="20000"/>
                        </a:spcBef>
                        <a:spcAft>
                          <a:spcPct val="0"/>
                        </a:spcAft>
                        <a:defRPr>
                          <a:solidFill>
                            <a:schemeClr val="tx1"/>
                          </a:solidFill>
                          <a:latin typeface="Myriad Pro" panose="020B0503030403020204" pitchFamily="34" charset="0"/>
                        </a:defRPr>
                      </a:lvl6pPr>
                      <a:lvl7pPr fontAlgn="base">
                        <a:spcBef>
                          <a:spcPct val="20000"/>
                        </a:spcBef>
                        <a:spcAft>
                          <a:spcPct val="0"/>
                        </a:spcAft>
                        <a:defRPr>
                          <a:solidFill>
                            <a:schemeClr val="tx1"/>
                          </a:solidFill>
                          <a:latin typeface="Myriad Pro" panose="020B0503030403020204" pitchFamily="34" charset="0"/>
                        </a:defRPr>
                      </a:lvl7pPr>
                      <a:lvl8pPr fontAlgn="base">
                        <a:spcBef>
                          <a:spcPct val="20000"/>
                        </a:spcBef>
                        <a:spcAft>
                          <a:spcPct val="0"/>
                        </a:spcAft>
                        <a:defRPr>
                          <a:solidFill>
                            <a:schemeClr val="tx1"/>
                          </a:solidFill>
                          <a:latin typeface="Myriad Pro" panose="020B0503030403020204" pitchFamily="34" charset="0"/>
                        </a:defRPr>
                      </a:lvl8pPr>
                      <a:lvl9pPr fontAlgn="base">
                        <a:spcBef>
                          <a:spcPct val="20000"/>
                        </a:spcBef>
                        <a:spcAft>
                          <a:spcPct val="0"/>
                        </a:spcAft>
                        <a:defRPr>
                          <a:solidFill>
                            <a:schemeClr val="tx1"/>
                          </a:solidFill>
                          <a:latin typeface="Myriad Pro" panose="020B0503030403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altLang="en-US" sz="2800" b="0" i="0" u="none" strike="noStrike" cap="none" normalizeH="0" baseline="0">
                        <a:ln>
                          <a:noFill/>
                        </a:ln>
                        <a:solidFill>
                          <a:schemeClr val="tx1"/>
                        </a:solidFill>
                        <a:effectLst/>
                        <a:latin typeface="Myriad Pro" panose="020B0503030403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129AE6"/>
                    </a:solidFill>
                  </a:tcPr>
                </a:tc>
                <a:tc>
                  <a:txBody>
                    <a:bodyPr/>
                    <a:lstStyle>
                      <a:lvl1pPr>
                        <a:spcBef>
                          <a:spcPct val="20000"/>
                        </a:spcBef>
                        <a:defRPr sz="2800">
                          <a:solidFill>
                            <a:schemeClr val="tx1"/>
                          </a:solidFill>
                          <a:latin typeface="Myriad Pro" panose="020B0503030403020204" pitchFamily="34" charset="0"/>
                        </a:defRPr>
                      </a:lvl1pPr>
                      <a:lvl2pPr>
                        <a:spcBef>
                          <a:spcPct val="20000"/>
                        </a:spcBef>
                        <a:defRPr sz="2400">
                          <a:solidFill>
                            <a:schemeClr val="tx1"/>
                          </a:solidFill>
                          <a:latin typeface="Myriad Pro" panose="020B0503030403020204" pitchFamily="34" charset="0"/>
                        </a:defRPr>
                      </a:lvl2pPr>
                      <a:lvl3pPr>
                        <a:spcBef>
                          <a:spcPct val="20000"/>
                        </a:spcBef>
                        <a:defRPr sz="2000">
                          <a:solidFill>
                            <a:schemeClr val="tx1"/>
                          </a:solidFill>
                          <a:latin typeface="Myriad Pro" panose="020B0503030403020204" pitchFamily="34" charset="0"/>
                        </a:defRPr>
                      </a:lvl3pPr>
                      <a:lvl4pPr>
                        <a:spcBef>
                          <a:spcPct val="20000"/>
                        </a:spcBef>
                        <a:defRPr>
                          <a:solidFill>
                            <a:schemeClr val="tx1"/>
                          </a:solidFill>
                          <a:latin typeface="Myriad Pro" panose="020B0503030403020204" pitchFamily="34" charset="0"/>
                        </a:defRPr>
                      </a:lvl4pPr>
                      <a:lvl5pPr>
                        <a:spcBef>
                          <a:spcPct val="20000"/>
                        </a:spcBef>
                        <a:defRPr>
                          <a:solidFill>
                            <a:schemeClr val="tx1"/>
                          </a:solidFill>
                          <a:latin typeface="Myriad Pro" panose="020B0503030403020204" pitchFamily="34" charset="0"/>
                        </a:defRPr>
                      </a:lvl5pPr>
                      <a:lvl6pPr fontAlgn="base">
                        <a:spcBef>
                          <a:spcPct val="20000"/>
                        </a:spcBef>
                        <a:spcAft>
                          <a:spcPct val="0"/>
                        </a:spcAft>
                        <a:defRPr>
                          <a:solidFill>
                            <a:schemeClr val="tx1"/>
                          </a:solidFill>
                          <a:latin typeface="Myriad Pro" panose="020B0503030403020204" pitchFamily="34" charset="0"/>
                        </a:defRPr>
                      </a:lvl6pPr>
                      <a:lvl7pPr fontAlgn="base">
                        <a:spcBef>
                          <a:spcPct val="20000"/>
                        </a:spcBef>
                        <a:spcAft>
                          <a:spcPct val="0"/>
                        </a:spcAft>
                        <a:defRPr>
                          <a:solidFill>
                            <a:schemeClr val="tx1"/>
                          </a:solidFill>
                          <a:latin typeface="Myriad Pro" panose="020B0503030403020204" pitchFamily="34" charset="0"/>
                        </a:defRPr>
                      </a:lvl7pPr>
                      <a:lvl8pPr fontAlgn="base">
                        <a:spcBef>
                          <a:spcPct val="20000"/>
                        </a:spcBef>
                        <a:spcAft>
                          <a:spcPct val="0"/>
                        </a:spcAft>
                        <a:defRPr>
                          <a:solidFill>
                            <a:schemeClr val="tx1"/>
                          </a:solidFill>
                          <a:latin typeface="Myriad Pro" panose="020B0503030403020204" pitchFamily="34" charset="0"/>
                        </a:defRPr>
                      </a:lvl8pPr>
                      <a:lvl9pPr fontAlgn="base">
                        <a:spcBef>
                          <a:spcPct val="20000"/>
                        </a:spcBef>
                        <a:spcAft>
                          <a:spcPct val="0"/>
                        </a:spcAft>
                        <a:defRPr>
                          <a:solidFill>
                            <a:schemeClr val="tx1"/>
                          </a:solidFill>
                          <a:latin typeface="Myriad Pro" panose="020B0503030403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altLang="en-US" sz="1800" b="0" i="0" u="none" strike="noStrike" cap="none" normalizeH="0" baseline="0">
                        <a:ln>
                          <a:noFill/>
                        </a:ln>
                        <a:solidFill>
                          <a:schemeClr val="tx1"/>
                        </a:solidFill>
                        <a:effectLst/>
                        <a:latin typeface="Myriad Pro" panose="020B0503030403020204" pitchFamily="34"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1400" b="0" i="0" u="none" strike="noStrike" cap="none" normalizeH="0" baseline="0">
                          <a:ln>
                            <a:noFill/>
                          </a:ln>
                          <a:solidFill>
                            <a:schemeClr val="tx1"/>
                          </a:solidFill>
                          <a:effectLst/>
                          <a:latin typeface="Myriad Pro" panose="020B0503030403020204" pitchFamily="34" charset="0"/>
                        </a:rPr>
                        <a:t>Slow change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129AE6"/>
                    </a:solidFill>
                  </a:tcPr>
                </a:tc>
                <a:extLst>
                  <a:ext uri="{0D108BD9-81ED-4DB2-BD59-A6C34878D82A}">
                    <a16:rowId xmlns:a16="http://schemas.microsoft.com/office/drawing/2014/main" val="1682866308"/>
                  </a:ext>
                </a:extLst>
              </a:tr>
              <a:tr h="812800">
                <a:tc>
                  <a:txBody>
                    <a:bodyPr/>
                    <a:lstStyle>
                      <a:lvl1pPr>
                        <a:spcBef>
                          <a:spcPct val="20000"/>
                        </a:spcBef>
                        <a:defRPr sz="2800">
                          <a:solidFill>
                            <a:schemeClr val="tx1"/>
                          </a:solidFill>
                          <a:latin typeface="Myriad Pro" panose="020B0503030403020204" pitchFamily="34" charset="0"/>
                        </a:defRPr>
                      </a:lvl1pPr>
                      <a:lvl2pPr>
                        <a:spcBef>
                          <a:spcPct val="20000"/>
                        </a:spcBef>
                        <a:defRPr sz="2400">
                          <a:solidFill>
                            <a:schemeClr val="tx1"/>
                          </a:solidFill>
                          <a:latin typeface="Myriad Pro" panose="020B0503030403020204" pitchFamily="34" charset="0"/>
                        </a:defRPr>
                      </a:lvl2pPr>
                      <a:lvl3pPr>
                        <a:spcBef>
                          <a:spcPct val="20000"/>
                        </a:spcBef>
                        <a:defRPr sz="2000">
                          <a:solidFill>
                            <a:schemeClr val="tx1"/>
                          </a:solidFill>
                          <a:latin typeface="Myriad Pro" panose="020B0503030403020204" pitchFamily="34" charset="0"/>
                        </a:defRPr>
                      </a:lvl3pPr>
                      <a:lvl4pPr>
                        <a:spcBef>
                          <a:spcPct val="20000"/>
                        </a:spcBef>
                        <a:defRPr>
                          <a:solidFill>
                            <a:schemeClr val="tx1"/>
                          </a:solidFill>
                          <a:latin typeface="Myriad Pro" panose="020B0503030403020204" pitchFamily="34" charset="0"/>
                        </a:defRPr>
                      </a:lvl4pPr>
                      <a:lvl5pPr>
                        <a:spcBef>
                          <a:spcPct val="20000"/>
                        </a:spcBef>
                        <a:defRPr>
                          <a:solidFill>
                            <a:schemeClr val="tx1"/>
                          </a:solidFill>
                          <a:latin typeface="Myriad Pro" panose="020B0503030403020204" pitchFamily="34" charset="0"/>
                        </a:defRPr>
                      </a:lvl5pPr>
                      <a:lvl6pPr fontAlgn="base">
                        <a:spcBef>
                          <a:spcPct val="20000"/>
                        </a:spcBef>
                        <a:spcAft>
                          <a:spcPct val="0"/>
                        </a:spcAft>
                        <a:defRPr>
                          <a:solidFill>
                            <a:schemeClr val="tx1"/>
                          </a:solidFill>
                          <a:latin typeface="Myriad Pro" panose="020B0503030403020204" pitchFamily="34" charset="0"/>
                        </a:defRPr>
                      </a:lvl6pPr>
                      <a:lvl7pPr fontAlgn="base">
                        <a:spcBef>
                          <a:spcPct val="20000"/>
                        </a:spcBef>
                        <a:spcAft>
                          <a:spcPct val="0"/>
                        </a:spcAft>
                        <a:defRPr>
                          <a:solidFill>
                            <a:schemeClr val="tx1"/>
                          </a:solidFill>
                          <a:latin typeface="Myriad Pro" panose="020B0503030403020204" pitchFamily="34" charset="0"/>
                        </a:defRPr>
                      </a:lvl7pPr>
                      <a:lvl8pPr fontAlgn="base">
                        <a:spcBef>
                          <a:spcPct val="20000"/>
                        </a:spcBef>
                        <a:spcAft>
                          <a:spcPct val="0"/>
                        </a:spcAft>
                        <a:defRPr>
                          <a:solidFill>
                            <a:schemeClr val="tx1"/>
                          </a:solidFill>
                          <a:latin typeface="Myriad Pro" panose="020B0503030403020204" pitchFamily="34" charset="0"/>
                        </a:defRPr>
                      </a:lvl8pPr>
                      <a:lvl9pPr fontAlgn="base">
                        <a:spcBef>
                          <a:spcPct val="20000"/>
                        </a:spcBef>
                        <a:spcAft>
                          <a:spcPct val="0"/>
                        </a:spcAft>
                        <a:defRPr>
                          <a:solidFill>
                            <a:schemeClr val="tx1"/>
                          </a:solidFill>
                          <a:latin typeface="Myriad Pro" panose="020B0503030403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1800" b="1" i="0" u="none" strike="noStrike" cap="none" normalizeH="0" baseline="0">
                          <a:ln>
                            <a:noFill/>
                          </a:ln>
                          <a:solidFill>
                            <a:schemeClr val="tx1"/>
                          </a:solidFill>
                          <a:effectLst/>
                          <a:latin typeface="Myriad Pro" panose="020B0503030403020204" pitchFamily="34" charset="0"/>
                        </a:rPr>
                        <a:t>Resources</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GB" altLang="en-US" sz="1200" b="0" i="0" u="none" strike="noStrike" cap="none" normalizeH="0" baseline="0">
                          <a:ln>
                            <a:noFill/>
                          </a:ln>
                          <a:solidFill>
                            <a:schemeClr val="tx1"/>
                          </a:solidFill>
                          <a:effectLst/>
                          <a:latin typeface="Myriad Pro" panose="020B0503030403020204" pitchFamily="34" charset="0"/>
                        </a:rPr>
                        <a:t>Asset management</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GB" altLang="en-US" sz="1200" b="0" i="0" u="none" strike="noStrike" cap="none" normalizeH="0" baseline="0">
                          <a:ln>
                            <a:noFill/>
                          </a:ln>
                          <a:solidFill>
                            <a:schemeClr val="tx1"/>
                          </a:solidFill>
                          <a:effectLst/>
                          <a:latin typeface="Myriad Pro" panose="020B0503030403020204" pitchFamily="34" charset="0"/>
                        </a:rPr>
                        <a:t>Partner’s assets</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GB" altLang="en-US" sz="1200" b="0" i="0" u="none" strike="noStrike" cap="none" normalizeH="0" baseline="0">
                          <a:ln>
                            <a:noFill/>
                          </a:ln>
                          <a:solidFill>
                            <a:schemeClr val="tx1"/>
                          </a:solidFill>
                          <a:effectLst/>
                          <a:latin typeface="Myriad Pro" panose="020B0503030403020204" pitchFamily="34" charset="0"/>
                        </a:rPr>
                        <a:t>Risk of loosing assets to partners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FD820"/>
                    </a:solidFill>
                  </a:tcPr>
                </a:tc>
                <a:tc>
                  <a:txBody>
                    <a:bodyPr/>
                    <a:lstStyle>
                      <a:lvl1pPr>
                        <a:spcBef>
                          <a:spcPct val="20000"/>
                        </a:spcBef>
                        <a:defRPr sz="2800">
                          <a:solidFill>
                            <a:schemeClr val="tx1"/>
                          </a:solidFill>
                          <a:latin typeface="Myriad Pro" panose="020B0503030403020204" pitchFamily="34" charset="0"/>
                        </a:defRPr>
                      </a:lvl1pPr>
                      <a:lvl2pPr>
                        <a:spcBef>
                          <a:spcPct val="20000"/>
                        </a:spcBef>
                        <a:defRPr sz="2400">
                          <a:solidFill>
                            <a:schemeClr val="tx1"/>
                          </a:solidFill>
                          <a:latin typeface="Myriad Pro" panose="020B0503030403020204" pitchFamily="34" charset="0"/>
                        </a:defRPr>
                      </a:lvl2pPr>
                      <a:lvl3pPr>
                        <a:spcBef>
                          <a:spcPct val="20000"/>
                        </a:spcBef>
                        <a:defRPr sz="2000">
                          <a:solidFill>
                            <a:schemeClr val="tx1"/>
                          </a:solidFill>
                          <a:latin typeface="Myriad Pro" panose="020B0503030403020204" pitchFamily="34" charset="0"/>
                        </a:defRPr>
                      </a:lvl3pPr>
                      <a:lvl4pPr>
                        <a:spcBef>
                          <a:spcPct val="20000"/>
                        </a:spcBef>
                        <a:defRPr>
                          <a:solidFill>
                            <a:schemeClr val="tx1"/>
                          </a:solidFill>
                          <a:latin typeface="Myriad Pro" panose="020B0503030403020204" pitchFamily="34" charset="0"/>
                        </a:defRPr>
                      </a:lvl4pPr>
                      <a:lvl5pPr>
                        <a:spcBef>
                          <a:spcPct val="20000"/>
                        </a:spcBef>
                        <a:defRPr>
                          <a:solidFill>
                            <a:schemeClr val="tx1"/>
                          </a:solidFill>
                          <a:latin typeface="Myriad Pro" panose="020B0503030403020204" pitchFamily="34" charset="0"/>
                        </a:defRPr>
                      </a:lvl5pPr>
                      <a:lvl6pPr fontAlgn="base">
                        <a:spcBef>
                          <a:spcPct val="20000"/>
                        </a:spcBef>
                        <a:spcAft>
                          <a:spcPct val="0"/>
                        </a:spcAft>
                        <a:defRPr>
                          <a:solidFill>
                            <a:schemeClr val="tx1"/>
                          </a:solidFill>
                          <a:latin typeface="Myriad Pro" panose="020B0503030403020204" pitchFamily="34" charset="0"/>
                        </a:defRPr>
                      </a:lvl6pPr>
                      <a:lvl7pPr fontAlgn="base">
                        <a:spcBef>
                          <a:spcPct val="20000"/>
                        </a:spcBef>
                        <a:spcAft>
                          <a:spcPct val="0"/>
                        </a:spcAft>
                        <a:defRPr>
                          <a:solidFill>
                            <a:schemeClr val="tx1"/>
                          </a:solidFill>
                          <a:latin typeface="Myriad Pro" panose="020B0503030403020204" pitchFamily="34" charset="0"/>
                        </a:defRPr>
                      </a:lvl7pPr>
                      <a:lvl8pPr fontAlgn="base">
                        <a:spcBef>
                          <a:spcPct val="20000"/>
                        </a:spcBef>
                        <a:spcAft>
                          <a:spcPct val="0"/>
                        </a:spcAft>
                        <a:defRPr>
                          <a:solidFill>
                            <a:schemeClr val="tx1"/>
                          </a:solidFill>
                          <a:latin typeface="Myriad Pro" panose="020B0503030403020204" pitchFamily="34" charset="0"/>
                        </a:defRPr>
                      </a:lvl8pPr>
                      <a:lvl9pPr fontAlgn="base">
                        <a:spcBef>
                          <a:spcPct val="20000"/>
                        </a:spcBef>
                        <a:spcAft>
                          <a:spcPct val="0"/>
                        </a:spcAft>
                        <a:defRPr>
                          <a:solidFill>
                            <a:schemeClr val="tx1"/>
                          </a:solidFill>
                          <a:latin typeface="Myriad Pro" panose="020B0503030403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altLang="en-US" sz="1800" b="0" i="0" u="none" strike="noStrike" cap="none" normalizeH="0" baseline="0">
                        <a:ln>
                          <a:noFill/>
                        </a:ln>
                        <a:solidFill>
                          <a:schemeClr val="tx1"/>
                        </a:solidFill>
                        <a:effectLst/>
                        <a:latin typeface="Myriad Pro" panose="020B0503030403020204" pitchFamily="34"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1400" b="0" i="0" u="none" strike="noStrike" cap="none" normalizeH="0" baseline="0">
                          <a:ln>
                            <a:noFill/>
                          </a:ln>
                          <a:solidFill>
                            <a:schemeClr val="tx1"/>
                          </a:solidFill>
                          <a:effectLst/>
                          <a:latin typeface="Myriad Pro" panose="020B0503030403020204" pitchFamily="34" charset="0"/>
                        </a:rPr>
                        <a:t>Managed separately by partner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1400" b="0" i="0" u="none" strike="noStrike" cap="none" normalizeH="0" baseline="0">
                          <a:ln>
                            <a:noFill/>
                          </a:ln>
                          <a:solidFill>
                            <a:schemeClr val="tx1"/>
                          </a:solidFill>
                          <a:effectLst/>
                          <a:latin typeface="Myriad Pro" panose="020B0503030403020204" pitchFamily="34" charset="0"/>
                        </a:rPr>
                        <a:t>Draws on ‘parent’s’ assets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1400" b="0" i="0" u="none" strike="noStrike" cap="none" normalizeH="0" baseline="0">
                          <a:ln>
                            <a:noFill/>
                          </a:ln>
                          <a:solidFill>
                            <a:schemeClr val="tx1"/>
                          </a:solidFill>
                          <a:effectLst/>
                          <a:latin typeface="Myriad Pro" panose="020B0503030403020204" pitchFamily="34" charset="0"/>
                        </a:rPr>
                        <a:t>High Risk</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129AE6"/>
                    </a:solidFill>
                  </a:tcPr>
                </a:tc>
                <a:tc>
                  <a:txBody>
                    <a:bodyPr/>
                    <a:lstStyle>
                      <a:lvl1pPr>
                        <a:spcBef>
                          <a:spcPct val="20000"/>
                        </a:spcBef>
                        <a:defRPr sz="2800">
                          <a:solidFill>
                            <a:schemeClr val="tx1"/>
                          </a:solidFill>
                          <a:latin typeface="Myriad Pro" panose="020B0503030403020204" pitchFamily="34" charset="0"/>
                        </a:defRPr>
                      </a:lvl1pPr>
                      <a:lvl2pPr>
                        <a:spcBef>
                          <a:spcPct val="20000"/>
                        </a:spcBef>
                        <a:defRPr sz="2400">
                          <a:solidFill>
                            <a:schemeClr val="tx1"/>
                          </a:solidFill>
                          <a:latin typeface="Myriad Pro" panose="020B0503030403020204" pitchFamily="34" charset="0"/>
                        </a:defRPr>
                      </a:lvl2pPr>
                      <a:lvl3pPr>
                        <a:spcBef>
                          <a:spcPct val="20000"/>
                        </a:spcBef>
                        <a:defRPr sz="2000">
                          <a:solidFill>
                            <a:schemeClr val="tx1"/>
                          </a:solidFill>
                          <a:latin typeface="Myriad Pro" panose="020B0503030403020204" pitchFamily="34" charset="0"/>
                        </a:defRPr>
                      </a:lvl3pPr>
                      <a:lvl4pPr>
                        <a:spcBef>
                          <a:spcPct val="20000"/>
                        </a:spcBef>
                        <a:defRPr>
                          <a:solidFill>
                            <a:schemeClr val="tx1"/>
                          </a:solidFill>
                          <a:latin typeface="Myriad Pro" panose="020B0503030403020204" pitchFamily="34" charset="0"/>
                        </a:defRPr>
                      </a:lvl4pPr>
                      <a:lvl5pPr>
                        <a:spcBef>
                          <a:spcPct val="20000"/>
                        </a:spcBef>
                        <a:defRPr>
                          <a:solidFill>
                            <a:schemeClr val="tx1"/>
                          </a:solidFill>
                          <a:latin typeface="Myriad Pro" panose="020B0503030403020204" pitchFamily="34" charset="0"/>
                        </a:defRPr>
                      </a:lvl5pPr>
                      <a:lvl6pPr fontAlgn="base">
                        <a:spcBef>
                          <a:spcPct val="20000"/>
                        </a:spcBef>
                        <a:spcAft>
                          <a:spcPct val="0"/>
                        </a:spcAft>
                        <a:defRPr>
                          <a:solidFill>
                            <a:schemeClr val="tx1"/>
                          </a:solidFill>
                          <a:latin typeface="Myriad Pro" panose="020B0503030403020204" pitchFamily="34" charset="0"/>
                        </a:defRPr>
                      </a:lvl6pPr>
                      <a:lvl7pPr fontAlgn="base">
                        <a:spcBef>
                          <a:spcPct val="20000"/>
                        </a:spcBef>
                        <a:spcAft>
                          <a:spcPct val="0"/>
                        </a:spcAft>
                        <a:defRPr>
                          <a:solidFill>
                            <a:schemeClr val="tx1"/>
                          </a:solidFill>
                          <a:latin typeface="Myriad Pro" panose="020B0503030403020204" pitchFamily="34" charset="0"/>
                        </a:defRPr>
                      </a:lvl7pPr>
                      <a:lvl8pPr fontAlgn="base">
                        <a:spcBef>
                          <a:spcPct val="20000"/>
                        </a:spcBef>
                        <a:spcAft>
                          <a:spcPct val="0"/>
                        </a:spcAft>
                        <a:defRPr>
                          <a:solidFill>
                            <a:schemeClr val="tx1"/>
                          </a:solidFill>
                          <a:latin typeface="Myriad Pro" panose="020B0503030403020204" pitchFamily="34" charset="0"/>
                        </a:defRPr>
                      </a:lvl8pPr>
                      <a:lvl9pPr fontAlgn="base">
                        <a:spcBef>
                          <a:spcPct val="20000"/>
                        </a:spcBef>
                        <a:spcAft>
                          <a:spcPct val="0"/>
                        </a:spcAft>
                        <a:defRPr>
                          <a:solidFill>
                            <a:schemeClr val="tx1"/>
                          </a:solidFill>
                          <a:latin typeface="Myriad Pro" panose="020B0503030403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altLang="en-US" sz="2800" b="0" i="0" u="none" strike="noStrike" cap="none" normalizeH="0" baseline="0">
                        <a:ln>
                          <a:noFill/>
                        </a:ln>
                        <a:solidFill>
                          <a:schemeClr val="tx1"/>
                        </a:solidFill>
                        <a:effectLst/>
                        <a:latin typeface="Myriad Pro" panose="020B0503030403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129AE6"/>
                    </a:solidFill>
                  </a:tcPr>
                </a:tc>
                <a:tc>
                  <a:txBody>
                    <a:bodyPr/>
                    <a:lstStyle>
                      <a:lvl1pPr>
                        <a:spcBef>
                          <a:spcPct val="20000"/>
                        </a:spcBef>
                        <a:defRPr sz="2800">
                          <a:solidFill>
                            <a:schemeClr val="tx1"/>
                          </a:solidFill>
                          <a:latin typeface="Myriad Pro" panose="020B0503030403020204" pitchFamily="34" charset="0"/>
                        </a:defRPr>
                      </a:lvl1pPr>
                      <a:lvl2pPr>
                        <a:spcBef>
                          <a:spcPct val="20000"/>
                        </a:spcBef>
                        <a:defRPr sz="2400">
                          <a:solidFill>
                            <a:schemeClr val="tx1"/>
                          </a:solidFill>
                          <a:latin typeface="Myriad Pro" panose="020B0503030403020204" pitchFamily="34" charset="0"/>
                        </a:defRPr>
                      </a:lvl2pPr>
                      <a:lvl3pPr>
                        <a:spcBef>
                          <a:spcPct val="20000"/>
                        </a:spcBef>
                        <a:defRPr sz="2000">
                          <a:solidFill>
                            <a:schemeClr val="tx1"/>
                          </a:solidFill>
                          <a:latin typeface="Myriad Pro" panose="020B0503030403020204" pitchFamily="34" charset="0"/>
                        </a:defRPr>
                      </a:lvl3pPr>
                      <a:lvl4pPr>
                        <a:spcBef>
                          <a:spcPct val="20000"/>
                        </a:spcBef>
                        <a:defRPr>
                          <a:solidFill>
                            <a:schemeClr val="tx1"/>
                          </a:solidFill>
                          <a:latin typeface="Myriad Pro" panose="020B0503030403020204" pitchFamily="34" charset="0"/>
                        </a:defRPr>
                      </a:lvl4pPr>
                      <a:lvl5pPr>
                        <a:spcBef>
                          <a:spcPct val="20000"/>
                        </a:spcBef>
                        <a:defRPr>
                          <a:solidFill>
                            <a:schemeClr val="tx1"/>
                          </a:solidFill>
                          <a:latin typeface="Myriad Pro" panose="020B0503030403020204" pitchFamily="34" charset="0"/>
                        </a:defRPr>
                      </a:lvl5pPr>
                      <a:lvl6pPr fontAlgn="base">
                        <a:spcBef>
                          <a:spcPct val="20000"/>
                        </a:spcBef>
                        <a:spcAft>
                          <a:spcPct val="0"/>
                        </a:spcAft>
                        <a:defRPr>
                          <a:solidFill>
                            <a:schemeClr val="tx1"/>
                          </a:solidFill>
                          <a:latin typeface="Myriad Pro" panose="020B0503030403020204" pitchFamily="34" charset="0"/>
                        </a:defRPr>
                      </a:lvl6pPr>
                      <a:lvl7pPr fontAlgn="base">
                        <a:spcBef>
                          <a:spcPct val="20000"/>
                        </a:spcBef>
                        <a:spcAft>
                          <a:spcPct val="0"/>
                        </a:spcAft>
                        <a:defRPr>
                          <a:solidFill>
                            <a:schemeClr val="tx1"/>
                          </a:solidFill>
                          <a:latin typeface="Myriad Pro" panose="020B0503030403020204" pitchFamily="34" charset="0"/>
                        </a:defRPr>
                      </a:lvl7pPr>
                      <a:lvl8pPr fontAlgn="base">
                        <a:spcBef>
                          <a:spcPct val="20000"/>
                        </a:spcBef>
                        <a:spcAft>
                          <a:spcPct val="0"/>
                        </a:spcAft>
                        <a:defRPr>
                          <a:solidFill>
                            <a:schemeClr val="tx1"/>
                          </a:solidFill>
                          <a:latin typeface="Myriad Pro" panose="020B0503030403020204" pitchFamily="34" charset="0"/>
                        </a:defRPr>
                      </a:lvl8pPr>
                      <a:lvl9pPr fontAlgn="base">
                        <a:spcBef>
                          <a:spcPct val="20000"/>
                        </a:spcBef>
                        <a:spcAft>
                          <a:spcPct val="0"/>
                        </a:spcAft>
                        <a:defRPr>
                          <a:solidFill>
                            <a:schemeClr val="tx1"/>
                          </a:solidFill>
                          <a:latin typeface="Myriad Pro" panose="020B0503030403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altLang="en-US" sz="1800" b="0" i="0" u="none" strike="noStrike" cap="none" normalizeH="0" baseline="0">
                        <a:ln>
                          <a:noFill/>
                        </a:ln>
                        <a:solidFill>
                          <a:schemeClr val="tx1"/>
                        </a:solidFill>
                        <a:effectLst/>
                        <a:latin typeface="Myriad Pro" panose="020B0503030403020204" pitchFamily="34"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1400" b="0" i="0" u="none" strike="noStrike" cap="none" normalizeH="0" baseline="0">
                          <a:ln>
                            <a:noFill/>
                          </a:ln>
                          <a:solidFill>
                            <a:schemeClr val="tx1"/>
                          </a:solidFill>
                          <a:effectLst/>
                          <a:latin typeface="Myriad Pro" panose="020B0503030403020204" pitchFamily="34" charset="0"/>
                        </a:rPr>
                        <a:t>Managed together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1400" b="0" i="0" u="none" strike="noStrike" cap="none" normalizeH="0" baseline="0">
                          <a:ln>
                            <a:noFill/>
                          </a:ln>
                          <a:solidFill>
                            <a:schemeClr val="tx1"/>
                          </a:solidFill>
                          <a:effectLst/>
                          <a:latin typeface="Myriad Pro" panose="020B0503030403020204" pitchFamily="34" charset="0"/>
                        </a:rPr>
                        <a:t>Dedicated assets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1400" b="0" i="0" u="none" strike="noStrike" cap="none" normalizeH="0" baseline="0">
                          <a:ln>
                            <a:noFill/>
                          </a:ln>
                          <a:solidFill>
                            <a:schemeClr val="tx1"/>
                          </a:solidFill>
                          <a:effectLst/>
                          <a:latin typeface="Myriad Pro" panose="020B0503030403020204" pitchFamily="34" charset="0"/>
                        </a:rPr>
                        <a:t>Low risk</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129AE6"/>
                    </a:solidFill>
                  </a:tcPr>
                </a:tc>
                <a:extLst>
                  <a:ext uri="{0D108BD9-81ED-4DB2-BD59-A6C34878D82A}">
                    <a16:rowId xmlns:a16="http://schemas.microsoft.com/office/drawing/2014/main" val="1021618380"/>
                  </a:ext>
                </a:extLst>
              </a:tr>
              <a:tr h="812800">
                <a:tc>
                  <a:txBody>
                    <a:bodyPr/>
                    <a:lstStyle>
                      <a:lvl1pPr>
                        <a:spcBef>
                          <a:spcPct val="20000"/>
                        </a:spcBef>
                        <a:defRPr sz="2800">
                          <a:solidFill>
                            <a:schemeClr val="tx1"/>
                          </a:solidFill>
                          <a:latin typeface="Myriad Pro" panose="020B0503030403020204" pitchFamily="34" charset="0"/>
                        </a:defRPr>
                      </a:lvl1pPr>
                      <a:lvl2pPr>
                        <a:spcBef>
                          <a:spcPct val="20000"/>
                        </a:spcBef>
                        <a:defRPr sz="2400">
                          <a:solidFill>
                            <a:schemeClr val="tx1"/>
                          </a:solidFill>
                          <a:latin typeface="Myriad Pro" panose="020B0503030403020204" pitchFamily="34" charset="0"/>
                        </a:defRPr>
                      </a:lvl2pPr>
                      <a:lvl3pPr>
                        <a:spcBef>
                          <a:spcPct val="20000"/>
                        </a:spcBef>
                        <a:defRPr sz="2000">
                          <a:solidFill>
                            <a:schemeClr val="tx1"/>
                          </a:solidFill>
                          <a:latin typeface="Myriad Pro" panose="020B0503030403020204" pitchFamily="34" charset="0"/>
                        </a:defRPr>
                      </a:lvl3pPr>
                      <a:lvl4pPr>
                        <a:spcBef>
                          <a:spcPct val="20000"/>
                        </a:spcBef>
                        <a:defRPr>
                          <a:solidFill>
                            <a:schemeClr val="tx1"/>
                          </a:solidFill>
                          <a:latin typeface="Myriad Pro" panose="020B0503030403020204" pitchFamily="34" charset="0"/>
                        </a:defRPr>
                      </a:lvl4pPr>
                      <a:lvl5pPr>
                        <a:spcBef>
                          <a:spcPct val="20000"/>
                        </a:spcBef>
                        <a:defRPr>
                          <a:solidFill>
                            <a:schemeClr val="tx1"/>
                          </a:solidFill>
                          <a:latin typeface="Myriad Pro" panose="020B0503030403020204" pitchFamily="34" charset="0"/>
                        </a:defRPr>
                      </a:lvl5pPr>
                      <a:lvl6pPr fontAlgn="base">
                        <a:spcBef>
                          <a:spcPct val="20000"/>
                        </a:spcBef>
                        <a:spcAft>
                          <a:spcPct val="0"/>
                        </a:spcAft>
                        <a:defRPr>
                          <a:solidFill>
                            <a:schemeClr val="tx1"/>
                          </a:solidFill>
                          <a:latin typeface="Myriad Pro" panose="020B0503030403020204" pitchFamily="34" charset="0"/>
                        </a:defRPr>
                      </a:lvl6pPr>
                      <a:lvl7pPr fontAlgn="base">
                        <a:spcBef>
                          <a:spcPct val="20000"/>
                        </a:spcBef>
                        <a:spcAft>
                          <a:spcPct val="0"/>
                        </a:spcAft>
                        <a:defRPr>
                          <a:solidFill>
                            <a:schemeClr val="tx1"/>
                          </a:solidFill>
                          <a:latin typeface="Myriad Pro" panose="020B0503030403020204" pitchFamily="34" charset="0"/>
                        </a:defRPr>
                      </a:lvl7pPr>
                      <a:lvl8pPr fontAlgn="base">
                        <a:spcBef>
                          <a:spcPct val="20000"/>
                        </a:spcBef>
                        <a:spcAft>
                          <a:spcPct val="0"/>
                        </a:spcAft>
                        <a:defRPr>
                          <a:solidFill>
                            <a:schemeClr val="tx1"/>
                          </a:solidFill>
                          <a:latin typeface="Myriad Pro" panose="020B0503030403020204" pitchFamily="34" charset="0"/>
                        </a:defRPr>
                      </a:lvl8pPr>
                      <a:lvl9pPr fontAlgn="base">
                        <a:spcBef>
                          <a:spcPct val="20000"/>
                        </a:spcBef>
                        <a:spcAft>
                          <a:spcPct val="0"/>
                        </a:spcAft>
                        <a:defRPr>
                          <a:solidFill>
                            <a:schemeClr val="tx1"/>
                          </a:solidFill>
                          <a:latin typeface="Myriad Pro" panose="020B0503030403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1800" b="1" i="0" u="none" strike="noStrike" cap="none" normalizeH="0" baseline="0">
                          <a:ln>
                            <a:noFill/>
                          </a:ln>
                          <a:solidFill>
                            <a:schemeClr val="tx1"/>
                          </a:solidFill>
                          <a:effectLst/>
                          <a:latin typeface="Myriad Pro" panose="020B0503030403020204" pitchFamily="34" charset="0"/>
                        </a:rPr>
                        <a:t>Expectations</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GB" altLang="en-US" sz="1400" b="0" i="0" u="none" strike="noStrike" cap="none" normalizeH="0" baseline="0">
                          <a:ln>
                            <a:noFill/>
                          </a:ln>
                          <a:solidFill>
                            <a:schemeClr val="tx1"/>
                          </a:solidFill>
                          <a:effectLst/>
                          <a:latin typeface="Myriad Pro" panose="020B0503030403020204" pitchFamily="34" charset="0"/>
                        </a:rPr>
                        <a:t>Spreading the risk</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GB" altLang="en-US" sz="1400" b="0" i="0" u="none" strike="noStrike" cap="none" normalizeH="0" baseline="0">
                          <a:ln>
                            <a:noFill/>
                          </a:ln>
                          <a:solidFill>
                            <a:schemeClr val="tx1"/>
                          </a:solidFill>
                          <a:effectLst/>
                          <a:latin typeface="Myriad Pro" panose="020B0503030403020204" pitchFamily="34" charset="0"/>
                        </a:rPr>
                        <a:t>Political climate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FD820"/>
                    </a:solidFill>
                  </a:tcPr>
                </a:tc>
                <a:tc>
                  <a:txBody>
                    <a:bodyPr/>
                    <a:lstStyle>
                      <a:lvl1pPr>
                        <a:spcBef>
                          <a:spcPct val="20000"/>
                        </a:spcBef>
                        <a:defRPr sz="2800">
                          <a:solidFill>
                            <a:schemeClr val="tx1"/>
                          </a:solidFill>
                          <a:latin typeface="Myriad Pro" panose="020B0503030403020204" pitchFamily="34" charset="0"/>
                        </a:defRPr>
                      </a:lvl1pPr>
                      <a:lvl2pPr>
                        <a:spcBef>
                          <a:spcPct val="20000"/>
                        </a:spcBef>
                        <a:defRPr sz="2400">
                          <a:solidFill>
                            <a:schemeClr val="tx1"/>
                          </a:solidFill>
                          <a:latin typeface="Myriad Pro" panose="020B0503030403020204" pitchFamily="34" charset="0"/>
                        </a:defRPr>
                      </a:lvl2pPr>
                      <a:lvl3pPr>
                        <a:spcBef>
                          <a:spcPct val="20000"/>
                        </a:spcBef>
                        <a:defRPr sz="2000">
                          <a:solidFill>
                            <a:schemeClr val="tx1"/>
                          </a:solidFill>
                          <a:latin typeface="Myriad Pro" panose="020B0503030403020204" pitchFamily="34" charset="0"/>
                        </a:defRPr>
                      </a:lvl3pPr>
                      <a:lvl4pPr>
                        <a:spcBef>
                          <a:spcPct val="20000"/>
                        </a:spcBef>
                        <a:defRPr>
                          <a:solidFill>
                            <a:schemeClr val="tx1"/>
                          </a:solidFill>
                          <a:latin typeface="Myriad Pro" panose="020B0503030403020204" pitchFamily="34" charset="0"/>
                        </a:defRPr>
                      </a:lvl4pPr>
                      <a:lvl5pPr>
                        <a:spcBef>
                          <a:spcPct val="20000"/>
                        </a:spcBef>
                        <a:defRPr>
                          <a:solidFill>
                            <a:schemeClr val="tx1"/>
                          </a:solidFill>
                          <a:latin typeface="Myriad Pro" panose="020B0503030403020204" pitchFamily="34" charset="0"/>
                        </a:defRPr>
                      </a:lvl5pPr>
                      <a:lvl6pPr fontAlgn="base">
                        <a:spcBef>
                          <a:spcPct val="20000"/>
                        </a:spcBef>
                        <a:spcAft>
                          <a:spcPct val="0"/>
                        </a:spcAft>
                        <a:defRPr>
                          <a:solidFill>
                            <a:schemeClr val="tx1"/>
                          </a:solidFill>
                          <a:latin typeface="Myriad Pro" panose="020B0503030403020204" pitchFamily="34" charset="0"/>
                        </a:defRPr>
                      </a:lvl6pPr>
                      <a:lvl7pPr fontAlgn="base">
                        <a:spcBef>
                          <a:spcPct val="20000"/>
                        </a:spcBef>
                        <a:spcAft>
                          <a:spcPct val="0"/>
                        </a:spcAft>
                        <a:defRPr>
                          <a:solidFill>
                            <a:schemeClr val="tx1"/>
                          </a:solidFill>
                          <a:latin typeface="Myriad Pro" panose="020B0503030403020204" pitchFamily="34" charset="0"/>
                        </a:defRPr>
                      </a:lvl7pPr>
                      <a:lvl8pPr fontAlgn="base">
                        <a:spcBef>
                          <a:spcPct val="20000"/>
                        </a:spcBef>
                        <a:spcAft>
                          <a:spcPct val="0"/>
                        </a:spcAft>
                        <a:defRPr>
                          <a:solidFill>
                            <a:schemeClr val="tx1"/>
                          </a:solidFill>
                          <a:latin typeface="Myriad Pro" panose="020B0503030403020204" pitchFamily="34" charset="0"/>
                        </a:defRPr>
                      </a:lvl8pPr>
                      <a:lvl9pPr fontAlgn="base">
                        <a:spcBef>
                          <a:spcPct val="20000"/>
                        </a:spcBef>
                        <a:spcAft>
                          <a:spcPct val="0"/>
                        </a:spcAft>
                        <a:defRPr>
                          <a:solidFill>
                            <a:schemeClr val="tx1"/>
                          </a:solidFill>
                          <a:latin typeface="Myriad Pro" panose="020B0503030403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altLang="en-US" sz="1800" b="0" i="0" u="none" strike="noStrike" cap="none" normalizeH="0" baseline="0">
                        <a:ln>
                          <a:noFill/>
                        </a:ln>
                        <a:solidFill>
                          <a:schemeClr val="tx1"/>
                        </a:solidFill>
                        <a:effectLst/>
                        <a:latin typeface="Myriad Pro" panose="020B0503030403020204" pitchFamily="34"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1400" b="0" i="0" u="none" strike="noStrike" cap="none" normalizeH="0" baseline="0">
                          <a:ln>
                            <a:noFill/>
                          </a:ln>
                          <a:solidFill>
                            <a:schemeClr val="tx1"/>
                          </a:solidFill>
                          <a:effectLst/>
                          <a:latin typeface="Myriad Pro" panose="020B0503030403020204" pitchFamily="34" charset="0"/>
                        </a:rPr>
                        <a:t>Maintains risk</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1400" b="0" i="0" u="none" strike="noStrike" cap="none" normalizeH="0" baseline="0">
                          <a:ln>
                            <a:noFill/>
                          </a:ln>
                          <a:solidFill>
                            <a:schemeClr val="tx1"/>
                          </a:solidFill>
                          <a:effectLst/>
                          <a:latin typeface="Myriad Pro" panose="020B0503030403020204" pitchFamily="34" charset="0"/>
                        </a:rPr>
                        <a:t>Unfavourable climate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129AE6"/>
                    </a:solidFill>
                  </a:tcPr>
                </a:tc>
                <a:tc>
                  <a:txBody>
                    <a:bodyPr/>
                    <a:lstStyle>
                      <a:lvl1pPr>
                        <a:spcBef>
                          <a:spcPct val="20000"/>
                        </a:spcBef>
                        <a:defRPr sz="2800">
                          <a:solidFill>
                            <a:schemeClr val="tx1"/>
                          </a:solidFill>
                          <a:latin typeface="Myriad Pro" panose="020B0503030403020204" pitchFamily="34" charset="0"/>
                        </a:defRPr>
                      </a:lvl1pPr>
                      <a:lvl2pPr>
                        <a:spcBef>
                          <a:spcPct val="20000"/>
                        </a:spcBef>
                        <a:defRPr sz="2400">
                          <a:solidFill>
                            <a:schemeClr val="tx1"/>
                          </a:solidFill>
                          <a:latin typeface="Myriad Pro" panose="020B0503030403020204" pitchFamily="34" charset="0"/>
                        </a:defRPr>
                      </a:lvl2pPr>
                      <a:lvl3pPr>
                        <a:spcBef>
                          <a:spcPct val="20000"/>
                        </a:spcBef>
                        <a:defRPr sz="2000">
                          <a:solidFill>
                            <a:schemeClr val="tx1"/>
                          </a:solidFill>
                          <a:latin typeface="Myriad Pro" panose="020B0503030403020204" pitchFamily="34" charset="0"/>
                        </a:defRPr>
                      </a:lvl3pPr>
                      <a:lvl4pPr>
                        <a:spcBef>
                          <a:spcPct val="20000"/>
                        </a:spcBef>
                        <a:defRPr>
                          <a:solidFill>
                            <a:schemeClr val="tx1"/>
                          </a:solidFill>
                          <a:latin typeface="Myriad Pro" panose="020B0503030403020204" pitchFamily="34" charset="0"/>
                        </a:defRPr>
                      </a:lvl4pPr>
                      <a:lvl5pPr>
                        <a:spcBef>
                          <a:spcPct val="20000"/>
                        </a:spcBef>
                        <a:defRPr>
                          <a:solidFill>
                            <a:schemeClr val="tx1"/>
                          </a:solidFill>
                          <a:latin typeface="Myriad Pro" panose="020B0503030403020204" pitchFamily="34" charset="0"/>
                        </a:defRPr>
                      </a:lvl5pPr>
                      <a:lvl6pPr fontAlgn="base">
                        <a:spcBef>
                          <a:spcPct val="20000"/>
                        </a:spcBef>
                        <a:spcAft>
                          <a:spcPct val="0"/>
                        </a:spcAft>
                        <a:defRPr>
                          <a:solidFill>
                            <a:schemeClr val="tx1"/>
                          </a:solidFill>
                          <a:latin typeface="Myriad Pro" panose="020B0503030403020204" pitchFamily="34" charset="0"/>
                        </a:defRPr>
                      </a:lvl6pPr>
                      <a:lvl7pPr fontAlgn="base">
                        <a:spcBef>
                          <a:spcPct val="20000"/>
                        </a:spcBef>
                        <a:spcAft>
                          <a:spcPct val="0"/>
                        </a:spcAft>
                        <a:defRPr>
                          <a:solidFill>
                            <a:schemeClr val="tx1"/>
                          </a:solidFill>
                          <a:latin typeface="Myriad Pro" panose="020B0503030403020204" pitchFamily="34" charset="0"/>
                        </a:defRPr>
                      </a:lvl7pPr>
                      <a:lvl8pPr fontAlgn="base">
                        <a:spcBef>
                          <a:spcPct val="20000"/>
                        </a:spcBef>
                        <a:spcAft>
                          <a:spcPct val="0"/>
                        </a:spcAft>
                        <a:defRPr>
                          <a:solidFill>
                            <a:schemeClr val="tx1"/>
                          </a:solidFill>
                          <a:latin typeface="Myriad Pro" panose="020B0503030403020204" pitchFamily="34" charset="0"/>
                        </a:defRPr>
                      </a:lvl8pPr>
                      <a:lvl9pPr fontAlgn="base">
                        <a:spcBef>
                          <a:spcPct val="20000"/>
                        </a:spcBef>
                        <a:spcAft>
                          <a:spcPct val="0"/>
                        </a:spcAft>
                        <a:defRPr>
                          <a:solidFill>
                            <a:schemeClr val="tx1"/>
                          </a:solidFill>
                          <a:latin typeface="Myriad Pro" panose="020B0503030403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altLang="en-US" sz="2800" b="0" i="0" u="none" strike="noStrike" cap="none" normalizeH="0" baseline="0">
                        <a:ln>
                          <a:noFill/>
                        </a:ln>
                        <a:solidFill>
                          <a:schemeClr val="tx1"/>
                        </a:solidFill>
                        <a:effectLst/>
                        <a:latin typeface="Myriad Pro" panose="020B0503030403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129AE6"/>
                    </a:solidFill>
                  </a:tcPr>
                </a:tc>
                <a:tc>
                  <a:txBody>
                    <a:bodyPr/>
                    <a:lstStyle>
                      <a:lvl1pPr>
                        <a:spcBef>
                          <a:spcPct val="20000"/>
                        </a:spcBef>
                        <a:defRPr sz="2800">
                          <a:solidFill>
                            <a:schemeClr val="tx1"/>
                          </a:solidFill>
                          <a:latin typeface="Myriad Pro" panose="020B0503030403020204" pitchFamily="34" charset="0"/>
                        </a:defRPr>
                      </a:lvl1pPr>
                      <a:lvl2pPr>
                        <a:spcBef>
                          <a:spcPct val="20000"/>
                        </a:spcBef>
                        <a:defRPr sz="2400">
                          <a:solidFill>
                            <a:schemeClr val="tx1"/>
                          </a:solidFill>
                          <a:latin typeface="Myriad Pro" panose="020B0503030403020204" pitchFamily="34" charset="0"/>
                        </a:defRPr>
                      </a:lvl2pPr>
                      <a:lvl3pPr>
                        <a:spcBef>
                          <a:spcPct val="20000"/>
                        </a:spcBef>
                        <a:defRPr sz="2000">
                          <a:solidFill>
                            <a:schemeClr val="tx1"/>
                          </a:solidFill>
                          <a:latin typeface="Myriad Pro" panose="020B0503030403020204" pitchFamily="34" charset="0"/>
                        </a:defRPr>
                      </a:lvl3pPr>
                      <a:lvl4pPr>
                        <a:spcBef>
                          <a:spcPct val="20000"/>
                        </a:spcBef>
                        <a:defRPr>
                          <a:solidFill>
                            <a:schemeClr val="tx1"/>
                          </a:solidFill>
                          <a:latin typeface="Myriad Pro" panose="020B0503030403020204" pitchFamily="34" charset="0"/>
                        </a:defRPr>
                      </a:lvl4pPr>
                      <a:lvl5pPr>
                        <a:spcBef>
                          <a:spcPct val="20000"/>
                        </a:spcBef>
                        <a:defRPr>
                          <a:solidFill>
                            <a:schemeClr val="tx1"/>
                          </a:solidFill>
                          <a:latin typeface="Myriad Pro" panose="020B0503030403020204" pitchFamily="34" charset="0"/>
                        </a:defRPr>
                      </a:lvl5pPr>
                      <a:lvl6pPr fontAlgn="base">
                        <a:spcBef>
                          <a:spcPct val="20000"/>
                        </a:spcBef>
                        <a:spcAft>
                          <a:spcPct val="0"/>
                        </a:spcAft>
                        <a:defRPr>
                          <a:solidFill>
                            <a:schemeClr val="tx1"/>
                          </a:solidFill>
                          <a:latin typeface="Myriad Pro" panose="020B0503030403020204" pitchFamily="34" charset="0"/>
                        </a:defRPr>
                      </a:lvl6pPr>
                      <a:lvl7pPr fontAlgn="base">
                        <a:spcBef>
                          <a:spcPct val="20000"/>
                        </a:spcBef>
                        <a:spcAft>
                          <a:spcPct val="0"/>
                        </a:spcAft>
                        <a:defRPr>
                          <a:solidFill>
                            <a:schemeClr val="tx1"/>
                          </a:solidFill>
                          <a:latin typeface="Myriad Pro" panose="020B0503030403020204" pitchFamily="34" charset="0"/>
                        </a:defRPr>
                      </a:lvl7pPr>
                      <a:lvl8pPr fontAlgn="base">
                        <a:spcBef>
                          <a:spcPct val="20000"/>
                        </a:spcBef>
                        <a:spcAft>
                          <a:spcPct val="0"/>
                        </a:spcAft>
                        <a:defRPr>
                          <a:solidFill>
                            <a:schemeClr val="tx1"/>
                          </a:solidFill>
                          <a:latin typeface="Myriad Pro" panose="020B0503030403020204" pitchFamily="34" charset="0"/>
                        </a:defRPr>
                      </a:lvl8pPr>
                      <a:lvl9pPr fontAlgn="base">
                        <a:spcBef>
                          <a:spcPct val="20000"/>
                        </a:spcBef>
                        <a:spcAft>
                          <a:spcPct val="0"/>
                        </a:spcAft>
                        <a:defRPr>
                          <a:solidFill>
                            <a:schemeClr val="tx1"/>
                          </a:solidFill>
                          <a:latin typeface="Myriad Pro" panose="020B0503030403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Myriad Pro" panose="020B0503030403020204" pitchFamily="34"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1400" b="0" i="0" u="none" strike="noStrike" cap="none" normalizeH="0" baseline="0" dirty="0">
                          <a:ln>
                            <a:noFill/>
                          </a:ln>
                          <a:solidFill>
                            <a:schemeClr val="tx1"/>
                          </a:solidFill>
                          <a:effectLst/>
                          <a:latin typeface="Myriad Pro" panose="020B0503030403020204" pitchFamily="34" charset="0"/>
                        </a:rPr>
                        <a:t>Dilutes Risk</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1400" b="0" i="0" u="none" strike="noStrike" cap="none" normalizeH="0" baseline="0" dirty="0">
                          <a:ln>
                            <a:noFill/>
                          </a:ln>
                          <a:solidFill>
                            <a:schemeClr val="tx1"/>
                          </a:solidFill>
                          <a:effectLst/>
                          <a:latin typeface="Myriad Pro" panose="020B0503030403020204" pitchFamily="34" charset="0"/>
                        </a:rPr>
                        <a:t>Favourable climate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129AE6"/>
                    </a:solidFill>
                  </a:tcPr>
                </a:tc>
                <a:extLst>
                  <a:ext uri="{0D108BD9-81ED-4DB2-BD59-A6C34878D82A}">
                    <a16:rowId xmlns:a16="http://schemas.microsoft.com/office/drawing/2014/main" val="3840896102"/>
                  </a:ext>
                </a:extLst>
              </a:tr>
            </a:tbl>
          </a:graphicData>
        </a:graphic>
      </p:graphicFrame>
      <p:sp>
        <p:nvSpPr>
          <p:cNvPr id="45087" name="Line 31"/>
          <p:cNvSpPr>
            <a:spLocks noChangeShapeType="1"/>
          </p:cNvSpPr>
          <p:nvPr/>
        </p:nvSpPr>
        <p:spPr bwMode="auto">
          <a:xfrm>
            <a:off x="6816725" y="4005263"/>
            <a:ext cx="1727200" cy="0"/>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GB"/>
          </a:p>
        </p:txBody>
      </p:sp>
      <p:sp>
        <p:nvSpPr>
          <p:cNvPr id="45088" name="Line 32"/>
          <p:cNvSpPr>
            <a:spLocks noChangeShapeType="1"/>
          </p:cNvSpPr>
          <p:nvPr/>
        </p:nvSpPr>
        <p:spPr bwMode="auto">
          <a:xfrm>
            <a:off x="6816725" y="4868863"/>
            <a:ext cx="1727200" cy="0"/>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GB"/>
          </a:p>
        </p:txBody>
      </p:sp>
      <p:sp>
        <p:nvSpPr>
          <p:cNvPr id="45089" name="Line 33"/>
          <p:cNvSpPr>
            <a:spLocks noChangeShapeType="1"/>
          </p:cNvSpPr>
          <p:nvPr/>
        </p:nvSpPr>
        <p:spPr bwMode="auto">
          <a:xfrm>
            <a:off x="6816725" y="5949950"/>
            <a:ext cx="1727200" cy="0"/>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GB"/>
          </a:p>
        </p:txBody>
      </p:sp>
      <p:sp>
        <p:nvSpPr>
          <p:cNvPr id="45090" name="Rectangle 34"/>
          <p:cNvSpPr>
            <a:spLocks noChangeArrowheads="1"/>
          </p:cNvSpPr>
          <p:nvPr/>
        </p:nvSpPr>
        <p:spPr bwMode="auto">
          <a:xfrm>
            <a:off x="5916667" y="1628775"/>
            <a:ext cx="6119812" cy="482600"/>
          </a:xfrm>
          <a:prstGeom prst="rect">
            <a:avLst/>
          </a:prstGeom>
          <a:solidFill>
            <a:srgbClr val="129AE6"/>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lang="en-GB" altLang="en-US" sz="3600" b="1">
                <a:cs typeface="Times New Roman" panose="02020603050405020304" pitchFamily="18" charset="0"/>
              </a:rPr>
              <a:t>Form of Relationship</a:t>
            </a:r>
          </a:p>
        </p:txBody>
      </p:sp>
    </p:spTree>
    <p:extLst>
      <p:ext uri="{BB962C8B-B14F-4D97-AF65-F5344CB8AC3E}">
        <p14:creationId xmlns:p14="http://schemas.microsoft.com/office/powerpoint/2010/main" val="14990242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ate Placeholder 1"/>
          <p:cNvSpPr>
            <a:spLocks noGrp="1"/>
          </p:cNvSpPr>
          <p:nvPr>
            <p:ph type="dt" sz="half" idx="10"/>
          </p:nvPr>
        </p:nvSpPr>
        <p:spPr/>
        <p:txBody>
          <a:bodyPr/>
          <a:lstStyle/>
          <a:p>
            <a:fld id="{86F5C4F6-67BA-4DB4-A1FA-65F0BB852698}" type="datetime1">
              <a:rPr lang="en-GB" altLang="en-US"/>
              <a:pPr/>
              <a:t>08/11/2024</a:t>
            </a:fld>
            <a:endParaRPr lang="en-GB" altLang="en-US"/>
          </a:p>
        </p:txBody>
      </p:sp>
      <p:sp>
        <p:nvSpPr>
          <p:cNvPr id="7" name="Footer Placeholder 2"/>
          <p:cNvSpPr>
            <a:spLocks noGrp="1"/>
          </p:cNvSpPr>
          <p:nvPr>
            <p:ph type="ftr" sz="quarter" idx="11"/>
          </p:nvPr>
        </p:nvSpPr>
        <p:spPr/>
        <p:txBody>
          <a:bodyPr/>
          <a:lstStyle/>
          <a:p>
            <a:r>
              <a:rPr lang="en-GB" altLang="en-US"/>
              <a:t>Footer</a:t>
            </a:r>
          </a:p>
        </p:txBody>
      </p:sp>
      <p:sp>
        <p:nvSpPr>
          <p:cNvPr id="8" name="Slide Number Placeholder 3"/>
          <p:cNvSpPr>
            <a:spLocks noGrp="1"/>
          </p:cNvSpPr>
          <p:nvPr>
            <p:ph type="sldNum" sz="quarter" idx="12"/>
          </p:nvPr>
        </p:nvSpPr>
        <p:spPr/>
        <p:txBody>
          <a:bodyPr/>
          <a:lstStyle/>
          <a:p>
            <a:fld id="{E30BCCD7-CF75-4D71-9737-34D6F918F0D9}" type="slidenum">
              <a:rPr lang="en-GB" altLang="en-US"/>
              <a:pPr/>
              <a:t>20</a:t>
            </a:fld>
            <a:endParaRPr lang="en-GB" altLang="en-US"/>
          </a:p>
        </p:txBody>
      </p:sp>
      <p:sp>
        <p:nvSpPr>
          <p:cNvPr id="46082" name="Text Box 2"/>
          <p:cNvSpPr txBox="1">
            <a:spLocks noChangeArrowheads="1"/>
          </p:cNvSpPr>
          <p:nvPr/>
        </p:nvSpPr>
        <p:spPr bwMode="auto">
          <a:xfrm>
            <a:off x="3267502" y="259911"/>
            <a:ext cx="56070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3600" b="1" dirty="0">
                <a:solidFill>
                  <a:schemeClr val="bg1"/>
                </a:solidFill>
                <a:latin typeface="Times New Roman" panose="02020603050405020304" pitchFamily="18" charset="0"/>
                <a:cs typeface="Times New Roman" panose="02020603050405020304" pitchFamily="18" charset="0"/>
              </a:rPr>
              <a:t>Types of Strategic Alliances</a:t>
            </a:r>
          </a:p>
        </p:txBody>
      </p:sp>
      <p:sp>
        <p:nvSpPr>
          <p:cNvPr id="46084" name="Text Box 4"/>
          <p:cNvSpPr txBox="1">
            <a:spLocks noChangeArrowheads="1"/>
          </p:cNvSpPr>
          <p:nvPr/>
        </p:nvSpPr>
        <p:spPr bwMode="auto">
          <a:xfrm>
            <a:off x="1572952" y="1465264"/>
            <a:ext cx="9959406"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GB" altLang="en-US" sz="2800" dirty="0">
                <a:latin typeface="Arial" panose="020B0604020202020204" pitchFamily="34" charset="0"/>
                <a:cs typeface="Arial" panose="020B0604020202020204" pitchFamily="34" charset="0"/>
              </a:rPr>
              <a:t>“A </a:t>
            </a:r>
            <a:r>
              <a:rPr lang="en-GB" altLang="en-US" sz="2800" b="1" dirty="0">
                <a:latin typeface="Arial" panose="020B0604020202020204" pitchFamily="34" charset="0"/>
                <a:cs typeface="Arial" panose="020B0604020202020204" pitchFamily="34" charset="0"/>
              </a:rPr>
              <a:t>joint venture</a:t>
            </a:r>
            <a:r>
              <a:rPr lang="en-GB" altLang="en-US" sz="2800" dirty="0">
                <a:latin typeface="Arial" panose="020B0604020202020204" pitchFamily="34" charset="0"/>
                <a:cs typeface="Arial" panose="020B0604020202020204" pitchFamily="34" charset="0"/>
              </a:rPr>
              <a:t> is the formation of a company whose shares are owned jointly by two parent companies.  It usually shares some of the assets and skills of both parents”</a:t>
            </a:r>
            <a:r>
              <a:rPr lang="en-GB" altLang="en-US" sz="3200" dirty="0">
                <a:latin typeface="Arial" panose="020B0604020202020204" pitchFamily="34" charset="0"/>
                <a:cs typeface="Arial" panose="020B0604020202020204" pitchFamily="34" charset="0"/>
              </a:rPr>
              <a:t>   </a:t>
            </a:r>
          </a:p>
          <a:p>
            <a:r>
              <a:rPr lang="en-GB" altLang="en-US" sz="3200" dirty="0">
                <a:latin typeface="Arial" panose="020B0604020202020204" pitchFamily="34" charset="0"/>
                <a:cs typeface="Arial" panose="020B0604020202020204" pitchFamily="34" charset="0"/>
              </a:rPr>
              <a:t>					</a:t>
            </a:r>
            <a:r>
              <a:rPr lang="en-GB" altLang="en-US" sz="2000" dirty="0">
                <a:latin typeface="Arial" panose="020B0604020202020204" pitchFamily="34" charset="0"/>
                <a:cs typeface="Arial" panose="020B0604020202020204" pitchFamily="34" charset="0"/>
              </a:rPr>
              <a:t>Lynch (2000p583)</a:t>
            </a:r>
            <a:endParaRPr lang="en-GB" altLang="en-US" sz="2400" dirty="0">
              <a:latin typeface="Arial" panose="020B0604020202020204" pitchFamily="34" charset="0"/>
              <a:cs typeface="Arial" panose="020B0604020202020204" pitchFamily="34" charset="0"/>
            </a:endParaRPr>
          </a:p>
        </p:txBody>
      </p:sp>
      <p:sp>
        <p:nvSpPr>
          <p:cNvPr id="46085" name="Text Box 5"/>
          <p:cNvSpPr txBox="1">
            <a:spLocks noChangeArrowheads="1"/>
          </p:cNvSpPr>
          <p:nvPr/>
        </p:nvSpPr>
        <p:spPr bwMode="auto">
          <a:xfrm>
            <a:off x="2336706" y="3404256"/>
            <a:ext cx="6056667" cy="29546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285750" indent="-285750" eaLnBrk="0" hangingPunct="0">
              <a:buFont typeface="Arial" panose="020B0604020202020204" pitchFamily="34" charset="0"/>
              <a:buChar char="•"/>
            </a:pPr>
            <a:endParaRPr lang="en-GB" altLang="en-US" dirty="0">
              <a:latin typeface="Arial" panose="020B0604020202020204" pitchFamily="34" charset="0"/>
              <a:cs typeface="Arial" panose="020B0604020202020204" pitchFamily="34" charset="0"/>
            </a:endParaRPr>
          </a:p>
          <a:p>
            <a:pPr marL="457200" indent="-457200" eaLnBrk="0" hangingPunct="0">
              <a:buFont typeface="Arial" panose="020B0604020202020204" pitchFamily="34" charset="0"/>
              <a:buChar char="•"/>
            </a:pPr>
            <a:r>
              <a:rPr lang="en-GB" altLang="en-US" sz="2800" dirty="0">
                <a:latin typeface="Arial" panose="020B0604020202020204" pitchFamily="34" charset="0"/>
                <a:cs typeface="Arial" panose="020B0604020202020204" pitchFamily="34" charset="0"/>
              </a:rPr>
              <a:t>Consortia</a:t>
            </a:r>
          </a:p>
          <a:p>
            <a:pPr marL="457200" indent="-457200" eaLnBrk="0" hangingPunct="0">
              <a:buFont typeface="Arial" panose="020B0604020202020204" pitchFamily="34" charset="0"/>
              <a:buChar char="•"/>
            </a:pPr>
            <a:r>
              <a:rPr lang="en-GB" altLang="en-US" sz="2800" dirty="0">
                <a:latin typeface="Arial" panose="020B0604020202020204" pitchFamily="34" charset="0"/>
                <a:cs typeface="Arial" panose="020B0604020202020204" pitchFamily="34" charset="0"/>
              </a:rPr>
              <a:t>Networks</a:t>
            </a:r>
          </a:p>
          <a:p>
            <a:pPr marL="457200" indent="-457200" eaLnBrk="0" hangingPunct="0">
              <a:buFont typeface="Arial" panose="020B0604020202020204" pitchFamily="34" charset="0"/>
              <a:buChar char="•"/>
            </a:pPr>
            <a:r>
              <a:rPr lang="en-GB" altLang="en-US" sz="2800" dirty="0">
                <a:latin typeface="Arial" panose="020B0604020202020204" pitchFamily="34" charset="0"/>
                <a:cs typeface="Arial" panose="020B0604020202020204" pitchFamily="34" charset="0"/>
              </a:rPr>
              <a:t>Franchising</a:t>
            </a:r>
          </a:p>
          <a:p>
            <a:pPr marL="457200" indent="-457200" eaLnBrk="0" hangingPunct="0">
              <a:buFont typeface="Arial" panose="020B0604020202020204" pitchFamily="34" charset="0"/>
              <a:buChar char="•"/>
            </a:pPr>
            <a:r>
              <a:rPr lang="en-GB" altLang="en-US" sz="2800" dirty="0">
                <a:latin typeface="Arial" panose="020B0604020202020204" pitchFamily="34" charset="0"/>
                <a:cs typeface="Arial" panose="020B0604020202020204" pitchFamily="34" charset="0"/>
              </a:rPr>
              <a:t>Licensing</a:t>
            </a:r>
          </a:p>
          <a:p>
            <a:pPr marL="457200" indent="-457200" eaLnBrk="0" hangingPunct="0">
              <a:buFont typeface="Arial" panose="020B0604020202020204" pitchFamily="34" charset="0"/>
              <a:buChar char="•"/>
            </a:pPr>
            <a:r>
              <a:rPr lang="en-GB" altLang="en-US" sz="2800" dirty="0">
                <a:latin typeface="Arial" panose="020B0604020202020204" pitchFamily="34" charset="0"/>
                <a:cs typeface="Arial" panose="020B0604020202020204" pitchFamily="34" charset="0"/>
              </a:rPr>
              <a:t>Subcontracting (outsourcing)</a:t>
            </a:r>
          </a:p>
          <a:p>
            <a:pPr marL="457200" indent="-457200" eaLnBrk="0" hangingPunct="0">
              <a:buFont typeface="Arial" panose="020B0604020202020204" pitchFamily="34" charset="0"/>
              <a:buChar char="•"/>
            </a:pPr>
            <a:endParaRPr lang="en-GB" alt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498209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Date Placeholder 1"/>
          <p:cNvSpPr>
            <a:spLocks noGrp="1"/>
          </p:cNvSpPr>
          <p:nvPr>
            <p:ph type="dt" sz="half" idx="10"/>
          </p:nvPr>
        </p:nvSpPr>
        <p:spPr/>
        <p:txBody>
          <a:bodyPr/>
          <a:lstStyle/>
          <a:p>
            <a:fld id="{F74E5DBC-96D5-4322-B23C-C239D3A69A53}" type="datetime1">
              <a:rPr lang="en-GB" altLang="en-US"/>
              <a:pPr/>
              <a:t>08/11/2024</a:t>
            </a:fld>
            <a:endParaRPr lang="en-GB" altLang="en-US"/>
          </a:p>
        </p:txBody>
      </p:sp>
      <p:sp>
        <p:nvSpPr>
          <p:cNvPr id="12" name="Footer Placeholder 2"/>
          <p:cNvSpPr>
            <a:spLocks noGrp="1"/>
          </p:cNvSpPr>
          <p:nvPr>
            <p:ph type="ftr" sz="quarter" idx="11"/>
          </p:nvPr>
        </p:nvSpPr>
        <p:spPr/>
        <p:txBody>
          <a:bodyPr/>
          <a:lstStyle/>
          <a:p>
            <a:r>
              <a:rPr lang="en-GB" altLang="en-US"/>
              <a:t>Footer</a:t>
            </a:r>
          </a:p>
        </p:txBody>
      </p:sp>
      <p:sp>
        <p:nvSpPr>
          <p:cNvPr id="13" name="Slide Number Placeholder 3"/>
          <p:cNvSpPr>
            <a:spLocks noGrp="1"/>
          </p:cNvSpPr>
          <p:nvPr>
            <p:ph type="sldNum" sz="quarter" idx="12"/>
          </p:nvPr>
        </p:nvSpPr>
        <p:spPr/>
        <p:txBody>
          <a:bodyPr/>
          <a:lstStyle/>
          <a:p>
            <a:fld id="{E404A67E-F87E-4570-9118-C5E8A8C1B5CA}" type="slidenum">
              <a:rPr lang="en-GB" altLang="en-US"/>
              <a:pPr/>
              <a:t>21</a:t>
            </a:fld>
            <a:endParaRPr lang="en-GB" altLang="en-US"/>
          </a:p>
        </p:txBody>
      </p:sp>
      <p:sp>
        <p:nvSpPr>
          <p:cNvPr id="47106" name="Text Box 2"/>
          <p:cNvSpPr txBox="1">
            <a:spLocks noChangeArrowheads="1"/>
          </p:cNvSpPr>
          <p:nvPr/>
        </p:nvSpPr>
        <p:spPr bwMode="auto">
          <a:xfrm>
            <a:off x="3783013" y="373063"/>
            <a:ext cx="436245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4000" b="1" dirty="0">
                <a:solidFill>
                  <a:schemeClr val="bg1"/>
                </a:solidFill>
                <a:latin typeface="Times New Roman" panose="02020603050405020304" pitchFamily="18" charset="0"/>
                <a:cs typeface="Times New Roman" panose="02020603050405020304" pitchFamily="18" charset="0"/>
              </a:rPr>
              <a:t> Strategic Alliances</a:t>
            </a:r>
          </a:p>
        </p:txBody>
      </p:sp>
      <p:sp>
        <p:nvSpPr>
          <p:cNvPr id="47108" name="Rectangle 4"/>
          <p:cNvSpPr>
            <a:spLocks noChangeArrowheads="1"/>
          </p:cNvSpPr>
          <p:nvPr/>
        </p:nvSpPr>
        <p:spPr bwMode="auto">
          <a:xfrm>
            <a:off x="1752600" y="1524000"/>
            <a:ext cx="8763000" cy="5105400"/>
          </a:xfrm>
          <a:prstGeom prst="rect">
            <a:avLst/>
          </a:prstGeom>
          <a:solidFill>
            <a:schemeClr val="bg1"/>
          </a:solidFill>
          <a:ln w="9525">
            <a:solidFill>
              <a:schemeClr val="tx1"/>
            </a:solidFill>
            <a:miter lim="800000"/>
            <a:headEnd/>
            <a:tailEnd/>
          </a:ln>
          <a:effectLst/>
        </p:spPr>
        <p:txBody>
          <a:bodyPr wrap="none" anchor="ctr"/>
          <a:lstStyle/>
          <a:p>
            <a:pPr algn="ctr"/>
            <a:endParaRPr lang="en-US" altLang="en-US" sz="3600">
              <a:latin typeface="Times New Roman" panose="02020603050405020304" pitchFamily="18" charset="0"/>
              <a:cs typeface="Times New Roman" panose="02020603050405020304" pitchFamily="18" charset="0"/>
            </a:endParaRPr>
          </a:p>
        </p:txBody>
      </p:sp>
      <p:sp>
        <p:nvSpPr>
          <p:cNvPr id="47109" name="Line 5"/>
          <p:cNvSpPr>
            <a:spLocks noChangeShapeType="1"/>
          </p:cNvSpPr>
          <p:nvPr/>
        </p:nvSpPr>
        <p:spPr bwMode="auto">
          <a:xfrm>
            <a:off x="5791200" y="1524000"/>
            <a:ext cx="0" cy="5105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7110" name="Line 6"/>
          <p:cNvSpPr>
            <a:spLocks noChangeShapeType="1"/>
          </p:cNvSpPr>
          <p:nvPr/>
        </p:nvSpPr>
        <p:spPr bwMode="auto">
          <a:xfrm>
            <a:off x="1752600" y="2133600"/>
            <a:ext cx="87630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7111" name="Text Box 7"/>
          <p:cNvSpPr txBox="1">
            <a:spLocks noChangeArrowheads="1"/>
          </p:cNvSpPr>
          <p:nvPr/>
        </p:nvSpPr>
        <p:spPr bwMode="auto">
          <a:xfrm>
            <a:off x="1752600" y="1447800"/>
            <a:ext cx="23431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3600">
                <a:latin typeface="Times New Roman" panose="02020603050405020304" pitchFamily="18" charset="0"/>
                <a:cs typeface="Times New Roman" panose="02020603050405020304" pitchFamily="18" charset="0"/>
              </a:rPr>
              <a:t>Advantages</a:t>
            </a:r>
          </a:p>
        </p:txBody>
      </p:sp>
      <p:sp>
        <p:nvSpPr>
          <p:cNvPr id="47112" name="Text Box 8"/>
          <p:cNvSpPr txBox="1">
            <a:spLocks noChangeArrowheads="1"/>
          </p:cNvSpPr>
          <p:nvPr/>
        </p:nvSpPr>
        <p:spPr bwMode="auto">
          <a:xfrm>
            <a:off x="5791200" y="1524000"/>
            <a:ext cx="28511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3600">
                <a:latin typeface="Times New Roman" panose="02020603050405020304" pitchFamily="18" charset="0"/>
                <a:cs typeface="Times New Roman" panose="02020603050405020304" pitchFamily="18" charset="0"/>
              </a:rPr>
              <a:t>Disadvantages</a:t>
            </a:r>
          </a:p>
        </p:txBody>
      </p:sp>
      <p:sp>
        <p:nvSpPr>
          <p:cNvPr id="47113" name="Text Box 9"/>
          <p:cNvSpPr txBox="1">
            <a:spLocks noChangeArrowheads="1"/>
          </p:cNvSpPr>
          <p:nvPr/>
        </p:nvSpPr>
        <p:spPr bwMode="auto">
          <a:xfrm>
            <a:off x="1752600" y="2251075"/>
            <a:ext cx="3962400"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buFontTx/>
              <a:buChar char="•"/>
            </a:pPr>
            <a:r>
              <a:rPr lang="en-GB" altLang="en-US" sz="2400">
                <a:latin typeface="Times New Roman" panose="02020603050405020304" pitchFamily="18" charset="0"/>
                <a:cs typeface="Times New Roman" panose="02020603050405020304" pitchFamily="18" charset="0"/>
              </a:rPr>
              <a:t>Can build close contacts with partner</a:t>
            </a:r>
          </a:p>
          <a:p>
            <a:pPr>
              <a:buFontTx/>
              <a:buChar char="•"/>
            </a:pPr>
            <a:endParaRPr lang="en-GB" altLang="en-US" sz="2400">
              <a:latin typeface="Times New Roman" panose="02020603050405020304" pitchFamily="18" charset="0"/>
              <a:cs typeface="Times New Roman" panose="02020603050405020304" pitchFamily="18" charset="0"/>
            </a:endParaRPr>
          </a:p>
          <a:p>
            <a:pPr>
              <a:buFontTx/>
              <a:buChar char="•"/>
            </a:pPr>
            <a:r>
              <a:rPr lang="en-GB" altLang="en-US" sz="2400">
                <a:latin typeface="Times New Roman" panose="02020603050405020304" pitchFamily="18" charset="0"/>
                <a:cs typeface="Times New Roman" panose="02020603050405020304" pitchFamily="18" charset="0"/>
              </a:rPr>
              <a:t>Uses joint expertise and commitment</a:t>
            </a:r>
          </a:p>
          <a:p>
            <a:pPr>
              <a:buFontTx/>
              <a:buChar char="•"/>
            </a:pPr>
            <a:endParaRPr lang="en-GB" altLang="en-US" sz="2400">
              <a:latin typeface="Times New Roman" panose="02020603050405020304" pitchFamily="18" charset="0"/>
              <a:cs typeface="Times New Roman" panose="02020603050405020304" pitchFamily="18" charset="0"/>
            </a:endParaRPr>
          </a:p>
          <a:p>
            <a:pPr>
              <a:buFontTx/>
              <a:buChar char="•"/>
            </a:pPr>
            <a:r>
              <a:rPr lang="en-GB" altLang="en-US" sz="2400">
                <a:latin typeface="Times New Roman" panose="02020603050405020304" pitchFamily="18" charset="0"/>
                <a:cs typeface="Times New Roman" panose="02020603050405020304" pitchFamily="18" charset="0"/>
              </a:rPr>
              <a:t>Allows potential partners to learn about each other</a:t>
            </a:r>
          </a:p>
          <a:p>
            <a:pPr>
              <a:buFontTx/>
              <a:buChar char="•"/>
            </a:pPr>
            <a:endParaRPr lang="en-GB" altLang="en-US" sz="2400">
              <a:latin typeface="Times New Roman" panose="02020603050405020304" pitchFamily="18" charset="0"/>
              <a:cs typeface="Times New Roman" panose="02020603050405020304" pitchFamily="18" charset="0"/>
            </a:endParaRPr>
          </a:p>
          <a:p>
            <a:pPr>
              <a:buFontTx/>
              <a:buChar char="•"/>
            </a:pPr>
            <a:r>
              <a:rPr lang="en-GB" altLang="en-US" sz="2400">
                <a:latin typeface="Times New Roman" panose="02020603050405020304" pitchFamily="18" charset="0"/>
                <a:cs typeface="Times New Roman" panose="02020603050405020304" pitchFamily="18" charset="0"/>
              </a:rPr>
              <a:t>Locks out other competitors</a:t>
            </a:r>
          </a:p>
        </p:txBody>
      </p:sp>
      <p:sp>
        <p:nvSpPr>
          <p:cNvPr id="47114" name="Text Box 10"/>
          <p:cNvSpPr txBox="1">
            <a:spLocks noChangeArrowheads="1"/>
          </p:cNvSpPr>
          <p:nvPr/>
        </p:nvSpPr>
        <p:spPr bwMode="auto">
          <a:xfrm>
            <a:off x="5851526" y="2251075"/>
            <a:ext cx="4587875"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buFontTx/>
              <a:buChar char="•"/>
            </a:pPr>
            <a:r>
              <a:rPr lang="en-GB" altLang="en-US" sz="2400">
                <a:latin typeface="Times New Roman" panose="02020603050405020304" pitchFamily="18" charset="0"/>
                <a:cs typeface="Times New Roman" panose="02020603050405020304" pitchFamily="18" charset="0"/>
              </a:rPr>
              <a:t>Slow and plodding approach</a:t>
            </a:r>
          </a:p>
          <a:p>
            <a:pPr>
              <a:buFontTx/>
              <a:buChar char="•"/>
            </a:pPr>
            <a:endParaRPr lang="en-GB" altLang="en-US" sz="2400">
              <a:latin typeface="Times New Roman" panose="02020603050405020304" pitchFamily="18" charset="0"/>
              <a:cs typeface="Times New Roman" panose="02020603050405020304" pitchFamily="18" charset="0"/>
            </a:endParaRPr>
          </a:p>
          <a:p>
            <a:pPr>
              <a:buFontTx/>
              <a:buChar char="•"/>
            </a:pPr>
            <a:r>
              <a:rPr lang="en-GB" altLang="en-US" sz="2400">
                <a:latin typeface="Times New Roman" panose="02020603050405020304" pitchFamily="18" charset="0"/>
                <a:cs typeface="Times New Roman" panose="02020603050405020304" pitchFamily="18" charset="0"/>
              </a:rPr>
              <a:t>Needs constant work to keep relationship sound</a:t>
            </a:r>
          </a:p>
          <a:p>
            <a:pPr>
              <a:buFontTx/>
              <a:buChar char="•"/>
            </a:pPr>
            <a:endParaRPr lang="en-GB" altLang="en-US" sz="2400">
              <a:latin typeface="Times New Roman" panose="02020603050405020304" pitchFamily="18" charset="0"/>
              <a:cs typeface="Times New Roman" panose="02020603050405020304" pitchFamily="18" charset="0"/>
            </a:endParaRPr>
          </a:p>
          <a:p>
            <a:pPr>
              <a:buFontTx/>
              <a:buChar char="•"/>
            </a:pPr>
            <a:r>
              <a:rPr lang="en-GB" altLang="en-US" sz="2400">
                <a:latin typeface="Times New Roman" panose="02020603050405020304" pitchFamily="18" charset="0"/>
                <a:cs typeface="Times New Roman" panose="02020603050405020304" pitchFamily="18" charset="0"/>
              </a:rPr>
              <a:t>Partners may only have a limited joint commitment to make alliance a success</a:t>
            </a:r>
          </a:p>
          <a:p>
            <a:pPr>
              <a:buFontTx/>
              <a:buChar char="•"/>
            </a:pPr>
            <a:endParaRPr lang="en-GB" altLang="en-US" sz="2400">
              <a:latin typeface="Times New Roman" panose="02020603050405020304" pitchFamily="18" charset="0"/>
              <a:cs typeface="Times New Roman" panose="02020603050405020304" pitchFamily="18" charset="0"/>
            </a:endParaRPr>
          </a:p>
          <a:p>
            <a:pPr>
              <a:buFontTx/>
              <a:buChar char="•"/>
            </a:pPr>
            <a:r>
              <a:rPr lang="en-GB" altLang="en-US" sz="2400">
                <a:latin typeface="Times New Roman" panose="02020603050405020304" pitchFamily="18" charset="0"/>
                <a:cs typeface="Times New Roman" panose="02020603050405020304" pitchFamily="18" charset="0"/>
              </a:rPr>
              <a:t>Unlikely to build economies of scale</a:t>
            </a:r>
          </a:p>
        </p:txBody>
      </p:sp>
    </p:spTree>
    <p:extLst>
      <p:ext uri="{BB962C8B-B14F-4D97-AF65-F5344CB8AC3E}">
        <p14:creationId xmlns:p14="http://schemas.microsoft.com/office/powerpoint/2010/main" val="12955683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245659" y="-2458"/>
            <a:ext cx="11723427" cy="6755683"/>
          </a:xfrm>
          <a:prstGeom prst="rect">
            <a:avLst/>
          </a:prstGeom>
        </p:spPr>
      </p:pic>
    </p:spTree>
    <p:extLst>
      <p:ext uri="{BB962C8B-B14F-4D97-AF65-F5344CB8AC3E}">
        <p14:creationId xmlns:p14="http://schemas.microsoft.com/office/powerpoint/2010/main" val="10021255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Date Placeholder 1"/>
          <p:cNvSpPr>
            <a:spLocks noGrp="1"/>
          </p:cNvSpPr>
          <p:nvPr>
            <p:ph type="dt" sz="half" idx="10"/>
          </p:nvPr>
        </p:nvSpPr>
        <p:spPr/>
        <p:txBody>
          <a:bodyPr/>
          <a:lstStyle/>
          <a:p>
            <a:fld id="{4029B90A-1F68-4BCD-B16D-6DB81E2685D0}" type="datetime1">
              <a:rPr lang="en-GB" altLang="en-US"/>
              <a:pPr/>
              <a:t>08/11/2024</a:t>
            </a:fld>
            <a:endParaRPr lang="en-GB" altLang="en-US"/>
          </a:p>
        </p:txBody>
      </p:sp>
      <p:sp>
        <p:nvSpPr>
          <p:cNvPr id="11" name="Footer Placeholder 2"/>
          <p:cNvSpPr>
            <a:spLocks noGrp="1"/>
          </p:cNvSpPr>
          <p:nvPr>
            <p:ph type="ftr" sz="quarter" idx="11"/>
          </p:nvPr>
        </p:nvSpPr>
        <p:spPr/>
        <p:txBody>
          <a:bodyPr/>
          <a:lstStyle/>
          <a:p>
            <a:r>
              <a:rPr lang="en-GB" altLang="en-US"/>
              <a:t>Footer</a:t>
            </a:r>
          </a:p>
        </p:txBody>
      </p:sp>
      <p:sp>
        <p:nvSpPr>
          <p:cNvPr id="12" name="Slide Number Placeholder 3"/>
          <p:cNvSpPr>
            <a:spLocks noGrp="1"/>
          </p:cNvSpPr>
          <p:nvPr>
            <p:ph type="sldNum" sz="quarter" idx="12"/>
          </p:nvPr>
        </p:nvSpPr>
        <p:spPr/>
        <p:txBody>
          <a:bodyPr/>
          <a:lstStyle/>
          <a:p>
            <a:fld id="{D0AD352E-3229-4F11-84AB-378E2DB14CCC}" type="slidenum">
              <a:rPr lang="en-GB" altLang="en-US"/>
              <a:pPr/>
              <a:t>23</a:t>
            </a:fld>
            <a:endParaRPr lang="en-GB" altLang="en-US"/>
          </a:p>
        </p:txBody>
      </p:sp>
      <p:sp>
        <p:nvSpPr>
          <p:cNvPr id="48130" name="Rectangle 2"/>
          <p:cNvSpPr>
            <a:spLocks noChangeArrowheads="1"/>
          </p:cNvSpPr>
          <p:nvPr/>
        </p:nvSpPr>
        <p:spPr bwMode="auto">
          <a:xfrm>
            <a:off x="4174332" y="342106"/>
            <a:ext cx="32766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4000" b="1" dirty="0">
                <a:solidFill>
                  <a:schemeClr val="bg1"/>
                </a:solidFill>
                <a:latin typeface="Times New Roman" panose="02020603050405020304" pitchFamily="18" charset="0"/>
                <a:cs typeface="Times New Roman" panose="02020603050405020304" pitchFamily="18" charset="0"/>
              </a:rPr>
              <a:t>Joint ventures</a:t>
            </a:r>
          </a:p>
        </p:txBody>
      </p:sp>
      <p:sp>
        <p:nvSpPr>
          <p:cNvPr id="48131" name="Rectangle 3"/>
          <p:cNvSpPr>
            <a:spLocks noChangeArrowheads="1"/>
          </p:cNvSpPr>
          <p:nvPr/>
        </p:nvSpPr>
        <p:spPr bwMode="auto">
          <a:xfrm>
            <a:off x="1676400" y="1447800"/>
            <a:ext cx="8763000" cy="5181600"/>
          </a:xfrm>
          <a:prstGeom prst="rect">
            <a:avLst/>
          </a:prstGeom>
          <a:solidFill>
            <a:schemeClr val="bg1"/>
          </a:solidFill>
          <a:ln w="9525">
            <a:solidFill>
              <a:schemeClr val="tx1"/>
            </a:solidFill>
            <a:miter lim="800000"/>
            <a:headEnd/>
            <a:tailEnd/>
          </a:ln>
          <a:effectLst/>
        </p:spPr>
        <p:txBody>
          <a:bodyPr wrap="none" anchor="ctr"/>
          <a:lstStyle/>
          <a:p>
            <a:pPr algn="ctr"/>
            <a:endParaRPr lang="en-US" altLang="en-US" sz="3600">
              <a:latin typeface="Times New Roman" panose="02020603050405020304" pitchFamily="18" charset="0"/>
              <a:cs typeface="Times New Roman" panose="02020603050405020304" pitchFamily="18" charset="0"/>
            </a:endParaRPr>
          </a:p>
        </p:txBody>
      </p:sp>
      <p:sp>
        <p:nvSpPr>
          <p:cNvPr id="48132" name="Line 4"/>
          <p:cNvSpPr>
            <a:spLocks noChangeShapeType="1"/>
          </p:cNvSpPr>
          <p:nvPr/>
        </p:nvSpPr>
        <p:spPr bwMode="auto">
          <a:xfrm>
            <a:off x="2133600" y="1981200"/>
            <a:ext cx="80010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8133" name="Line 5"/>
          <p:cNvSpPr>
            <a:spLocks noChangeShapeType="1"/>
          </p:cNvSpPr>
          <p:nvPr/>
        </p:nvSpPr>
        <p:spPr bwMode="auto">
          <a:xfrm>
            <a:off x="6019800" y="1447800"/>
            <a:ext cx="0" cy="51816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48134" name="Text Box 6"/>
          <p:cNvSpPr txBox="1">
            <a:spLocks noChangeArrowheads="1"/>
          </p:cNvSpPr>
          <p:nvPr/>
        </p:nvSpPr>
        <p:spPr bwMode="auto">
          <a:xfrm>
            <a:off x="2209801" y="1422400"/>
            <a:ext cx="210502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3200" dirty="0">
                <a:latin typeface="Times New Roman" panose="02020603050405020304" pitchFamily="18" charset="0"/>
                <a:cs typeface="Times New Roman" panose="02020603050405020304" pitchFamily="18" charset="0"/>
              </a:rPr>
              <a:t>Advantages</a:t>
            </a:r>
          </a:p>
        </p:txBody>
      </p:sp>
      <p:sp>
        <p:nvSpPr>
          <p:cNvPr id="48135" name="Text Box 7"/>
          <p:cNvSpPr txBox="1">
            <a:spLocks noChangeArrowheads="1"/>
          </p:cNvSpPr>
          <p:nvPr/>
        </p:nvSpPr>
        <p:spPr bwMode="auto">
          <a:xfrm>
            <a:off x="6172201" y="1371600"/>
            <a:ext cx="2557463"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3200">
                <a:latin typeface="Times New Roman" panose="02020603050405020304" pitchFamily="18" charset="0"/>
                <a:cs typeface="Times New Roman" panose="02020603050405020304" pitchFamily="18" charset="0"/>
              </a:rPr>
              <a:t>Disadvantages</a:t>
            </a:r>
            <a:endParaRPr lang="en-GB" altLang="en-US" sz="3600">
              <a:latin typeface="Times New Roman" panose="02020603050405020304" pitchFamily="18" charset="0"/>
              <a:cs typeface="Times New Roman" panose="02020603050405020304" pitchFamily="18" charset="0"/>
            </a:endParaRPr>
          </a:p>
        </p:txBody>
      </p:sp>
      <p:sp>
        <p:nvSpPr>
          <p:cNvPr id="48136" name="Text Box 8"/>
          <p:cNvSpPr txBox="1">
            <a:spLocks noChangeArrowheads="1"/>
          </p:cNvSpPr>
          <p:nvPr/>
        </p:nvSpPr>
        <p:spPr bwMode="auto">
          <a:xfrm>
            <a:off x="1676400" y="2057401"/>
            <a:ext cx="4343400"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buFontTx/>
              <a:buChar char="•"/>
            </a:pPr>
            <a:r>
              <a:rPr lang="en-GB" altLang="en-US" sz="2400" dirty="0">
                <a:latin typeface="Times New Roman" panose="02020603050405020304" pitchFamily="18" charset="0"/>
                <a:cs typeface="Times New Roman" panose="02020603050405020304" pitchFamily="18" charset="0"/>
              </a:rPr>
              <a:t>Builds Scale quickly</a:t>
            </a:r>
          </a:p>
          <a:p>
            <a:pPr>
              <a:buFontTx/>
              <a:buChar char="•"/>
            </a:pPr>
            <a:endParaRPr lang="en-GB" altLang="en-US" sz="2400" dirty="0">
              <a:latin typeface="Times New Roman" panose="02020603050405020304" pitchFamily="18" charset="0"/>
              <a:cs typeface="Times New Roman" panose="02020603050405020304" pitchFamily="18" charset="0"/>
            </a:endParaRPr>
          </a:p>
          <a:p>
            <a:pPr>
              <a:buFontTx/>
              <a:buChar char="•"/>
            </a:pPr>
            <a:r>
              <a:rPr lang="en-GB" altLang="en-US" sz="2400" dirty="0">
                <a:latin typeface="Times New Roman" panose="02020603050405020304" pitchFamily="18" charset="0"/>
                <a:cs typeface="Times New Roman" panose="02020603050405020304" pitchFamily="18" charset="0"/>
              </a:rPr>
              <a:t>Obtains specialist expertise Quickly</a:t>
            </a:r>
          </a:p>
          <a:p>
            <a:pPr>
              <a:buFontTx/>
              <a:buChar char="•"/>
            </a:pPr>
            <a:endParaRPr lang="en-GB" altLang="en-US" sz="2400" dirty="0">
              <a:latin typeface="Times New Roman" panose="02020603050405020304" pitchFamily="18" charset="0"/>
              <a:cs typeface="Times New Roman" panose="02020603050405020304" pitchFamily="18" charset="0"/>
            </a:endParaRPr>
          </a:p>
          <a:p>
            <a:pPr>
              <a:buFontTx/>
              <a:buChar char="•"/>
            </a:pPr>
            <a:r>
              <a:rPr lang="en-GB" altLang="en-US" sz="2400" dirty="0">
                <a:latin typeface="Times New Roman" panose="02020603050405020304" pitchFamily="18" charset="0"/>
                <a:cs typeface="Times New Roman" panose="02020603050405020304" pitchFamily="18" charset="0"/>
              </a:rPr>
              <a:t>Cheaper than acquisition</a:t>
            </a:r>
          </a:p>
          <a:p>
            <a:pPr>
              <a:buFontTx/>
              <a:buChar char="•"/>
            </a:pPr>
            <a:endParaRPr lang="en-GB" altLang="en-US" sz="2400" dirty="0">
              <a:latin typeface="Times New Roman" panose="02020603050405020304" pitchFamily="18" charset="0"/>
              <a:cs typeface="Times New Roman" panose="02020603050405020304" pitchFamily="18" charset="0"/>
            </a:endParaRPr>
          </a:p>
          <a:p>
            <a:pPr>
              <a:buFontTx/>
              <a:buChar char="•"/>
            </a:pPr>
            <a:r>
              <a:rPr lang="en-GB" altLang="en-US" sz="2400" dirty="0">
                <a:latin typeface="Times New Roman" panose="02020603050405020304" pitchFamily="18" charset="0"/>
                <a:cs typeface="Times New Roman" panose="02020603050405020304" pitchFamily="18" charset="0"/>
              </a:rPr>
              <a:t>Can be used where outright acquisitions not feasible</a:t>
            </a:r>
          </a:p>
          <a:p>
            <a:pPr>
              <a:buFontTx/>
              <a:buChar char="•"/>
            </a:pPr>
            <a:endParaRPr lang="en-GB" altLang="en-US" sz="2400" dirty="0">
              <a:latin typeface="Times New Roman" panose="02020603050405020304" pitchFamily="18" charset="0"/>
              <a:cs typeface="Times New Roman" panose="02020603050405020304" pitchFamily="18" charset="0"/>
            </a:endParaRPr>
          </a:p>
          <a:p>
            <a:pPr>
              <a:buFontTx/>
              <a:buChar char="•"/>
            </a:pPr>
            <a:r>
              <a:rPr lang="en-GB" altLang="en-US" sz="2400" dirty="0">
                <a:latin typeface="Times New Roman" panose="02020603050405020304" pitchFamily="18" charset="0"/>
                <a:cs typeface="Times New Roman" panose="02020603050405020304" pitchFamily="18" charset="0"/>
              </a:rPr>
              <a:t>Can be used where similar product available</a:t>
            </a:r>
          </a:p>
        </p:txBody>
      </p:sp>
      <p:sp>
        <p:nvSpPr>
          <p:cNvPr id="48137" name="Text Box 9"/>
          <p:cNvSpPr txBox="1">
            <a:spLocks noChangeArrowheads="1"/>
          </p:cNvSpPr>
          <p:nvPr/>
        </p:nvSpPr>
        <p:spPr bwMode="auto">
          <a:xfrm>
            <a:off x="6019800" y="2174875"/>
            <a:ext cx="4343400"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buFontTx/>
              <a:buChar char="•"/>
            </a:pPr>
            <a:r>
              <a:rPr lang="en-GB" altLang="en-US" sz="2400">
                <a:latin typeface="Times New Roman" panose="02020603050405020304" pitchFamily="18" charset="0"/>
                <a:cs typeface="Times New Roman" panose="02020603050405020304" pitchFamily="18" charset="0"/>
              </a:rPr>
              <a:t>Control lost to some extent</a:t>
            </a:r>
          </a:p>
          <a:p>
            <a:pPr>
              <a:buFontTx/>
              <a:buChar char="•"/>
            </a:pPr>
            <a:endParaRPr lang="en-GB" altLang="en-US" sz="2400">
              <a:latin typeface="Times New Roman" panose="02020603050405020304" pitchFamily="18" charset="0"/>
              <a:cs typeface="Times New Roman" panose="02020603050405020304" pitchFamily="18" charset="0"/>
            </a:endParaRPr>
          </a:p>
          <a:p>
            <a:pPr>
              <a:buFontTx/>
              <a:buChar char="•"/>
            </a:pPr>
            <a:r>
              <a:rPr lang="en-GB" altLang="en-US" sz="2400">
                <a:latin typeface="Times New Roman" panose="02020603050405020304" pitchFamily="18" charset="0"/>
                <a:cs typeface="Times New Roman" panose="02020603050405020304" pitchFamily="18" charset="0"/>
              </a:rPr>
              <a:t>Works best where both parties contribute something different to the mix</a:t>
            </a:r>
          </a:p>
          <a:p>
            <a:pPr>
              <a:buFontTx/>
              <a:buChar char="•"/>
            </a:pPr>
            <a:endParaRPr lang="en-GB" altLang="en-US" sz="2400">
              <a:latin typeface="Times New Roman" panose="02020603050405020304" pitchFamily="18" charset="0"/>
              <a:cs typeface="Times New Roman" panose="02020603050405020304" pitchFamily="18" charset="0"/>
            </a:endParaRPr>
          </a:p>
          <a:p>
            <a:pPr>
              <a:buFontTx/>
              <a:buChar char="•"/>
            </a:pPr>
            <a:r>
              <a:rPr lang="en-GB" altLang="en-US" sz="2400">
                <a:latin typeface="Times New Roman" panose="02020603050405020304" pitchFamily="18" charset="0"/>
                <a:cs typeface="Times New Roman" panose="02020603050405020304" pitchFamily="18" charset="0"/>
              </a:rPr>
              <a:t>Can be difficult to manage</a:t>
            </a:r>
          </a:p>
          <a:p>
            <a:pPr>
              <a:buFontTx/>
              <a:buChar char="•"/>
            </a:pPr>
            <a:endParaRPr lang="en-GB" altLang="en-US" sz="2400">
              <a:latin typeface="Times New Roman" panose="02020603050405020304" pitchFamily="18" charset="0"/>
              <a:cs typeface="Times New Roman" panose="02020603050405020304" pitchFamily="18" charset="0"/>
            </a:endParaRPr>
          </a:p>
          <a:p>
            <a:pPr>
              <a:buFontTx/>
              <a:buChar char="•"/>
            </a:pPr>
            <a:r>
              <a:rPr lang="en-GB" altLang="en-US" sz="2400">
                <a:latin typeface="Times New Roman" panose="02020603050405020304" pitchFamily="18" charset="0"/>
                <a:cs typeface="Times New Roman" panose="02020603050405020304" pitchFamily="18" charset="0"/>
              </a:rPr>
              <a:t>Share profits</a:t>
            </a:r>
          </a:p>
        </p:txBody>
      </p:sp>
    </p:spTree>
    <p:extLst>
      <p:ext uri="{BB962C8B-B14F-4D97-AF65-F5344CB8AC3E}">
        <p14:creationId xmlns:p14="http://schemas.microsoft.com/office/powerpoint/2010/main" val="30065565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Date Placeholder 1"/>
          <p:cNvSpPr>
            <a:spLocks noGrp="1"/>
          </p:cNvSpPr>
          <p:nvPr>
            <p:ph type="dt" sz="half" idx="10"/>
          </p:nvPr>
        </p:nvSpPr>
        <p:spPr/>
        <p:txBody>
          <a:bodyPr/>
          <a:lstStyle/>
          <a:p>
            <a:fld id="{E7E80DFD-41E5-4508-A430-5EA908782A2F}" type="datetime1">
              <a:rPr lang="en-GB" altLang="en-US"/>
              <a:pPr/>
              <a:t>08/11/2024</a:t>
            </a:fld>
            <a:endParaRPr lang="en-GB" altLang="en-US"/>
          </a:p>
        </p:txBody>
      </p:sp>
      <p:sp>
        <p:nvSpPr>
          <p:cNvPr id="9" name="Footer Placeholder 2"/>
          <p:cNvSpPr>
            <a:spLocks noGrp="1"/>
          </p:cNvSpPr>
          <p:nvPr>
            <p:ph type="ftr" sz="quarter" idx="11"/>
          </p:nvPr>
        </p:nvSpPr>
        <p:spPr/>
        <p:txBody>
          <a:bodyPr/>
          <a:lstStyle/>
          <a:p>
            <a:r>
              <a:rPr lang="en-GB" altLang="en-US"/>
              <a:t>Footer</a:t>
            </a:r>
          </a:p>
        </p:txBody>
      </p:sp>
      <p:sp>
        <p:nvSpPr>
          <p:cNvPr id="10" name="Slide Number Placeholder 3"/>
          <p:cNvSpPr>
            <a:spLocks noGrp="1"/>
          </p:cNvSpPr>
          <p:nvPr>
            <p:ph type="sldNum" sz="quarter" idx="12"/>
          </p:nvPr>
        </p:nvSpPr>
        <p:spPr/>
        <p:txBody>
          <a:bodyPr/>
          <a:lstStyle/>
          <a:p>
            <a:fld id="{0F468568-92A6-45E9-93C0-57F9D4C70117}" type="slidenum">
              <a:rPr lang="en-GB" altLang="en-US"/>
              <a:pPr/>
              <a:t>24</a:t>
            </a:fld>
            <a:endParaRPr lang="en-GB" altLang="en-US"/>
          </a:p>
        </p:txBody>
      </p:sp>
      <p:sp>
        <p:nvSpPr>
          <p:cNvPr id="57346" name="Text Box 2"/>
          <p:cNvSpPr txBox="1">
            <a:spLocks noChangeArrowheads="1"/>
          </p:cNvSpPr>
          <p:nvPr/>
        </p:nvSpPr>
        <p:spPr bwMode="auto">
          <a:xfrm>
            <a:off x="4241800" y="152400"/>
            <a:ext cx="3079750"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5400" b="1" dirty="0">
                <a:solidFill>
                  <a:schemeClr val="bg1"/>
                </a:solidFill>
                <a:latin typeface="Times New Roman" panose="02020603050405020304" pitchFamily="18" charset="0"/>
                <a:cs typeface="Times New Roman" panose="02020603050405020304" pitchFamily="18" charset="0"/>
              </a:rPr>
              <a:t>Franchise</a:t>
            </a:r>
          </a:p>
        </p:txBody>
      </p:sp>
      <p:sp>
        <p:nvSpPr>
          <p:cNvPr id="57348" name="Text Box 4"/>
          <p:cNvSpPr txBox="1">
            <a:spLocks noChangeArrowheads="1"/>
          </p:cNvSpPr>
          <p:nvPr/>
        </p:nvSpPr>
        <p:spPr bwMode="auto">
          <a:xfrm>
            <a:off x="1889126" y="1797051"/>
            <a:ext cx="8397875" cy="2289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sz="3600">
                <a:latin typeface="Times New Roman" panose="02020603050405020304" pitchFamily="18" charset="0"/>
                <a:cs typeface="Times New Roman" panose="02020603050405020304" pitchFamily="18" charset="0"/>
              </a:rPr>
              <a:t>“ A franchise is a form of licensing agreement in which the contractor provides the licensee with the pre-formed package of activity.”   </a:t>
            </a:r>
            <a:r>
              <a:rPr lang="en-GB" altLang="en-US">
                <a:latin typeface="Times New Roman" panose="02020603050405020304" pitchFamily="18" charset="0"/>
                <a:cs typeface="Times New Roman" panose="02020603050405020304" pitchFamily="18" charset="0"/>
              </a:rPr>
              <a:t>Lynch (2000p583)</a:t>
            </a:r>
          </a:p>
        </p:txBody>
      </p:sp>
      <p:sp>
        <p:nvSpPr>
          <p:cNvPr id="57349" name="Rectangle 5"/>
          <p:cNvSpPr>
            <a:spLocks noChangeArrowheads="1"/>
          </p:cNvSpPr>
          <p:nvPr/>
        </p:nvSpPr>
        <p:spPr bwMode="auto">
          <a:xfrm>
            <a:off x="1828800" y="1752600"/>
            <a:ext cx="8458200" cy="25146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7350" name="Text Box 6"/>
          <p:cNvSpPr txBox="1">
            <a:spLocks noChangeArrowheads="1"/>
          </p:cNvSpPr>
          <p:nvPr/>
        </p:nvSpPr>
        <p:spPr bwMode="auto">
          <a:xfrm>
            <a:off x="2286000" y="5029200"/>
            <a:ext cx="50355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3600">
                <a:latin typeface="Times New Roman" panose="02020603050405020304" pitchFamily="18" charset="0"/>
                <a:cs typeface="Times New Roman" panose="02020603050405020304" pitchFamily="18" charset="0"/>
              </a:rPr>
              <a:t>EG:  Fast Food industry    </a:t>
            </a:r>
          </a:p>
        </p:txBody>
      </p:sp>
      <p:sp>
        <p:nvSpPr>
          <p:cNvPr id="57351" name="Rectangle 7"/>
          <p:cNvSpPr>
            <a:spLocks noChangeArrowheads="1"/>
          </p:cNvSpPr>
          <p:nvPr/>
        </p:nvSpPr>
        <p:spPr bwMode="auto">
          <a:xfrm>
            <a:off x="2209800" y="4953000"/>
            <a:ext cx="7315200" cy="7620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Tree>
    <p:extLst>
      <p:ext uri="{BB962C8B-B14F-4D97-AF65-F5344CB8AC3E}">
        <p14:creationId xmlns:p14="http://schemas.microsoft.com/office/powerpoint/2010/main" val="164031925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Date Placeholder 1"/>
          <p:cNvSpPr>
            <a:spLocks noGrp="1"/>
          </p:cNvSpPr>
          <p:nvPr>
            <p:ph type="dt" sz="half" idx="10"/>
          </p:nvPr>
        </p:nvSpPr>
        <p:spPr/>
        <p:txBody>
          <a:bodyPr/>
          <a:lstStyle/>
          <a:p>
            <a:fld id="{9F4296E8-1616-44BF-BB2C-87ED4F9BE844}" type="datetime1">
              <a:rPr lang="en-GB" altLang="en-US"/>
              <a:pPr/>
              <a:t>08/11/2024</a:t>
            </a:fld>
            <a:endParaRPr lang="en-GB" altLang="en-US"/>
          </a:p>
        </p:txBody>
      </p:sp>
      <p:sp>
        <p:nvSpPr>
          <p:cNvPr id="11" name="Footer Placeholder 2"/>
          <p:cNvSpPr>
            <a:spLocks noGrp="1"/>
          </p:cNvSpPr>
          <p:nvPr>
            <p:ph type="ftr" sz="quarter" idx="11"/>
          </p:nvPr>
        </p:nvSpPr>
        <p:spPr/>
        <p:txBody>
          <a:bodyPr/>
          <a:lstStyle/>
          <a:p>
            <a:r>
              <a:rPr lang="en-GB" altLang="en-US"/>
              <a:t>Footer</a:t>
            </a:r>
          </a:p>
        </p:txBody>
      </p:sp>
      <p:sp>
        <p:nvSpPr>
          <p:cNvPr id="12" name="Slide Number Placeholder 3"/>
          <p:cNvSpPr>
            <a:spLocks noGrp="1"/>
          </p:cNvSpPr>
          <p:nvPr>
            <p:ph type="sldNum" sz="quarter" idx="12"/>
          </p:nvPr>
        </p:nvSpPr>
        <p:spPr/>
        <p:txBody>
          <a:bodyPr/>
          <a:lstStyle/>
          <a:p>
            <a:fld id="{57B73AE8-D811-46FC-9687-EB606A64263F}" type="slidenum">
              <a:rPr lang="en-GB" altLang="en-US"/>
              <a:pPr/>
              <a:t>25</a:t>
            </a:fld>
            <a:endParaRPr lang="en-GB" altLang="en-US"/>
          </a:p>
        </p:txBody>
      </p:sp>
      <p:sp>
        <p:nvSpPr>
          <p:cNvPr id="58370" name="Rectangle 2"/>
          <p:cNvSpPr>
            <a:spLocks noChangeArrowheads="1"/>
          </p:cNvSpPr>
          <p:nvPr/>
        </p:nvSpPr>
        <p:spPr bwMode="auto">
          <a:xfrm>
            <a:off x="4403725" y="207963"/>
            <a:ext cx="3079750"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5400" b="1" dirty="0">
                <a:solidFill>
                  <a:schemeClr val="bg1"/>
                </a:solidFill>
                <a:latin typeface="Times New Roman" panose="02020603050405020304" pitchFamily="18" charset="0"/>
                <a:cs typeface="Times New Roman" panose="02020603050405020304" pitchFamily="18" charset="0"/>
              </a:rPr>
              <a:t>Franchise</a:t>
            </a:r>
          </a:p>
        </p:txBody>
      </p:sp>
      <p:sp>
        <p:nvSpPr>
          <p:cNvPr id="58371" name="Rectangle 3"/>
          <p:cNvSpPr>
            <a:spLocks noChangeArrowheads="1"/>
          </p:cNvSpPr>
          <p:nvPr/>
        </p:nvSpPr>
        <p:spPr bwMode="auto">
          <a:xfrm>
            <a:off x="1828800" y="1447800"/>
            <a:ext cx="8534400" cy="5181600"/>
          </a:xfrm>
          <a:prstGeom prst="rect">
            <a:avLst/>
          </a:prstGeom>
          <a:solidFill>
            <a:schemeClr val="bg1"/>
          </a:solidFill>
          <a:ln w="9525">
            <a:solidFill>
              <a:schemeClr val="tx1"/>
            </a:solidFill>
            <a:miter lim="800000"/>
            <a:headEnd/>
            <a:tailEnd/>
          </a:ln>
          <a:effectLst/>
        </p:spPr>
        <p:txBody>
          <a:bodyPr wrap="none" anchor="ctr"/>
          <a:lstStyle/>
          <a:p>
            <a:pPr algn="ctr"/>
            <a:endParaRPr lang="en-US" altLang="en-US" sz="3600">
              <a:solidFill>
                <a:schemeClr val="bg1"/>
              </a:solidFill>
              <a:latin typeface="Times New Roman" panose="02020603050405020304" pitchFamily="18" charset="0"/>
              <a:cs typeface="Times New Roman" panose="02020603050405020304" pitchFamily="18" charset="0"/>
            </a:endParaRPr>
          </a:p>
        </p:txBody>
      </p:sp>
      <p:sp>
        <p:nvSpPr>
          <p:cNvPr id="58372" name="Line 4"/>
          <p:cNvSpPr>
            <a:spLocks noChangeShapeType="1"/>
          </p:cNvSpPr>
          <p:nvPr/>
        </p:nvSpPr>
        <p:spPr bwMode="auto">
          <a:xfrm>
            <a:off x="5791200" y="1447800"/>
            <a:ext cx="0" cy="51816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8373" name="Line 5"/>
          <p:cNvSpPr>
            <a:spLocks noChangeShapeType="1"/>
          </p:cNvSpPr>
          <p:nvPr/>
        </p:nvSpPr>
        <p:spPr bwMode="auto">
          <a:xfrm>
            <a:off x="1828800" y="2057400"/>
            <a:ext cx="85344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58374" name="Text Box 6"/>
          <p:cNvSpPr txBox="1">
            <a:spLocks noChangeArrowheads="1"/>
          </p:cNvSpPr>
          <p:nvPr/>
        </p:nvSpPr>
        <p:spPr bwMode="auto">
          <a:xfrm>
            <a:off x="1905001" y="1447800"/>
            <a:ext cx="210502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3200">
                <a:latin typeface="Times New Roman" panose="02020603050405020304" pitchFamily="18" charset="0"/>
                <a:cs typeface="Times New Roman" panose="02020603050405020304" pitchFamily="18" charset="0"/>
              </a:rPr>
              <a:t>Advantages</a:t>
            </a:r>
            <a:endParaRPr lang="en-GB" altLang="en-US" sz="3600">
              <a:latin typeface="Times New Roman" panose="02020603050405020304" pitchFamily="18" charset="0"/>
              <a:cs typeface="Times New Roman" panose="02020603050405020304" pitchFamily="18" charset="0"/>
            </a:endParaRPr>
          </a:p>
        </p:txBody>
      </p:sp>
      <p:sp>
        <p:nvSpPr>
          <p:cNvPr id="58375" name="Text Box 7"/>
          <p:cNvSpPr txBox="1">
            <a:spLocks noChangeArrowheads="1"/>
          </p:cNvSpPr>
          <p:nvPr/>
        </p:nvSpPr>
        <p:spPr bwMode="auto">
          <a:xfrm>
            <a:off x="5791201" y="1498600"/>
            <a:ext cx="2557463"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3200">
                <a:latin typeface="Times New Roman" panose="02020603050405020304" pitchFamily="18" charset="0"/>
                <a:cs typeface="Times New Roman" panose="02020603050405020304" pitchFamily="18" charset="0"/>
              </a:rPr>
              <a:t>Disadvantages</a:t>
            </a:r>
          </a:p>
        </p:txBody>
      </p:sp>
      <p:sp>
        <p:nvSpPr>
          <p:cNvPr id="58376" name="Text Box 8"/>
          <p:cNvSpPr txBox="1">
            <a:spLocks noChangeArrowheads="1"/>
          </p:cNvSpPr>
          <p:nvPr/>
        </p:nvSpPr>
        <p:spPr bwMode="auto">
          <a:xfrm>
            <a:off x="1905000" y="2327275"/>
            <a:ext cx="3810000"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buFontTx/>
              <a:buChar char="•"/>
            </a:pPr>
            <a:r>
              <a:rPr lang="en-GB" altLang="en-US" sz="2400" dirty="0">
                <a:latin typeface="Times New Roman" panose="02020603050405020304" pitchFamily="18" charset="0"/>
                <a:cs typeface="Times New Roman" panose="02020603050405020304" pitchFamily="18" charset="0"/>
              </a:rPr>
              <a:t>Lower investment than outright purchase</a:t>
            </a:r>
          </a:p>
          <a:p>
            <a:pPr>
              <a:buFontTx/>
              <a:buChar char="•"/>
            </a:pPr>
            <a:endParaRPr lang="en-GB" altLang="en-US" sz="2400" dirty="0">
              <a:latin typeface="Times New Roman" panose="02020603050405020304" pitchFamily="18" charset="0"/>
              <a:cs typeface="Times New Roman" panose="02020603050405020304" pitchFamily="18" charset="0"/>
            </a:endParaRPr>
          </a:p>
          <a:p>
            <a:pPr>
              <a:buFontTx/>
              <a:buChar char="•"/>
            </a:pPr>
            <a:r>
              <a:rPr lang="en-GB" altLang="en-US" sz="2400" dirty="0">
                <a:latin typeface="Times New Roman" panose="02020603050405020304" pitchFamily="18" charset="0"/>
                <a:cs typeface="Times New Roman" panose="02020603050405020304" pitchFamily="18" charset="0"/>
              </a:rPr>
              <a:t>Some of the basic testing of business proposition undertaken by franchise holders.  </a:t>
            </a:r>
          </a:p>
          <a:p>
            <a:pPr>
              <a:buFontTx/>
              <a:buChar char="•"/>
            </a:pPr>
            <a:endParaRPr lang="en-GB" altLang="en-US" sz="2400" dirty="0">
              <a:latin typeface="Times New Roman" panose="02020603050405020304" pitchFamily="18" charset="0"/>
              <a:cs typeface="Times New Roman" panose="02020603050405020304" pitchFamily="18" charset="0"/>
            </a:endParaRPr>
          </a:p>
          <a:p>
            <a:pPr>
              <a:buFontTx/>
              <a:buChar char="•"/>
            </a:pPr>
            <a:r>
              <a:rPr lang="en-GB" altLang="en-US" sz="2400" dirty="0">
                <a:latin typeface="Times New Roman" panose="02020603050405020304" pitchFamily="18" charset="0"/>
                <a:cs typeface="Times New Roman" panose="02020603050405020304" pitchFamily="18" charset="0"/>
              </a:rPr>
              <a:t>Exclusive territory usually granted</a:t>
            </a:r>
            <a:endParaRPr lang="en-GB" altLang="en-US" sz="2000" dirty="0">
              <a:latin typeface="Times New Roman" panose="02020603050405020304" pitchFamily="18" charset="0"/>
              <a:cs typeface="Times New Roman" panose="02020603050405020304" pitchFamily="18" charset="0"/>
            </a:endParaRPr>
          </a:p>
        </p:txBody>
      </p:sp>
      <p:sp>
        <p:nvSpPr>
          <p:cNvPr id="58377" name="Text Box 9"/>
          <p:cNvSpPr txBox="1">
            <a:spLocks noChangeArrowheads="1"/>
          </p:cNvSpPr>
          <p:nvPr/>
        </p:nvSpPr>
        <p:spPr bwMode="auto">
          <a:xfrm>
            <a:off x="5943600" y="2403475"/>
            <a:ext cx="4267200"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buFontTx/>
              <a:buChar char="•"/>
            </a:pPr>
            <a:r>
              <a:rPr lang="en-GB" altLang="en-US" sz="2400">
                <a:latin typeface="Times New Roman" panose="02020603050405020304" pitchFamily="18" charset="0"/>
                <a:cs typeface="Times New Roman" panose="02020603050405020304" pitchFamily="18" charset="0"/>
              </a:rPr>
              <a:t>Depends on quality of franchise holder</a:t>
            </a:r>
          </a:p>
          <a:p>
            <a:pPr>
              <a:buFontTx/>
              <a:buChar char="•"/>
            </a:pPr>
            <a:endParaRPr lang="en-GB" altLang="en-US" sz="2400">
              <a:latin typeface="Times New Roman" panose="02020603050405020304" pitchFamily="18" charset="0"/>
              <a:cs typeface="Times New Roman" panose="02020603050405020304" pitchFamily="18" charset="0"/>
            </a:endParaRPr>
          </a:p>
          <a:p>
            <a:pPr>
              <a:buFontTx/>
              <a:buChar char="•"/>
            </a:pPr>
            <a:r>
              <a:rPr lang="en-GB" altLang="en-US" sz="2400">
                <a:latin typeface="Times New Roman" panose="02020603050405020304" pitchFamily="18" charset="0"/>
                <a:cs typeface="Times New Roman" panose="02020603050405020304" pitchFamily="18" charset="0"/>
              </a:rPr>
              <a:t>Part of profits paid over to franchise holder</a:t>
            </a:r>
          </a:p>
          <a:p>
            <a:pPr>
              <a:buFontTx/>
              <a:buChar char="•"/>
            </a:pPr>
            <a:endParaRPr lang="en-GB" altLang="en-US" sz="2400">
              <a:latin typeface="Times New Roman" panose="02020603050405020304" pitchFamily="18" charset="0"/>
              <a:cs typeface="Times New Roman" panose="02020603050405020304" pitchFamily="18" charset="0"/>
            </a:endParaRPr>
          </a:p>
          <a:p>
            <a:pPr>
              <a:buFontTx/>
              <a:buChar char="•"/>
            </a:pPr>
            <a:r>
              <a:rPr lang="en-GB" altLang="en-US" sz="2400">
                <a:latin typeface="Times New Roman" panose="02020603050405020304" pitchFamily="18" charset="0"/>
                <a:cs typeface="Times New Roman" panose="02020603050405020304" pitchFamily="18" charset="0"/>
              </a:rPr>
              <a:t>Risk that business built and franchise withdrawn</a:t>
            </a:r>
          </a:p>
        </p:txBody>
      </p:sp>
    </p:spTree>
    <p:extLst>
      <p:ext uri="{BB962C8B-B14F-4D97-AF65-F5344CB8AC3E}">
        <p14:creationId xmlns:p14="http://schemas.microsoft.com/office/powerpoint/2010/main" val="322590389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Date Placeholder 1"/>
          <p:cNvSpPr>
            <a:spLocks noGrp="1"/>
          </p:cNvSpPr>
          <p:nvPr>
            <p:ph type="dt" sz="half" idx="10"/>
          </p:nvPr>
        </p:nvSpPr>
        <p:spPr/>
        <p:txBody>
          <a:bodyPr/>
          <a:lstStyle/>
          <a:p>
            <a:fld id="{10169EDC-29AD-4FF5-AC67-7CD670E1EC45}" type="datetime1">
              <a:rPr lang="en-GB" altLang="en-US"/>
              <a:pPr/>
              <a:t>08/11/2024</a:t>
            </a:fld>
            <a:endParaRPr lang="en-GB" altLang="en-US"/>
          </a:p>
        </p:txBody>
      </p:sp>
      <p:sp>
        <p:nvSpPr>
          <p:cNvPr id="9" name="Footer Placeholder 2"/>
          <p:cNvSpPr>
            <a:spLocks noGrp="1"/>
          </p:cNvSpPr>
          <p:nvPr>
            <p:ph type="ftr" sz="quarter" idx="11"/>
          </p:nvPr>
        </p:nvSpPr>
        <p:spPr/>
        <p:txBody>
          <a:bodyPr/>
          <a:lstStyle/>
          <a:p>
            <a:r>
              <a:rPr lang="en-GB" altLang="en-US"/>
              <a:t>Footer</a:t>
            </a:r>
          </a:p>
        </p:txBody>
      </p:sp>
      <p:sp>
        <p:nvSpPr>
          <p:cNvPr id="10" name="Slide Number Placeholder 3"/>
          <p:cNvSpPr>
            <a:spLocks noGrp="1"/>
          </p:cNvSpPr>
          <p:nvPr>
            <p:ph type="sldNum" sz="quarter" idx="12"/>
          </p:nvPr>
        </p:nvSpPr>
        <p:spPr/>
        <p:txBody>
          <a:bodyPr/>
          <a:lstStyle/>
          <a:p>
            <a:fld id="{AD4DF000-169F-48E0-ACAA-3D8C4C715376}" type="slidenum">
              <a:rPr lang="en-GB" altLang="en-US"/>
              <a:pPr/>
              <a:t>26</a:t>
            </a:fld>
            <a:endParaRPr lang="en-GB" altLang="en-US"/>
          </a:p>
        </p:txBody>
      </p:sp>
      <p:sp>
        <p:nvSpPr>
          <p:cNvPr id="60418" name="Rectangle 2"/>
          <p:cNvSpPr>
            <a:spLocks noChangeArrowheads="1"/>
          </p:cNvSpPr>
          <p:nvPr/>
        </p:nvSpPr>
        <p:spPr bwMode="auto">
          <a:xfrm>
            <a:off x="3657600" y="441326"/>
            <a:ext cx="4480714"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3600" b="1" dirty="0">
                <a:solidFill>
                  <a:schemeClr val="bg1"/>
                </a:solidFill>
                <a:latin typeface="Times New Roman" panose="02020603050405020304" pitchFamily="18" charset="0"/>
                <a:cs typeface="Times New Roman" panose="02020603050405020304" pitchFamily="18" charset="0"/>
              </a:rPr>
              <a:t>International Options</a:t>
            </a:r>
          </a:p>
        </p:txBody>
      </p:sp>
      <p:sp>
        <p:nvSpPr>
          <p:cNvPr id="60420" name="Text Box 4"/>
          <p:cNvSpPr txBox="1">
            <a:spLocks noChangeArrowheads="1"/>
          </p:cNvSpPr>
          <p:nvPr/>
        </p:nvSpPr>
        <p:spPr bwMode="auto">
          <a:xfrm>
            <a:off x="2895600" y="1752600"/>
            <a:ext cx="64071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3600">
                <a:latin typeface="Times New Roman" panose="02020603050405020304" pitchFamily="18" charset="0"/>
                <a:cs typeface="Times New Roman" panose="02020603050405020304" pitchFamily="18" charset="0"/>
              </a:rPr>
              <a:t>More general overseas expansion </a:t>
            </a:r>
          </a:p>
        </p:txBody>
      </p:sp>
      <p:sp>
        <p:nvSpPr>
          <p:cNvPr id="60421" name="Rectangle 5"/>
          <p:cNvSpPr>
            <a:spLocks noChangeArrowheads="1"/>
          </p:cNvSpPr>
          <p:nvPr/>
        </p:nvSpPr>
        <p:spPr bwMode="auto">
          <a:xfrm>
            <a:off x="2362200" y="1463722"/>
            <a:ext cx="7315200" cy="50292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60422" name="Line 6"/>
          <p:cNvSpPr>
            <a:spLocks noChangeShapeType="1"/>
          </p:cNvSpPr>
          <p:nvPr/>
        </p:nvSpPr>
        <p:spPr bwMode="auto">
          <a:xfrm>
            <a:off x="2362200" y="2438400"/>
            <a:ext cx="73152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60423" name="Text Box 7"/>
          <p:cNvSpPr txBox="1">
            <a:spLocks noChangeArrowheads="1"/>
          </p:cNvSpPr>
          <p:nvPr/>
        </p:nvSpPr>
        <p:spPr bwMode="auto">
          <a:xfrm>
            <a:off x="3657600" y="2971801"/>
            <a:ext cx="5373688" cy="314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Tx/>
              <a:buChar char="•"/>
            </a:pPr>
            <a:r>
              <a:rPr lang="en-GB" altLang="en-US" sz="4000">
                <a:latin typeface="Times New Roman" panose="02020603050405020304" pitchFamily="18" charset="0"/>
                <a:cs typeface="Times New Roman" panose="02020603050405020304" pitchFamily="18" charset="0"/>
              </a:rPr>
              <a:t>Exporting</a:t>
            </a:r>
          </a:p>
          <a:p>
            <a:pPr>
              <a:buFontTx/>
              <a:buChar char="•"/>
            </a:pPr>
            <a:r>
              <a:rPr lang="en-GB" altLang="en-US" sz="4000">
                <a:latin typeface="Times New Roman" panose="02020603050405020304" pitchFamily="18" charset="0"/>
                <a:cs typeface="Times New Roman" panose="02020603050405020304" pitchFamily="18" charset="0"/>
              </a:rPr>
              <a:t>An overseas office</a:t>
            </a:r>
          </a:p>
          <a:p>
            <a:pPr>
              <a:buFontTx/>
              <a:buChar char="•"/>
            </a:pPr>
            <a:r>
              <a:rPr lang="en-GB" altLang="en-US" sz="4000">
                <a:latin typeface="Times New Roman" panose="02020603050405020304" pitchFamily="18" charset="0"/>
                <a:cs typeface="Times New Roman" panose="02020603050405020304" pitchFamily="18" charset="0"/>
              </a:rPr>
              <a:t>Overseas manufacturing</a:t>
            </a:r>
          </a:p>
          <a:p>
            <a:pPr>
              <a:buFontTx/>
              <a:buChar char="•"/>
            </a:pPr>
            <a:r>
              <a:rPr lang="en-GB" altLang="en-US" sz="4000">
                <a:latin typeface="Times New Roman" panose="02020603050405020304" pitchFamily="18" charset="0"/>
                <a:cs typeface="Times New Roman" panose="02020603050405020304" pitchFamily="18" charset="0"/>
              </a:rPr>
              <a:t>Multinational operations</a:t>
            </a:r>
          </a:p>
          <a:p>
            <a:pPr>
              <a:buFontTx/>
              <a:buChar char="•"/>
            </a:pPr>
            <a:r>
              <a:rPr lang="en-GB" altLang="en-US" sz="4000">
                <a:latin typeface="Times New Roman" panose="02020603050405020304" pitchFamily="18" charset="0"/>
                <a:cs typeface="Times New Roman" panose="02020603050405020304" pitchFamily="18" charset="0"/>
              </a:rPr>
              <a:t>Global operations</a:t>
            </a:r>
          </a:p>
        </p:txBody>
      </p:sp>
    </p:spTree>
    <p:extLst>
      <p:ext uri="{BB962C8B-B14F-4D97-AF65-F5344CB8AC3E}">
        <p14:creationId xmlns:p14="http://schemas.microsoft.com/office/powerpoint/2010/main" val="9766825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FA0BDC70-E085-46F1-B152-A14A6BF0C938}" type="datetime1">
              <a:rPr lang="en-GB" altLang="en-US"/>
              <a:pPr/>
              <a:t>08/11/2024</a:t>
            </a:fld>
            <a:endParaRPr lang="en-GB" altLang="en-US"/>
          </a:p>
        </p:txBody>
      </p:sp>
      <p:sp>
        <p:nvSpPr>
          <p:cNvPr id="8" name="Footer Placeholder 2"/>
          <p:cNvSpPr>
            <a:spLocks noGrp="1"/>
          </p:cNvSpPr>
          <p:nvPr>
            <p:ph type="ftr" sz="quarter" idx="11"/>
          </p:nvPr>
        </p:nvSpPr>
        <p:spPr/>
        <p:txBody>
          <a:bodyPr/>
          <a:lstStyle/>
          <a:p>
            <a:r>
              <a:rPr lang="en-GB" altLang="en-US"/>
              <a:t>Footer</a:t>
            </a:r>
          </a:p>
        </p:txBody>
      </p:sp>
      <p:sp>
        <p:nvSpPr>
          <p:cNvPr id="9" name="Slide Number Placeholder 3"/>
          <p:cNvSpPr>
            <a:spLocks noGrp="1"/>
          </p:cNvSpPr>
          <p:nvPr>
            <p:ph type="sldNum" sz="quarter" idx="12"/>
          </p:nvPr>
        </p:nvSpPr>
        <p:spPr/>
        <p:txBody>
          <a:bodyPr/>
          <a:lstStyle/>
          <a:p>
            <a:fld id="{20BDFBF8-34C3-4186-B5E2-6791F296B6B5}" type="slidenum">
              <a:rPr lang="en-GB" altLang="en-US"/>
              <a:pPr/>
              <a:t>27</a:t>
            </a:fld>
            <a:endParaRPr lang="en-GB" altLang="en-US"/>
          </a:p>
        </p:txBody>
      </p:sp>
      <p:sp>
        <p:nvSpPr>
          <p:cNvPr id="59394" name="Text Box 2"/>
          <p:cNvSpPr txBox="1">
            <a:spLocks noChangeArrowheads="1"/>
          </p:cNvSpPr>
          <p:nvPr/>
        </p:nvSpPr>
        <p:spPr bwMode="auto">
          <a:xfrm>
            <a:off x="3706504" y="447675"/>
            <a:ext cx="4480714"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sz="3600" b="1" dirty="0">
                <a:solidFill>
                  <a:schemeClr val="bg1"/>
                </a:solidFill>
                <a:latin typeface="Times New Roman" panose="02020603050405020304" pitchFamily="18" charset="0"/>
                <a:cs typeface="Times New Roman" panose="02020603050405020304" pitchFamily="18" charset="0"/>
              </a:rPr>
              <a:t>International</a:t>
            </a:r>
            <a:r>
              <a:rPr lang="en-GB" altLang="en-US" sz="3600" dirty="0">
                <a:solidFill>
                  <a:schemeClr val="bg1"/>
                </a:solidFill>
                <a:latin typeface="Times New Roman" panose="02020603050405020304" pitchFamily="18" charset="0"/>
                <a:cs typeface="Times New Roman" panose="02020603050405020304" pitchFamily="18" charset="0"/>
              </a:rPr>
              <a:t> </a:t>
            </a:r>
            <a:r>
              <a:rPr lang="en-GB" altLang="en-US" sz="3600" b="1" dirty="0">
                <a:solidFill>
                  <a:schemeClr val="bg1"/>
                </a:solidFill>
                <a:latin typeface="Times New Roman" panose="02020603050405020304" pitchFamily="18" charset="0"/>
                <a:cs typeface="Times New Roman" panose="02020603050405020304" pitchFamily="18" charset="0"/>
              </a:rPr>
              <a:t>Options</a:t>
            </a:r>
          </a:p>
        </p:txBody>
      </p:sp>
      <p:sp>
        <p:nvSpPr>
          <p:cNvPr id="59396" name="Rectangle 4"/>
          <p:cNvSpPr>
            <a:spLocks noChangeArrowheads="1"/>
          </p:cNvSpPr>
          <p:nvPr/>
        </p:nvSpPr>
        <p:spPr bwMode="auto">
          <a:xfrm>
            <a:off x="2209800" y="2209800"/>
            <a:ext cx="8001000" cy="1600200"/>
          </a:xfrm>
          <a:prstGeom prst="rect">
            <a:avLst/>
          </a:prstGeom>
          <a:solidFill>
            <a:srgbClr val="F2F1D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GB" altLang="en-US" sz="2800" b="1" dirty="0">
                <a:latin typeface="Times New Roman" panose="02020603050405020304" pitchFamily="18" charset="0"/>
                <a:cs typeface="Times New Roman" panose="02020603050405020304" pitchFamily="18" charset="0"/>
              </a:rPr>
              <a:t>Turnkey:- </a:t>
            </a:r>
            <a:r>
              <a:rPr lang="en-GB" altLang="en-US" sz="2000" dirty="0">
                <a:latin typeface="Times New Roman" panose="02020603050405020304" pitchFamily="18" charset="0"/>
                <a:cs typeface="Times New Roman" panose="02020603050405020304" pitchFamily="18" charset="0"/>
              </a:rPr>
              <a:t>A contractor who has total</a:t>
            </a:r>
            <a:r>
              <a:rPr lang="en-GB" altLang="en-US" sz="3600" dirty="0">
                <a:latin typeface="Times New Roman" panose="02020603050405020304" pitchFamily="18" charset="0"/>
                <a:cs typeface="Times New Roman" panose="02020603050405020304" pitchFamily="18" charset="0"/>
              </a:rPr>
              <a:t> </a:t>
            </a:r>
            <a:r>
              <a:rPr lang="en-GB" altLang="en-US" sz="2000" dirty="0">
                <a:latin typeface="Times New Roman" panose="02020603050405020304" pitchFamily="18" charset="0"/>
                <a:cs typeface="Times New Roman" panose="02020603050405020304" pitchFamily="18" charset="0"/>
              </a:rPr>
              <a:t>responsibility for building </a:t>
            </a:r>
          </a:p>
          <a:p>
            <a:r>
              <a:rPr lang="en-GB" altLang="en-US" sz="2000" dirty="0">
                <a:latin typeface="Times New Roman" panose="02020603050405020304" pitchFamily="18" charset="0"/>
                <a:cs typeface="Times New Roman" panose="02020603050405020304" pitchFamily="18" charset="0"/>
              </a:rPr>
              <a:t>and possibly commissioning large scale plant.  </a:t>
            </a:r>
          </a:p>
          <a:p>
            <a:r>
              <a:rPr lang="en-GB" altLang="en-US" sz="2000" dirty="0">
                <a:latin typeface="Times New Roman" panose="02020603050405020304" pitchFamily="18" charset="0"/>
                <a:cs typeface="Times New Roman" panose="02020603050405020304" pitchFamily="18" charset="0"/>
              </a:rPr>
              <a:t>Payment can take many forms</a:t>
            </a:r>
            <a:endParaRPr lang="en-GB" altLang="en-US" sz="800" dirty="0">
              <a:latin typeface="Times New Roman" panose="02020603050405020304" pitchFamily="18" charset="0"/>
              <a:cs typeface="Times New Roman" panose="02020603050405020304" pitchFamily="18" charset="0"/>
            </a:endParaRPr>
          </a:p>
        </p:txBody>
      </p:sp>
      <p:sp>
        <p:nvSpPr>
          <p:cNvPr id="59397" name="Rectangle 5"/>
          <p:cNvSpPr>
            <a:spLocks noChangeArrowheads="1"/>
          </p:cNvSpPr>
          <p:nvPr/>
        </p:nvSpPr>
        <p:spPr bwMode="auto">
          <a:xfrm>
            <a:off x="2209800" y="4419600"/>
            <a:ext cx="7924800" cy="1828800"/>
          </a:xfrm>
          <a:prstGeom prst="rect">
            <a:avLst/>
          </a:prstGeom>
          <a:solidFill>
            <a:schemeClr val="bg1"/>
          </a:solidFill>
          <a:ln w="9525">
            <a:solidFill>
              <a:schemeClr val="tx1"/>
            </a:solidFill>
            <a:miter lim="800000"/>
            <a:headEnd/>
            <a:tailEnd/>
          </a:ln>
          <a:effectLst/>
        </p:spPr>
        <p:txBody>
          <a:bodyPr wrap="none" anchor="ctr"/>
          <a:lstStyle/>
          <a:p>
            <a:r>
              <a:rPr lang="en-GB" altLang="en-US" sz="2800" b="1">
                <a:solidFill>
                  <a:schemeClr val="tx2"/>
                </a:solidFill>
                <a:latin typeface="Times New Roman" panose="02020603050405020304" pitchFamily="18" charset="0"/>
                <a:cs typeface="Times New Roman" panose="02020603050405020304" pitchFamily="18" charset="0"/>
              </a:rPr>
              <a:t>Licensing:-</a:t>
            </a:r>
            <a:r>
              <a:rPr lang="en-GB" altLang="en-US" sz="2400">
                <a:solidFill>
                  <a:schemeClr val="tx2"/>
                </a:solidFill>
                <a:latin typeface="Times New Roman" panose="02020603050405020304" pitchFamily="18" charset="0"/>
                <a:cs typeface="Times New Roman" panose="02020603050405020304" pitchFamily="18" charset="0"/>
              </a:rPr>
              <a:t> Technology or other assets are provided under </a:t>
            </a:r>
          </a:p>
          <a:p>
            <a:r>
              <a:rPr lang="en-GB" altLang="en-US" sz="2400">
                <a:solidFill>
                  <a:schemeClr val="tx2"/>
                </a:solidFill>
                <a:latin typeface="Times New Roman" panose="02020603050405020304" pitchFamily="18" charset="0"/>
                <a:cs typeface="Times New Roman" panose="02020603050405020304" pitchFamily="18" charset="0"/>
              </a:rPr>
              <a:t>licence from the home country. Payment is usually by royalty </a:t>
            </a:r>
          </a:p>
          <a:p>
            <a:r>
              <a:rPr lang="en-GB" altLang="en-US" sz="2400">
                <a:solidFill>
                  <a:schemeClr val="tx2"/>
                </a:solidFill>
                <a:latin typeface="Times New Roman" panose="02020603050405020304" pitchFamily="18" charset="0"/>
                <a:cs typeface="Times New Roman" panose="02020603050405020304" pitchFamily="18" charset="0"/>
              </a:rPr>
              <a:t>or some other percentage of turnover arrangement.</a:t>
            </a:r>
            <a:endParaRPr lang="en-GB" altLang="en-US" sz="4000">
              <a:solidFill>
                <a:schemeClr val="tx2"/>
              </a:solidFill>
              <a:latin typeface="Times New Roman" panose="02020603050405020304" pitchFamily="18" charset="0"/>
              <a:cs typeface="Times New Roman" panose="02020603050405020304" pitchFamily="18" charset="0"/>
            </a:endParaRPr>
          </a:p>
        </p:txBody>
      </p:sp>
      <p:graphicFrame>
        <p:nvGraphicFramePr>
          <p:cNvPr id="59398" name="Object 6"/>
          <p:cNvGraphicFramePr>
            <a:graphicFrameLocks noChangeAspect="1"/>
          </p:cNvGraphicFramePr>
          <p:nvPr/>
        </p:nvGraphicFramePr>
        <p:xfrm>
          <a:off x="8610601" y="609600"/>
          <a:ext cx="1274763" cy="1752600"/>
        </p:xfrm>
        <a:graphic>
          <a:graphicData uri="http://schemas.openxmlformats.org/presentationml/2006/ole">
            <mc:AlternateContent xmlns:mc="http://schemas.openxmlformats.org/markup-compatibility/2006">
              <mc:Choice xmlns:v="urn:schemas-microsoft-com:vml" Requires="v">
                <p:oleObj name="Clip" r:id="rId2" imgW="2309760" imgH="3176280" progId="MS_ClipArt_Gallery.2">
                  <p:embed/>
                </p:oleObj>
              </mc:Choice>
              <mc:Fallback>
                <p:oleObj name="Clip" r:id="rId2" imgW="2309760" imgH="3176280" progId="MS_ClipArt_Gallery.2">
                  <p:embed/>
                  <p:pic>
                    <p:nvPicPr>
                      <p:cNvPr id="59398" name="Object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10601" y="609600"/>
                        <a:ext cx="1274763" cy="1752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40650943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Date Placeholder 1"/>
          <p:cNvSpPr>
            <a:spLocks noGrp="1"/>
          </p:cNvSpPr>
          <p:nvPr>
            <p:ph type="dt" sz="half" idx="10"/>
          </p:nvPr>
        </p:nvSpPr>
        <p:spPr/>
        <p:txBody>
          <a:bodyPr/>
          <a:lstStyle/>
          <a:p>
            <a:fld id="{B8F98A81-C556-4034-AF1F-D079D7D6A5C7}" type="datetime1">
              <a:rPr lang="en-GB" altLang="en-US"/>
              <a:pPr/>
              <a:t>08/11/2024</a:t>
            </a:fld>
            <a:endParaRPr lang="en-GB" altLang="en-US"/>
          </a:p>
        </p:txBody>
      </p:sp>
      <p:sp>
        <p:nvSpPr>
          <p:cNvPr id="9" name="Footer Placeholder 2"/>
          <p:cNvSpPr>
            <a:spLocks noGrp="1"/>
          </p:cNvSpPr>
          <p:nvPr>
            <p:ph type="ftr" sz="quarter" idx="11"/>
          </p:nvPr>
        </p:nvSpPr>
        <p:spPr/>
        <p:txBody>
          <a:bodyPr/>
          <a:lstStyle/>
          <a:p>
            <a:r>
              <a:rPr lang="en-GB" altLang="en-US"/>
              <a:t>Footer</a:t>
            </a:r>
          </a:p>
        </p:txBody>
      </p:sp>
      <p:sp>
        <p:nvSpPr>
          <p:cNvPr id="10" name="Slide Number Placeholder 3"/>
          <p:cNvSpPr>
            <a:spLocks noGrp="1"/>
          </p:cNvSpPr>
          <p:nvPr>
            <p:ph type="sldNum" sz="quarter" idx="12"/>
          </p:nvPr>
        </p:nvSpPr>
        <p:spPr/>
        <p:txBody>
          <a:bodyPr/>
          <a:lstStyle/>
          <a:p>
            <a:fld id="{CE26A6EF-B60C-4F24-982D-419562AE8FA1}" type="slidenum">
              <a:rPr lang="en-GB" altLang="en-US"/>
              <a:pPr/>
              <a:t>28</a:t>
            </a:fld>
            <a:endParaRPr lang="en-GB" altLang="en-US"/>
          </a:p>
        </p:txBody>
      </p:sp>
      <p:sp>
        <p:nvSpPr>
          <p:cNvPr id="61442" name="Rectangle 2"/>
          <p:cNvSpPr>
            <a:spLocks noChangeArrowheads="1"/>
          </p:cNvSpPr>
          <p:nvPr/>
        </p:nvSpPr>
        <p:spPr bwMode="auto">
          <a:xfrm>
            <a:off x="3216276" y="404814"/>
            <a:ext cx="6696075" cy="720725"/>
          </a:xfrm>
          <a:prstGeom prst="rect">
            <a:avLst/>
          </a:prstGeom>
          <a:solidFill>
            <a:schemeClr val="bg1"/>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altLang="en-US" sz="3200"/>
              <a:t>Further Reading/ Viewing</a:t>
            </a:r>
          </a:p>
        </p:txBody>
      </p:sp>
      <p:sp>
        <p:nvSpPr>
          <p:cNvPr id="61443" name="Text Box 3"/>
          <p:cNvSpPr txBox="1">
            <a:spLocks noChangeArrowheads="1"/>
          </p:cNvSpPr>
          <p:nvPr/>
        </p:nvSpPr>
        <p:spPr bwMode="auto">
          <a:xfrm>
            <a:off x="1651000" y="1601789"/>
            <a:ext cx="8548688" cy="915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GB" altLang="en-US"/>
          </a:p>
          <a:p>
            <a:r>
              <a:rPr lang="en-GB" altLang="en-US"/>
              <a:t>Johnson et al (2011) Corporate Strategy 9</a:t>
            </a:r>
            <a:r>
              <a:rPr lang="en-GB" altLang="en-US" baseline="30000"/>
              <a:t>th</a:t>
            </a:r>
            <a:r>
              <a:rPr lang="en-GB" altLang="en-US"/>
              <a:t> edition. FT Prentice Hall, Harlow  Chapter 7  to Chapter 10 pages 230 to 352</a:t>
            </a:r>
          </a:p>
        </p:txBody>
      </p:sp>
      <p:sp>
        <p:nvSpPr>
          <p:cNvPr id="61444" name="Rectangle 4"/>
          <p:cNvSpPr>
            <a:spLocks noChangeArrowheads="1"/>
          </p:cNvSpPr>
          <p:nvPr/>
        </p:nvSpPr>
        <p:spPr bwMode="auto">
          <a:xfrm>
            <a:off x="1774826" y="5445125"/>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ltLang="en-US"/>
          </a:p>
        </p:txBody>
      </p:sp>
    </p:spTree>
    <p:extLst>
      <p:ext uri="{BB962C8B-B14F-4D97-AF65-F5344CB8AC3E}">
        <p14:creationId xmlns:p14="http://schemas.microsoft.com/office/powerpoint/2010/main" val="18431409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80244" y="1775227"/>
            <a:ext cx="10002982" cy="3046988"/>
          </a:xfrm>
          <a:prstGeom prst="rect">
            <a:avLst/>
          </a:prstGeom>
        </p:spPr>
        <p:txBody>
          <a:bodyPr wrap="square">
            <a:spAutoFit/>
          </a:bodyPr>
          <a:lstStyle/>
          <a:p>
            <a:pPr algn="ctr"/>
            <a:r>
              <a:rPr lang="en-GB" sz="4800" b="1" dirty="0">
                <a:solidFill>
                  <a:srgbClr val="FFC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Summary </a:t>
            </a:r>
          </a:p>
          <a:p>
            <a:pPr marL="342900" indent="-342900">
              <a:buFont typeface="+mj-lt"/>
              <a:buAutoNum type="arabicPeriod"/>
            </a:pPr>
            <a:endParaRPr lang="en-GB" sz="3600" dirty="0">
              <a:latin typeface="Arial" panose="020B0604020202020204" pitchFamily="34" charset="0"/>
              <a:cs typeface="Arial" panose="020B0604020202020204" pitchFamily="34" charset="0"/>
            </a:endParaRPr>
          </a:p>
          <a:p>
            <a:r>
              <a:rPr lang="en-GB" sz="3600" dirty="0">
                <a:solidFill>
                  <a:schemeClr val="bg1"/>
                </a:solidFill>
                <a:latin typeface="Arial" panose="020B0604020202020204" pitchFamily="34" charset="0"/>
                <a:cs typeface="Arial" panose="020B0604020202020204" pitchFamily="34" charset="0"/>
              </a:rPr>
              <a:t>Explored the strategies in different contexts – private, public, voluntary, entrepreneurship (small business) and global.</a:t>
            </a:r>
          </a:p>
        </p:txBody>
      </p:sp>
    </p:spTree>
    <p:extLst>
      <p:ext uri="{BB962C8B-B14F-4D97-AF65-F5344CB8AC3E}">
        <p14:creationId xmlns:p14="http://schemas.microsoft.com/office/powerpoint/2010/main" val="20701705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759355" y="4523489"/>
            <a:ext cx="4926841" cy="2123658"/>
          </a:xfrm>
          <a:prstGeom prst="rect">
            <a:avLst/>
          </a:prstGeom>
        </p:spPr>
        <p:txBody>
          <a:bodyPr wrap="square">
            <a:spAutoFit/>
          </a:bodyPr>
          <a:lstStyle/>
          <a:p>
            <a:pPr algn="ctr"/>
            <a:r>
              <a:rPr lang="en-GB" sz="4400" b="1" dirty="0">
                <a:solidFill>
                  <a:srgbClr val="FFFF00"/>
                </a:solidFill>
                <a:latin typeface="Arial" panose="020B0604020202020204" pitchFamily="34" charset="0"/>
                <a:cs typeface="Arial" panose="020B0604020202020204" pitchFamily="34" charset="0"/>
              </a:rPr>
              <a:t>Strategy Implementation &amp; Control </a:t>
            </a:r>
          </a:p>
        </p:txBody>
      </p:sp>
      <p:sp>
        <p:nvSpPr>
          <p:cNvPr id="6" name="Rectangle 5"/>
          <p:cNvSpPr/>
          <p:nvPr/>
        </p:nvSpPr>
        <p:spPr>
          <a:xfrm>
            <a:off x="657368" y="2680985"/>
            <a:ext cx="4217158" cy="769441"/>
          </a:xfrm>
          <a:prstGeom prst="rect">
            <a:avLst/>
          </a:prstGeom>
        </p:spPr>
        <p:txBody>
          <a:bodyPr wrap="square">
            <a:spAutoFit/>
          </a:bodyPr>
          <a:lstStyle/>
          <a:p>
            <a:pPr algn="ctr"/>
            <a:r>
              <a:rPr lang="en-GB" sz="4400" b="1" dirty="0">
                <a:solidFill>
                  <a:schemeClr val="bg1"/>
                </a:solidFill>
                <a:latin typeface="Arial" panose="020B0604020202020204" pitchFamily="34" charset="0"/>
                <a:cs typeface="Arial" panose="020B0604020202020204" pitchFamily="34" charset="0"/>
              </a:rPr>
              <a:t>NEXT WEEK</a:t>
            </a:r>
          </a:p>
        </p:txBody>
      </p:sp>
    </p:spTree>
    <p:extLst>
      <p:ext uri="{BB962C8B-B14F-4D97-AF65-F5344CB8AC3E}">
        <p14:creationId xmlns:p14="http://schemas.microsoft.com/office/powerpoint/2010/main" val="3486929610"/>
      </p:ext>
    </p:extLst>
  </p:cSld>
  <p:clrMapOvr>
    <a:masterClrMapping/>
  </p:clrMapOvr>
</p:sld>
</file>

<file path=ppt/theme/theme1.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Title Pag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200_Sub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UWTSD 200_Sub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UWTSD 200_Sub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UWTSD 200_Sub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UWTSD 200_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UWTSD 200_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UWTSD 200_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UWTSD 200_Text 5">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UWTSD 200_Text 6">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UWTSD 200_Text 7">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UWTSD 200_Text 8">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UWTSD Logo Variations with Image Behi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UWTSD Logo Full Colour_Bottom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UWTSD Logo only mono_top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0.xml><?xml version="1.0" encoding="utf-8"?>
<a:theme xmlns:a="http://schemas.openxmlformats.org/drawingml/2006/main" name="UWTSD Logo only mono_bottom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11" ma:contentTypeDescription="Create a new document." ma:contentTypeScope="" ma:versionID="68ca945a54677db2e29a42d1f8357fb2">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c8ebb72be4a4c714af0916efcabc7353"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59A90DE1-5030-4590-8AE5-55F67A0F029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AEDFBF8-727B-4366-BD16-3E84A7D12848}">
  <ds:schemaRefs>
    <ds:schemaRef ds:uri="http://schemas.microsoft.com/sharepoint/v3/contenttype/forms"/>
  </ds:schemaRefs>
</ds:datastoreItem>
</file>

<file path=customXml/itemProps3.xml><?xml version="1.0" encoding="utf-8"?>
<ds:datastoreItem xmlns:ds="http://schemas.openxmlformats.org/officeDocument/2006/customXml" ds:itemID="{67D09DC4-48CE-45C2-9393-0A8E48C8FD95}">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4</TotalTime>
  <Words>1436</Words>
  <Application>Microsoft Office PowerPoint</Application>
  <PresentationFormat>Widescreen</PresentationFormat>
  <Paragraphs>298</Paragraphs>
  <Slides>30</Slides>
  <Notes>10</Notes>
  <HiddenSlides>0</HiddenSlides>
  <MMClips>0</MMClips>
  <ScaleCrop>false</ScaleCrop>
  <HeadingPairs>
    <vt:vector size="8" baseType="variant">
      <vt:variant>
        <vt:lpstr>Fonts Used</vt:lpstr>
      </vt:variant>
      <vt:variant>
        <vt:i4>7</vt:i4>
      </vt:variant>
      <vt:variant>
        <vt:lpstr>Theme</vt:lpstr>
      </vt:variant>
      <vt:variant>
        <vt:i4>20</vt:i4>
      </vt:variant>
      <vt:variant>
        <vt:lpstr>Embedded OLE Servers</vt:lpstr>
      </vt:variant>
      <vt:variant>
        <vt:i4>1</vt:i4>
      </vt:variant>
      <vt:variant>
        <vt:lpstr>Slide Titles</vt:lpstr>
      </vt:variant>
      <vt:variant>
        <vt:i4>30</vt:i4>
      </vt:variant>
    </vt:vector>
  </HeadingPairs>
  <TitlesOfParts>
    <vt:vector size="58" baseType="lpstr">
      <vt:lpstr>Aharoni</vt:lpstr>
      <vt:lpstr>Arial</vt:lpstr>
      <vt:lpstr>Calibri</vt:lpstr>
      <vt:lpstr>Calibri Light</vt:lpstr>
      <vt:lpstr>Myriad Pro</vt:lpstr>
      <vt:lpstr>Times New Roman</vt:lpstr>
      <vt:lpstr>Wingdings</vt:lpstr>
      <vt:lpstr>UWTSD 200_Title Page</vt:lpstr>
      <vt:lpstr>UWTSD 200_Title Page 1</vt:lpstr>
      <vt:lpstr>UWTSD 200_Title Page 2</vt:lpstr>
      <vt:lpstr>UWTSD 200_Title Page 3</vt:lpstr>
      <vt:lpstr>UWTSD 200_Subtitle 1</vt:lpstr>
      <vt:lpstr>UWTSD 200_Subtitle 2</vt:lpstr>
      <vt:lpstr>UWTSD 200_Subtitle 3</vt:lpstr>
      <vt:lpstr>UWTSD 200_Subtitle 4</vt:lpstr>
      <vt:lpstr>UWTSD 200_Text 1</vt:lpstr>
      <vt:lpstr>UWTSD 200_Text 2</vt:lpstr>
      <vt:lpstr>UWTSD 200_Text 3</vt:lpstr>
      <vt:lpstr>UWTSD 200_Text 4</vt:lpstr>
      <vt:lpstr>UWTSD 200_Text 5</vt:lpstr>
      <vt:lpstr>UWTSD 200_Text 6</vt:lpstr>
      <vt:lpstr>UWTSD 200_Text 7</vt:lpstr>
      <vt:lpstr>UWTSD 200_Text 8</vt:lpstr>
      <vt:lpstr>UWTSD Logo Variations with Image Behind</vt:lpstr>
      <vt:lpstr>UWTSD Logo Full Colour_Bottom Left</vt:lpstr>
      <vt:lpstr>UWTSD Logo only mono_top left</vt:lpstr>
      <vt:lpstr>UWTSD Logo only mono_bottom left</vt:lpstr>
      <vt:lpstr>Clip</vt:lpstr>
      <vt:lpstr>LCMB7003</vt:lpstr>
      <vt:lpstr>PowerPoint Presentation</vt:lpstr>
      <vt:lpstr>PowerPoint Presentation</vt:lpstr>
      <vt:lpstr>Private Sector Strategy</vt:lpstr>
      <vt:lpstr>Public Sector Strategy</vt:lpstr>
      <vt:lpstr>Voluntary / Third Sector</vt:lpstr>
      <vt:lpstr>Entrepreneurial Strategy</vt:lpstr>
      <vt:lpstr>Global / Internationalisation Strategies</vt:lpstr>
      <vt:lpstr>Drivers of internationalisation</vt:lpstr>
      <vt:lpstr>Porter’s Diamond suggests that there are inherent reasons why some nations are more competitive than others, and why some industries within nations are more competitive than others.   Porter’s Diamond Theory, is an economic model that aims to understand the factors that give certain nations or groups a competitive advantage over others. </vt:lpstr>
      <vt:lpstr>PowerPoint Presentation</vt:lpstr>
      <vt:lpstr>PowerPoint Presentation</vt:lpstr>
      <vt:lpstr>The international value network – Companies can create / generate value from the configuration of network of suppliers / value chains.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Amare Desta</cp:lastModifiedBy>
  <cp:revision>67</cp:revision>
  <dcterms:created xsi:type="dcterms:W3CDTF">2021-03-09T15:35:42Z</dcterms:created>
  <dcterms:modified xsi:type="dcterms:W3CDTF">2024-11-08T06:10:45Z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ies>
</file>