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1A4653-27DF-30F1-B175-9835B5658762}" v="4" dt="2026-06-04T11:09:57.715"/>
    <p1510:client id="{503F504C-861C-DF57-7895-537ED9937E0B}" v="19" dt="2026-06-03T22:59:56.464"/>
    <p1510:client id="{5D0E5747-F7E3-471C-BC6B-BDF72BDED704}" v="1" dt="2026-06-04T10:45:18.0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60" d="100"/>
          <a:sy n="60" d="100"/>
        </p:scale>
        <p:origin x="6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y Ball (2209284)" userId="S::2209284@student.uwtsd.ac.uk::8f37fd9c-09cc-4192-90ee-910bedd8661b" providerId="AD" clId="Web-{503F504C-861C-DF57-7895-537ED9937E0B}"/>
    <pc:docChg chg="modSld">
      <pc:chgData name="Joy Ball (2209284)" userId="S::2209284@student.uwtsd.ac.uk::8f37fd9c-09cc-4192-90ee-910bedd8661b" providerId="AD" clId="Web-{503F504C-861C-DF57-7895-537ED9937E0B}" dt="2026-06-03T22:59:56.464" v="18" actId="20577"/>
      <pc:docMkLst>
        <pc:docMk/>
      </pc:docMkLst>
      <pc:sldChg chg="modSp">
        <pc:chgData name="Joy Ball (2209284)" userId="S::2209284@student.uwtsd.ac.uk::8f37fd9c-09cc-4192-90ee-910bedd8661b" providerId="AD" clId="Web-{503F504C-861C-DF57-7895-537ED9937E0B}" dt="2026-06-03T22:48:31.252" v="7" actId="20577"/>
        <pc:sldMkLst>
          <pc:docMk/>
          <pc:sldMk cId="185452378" sldId="259"/>
        </pc:sldMkLst>
        <pc:spChg chg="mod">
          <ac:chgData name="Joy Ball (2209284)" userId="S::2209284@student.uwtsd.ac.uk::8f37fd9c-09cc-4192-90ee-910bedd8661b" providerId="AD" clId="Web-{503F504C-861C-DF57-7895-537ED9937E0B}" dt="2026-06-03T22:48:31.252" v="7" actId="20577"/>
          <ac:spMkLst>
            <pc:docMk/>
            <pc:sldMk cId="185452378" sldId="259"/>
            <ac:spMk id="3" creationId="{A6CAF811-AEDB-2AE9-CDD0-304A89C0C89F}"/>
          </ac:spMkLst>
        </pc:spChg>
      </pc:sldChg>
      <pc:sldChg chg="modSp">
        <pc:chgData name="Joy Ball (2209284)" userId="S::2209284@student.uwtsd.ac.uk::8f37fd9c-09cc-4192-90ee-910bedd8661b" providerId="AD" clId="Web-{503F504C-861C-DF57-7895-537ED9937E0B}" dt="2026-06-03T22:59:56.464" v="18" actId="20577"/>
        <pc:sldMkLst>
          <pc:docMk/>
          <pc:sldMk cId="1436968059" sldId="261"/>
        </pc:sldMkLst>
        <pc:spChg chg="mod">
          <ac:chgData name="Joy Ball (2209284)" userId="S::2209284@student.uwtsd.ac.uk::8f37fd9c-09cc-4192-90ee-910bedd8661b" providerId="AD" clId="Web-{503F504C-861C-DF57-7895-537ED9937E0B}" dt="2026-06-03T22:59:56.464" v="18" actId="20577"/>
          <ac:spMkLst>
            <pc:docMk/>
            <pc:sldMk cId="1436968059" sldId="261"/>
            <ac:spMk id="3" creationId="{574A60F5-EEA3-D0C1-9719-D18109279714}"/>
          </ac:spMkLst>
        </pc:spChg>
      </pc:sldChg>
      <pc:sldChg chg="modSp">
        <pc:chgData name="Joy Ball (2209284)" userId="S::2209284@student.uwtsd.ac.uk::8f37fd9c-09cc-4192-90ee-910bedd8661b" providerId="AD" clId="Web-{503F504C-861C-DF57-7895-537ED9937E0B}" dt="2026-06-03T22:59:11.588" v="14" actId="20577"/>
        <pc:sldMkLst>
          <pc:docMk/>
          <pc:sldMk cId="3755572023" sldId="262"/>
        </pc:sldMkLst>
        <pc:spChg chg="mod">
          <ac:chgData name="Joy Ball (2209284)" userId="S::2209284@student.uwtsd.ac.uk::8f37fd9c-09cc-4192-90ee-910bedd8661b" providerId="AD" clId="Web-{503F504C-861C-DF57-7895-537ED9937E0B}" dt="2026-06-03T22:59:11.588" v="14" actId="20577"/>
          <ac:spMkLst>
            <pc:docMk/>
            <pc:sldMk cId="3755572023" sldId="262"/>
            <ac:spMk id="3" creationId="{CB0E2F2C-5B8C-D957-1D9D-411EA6390349}"/>
          </ac:spMkLst>
        </pc:spChg>
      </pc:sldChg>
      <pc:sldChg chg="modSp">
        <pc:chgData name="Joy Ball (2209284)" userId="S::2209284@student.uwtsd.ac.uk::8f37fd9c-09cc-4192-90ee-910bedd8661b" providerId="AD" clId="Web-{503F504C-861C-DF57-7895-537ED9937E0B}" dt="2026-06-03T22:57:45.913" v="12" actId="20577"/>
        <pc:sldMkLst>
          <pc:docMk/>
          <pc:sldMk cId="4050402959" sldId="263"/>
        </pc:sldMkLst>
        <pc:spChg chg="mod">
          <ac:chgData name="Joy Ball (2209284)" userId="S::2209284@student.uwtsd.ac.uk::8f37fd9c-09cc-4192-90ee-910bedd8661b" providerId="AD" clId="Web-{503F504C-861C-DF57-7895-537ED9937E0B}" dt="2026-06-03T22:57:45.913" v="12" actId="20577"/>
          <ac:spMkLst>
            <pc:docMk/>
            <pc:sldMk cId="4050402959" sldId="263"/>
            <ac:spMk id="3" creationId="{E9B1BF15-10E1-4039-894A-30AFC74DF670}"/>
          </ac:spMkLst>
        </pc:spChg>
      </pc:sldChg>
    </pc:docChg>
  </pc:docChgLst>
  <pc:docChgLst>
    <pc:chgData name="Joy Ball (2209284)" userId="S::2209284@student.uwtsd.ac.uk::8f37fd9c-09cc-4192-90ee-910bedd8661b" providerId="AD" clId="Web-{5DB8D46E-DE7B-196D-59F6-5DAC1E83FDFB}"/>
    <pc:docChg chg="modSld">
      <pc:chgData name="Joy Ball (2209284)" userId="S::2209284@student.uwtsd.ac.uk::8f37fd9c-09cc-4192-90ee-910bedd8661b" providerId="AD" clId="Web-{5DB8D46E-DE7B-196D-59F6-5DAC1E83FDFB}" dt="2026-05-20T16:20:39.124" v="188" actId="20577"/>
      <pc:docMkLst>
        <pc:docMk/>
      </pc:docMkLst>
      <pc:sldChg chg="modSp">
        <pc:chgData name="Joy Ball (2209284)" userId="S::2209284@student.uwtsd.ac.uk::8f37fd9c-09cc-4192-90ee-910bedd8661b" providerId="AD" clId="Web-{5DB8D46E-DE7B-196D-59F6-5DAC1E83FDFB}" dt="2026-05-20T16:20:39.124" v="188" actId="20577"/>
        <pc:sldMkLst>
          <pc:docMk/>
          <pc:sldMk cId="109857222" sldId="256"/>
        </pc:sldMkLst>
        <pc:spChg chg="mod">
          <ac:chgData name="Joy Ball (2209284)" userId="S::2209284@student.uwtsd.ac.uk::8f37fd9c-09cc-4192-90ee-910bedd8661b" providerId="AD" clId="Web-{5DB8D46E-DE7B-196D-59F6-5DAC1E83FDFB}" dt="2026-05-20T16:17:31.330" v="8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oy Ball (2209284)" userId="S::2209284@student.uwtsd.ac.uk::8f37fd9c-09cc-4192-90ee-910bedd8661b" providerId="AD" clId="Web-{5DB8D46E-DE7B-196D-59F6-5DAC1E83FDFB}" dt="2026-05-20T16:20:39.124" v="188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Joy Ball (2209284)" userId="8f37fd9c-09cc-4192-90ee-910bedd8661b" providerId="ADAL" clId="{309A3CA1-2862-4F7C-873F-8B359B6ED091}"/>
    <pc:docChg chg="custSel addSld modSld sldOrd">
      <pc:chgData name="Joy Ball (2209284)" userId="8f37fd9c-09cc-4192-90ee-910bedd8661b" providerId="ADAL" clId="{309A3CA1-2862-4F7C-873F-8B359B6ED091}" dt="2026-06-04T11:00:34.509" v="11776"/>
      <pc:docMkLst>
        <pc:docMk/>
      </pc:docMkLst>
      <pc:sldChg chg="modSp mod">
        <pc:chgData name="Joy Ball (2209284)" userId="8f37fd9c-09cc-4192-90ee-910bedd8661b" providerId="ADAL" clId="{309A3CA1-2862-4F7C-873F-8B359B6ED091}" dt="2026-06-04T10:45:19.108" v="11774" actId="27636"/>
        <pc:sldMkLst>
          <pc:docMk/>
          <pc:sldMk cId="109857222" sldId="256"/>
        </pc:sldMkLst>
        <pc:spChg chg="mod">
          <ac:chgData name="Joy Ball (2209284)" userId="8f37fd9c-09cc-4192-90ee-910bedd8661b" providerId="ADAL" clId="{309A3CA1-2862-4F7C-873F-8B359B6ED091}" dt="2026-06-04T10:45:19.108" v="11774" actId="2763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oy Ball (2209284)" userId="8f37fd9c-09cc-4192-90ee-910bedd8661b" providerId="ADAL" clId="{309A3CA1-2862-4F7C-873F-8B359B6ED091}" dt="2026-06-04T10:45:18.077" v="11772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mod ord">
        <pc:chgData name="Joy Ball (2209284)" userId="8f37fd9c-09cc-4192-90ee-910bedd8661b" providerId="ADAL" clId="{309A3CA1-2862-4F7C-873F-8B359B6ED091}" dt="2026-06-04T11:00:34.509" v="11776"/>
        <pc:sldMkLst>
          <pc:docMk/>
          <pc:sldMk cId="2149726923" sldId="257"/>
        </pc:sldMkLst>
        <pc:spChg chg="mod">
          <ac:chgData name="Joy Ball (2209284)" userId="8f37fd9c-09cc-4192-90ee-910bedd8661b" providerId="ADAL" clId="{309A3CA1-2862-4F7C-873F-8B359B6ED091}" dt="2026-06-04T10:45:18.077" v="11772"/>
          <ac:spMkLst>
            <pc:docMk/>
            <pc:sldMk cId="2149726923" sldId="257"/>
            <ac:spMk id="2" creationId="{D8FF0DB2-C84D-4317-23E9-D6861892CFEA}"/>
          </ac:spMkLst>
        </pc:spChg>
        <pc:spChg chg="mod">
          <ac:chgData name="Joy Ball (2209284)" userId="8f37fd9c-09cc-4192-90ee-910bedd8661b" providerId="ADAL" clId="{309A3CA1-2862-4F7C-873F-8B359B6ED091}" dt="2026-06-04T10:45:18.077" v="11772"/>
          <ac:spMkLst>
            <pc:docMk/>
            <pc:sldMk cId="2149726923" sldId="257"/>
            <ac:spMk id="3" creationId="{E3D5DD68-9F17-B5AC-61D2-6927C1B59B5F}"/>
          </ac:spMkLst>
        </pc:spChg>
      </pc:sldChg>
      <pc:sldChg chg="modSp new mod">
        <pc:chgData name="Joy Ball (2209284)" userId="8f37fd9c-09cc-4192-90ee-910bedd8661b" providerId="ADAL" clId="{309A3CA1-2862-4F7C-873F-8B359B6ED091}" dt="2026-06-04T10:45:18.077" v="11772"/>
        <pc:sldMkLst>
          <pc:docMk/>
          <pc:sldMk cId="3643542999" sldId="258"/>
        </pc:sldMkLst>
        <pc:spChg chg="mod">
          <ac:chgData name="Joy Ball (2209284)" userId="8f37fd9c-09cc-4192-90ee-910bedd8661b" providerId="ADAL" clId="{309A3CA1-2862-4F7C-873F-8B359B6ED091}" dt="2026-06-04T10:45:18.077" v="11772"/>
          <ac:spMkLst>
            <pc:docMk/>
            <pc:sldMk cId="3643542999" sldId="258"/>
            <ac:spMk id="2" creationId="{9A20DC1C-855F-F236-C1AD-E036FA1925E9}"/>
          </ac:spMkLst>
        </pc:spChg>
        <pc:spChg chg="mod">
          <ac:chgData name="Joy Ball (2209284)" userId="8f37fd9c-09cc-4192-90ee-910bedd8661b" providerId="ADAL" clId="{309A3CA1-2862-4F7C-873F-8B359B6ED091}" dt="2026-06-04T10:45:18.077" v="11772"/>
          <ac:spMkLst>
            <pc:docMk/>
            <pc:sldMk cId="3643542999" sldId="258"/>
            <ac:spMk id="3" creationId="{5BFCA07F-AE10-B4A3-43D7-5DADBBC27ECC}"/>
          </ac:spMkLst>
        </pc:spChg>
      </pc:sldChg>
      <pc:sldChg chg="modSp new mod">
        <pc:chgData name="Joy Ball (2209284)" userId="8f37fd9c-09cc-4192-90ee-910bedd8661b" providerId="ADAL" clId="{309A3CA1-2862-4F7C-873F-8B359B6ED091}" dt="2026-06-04T10:45:18.077" v="11772"/>
        <pc:sldMkLst>
          <pc:docMk/>
          <pc:sldMk cId="185452378" sldId="259"/>
        </pc:sldMkLst>
        <pc:spChg chg="mod">
          <ac:chgData name="Joy Ball (2209284)" userId="8f37fd9c-09cc-4192-90ee-910bedd8661b" providerId="ADAL" clId="{309A3CA1-2862-4F7C-873F-8B359B6ED091}" dt="2026-06-04T10:45:18.077" v="11772"/>
          <ac:spMkLst>
            <pc:docMk/>
            <pc:sldMk cId="185452378" sldId="259"/>
            <ac:spMk id="2" creationId="{6D743354-B2BE-51FB-FAC8-238B6575A27F}"/>
          </ac:spMkLst>
        </pc:spChg>
        <pc:spChg chg="mod">
          <ac:chgData name="Joy Ball (2209284)" userId="8f37fd9c-09cc-4192-90ee-910bedd8661b" providerId="ADAL" clId="{309A3CA1-2862-4F7C-873F-8B359B6ED091}" dt="2026-06-04T10:45:18.077" v="11772"/>
          <ac:spMkLst>
            <pc:docMk/>
            <pc:sldMk cId="185452378" sldId="259"/>
            <ac:spMk id="3" creationId="{A6CAF811-AEDB-2AE9-CDD0-304A89C0C89F}"/>
          </ac:spMkLst>
        </pc:spChg>
      </pc:sldChg>
      <pc:sldChg chg="modSp new mod">
        <pc:chgData name="Joy Ball (2209284)" userId="8f37fd9c-09cc-4192-90ee-910bedd8661b" providerId="ADAL" clId="{309A3CA1-2862-4F7C-873F-8B359B6ED091}" dt="2026-06-04T10:45:18.077" v="11772"/>
        <pc:sldMkLst>
          <pc:docMk/>
          <pc:sldMk cId="3565059414" sldId="260"/>
        </pc:sldMkLst>
        <pc:spChg chg="mod">
          <ac:chgData name="Joy Ball (2209284)" userId="8f37fd9c-09cc-4192-90ee-910bedd8661b" providerId="ADAL" clId="{309A3CA1-2862-4F7C-873F-8B359B6ED091}" dt="2026-06-04T10:45:18.077" v="11772"/>
          <ac:spMkLst>
            <pc:docMk/>
            <pc:sldMk cId="3565059414" sldId="260"/>
            <ac:spMk id="2" creationId="{179C0DA0-75D7-91DF-C28D-7706D49489DE}"/>
          </ac:spMkLst>
        </pc:spChg>
        <pc:spChg chg="mod">
          <ac:chgData name="Joy Ball (2209284)" userId="8f37fd9c-09cc-4192-90ee-910bedd8661b" providerId="ADAL" clId="{309A3CA1-2862-4F7C-873F-8B359B6ED091}" dt="2026-06-04T10:45:18.077" v="11772"/>
          <ac:spMkLst>
            <pc:docMk/>
            <pc:sldMk cId="3565059414" sldId="260"/>
            <ac:spMk id="3" creationId="{D3ED67FC-50A2-D591-3B70-D9C41C7E884E}"/>
          </ac:spMkLst>
        </pc:spChg>
      </pc:sldChg>
      <pc:sldChg chg="modSp new mod">
        <pc:chgData name="Joy Ball (2209284)" userId="8f37fd9c-09cc-4192-90ee-910bedd8661b" providerId="ADAL" clId="{309A3CA1-2862-4F7C-873F-8B359B6ED091}" dt="2026-06-04T10:45:18.077" v="11772"/>
        <pc:sldMkLst>
          <pc:docMk/>
          <pc:sldMk cId="1436968059" sldId="261"/>
        </pc:sldMkLst>
        <pc:spChg chg="mod">
          <ac:chgData name="Joy Ball (2209284)" userId="8f37fd9c-09cc-4192-90ee-910bedd8661b" providerId="ADAL" clId="{309A3CA1-2862-4F7C-873F-8B359B6ED091}" dt="2026-06-04T10:45:18.077" v="11772"/>
          <ac:spMkLst>
            <pc:docMk/>
            <pc:sldMk cId="1436968059" sldId="261"/>
            <ac:spMk id="2" creationId="{56294402-DF8A-96B0-1CFA-BE0C0FE05449}"/>
          </ac:spMkLst>
        </pc:spChg>
        <pc:spChg chg="mod">
          <ac:chgData name="Joy Ball (2209284)" userId="8f37fd9c-09cc-4192-90ee-910bedd8661b" providerId="ADAL" clId="{309A3CA1-2862-4F7C-873F-8B359B6ED091}" dt="2026-06-04T10:45:18.077" v="11772"/>
          <ac:spMkLst>
            <pc:docMk/>
            <pc:sldMk cId="1436968059" sldId="261"/>
            <ac:spMk id="3" creationId="{574A60F5-EEA3-D0C1-9719-D18109279714}"/>
          </ac:spMkLst>
        </pc:spChg>
      </pc:sldChg>
      <pc:sldChg chg="modSp new mod">
        <pc:chgData name="Joy Ball (2209284)" userId="8f37fd9c-09cc-4192-90ee-910bedd8661b" providerId="ADAL" clId="{309A3CA1-2862-4F7C-873F-8B359B6ED091}" dt="2026-06-04T10:45:18.077" v="11772"/>
        <pc:sldMkLst>
          <pc:docMk/>
          <pc:sldMk cId="3755572023" sldId="262"/>
        </pc:sldMkLst>
        <pc:spChg chg="mod">
          <ac:chgData name="Joy Ball (2209284)" userId="8f37fd9c-09cc-4192-90ee-910bedd8661b" providerId="ADAL" clId="{309A3CA1-2862-4F7C-873F-8B359B6ED091}" dt="2026-06-04T10:45:18.077" v="11772"/>
          <ac:spMkLst>
            <pc:docMk/>
            <pc:sldMk cId="3755572023" sldId="262"/>
            <ac:spMk id="2" creationId="{075241B6-64A9-D235-FD56-1C331378D388}"/>
          </ac:spMkLst>
        </pc:spChg>
        <pc:spChg chg="mod">
          <ac:chgData name="Joy Ball (2209284)" userId="8f37fd9c-09cc-4192-90ee-910bedd8661b" providerId="ADAL" clId="{309A3CA1-2862-4F7C-873F-8B359B6ED091}" dt="2026-06-04T10:45:18.077" v="11772"/>
          <ac:spMkLst>
            <pc:docMk/>
            <pc:sldMk cId="3755572023" sldId="262"/>
            <ac:spMk id="3" creationId="{CB0E2F2C-5B8C-D957-1D9D-411EA6390349}"/>
          </ac:spMkLst>
        </pc:spChg>
      </pc:sldChg>
      <pc:sldChg chg="modSp new mod">
        <pc:chgData name="Joy Ball (2209284)" userId="8f37fd9c-09cc-4192-90ee-910bedd8661b" providerId="ADAL" clId="{309A3CA1-2862-4F7C-873F-8B359B6ED091}" dt="2026-06-04T10:45:18.077" v="11772"/>
        <pc:sldMkLst>
          <pc:docMk/>
          <pc:sldMk cId="4050402959" sldId="263"/>
        </pc:sldMkLst>
        <pc:spChg chg="mod">
          <ac:chgData name="Joy Ball (2209284)" userId="8f37fd9c-09cc-4192-90ee-910bedd8661b" providerId="ADAL" clId="{309A3CA1-2862-4F7C-873F-8B359B6ED091}" dt="2026-06-04T10:45:18.077" v="11772"/>
          <ac:spMkLst>
            <pc:docMk/>
            <pc:sldMk cId="4050402959" sldId="263"/>
            <ac:spMk id="2" creationId="{BB65EC97-1D6A-5032-AB25-8E959FD1A87A}"/>
          </ac:spMkLst>
        </pc:spChg>
        <pc:spChg chg="mod">
          <ac:chgData name="Joy Ball (2209284)" userId="8f37fd9c-09cc-4192-90ee-910bedd8661b" providerId="ADAL" clId="{309A3CA1-2862-4F7C-873F-8B359B6ED091}" dt="2026-06-04T10:45:18.077" v="11772"/>
          <ac:spMkLst>
            <pc:docMk/>
            <pc:sldMk cId="4050402959" sldId="263"/>
            <ac:spMk id="3" creationId="{E9B1BF15-10E1-4039-894A-30AFC74DF670}"/>
          </ac:spMkLst>
        </pc:spChg>
      </pc:sldChg>
      <pc:sldChg chg="modSp new mod">
        <pc:chgData name="Joy Ball (2209284)" userId="8f37fd9c-09cc-4192-90ee-910bedd8661b" providerId="ADAL" clId="{309A3CA1-2862-4F7C-873F-8B359B6ED091}" dt="2026-06-04T10:45:18.077" v="11772"/>
        <pc:sldMkLst>
          <pc:docMk/>
          <pc:sldMk cId="3560035345" sldId="264"/>
        </pc:sldMkLst>
        <pc:spChg chg="mod">
          <ac:chgData name="Joy Ball (2209284)" userId="8f37fd9c-09cc-4192-90ee-910bedd8661b" providerId="ADAL" clId="{309A3CA1-2862-4F7C-873F-8B359B6ED091}" dt="2026-06-04T10:45:18.077" v="11772"/>
          <ac:spMkLst>
            <pc:docMk/>
            <pc:sldMk cId="3560035345" sldId="264"/>
            <ac:spMk id="2" creationId="{7B6B6878-AEEE-A98C-F080-8E7B1A2F16E1}"/>
          </ac:spMkLst>
        </pc:spChg>
        <pc:spChg chg="mod">
          <ac:chgData name="Joy Ball (2209284)" userId="8f37fd9c-09cc-4192-90ee-910bedd8661b" providerId="ADAL" clId="{309A3CA1-2862-4F7C-873F-8B359B6ED091}" dt="2026-06-04T10:45:18.077" v="11772"/>
          <ac:spMkLst>
            <pc:docMk/>
            <pc:sldMk cId="3560035345" sldId="264"/>
            <ac:spMk id="3" creationId="{1B9E71BB-E8C1-E55C-8C51-68B8729962E9}"/>
          </ac:spMkLst>
        </pc:spChg>
      </pc:sldChg>
      <pc:sldChg chg="addSp delSp modSp new mod">
        <pc:chgData name="Joy Ball (2209284)" userId="8f37fd9c-09cc-4192-90ee-910bedd8661b" providerId="ADAL" clId="{309A3CA1-2862-4F7C-873F-8B359B6ED091}" dt="2026-06-04T10:45:18.077" v="11772"/>
        <pc:sldMkLst>
          <pc:docMk/>
          <pc:sldMk cId="3298999772" sldId="265"/>
        </pc:sldMkLst>
        <pc:spChg chg="mod">
          <ac:chgData name="Joy Ball (2209284)" userId="8f37fd9c-09cc-4192-90ee-910bedd8661b" providerId="ADAL" clId="{309A3CA1-2862-4F7C-873F-8B359B6ED091}" dt="2026-06-04T10:45:18.077" v="11772"/>
          <ac:spMkLst>
            <pc:docMk/>
            <pc:sldMk cId="3298999772" sldId="265"/>
            <ac:spMk id="2" creationId="{9BA897E4-319C-134C-D9E0-F4A46FD583D6}"/>
          </ac:spMkLst>
        </pc:spChg>
        <pc:graphicFrameChg chg="add mod ord modGraphic">
          <ac:chgData name="Joy Ball (2209284)" userId="8f37fd9c-09cc-4192-90ee-910bedd8661b" providerId="ADAL" clId="{309A3CA1-2862-4F7C-873F-8B359B6ED091}" dt="2026-05-21T21:20:20.874" v="7794" actId="20577"/>
          <ac:graphicFrameMkLst>
            <pc:docMk/>
            <pc:sldMk cId="3298999772" sldId="265"/>
            <ac:graphicFrameMk id="7" creationId="{E0A2E361-5A7D-1459-457D-C7A494F5C959}"/>
          </ac:graphicFrameMkLst>
        </pc:graphicFrameChg>
      </pc:sldChg>
      <pc:sldChg chg="modSp new mod">
        <pc:chgData name="Joy Ball (2209284)" userId="8f37fd9c-09cc-4192-90ee-910bedd8661b" providerId="ADAL" clId="{309A3CA1-2862-4F7C-873F-8B359B6ED091}" dt="2026-06-04T10:45:18.201" v="11773" actId="27636"/>
        <pc:sldMkLst>
          <pc:docMk/>
          <pc:sldMk cId="895707657" sldId="266"/>
        </pc:sldMkLst>
        <pc:spChg chg="mod">
          <ac:chgData name="Joy Ball (2209284)" userId="8f37fd9c-09cc-4192-90ee-910bedd8661b" providerId="ADAL" clId="{309A3CA1-2862-4F7C-873F-8B359B6ED091}" dt="2026-06-04T10:45:18.077" v="11772"/>
          <ac:spMkLst>
            <pc:docMk/>
            <pc:sldMk cId="895707657" sldId="266"/>
            <ac:spMk id="2" creationId="{2ECD4BE2-4F62-8DA9-3A9A-89A3C85DDCE4}"/>
          </ac:spMkLst>
        </pc:spChg>
        <pc:spChg chg="mod">
          <ac:chgData name="Joy Ball (2209284)" userId="8f37fd9c-09cc-4192-90ee-910bedd8661b" providerId="ADAL" clId="{309A3CA1-2862-4F7C-873F-8B359B6ED091}" dt="2026-06-04T10:45:18.201" v="11773" actId="27636"/>
          <ac:spMkLst>
            <pc:docMk/>
            <pc:sldMk cId="895707657" sldId="266"/>
            <ac:spMk id="3" creationId="{FAF95C98-2CE0-61A1-2859-C0F563918F1A}"/>
          </ac:spMkLst>
        </pc:spChg>
      </pc:sldChg>
      <pc:sldChg chg="modSp new mod">
        <pc:chgData name="Joy Ball (2209284)" userId="8f37fd9c-09cc-4192-90ee-910bedd8661b" providerId="ADAL" clId="{309A3CA1-2862-4F7C-873F-8B359B6ED091}" dt="2026-06-04T10:45:18.077" v="11772"/>
        <pc:sldMkLst>
          <pc:docMk/>
          <pc:sldMk cId="2445259705" sldId="267"/>
        </pc:sldMkLst>
        <pc:spChg chg="mod">
          <ac:chgData name="Joy Ball (2209284)" userId="8f37fd9c-09cc-4192-90ee-910bedd8661b" providerId="ADAL" clId="{309A3CA1-2862-4F7C-873F-8B359B6ED091}" dt="2026-06-04T10:45:18.077" v="11772"/>
          <ac:spMkLst>
            <pc:docMk/>
            <pc:sldMk cId="2445259705" sldId="267"/>
            <ac:spMk id="2" creationId="{C483A956-A0CB-9B5B-9989-A74C192F1650}"/>
          </ac:spMkLst>
        </pc:spChg>
        <pc:spChg chg="mod">
          <ac:chgData name="Joy Ball (2209284)" userId="8f37fd9c-09cc-4192-90ee-910bedd8661b" providerId="ADAL" clId="{309A3CA1-2862-4F7C-873F-8B359B6ED091}" dt="2026-06-04T10:45:18.077" v="11772"/>
          <ac:spMkLst>
            <pc:docMk/>
            <pc:sldMk cId="2445259705" sldId="267"/>
            <ac:spMk id="3" creationId="{A81CE6E1-28FD-52CC-58EA-CF8A7AC7F0AE}"/>
          </ac:spMkLst>
        </pc:spChg>
      </pc:sldChg>
    </pc:docChg>
  </pc:docChgLst>
  <pc:docChgLst>
    <pc:chgData name="Joy Ball (2209284)" userId="S::2209284@student.uwtsd.ac.uk::8f37fd9c-09cc-4192-90ee-910bedd8661b" providerId="AD" clId="Web-{AC2C1533-055E-EC52-7174-F74E8B3A1BD0}"/>
    <pc:docChg chg="modSld">
      <pc:chgData name="Joy Ball (2209284)" userId="S::2209284@student.uwtsd.ac.uk::8f37fd9c-09cc-4192-90ee-910bedd8661b" providerId="AD" clId="Web-{AC2C1533-055E-EC52-7174-F74E8B3A1BD0}" dt="2026-05-23T17:15:06.780" v="14" actId="20577"/>
      <pc:docMkLst>
        <pc:docMk/>
      </pc:docMkLst>
      <pc:sldChg chg="modSp">
        <pc:chgData name="Joy Ball (2209284)" userId="S::2209284@student.uwtsd.ac.uk::8f37fd9c-09cc-4192-90ee-910bedd8661b" providerId="AD" clId="Web-{AC2C1533-055E-EC52-7174-F74E8B3A1BD0}" dt="2026-05-23T17:15:06.780" v="14" actId="20577"/>
        <pc:sldMkLst>
          <pc:docMk/>
          <pc:sldMk cId="895707657" sldId="266"/>
        </pc:sldMkLst>
        <pc:spChg chg="mod">
          <ac:chgData name="Joy Ball (2209284)" userId="S::2209284@student.uwtsd.ac.uk::8f37fd9c-09cc-4192-90ee-910bedd8661b" providerId="AD" clId="Web-{AC2C1533-055E-EC52-7174-F74E8B3A1BD0}" dt="2026-05-23T17:15:06.780" v="14" actId="20577"/>
          <ac:spMkLst>
            <pc:docMk/>
            <pc:sldMk cId="895707657" sldId="266"/>
            <ac:spMk id="3" creationId="{FAF95C98-2CE0-61A1-2859-C0F563918F1A}"/>
          </ac:spMkLst>
        </pc:spChg>
      </pc:sldChg>
    </pc:docChg>
  </pc:docChgLst>
  <pc:docChgLst>
    <pc:chgData name="Joy Ball (2209284)" userId="S::2209284@student.uwtsd.ac.uk::8f37fd9c-09cc-4192-90ee-910bedd8661b" providerId="AD" clId="Web-{3D1A4653-27DF-30F1-B175-9835B5658762}"/>
    <pc:docChg chg="modSld">
      <pc:chgData name="Joy Ball (2209284)" userId="S::2209284@student.uwtsd.ac.uk::8f37fd9c-09cc-4192-90ee-910bedd8661b" providerId="AD" clId="Web-{3D1A4653-27DF-30F1-B175-9835B5658762}" dt="2026-06-04T11:09:57.715" v="3" actId="20577"/>
      <pc:docMkLst>
        <pc:docMk/>
      </pc:docMkLst>
      <pc:sldChg chg="modSp">
        <pc:chgData name="Joy Ball (2209284)" userId="S::2209284@student.uwtsd.ac.uk::8f37fd9c-09cc-4192-90ee-910bedd8661b" providerId="AD" clId="Web-{3D1A4653-27DF-30F1-B175-9835B5658762}" dt="2026-06-04T11:09:57.715" v="3" actId="20577"/>
        <pc:sldMkLst>
          <pc:docMk/>
          <pc:sldMk cId="109857222" sldId="256"/>
        </pc:sldMkLst>
        <pc:spChg chg="mod">
          <ac:chgData name="Joy Ball (2209284)" userId="S::2209284@student.uwtsd.ac.uk::8f37fd9c-09cc-4192-90ee-910bedd8661b" providerId="AD" clId="Web-{3D1A4653-27DF-30F1-B175-9835B5658762}" dt="2026-06-04T11:09:57.715" v="3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124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968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8325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923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322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0526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252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994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3261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565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204074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509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111597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9943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7634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509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328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guides/disability-workforce-reporting/" TargetMode="External"/><Relationship Id="rId2" Type="http://schemas.openxmlformats.org/officeDocument/2006/relationships/hyperlink" Target="https://www.bristol.gov.uk/residents/social-care-and-health/adults-an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mmonslibrary.parliament.uk/research-briefings/cbp-9602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2400" dirty="0"/>
              <a:t>Research Methods</a:t>
            </a:r>
            <a:br>
              <a:rPr lang="en-GB" sz="2400" dirty="0"/>
            </a:br>
            <a:r>
              <a:rPr lang="en-GB" sz="2400" dirty="0"/>
              <a:t>BMSW7004</a:t>
            </a:r>
            <a:br>
              <a:rPr lang="en-GB" sz="2400" dirty="0"/>
            </a:br>
            <a:r>
              <a:rPr lang="en-GB" sz="2400" dirty="0"/>
              <a:t>Research Presentation</a:t>
            </a:r>
            <a:br>
              <a:rPr lang="en-GB" sz="2400" dirty="0"/>
            </a:br>
            <a:r>
              <a:rPr lang="en-GB" sz="2400" dirty="0"/>
              <a:t>Joy Ball: 2209284</a:t>
            </a:r>
            <a:br>
              <a:rPr lang="en-GB" sz="2400" dirty="0"/>
            </a:br>
            <a:r>
              <a:rPr lang="en-GB" sz="2400"/>
              <a:t>Date: 4th June 2026</a:t>
            </a:r>
            <a:endParaRPr lang="en-GB" sz="2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Proposed title: Exploring experiences of  nurses providing care to </a:t>
            </a:r>
            <a:r>
              <a:rPr lang="en-GB"/>
              <a:t>adults with disabilities in Bristol City Council Nursing Home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F0DB2-C84D-4317-23E9-D6861892C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</a:t>
            </a:r>
            <a:r>
              <a:rPr lang="en-GB" sz="2000" dirty="0"/>
              <a:t>Background of the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5DD68-9F17-B5AC-61D2-6927C1B59B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/>
              <a:t>. Adults with disabilities need person-centred healthcare support within nursing home settings (Zhou et al., 2024)</a:t>
            </a:r>
          </a:p>
          <a:p>
            <a:pPr marL="0" indent="0">
              <a:buNone/>
            </a:pPr>
            <a:r>
              <a:rPr lang="en-GB" sz="1200" dirty="0"/>
              <a:t>. Nurses working in disability setting face increasing emotional and physical demands given staffing shortages (Daly,2025)</a:t>
            </a:r>
          </a:p>
          <a:p>
            <a:pPr marL="0" indent="0">
              <a:buNone/>
            </a:pPr>
            <a:r>
              <a:rPr lang="en-GB" sz="1200" dirty="0"/>
              <a:t>. 16.8  million people live with disability in UK-25% of the population (Kir-Wade et al., 2024)</a:t>
            </a:r>
          </a:p>
          <a:p>
            <a:pPr marL="0" indent="0">
              <a:buNone/>
            </a:pPr>
            <a:r>
              <a:rPr lang="en-GB" sz="1200" dirty="0"/>
              <a:t>. Bristol City Council (BCC) care homes support adults with physical, intellectual, and multiple disabilities ( Bristol City Council, 2026)</a:t>
            </a:r>
          </a:p>
          <a:p>
            <a:pPr marL="0" indent="0">
              <a:buNone/>
            </a:pPr>
            <a:r>
              <a:rPr lang="en-GB" sz="1200" dirty="0"/>
              <a:t>. Burnout, emotional exhaustion, and low organisational support reported among disability staff in the UK ( Smyth, Healy and Lydon, 2015)</a:t>
            </a:r>
          </a:p>
          <a:p>
            <a:pPr marL="0" indent="0">
              <a:buNone/>
            </a:pPr>
            <a:r>
              <a:rPr lang="en-GB" sz="1200" dirty="0"/>
              <a:t>. Job Demand-Resources Theory (Demerouti, 2025) help view how workplace pressures influence nurses’ wellbeing and job performance</a:t>
            </a:r>
          </a:p>
          <a:p>
            <a:pPr marL="0" indent="0">
              <a:buNone/>
            </a:pPr>
            <a:r>
              <a:rPr lang="en-GB" sz="1200" dirty="0"/>
              <a:t>. Despite rising focus on disability services, almost no qualitative papers available regarding nurses’ subjective experiences, specifically in BCC nursing homes</a:t>
            </a:r>
          </a:p>
        </p:txBody>
      </p:sp>
    </p:spTree>
    <p:extLst>
      <p:ext uri="{BB962C8B-B14F-4D97-AF65-F5344CB8AC3E}">
        <p14:creationId xmlns:p14="http://schemas.microsoft.com/office/powerpoint/2010/main" val="2149726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0DC1C-855F-F236-C1AD-E036FA192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Research Aim, Question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CA07F-AE10-B4A3-43D7-5DADBBC27E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b="1" dirty="0"/>
              <a:t>  Research Aim</a:t>
            </a:r>
          </a:p>
          <a:p>
            <a:pPr marL="0" indent="0">
              <a:buNone/>
            </a:pPr>
            <a:r>
              <a:rPr lang="en-GB" sz="1200" dirty="0"/>
              <a:t>. This study aims to explore the experiences of nurses providing care to adults with disabilities in Bristol City Council  (BCC) nursing homes.</a:t>
            </a:r>
          </a:p>
          <a:p>
            <a:pPr marL="0" indent="0">
              <a:buNone/>
            </a:pPr>
            <a:r>
              <a:rPr lang="en-GB" sz="1200" dirty="0"/>
              <a:t> </a:t>
            </a:r>
            <a:r>
              <a:rPr lang="en-GB" sz="1200" b="1" dirty="0"/>
              <a:t>Research Question</a:t>
            </a:r>
          </a:p>
          <a:p>
            <a:pPr marL="0" indent="0">
              <a:buNone/>
            </a:pPr>
            <a:r>
              <a:rPr lang="en-GB" sz="1200" dirty="0"/>
              <a:t>. To explore the routine experiences faced by nurses while providing care to adults with disabilities in BCC nursing homes?</a:t>
            </a:r>
          </a:p>
          <a:p>
            <a:pPr marL="0" indent="0">
              <a:buNone/>
            </a:pPr>
            <a:r>
              <a:rPr lang="en-GB" sz="1200" b="1" dirty="0"/>
              <a:t> Research Objectives</a:t>
            </a:r>
          </a:p>
          <a:p>
            <a:pPr marL="0" indent="0">
              <a:buNone/>
            </a:pPr>
            <a:r>
              <a:rPr lang="en-GB" sz="1200" dirty="0"/>
              <a:t>. To explore the routine experiences faced by nurses while providing care to adults with disabilities in BCC nursing homes</a:t>
            </a:r>
          </a:p>
          <a:p>
            <a:pPr marL="0" indent="0">
              <a:buNone/>
            </a:pPr>
            <a:r>
              <a:rPr lang="en-GB" sz="1200" dirty="0"/>
              <a:t> To examine how nurses perceive the professional demands associated with caring for adults with disabilities in BCC nursing homes</a:t>
            </a:r>
          </a:p>
          <a:p>
            <a:pPr marL="0" indent="0">
              <a:buNone/>
            </a:pPr>
            <a:r>
              <a:rPr lang="en-GB" sz="1200" dirty="0"/>
              <a:t> .To identify the strategies/support systems nurses use to improve patient care and manage workplace challenges in disability care settings in BCC </a:t>
            </a:r>
            <a:r>
              <a:rPr lang="en-GB" sz="1200"/>
              <a:t>nursing homes</a:t>
            </a:r>
            <a:endParaRPr lang="en-GB" sz="1200" dirty="0"/>
          </a:p>
          <a:p>
            <a:pPr marL="0" indent="0">
              <a:buNone/>
            </a:pPr>
            <a:r>
              <a:rPr lang="en-GB" sz="12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643542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43354-B2BE-51FB-FAC8-238B6575A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                      Significance of the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AF811-AEDB-2AE9-CDD0-304A89C0C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200" dirty="0"/>
              <a:t> This study is significant as it may:</a:t>
            </a:r>
          </a:p>
          <a:p>
            <a:pPr marL="0" indent="0">
              <a:buNone/>
            </a:pPr>
            <a:r>
              <a:rPr lang="en-GB" sz="1200" dirty="0"/>
              <a:t> . Offer valuable insight into the  realities of disability nursing within care home environments  in the UK</a:t>
            </a:r>
          </a:p>
          <a:p>
            <a:pPr marL="0" indent="0">
              <a:buNone/>
            </a:pPr>
            <a:r>
              <a:rPr lang="en-GB" sz="1200" dirty="0"/>
              <a:t>. Help nursing home managers increase staff well-being and organisational support-pivotal for good nursing performance (Ryan, Bergin and Wells, 2021)</a:t>
            </a:r>
          </a:p>
          <a:p>
            <a:pPr marL="0" indent="0">
              <a:buNone/>
            </a:pPr>
            <a:r>
              <a:rPr lang="en-GB" sz="1200" dirty="0"/>
              <a:t>. Add to policy discussions related to disability care workforce management (CIPD, 2023)</a:t>
            </a:r>
          </a:p>
          <a:p>
            <a:pPr marL="0" indent="0">
              <a:buNone/>
            </a:pPr>
            <a:r>
              <a:rPr lang="en-GB" sz="1200" dirty="0"/>
              <a:t>. Support future research on nursing experiences within specialised care environments </a:t>
            </a:r>
          </a:p>
          <a:p>
            <a:pPr marL="0" indent="0">
              <a:buNone/>
            </a:pPr>
            <a:r>
              <a:rPr lang="en-GB" sz="1200" dirty="0"/>
              <a:t>. Help identify training needs for nurses working in disability care settings</a:t>
            </a:r>
          </a:p>
          <a:p>
            <a:pPr marL="0" indent="0">
              <a:buNone/>
            </a:pPr>
            <a:r>
              <a:rPr lang="en-GB" sz="1200" dirty="0"/>
              <a:t>. Assert improvements in communication and support practices within BCC nursing/care</a:t>
            </a:r>
          </a:p>
        </p:txBody>
      </p:sp>
    </p:spTree>
    <p:extLst>
      <p:ext uri="{BB962C8B-B14F-4D97-AF65-F5344CB8AC3E}">
        <p14:creationId xmlns:p14="http://schemas.microsoft.com/office/powerpoint/2010/main" val="1854523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C0DA0-75D7-91DF-C28D-7706D4948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</a:t>
            </a:r>
            <a:r>
              <a:rPr lang="en-GB" sz="2000" dirty="0"/>
              <a:t>Methodology</a:t>
            </a:r>
            <a:br>
              <a:rPr lang="en-GB" sz="2000" dirty="0"/>
            </a:br>
            <a:r>
              <a:rPr lang="en-GB" sz="2000" dirty="0"/>
              <a:t>   Research Philosophy and Approach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D67FC-50A2-D591-3B70-D9C41C7E88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b="1" dirty="0"/>
              <a:t>Philosophy</a:t>
            </a:r>
          </a:p>
          <a:p>
            <a:pPr marL="0" indent="0">
              <a:buNone/>
            </a:pPr>
            <a:r>
              <a:rPr lang="en-GB" sz="1200" dirty="0"/>
              <a:t>  .    Adopt an interpretivist research philosophy</a:t>
            </a:r>
          </a:p>
          <a:p>
            <a:pPr marL="0" indent="0">
              <a:buNone/>
            </a:pPr>
            <a:r>
              <a:rPr lang="en-GB" sz="1200" dirty="0"/>
              <a:t>  .Focuses on understanding participants, personal experiences and social realities (Saunders et al., 2019)</a:t>
            </a:r>
          </a:p>
          <a:p>
            <a:pPr marL="0" indent="0">
              <a:buNone/>
            </a:pPr>
            <a:r>
              <a:rPr lang="en-GB" sz="1200" dirty="0"/>
              <a:t> . Suitable because the research seeks to understand nurses’ perceptions and lived experiences in disability care settings</a:t>
            </a:r>
          </a:p>
          <a:p>
            <a:pPr marL="0" indent="0">
              <a:buNone/>
            </a:pPr>
            <a:r>
              <a:rPr lang="en-GB" sz="1200" dirty="0"/>
              <a:t>  </a:t>
            </a:r>
            <a:r>
              <a:rPr lang="en-GB" sz="1200" b="1" dirty="0"/>
              <a:t>   Approach</a:t>
            </a:r>
          </a:p>
          <a:p>
            <a:pPr marL="0" indent="0">
              <a:buNone/>
            </a:pPr>
            <a:r>
              <a:rPr lang="en-GB" sz="1200" dirty="0"/>
              <a:t>  . Inductive research approach </a:t>
            </a:r>
          </a:p>
          <a:p>
            <a:pPr marL="0" indent="0">
              <a:buNone/>
            </a:pPr>
            <a:r>
              <a:rPr lang="en-GB" sz="1200" dirty="0"/>
              <a:t>  . Allows themes to emerge from participants’ responses rather than testing predetermined hypotheses (Creswell and Creswell,2017)</a:t>
            </a:r>
          </a:p>
          <a:p>
            <a:pPr marL="0" indent="0">
              <a:buNone/>
            </a:pPr>
            <a:r>
              <a:rPr lang="en-GB" sz="1200" dirty="0"/>
              <a:t>  . Qualitative research design adopted to gain rich and detailed insights into nurses’ experiences</a:t>
            </a:r>
          </a:p>
          <a:p>
            <a:pPr marL="0" indent="0">
              <a:buNone/>
            </a:pPr>
            <a:r>
              <a:rPr lang="en-GB" sz="1200" dirty="0"/>
              <a:t>  . Appropriate for exploring emotions, workplace challenges, coping mechanisms, and interpersonal experiences (Creswell and </a:t>
            </a:r>
            <a:r>
              <a:rPr lang="en-GB" sz="1200" dirty="0" err="1"/>
              <a:t>Poth</a:t>
            </a:r>
            <a:r>
              <a:rPr lang="en-GB" sz="1200" dirty="0"/>
              <a:t>, 2018)</a:t>
            </a:r>
          </a:p>
          <a:p>
            <a:pPr marL="0" indent="0">
              <a:buNone/>
            </a:pPr>
            <a:endParaRPr lang="en-GB" sz="1200" dirty="0"/>
          </a:p>
          <a:p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3565059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94402-DF8A-96B0-1CFA-BE0C0FE05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             Methodology</a:t>
            </a:r>
            <a:br>
              <a:rPr lang="en-GB" sz="2000" dirty="0"/>
            </a:br>
            <a:r>
              <a:rPr lang="en-GB" sz="2000" dirty="0"/>
              <a:t>             Data Collection</a:t>
            </a:r>
            <a:br>
              <a:rPr lang="en-GB" sz="2000" dirty="0"/>
            </a:br>
            <a:r>
              <a:rPr lang="en-GB" sz="2000" dirty="0"/>
              <a:t>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4A60F5-EEA3-D0C1-9719-D181092797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 dirty="0"/>
              <a:t>. Semi- structured interviews as the primary data collection method</a:t>
            </a:r>
          </a:p>
          <a:p>
            <a:r>
              <a:rPr lang="en-GB" sz="1200" dirty="0"/>
              <a:t>. Allow flexibility and encourage participants to discuss experiences in depth (Brinkmann and Kvale, 2018)</a:t>
            </a:r>
          </a:p>
          <a:p>
            <a:r>
              <a:rPr lang="en-GB" sz="1200" dirty="0"/>
              <a:t>. Conducted online through Microsoft Teams to ensure convenience and accessibility for participants</a:t>
            </a:r>
          </a:p>
          <a:p>
            <a:r>
              <a:rPr lang="en-GB" sz="1200" dirty="0"/>
              <a:t>. Each interview expected to last approximately</a:t>
            </a:r>
            <a:r>
              <a:rPr lang="en-GB" sz="1200"/>
              <a:t> </a:t>
            </a:r>
            <a:r>
              <a:rPr lang="en-GB" sz="1200" dirty="0"/>
              <a:t> 30-35 minutes</a:t>
            </a:r>
          </a:p>
          <a:p>
            <a:r>
              <a:rPr lang="en-GB" sz="1200" dirty="0"/>
              <a:t>. Open-ended questions to be used- encourage detailed discussion regarding workplace experiences and challenges 9Hewson, Laurent and Vogel. 2015)</a:t>
            </a:r>
          </a:p>
          <a:p>
            <a:r>
              <a:rPr lang="en-GB" sz="1200" dirty="0"/>
              <a:t>. Audio-recorded with participant consent to improve accuracy during  transcription and analysis.</a:t>
            </a:r>
          </a:p>
          <a:p>
            <a:r>
              <a:rPr lang="en-GB" sz="1200" b="1" dirty="0"/>
              <a:t>Online interviews are beneficial because:</a:t>
            </a:r>
          </a:p>
          <a:p>
            <a:r>
              <a:rPr lang="en-GB" sz="1200" dirty="0"/>
              <a:t>Reduce geographical and scheduling barriers</a:t>
            </a:r>
          </a:p>
          <a:p>
            <a:r>
              <a:rPr lang="en-GB" sz="1200" dirty="0"/>
              <a:t>.Maintaining participant comfort and confidentiality</a:t>
            </a:r>
          </a:p>
        </p:txBody>
      </p:sp>
    </p:spTree>
    <p:extLst>
      <p:ext uri="{BB962C8B-B14F-4D97-AF65-F5344CB8AC3E}">
        <p14:creationId xmlns:p14="http://schemas.microsoft.com/office/powerpoint/2010/main" val="14369680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241B6-64A9-D235-FD56-1C331378D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</a:t>
            </a:r>
            <a:r>
              <a:rPr lang="en-GB" sz="2000" dirty="0"/>
              <a:t>Methodology</a:t>
            </a:r>
            <a:br>
              <a:rPr lang="en-GB" sz="2000" dirty="0"/>
            </a:br>
            <a:r>
              <a:rPr lang="en-GB" sz="2000" dirty="0"/>
              <a:t>        Sampling Strategy and Participants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E2F2C-5B8C-D957-1D9D-411EA63903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 dirty="0"/>
              <a:t>. Use purposive sampling to recruit participants with relevant professional experience</a:t>
            </a:r>
          </a:p>
          <a:p>
            <a:pPr marL="0" indent="0">
              <a:buNone/>
            </a:pPr>
            <a:r>
              <a:rPr lang="en-GB" sz="1200" dirty="0"/>
              <a:t>        This sampling is appropriate</a:t>
            </a:r>
            <a:r>
              <a:rPr lang="en-GB" sz="1200"/>
              <a:t> </a:t>
            </a:r>
            <a:r>
              <a:rPr lang="en-GB" sz="1200" dirty="0"/>
              <a:t> –enables selection of participants with direct knowledge of the research topic (Palinkas et al., 2015)</a:t>
            </a:r>
          </a:p>
          <a:p>
            <a:pPr marL="0" indent="0">
              <a:buNone/>
            </a:pPr>
            <a:r>
              <a:rPr lang="en-GB" sz="1200" dirty="0"/>
              <a:t>         Recruitment to occur through professional  networks (</a:t>
            </a:r>
            <a:r>
              <a:rPr lang="en-GB" sz="1200" dirty="0" err="1"/>
              <a:t>Linkedln</a:t>
            </a:r>
            <a:r>
              <a:rPr lang="en-GB" sz="1200" dirty="0"/>
              <a:t>), researchers’ personal contacts, and email invitations</a:t>
            </a:r>
          </a:p>
          <a:p>
            <a:pPr marL="0" indent="0">
              <a:buNone/>
            </a:pPr>
            <a:r>
              <a:rPr lang="en-GB" sz="1200" dirty="0"/>
              <a:t>      . Include registered nurses currently working in Bristol City Council care homes supporting adults with disabilities</a:t>
            </a:r>
          </a:p>
          <a:p>
            <a:pPr marL="0" indent="0">
              <a:buNone/>
            </a:pPr>
            <a:r>
              <a:rPr lang="en-GB" sz="1200" dirty="0"/>
              <a:t>       . Approximately</a:t>
            </a:r>
            <a:r>
              <a:rPr lang="en-GB" sz="1200"/>
              <a:t> </a:t>
            </a:r>
            <a:r>
              <a:rPr lang="en-GB" sz="1200" dirty="0"/>
              <a:t> 8-10 participants targeted</a:t>
            </a:r>
          </a:p>
          <a:p>
            <a:pPr marL="0" indent="0">
              <a:buNone/>
            </a:pPr>
            <a:r>
              <a:rPr lang="en-GB" sz="1200" dirty="0"/>
              <a:t>      . Inclusion criteria- nurses with at least 6 months of experience in disability care stings at BCC</a:t>
            </a:r>
          </a:p>
          <a:p>
            <a:pPr marL="0" indent="0">
              <a:buNone/>
            </a:pPr>
            <a:r>
              <a:rPr lang="en-GB" sz="1200" dirty="0"/>
              <a:t>      . Sampling size is suitable for achieving depth and thematic saturation in qualitative research (Guest et al., 2026) </a:t>
            </a:r>
          </a:p>
        </p:txBody>
      </p:sp>
    </p:spTree>
    <p:extLst>
      <p:ext uri="{BB962C8B-B14F-4D97-AF65-F5344CB8AC3E}">
        <p14:creationId xmlns:p14="http://schemas.microsoft.com/office/powerpoint/2010/main" val="3755572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5EC97-1D6A-5032-AB25-8E959FD1A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</a:t>
            </a:r>
            <a:r>
              <a:rPr lang="en-GB" sz="2000" dirty="0"/>
              <a:t>Methodology</a:t>
            </a:r>
            <a:br>
              <a:rPr lang="en-GB" sz="2000" dirty="0"/>
            </a:br>
            <a:r>
              <a:rPr lang="en-GB" sz="2000" dirty="0"/>
              <a:t>              Data Analysis and Research Quality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1BF15-10E1-4039-894A-30AFC74DF6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200" dirty="0"/>
              <a:t>  .    Collected data analysed using thematic analysis</a:t>
            </a:r>
          </a:p>
          <a:p>
            <a:pPr marL="0" indent="0">
              <a:buNone/>
            </a:pPr>
            <a:r>
              <a:rPr lang="en-GB" sz="1200" dirty="0"/>
              <a:t>  . Six-step thematic framework ( Braun and Clarke, 2006) will guide the analysis process</a:t>
            </a:r>
          </a:p>
          <a:p>
            <a:pPr marL="0" indent="0">
              <a:buNone/>
            </a:pPr>
            <a:r>
              <a:rPr lang="en-GB" sz="1200" dirty="0"/>
              <a:t>  . Interview recordings first transcribed verbatim for interpretation </a:t>
            </a:r>
          </a:p>
          <a:p>
            <a:pPr marL="0" indent="0">
              <a:buNone/>
            </a:pPr>
            <a:r>
              <a:rPr lang="en-GB" sz="1200" dirty="0"/>
              <a:t>  . Initial codes generated before grouping them into broader themes</a:t>
            </a:r>
          </a:p>
          <a:p>
            <a:pPr marL="0" indent="0">
              <a:buNone/>
            </a:pPr>
            <a:r>
              <a:rPr lang="en-GB" sz="1200" dirty="0"/>
              <a:t>  . Reliability and credibility will be improved through careful transcription, consistent coding, and reflective note-taking</a:t>
            </a:r>
          </a:p>
          <a:p>
            <a:pPr marL="0" indent="0">
              <a:buNone/>
            </a:pPr>
            <a:r>
              <a:rPr lang="en-GB" sz="1200" dirty="0"/>
              <a:t>      Member checking and maintaining</a:t>
            </a:r>
            <a:r>
              <a:rPr lang="en-GB" sz="1200"/>
              <a:t> </a:t>
            </a:r>
            <a:r>
              <a:rPr lang="en-GB" sz="1200" dirty="0"/>
              <a:t> and audit trail can further improve trustworthiness and research validity (Bryman, 2016)</a:t>
            </a:r>
          </a:p>
        </p:txBody>
      </p:sp>
    </p:spTree>
    <p:extLst>
      <p:ext uri="{BB962C8B-B14F-4D97-AF65-F5344CB8AC3E}">
        <p14:creationId xmlns:p14="http://schemas.microsoft.com/office/powerpoint/2010/main" val="40504029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B6878-AEEE-A98C-F080-8E7B1A2F1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</a:t>
            </a:r>
            <a:r>
              <a:rPr lang="en-GB" sz="2000" dirty="0"/>
              <a:t>Ethical Considerations and Limitations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E71BB-E8C1-E55C-8C51-68B8729962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b="1" dirty="0"/>
              <a:t>                 Ethical Considerations</a:t>
            </a:r>
          </a:p>
          <a:p>
            <a:pPr marL="0" indent="0">
              <a:buNone/>
            </a:pPr>
            <a:r>
              <a:rPr lang="en-GB" sz="1200" b="1" dirty="0"/>
              <a:t>  . </a:t>
            </a:r>
            <a:r>
              <a:rPr lang="en-GB" sz="1200" dirty="0"/>
              <a:t>Ethical approval to be  obtained from the university ethics committee before data collection </a:t>
            </a:r>
          </a:p>
          <a:p>
            <a:pPr marL="0" indent="0">
              <a:buNone/>
            </a:pPr>
            <a:r>
              <a:rPr lang="en-GB" sz="1200" b="1" dirty="0"/>
              <a:t>   . </a:t>
            </a:r>
            <a:r>
              <a:rPr lang="en-GB" sz="1200" dirty="0"/>
              <a:t>Information sheet for participants explaining the study purpose and voluntary participation rights</a:t>
            </a:r>
          </a:p>
          <a:p>
            <a:pPr marL="0" indent="0">
              <a:buNone/>
            </a:pPr>
            <a:r>
              <a:rPr lang="en-GB" sz="1200" b="1" dirty="0"/>
              <a:t>     .</a:t>
            </a:r>
            <a:r>
              <a:rPr lang="en-GB" sz="1200" dirty="0"/>
              <a:t> Confidentiality and anonymity to be maintained by removing identifiable information </a:t>
            </a:r>
          </a:p>
          <a:p>
            <a:pPr marL="0" indent="0">
              <a:buNone/>
            </a:pPr>
            <a:r>
              <a:rPr lang="en-GB" sz="1200" b="1" dirty="0"/>
              <a:t>     . </a:t>
            </a:r>
            <a:r>
              <a:rPr lang="en-GB" sz="1200" dirty="0"/>
              <a:t>Participants having right to withdraw at any stage without penalty</a:t>
            </a:r>
          </a:p>
          <a:p>
            <a:pPr marL="0" indent="0">
              <a:buNone/>
            </a:pPr>
            <a:r>
              <a:rPr lang="en-GB" sz="1200" b="1" dirty="0"/>
              <a:t>     </a:t>
            </a:r>
            <a:r>
              <a:rPr lang="en-GB" sz="1200" dirty="0"/>
              <a:t>. Interview recordings and transcripts to be securely stored according to GDPR and  DPA 2018</a:t>
            </a:r>
          </a:p>
          <a:p>
            <a:pPr marL="0" indent="0">
              <a:buNone/>
            </a:pPr>
            <a:r>
              <a:rPr lang="en-GB" sz="1200" b="1" dirty="0"/>
              <a:t>                  Limitations</a:t>
            </a:r>
          </a:p>
          <a:p>
            <a:pPr marL="0" indent="0">
              <a:buNone/>
            </a:pPr>
            <a:r>
              <a:rPr lang="en-GB" sz="1200" b="1" dirty="0"/>
              <a:t>      .</a:t>
            </a:r>
            <a:r>
              <a:rPr lang="en-GB" sz="1200" dirty="0"/>
              <a:t> Small sample size can reduce the generalisability of findings</a:t>
            </a:r>
          </a:p>
          <a:p>
            <a:pPr marL="0" indent="0">
              <a:buNone/>
            </a:pPr>
            <a:r>
              <a:rPr lang="en-GB" sz="1200" b="1" dirty="0"/>
              <a:t>      . </a:t>
            </a:r>
            <a:r>
              <a:rPr lang="en-GB" sz="1200" dirty="0"/>
              <a:t>Online interviews can reduce the generalisability of findings </a:t>
            </a:r>
          </a:p>
          <a:p>
            <a:pPr marL="0" indent="0">
              <a:buNone/>
            </a:pPr>
            <a:r>
              <a:rPr lang="en-GB" sz="1200" b="1" dirty="0"/>
              <a:t>      </a:t>
            </a:r>
            <a:r>
              <a:rPr lang="en-GB" sz="1200" dirty="0"/>
              <a:t>. Online interviews can alleviate observation of non-verbal communication cues</a:t>
            </a:r>
          </a:p>
          <a:p>
            <a:pPr marL="0" indent="0">
              <a:buNone/>
            </a:pPr>
            <a:r>
              <a:rPr lang="en-GB" sz="1200" b="1" dirty="0"/>
              <a:t>      . </a:t>
            </a:r>
            <a:r>
              <a:rPr lang="en-GB" sz="1200" dirty="0"/>
              <a:t>Participants can provide socially desirable responses regarding workplace experiences</a:t>
            </a:r>
            <a:endParaRPr lang="en-GB" sz="1200" b="1" dirty="0"/>
          </a:p>
          <a:p>
            <a:pPr marL="0" indent="0">
              <a:buNone/>
            </a:pPr>
            <a:endParaRPr lang="en-GB" sz="1200" dirty="0"/>
          </a:p>
          <a:p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35600353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897E4-319C-134C-D9E0-F4A46FD583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       Tentative Timeline-Gannt Chart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0A2E361-5A7D-1459-457D-C7A494F5C9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3683206"/>
              </p:ext>
            </p:extLst>
          </p:nvPr>
        </p:nvGraphicFramePr>
        <p:xfrm>
          <a:off x="838200" y="1825625"/>
          <a:ext cx="10145070" cy="34867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25186">
                  <a:extLst>
                    <a:ext uri="{9D8B030D-6E8A-4147-A177-3AD203B41FA5}">
                      <a16:colId xmlns:a16="http://schemas.microsoft.com/office/drawing/2014/main" val="215509668"/>
                    </a:ext>
                  </a:extLst>
                </a:gridCol>
                <a:gridCol w="1212112">
                  <a:extLst>
                    <a:ext uri="{9D8B030D-6E8A-4147-A177-3AD203B41FA5}">
                      <a16:colId xmlns:a16="http://schemas.microsoft.com/office/drawing/2014/main" val="1083649084"/>
                    </a:ext>
                  </a:extLst>
                </a:gridCol>
                <a:gridCol w="1105786">
                  <a:extLst>
                    <a:ext uri="{9D8B030D-6E8A-4147-A177-3AD203B41FA5}">
                      <a16:colId xmlns:a16="http://schemas.microsoft.com/office/drawing/2014/main" val="1903403660"/>
                    </a:ext>
                  </a:extLst>
                </a:gridCol>
                <a:gridCol w="1128660">
                  <a:extLst>
                    <a:ext uri="{9D8B030D-6E8A-4147-A177-3AD203B41FA5}">
                      <a16:colId xmlns:a16="http://schemas.microsoft.com/office/drawing/2014/main" val="3039601941"/>
                    </a:ext>
                  </a:extLst>
                </a:gridCol>
                <a:gridCol w="1562986">
                  <a:extLst>
                    <a:ext uri="{9D8B030D-6E8A-4147-A177-3AD203B41FA5}">
                      <a16:colId xmlns:a16="http://schemas.microsoft.com/office/drawing/2014/main" val="330964057"/>
                    </a:ext>
                  </a:extLst>
                </a:gridCol>
                <a:gridCol w="1210340">
                  <a:extLst>
                    <a:ext uri="{9D8B030D-6E8A-4147-A177-3AD203B41FA5}">
                      <a16:colId xmlns:a16="http://schemas.microsoft.com/office/drawing/2014/main" val="1423062669"/>
                    </a:ext>
                  </a:extLst>
                </a:gridCol>
              </a:tblGrid>
              <a:tr h="384869">
                <a:tc>
                  <a:txBody>
                    <a:bodyPr/>
                    <a:lstStyle/>
                    <a:p>
                      <a:r>
                        <a:rPr lang="en-GB" dirty="0"/>
                        <a:t>Activities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5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40403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Topic Selection and Proposal Development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68043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Literature Review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23652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Ethics Approval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6498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Participant Recruitment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1582611"/>
                  </a:ext>
                </a:extLst>
              </a:tr>
              <a:tr h="506006">
                <a:tc>
                  <a:txBody>
                    <a:bodyPr/>
                    <a:lstStyle/>
                    <a:p>
                      <a:r>
                        <a:rPr lang="en-GB" sz="1200" b="1" dirty="0"/>
                        <a:t>Data Collection (Interviews)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accent3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13121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Data Transcription and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accent3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81684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Findings and Discussion Writing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88517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Final Editing and Submission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72016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89997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D4BE2-4F62-8DA9-3A9A-89A3C85DDC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</a:t>
            </a:r>
            <a:r>
              <a:rPr lang="en-GB" sz="2000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95C98-2CE0-61A1-2859-C0F563918F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sz="1200" dirty="0"/>
              <a:t>  Braun, V. and Clarke, V. (2006)  ‘Using thematic analysis in psychology’, </a:t>
            </a:r>
            <a:r>
              <a:rPr lang="en-GB" sz="1200" i="1" dirty="0"/>
              <a:t>Qualitative research in psychology,</a:t>
            </a:r>
            <a:r>
              <a:rPr lang="en-GB" sz="1200" dirty="0"/>
              <a:t> 3(2), pp.77-101.</a:t>
            </a:r>
          </a:p>
          <a:p>
            <a:pPr marL="0" indent="0">
              <a:buNone/>
            </a:pPr>
            <a:r>
              <a:rPr lang="en-GB" sz="1200" dirty="0"/>
              <a:t>  Brinkman, S. and Kvale, S. (2018) </a:t>
            </a:r>
            <a:r>
              <a:rPr lang="en-GB" sz="1200" i="1" dirty="0"/>
              <a:t>Doing interviews.</a:t>
            </a:r>
            <a:r>
              <a:rPr lang="en-GB" sz="1200" dirty="0"/>
              <a:t> Sage.</a:t>
            </a:r>
          </a:p>
          <a:p>
            <a:pPr marL="0" indent="0">
              <a:buNone/>
            </a:pPr>
            <a:r>
              <a:rPr lang="en-GB" sz="1200" dirty="0"/>
              <a:t>  Bryman, A. (2016) </a:t>
            </a:r>
            <a:r>
              <a:rPr lang="en-GB" sz="1200" i="1" dirty="0"/>
              <a:t>Social research methods. </a:t>
            </a:r>
            <a:r>
              <a:rPr lang="en-GB" sz="1200" dirty="0"/>
              <a:t>Oxford university press.</a:t>
            </a:r>
          </a:p>
          <a:p>
            <a:pPr marL="0" indent="0">
              <a:buNone/>
            </a:pPr>
            <a:r>
              <a:rPr lang="en-GB" sz="1200" dirty="0"/>
              <a:t>  Bristol City Council (2026) </a:t>
            </a:r>
            <a:r>
              <a:rPr lang="en-GB" sz="1200" i="1" dirty="0"/>
              <a:t>Care homes, Bristol City Council. </a:t>
            </a:r>
            <a:r>
              <a:rPr lang="en-GB" sz="1200" dirty="0"/>
              <a:t>Available at: </a:t>
            </a:r>
            <a:r>
              <a:rPr lang="en-GB" sz="1200" dirty="0">
                <a:hlinkClick r:id="rId2"/>
              </a:rPr>
              <a:t>https://www.Bristol.gov.uk/residents/social-care-and-health/adults-and</a:t>
            </a:r>
            <a:r>
              <a:rPr lang="en-GB" sz="1200" dirty="0"/>
              <a:t> -</a:t>
            </a:r>
            <a:r>
              <a:rPr lang="en-GB" sz="1200"/>
              <a:t>older-people</a:t>
            </a:r>
            <a:r>
              <a:rPr lang="en-GB" sz="1200" dirty="0"/>
              <a:t>/housing-options-for-older-and-vulnerable-people/care-homes (Accessed: 14 May 2026)</a:t>
            </a:r>
          </a:p>
          <a:p>
            <a:pPr marL="0" indent="0">
              <a:buNone/>
            </a:pPr>
            <a:r>
              <a:rPr lang="en-GB" sz="1200" dirty="0"/>
              <a:t>  CIPD (2023) CIPD |</a:t>
            </a:r>
            <a:r>
              <a:rPr lang="en-GB" sz="1200" i="1" dirty="0"/>
              <a:t> Disability Workforce Report, CIPD. </a:t>
            </a:r>
            <a:r>
              <a:rPr lang="en-GB" sz="1200" dirty="0"/>
              <a:t>Available: </a:t>
            </a:r>
            <a:r>
              <a:rPr lang="en-GB" sz="1200" dirty="0">
                <a:hlinkClick r:id="rId3"/>
              </a:rPr>
              <a:t>https://www.cipd.org/uk/knowledge/guides/disability-workforce-reporting/</a:t>
            </a:r>
            <a:r>
              <a:rPr lang="en-GB" sz="1200" dirty="0"/>
              <a:t> (Accessed: 14 May 2026).</a:t>
            </a:r>
          </a:p>
          <a:p>
            <a:pPr marL="0" indent="0">
              <a:buNone/>
            </a:pPr>
            <a:r>
              <a:rPr lang="en-GB" sz="1200" dirty="0"/>
              <a:t>  Creswell, J. W. and Creswell, J. D. (2017) </a:t>
            </a:r>
            <a:r>
              <a:rPr lang="en-GB" sz="1200" i="1" dirty="0"/>
              <a:t>Research design: Qualitative, quantitative, and mixed methods approaches. </a:t>
            </a:r>
            <a:r>
              <a:rPr lang="en-GB" sz="1200" dirty="0"/>
              <a:t>Sage publications.</a:t>
            </a:r>
          </a:p>
          <a:p>
            <a:pPr marL="0" indent="0">
              <a:buNone/>
            </a:pPr>
            <a:r>
              <a:rPr lang="en-GB" sz="1200" dirty="0"/>
              <a:t>   Creswell, J. W. and </a:t>
            </a:r>
            <a:r>
              <a:rPr lang="en-GB" sz="1200" dirty="0" err="1"/>
              <a:t>Poth</a:t>
            </a:r>
            <a:r>
              <a:rPr lang="en-GB" sz="1200" dirty="0"/>
              <a:t>, C. N. (2018) </a:t>
            </a:r>
            <a:r>
              <a:rPr lang="en-GB" sz="1200" i="1" dirty="0"/>
              <a:t>Qualitative inquiry and research design: Choosing among five approaches. </a:t>
            </a:r>
            <a:r>
              <a:rPr lang="en-GB" sz="1200" dirty="0"/>
              <a:t>4 </a:t>
            </a:r>
            <a:r>
              <a:rPr lang="en-GB" sz="1200" dirty="0" err="1"/>
              <a:t>edn</a:t>
            </a:r>
            <a:r>
              <a:rPr lang="en-GB" sz="1200" dirty="0"/>
              <a:t>. Sage publications.</a:t>
            </a:r>
          </a:p>
          <a:p>
            <a:pPr marL="0" indent="0">
              <a:buNone/>
            </a:pPr>
            <a:r>
              <a:rPr lang="en-GB" sz="1200" dirty="0"/>
              <a:t>   Demerouti, E. (2025) ‘Job demands-resources and conservation of resources theories: How do they help to explain employee well-being and future job design?’, </a:t>
            </a:r>
            <a:r>
              <a:rPr lang="en-GB" sz="1200" i="1" dirty="0"/>
              <a:t>Journal of Business Research, </a:t>
            </a:r>
            <a:r>
              <a:rPr lang="en-GB" sz="1200" dirty="0"/>
              <a:t>192, pp.115296.</a:t>
            </a:r>
          </a:p>
          <a:p>
            <a:pPr marL="0" indent="0">
              <a:buNone/>
            </a:pPr>
            <a:r>
              <a:rPr lang="en-GB" sz="1200" dirty="0"/>
              <a:t>   Daly, T.J. (2025) ‘The impact of staffing structures in long-term care homes on the quality of work-life and work outcomes of care-workers: A narrative scoping review’, </a:t>
            </a:r>
            <a:r>
              <a:rPr lang="en-GB" sz="1200" i="1" dirty="0"/>
              <a:t>International Journal of Nursing Studies, </a:t>
            </a:r>
            <a:r>
              <a:rPr lang="en-GB" sz="1200" dirty="0"/>
              <a:t>174, pp. 105304-105304.</a:t>
            </a:r>
          </a:p>
          <a:p>
            <a:pPr marL="0" indent="0">
              <a:buNone/>
            </a:pPr>
            <a:r>
              <a:rPr lang="en-GB" sz="1200" dirty="0"/>
              <a:t>    Guest, G, Bunce, A. and Johnson, L. (2006) ‘How many interviews are enough? An experiment with data saturation and variability’, </a:t>
            </a:r>
            <a:r>
              <a:rPr lang="en-GB" sz="1200" i="1" dirty="0"/>
              <a:t>Field methods,</a:t>
            </a:r>
            <a:r>
              <a:rPr lang="en-GB" sz="1200" dirty="0"/>
              <a:t> 18(1),pp. 59-82.</a:t>
            </a:r>
          </a:p>
          <a:p>
            <a:pPr marL="0" indent="0">
              <a:buNone/>
            </a:pPr>
            <a:r>
              <a:rPr lang="en-GB" sz="1200" dirty="0"/>
              <a:t> Hewson, C., Laurent, D. and Vogel, C. (2015) </a:t>
            </a:r>
            <a:r>
              <a:rPr lang="en-GB" sz="1200" i="1" dirty="0"/>
              <a:t>Internet research methods Sage.</a:t>
            </a:r>
          </a:p>
          <a:p>
            <a:pPr marL="0" indent="0">
              <a:buNone/>
            </a:pPr>
            <a:r>
              <a:rPr lang="en-GB" sz="1200" dirty="0"/>
              <a:t> Kirk-Wade, E., Wong, H. and </a:t>
            </a:r>
            <a:r>
              <a:rPr lang="en-GB" sz="1200" dirty="0" err="1"/>
              <a:t>Stiebahl</a:t>
            </a:r>
            <a:r>
              <a:rPr lang="en-GB" sz="1200" dirty="0"/>
              <a:t>, S. (2024) </a:t>
            </a:r>
            <a:r>
              <a:rPr lang="en-GB" sz="1200" i="1" dirty="0"/>
              <a:t>UK Disability statistics: Prevalence and Life Experiences, House of Commons Library. </a:t>
            </a:r>
            <a:r>
              <a:rPr lang="en-GB" sz="1200" dirty="0"/>
              <a:t>UK Parliament. Available at : </a:t>
            </a:r>
            <a:r>
              <a:rPr lang="en-GB" sz="1200" dirty="0">
                <a:hlinkClick r:id="rId4"/>
              </a:rPr>
              <a:t>https://commonslibrary.parliament.uk/research-briefings/cbp-9602/</a:t>
            </a:r>
            <a:r>
              <a:rPr lang="en-GB" sz="1200" dirty="0"/>
              <a:t> (Accessed: 14 May 2026).</a:t>
            </a:r>
          </a:p>
          <a:p>
            <a:pPr marL="0" indent="0">
              <a:buNone/>
            </a:pPr>
            <a:r>
              <a:rPr lang="en-GB" sz="1200" dirty="0"/>
              <a:t> Palinkas, L. A., Horwitz, S. M., Green, C. A., Wisdom, J. P., Duan, N. and </a:t>
            </a:r>
            <a:r>
              <a:rPr lang="en-GB" sz="1200" dirty="0" err="1"/>
              <a:t>Hoagwood</a:t>
            </a:r>
            <a:r>
              <a:rPr lang="en-GB" sz="1200" dirty="0"/>
              <a:t>, K. (2015) ‘Purposeful sampling for qualitative data collection and analysis in mixed methods implementation research’, </a:t>
            </a:r>
            <a:r>
              <a:rPr lang="en-GB" sz="1200" i="1" dirty="0"/>
              <a:t>Administration and policy in mental health and mental health services research, </a:t>
            </a:r>
            <a:r>
              <a:rPr lang="en-GB" sz="1200" dirty="0"/>
              <a:t>42(5), pp. 533-544.</a:t>
            </a:r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957076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3A956-A0CB-9B5B-9989-A74C192F1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</a:t>
            </a:r>
            <a:r>
              <a:rPr lang="en-GB" sz="2000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CE6E1-28FD-52CC-58EA-CF8A7AC7F0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sz="1200" dirty="0"/>
              <a:t>Ryan, C., Bergin, M. and Wells, J.S. (2021) ‘Work-related stress and well-being if direct care workers in intellectual disability services: A scoping review of the literature’, </a:t>
            </a:r>
            <a:r>
              <a:rPr lang="en-GB" sz="1200" i="1" dirty="0"/>
              <a:t>International journal of developmental disabilities, </a:t>
            </a:r>
            <a:r>
              <a:rPr lang="en-GB" sz="1200" dirty="0"/>
              <a:t>67(1), pp 1-22.</a:t>
            </a:r>
          </a:p>
          <a:p>
            <a:pPr marL="0" indent="0">
              <a:buNone/>
            </a:pPr>
            <a:r>
              <a:rPr lang="en-GB" sz="1200" dirty="0"/>
              <a:t> Saunders, M., Lewis, P. and Thornhill, A. 2019. Research Methods for Business Students. 8ed.. Pearson.</a:t>
            </a:r>
          </a:p>
          <a:p>
            <a:pPr marL="0" indent="0">
              <a:buNone/>
            </a:pPr>
            <a:r>
              <a:rPr lang="en-GB" sz="1200" dirty="0"/>
              <a:t> Smyth, E., Healy, O. and Lydon, S. (2015) ‘An analysis of stress, burnout, and work commitment among disability support staff in the UK’,</a:t>
            </a:r>
            <a:r>
              <a:rPr lang="en-GB" sz="1200" i="1" dirty="0"/>
              <a:t> Research in developmental disabilities, </a:t>
            </a:r>
            <a:r>
              <a:rPr lang="en-GB" sz="1200" dirty="0"/>
              <a:t>47, pp. 297-305.</a:t>
            </a:r>
          </a:p>
          <a:p>
            <a:pPr marL="0" indent="0">
              <a:buNone/>
            </a:pPr>
            <a:r>
              <a:rPr lang="en-GB" sz="1200" dirty="0"/>
              <a:t>Zhou, W. Q., Gao, Y. T., Wange, Y., Liu, J., Wang, Q. Y. and Zhou, L. S. (2024) ‘Understanding Care Needs of Older Adults with Disabilities: A Scoping Review’, </a:t>
            </a:r>
            <a:r>
              <a:rPr lang="en-GB" sz="1200" i="1" dirty="0"/>
              <a:t>Jornal of Multidisciplinary Healthcare,</a:t>
            </a:r>
            <a:r>
              <a:rPr lang="en-GB" sz="1200" dirty="0"/>
              <a:t> 17, pp</a:t>
            </a:r>
            <a:r>
              <a:rPr lang="en-GB" sz="1200"/>
              <a:t>. 2331-2350.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525970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375</TotalTime>
  <Words>1730</Words>
  <Application>Microsoft Office PowerPoint</Application>
  <PresentationFormat>Widescreen</PresentationFormat>
  <Paragraphs>109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Facet</vt:lpstr>
      <vt:lpstr>Research Methods BMSW7004 Research Presentation Joy Ball: 2209284 Date: 4th June 2026</vt:lpstr>
      <vt:lpstr>          Background of the study</vt:lpstr>
      <vt:lpstr>Research Aim, Question and Objectives</vt:lpstr>
      <vt:lpstr>                      Significance of the Study</vt:lpstr>
      <vt:lpstr>      Methodology    Research Philosophy and Approach</vt:lpstr>
      <vt:lpstr>             Methodology              Data Collection               </vt:lpstr>
      <vt:lpstr>    Methodology         Sampling Strategy and Participants</vt:lpstr>
      <vt:lpstr>       Methodology               Data Analysis and Research Quality</vt:lpstr>
      <vt:lpstr>       Ethical Considerations and Limitations</vt:lpstr>
      <vt:lpstr>       Tentative Timeline-Gannt Chart</vt:lpstr>
      <vt:lpstr>    References</vt:lpstr>
      <vt:lpstr>   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Joy Ball (2209284)</cp:lastModifiedBy>
  <cp:revision>61</cp:revision>
  <dcterms:created xsi:type="dcterms:W3CDTF">2026-05-20T16:11:23Z</dcterms:created>
  <dcterms:modified xsi:type="dcterms:W3CDTF">2026-06-04T11:10:29Z</dcterms:modified>
</cp:coreProperties>
</file>