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4"/>
  </p:notesMasterIdLst>
  <p:sldIdLst>
    <p:sldId id="256" r:id="rId5"/>
    <p:sldId id="257" r:id="rId6"/>
    <p:sldId id="258" r:id="rId7"/>
    <p:sldId id="260" r:id="rId8"/>
    <p:sldId id="261" r:id="rId9"/>
    <p:sldId id="384" r:id="rId10"/>
    <p:sldId id="263" r:id="rId11"/>
    <p:sldId id="262" r:id="rId12"/>
    <p:sldId id="395" r:id="rId13"/>
    <p:sldId id="264" r:id="rId14"/>
    <p:sldId id="265" r:id="rId15"/>
    <p:sldId id="394" r:id="rId16"/>
    <p:sldId id="393" r:id="rId17"/>
    <p:sldId id="392" r:id="rId18"/>
    <p:sldId id="363" r:id="rId19"/>
    <p:sldId id="366" r:id="rId20"/>
    <p:sldId id="367" r:id="rId21"/>
    <p:sldId id="368" r:id="rId22"/>
    <p:sldId id="369" r:id="rId23"/>
    <p:sldId id="391" r:id="rId24"/>
    <p:sldId id="390" r:id="rId25"/>
    <p:sldId id="388" r:id="rId26"/>
    <p:sldId id="389" r:id="rId27"/>
    <p:sldId id="386" r:id="rId28"/>
    <p:sldId id="387" r:id="rId29"/>
    <p:sldId id="381" r:id="rId30"/>
    <p:sldId id="382" r:id="rId31"/>
    <p:sldId id="383" r:id="rId32"/>
    <p:sldId id="38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B4DCFD-F7D0-3940-A937-44D6EFD25346}" v="77" dt="2023-09-17T20:45:34.917"/>
    <p1510:client id="{FBEFF7A5-9D89-488A-80DC-AE271EA55B43}" v="137" dt="2023-09-17T20:38:18.1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7068"/>
  </p:normalViewPr>
  <p:slideViewPr>
    <p:cSldViewPr snapToGrid="0">
      <p:cViewPr varScale="1">
        <p:scale>
          <a:sx n="87" d="100"/>
          <a:sy n="87" d="100"/>
        </p:scale>
        <p:origin x="33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F99B7E-D7A8-482A-8222-9C7D650763C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AF1639F1-FD04-45AE-B9FF-00DAD1119F14}">
      <dgm:prSet/>
      <dgm:spPr/>
      <dgm:t>
        <a:bodyPr/>
        <a:lstStyle/>
        <a:p>
          <a:r>
            <a:rPr lang="cy-GB" noProof="0" dirty="0"/>
            <a:t>Damcaniaethau’n gysylltiedig â natur datblygiad a dysgu</a:t>
          </a:r>
        </a:p>
      </dgm:t>
    </dgm:pt>
    <dgm:pt modelId="{D48C9355-77D4-4E3A-A2D1-9564141D6911}" type="parTrans" cxnId="{17479C64-3C5E-4568-AAB0-010786779CCD}">
      <dgm:prSet/>
      <dgm:spPr/>
      <dgm:t>
        <a:bodyPr/>
        <a:lstStyle/>
        <a:p>
          <a:endParaRPr lang="en-US"/>
        </a:p>
      </dgm:t>
    </dgm:pt>
    <dgm:pt modelId="{E3156734-B9BA-4BC7-AEFC-BA2670D09D2A}" type="sibTrans" cxnId="{17479C64-3C5E-4568-AAB0-010786779CCD}">
      <dgm:prSet/>
      <dgm:spPr/>
      <dgm:t>
        <a:bodyPr/>
        <a:lstStyle/>
        <a:p>
          <a:endParaRPr lang="en-US"/>
        </a:p>
      </dgm:t>
    </dgm:pt>
    <dgm:pt modelId="{64644DF9-4C50-4985-9FCD-6823E48711D3}">
      <dgm:prSet/>
      <dgm:spPr/>
      <dgm:t>
        <a:bodyPr/>
        <a:lstStyle/>
        <a:p>
          <a:r>
            <a:rPr lang="cy-GB" noProof="0" dirty="0"/>
            <a:t>Ystyried y dylanwadau ar ddatblygiad</a:t>
          </a:r>
        </a:p>
      </dgm:t>
    </dgm:pt>
    <dgm:pt modelId="{F165192F-571B-450D-8674-90DA6D31F0CB}" type="parTrans" cxnId="{390BCD2E-64D1-469D-8F4A-9CDF8867BBA8}">
      <dgm:prSet/>
      <dgm:spPr/>
      <dgm:t>
        <a:bodyPr/>
        <a:lstStyle/>
        <a:p>
          <a:endParaRPr lang="en-US"/>
        </a:p>
      </dgm:t>
    </dgm:pt>
    <dgm:pt modelId="{E40F7CC1-F82A-491A-9260-4674C337CBE0}" type="sibTrans" cxnId="{390BCD2E-64D1-469D-8F4A-9CDF8867BBA8}">
      <dgm:prSet/>
      <dgm:spPr/>
      <dgm:t>
        <a:bodyPr/>
        <a:lstStyle/>
        <a:p>
          <a:endParaRPr lang="en-US"/>
        </a:p>
      </dgm:t>
    </dgm:pt>
    <dgm:pt modelId="{C31BCE0F-4206-4CBE-9896-196C8C04FFDE}">
      <dgm:prSet/>
      <dgm:spPr/>
      <dgm:t>
        <a:bodyPr/>
        <a:lstStyle/>
        <a:p>
          <a:r>
            <a:rPr lang="cy-GB" noProof="0" dirty="0"/>
            <a:t>Rôl yr addysgwr mewn datblygiad</a:t>
          </a:r>
        </a:p>
      </dgm:t>
    </dgm:pt>
    <dgm:pt modelId="{3564F2F7-1AB8-49E1-99CF-2D9592C5B11A}" type="parTrans" cxnId="{351DD8F2-D6A1-4330-B925-5C27CCADB5F3}">
      <dgm:prSet/>
      <dgm:spPr/>
      <dgm:t>
        <a:bodyPr/>
        <a:lstStyle/>
        <a:p>
          <a:endParaRPr lang="en-US"/>
        </a:p>
      </dgm:t>
    </dgm:pt>
    <dgm:pt modelId="{8C5E6DE2-B9DE-4018-9D06-43AEF5605091}" type="sibTrans" cxnId="{351DD8F2-D6A1-4330-B925-5C27CCADB5F3}">
      <dgm:prSet/>
      <dgm:spPr/>
      <dgm:t>
        <a:bodyPr/>
        <a:lstStyle/>
        <a:p>
          <a:endParaRPr lang="en-US"/>
        </a:p>
      </dgm:t>
    </dgm:pt>
    <dgm:pt modelId="{75990862-7AA7-7F43-923E-0CD579BB2295}" type="pres">
      <dgm:prSet presAssocID="{06F99B7E-D7A8-482A-8222-9C7D650763C5}" presName="hierChild1" presStyleCnt="0">
        <dgm:presLayoutVars>
          <dgm:chPref val="1"/>
          <dgm:dir/>
          <dgm:animOne val="branch"/>
          <dgm:animLvl val="lvl"/>
          <dgm:resizeHandles/>
        </dgm:presLayoutVars>
      </dgm:prSet>
      <dgm:spPr/>
    </dgm:pt>
    <dgm:pt modelId="{0789144C-5EAD-8D49-8093-0CF5A095F942}" type="pres">
      <dgm:prSet presAssocID="{AF1639F1-FD04-45AE-B9FF-00DAD1119F14}" presName="hierRoot1" presStyleCnt="0"/>
      <dgm:spPr/>
    </dgm:pt>
    <dgm:pt modelId="{0614F467-D978-E14E-ACCD-CD096D3B1551}" type="pres">
      <dgm:prSet presAssocID="{AF1639F1-FD04-45AE-B9FF-00DAD1119F14}" presName="composite" presStyleCnt="0"/>
      <dgm:spPr/>
    </dgm:pt>
    <dgm:pt modelId="{CCA9D670-6F8D-0E42-BC49-25F7F4DC2A3B}" type="pres">
      <dgm:prSet presAssocID="{AF1639F1-FD04-45AE-B9FF-00DAD1119F14}" presName="background" presStyleLbl="node0" presStyleIdx="0" presStyleCnt="3"/>
      <dgm:spPr/>
    </dgm:pt>
    <dgm:pt modelId="{BB62B701-21FB-084C-A597-522F4BE6BF49}" type="pres">
      <dgm:prSet presAssocID="{AF1639F1-FD04-45AE-B9FF-00DAD1119F14}" presName="text" presStyleLbl="fgAcc0" presStyleIdx="0" presStyleCnt="3">
        <dgm:presLayoutVars>
          <dgm:chPref val="3"/>
        </dgm:presLayoutVars>
      </dgm:prSet>
      <dgm:spPr/>
    </dgm:pt>
    <dgm:pt modelId="{C7B40CDD-61F9-784A-9FDF-FC29A213A6EC}" type="pres">
      <dgm:prSet presAssocID="{AF1639F1-FD04-45AE-B9FF-00DAD1119F14}" presName="hierChild2" presStyleCnt="0"/>
      <dgm:spPr/>
    </dgm:pt>
    <dgm:pt modelId="{066E2FAE-824D-754D-AFFA-1A70699EDCD5}" type="pres">
      <dgm:prSet presAssocID="{64644DF9-4C50-4985-9FCD-6823E48711D3}" presName="hierRoot1" presStyleCnt="0"/>
      <dgm:spPr/>
    </dgm:pt>
    <dgm:pt modelId="{F4E2631C-CBAC-6347-A058-B74C8CABB2A8}" type="pres">
      <dgm:prSet presAssocID="{64644DF9-4C50-4985-9FCD-6823E48711D3}" presName="composite" presStyleCnt="0"/>
      <dgm:spPr/>
    </dgm:pt>
    <dgm:pt modelId="{A067FE48-5B1C-ED4A-A708-A98DCAAFBA4B}" type="pres">
      <dgm:prSet presAssocID="{64644DF9-4C50-4985-9FCD-6823E48711D3}" presName="background" presStyleLbl="node0" presStyleIdx="1" presStyleCnt="3"/>
      <dgm:spPr/>
    </dgm:pt>
    <dgm:pt modelId="{D3CBF114-6BAF-0946-854C-6DD3CE102005}" type="pres">
      <dgm:prSet presAssocID="{64644DF9-4C50-4985-9FCD-6823E48711D3}" presName="text" presStyleLbl="fgAcc0" presStyleIdx="1" presStyleCnt="3">
        <dgm:presLayoutVars>
          <dgm:chPref val="3"/>
        </dgm:presLayoutVars>
      </dgm:prSet>
      <dgm:spPr/>
    </dgm:pt>
    <dgm:pt modelId="{5804AC75-598F-3644-8E76-6D47BC6F6E73}" type="pres">
      <dgm:prSet presAssocID="{64644DF9-4C50-4985-9FCD-6823E48711D3}" presName="hierChild2" presStyleCnt="0"/>
      <dgm:spPr/>
    </dgm:pt>
    <dgm:pt modelId="{3AB7101F-8A0A-0F40-B6F9-E0594CD1F125}" type="pres">
      <dgm:prSet presAssocID="{C31BCE0F-4206-4CBE-9896-196C8C04FFDE}" presName="hierRoot1" presStyleCnt="0"/>
      <dgm:spPr/>
    </dgm:pt>
    <dgm:pt modelId="{76B349E3-6EDE-F244-A668-0233ADE44291}" type="pres">
      <dgm:prSet presAssocID="{C31BCE0F-4206-4CBE-9896-196C8C04FFDE}" presName="composite" presStyleCnt="0"/>
      <dgm:spPr/>
    </dgm:pt>
    <dgm:pt modelId="{D58768D8-CF32-B243-988C-79EA0FB61664}" type="pres">
      <dgm:prSet presAssocID="{C31BCE0F-4206-4CBE-9896-196C8C04FFDE}" presName="background" presStyleLbl="node0" presStyleIdx="2" presStyleCnt="3"/>
      <dgm:spPr/>
    </dgm:pt>
    <dgm:pt modelId="{96F54989-0262-0F42-8FA2-3B4677E9239B}" type="pres">
      <dgm:prSet presAssocID="{C31BCE0F-4206-4CBE-9896-196C8C04FFDE}" presName="text" presStyleLbl="fgAcc0" presStyleIdx="2" presStyleCnt="3">
        <dgm:presLayoutVars>
          <dgm:chPref val="3"/>
        </dgm:presLayoutVars>
      </dgm:prSet>
      <dgm:spPr/>
    </dgm:pt>
    <dgm:pt modelId="{3EFEC94A-EC66-374B-A355-B9B56558BE45}" type="pres">
      <dgm:prSet presAssocID="{C31BCE0F-4206-4CBE-9896-196C8C04FFDE}" presName="hierChild2" presStyleCnt="0"/>
      <dgm:spPr/>
    </dgm:pt>
  </dgm:ptLst>
  <dgm:cxnLst>
    <dgm:cxn modelId="{83081C13-89A0-EE45-B495-476C35F33EA4}" type="presOf" srcId="{64644DF9-4C50-4985-9FCD-6823E48711D3}" destId="{D3CBF114-6BAF-0946-854C-6DD3CE102005}" srcOrd="0" destOrd="0" presId="urn:microsoft.com/office/officeart/2005/8/layout/hierarchy1"/>
    <dgm:cxn modelId="{A8129319-553C-B340-B541-067B14442C24}" type="presOf" srcId="{AF1639F1-FD04-45AE-B9FF-00DAD1119F14}" destId="{BB62B701-21FB-084C-A597-522F4BE6BF49}" srcOrd="0" destOrd="0" presId="urn:microsoft.com/office/officeart/2005/8/layout/hierarchy1"/>
    <dgm:cxn modelId="{390BCD2E-64D1-469D-8F4A-9CDF8867BBA8}" srcId="{06F99B7E-D7A8-482A-8222-9C7D650763C5}" destId="{64644DF9-4C50-4985-9FCD-6823E48711D3}" srcOrd="1" destOrd="0" parTransId="{F165192F-571B-450D-8674-90DA6D31F0CB}" sibTransId="{E40F7CC1-F82A-491A-9260-4674C337CBE0}"/>
    <dgm:cxn modelId="{17479C64-3C5E-4568-AAB0-010786779CCD}" srcId="{06F99B7E-D7A8-482A-8222-9C7D650763C5}" destId="{AF1639F1-FD04-45AE-B9FF-00DAD1119F14}" srcOrd="0" destOrd="0" parTransId="{D48C9355-77D4-4E3A-A2D1-9564141D6911}" sibTransId="{E3156734-B9BA-4BC7-AEFC-BA2670D09D2A}"/>
    <dgm:cxn modelId="{6FC5F16D-59FB-804C-99EA-48D6C897BA38}" type="presOf" srcId="{C31BCE0F-4206-4CBE-9896-196C8C04FFDE}" destId="{96F54989-0262-0F42-8FA2-3B4677E9239B}" srcOrd="0" destOrd="0" presId="urn:microsoft.com/office/officeart/2005/8/layout/hierarchy1"/>
    <dgm:cxn modelId="{A76536BF-D37F-E14D-94E1-127AF7DC51C5}" type="presOf" srcId="{06F99B7E-D7A8-482A-8222-9C7D650763C5}" destId="{75990862-7AA7-7F43-923E-0CD579BB2295}" srcOrd="0" destOrd="0" presId="urn:microsoft.com/office/officeart/2005/8/layout/hierarchy1"/>
    <dgm:cxn modelId="{351DD8F2-D6A1-4330-B925-5C27CCADB5F3}" srcId="{06F99B7E-D7A8-482A-8222-9C7D650763C5}" destId="{C31BCE0F-4206-4CBE-9896-196C8C04FFDE}" srcOrd="2" destOrd="0" parTransId="{3564F2F7-1AB8-49E1-99CF-2D9592C5B11A}" sibTransId="{8C5E6DE2-B9DE-4018-9D06-43AEF5605091}"/>
    <dgm:cxn modelId="{443B1748-5922-BD47-98AA-2FCCA4A9D93C}" type="presParOf" srcId="{75990862-7AA7-7F43-923E-0CD579BB2295}" destId="{0789144C-5EAD-8D49-8093-0CF5A095F942}" srcOrd="0" destOrd="0" presId="urn:microsoft.com/office/officeart/2005/8/layout/hierarchy1"/>
    <dgm:cxn modelId="{D70C2CDF-80F4-4F4D-8F83-FC8E31AEEBD1}" type="presParOf" srcId="{0789144C-5EAD-8D49-8093-0CF5A095F942}" destId="{0614F467-D978-E14E-ACCD-CD096D3B1551}" srcOrd="0" destOrd="0" presId="urn:microsoft.com/office/officeart/2005/8/layout/hierarchy1"/>
    <dgm:cxn modelId="{26C5CBE3-FBAA-414D-B437-47D88F462EB4}" type="presParOf" srcId="{0614F467-D978-E14E-ACCD-CD096D3B1551}" destId="{CCA9D670-6F8D-0E42-BC49-25F7F4DC2A3B}" srcOrd="0" destOrd="0" presId="urn:microsoft.com/office/officeart/2005/8/layout/hierarchy1"/>
    <dgm:cxn modelId="{EEDD8ECE-AF45-D14A-AC18-B91F8C921367}" type="presParOf" srcId="{0614F467-D978-E14E-ACCD-CD096D3B1551}" destId="{BB62B701-21FB-084C-A597-522F4BE6BF49}" srcOrd="1" destOrd="0" presId="urn:microsoft.com/office/officeart/2005/8/layout/hierarchy1"/>
    <dgm:cxn modelId="{2DDD68F3-847F-6945-BB6E-92CD28A54F46}" type="presParOf" srcId="{0789144C-5EAD-8D49-8093-0CF5A095F942}" destId="{C7B40CDD-61F9-784A-9FDF-FC29A213A6EC}" srcOrd="1" destOrd="0" presId="urn:microsoft.com/office/officeart/2005/8/layout/hierarchy1"/>
    <dgm:cxn modelId="{CFFB2CC6-C20E-EA4D-8084-7464785B6918}" type="presParOf" srcId="{75990862-7AA7-7F43-923E-0CD579BB2295}" destId="{066E2FAE-824D-754D-AFFA-1A70699EDCD5}" srcOrd="1" destOrd="0" presId="urn:microsoft.com/office/officeart/2005/8/layout/hierarchy1"/>
    <dgm:cxn modelId="{D8102714-3557-F84F-AA38-CBDDF5BBAD39}" type="presParOf" srcId="{066E2FAE-824D-754D-AFFA-1A70699EDCD5}" destId="{F4E2631C-CBAC-6347-A058-B74C8CABB2A8}" srcOrd="0" destOrd="0" presId="urn:microsoft.com/office/officeart/2005/8/layout/hierarchy1"/>
    <dgm:cxn modelId="{D2A05047-18BF-8B4A-9B2D-650AB4165E07}" type="presParOf" srcId="{F4E2631C-CBAC-6347-A058-B74C8CABB2A8}" destId="{A067FE48-5B1C-ED4A-A708-A98DCAAFBA4B}" srcOrd="0" destOrd="0" presId="urn:microsoft.com/office/officeart/2005/8/layout/hierarchy1"/>
    <dgm:cxn modelId="{5D8D9EAE-68D7-964A-9ED0-4BF924815325}" type="presParOf" srcId="{F4E2631C-CBAC-6347-A058-B74C8CABB2A8}" destId="{D3CBF114-6BAF-0946-854C-6DD3CE102005}" srcOrd="1" destOrd="0" presId="urn:microsoft.com/office/officeart/2005/8/layout/hierarchy1"/>
    <dgm:cxn modelId="{23233958-DF39-2949-BF9C-6CEE5DE266B2}" type="presParOf" srcId="{066E2FAE-824D-754D-AFFA-1A70699EDCD5}" destId="{5804AC75-598F-3644-8E76-6D47BC6F6E73}" srcOrd="1" destOrd="0" presId="urn:microsoft.com/office/officeart/2005/8/layout/hierarchy1"/>
    <dgm:cxn modelId="{3A1CC55D-65ED-6B4F-96DB-DE78FF8CFF7A}" type="presParOf" srcId="{75990862-7AA7-7F43-923E-0CD579BB2295}" destId="{3AB7101F-8A0A-0F40-B6F9-E0594CD1F125}" srcOrd="2" destOrd="0" presId="urn:microsoft.com/office/officeart/2005/8/layout/hierarchy1"/>
    <dgm:cxn modelId="{3F9432B3-4CDC-CF43-8BBD-8D2FB72C2F98}" type="presParOf" srcId="{3AB7101F-8A0A-0F40-B6F9-E0594CD1F125}" destId="{76B349E3-6EDE-F244-A668-0233ADE44291}" srcOrd="0" destOrd="0" presId="urn:microsoft.com/office/officeart/2005/8/layout/hierarchy1"/>
    <dgm:cxn modelId="{6068D189-1352-BF42-AC67-324DB105A175}" type="presParOf" srcId="{76B349E3-6EDE-F244-A668-0233ADE44291}" destId="{D58768D8-CF32-B243-988C-79EA0FB61664}" srcOrd="0" destOrd="0" presId="urn:microsoft.com/office/officeart/2005/8/layout/hierarchy1"/>
    <dgm:cxn modelId="{F1660E39-F573-434E-B29D-C22FBBBC6E4C}" type="presParOf" srcId="{76B349E3-6EDE-F244-A668-0233ADE44291}" destId="{96F54989-0262-0F42-8FA2-3B4677E9239B}" srcOrd="1" destOrd="0" presId="urn:microsoft.com/office/officeart/2005/8/layout/hierarchy1"/>
    <dgm:cxn modelId="{329ABE6B-A585-AE44-AD41-54A7A62B99CE}" type="presParOf" srcId="{3AB7101F-8A0A-0F40-B6F9-E0594CD1F125}" destId="{3EFEC94A-EC66-374B-A355-B9B56558BE4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9BF785-6DB6-44E3-AF8A-55163334A9A0}" type="doc">
      <dgm:prSet loTypeId="urn:microsoft.com/office/officeart/2005/8/layout/list1" loCatId="list" qsTypeId="urn:microsoft.com/office/officeart/2005/8/quickstyle/simple1" qsCatId="simple" csTypeId="urn:microsoft.com/office/officeart/2005/8/colors/accent5_2" csCatId="accent5"/>
      <dgm:spPr/>
      <dgm:t>
        <a:bodyPr/>
        <a:lstStyle/>
        <a:p>
          <a:endParaRPr lang="en-US"/>
        </a:p>
      </dgm:t>
    </dgm:pt>
    <dgm:pt modelId="{D1A261C8-4192-43AF-B01C-EA0D65EF27CC}">
      <dgm:prSet/>
      <dgm:spPr/>
      <dgm:t>
        <a:bodyPr/>
        <a:lstStyle/>
        <a:p>
          <a:r>
            <a:rPr lang="cy-GB"/>
            <a:t>Beth mae’r termau hyn yn ei olygu :</a:t>
          </a:r>
          <a:endParaRPr lang="en-US"/>
        </a:p>
      </dgm:t>
    </dgm:pt>
    <dgm:pt modelId="{C0C8E4D5-5788-472C-B2F3-87032BD4D21F}" type="parTrans" cxnId="{A567D8C5-3561-44D1-B772-6DBB13735B87}">
      <dgm:prSet/>
      <dgm:spPr/>
      <dgm:t>
        <a:bodyPr/>
        <a:lstStyle/>
        <a:p>
          <a:endParaRPr lang="en-US"/>
        </a:p>
      </dgm:t>
    </dgm:pt>
    <dgm:pt modelId="{CA3EC017-0810-41B3-A0B6-7B217E585620}" type="sibTrans" cxnId="{A567D8C5-3561-44D1-B772-6DBB13735B87}">
      <dgm:prSet/>
      <dgm:spPr/>
      <dgm:t>
        <a:bodyPr/>
        <a:lstStyle/>
        <a:p>
          <a:endParaRPr lang="en-US"/>
        </a:p>
      </dgm:t>
    </dgm:pt>
    <dgm:pt modelId="{584E0A50-C59C-4C5B-B4E8-CCD133ABA25B}">
      <dgm:prSet/>
      <dgm:spPr/>
      <dgm:t>
        <a:bodyPr/>
        <a:lstStyle/>
        <a:p>
          <a:r>
            <a:rPr lang="cy-GB"/>
            <a:t>Datblygiad plant</a:t>
          </a:r>
          <a:endParaRPr lang="en-US"/>
        </a:p>
      </dgm:t>
    </dgm:pt>
    <dgm:pt modelId="{430D5B27-D631-49B7-B7A7-91F3E099BA30}" type="parTrans" cxnId="{4EB34E2A-C1F9-4025-9857-70796E161C8B}">
      <dgm:prSet/>
      <dgm:spPr/>
      <dgm:t>
        <a:bodyPr/>
        <a:lstStyle/>
        <a:p>
          <a:endParaRPr lang="en-US"/>
        </a:p>
      </dgm:t>
    </dgm:pt>
    <dgm:pt modelId="{87A7B36E-C044-47B5-9E24-72BA33ACEF5E}" type="sibTrans" cxnId="{4EB34E2A-C1F9-4025-9857-70796E161C8B}">
      <dgm:prSet/>
      <dgm:spPr/>
      <dgm:t>
        <a:bodyPr/>
        <a:lstStyle/>
        <a:p>
          <a:endParaRPr lang="en-US"/>
        </a:p>
      </dgm:t>
    </dgm:pt>
    <dgm:pt modelId="{0D39F423-6245-4DE4-B81F-56B306D74ADA}">
      <dgm:prSet/>
      <dgm:spPr/>
      <dgm:t>
        <a:bodyPr/>
        <a:lstStyle/>
        <a:p>
          <a:r>
            <a:rPr lang="cy-GB"/>
            <a:t>Natur gyfannol dysgu</a:t>
          </a:r>
          <a:endParaRPr lang="en-US"/>
        </a:p>
      </dgm:t>
    </dgm:pt>
    <dgm:pt modelId="{EF4BB3C1-4D03-428A-8835-860886324165}" type="parTrans" cxnId="{BB7500AB-86B6-4127-ACD3-D5B3AEEC530E}">
      <dgm:prSet/>
      <dgm:spPr/>
      <dgm:t>
        <a:bodyPr/>
        <a:lstStyle/>
        <a:p>
          <a:endParaRPr lang="en-US"/>
        </a:p>
      </dgm:t>
    </dgm:pt>
    <dgm:pt modelId="{EE060A5E-893A-442B-AF3B-B4E45B1A335F}" type="sibTrans" cxnId="{BB7500AB-86B6-4127-ACD3-D5B3AEEC530E}">
      <dgm:prSet/>
      <dgm:spPr/>
      <dgm:t>
        <a:bodyPr/>
        <a:lstStyle/>
        <a:p>
          <a:endParaRPr lang="en-US"/>
        </a:p>
      </dgm:t>
    </dgm:pt>
    <dgm:pt modelId="{B2E48502-C3E4-4654-98E9-7CA530471E1C}">
      <dgm:prSet/>
      <dgm:spPr/>
      <dgm:t>
        <a:bodyPr/>
        <a:lstStyle/>
        <a:p>
          <a:r>
            <a:rPr lang="cy-GB"/>
            <a:t>Beth yw diben ysgol?</a:t>
          </a:r>
          <a:endParaRPr lang="en-US"/>
        </a:p>
      </dgm:t>
    </dgm:pt>
    <dgm:pt modelId="{EF532B88-40D6-42CB-B353-0B35402C0846}" type="parTrans" cxnId="{2F29F118-BAEF-4F22-8B10-6EC9C0D42A65}">
      <dgm:prSet/>
      <dgm:spPr/>
      <dgm:t>
        <a:bodyPr/>
        <a:lstStyle/>
        <a:p>
          <a:endParaRPr lang="en-US"/>
        </a:p>
      </dgm:t>
    </dgm:pt>
    <dgm:pt modelId="{1A7F3254-C317-4A8F-8B3A-9708D2AA542E}" type="sibTrans" cxnId="{2F29F118-BAEF-4F22-8B10-6EC9C0D42A65}">
      <dgm:prSet/>
      <dgm:spPr/>
      <dgm:t>
        <a:bodyPr/>
        <a:lstStyle/>
        <a:p>
          <a:endParaRPr lang="en-US"/>
        </a:p>
      </dgm:t>
    </dgm:pt>
    <dgm:pt modelId="{295C1316-5402-2448-8A8B-9C246954C0CD}" type="pres">
      <dgm:prSet presAssocID="{5F9BF785-6DB6-44E3-AF8A-55163334A9A0}" presName="linear" presStyleCnt="0">
        <dgm:presLayoutVars>
          <dgm:dir/>
          <dgm:animLvl val="lvl"/>
          <dgm:resizeHandles val="exact"/>
        </dgm:presLayoutVars>
      </dgm:prSet>
      <dgm:spPr/>
    </dgm:pt>
    <dgm:pt modelId="{AE007339-F278-4646-88BA-8C931B61356F}" type="pres">
      <dgm:prSet presAssocID="{D1A261C8-4192-43AF-B01C-EA0D65EF27CC}" presName="parentLin" presStyleCnt="0"/>
      <dgm:spPr/>
    </dgm:pt>
    <dgm:pt modelId="{1C437FE7-C3D2-C44A-836A-C3697373BBB6}" type="pres">
      <dgm:prSet presAssocID="{D1A261C8-4192-43AF-B01C-EA0D65EF27CC}" presName="parentLeftMargin" presStyleLbl="node1" presStyleIdx="0" presStyleCnt="2"/>
      <dgm:spPr/>
    </dgm:pt>
    <dgm:pt modelId="{01206605-AFAA-CA4C-AE04-18D852791B0B}" type="pres">
      <dgm:prSet presAssocID="{D1A261C8-4192-43AF-B01C-EA0D65EF27CC}" presName="parentText" presStyleLbl="node1" presStyleIdx="0" presStyleCnt="2">
        <dgm:presLayoutVars>
          <dgm:chMax val="0"/>
          <dgm:bulletEnabled val="1"/>
        </dgm:presLayoutVars>
      </dgm:prSet>
      <dgm:spPr/>
    </dgm:pt>
    <dgm:pt modelId="{C1EA8788-919C-8E41-849A-0D1E416AC9F7}" type="pres">
      <dgm:prSet presAssocID="{D1A261C8-4192-43AF-B01C-EA0D65EF27CC}" presName="negativeSpace" presStyleCnt="0"/>
      <dgm:spPr/>
    </dgm:pt>
    <dgm:pt modelId="{0CD14C19-6EA3-D44F-958A-055B2429EE25}" type="pres">
      <dgm:prSet presAssocID="{D1A261C8-4192-43AF-B01C-EA0D65EF27CC}" presName="childText" presStyleLbl="conFgAcc1" presStyleIdx="0" presStyleCnt="2">
        <dgm:presLayoutVars>
          <dgm:bulletEnabled val="1"/>
        </dgm:presLayoutVars>
      </dgm:prSet>
      <dgm:spPr/>
    </dgm:pt>
    <dgm:pt modelId="{0C05F838-943E-5C42-A37E-A622AFA51990}" type="pres">
      <dgm:prSet presAssocID="{CA3EC017-0810-41B3-A0B6-7B217E585620}" presName="spaceBetweenRectangles" presStyleCnt="0"/>
      <dgm:spPr/>
    </dgm:pt>
    <dgm:pt modelId="{C3B9B953-FC5F-084F-9EF7-774A1F53FDB3}" type="pres">
      <dgm:prSet presAssocID="{B2E48502-C3E4-4654-98E9-7CA530471E1C}" presName="parentLin" presStyleCnt="0"/>
      <dgm:spPr/>
    </dgm:pt>
    <dgm:pt modelId="{89B3412C-26E6-374D-9570-5270A08334F7}" type="pres">
      <dgm:prSet presAssocID="{B2E48502-C3E4-4654-98E9-7CA530471E1C}" presName="parentLeftMargin" presStyleLbl="node1" presStyleIdx="0" presStyleCnt="2"/>
      <dgm:spPr/>
    </dgm:pt>
    <dgm:pt modelId="{0CF72153-BC92-FA46-98DB-7FC3AFFBFD7E}" type="pres">
      <dgm:prSet presAssocID="{B2E48502-C3E4-4654-98E9-7CA530471E1C}" presName="parentText" presStyleLbl="node1" presStyleIdx="1" presStyleCnt="2">
        <dgm:presLayoutVars>
          <dgm:chMax val="0"/>
          <dgm:bulletEnabled val="1"/>
        </dgm:presLayoutVars>
      </dgm:prSet>
      <dgm:spPr/>
    </dgm:pt>
    <dgm:pt modelId="{1C440282-EDF2-AB46-8E34-F616F440D6DE}" type="pres">
      <dgm:prSet presAssocID="{B2E48502-C3E4-4654-98E9-7CA530471E1C}" presName="negativeSpace" presStyleCnt="0"/>
      <dgm:spPr/>
    </dgm:pt>
    <dgm:pt modelId="{94C872AD-07E7-CE4F-B9DB-341EB89E3171}" type="pres">
      <dgm:prSet presAssocID="{B2E48502-C3E4-4654-98E9-7CA530471E1C}" presName="childText" presStyleLbl="conFgAcc1" presStyleIdx="1" presStyleCnt="2">
        <dgm:presLayoutVars>
          <dgm:bulletEnabled val="1"/>
        </dgm:presLayoutVars>
      </dgm:prSet>
      <dgm:spPr/>
    </dgm:pt>
  </dgm:ptLst>
  <dgm:cxnLst>
    <dgm:cxn modelId="{5804BE0A-CFEE-514B-8050-39BBF91C9232}" type="presOf" srcId="{5F9BF785-6DB6-44E3-AF8A-55163334A9A0}" destId="{295C1316-5402-2448-8A8B-9C246954C0CD}" srcOrd="0" destOrd="0" presId="urn:microsoft.com/office/officeart/2005/8/layout/list1"/>
    <dgm:cxn modelId="{2F29F118-BAEF-4F22-8B10-6EC9C0D42A65}" srcId="{5F9BF785-6DB6-44E3-AF8A-55163334A9A0}" destId="{B2E48502-C3E4-4654-98E9-7CA530471E1C}" srcOrd="1" destOrd="0" parTransId="{EF532B88-40D6-42CB-B353-0B35402C0846}" sibTransId="{1A7F3254-C317-4A8F-8B3A-9708D2AA542E}"/>
    <dgm:cxn modelId="{E38DD719-E11A-1042-BFC1-03DE1CD94682}" type="presOf" srcId="{D1A261C8-4192-43AF-B01C-EA0D65EF27CC}" destId="{1C437FE7-C3D2-C44A-836A-C3697373BBB6}" srcOrd="0" destOrd="0" presId="urn:microsoft.com/office/officeart/2005/8/layout/list1"/>
    <dgm:cxn modelId="{4EB34E2A-C1F9-4025-9857-70796E161C8B}" srcId="{D1A261C8-4192-43AF-B01C-EA0D65EF27CC}" destId="{584E0A50-C59C-4C5B-B4E8-CCD133ABA25B}" srcOrd="0" destOrd="0" parTransId="{430D5B27-D631-49B7-B7A7-91F3E099BA30}" sibTransId="{87A7B36E-C044-47B5-9E24-72BA33ACEF5E}"/>
    <dgm:cxn modelId="{33D7E82B-B17F-C447-9438-661826EA6FEB}" type="presOf" srcId="{B2E48502-C3E4-4654-98E9-7CA530471E1C}" destId="{0CF72153-BC92-FA46-98DB-7FC3AFFBFD7E}" srcOrd="1" destOrd="0" presId="urn:microsoft.com/office/officeart/2005/8/layout/list1"/>
    <dgm:cxn modelId="{C05BA42D-124B-4B4A-8B6A-61A96C1AA59E}" type="presOf" srcId="{584E0A50-C59C-4C5B-B4E8-CCD133ABA25B}" destId="{0CD14C19-6EA3-D44F-958A-055B2429EE25}" srcOrd="0" destOrd="0" presId="urn:microsoft.com/office/officeart/2005/8/layout/list1"/>
    <dgm:cxn modelId="{1A5F9B73-7A33-E447-B307-26F58957C47C}" type="presOf" srcId="{B2E48502-C3E4-4654-98E9-7CA530471E1C}" destId="{89B3412C-26E6-374D-9570-5270A08334F7}" srcOrd="0" destOrd="0" presId="urn:microsoft.com/office/officeart/2005/8/layout/list1"/>
    <dgm:cxn modelId="{DE56687B-84B8-AB4E-83F3-59D10883AD61}" type="presOf" srcId="{D1A261C8-4192-43AF-B01C-EA0D65EF27CC}" destId="{01206605-AFAA-CA4C-AE04-18D852791B0B}" srcOrd="1" destOrd="0" presId="urn:microsoft.com/office/officeart/2005/8/layout/list1"/>
    <dgm:cxn modelId="{BB7500AB-86B6-4127-ACD3-D5B3AEEC530E}" srcId="{D1A261C8-4192-43AF-B01C-EA0D65EF27CC}" destId="{0D39F423-6245-4DE4-B81F-56B306D74ADA}" srcOrd="1" destOrd="0" parTransId="{EF4BB3C1-4D03-428A-8835-860886324165}" sibTransId="{EE060A5E-893A-442B-AF3B-B4E45B1A335F}"/>
    <dgm:cxn modelId="{A567D8C5-3561-44D1-B772-6DBB13735B87}" srcId="{5F9BF785-6DB6-44E3-AF8A-55163334A9A0}" destId="{D1A261C8-4192-43AF-B01C-EA0D65EF27CC}" srcOrd="0" destOrd="0" parTransId="{C0C8E4D5-5788-472C-B2F3-87032BD4D21F}" sibTransId="{CA3EC017-0810-41B3-A0B6-7B217E585620}"/>
    <dgm:cxn modelId="{907823F3-CEA7-FC46-8B87-97D5B56FE79E}" type="presOf" srcId="{0D39F423-6245-4DE4-B81F-56B306D74ADA}" destId="{0CD14C19-6EA3-D44F-958A-055B2429EE25}" srcOrd="0" destOrd="1" presId="urn:microsoft.com/office/officeart/2005/8/layout/list1"/>
    <dgm:cxn modelId="{05241DFD-779E-864A-86BE-CBF6EB84708B}" type="presParOf" srcId="{295C1316-5402-2448-8A8B-9C246954C0CD}" destId="{AE007339-F278-4646-88BA-8C931B61356F}" srcOrd="0" destOrd="0" presId="urn:microsoft.com/office/officeart/2005/8/layout/list1"/>
    <dgm:cxn modelId="{78DBA79F-EEA4-604A-9494-92B14857D277}" type="presParOf" srcId="{AE007339-F278-4646-88BA-8C931B61356F}" destId="{1C437FE7-C3D2-C44A-836A-C3697373BBB6}" srcOrd="0" destOrd="0" presId="urn:microsoft.com/office/officeart/2005/8/layout/list1"/>
    <dgm:cxn modelId="{BA6B18C6-E6EE-EA4F-84F7-2FD4A9B47882}" type="presParOf" srcId="{AE007339-F278-4646-88BA-8C931B61356F}" destId="{01206605-AFAA-CA4C-AE04-18D852791B0B}" srcOrd="1" destOrd="0" presId="urn:microsoft.com/office/officeart/2005/8/layout/list1"/>
    <dgm:cxn modelId="{CBC8D83C-4930-3B44-9BAD-B519D3784B37}" type="presParOf" srcId="{295C1316-5402-2448-8A8B-9C246954C0CD}" destId="{C1EA8788-919C-8E41-849A-0D1E416AC9F7}" srcOrd="1" destOrd="0" presId="urn:microsoft.com/office/officeart/2005/8/layout/list1"/>
    <dgm:cxn modelId="{B542E23A-8F34-8344-841D-E442EB86E68F}" type="presParOf" srcId="{295C1316-5402-2448-8A8B-9C246954C0CD}" destId="{0CD14C19-6EA3-D44F-958A-055B2429EE25}" srcOrd="2" destOrd="0" presId="urn:microsoft.com/office/officeart/2005/8/layout/list1"/>
    <dgm:cxn modelId="{818D3080-5654-1E49-ADB4-0E300C5E6B52}" type="presParOf" srcId="{295C1316-5402-2448-8A8B-9C246954C0CD}" destId="{0C05F838-943E-5C42-A37E-A622AFA51990}" srcOrd="3" destOrd="0" presId="urn:microsoft.com/office/officeart/2005/8/layout/list1"/>
    <dgm:cxn modelId="{C2A3DE59-21F6-DE40-9649-745FA23E9190}" type="presParOf" srcId="{295C1316-5402-2448-8A8B-9C246954C0CD}" destId="{C3B9B953-FC5F-084F-9EF7-774A1F53FDB3}" srcOrd="4" destOrd="0" presId="urn:microsoft.com/office/officeart/2005/8/layout/list1"/>
    <dgm:cxn modelId="{7BEF45D5-869D-2842-8551-D52530A59092}" type="presParOf" srcId="{C3B9B953-FC5F-084F-9EF7-774A1F53FDB3}" destId="{89B3412C-26E6-374D-9570-5270A08334F7}" srcOrd="0" destOrd="0" presId="urn:microsoft.com/office/officeart/2005/8/layout/list1"/>
    <dgm:cxn modelId="{BE8CEE36-3BC2-CC44-A270-C3B76AAC7D43}" type="presParOf" srcId="{C3B9B953-FC5F-084F-9EF7-774A1F53FDB3}" destId="{0CF72153-BC92-FA46-98DB-7FC3AFFBFD7E}" srcOrd="1" destOrd="0" presId="urn:microsoft.com/office/officeart/2005/8/layout/list1"/>
    <dgm:cxn modelId="{ACC92005-94EE-CD4E-9A19-345FF48980BB}" type="presParOf" srcId="{295C1316-5402-2448-8A8B-9C246954C0CD}" destId="{1C440282-EDF2-AB46-8E34-F616F440D6DE}" srcOrd="5" destOrd="0" presId="urn:microsoft.com/office/officeart/2005/8/layout/list1"/>
    <dgm:cxn modelId="{AE1549E4-747E-994D-9F2B-78C96CA4E1AA}" type="presParOf" srcId="{295C1316-5402-2448-8A8B-9C246954C0CD}" destId="{94C872AD-07E7-CE4F-B9DB-341EB89E3171}"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035670-CF9B-4DEE-998E-E2FD709B8EF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5F878AF-D412-492C-A68B-8EB98187FF4D}">
      <dgm:prSet/>
      <dgm:spPr/>
      <dgm:t>
        <a:bodyPr/>
        <a:lstStyle/>
        <a:p>
          <a:r>
            <a:rPr lang="en-US"/>
            <a:t>Sut mae ein dealltwriaeth o ddamcaniaeth datblygiad plentyn yn dylanwadu ar sut rydym yn addysgu a sut mae hyn yn effeithio ar y dysgu yn yr ystafell ddosbarth</a:t>
          </a:r>
        </a:p>
      </dgm:t>
    </dgm:pt>
    <dgm:pt modelId="{0B7CF5DD-2A49-4FE6-975E-32D8A95C3D90}" type="parTrans" cxnId="{DFCFE98C-797F-4D2E-9D28-A02945BF61EA}">
      <dgm:prSet/>
      <dgm:spPr/>
      <dgm:t>
        <a:bodyPr/>
        <a:lstStyle/>
        <a:p>
          <a:endParaRPr lang="en-US"/>
        </a:p>
      </dgm:t>
    </dgm:pt>
    <dgm:pt modelId="{42D85B14-66CE-4D8F-8137-21CB9FA7C298}" type="sibTrans" cxnId="{DFCFE98C-797F-4D2E-9D28-A02945BF61EA}">
      <dgm:prSet/>
      <dgm:spPr/>
      <dgm:t>
        <a:bodyPr/>
        <a:lstStyle/>
        <a:p>
          <a:endParaRPr lang="en-US"/>
        </a:p>
      </dgm:t>
    </dgm:pt>
    <dgm:pt modelId="{4EE849D2-B8B2-4071-95C9-6D290B55AF9B}">
      <dgm:prSet/>
      <dgm:spPr/>
      <dgm:t>
        <a:bodyPr/>
        <a:lstStyle/>
        <a:p>
          <a:r>
            <a:rPr lang="en-US"/>
            <a:t>Sut mae’r wybodaeth newydd hon am ddatblygiad plant yn sail i’w hymarfer ystafell ddosbarth unigol</a:t>
          </a:r>
        </a:p>
      </dgm:t>
    </dgm:pt>
    <dgm:pt modelId="{0BC5E5C0-0562-41FB-ADDD-4554E58E8922}" type="parTrans" cxnId="{1B702547-4F6D-41C1-9009-DBE6262D5A88}">
      <dgm:prSet/>
      <dgm:spPr/>
      <dgm:t>
        <a:bodyPr/>
        <a:lstStyle/>
        <a:p>
          <a:endParaRPr lang="en-US"/>
        </a:p>
      </dgm:t>
    </dgm:pt>
    <dgm:pt modelId="{D2A1D02D-B900-4402-893B-77A477C1432A}" type="sibTrans" cxnId="{1B702547-4F6D-41C1-9009-DBE6262D5A88}">
      <dgm:prSet/>
      <dgm:spPr/>
      <dgm:t>
        <a:bodyPr/>
        <a:lstStyle/>
        <a:p>
          <a:endParaRPr lang="en-US"/>
        </a:p>
      </dgm:t>
    </dgm:pt>
    <dgm:pt modelId="{39DE941C-FF6B-6B40-AAB8-366A5C917609}" type="pres">
      <dgm:prSet presAssocID="{E1035670-CF9B-4DEE-998E-E2FD709B8EF5}" presName="linear" presStyleCnt="0">
        <dgm:presLayoutVars>
          <dgm:animLvl val="lvl"/>
          <dgm:resizeHandles val="exact"/>
        </dgm:presLayoutVars>
      </dgm:prSet>
      <dgm:spPr/>
    </dgm:pt>
    <dgm:pt modelId="{125D55BA-2F08-DB41-882A-F8172C572FF1}" type="pres">
      <dgm:prSet presAssocID="{75F878AF-D412-492C-A68B-8EB98187FF4D}" presName="parentText" presStyleLbl="node1" presStyleIdx="0" presStyleCnt="2">
        <dgm:presLayoutVars>
          <dgm:chMax val="0"/>
          <dgm:bulletEnabled val="1"/>
        </dgm:presLayoutVars>
      </dgm:prSet>
      <dgm:spPr/>
    </dgm:pt>
    <dgm:pt modelId="{CCE9D4E0-83B7-7548-ABA8-883F0B7C7EBE}" type="pres">
      <dgm:prSet presAssocID="{42D85B14-66CE-4D8F-8137-21CB9FA7C298}" presName="spacer" presStyleCnt="0"/>
      <dgm:spPr/>
    </dgm:pt>
    <dgm:pt modelId="{D530F2E1-332C-6D44-B533-E613D7690C74}" type="pres">
      <dgm:prSet presAssocID="{4EE849D2-B8B2-4071-95C9-6D290B55AF9B}" presName="parentText" presStyleLbl="node1" presStyleIdx="1" presStyleCnt="2">
        <dgm:presLayoutVars>
          <dgm:chMax val="0"/>
          <dgm:bulletEnabled val="1"/>
        </dgm:presLayoutVars>
      </dgm:prSet>
      <dgm:spPr/>
    </dgm:pt>
  </dgm:ptLst>
  <dgm:cxnLst>
    <dgm:cxn modelId="{E847652B-5527-444E-AAE6-D46D9C2EED72}" type="presOf" srcId="{E1035670-CF9B-4DEE-998E-E2FD709B8EF5}" destId="{39DE941C-FF6B-6B40-AAB8-366A5C917609}" srcOrd="0" destOrd="0" presId="urn:microsoft.com/office/officeart/2005/8/layout/vList2"/>
    <dgm:cxn modelId="{1B702547-4F6D-41C1-9009-DBE6262D5A88}" srcId="{E1035670-CF9B-4DEE-998E-E2FD709B8EF5}" destId="{4EE849D2-B8B2-4071-95C9-6D290B55AF9B}" srcOrd="1" destOrd="0" parTransId="{0BC5E5C0-0562-41FB-ADDD-4554E58E8922}" sibTransId="{D2A1D02D-B900-4402-893B-77A477C1432A}"/>
    <dgm:cxn modelId="{DFCFE98C-797F-4D2E-9D28-A02945BF61EA}" srcId="{E1035670-CF9B-4DEE-998E-E2FD709B8EF5}" destId="{75F878AF-D412-492C-A68B-8EB98187FF4D}" srcOrd="0" destOrd="0" parTransId="{0B7CF5DD-2A49-4FE6-975E-32D8A95C3D90}" sibTransId="{42D85B14-66CE-4D8F-8137-21CB9FA7C298}"/>
    <dgm:cxn modelId="{39671CC6-4448-D748-B243-D54359B67748}" type="presOf" srcId="{75F878AF-D412-492C-A68B-8EB98187FF4D}" destId="{125D55BA-2F08-DB41-882A-F8172C572FF1}" srcOrd="0" destOrd="0" presId="urn:microsoft.com/office/officeart/2005/8/layout/vList2"/>
    <dgm:cxn modelId="{7F53D2DD-6DD9-BB4F-A157-790C3C5BF1F5}" type="presOf" srcId="{4EE849D2-B8B2-4071-95C9-6D290B55AF9B}" destId="{D530F2E1-332C-6D44-B533-E613D7690C74}" srcOrd="0" destOrd="0" presId="urn:microsoft.com/office/officeart/2005/8/layout/vList2"/>
    <dgm:cxn modelId="{8360119C-1E56-1541-B0AD-61E0DC86C9ED}" type="presParOf" srcId="{39DE941C-FF6B-6B40-AAB8-366A5C917609}" destId="{125D55BA-2F08-DB41-882A-F8172C572FF1}" srcOrd="0" destOrd="0" presId="urn:microsoft.com/office/officeart/2005/8/layout/vList2"/>
    <dgm:cxn modelId="{5E822467-FA7B-6145-8F26-0C2E2F479411}" type="presParOf" srcId="{39DE941C-FF6B-6B40-AAB8-366A5C917609}" destId="{CCE9D4E0-83B7-7548-ABA8-883F0B7C7EBE}" srcOrd="1" destOrd="0" presId="urn:microsoft.com/office/officeart/2005/8/layout/vList2"/>
    <dgm:cxn modelId="{1AFC52FE-CA12-0F45-A23E-7107D0D74080}" type="presParOf" srcId="{39DE941C-FF6B-6B40-AAB8-366A5C917609}" destId="{D530F2E1-332C-6D44-B533-E613D7690C7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630FD1-8446-4915-96B4-CC70C187E80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2374C48-9EFD-4DB6-9037-5139E8AED017}">
      <dgm:prSet/>
      <dgm:spPr/>
      <dgm:t>
        <a:bodyPr/>
        <a:lstStyle/>
        <a:p>
          <a:r>
            <a:rPr lang="cy-GB"/>
            <a:t>Mae rhai beirniad yn meddwl bod angen ychwanegu </a:t>
          </a:r>
          <a:r>
            <a:rPr lang="cy-GB" b="1"/>
            <a:t>cronosystem</a:t>
          </a:r>
          <a:r>
            <a:rPr lang="cy-GB"/>
            <a:t> (newidiadau dros amser).</a:t>
          </a:r>
          <a:endParaRPr lang="en-US"/>
        </a:p>
      </dgm:t>
    </dgm:pt>
    <dgm:pt modelId="{CCC491A3-A2CB-4604-966F-E21255F0B422}" type="parTrans" cxnId="{7DBB55AE-793D-4D41-B528-006E8646022A}">
      <dgm:prSet/>
      <dgm:spPr/>
      <dgm:t>
        <a:bodyPr/>
        <a:lstStyle/>
        <a:p>
          <a:endParaRPr lang="en-US"/>
        </a:p>
      </dgm:t>
    </dgm:pt>
    <dgm:pt modelId="{A05A50BA-C09B-477F-94B2-8BF5822FF6CE}" type="sibTrans" cxnId="{7DBB55AE-793D-4D41-B528-006E8646022A}">
      <dgm:prSet/>
      <dgm:spPr/>
      <dgm:t>
        <a:bodyPr/>
        <a:lstStyle/>
        <a:p>
          <a:endParaRPr lang="en-US"/>
        </a:p>
      </dgm:t>
    </dgm:pt>
    <dgm:pt modelId="{649C63AE-2A31-4F5E-AC49-352AA6E16130}">
      <dgm:prSet/>
      <dgm:spPr/>
      <dgm:t>
        <a:bodyPr/>
        <a:lstStyle/>
        <a:p>
          <a:r>
            <a:rPr lang="cy-GB"/>
            <a:t>Gwêl eraill yr angen i gynnwys haenen </a:t>
          </a:r>
          <a:r>
            <a:rPr lang="cy-GB" b="1"/>
            <a:t>tu allan i’r</a:t>
          </a:r>
          <a:r>
            <a:rPr lang="cy-GB"/>
            <a:t> </a:t>
          </a:r>
          <a:r>
            <a:rPr lang="cy-GB" b="1"/>
            <a:t>macro</a:t>
          </a:r>
          <a:r>
            <a:rPr lang="cy-GB"/>
            <a:t> i gwmpasu’r modd y gall unigolion ddylanwadu ar eu hunain.</a:t>
          </a:r>
          <a:endParaRPr lang="en-US"/>
        </a:p>
      </dgm:t>
    </dgm:pt>
    <dgm:pt modelId="{258F9F5C-90DA-4642-BD84-AB0CD8DD79AA}" type="parTrans" cxnId="{85F39A9C-8123-4EF6-830E-216522358510}">
      <dgm:prSet/>
      <dgm:spPr/>
      <dgm:t>
        <a:bodyPr/>
        <a:lstStyle/>
        <a:p>
          <a:endParaRPr lang="en-US"/>
        </a:p>
      </dgm:t>
    </dgm:pt>
    <dgm:pt modelId="{570B6192-A4F5-4A60-B4A8-9168F9AD07D1}" type="sibTrans" cxnId="{85F39A9C-8123-4EF6-830E-216522358510}">
      <dgm:prSet/>
      <dgm:spPr/>
      <dgm:t>
        <a:bodyPr/>
        <a:lstStyle/>
        <a:p>
          <a:endParaRPr lang="en-US"/>
        </a:p>
      </dgm:t>
    </dgm:pt>
    <dgm:pt modelId="{0F7AAB1C-F696-EC4F-989C-1C305A2637EF}" type="pres">
      <dgm:prSet presAssocID="{37630FD1-8446-4915-96B4-CC70C187E802}" presName="linear" presStyleCnt="0">
        <dgm:presLayoutVars>
          <dgm:animLvl val="lvl"/>
          <dgm:resizeHandles val="exact"/>
        </dgm:presLayoutVars>
      </dgm:prSet>
      <dgm:spPr/>
    </dgm:pt>
    <dgm:pt modelId="{50CD183D-7F0E-4A43-BCAC-89DA43BCCA6E}" type="pres">
      <dgm:prSet presAssocID="{32374C48-9EFD-4DB6-9037-5139E8AED017}" presName="parentText" presStyleLbl="node1" presStyleIdx="0" presStyleCnt="2">
        <dgm:presLayoutVars>
          <dgm:chMax val="0"/>
          <dgm:bulletEnabled val="1"/>
        </dgm:presLayoutVars>
      </dgm:prSet>
      <dgm:spPr/>
    </dgm:pt>
    <dgm:pt modelId="{9447CF47-78F5-5944-8CA3-1F5501CE153E}" type="pres">
      <dgm:prSet presAssocID="{A05A50BA-C09B-477F-94B2-8BF5822FF6CE}" presName="spacer" presStyleCnt="0"/>
      <dgm:spPr/>
    </dgm:pt>
    <dgm:pt modelId="{5C48C4CA-BD0F-594E-9192-FDD30EA135DB}" type="pres">
      <dgm:prSet presAssocID="{649C63AE-2A31-4F5E-AC49-352AA6E16130}" presName="parentText" presStyleLbl="node1" presStyleIdx="1" presStyleCnt="2">
        <dgm:presLayoutVars>
          <dgm:chMax val="0"/>
          <dgm:bulletEnabled val="1"/>
        </dgm:presLayoutVars>
      </dgm:prSet>
      <dgm:spPr/>
    </dgm:pt>
  </dgm:ptLst>
  <dgm:cxnLst>
    <dgm:cxn modelId="{80FE6205-BAA5-F840-BF05-6F031C930B9F}" type="presOf" srcId="{32374C48-9EFD-4DB6-9037-5139E8AED017}" destId="{50CD183D-7F0E-4A43-BCAC-89DA43BCCA6E}" srcOrd="0" destOrd="0" presId="urn:microsoft.com/office/officeart/2005/8/layout/vList2"/>
    <dgm:cxn modelId="{DA748394-CFE6-284C-81A7-9E53B9B22778}" type="presOf" srcId="{649C63AE-2A31-4F5E-AC49-352AA6E16130}" destId="{5C48C4CA-BD0F-594E-9192-FDD30EA135DB}" srcOrd="0" destOrd="0" presId="urn:microsoft.com/office/officeart/2005/8/layout/vList2"/>
    <dgm:cxn modelId="{85F39A9C-8123-4EF6-830E-216522358510}" srcId="{37630FD1-8446-4915-96B4-CC70C187E802}" destId="{649C63AE-2A31-4F5E-AC49-352AA6E16130}" srcOrd="1" destOrd="0" parTransId="{258F9F5C-90DA-4642-BD84-AB0CD8DD79AA}" sibTransId="{570B6192-A4F5-4A60-B4A8-9168F9AD07D1}"/>
    <dgm:cxn modelId="{7DBB55AE-793D-4D41-B528-006E8646022A}" srcId="{37630FD1-8446-4915-96B4-CC70C187E802}" destId="{32374C48-9EFD-4DB6-9037-5139E8AED017}" srcOrd="0" destOrd="0" parTransId="{CCC491A3-A2CB-4604-966F-E21255F0B422}" sibTransId="{A05A50BA-C09B-477F-94B2-8BF5822FF6CE}"/>
    <dgm:cxn modelId="{4C3256DB-84C1-B046-B675-EC4F3FC51705}" type="presOf" srcId="{37630FD1-8446-4915-96B4-CC70C187E802}" destId="{0F7AAB1C-F696-EC4F-989C-1C305A2637EF}" srcOrd="0" destOrd="0" presId="urn:microsoft.com/office/officeart/2005/8/layout/vList2"/>
    <dgm:cxn modelId="{46D4E8DF-30AE-6049-B375-C5BE7D4D2236}" type="presParOf" srcId="{0F7AAB1C-F696-EC4F-989C-1C305A2637EF}" destId="{50CD183D-7F0E-4A43-BCAC-89DA43BCCA6E}" srcOrd="0" destOrd="0" presId="urn:microsoft.com/office/officeart/2005/8/layout/vList2"/>
    <dgm:cxn modelId="{8B6A6696-C59A-2744-873D-F97D23B4FCAC}" type="presParOf" srcId="{0F7AAB1C-F696-EC4F-989C-1C305A2637EF}" destId="{9447CF47-78F5-5944-8CA3-1F5501CE153E}" srcOrd="1" destOrd="0" presId="urn:microsoft.com/office/officeart/2005/8/layout/vList2"/>
    <dgm:cxn modelId="{C799A227-5618-2544-9FAF-2B5B1E5C3C6A}" type="presParOf" srcId="{0F7AAB1C-F696-EC4F-989C-1C305A2637EF}" destId="{5C48C4CA-BD0F-594E-9192-FDD30EA135D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48B8F9C-BFA4-4AE3-93CF-E0E15430586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43279851-0985-4D17-9D06-A6BD586F4AE9}">
      <dgm:prSet/>
      <dgm:spPr/>
      <dgm:t>
        <a:bodyPr/>
        <a:lstStyle/>
        <a:p>
          <a:r>
            <a:rPr lang="en-GB" b="1"/>
            <a:t>Jean Piaget </a:t>
          </a:r>
          <a:r>
            <a:rPr lang="en-GB"/>
            <a:t>-  </a:t>
          </a:r>
          <a:r>
            <a:rPr lang="cy-GB"/>
            <a:t>Rhaid gosod tasgau dysgu sy’n cyd-fynd â lefel datblygiad plentyn.</a:t>
          </a:r>
          <a:endParaRPr lang="en-US"/>
        </a:p>
      </dgm:t>
    </dgm:pt>
    <dgm:pt modelId="{5A60014C-2E39-4596-9D56-AD27F54F366C}" type="parTrans" cxnId="{1C58C46D-4228-4D06-AFC4-7AF640917748}">
      <dgm:prSet/>
      <dgm:spPr/>
      <dgm:t>
        <a:bodyPr/>
        <a:lstStyle/>
        <a:p>
          <a:endParaRPr lang="en-US"/>
        </a:p>
      </dgm:t>
    </dgm:pt>
    <dgm:pt modelId="{EE1041C2-7FA7-416D-BE06-B33E6466F4FA}" type="sibTrans" cxnId="{1C58C46D-4228-4D06-AFC4-7AF640917748}">
      <dgm:prSet/>
      <dgm:spPr/>
      <dgm:t>
        <a:bodyPr/>
        <a:lstStyle/>
        <a:p>
          <a:endParaRPr lang="en-US"/>
        </a:p>
      </dgm:t>
    </dgm:pt>
    <dgm:pt modelId="{1C285B39-5F00-4205-B280-B96B3EE36E2B}">
      <dgm:prSet/>
      <dgm:spPr/>
      <dgm:t>
        <a:bodyPr/>
        <a:lstStyle/>
        <a:p>
          <a:r>
            <a:rPr lang="cy-GB" b="1"/>
            <a:t>Lev Vygotsky </a:t>
          </a:r>
          <a:r>
            <a:rPr lang="cy-GB"/>
            <a:t>– Dylid sicrhau cyfleoedd cyson ar gyfer rhyngweithio cymdeithasol.  Mae cyswllt cymdeithasol yn angenrheidiol ar gyfer datblygiad deallusol. </a:t>
          </a:r>
          <a:endParaRPr lang="en-US"/>
        </a:p>
      </dgm:t>
    </dgm:pt>
    <dgm:pt modelId="{9E6863C2-84D2-4502-9011-D34B74177D91}" type="parTrans" cxnId="{AB6AF7BE-EF36-42DB-B0E8-13BE02AF1B17}">
      <dgm:prSet/>
      <dgm:spPr/>
      <dgm:t>
        <a:bodyPr/>
        <a:lstStyle/>
        <a:p>
          <a:endParaRPr lang="en-US"/>
        </a:p>
      </dgm:t>
    </dgm:pt>
    <dgm:pt modelId="{EFFBECF4-19A3-4D37-8E8D-BCC5B050DC1F}" type="sibTrans" cxnId="{AB6AF7BE-EF36-42DB-B0E8-13BE02AF1B17}">
      <dgm:prSet/>
      <dgm:spPr/>
      <dgm:t>
        <a:bodyPr/>
        <a:lstStyle/>
        <a:p>
          <a:endParaRPr lang="en-US"/>
        </a:p>
      </dgm:t>
    </dgm:pt>
    <dgm:pt modelId="{42E75F5E-FB5F-4FAD-BA0D-25DD842A1FFE}">
      <dgm:prSet/>
      <dgm:spPr/>
      <dgm:t>
        <a:bodyPr/>
        <a:lstStyle/>
        <a:p>
          <a:r>
            <a:rPr lang="cy-GB" b="1"/>
            <a:t>Erik Erikson </a:t>
          </a:r>
          <a:r>
            <a:rPr lang="cy-GB"/>
            <a:t>-  Rhaid i rieni a gofalwyr eraill fod yn ymwybodol o anghenion plant ym mhob cyfnod datblygu ac yn sensitif iddynt, a’u cefnogi trwy gyfnodau o argyfwng.</a:t>
          </a:r>
          <a:endParaRPr lang="en-US"/>
        </a:p>
      </dgm:t>
    </dgm:pt>
    <dgm:pt modelId="{9482E0E5-4CAE-4279-8FF8-BDE3A5CBA8E3}" type="parTrans" cxnId="{4D1D74B9-43F7-4DDC-BEC9-0C1BF42A41D7}">
      <dgm:prSet/>
      <dgm:spPr/>
      <dgm:t>
        <a:bodyPr/>
        <a:lstStyle/>
        <a:p>
          <a:endParaRPr lang="en-US"/>
        </a:p>
      </dgm:t>
    </dgm:pt>
    <dgm:pt modelId="{B4145215-9C12-40F5-A804-F95E03AC11E5}" type="sibTrans" cxnId="{4D1D74B9-43F7-4DDC-BEC9-0C1BF42A41D7}">
      <dgm:prSet/>
      <dgm:spPr/>
      <dgm:t>
        <a:bodyPr/>
        <a:lstStyle/>
        <a:p>
          <a:endParaRPr lang="en-US"/>
        </a:p>
      </dgm:t>
    </dgm:pt>
    <dgm:pt modelId="{5052854F-3C03-4DE3-9BF0-BC5B50D11423}">
      <dgm:prSet/>
      <dgm:spPr/>
      <dgm:t>
        <a:bodyPr/>
        <a:lstStyle/>
        <a:p>
          <a:r>
            <a:rPr lang="cy-GB" b="1"/>
            <a:t>B.F. Skinner </a:t>
          </a:r>
          <a:r>
            <a:rPr lang="cy-GB"/>
            <a:t>-  Gall rhieni a gofalwyr eraill ddylanwadu ar ymddygiad plant trwy ddefnyddio adborth cadarnhaol a negyddol. </a:t>
          </a:r>
          <a:endParaRPr lang="en-US"/>
        </a:p>
      </dgm:t>
    </dgm:pt>
    <dgm:pt modelId="{0ED57AC4-8D5B-41F2-9C26-6CC454C2C680}" type="parTrans" cxnId="{2B1A3632-59EA-4385-AF4A-DAE77C41BFAF}">
      <dgm:prSet/>
      <dgm:spPr/>
      <dgm:t>
        <a:bodyPr/>
        <a:lstStyle/>
        <a:p>
          <a:endParaRPr lang="en-US"/>
        </a:p>
      </dgm:t>
    </dgm:pt>
    <dgm:pt modelId="{811CD052-A120-40DA-9A38-B8A24897B1C4}" type="sibTrans" cxnId="{2B1A3632-59EA-4385-AF4A-DAE77C41BFAF}">
      <dgm:prSet/>
      <dgm:spPr/>
      <dgm:t>
        <a:bodyPr/>
        <a:lstStyle/>
        <a:p>
          <a:endParaRPr lang="en-US"/>
        </a:p>
      </dgm:t>
    </dgm:pt>
    <dgm:pt modelId="{EC8624A9-29D7-4AE3-87A3-78C248DA5372}">
      <dgm:prSet/>
      <dgm:spPr/>
      <dgm:t>
        <a:bodyPr/>
        <a:lstStyle/>
        <a:p>
          <a:r>
            <a:rPr lang="cy-GB" b="1"/>
            <a:t>Albert Bandura </a:t>
          </a:r>
          <a:r>
            <a:rPr lang="cy-GB"/>
            <a:t>-  Mae angen i ofalwyr gynnig esiamplau da i blant allu eu dilyn. </a:t>
          </a:r>
          <a:endParaRPr lang="en-US"/>
        </a:p>
      </dgm:t>
    </dgm:pt>
    <dgm:pt modelId="{0BB5A5D8-216D-43C5-A178-C8562883889D}" type="parTrans" cxnId="{B00ECE5F-E800-4BE7-B4F0-BB0BF0F2B60C}">
      <dgm:prSet/>
      <dgm:spPr/>
      <dgm:t>
        <a:bodyPr/>
        <a:lstStyle/>
        <a:p>
          <a:endParaRPr lang="en-US"/>
        </a:p>
      </dgm:t>
    </dgm:pt>
    <dgm:pt modelId="{5A5DB9B1-450E-4686-A2D3-A3F17774023A}" type="sibTrans" cxnId="{B00ECE5F-E800-4BE7-B4F0-BB0BF0F2B60C}">
      <dgm:prSet/>
      <dgm:spPr/>
      <dgm:t>
        <a:bodyPr/>
        <a:lstStyle/>
        <a:p>
          <a:endParaRPr lang="en-US"/>
        </a:p>
      </dgm:t>
    </dgm:pt>
    <dgm:pt modelId="{A71A21C5-6D13-4A25-A4FF-9EFA4079446A}">
      <dgm:prSet/>
      <dgm:spPr/>
      <dgm:t>
        <a:bodyPr/>
        <a:lstStyle/>
        <a:p>
          <a:r>
            <a:rPr lang="cy-GB" b="1"/>
            <a:t>Urie Bronfenbrenner </a:t>
          </a:r>
          <a:r>
            <a:rPr lang="cy-GB"/>
            <a:t>-  Pwysigrwydd perthynas sefydlog, gariadus a pharhaus gyda’r gofalwr agosaf.  Mae’r amgylchedd yn effeithio ar ddatblygiad.</a:t>
          </a:r>
          <a:endParaRPr lang="en-US"/>
        </a:p>
      </dgm:t>
    </dgm:pt>
    <dgm:pt modelId="{4ABA7523-D8C0-430D-9038-DAE2C4C14229}" type="parTrans" cxnId="{257A2224-D1B8-48F4-9C13-9C6BADF7570B}">
      <dgm:prSet/>
      <dgm:spPr/>
      <dgm:t>
        <a:bodyPr/>
        <a:lstStyle/>
        <a:p>
          <a:endParaRPr lang="en-US"/>
        </a:p>
      </dgm:t>
    </dgm:pt>
    <dgm:pt modelId="{00B03EFF-FCA7-4D46-AD6F-E5C4110A9F60}" type="sibTrans" cxnId="{257A2224-D1B8-48F4-9C13-9C6BADF7570B}">
      <dgm:prSet/>
      <dgm:spPr/>
      <dgm:t>
        <a:bodyPr/>
        <a:lstStyle/>
        <a:p>
          <a:endParaRPr lang="en-US"/>
        </a:p>
      </dgm:t>
    </dgm:pt>
    <dgm:pt modelId="{57B4C449-2CD3-4F4C-8522-40D7261E8706}">
      <dgm:prSet/>
      <dgm:spPr/>
      <dgm:t>
        <a:bodyPr/>
        <a:lstStyle/>
        <a:p>
          <a:r>
            <a:rPr lang="cy-GB" b="1"/>
            <a:t>Arnol Gesell </a:t>
          </a:r>
          <a:r>
            <a:rPr lang="cy-GB"/>
            <a:t>-  Pennir datblygiad yn enetig gan “batrymau aeddfedu” cyffredinol sy’n digwydd mewn dilyniant rhagweladwy.</a:t>
          </a:r>
          <a:endParaRPr lang="en-US"/>
        </a:p>
      </dgm:t>
    </dgm:pt>
    <dgm:pt modelId="{C82EC1EA-B673-467C-92E3-620A870798F3}" type="parTrans" cxnId="{982C0FCB-A4FE-4A0F-9755-89DB1CF3D9F9}">
      <dgm:prSet/>
      <dgm:spPr/>
      <dgm:t>
        <a:bodyPr/>
        <a:lstStyle/>
        <a:p>
          <a:endParaRPr lang="en-US"/>
        </a:p>
      </dgm:t>
    </dgm:pt>
    <dgm:pt modelId="{F9E3161A-445F-4EC6-A3A4-EB62724A5AE6}" type="sibTrans" cxnId="{982C0FCB-A4FE-4A0F-9755-89DB1CF3D9F9}">
      <dgm:prSet/>
      <dgm:spPr/>
      <dgm:t>
        <a:bodyPr/>
        <a:lstStyle/>
        <a:p>
          <a:endParaRPr lang="en-US"/>
        </a:p>
      </dgm:t>
    </dgm:pt>
    <dgm:pt modelId="{02A6C468-9647-9A4E-82B8-18D46D66563A}" type="pres">
      <dgm:prSet presAssocID="{048B8F9C-BFA4-4AE3-93CF-E0E154305865}" presName="vert0" presStyleCnt="0">
        <dgm:presLayoutVars>
          <dgm:dir/>
          <dgm:animOne val="branch"/>
          <dgm:animLvl val="lvl"/>
        </dgm:presLayoutVars>
      </dgm:prSet>
      <dgm:spPr/>
    </dgm:pt>
    <dgm:pt modelId="{B22AA1FB-FBE4-B144-A0C8-AA48E69D64A0}" type="pres">
      <dgm:prSet presAssocID="{43279851-0985-4D17-9D06-A6BD586F4AE9}" presName="thickLine" presStyleLbl="alignNode1" presStyleIdx="0" presStyleCnt="7"/>
      <dgm:spPr/>
    </dgm:pt>
    <dgm:pt modelId="{25FBA75A-B9E2-A946-8A4D-C1ABABEFEEFA}" type="pres">
      <dgm:prSet presAssocID="{43279851-0985-4D17-9D06-A6BD586F4AE9}" presName="horz1" presStyleCnt="0"/>
      <dgm:spPr/>
    </dgm:pt>
    <dgm:pt modelId="{AFFC5AAA-C431-3A4B-9B3C-0E2467CE2F1B}" type="pres">
      <dgm:prSet presAssocID="{43279851-0985-4D17-9D06-A6BD586F4AE9}" presName="tx1" presStyleLbl="revTx" presStyleIdx="0" presStyleCnt="7"/>
      <dgm:spPr/>
    </dgm:pt>
    <dgm:pt modelId="{3A47A4A8-426D-0940-A259-1141934838FA}" type="pres">
      <dgm:prSet presAssocID="{43279851-0985-4D17-9D06-A6BD586F4AE9}" presName="vert1" presStyleCnt="0"/>
      <dgm:spPr/>
    </dgm:pt>
    <dgm:pt modelId="{14336A6E-A8AD-0840-9F25-024CA57C4A8A}" type="pres">
      <dgm:prSet presAssocID="{1C285B39-5F00-4205-B280-B96B3EE36E2B}" presName="thickLine" presStyleLbl="alignNode1" presStyleIdx="1" presStyleCnt="7"/>
      <dgm:spPr/>
    </dgm:pt>
    <dgm:pt modelId="{4A2E5965-810D-1D4D-892C-F461EFA26862}" type="pres">
      <dgm:prSet presAssocID="{1C285B39-5F00-4205-B280-B96B3EE36E2B}" presName="horz1" presStyleCnt="0"/>
      <dgm:spPr/>
    </dgm:pt>
    <dgm:pt modelId="{EBEB511A-D5A2-3E4B-B61B-280170F2ED76}" type="pres">
      <dgm:prSet presAssocID="{1C285B39-5F00-4205-B280-B96B3EE36E2B}" presName="tx1" presStyleLbl="revTx" presStyleIdx="1" presStyleCnt="7"/>
      <dgm:spPr/>
    </dgm:pt>
    <dgm:pt modelId="{4CA248B3-4864-D949-888F-66AA7276BEA3}" type="pres">
      <dgm:prSet presAssocID="{1C285B39-5F00-4205-B280-B96B3EE36E2B}" presName="vert1" presStyleCnt="0"/>
      <dgm:spPr/>
    </dgm:pt>
    <dgm:pt modelId="{85F8A52C-92BD-2645-A0C2-C9A8FD8696EE}" type="pres">
      <dgm:prSet presAssocID="{42E75F5E-FB5F-4FAD-BA0D-25DD842A1FFE}" presName="thickLine" presStyleLbl="alignNode1" presStyleIdx="2" presStyleCnt="7"/>
      <dgm:spPr/>
    </dgm:pt>
    <dgm:pt modelId="{1DE30373-4F3E-744A-BCA1-22D0D8785F7C}" type="pres">
      <dgm:prSet presAssocID="{42E75F5E-FB5F-4FAD-BA0D-25DD842A1FFE}" presName="horz1" presStyleCnt="0"/>
      <dgm:spPr/>
    </dgm:pt>
    <dgm:pt modelId="{C77D87DB-FA19-6F4D-BD50-7DACC688DA1F}" type="pres">
      <dgm:prSet presAssocID="{42E75F5E-FB5F-4FAD-BA0D-25DD842A1FFE}" presName="tx1" presStyleLbl="revTx" presStyleIdx="2" presStyleCnt="7"/>
      <dgm:spPr/>
    </dgm:pt>
    <dgm:pt modelId="{C7D89082-27E6-254B-8046-0FC63D96EDD8}" type="pres">
      <dgm:prSet presAssocID="{42E75F5E-FB5F-4FAD-BA0D-25DD842A1FFE}" presName="vert1" presStyleCnt="0"/>
      <dgm:spPr/>
    </dgm:pt>
    <dgm:pt modelId="{F0E46625-C356-D043-A782-EF87FED1E133}" type="pres">
      <dgm:prSet presAssocID="{5052854F-3C03-4DE3-9BF0-BC5B50D11423}" presName="thickLine" presStyleLbl="alignNode1" presStyleIdx="3" presStyleCnt="7"/>
      <dgm:spPr/>
    </dgm:pt>
    <dgm:pt modelId="{32463D8D-780A-9642-9F44-3970598837A1}" type="pres">
      <dgm:prSet presAssocID="{5052854F-3C03-4DE3-9BF0-BC5B50D11423}" presName="horz1" presStyleCnt="0"/>
      <dgm:spPr/>
    </dgm:pt>
    <dgm:pt modelId="{A6DDBF2F-DED7-2847-931A-508969656B41}" type="pres">
      <dgm:prSet presAssocID="{5052854F-3C03-4DE3-9BF0-BC5B50D11423}" presName="tx1" presStyleLbl="revTx" presStyleIdx="3" presStyleCnt="7"/>
      <dgm:spPr/>
    </dgm:pt>
    <dgm:pt modelId="{AEE21476-8348-0C43-86FB-F0A8EA760225}" type="pres">
      <dgm:prSet presAssocID="{5052854F-3C03-4DE3-9BF0-BC5B50D11423}" presName="vert1" presStyleCnt="0"/>
      <dgm:spPr/>
    </dgm:pt>
    <dgm:pt modelId="{1437164D-3F75-854E-BB77-3E47E5B33C8B}" type="pres">
      <dgm:prSet presAssocID="{EC8624A9-29D7-4AE3-87A3-78C248DA5372}" presName="thickLine" presStyleLbl="alignNode1" presStyleIdx="4" presStyleCnt="7"/>
      <dgm:spPr/>
    </dgm:pt>
    <dgm:pt modelId="{EBCD79D1-C9AC-4041-9774-03B0901E78C4}" type="pres">
      <dgm:prSet presAssocID="{EC8624A9-29D7-4AE3-87A3-78C248DA5372}" presName="horz1" presStyleCnt="0"/>
      <dgm:spPr/>
    </dgm:pt>
    <dgm:pt modelId="{682F5ABA-E6D9-0741-A085-7BA56D6F8FB1}" type="pres">
      <dgm:prSet presAssocID="{EC8624A9-29D7-4AE3-87A3-78C248DA5372}" presName="tx1" presStyleLbl="revTx" presStyleIdx="4" presStyleCnt="7"/>
      <dgm:spPr/>
    </dgm:pt>
    <dgm:pt modelId="{49DEA3F0-3E3E-DB42-B7A2-58CB374198E4}" type="pres">
      <dgm:prSet presAssocID="{EC8624A9-29D7-4AE3-87A3-78C248DA5372}" presName="vert1" presStyleCnt="0"/>
      <dgm:spPr/>
    </dgm:pt>
    <dgm:pt modelId="{14B2CFFD-7540-4C46-B902-C48C0EC1A477}" type="pres">
      <dgm:prSet presAssocID="{A71A21C5-6D13-4A25-A4FF-9EFA4079446A}" presName="thickLine" presStyleLbl="alignNode1" presStyleIdx="5" presStyleCnt="7"/>
      <dgm:spPr/>
    </dgm:pt>
    <dgm:pt modelId="{E2E5503A-9A4E-0045-B73E-B8ED265C28F1}" type="pres">
      <dgm:prSet presAssocID="{A71A21C5-6D13-4A25-A4FF-9EFA4079446A}" presName="horz1" presStyleCnt="0"/>
      <dgm:spPr/>
    </dgm:pt>
    <dgm:pt modelId="{127AE71C-B49B-A041-9603-2B97F4C2A4DB}" type="pres">
      <dgm:prSet presAssocID="{A71A21C5-6D13-4A25-A4FF-9EFA4079446A}" presName="tx1" presStyleLbl="revTx" presStyleIdx="5" presStyleCnt="7"/>
      <dgm:spPr/>
    </dgm:pt>
    <dgm:pt modelId="{FB3C787E-22DC-1048-A559-E03424B09874}" type="pres">
      <dgm:prSet presAssocID="{A71A21C5-6D13-4A25-A4FF-9EFA4079446A}" presName="vert1" presStyleCnt="0"/>
      <dgm:spPr/>
    </dgm:pt>
    <dgm:pt modelId="{AC6B529E-5E74-B842-9AD1-57B293BCB757}" type="pres">
      <dgm:prSet presAssocID="{57B4C449-2CD3-4F4C-8522-40D7261E8706}" presName="thickLine" presStyleLbl="alignNode1" presStyleIdx="6" presStyleCnt="7"/>
      <dgm:spPr/>
    </dgm:pt>
    <dgm:pt modelId="{37FAE15A-92F7-0744-B7C5-C6AF68E4A9AC}" type="pres">
      <dgm:prSet presAssocID="{57B4C449-2CD3-4F4C-8522-40D7261E8706}" presName="horz1" presStyleCnt="0"/>
      <dgm:spPr/>
    </dgm:pt>
    <dgm:pt modelId="{C6EF6DCC-0BA0-3A4E-9739-1F693EA2AD62}" type="pres">
      <dgm:prSet presAssocID="{57B4C449-2CD3-4F4C-8522-40D7261E8706}" presName="tx1" presStyleLbl="revTx" presStyleIdx="6" presStyleCnt="7"/>
      <dgm:spPr/>
    </dgm:pt>
    <dgm:pt modelId="{884D2C92-0C29-4E42-8DA4-8BDEC83D49B3}" type="pres">
      <dgm:prSet presAssocID="{57B4C449-2CD3-4F4C-8522-40D7261E8706}" presName="vert1" presStyleCnt="0"/>
      <dgm:spPr/>
    </dgm:pt>
  </dgm:ptLst>
  <dgm:cxnLst>
    <dgm:cxn modelId="{257A2224-D1B8-48F4-9C13-9C6BADF7570B}" srcId="{048B8F9C-BFA4-4AE3-93CF-E0E154305865}" destId="{A71A21C5-6D13-4A25-A4FF-9EFA4079446A}" srcOrd="5" destOrd="0" parTransId="{4ABA7523-D8C0-430D-9038-DAE2C4C14229}" sibTransId="{00B03EFF-FCA7-4D46-AD6F-E5C4110A9F60}"/>
    <dgm:cxn modelId="{E1562A2C-D5CB-0441-A203-815C9C86203D}" type="presOf" srcId="{1C285B39-5F00-4205-B280-B96B3EE36E2B}" destId="{EBEB511A-D5A2-3E4B-B61B-280170F2ED76}" srcOrd="0" destOrd="0" presId="urn:microsoft.com/office/officeart/2008/layout/LinedList"/>
    <dgm:cxn modelId="{C298A62E-9797-6641-9C0D-313A1EF6C771}" type="presOf" srcId="{048B8F9C-BFA4-4AE3-93CF-E0E154305865}" destId="{02A6C468-9647-9A4E-82B8-18D46D66563A}" srcOrd="0" destOrd="0" presId="urn:microsoft.com/office/officeart/2008/layout/LinedList"/>
    <dgm:cxn modelId="{2B1A3632-59EA-4385-AF4A-DAE77C41BFAF}" srcId="{048B8F9C-BFA4-4AE3-93CF-E0E154305865}" destId="{5052854F-3C03-4DE3-9BF0-BC5B50D11423}" srcOrd="3" destOrd="0" parTransId="{0ED57AC4-8D5B-41F2-9C26-6CC454C2C680}" sibTransId="{811CD052-A120-40DA-9A38-B8A24897B1C4}"/>
    <dgm:cxn modelId="{7B12533B-F052-A04A-9CA4-9BE1F45DEFBC}" type="presOf" srcId="{5052854F-3C03-4DE3-9BF0-BC5B50D11423}" destId="{A6DDBF2F-DED7-2847-931A-508969656B41}" srcOrd="0" destOrd="0" presId="urn:microsoft.com/office/officeart/2008/layout/LinedList"/>
    <dgm:cxn modelId="{B00ECE5F-E800-4BE7-B4F0-BB0BF0F2B60C}" srcId="{048B8F9C-BFA4-4AE3-93CF-E0E154305865}" destId="{EC8624A9-29D7-4AE3-87A3-78C248DA5372}" srcOrd="4" destOrd="0" parTransId="{0BB5A5D8-216D-43C5-A178-C8562883889D}" sibTransId="{5A5DB9B1-450E-4686-A2D3-A3F17774023A}"/>
    <dgm:cxn modelId="{1C58C46D-4228-4D06-AFC4-7AF640917748}" srcId="{048B8F9C-BFA4-4AE3-93CF-E0E154305865}" destId="{43279851-0985-4D17-9D06-A6BD586F4AE9}" srcOrd="0" destOrd="0" parTransId="{5A60014C-2E39-4596-9D56-AD27F54F366C}" sibTransId="{EE1041C2-7FA7-416D-BE06-B33E6466F4FA}"/>
    <dgm:cxn modelId="{415E8474-D56B-8147-80C5-C2BB43D16AA7}" type="presOf" srcId="{EC8624A9-29D7-4AE3-87A3-78C248DA5372}" destId="{682F5ABA-E6D9-0741-A085-7BA56D6F8FB1}" srcOrd="0" destOrd="0" presId="urn:microsoft.com/office/officeart/2008/layout/LinedList"/>
    <dgm:cxn modelId="{27687588-3655-F04D-94CD-0DE83D6198E4}" type="presOf" srcId="{43279851-0985-4D17-9D06-A6BD586F4AE9}" destId="{AFFC5AAA-C431-3A4B-9B3C-0E2467CE2F1B}" srcOrd="0" destOrd="0" presId="urn:microsoft.com/office/officeart/2008/layout/LinedList"/>
    <dgm:cxn modelId="{347B9B9A-E2F9-804B-BC4A-4B24CDF0A57D}" type="presOf" srcId="{A71A21C5-6D13-4A25-A4FF-9EFA4079446A}" destId="{127AE71C-B49B-A041-9603-2B97F4C2A4DB}" srcOrd="0" destOrd="0" presId="urn:microsoft.com/office/officeart/2008/layout/LinedList"/>
    <dgm:cxn modelId="{4D1D74B9-43F7-4DDC-BEC9-0C1BF42A41D7}" srcId="{048B8F9C-BFA4-4AE3-93CF-E0E154305865}" destId="{42E75F5E-FB5F-4FAD-BA0D-25DD842A1FFE}" srcOrd="2" destOrd="0" parTransId="{9482E0E5-4CAE-4279-8FF8-BDE3A5CBA8E3}" sibTransId="{B4145215-9C12-40F5-A804-F95E03AC11E5}"/>
    <dgm:cxn modelId="{AB6AF7BE-EF36-42DB-B0E8-13BE02AF1B17}" srcId="{048B8F9C-BFA4-4AE3-93CF-E0E154305865}" destId="{1C285B39-5F00-4205-B280-B96B3EE36E2B}" srcOrd="1" destOrd="0" parTransId="{9E6863C2-84D2-4502-9011-D34B74177D91}" sibTransId="{EFFBECF4-19A3-4D37-8E8D-BCC5B050DC1F}"/>
    <dgm:cxn modelId="{982C0FCB-A4FE-4A0F-9755-89DB1CF3D9F9}" srcId="{048B8F9C-BFA4-4AE3-93CF-E0E154305865}" destId="{57B4C449-2CD3-4F4C-8522-40D7261E8706}" srcOrd="6" destOrd="0" parTransId="{C82EC1EA-B673-467C-92E3-620A870798F3}" sibTransId="{F9E3161A-445F-4EC6-A3A4-EB62724A5AE6}"/>
    <dgm:cxn modelId="{6B2E59CC-A412-4040-902D-CCB0E883D970}" type="presOf" srcId="{42E75F5E-FB5F-4FAD-BA0D-25DD842A1FFE}" destId="{C77D87DB-FA19-6F4D-BD50-7DACC688DA1F}" srcOrd="0" destOrd="0" presId="urn:microsoft.com/office/officeart/2008/layout/LinedList"/>
    <dgm:cxn modelId="{239CF2E9-0E0E-E24C-85DC-E124135FE811}" type="presOf" srcId="{57B4C449-2CD3-4F4C-8522-40D7261E8706}" destId="{C6EF6DCC-0BA0-3A4E-9739-1F693EA2AD62}" srcOrd="0" destOrd="0" presId="urn:microsoft.com/office/officeart/2008/layout/LinedList"/>
    <dgm:cxn modelId="{A09C288F-6888-9848-9955-914EFB8C4325}" type="presParOf" srcId="{02A6C468-9647-9A4E-82B8-18D46D66563A}" destId="{B22AA1FB-FBE4-B144-A0C8-AA48E69D64A0}" srcOrd="0" destOrd="0" presId="urn:microsoft.com/office/officeart/2008/layout/LinedList"/>
    <dgm:cxn modelId="{8A09F29F-CF7D-044D-BC9A-9E134A27F3FD}" type="presParOf" srcId="{02A6C468-9647-9A4E-82B8-18D46D66563A}" destId="{25FBA75A-B9E2-A946-8A4D-C1ABABEFEEFA}" srcOrd="1" destOrd="0" presId="urn:microsoft.com/office/officeart/2008/layout/LinedList"/>
    <dgm:cxn modelId="{64B850CD-2811-CB4F-80E9-5D7A715D5B28}" type="presParOf" srcId="{25FBA75A-B9E2-A946-8A4D-C1ABABEFEEFA}" destId="{AFFC5AAA-C431-3A4B-9B3C-0E2467CE2F1B}" srcOrd="0" destOrd="0" presId="urn:microsoft.com/office/officeart/2008/layout/LinedList"/>
    <dgm:cxn modelId="{05F5AD13-EB5A-7B48-9BD3-F25DAF233835}" type="presParOf" srcId="{25FBA75A-B9E2-A946-8A4D-C1ABABEFEEFA}" destId="{3A47A4A8-426D-0940-A259-1141934838FA}" srcOrd="1" destOrd="0" presId="urn:microsoft.com/office/officeart/2008/layout/LinedList"/>
    <dgm:cxn modelId="{C6C69C10-9A87-9C4E-9A2D-6C29E6D35D24}" type="presParOf" srcId="{02A6C468-9647-9A4E-82B8-18D46D66563A}" destId="{14336A6E-A8AD-0840-9F25-024CA57C4A8A}" srcOrd="2" destOrd="0" presId="urn:microsoft.com/office/officeart/2008/layout/LinedList"/>
    <dgm:cxn modelId="{71BDB512-452F-7A4E-B107-2FCA156E4FC9}" type="presParOf" srcId="{02A6C468-9647-9A4E-82B8-18D46D66563A}" destId="{4A2E5965-810D-1D4D-892C-F461EFA26862}" srcOrd="3" destOrd="0" presId="urn:microsoft.com/office/officeart/2008/layout/LinedList"/>
    <dgm:cxn modelId="{A5DBBCD0-2614-6440-8755-C71F7ABB4583}" type="presParOf" srcId="{4A2E5965-810D-1D4D-892C-F461EFA26862}" destId="{EBEB511A-D5A2-3E4B-B61B-280170F2ED76}" srcOrd="0" destOrd="0" presId="urn:microsoft.com/office/officeart/2008/layout/LinedList"/>
    <dgm:cxn modelId="{86E601DD-D4B0-BA4A-BD8D-B78C892F33BD}" type="presParOf" srcId="{4A2E5965-810D-1D4D-892C-F461EFA26862}" destId="{4CA248B3-4864-D949-888F-66AA7276BEA3}" srcOrd="1" destOrd="0" presId="urn:microsoft.com/office/officeart/2008/layout/LinedList"/>
    <dgm:cxn modelId="{8302C2F5-4E93-6D49-8FD8-609086E8CD34}" type="presParOf" srcId="{02A6C468-9647-9A4E-82B8-18D46D66563A}" destId="{85F8A52C-92BD-2645-A0C2-C9A8FD8696EE}" srcOrd="4" destOrd="0" presId="urn:microsoft.com/office/officeart/2008/layout/LinedList"/>
    <dgm:cxn modelId="{5C01477E-DD9F-CA45-8AAA-4991319CE0A2}" type="presParOf" srcId="{02A6C468-9647-9A4E-82B8-18D46D66563A}" destId="{1DE30373-4F3E-744A-BCA1-22D0D8785F7C}" srcOrd="5" destOrd="0" presId="urn:microsoft.com/office/officeart/2008/layout/LinedList"/>
    <dgm:cxn modelId="{101F6170-526E-B24E-940B-171111771F1F}" type="presParOf" srcId="{1DE30373-4F3E-744A-BCA1-22D0D8785F7C}" destId="{C77D87DB-FA19-6F4D-BD50-7DACC688DA1F}" srcOrd="0" destOrd="0" presId="urn:microsoft.com/office/officeart/2008/layout/LinedList"/>
    <dgm:cxn modelId="{ECEBCB37-3BD4-114B-B826-C90480AEA116}" type="presParOf" srcId="{1DE30373-4F3E-744A-BCA1-22D0D8785F7C}" destId="{C7D89082-27E6-254B-8046-0FC63D96EDD8}" srcOrd="1" destOrd="0" presId="urn:microsoft.com/office/officeart/2008/layout/LinedList"/>
    <dgm:cxn modelId="{D5257181-9517-C044-A6CD-AF18E97CEE44}" type="presParOf" srcId="{02A6C468-9647-9A4E-82B8-18D46D66563A}" destId="{F0E46625-C356-D043-A782-EF87FED1E133}" srcOrd="6" destOrd="0" presId="urn:microsoft.com/office/officeart/2008/layout/LinedList"/>
    <dgm:cxn modelId="{407B4D51-BA62-0B42-B0CC-0109CF6C99FB}" type="presParOf" srcId="{02A6C468-9647-9A4E-82B8-18D46D66563A}" destId="{32463D8D-780A-9642-9F44-3970598837A1}" srcOrd="7" destOrd="0" presId="urn:microsoft.com/office/officeart/2008/layout/LinedList"/>
    <dgm:cxn modelId="{AFE6EFA9-17B0-F645-AEC3-7FE197A0D552}" type="presParOf" srcId="{32463D8D-780A-9642-9F44-3970598837A1}" destId="{A6DDBF2F-DED7-2847-931A-508969656B41}" srcOrd="0" destOrd="0" presId="urn:microsoft.com/office/officeart/2008/layout/LinedList"/>
    <dgm:cxn modelId="{8D0EEF12-155A-1843-BD41-3A75D3956BF4}" type="presParOf" srcId="{32463D8D-780A-9642-9F44-3970598837A1}" destId="{AEE21476-8348-0C43-86FB-F0A8EA760225}" srcOrd="1" destOrd="0" presId="urn:microsoft.com/office/officeart/2008/layout/LinedList"/>
    <dgm:cxn modelId="{D527A154-60F4-C44E-AEAB-58EFFAF38B62}" type="presParOf" srcId="{02A6C468-9647-9A4E-82B8-18D46D66563A}" destId="{1437164D-3F75-854E-BB77-3E47E5B33C8B}" srcOrd="8" destOrd="0" presId="urn:microsoft.com/office/officeart/2008/layout/LinedList"/>
    <dgm:cxn modelId="{64A9EC04-A717-FE4B-8130-AA8DE73E451E}" type="presParOf" srcId="{02A6C468-9647-9A4E-82B8-18D46D66563A}" destId="{EBCD79D1-C9AC-4041-9774-03B0901E78C4}" srcOrd="9" destOrd="0" presId="urn:microsoft.com/office/officeart/2008/layout/LinedList"/>
    <dgm:cxn modelId="{7E0DBBC5-5A9B-DF42-803B-FF149F6C6691}" type="presParOf" srcId="{EBCD79D1-C9AC-4041-9774-03B0901E78C4}" destId="{682F5ABA-E6D9-0741-A085-7BA56D6F8FB1}" srcOrd="0" destOrd="0" presId="urn:microsoft.com/office/officeart/2008/layout/LinedList"/>
    <dgm:cxn modelId="{36DC8EF1-B840-344A-9595-9F4B0EA944A7}" type="presParOf" srcId="{EBCD79D1-C9AC-4041-9774-03B0901E78C4}" destId="{49DEA3F0-3E3E-DB42-B7A2-58CB374198E4}" srcOrd="1" destOrd="0" presId="urn:microsoft.com/office/officeart/2008/layout/LinedList"/>
    <dgm:cxn modelId="{1653592A-C1D6-F049-9474-F377052394EF}" type="presParOf" srcId="{02A6C468-9647-9A4E-82B8-18D46D66563A}" destId="{14B2CFFD-7540-4C46-B902-C48C0EC1A477}" srcOrd="10" destOrd="0" presId="urn:microsoft.com/office/officeart/2008/layout/LinedList"/>
    <dgm:cxn modelId="{DD41B02C-0A91-6443-AEFD-FC1D1D9F7EF8}" type="presParOf" srcId="{02A6C468-9647-9A4E-82B8-18D46D66563A}" destId="{E2E5503A-9A4E-0045-B73E-B8ED265C28F1}" srcOrd="11" destOrd="0" presId="urn:microsoft.com/office/officeart/2008/layout/LinedList"/>
    <dgm:cxn modelId="{C2B1C5B6-8A09-AE4C-9175-05538FAF506B}" type="presParOf" srcId="{E2E5503A-9A4E-0045-B73E-B8ED265C28F1}" destId="{127AE71C-B49B-A041-9603-2B97F4C2A4DB}" srcOrd="0" destOrd="0" presId="urn:microsoft.com/office/officeart/2008/layout/LinedList"/>
    <dgm:cxn modelId="{65A65F73-09EC-B845-9875-18E50F4CCF80}" type="presParOf" srcId="{E2E5503A-9A4E-0045-B73E-B8ED265C28F1}" destId="{FB3C787E-22DC-1048-A559-E03424B09874}" srcOrd="1" destOrd="0" presId="urn:microsoft.com/office/officeart/2008/layout/LinedList"/>
    <dgm:cxn modelId="{65D012D5-8AF3-8144-819B-B7B578C9C0BC}" type="presParOf" srcId="{02A6C468-9647-9A4E-82B8-18D46D66563A}" destId="{AC6B529E-5E74-B842-9AD1-57B293BCB757}" srcOrd="12" destOrd="0" presId="urn:microsoft.com/office/officeart/2008/layout/LinedList"/>
    <dgm:cxn modelId="{ABCCFAB4-730B-F641-B359-B54A56063023}" type="presParOf" srcId="{02A6C468-9647-9A4E-82B8-18D46D66563A}" destId="{37FAE15A-92F7-0744-B7C5-C6AF68E4A9AC}" srcOrd="13" destOrd="0" presId="urn:microsoft.com/office/officeart/2008/layout/LinedList"/>
    <dgm:cxn modelId="{83073073-9B2A-4B44-8D8F-23640B8FA59C}" type="presParOf" srcId="{37FAE15A-92F7-0744-B7C5-C6AF68E4A9AC}" destId="{C6EF6DCC-0BA0-3A4E-9739-1F693EA2AD62}" srcOrd="0" destOrd="0" presId="urn:microsoft.com/office/officeart/2008/layout/LinedList"/>
    <dgm:cxn modelId="{3A030A07-E3BB-A24E-B409-148D968FDCA4}" type="presParOf" srcId="{37FAE15A-92F7-0744-B7C5-C6AF68E4A9AC}" destId="{884D2C92-0C29-4E42-8DA4-8BDEC83D49B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301193-E1E2-4793-A1E7-8C79B1095F8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BE9E770-3F4C-43A4-93AD-F6EB2F5090DE}">
      <dgm:prSet/>
      <dgm:spPr/>
      <dgm:t>
        <a:bodyPr/>
        <a:lstStyle/>
        <a:p>
          <a:r>
            <a:rPr lang="en-US"/>
            <a:t>Mewn grŵp o 4 darllenwch adran o ddyddlyfr ar ddamcaniaeth addysgol ac eglurwch y ddealltwriaeth i'r grŵp</a:t>
          </a:r>
        </a:p>
      </dgm:t>
    </dgm:pt>
    <dgm:pt modelId="{0F2D3E8F-583D-4E03-B5E6-598E1C3898BD}" type="parTrans" cxnId="{DEA20F1F-BE4B-4D21-9F9C-D61CD4211136}">
      <dgm:prSet/>
      <dgm:spPr/>
      <dgm:t>
        <a:bodyPr/>
        <a:lstStyle/>
        <a:p>
          <a:endParaRPr lang="en-US"/>
        </a:p>
      </dgm:t>
    </dgm:pt>
    <dgm:pt modelId="{24A9E25A-F73D-4487-B061-A25398706860}" type="sibTrans" cxnId="{DEA20F1F-BE4B-4D21-9F9C-D61CD4211136}">
      <dgm:prSet/>
      <dgm:spPr/>
      <dgm:t>
        <a:bodyPr/>
        <a:lstStyle/>
        <a:p>
          <a:endParaRPr lang="en-US"/>
        </a:p>
      </dgm:t>
    </dgm:pt>
    <dgm:pt modelId="{0BC89641-9167-41F6-A36D-C3D2FE859E6E}">
      <dgm:prSet/>
      <dgm:spPr/>
      <dgm:t>
        <a:bodyPr/>
        <a:lstStyle/>
        <a:p>
          <a:r>
            <a:rPr lang="en-US"/>
            <a:t>Mewn grŵp cynlluniwch bedwar gweithgaredd ar gyfer y pedair damcaniaeth wahanol. Rhannwch gyda'r grŵp cyfan</a:t>
          </a:r>
        </a:p>
      </dgm:t>
    </dgm:pt>
    <dgm:pt modelId="{4DE6BAFB-FF62-4876-87B5-D4FE7BF9B21D}" type="parTrans" cxnId="{59EB2775-D7DF-4569-8683-7045F1EEAEFE}">
      <dgm:prSet/>
      <dgm:spPr/>
      <dgm:t>
        <a:bodyPr/>
        <a:lstStyle/>
        <a:p>
          <a:endParaRPr lang="en-US"/>
        </a:p>
      </dgm:t>
    </dgm:pt>
    <dgm:pt modelId="{FA9792CF-5C05-46F3-B27C-55BE0B3FDE1F}" type="sibTrans" cxnId="{59EB2775-D7DF-4569-8683-7045F1EEAEFE}">
      <dgm:prSet/>
      <dgm:spPr/>
      <dgm:t>
        <a:bodyPr/>
        <a:lstStyle/>
        <a:p>
          <a:endParaRPr lang="en-US"/>
        </a:p>
      </dgm:t>
    </dgm:pt>
    <dgm:pt modelId="{71A82E6B-283B-40A1-A531-AC93E7B43A2B}">
      <dgm:prSet/>
      <dgm:spPr/>
      <dgm:t>
        <a:bodyPr/>
        <a:lstStyle/>
        <a:p>
          <a:r>
            <a:rPr lang="en-US"/>
            <a:t>Myfyriwch ar ddamcaniaeth addysg a sut mae hyn yn effeithio ar eich athroniaeth eich hun</a:t>
          </a:r>
        </a:p>
      </dgm:t>
    </dgm:pt>
    <dgm:pt modelId="{AC8FB073-E704-442D-AB15-03B6F482447B}" type="parTrans" cxnId="{5511FA0A-F5A0-4B3D-B292-A65C88F26B81}">
      <dgm:prSet/>
      <dgm:spPr/>
      <dgm:t>
        <a:bodyPr/>
        <a:lstStyle/>
        <a:p>
          <a:endParaRPr lang="en-US"/>
        </a:p>
      </dgm:t>
    </dgm:pt>
    <dgm:pt modelId="{4680AED3-9A50-4DBA-AEA1-6429D19F51DC}" type="sibTrans" cxnId="{5511FA0A-F5A0-4B3D-B292-A65C88F26B81}">
      <dgm:prSet/>
      <dgm:spPr/>
      <dgm:t>
        <a:bodyPr/>
        <a:lstStyle/>
        <a:p>
          <a:endParaRPr lang="en-US"/>
        </a:p>
      </dgm:t>
    </dgm:pt>
    <dgm:pt modelId="{0D4E12AA-D689-4979-9B2C-5A6D63682CA3}">
      <dgm:prSet/>
      <dgm:spPr/>
      <dgm:t>
        <a:bodyPr/>
        <a:lstStyle/>
        <a:p>
          <a:r>
            <a:rPr lang="en-US"/>
            <a:t>Myfyrio ar y gyfres o ddatblygiad plentyn a chynllunio ar gyfer eich maes arbenigedd, cynradd neu MDPh</a:t>
          </a:r>
        </a:p>
      </dgm:t>
    </dgm:pt>
    <dgm:pt modelId="{5963B452-FCB0-45DF-8CEF-1A4E5889ACD3}" type="parTrans" cxnId="{65BC198B-7616-406D-9967-769356119A23}">
      <dgm:prSet/>
      <dgm:spPr/>
      <dgm:t>
        <a:bodyPr/>
        <a:lstStyle/>
        <a:p>
          <a:endParaRPr lang="en-US"/>
        </a:p>
      </dgm:t>
    </dgm:pt>
    <dgm:pt modelId="{455A063F-EDD3-460C-A9EF-ADD968C66129}" type="sibTrans" cxnId="{65BC198B-7616-406D-9967-769356119A23}">
      <dgm:prSet/>
      <dgm:spPr/>
      <dgm:t>
        <a:bodyPr/>
        <a:lstStyle/>
        <a:p>
          <a:endParaRPr lang="en-US"/>
        </a:p>
      </dgm:t>
    </dgm:pt>
    <dgm:pt modelId="{664616E5-2D13-4A1D-9F1A-B6C517482816}">
      <dgm:prSet/>
      <dgm:spPr/>
      <dgm:t>
        <a:bodyPr/>
        <a:lstStyle/>
        <a:p>
          <a:r>
            <a:rPr lang="en-US"/>
            <a:t>Ystyriwch beth yw'r safbwyntiau allweddol sy'n mynd i ddylanwadu ar eich ymarfer sy'n briodol o ran datblygiad</a:t>
          </a:r>
        </a:p>
      </dgm:t>
    </dgm:pt>
    <dgm:pt modelId="{CDAFD70A-1134-49E0-8D3B-362F498EBA3E}" type="parTrans" cxnId="{003F83C7-789A-486C-A820-9C1078BD3554}">
      <dgm:prSet/>
      <dgm:spPr/>
      <dgm:t>
        <a:bodyPr/>
        <a:lstStyle/>
        <a:p>
          <a:endParaRPr lang="en-US"/>
        </a:p>
      </dgm:t>
    </dgm:pt>
    <dgm:pt modelId="{5927ABF0-97C7-4BDB-A5B0-674F8F406328}" type="sibTrans" cxnId="{003F83C7-789A-486C-A820-9C1078BD3554}">
      <dgm:prSet/>
      <dgm:spPr/>
      <dgm:t>
        <a:bodyPr/>
        <a:lstStyle/>
        <a:p>
          <a:endParaRPr lang="en-US"/>
        </a:p>
      </dgm:t>
    </dgm:pt>
    <dgm:pt modelId="{92E1A07F-74BA-A34C-881E-96FD8D57005C}" type="pres">
      <dgm:prSet presAssocID="{08301193-E1E2-4793-A1E7-8C79B1095F8D}" presName="vert0" presStyleCnt="0">
        <dgm:presLayoutVars>
          <dgm:dir/>
          <dgm:animOne val="branch"/>
          <dgm:animLvl val="lvl"/>
        </dgm:presLayoutVars>
      </dgm:prSet>
      <dgm:spPr/>
    </dgm:pt>
    <dgm:pt modelId="{A5798746-729A-5C46-B469-CE19E96E5F18}" type="pres">
      <dgm:prSet presAssocID="{6BE9E770-3F4C-43A4-93AD-F6EB2F5090DE}" presName="thickLine" presStyleLbl="alignNode1" presStyleIdx="0" presStyleCnt="5"/>
      <dgm:spPr/>
    </dgm:pt>
    <dgm:pt modelId="{F62600C5-DC58-1D4D-BDAC-EFF143699E3B}" type="pres">
      <dgm:prSet presAssocID="{6BE9E770-3F4C-43A4-93AD-F6EB2F5090DE}" presName="horz1" presStyleCnt="0"/>
      <dgm:spPr/>
    </dgm:pt>
    <dgm:pt modelId="{0F79B5C4-134D-9A4F-9398-DE7EB96252E4}" type="pres">
      <dgm:prSet presAssocID="{6BE9E770-3F4C-43A4-93AD-F6EB2F5090DE}" presName="tx1" presStyleLbl="revTx" presStyleIdx="0" presStyleCnt="5"/>
      <dgm:spPr/>
    </dgm:pt>
    <dgm:pt modelId="{E3233D63-DEFB-894D-8086-1F1B203CD3C2}" type="pres">
      <dgm:prSet presAssocID="{6BE9E770-3F4C-43A4-93AD-F6EB2F5090DE}" presName="vert1" presStyleCnt="0"/>
      <dgm:spPr/>
    </dgm:pt>
    <dgm:pt modelId="{203C8AC1-7AD9-3849-B07F-4D35264A1879}" type="pres">
      <dgm:prSet presAssocID="{0BC89641-9167-41F6-A36D-C3D2FE859E6E}" presName="thickLine" presStyleLbl="alignNode1" presStyleIdx="1" presStyleCnt="5"/>
      <dgm:spPr/>
    </dgm:pt>
    <dgm:pt modelId="{F293F94B-F406-5949-A5C4-E9B3870B8F7A}" type="pres">
      <dgm:prSet presAssocID="{0BC89641-9167-41F6-A36D-C3D2FE859E6E}" presName="horz1" presStyleCnt="0"/>
      <dgm:spPr/>
    </dgm:pt>
    <dgm:pt modelId="{5A2D8C1C-8A2C-5E43-84F0-35F0057733BB}" type="pres">
      <dgm:prSet presAssocID="{0BC89641-9167-41F6-A36D-C3D2FE859E6E}" presName="tx1" presStyleLbl="revTx" presStyleIdx="1" presStyleCnt="5"/>
      <dgm:spPr/>
    </dgm:pt>
    <dgm:pt modelId="{5DCA7659-9E7B-4542-92EC-55E77234D8BA}" type="pres">
      <dgm:prSet presAssocID="{0BC89641-9167-41F6-A36D-C3D2FE859E6E}" presName="vert1" presStyleCnt="0"/>
      <dgm:spPr/>
    </dgm:pt>
    <dgm:pt modelId="{45BCD5B2-7090-A049-AEC9-55D64B00DABF}" type="pres">
      <dgm:prSet presAssocID="{71A82E6B-283B-40A1-A531-AC93E7B43A2B}" presName="thickLine" presStyleLbl="alignNode1" presStyleIdx="2" presStyleCnt="5"/>
      <dgm:spPr/>
    </dgm:pt>
    <dgm:pt modelId="{791CDDFF-8127-FC41-9B1E-3C8493FEE92D}" type="pres">
      <dgm:prSet presAssocID="{71A82E6B-283B-40A1-A531-AC93E7B43A2B}" presName="horz1" presStyleCnt="0"/>
      <dgm:spPr/>
    </dgm:pt>
    <dgm:pt modelId="{CBCD63EC-5450-EF4D-880A-8F889AF9807D}" type="pres">
      <dgm:prSet presAssocID="{71A82E6B-283B-40A1-A531-AC93E7B43A2B}" presName="tx1" presStyleLbl="revTx" presStyleIdx="2" presStyleCnt="5"/>
      <dgm:spPr/>
    </dgm:pt>
    <dgm:pt modelId="{696632B4-56A9-6B43-8589-5D22497962CC}" type="pres">
      <dgm:prSet presAssocID="{71A82E6B-283B-40A1-A531-AC93E7B43A2B}" presName="vert1" presStyleCnt="0"/>
      <dgm:spPr/>
    </dgm:pt>
    <dgm:pt modelId="{05DD7A68-1D17-CD49-95AD-BDFE6AD2DC8D}" type="pres">
      <dgm:prSet presAssocID="{0D4E12AA-D689-4979-9B2C-5A6D63682CA3}" presName="thickLine" presStyleLbl="alignNode1" presStyleIdx="3" presStyleCnt="5"/>
      <dgm:spPr/>
    </dgm:pt>
    <dgm:pt modelId="{09AFE4D5-DB01-BB4C-BA8F-869F2645D99B}" type="pres">
      <dgm:prSet presAssocID="{0D4E12AA-D689-4979-9B2C-5A6D63682CA3}" presName="horz1" presStyleCnt="0"/>
      <dgm:spPr/>
    </dgm:pt>
    <dgm:pt modelId="{ECBB3202-07CB-7042-8347-DC78CCA3D0ED}" type="pres">
      <dgm:prSet presAssocID="{0D4E12AA-D689-4979-9B2C-5A6D63682CA3}" presName="tx1" presStyleLbl="revTx" presStyleIdx="3" presStyleCnt="5"/>
      <dgm:spPr/>
    </dgm:pt>
    <dgm:pt modelId="{AB466932-7D1F-6E45-9BC2-5E8D4C7F3480}" type="pres">
      <dgm:prSet presAssocID="{0D4E12AA-D689-4979-9B2C-5A6D63682CA3}" presName="vert1" presStyleCnt="0"/>
      <dgm:spPr/>
    </dgm:pt>
    <dgm:pt modelId="{20675D76-42C4-9043-84BE-28D9B80C2B0B}" type="pres">
      <dgm:prSet presAssocID="{664616E5-2D13-4A1D-9F1A-B6C517482816}" presName="thickLine" presStyleLbl="alignNode1" presStyleIdx="4" presStyleCnt="5"/>
      <dgm:spPr/>
    </dgm:pt>
    <dgm:pt modelId="{832F50D6-DEE2-694B-AC24-830E4027A04A}" type="pres">
      <dgm:prSet presAssocID="{664616E5-2D13-4A1D-9F1A-B6C517482816}" presName="horz1" presStyleCnt="0"/>
      <dgm:spPr/>
    </dgm:pt>
    <dgm:pt modelId="{F9C6DDC8-1884-CB41-AB14-3D1CA0046493}" type="pres">
      <dgm:prSet presAssocID="{664616E5-2D13-4A1D-9F1A-B6C517482816}" presName="tx1" presStyleLbl="revTx" presStyleIdx="4" presStyleCnt="5"/>
      <dgm:spPr/>
    </dgm:pt>
    <dgm:pt modelId="{D78CF137-94D7-3B46-8034-379FA04F3E73}" type="pres">
      <dgm:prSet presAssocID="{664616E5-2D13-4A1D-9F1A-B6C517482816}" presName="vert1" presStyleCnt="0"/>
      <dgm:spPr/>
    </dgm:pt>
  </dgm:ptLst>
  <dgm:cxnLst>
    <dgm:cxn modelId="{E543A500-F676-B743-A03D-663861B34AF9}" type="presOf" srcId="{08301193-E1E2-4793-A1E7-8C79B1095F8D}" destId="{92E1A07F-74BA-A34C-881E-96FD8D57005C}" srcOrd="0" destOrd="0" presId="urn:microsoft.com/office/officeart/2008/layout/LinedList"/>
    <dgm:cxn modelId="{CAFF6605-5661-7D42-9B12-FDA7933F04E5}" type="presOf" srcId="{6BE9E770-3F4C-43A4-93AD-F6EB2F5090DE}" destId="{0F79B5C4-134D-9A4F-9398-DE7EB96252E4}" srcOrd="0" destOrd="0" presId="urn:microsoft.com/office/officeart/2008/layout/LinedList"/>
    <dgm:cxn modelId="{FB201607-7540-A142-BC8C-D7D206A73D05}" type="presOf" srcId="{0BC89641-9167-41F6-A36D-C3D2FE859E6E}" destId="{5A2D8C1C-8A2C-5E43-84F0-35F0057733BB}" srcOrd="0" destOrd="0" presId="urn:microsoft.com/office/officeart/2008/layout/LinedList"/>
    <dgm:cxn modelId="{5511FA0A-F5A0-4B3D-B292-A65C88F26B81}" srcId="{08301193-E1E2-4793-A1E7-8C79B1095F8D}" destId="{71A82E6B-283B-40A1-A531-AC93E7B43A2B}" srcOrd="2" destOrd="0" parTransId="{AC8FB073-E704-442D-AB15-03B6F482447B}" sibTransId="{4680AED3-9A50-4DBA-AEA1-6429D19F51DC}"/>
    <dgm:cxn modelId="{DEA20F1F-BE4B-4D21-9F9C-D61CD4211136}" srcId="{08301193-E1E2-4793-A1E7-8C79B1095F8D}" destId="{6BE9E770-3F4C-43A4-93AD-F6EB2F5090DE}" srcOrd="0" destOrd="0" parTransId="{0F2D3E8F-583D-4E03-B5E6-598E1C3898BD}" sibTransId="{24A9E25A-F73D-4487-B061-A25398706860}"/>
    <dgm:cxn modelId="{59EB2775-D7DF-4569-8683-7045F1EEAEFE}" srcId="{08301193-E1E2-4793-A1E7-8C79B1095F8D}" destId="{0BC89641-9167-41F6-A36D-C3D2FE859E6E}" srcOrd="1" destOrd="0" parTransId="{4DE6BAFB-FF62-4876-87B5-D4FE7BF9B21D}" sibTransId="{FA9792CF-5C05-46F3-B27C-55BE0B3FDE1F}"/>
    <dgm:cxn modelId="{65BC198B-7616-406D-9967-769356119A23}" srcId="{08301193-E1E2-4793-A1E7-8C79B1095F8D}" destId="{0D4E12AA-D689-4979-9B2C-5A6D63682CA3}" srcOrd="3" destOrd="0" parTransId="{5963B452-FCB0-45DF-8CEF-1A4E5889ACD3}" sibTransId="{455A063F-EDD3-460C-A9EF-ADD968C66129}"/>
    <dgm:cxn modelId="{7F03C398-7D48-3943-8CDB-BA09BBE55A4D}" type="presOf" srcId="{0D4E12AA-D689-4979-9B2C-5A6D63682CA3}" destId="{ECBB3202-07CB-7042-8347-DC78CCA3D0ED}" srcOrd="0" destOrd="0" presId="urn:microsoft.com/office/officeart/2008/layout/LinedList"/>
    <dgm:cxn modelId="{F7D36BB8-CDE2-BE4E-9939-96C392F800FC}" type="presOf" srcId="{71A82E6B-283B-40A1-A531-AC93E7B43A2B}" destId="{CBCD63EC-5450-EF4D-880A-8F889AF9807D}" srcOrd="0" destOrd="0" presId="urn:microsoft.com/office/officeart/2008/layout/LinedList"/>
    <dgm:cxn modelId="{003F83C7-789A-486C-A820-9C1078BD3554}" srcId="{08301193-E1E2-4793-A1E7-8C79B1095F8D}" destId="{664616E5-2D13-4A1D-9F1A-B6C517482816}" srcOrd="4" destOrd="0" parTransId="{CDAFD70A-1134-49E0-8D3B-362F498EBA3E}" sibTransId="{5927ABF0-97C7-4BDB-A5B0-674F8F406328}"/>
    <dgm:cxn modelId="{B21AF4E5-1D1D-7644-8DCD-9F5BABF3198C}" type="presOf" srcId="{664616E5-2D13-4A1D-9F1A-B6C517482816}" destId="{F9C6DDC8-1884-CB41-AB14-3D1CA0046493}" srcOrd="0" destOrd="0" presId="urn:microsoft.com/office/officeart/2008/layout/LinedList"/>
    <dgm:cxn modelId="{568718A9-8247-D046-960A-59257946D058}" type="presParOf" srcId="{92E1A07F-74BA-A34C-881E-96FD8D57005C}" destId="{A5798746-729A-5C46-B469-CE19E96E5F18}" srcOrd="0" destOrd="0" presId="urn:microsoft.com/office/officeart/2008/layout/LinedList"/>
    <dgm:cxn modelId="{B88CD341-E6F8-D541-9CB5-AA6C3B3BF9DB}" type="presParOf" srcId="{92E1A07F-74BA-A34C-881E-96FD8D57005C}" destId="{F62600C5-DC58-1D4D-BDAC-EFF143699E3B}" srcOrd="1" destOrd="0" presId="urn:microsoft.com/office/officeart/2008/layout/LinedList"/>
    <dgm:cxn modelId="{F20B6F3E-07B2-5F43-BADD-FC2A341329D3}" type="presParOf" srcId="{F62600C5-DC58-1D4D-BDAC-EFF143699E3B}" destId="{0F79B5C4-134D-9A4F-9398-DE7EB96252E4}" srcOrd="0" destOrd="0" presId="urn:microsoft.com/office/officeart/2008/layout/LinedList"/>
    <dgm:cxn modelId="{6C2FAD9C-5823-C441-88CE-BAD8FF69FDED}" type="presParOf" srcId="{F62600C5-DC58-1D4D-BDAC-EFF143699E3B}" destId="{E3233D63-DEFB-894D-8086-1F1B203CD3C2}" srcOrd="1" destOrd="0" presId="urn:microsoft.com/office/officeart/2008/layout/LinedList"/>
    <dgm:cxn modelId="{28C77884-E303-3A44-82BE-07010E90DC32}" type="presParOf" srcId="{92E1A07F-74BA-A34C-881E-96FD8D57005C}" destId="{203C8AC1-7AD9-3849-B07F-4D35264A1879}" srcOrd="2" destOrd="0" presId="urn:microsoft.com/office/officeart/2008/layout/LinedList"/>
    <dgm:cxn modelId="{5E0BFF99-097C-6744-8836-11AD1A96A8AF}" type="presParOf" srcId="{92E1A07F-74BA-A34C-881E-96FD8D57005C}" destId="{F293F94B-F406-5949-A5C4-E9B3870B8F7A}" srcOrd="3" destOrd="0" presId="urn:microsoft.com/office/officeart/2008/layout/LinedList"/>
    <dgm:cxn modelId="{5837F71C-C8A5-3B42-B6BD-88F78FA12015}" type="presParOf" srcId="{F293F94B-F406-5949-A5C4-E9B3870B8F7A}" destId="{5A2D8C1C-8A2C-5E43-84F0-35F0057733BB}" srcOrd="0" destOrd="0" presId="urn:microsoft.com/office/officeart/2008/layout/LinedList"/>
    <dgm:cxn modelId="{8A5F0D29-7DCB-7C4F-8BD7-033979E67BEE}" type="presParOf" srcId="{F293F94B-F406-5949-A5C4-E9B3870B8F7A}" destId="{5DCA7659-9E7B-4542-92EC-55E77234D8BA}" srcOrd="1" destOrd="0" presId="urn:microsoft.com/office/officeart/2008/layout/LinedList"/>
    <dgm:cxn modelId="{786E9836-BBC5-6040-9528-C1B380FB357F}" type="presParOf" srcId="{92E1A07F-74BA-A34C-881E-96FD8D57005C}" destId="{45BCD5B2-7090-A049-AEC9-55D64B00DABF}" srcOrd="4" destOrd="0" presId="urn:microsoft.com/office/officeart/2008/layout/LinedList"/>
    <dgm:cxn modelId="{5AAB62C0-C0A7-2649-96B0-F6D48860FBFB}" type="presParOf" srcId="{92E1A07F-74BA-A34C-881E-96FD8D57005C}" destId="{791CDDFF-8127-FC41-9B1E-3C8493FEE92D}" srcOrd="5" destOrd="0" presId="urn:microsoft.com/office/officeart/2008/layout/LinedList"/>
    <dgm:cxn modelId="{25A88DB8-9619-5A49-8D3A-530BAB76231B}" type="presParOf" srcId="{791CDDFF-8127-FC41-9B1E-3C8493FEE92D}" destId="{CBCD63EC-5450-EF4D-880A-8F889AF9807D}" srcOrd="0" destOrd="0" presId="urn:microsoft.com/office/officeart/2008/layout/LinedList"/>
    <dgm:cxn modelId="{E6796C87-74DD-A54D-8902-EB8DC8C7F500}" type="presParOf" srcId="{791CDDFF-8127-FC41-9B1E-3C8493FEE92D}" destId="{696632B4-56A9-6B43-8589-5D22497962CC}" srcOrd="1" destOrd="0" presId="urn:microsoft.com/office/officeart/2008/layout/LinedList"/>
    <dgm:cxn modelId="{5B3A8212-5041-B44E-B051-DB4FF64FDEE2}" type="presParOf" srcId="{92E1A07F-74BA-A34C-881E-96FD8D57005C}" destId="{05DD7A68-1D17-CD49-95AD-BDFE6AD2DC8D}" srcOrd="6" destOrd="0" presId="urn:microsoft.com/office/officeart/2008/layout/LinedList"/>
    <dgm:cxn modelId="{9BF7BE97-CC5A-3344-9C7E-1C71DACB5E4E}" type="presParOf" srcId="{92E1A07F-74BA-A34C-881E-96FD8D57005C}" destId="{09AFE4D5-DB01-BB4C-BA8F-869F2645D99B}" srcOrd="7" destOrd="0" presId="urn:microsoft.com/office/officeart/2008/layout/LinedList"/>
    <dgm:cxn modelId="{33769FFB-E3AE-4F4D-BFED-169483F8B74E}" type="presParOf" srcId="{09AFE4D5-DB01-BB4C-BA8F-869F2645D99B}" destId="{ECBB3202-07CB-7042-8347-DC78CCA3D0ED}" srcOrd="0" destOrd="0" presId="urn:microsoft.com/office/officeart/2008/layout/LinedList"/>
    <dgm:cxn modelId="{AEC28EE1-BF5E-2344-8232-028C6254FE9D}" type="presParOf" srcId="{09AFE4D5-DB01-BB4C-BA8F-869F2645D99B}" destId="{AB466932-7D1F-6E45-9BC2-5E8D4C7F3480}" srcOrd="1" destOrd="0" presId="urn:microsoft.com/office/officeart/2008/layout/LinedList"/>
    <dgm:cxn modelId="{29F55C8C-F7D3-7F48-931D-C9561C8C2416}" type="presParOf" srcId="{92E1A07F-74BA-A34C-881E-96FD8D57005C}" destId="{20675D76-42C4-9043-84BE-28D9B80C2B0B}" srcOrd="8" destOrd="0" presId="urn:microsoft.com/office/officeart/2008/layout/LinedList"/>
    <dgm:cxn modelId="{B18D2072-E05F-ED4A-BA89-C8B6BF936CEC}" type="presParOf" srcId="{92E1A07F-74BA-A34C-881E-96FD8D57005C}" destId="{832F50D6-DEE2-694B-AC24-830E4027A04A}" srcOrd="9" destOrd="0" presId="urn:microsoft.com/office/officeart/2008/layout/LinedList"/>
    <dgm:cxn modelId="{2850A106-8FA9-164B-9189-1889BC752323}" type="presParOf" srcId="{832F50D6-DEE2-694B-AC24-830E4027A04A}" destId="{F9C6DDC8-1884-CB41-AB14-3D1CA0046493}" srcOrd="0" destOrd="0" presId="urn:microsoft.com/office/officeart/2008/layout/LinedList"/>
    <dgm:cxn modelId="{43D486F2-688D-184D-8B0C-CB1114745352}" type="presParOf" srcId="{832F50D6-DEE2-694B-AC24-830E4027A04A}" destId="{D78CF137-94D7-3B46-8034-379FA04F3E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9D670-6F8D-0E42-BC49-25F7F4DC2A3B}">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62B701-21FB-084C-A597-522F4BE6BF49}">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cy-GB" sz="2800" kern="1200" noProof="0" dirty="0"/>
            <a:t>Damcaniaethau’n gysylltiedig â natur datblygiad a dysgu</a:t>
          </a:r>
        </a:p>
      </dsp:txBody>
      <dsp:txXfrm>
        <a:off x="398656" y="1088253"/>
        <a:ext cx="2959127" cy="1837317"/>
      </dsp:txXfrm>
    </dsp:sp>
    <dsp:sp modelId="{A067FE48-5B1C-ED4A-A708-A98DCAAFBA4B}">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CBF114-6BAF-0946-854C-6DD3CE102005}">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cy-GB" sz="2800" kern="1200" noProof="0" dirty="0"/>
            <a:t>Ystyried y dylanwadau ar ddatblygiad</a:t>
          </a:r>
        </a:p>
      </dsp:txBody>
      <dsp:txXfrm>
        <a:off x="4155097" y="1088253"/>
        <a:ext cx="2959127" cy="1837317"/>
      </dsp:txXfrm>
    </dsp:sp>
    <dsp:sp modelId="{D58768D8-CF32-B243-988C-79EA0FB61664}">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54989-0262-0F42-8FA2-3B4677E9239B}">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cy-GB" sz="2800" kern="1200" noProof="0" dirty="0"/>
            <a:t>Rôl yr addysgwr mewn datblygiad</a:t>
          </a:r>
        </a:p>
      </dsp:txBody>
      <dsp:txXfrm>
        <a:off x="7911539" y="1088253"/>
        <a:ext cx="2959127" cy="1837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D14C19-6EA3-D44F-958A-055B2429EE25}">
      <dsp:nvSpPr>
        <dsp:cNvPr id="0" name=""/>
        <dsp:cNvSpPr/>
      </dsp:nvSpPr>
      <dsp:spPr>
        <a:xfrm>
          <a:off x="0" y="467139"/>
          <a:ext cx="10927829" cy="1806524"/>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8121" tIns="645668" rIns="848121" bIns="220472" numCol="1" spcCol="1270" anchor="t" anchorCtr="0">
          <a:noAutofit/>
        </a:bodyPr>
        <a:lstStyle/>
        <a:p>
          <a:pPr marL="285750" lvl="1" indent="-285750" algn="l" defTabSz="1377950">
            <a:lnSpc>
              <a:spcPct val="90000"/>
            </a:lnSpc>
            <a:spcBef>
              <a:spcPct val="0"/>
            </a:spcBef>
            <a:spcAft>
              <a:spcPct val="15000"/>
            </a:spcAft>
            <a:buChar char="•"/>
          </a:pPr>
          <a:r>
            <a:rPr lang="cy-GB" sz="3100" kern="1200"/>
            <a:t>Datblygiad plant</a:t>
          </a:r>
          <a:endParaRPr lang="en-US" sz="3100" kern="1200"/>
        </a:p>
        <a:p>
          <a:pPr marL="285750" lvl="1" indent="-285750" algn="l" defTabSz="1377950">
            <a:lnSpc>
              <a:spcPct val="90000"/>
            </a:lnSpc>
            <a:spcBef>
              <a:spcPct val="0"/>
            </a:spcBef>
            <a:spcAft>
              <a:spcPct val="15000"/>
            </a:spcAft>
            <a:buChar char="•"/>
          </a:pPr>
          <a:r>
            <a:rPr lang="cy-GB" sz="3100" kern="1200"/>
            <a:t>Natur gyfannol dysgu</a:t>
          </a:r>
          <a:endParaRPr lang="en-US" sz="3100" kern="1200"/>
        </a:p>
      </dsp:txBody>
      <dsp:txXfrm>
        <a:off x="0" y="467139"/>
        <a:ext cx="10927829" cy="1806524"/>
      </dsp:txXfrm>
    </dsp:sp>
    <dsp:sp modelId="{01206605-AFAA-CA4C-AE04-18D852791B0B}">
      <dsp:nvSpPr>
        <dsp:cNvPr id="0" name=""/>
        <dsp:cNvSpPr/>
      </dsp:nvSpPr>
      <dsp:spPr>
        <a:xfrm>
          <a:off x="546391" y="9579"/>
          <a:ext cx="7649480" cy="9151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1377950">
            <a:lnSpc>
              <a:spcPct val="90000"/>
            </a:lnSpc>
            <a:spcBef>
              <a:spcPct val="0"/>
            </a:spcBef>
            <a:spcAft>
              <a:spcPct val="35000"/>
            </a:spcAft>
            <a:buNone/>
          </a:pPr>
          <a:r>
            <a:rPr lang="cy-GB" sz="3100" kern="1200"/>
            <a:t>Beth mae’r termau hyn yn ei olygu :</a:t>
          </a:r>
          <a:endParaRPr lang="en-US" sz="3100" kern="1200"/>
        </a:p>
      </dsp:txBody>
      <dsp:txXfrm>
        <a:off x="591063" y="54251"/>
        <a:ext cx="7560136" cy="825776"/>
      </dsp:txXfrm>
    </dsp:sp>
    <dsp:sp modelId="{94C872AD-07E7-CE4F-B9DB-341EB89E3171}">
      <dsp:nvSpPr>
        <dsp:cNvPr id="0" name=""/>
        <dsp:cNvSpPr/>
      </dsp:nvSpPr>
      <dsp:spPr>
        <a:xfrm>
          <a:off x="0" y="2898625"/>
          <a:ext cx="10927829" cy="781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F72153-BC92-FA46-98DB-7FC3AFFBFD7E}">
      <dsp:nvSpPr>
        <dsp:cNvPr id="0" name=""/>
        <dsp:cNvSpPr/>
      </dsp:nvSpPr>
      <dsp:spPr>
        <a:xfrm>
          <a:off x="546391" y="2441065"/>
          <a:ext cx="7649480" cy="9151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9132" tIns="0" rIns="289132" bIns="0" numCol="1" spcCol="1270" anchor="ctr" anchorCtr="0">
          <a:noAutofit/>
        </a:bodyPr>
        <a:lstStyle/>
        <a:p>
          <a:pPr marL="0" lvl="0" indent="0" algn="l" defTabSz="1377950">
            <a:lnSpc>
              <a:spcPct val="90000"/>
            </a:lnSpc>
            <a:spcBef>
              <a:spcPct val="0"/>
            </a:spcBef>
            <a:spcAft>
              <a:spcPct val="35000"/>
            </a:spcAft>
            <a:buNone/>
          </a:pPr>
          <a:r>
            <a:rPr lang="cy-GB" sz="3100" kern="1200"/>
            <a:t>Beth yw diben ysgol?</a:t>
          </a:r>
          <a:endParaRPr lang="en-US" sz="3100" kern="1200"/>
        </a:p>
      </dsp:txBody>
      <dsp:txXfrm>
        <a:off x="591063" y="2485737"/>
        <a:ext cx="7560136" cy="8257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5D55BA-2F08-DB41-882A-F8172C572FF1}">
      <dsp:nvSpPr>
        <dsp:cNvPr id="0" name=""/>
        <dsp:cNvSpPr/>
      </dsp:nvSpPr>
      <dsp:spPr>
        <a:xfrm>
          <a:off x="0" y="86359"/>
          <a:ext cx="6666833" cy="25974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Sut mae ein dealltwriaeth o ddamcaniaeth datblygiad plentyn yn dylanwadu ar sut rydym yn addysgu a sut mae hyn yn effeithio ar y dysgu yn yr ystafell ddosbarth</a:t>
          </a:r>
        </a:p>
      </dsp:txBody>
      <dsp:txXfrm>
        <a:off x="126795" y="213154"/>
        <a:ext cx="6413243" cy="2343810"/>
      </dsp:txXfrm>
    </dsp:sp>
    <dsp:sp modelId="{D530F2E1-332C-6D44-B533-E613D7690C74}">
      <dsp:nvSpPr>
        <dsp:cNvPr id="0" name=""/>
        <dsp:cNvSpPr/>
      </dsp:nvSpPr>
      <dsp:spPr>
        <a:xfrm>
          <a:off x="0" y="2770160"/>
          <a:ext cx="6666833" cy="25974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Sut mae’r wybodaeth newydd hon am ddatblygiad plant yn sail i’w hymarfer ystafell ddosbarth unigol</a:t>
          </a:r>
        </a:p>
      </dsp:txBody>
      <dsp:txXfrm>
        <a:off x="126795" y="2896955"/>
        <a:ext cx="6413243" cy="23438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D183D-7F0E-4A43-BCAC-89DA43BCCA6E}">
      <dsp:nvSpPr>
        <dsp:cNvPr id="0" name=""/>
        <dsp:cNvSpPr/>
      </dsp:nvSpPr>
      <dsp:spPr>
        <a:xfrm>
          <a:off x="0" y="105800"/>
          <a:ext cx="6666833" cy="256931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cy-GB" sz="3600" kern="1200"/>
            <a:t>Mae rhai beirniad yn meddwl bod angen ychwanegu </a:t>
          </a:r>
          <a:r>
            <a:rPr lang="cy-GB" sz="3600" b="1" kern="1200"/>
            <a:t>cronosystem</a:t>
          </a:r>
          <a:r>
            <a:rPr lang="cy-GB" sz="3600" kern="1200"/>
            <a:t> (newidiadau dros amser).</a:t>
          </a:r>
          <a:endParaRPr lang="en-US" sz="3600" kern="1200"/>
        </a:p>
      </dsp:txBody>
      <dsp:txXfrm>
        <a:off x="125424" y="231224"/>
        <a:ext cx="6415985" cy="2318471"/>
      </dsp:txXfrm>
    </dsp:sp>
    <dsp:sp modelId="{5C48C4CA-BD0F-594E-9192-FDD30EA135DB}">
      <dsp:nvSpPr>
        <dsp:cNvPr id="0" name=""/>
        <dsp:cNvSpPr/>
      </dsp:nvSpPr>
      <dsp:spPr>
        <a:xfrm>
          <a:off x="0" y="2778799"/>
          <a:ext cx="6666833" cy="2569319"/>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cy-GB" sz="3600" kern="1200"/>
            <a:t>Gwêl eraill yr angen i gynnwys haenen </a:t>
          </a:r>
          <a:r>
            <a:rPr lang="cy-GB" sz="3600" b="1" kern="1200"/>
            <a:t>tu allan i’r</a:t>
          </a:r>
          <a:r>
            <a:rPr lang="cy-GB" sz="3600" kern="1200"/>
            <a:t> </a:t>
          </a:r>
          <a:r>
            <a:rPr lang="cy-GB" sz="3600" b="1" kern="1200"/>
            <a:t>macro</a:t>
          </a:r>
          <a:r>
            <a:rPr lang="cy-GB" sz="3600" kern="1200"/>
            <a:t> i gwmpasu’r modd y gall unigolion ddylanwadu ar eu hunain.</a:t>
          </a:r>
          <a:endParaRPr lang="en-US" sz="3600" kern="1200"/>
        </a:p>
      </dsp:txBody>
      <dsp:txXfrm>
        <a:off x="125424" y="2904223"/>
        <a:ext cx="6415985" cy="23184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2AA1FB-FBE4-B144-A0C8-AA48E69D64A0}">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FFC5AAA-C431-3A4B-9B3C-0E2467CE2F1B}">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Jean Piaget </a:t>
          </a:r>
          <a:r>
            <a:rPr lang="en-GB" sz="1500" kern="1200"/>
            <a:t>-  </a:t>
          </a:r>
          <a:r>
            <a:rPr lang="cy-GB" sz="1500" kern="1200"/>
            <a:t>Rhaid gosod tasgau dysgu sy’n cyd-fynd â lefel datblygiad plentyn.</a:t>
          </a:r>
          <a:endParaRPr lang="en-US" sz="1500" kern="1200"/>
        </a:p>
      </dsp:txBody>
      <dsp:txXfrm>
        <a:off x="0" y="665"/>
        <a:ext cx="6666833" cy="778941"/>
      </dsp:txXfrm>
    </dsp:sp>
    <dsp:sp modelId="{14336A6E-A8AD-0840-9F25-024CA57C4A8A}">
      <dsp:nvSpPr>
        <dsp:cNvPr id="0" name=""/>
        <dsp:cNvSpPr/>
      </dsp:nvSpPr>
      <dsp:spPr>
        <a:xfrm>
          <a:off x="0" y="77960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BEB511A-D5A2-3E4B-B61B-280170F2ED76}">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cy-GB" sz="1500" b="1" kern="1200"/>
            <a:t>Lev Vygotsky </a:t>
          </a:r>
          <a:r>
            <a:rPr lang="cy-GB" sz="1500" kern="1200"/>
            <a:t>– Dylid sicrhau cyfleoedd cyson ar gyfer rhyngweithio cymdeithasol.  Mae cyswllt cymdeithasol yn angenrheidiol ar gyfer datblygiad deallusol. </a:t>
          </a:r>
          <a:endParaRPr lang="en-US" sz="1500" kern="1200"/>
        </a:p>
      </dsp:txBody>
      <dsp:txXfrm>
        <a:off x="0" y="779606"/>
        <a:ext cx="6666833" cy="778941"/>
      </dsp:txXfrm>
    </dsp:sp>
    <dsp:sp modelId="{85F8A52C-92BD-2645-A0C2-C9A8FD8696EE}">
      <dsp:nvSpPr>
        <dsp:cNvPr id="0" name=""/>
        <dsp:cNvSpPr/>
      </dsp:nvSpPr>
      <dsp:spPr>
        <a:xfrm>
          <a:off x="0" y="155854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77D87DB-FA19-6F4D-BD50-7DACC688DA1F}">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cy-GB" sz="1500" b="1" kern="1200"/>
            <a:t>Erik Erikson </a:t>
          </a:r>
          <a:r>
            <a:rPr lang="cy-GB" sz="1500" kern="1200"/>
            <a:t>-  Rhaid i rieni a gofalwyr eraill fod yn ymwybodol o anghenion plant ym mhob cyfnod datblygu ac yn sensitif iddynt, a’u cefnogi trwy gyfnodau o argyfwng.</a:t>
          </a:r>
          <a:endParaRPr lang="en-US" sz="1500" kern="1200"/>
        </a:p>
      </dsp:txBody>
      <dsp:txXfrm>
        <a:off x="0" y="1558548"/>
        <a:ext cx="6666833" cy="778941"/>
      </dsp:txXfrm>
    </dsp:sp>
    <dsp:sp modelId="{F0E46625-C356-D043-A782-EF87FED1E133}">
      <dsp:nvSpPr>
        <dsp:cNvPr id="0" name=""/>
        <dsp:cNvSpPr/>
      </dsp:nvSpPr>
      <dsp:spPr>
        <a:xfrm>
          <a:off x="0" y="233748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6DDBF2F-DED7-2847-931A-508969656B41}">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cy-GB" sz="1500" b="1" kern="1200"/>
            <a:t>B.F. Skinner </a:t>
          </a:r>
          <a:r>
            <a:rPr lang="cy-GB" sz="1500" kern="1200"/>
            <a:t>-  Gall rhieni a gofalwyr eraill ddylanwadu ar ymddygiad plant trwy ddefnyddio adborth cadarnhaol a negyddol. </a:t>
          </a:r>
          <a:endParaRPr lang="en-US" sz="1500" kern="1200"/>
        </a:p>
      </dsp:txBody>
      <dsp:txXfrm>
        <a:off x="0" y="2337489"/>
        <a:ext cx="6666833" cy="778941"/>
      </dsp:txXfrm>
    </dsp:sp>
    <dsp:sp modelId="{1437164D-3F75-854E-BB77-3E47E5B33C8B}">
      <dsp:nvSpPr>
        <dsp:cNvPr id="0" name=""/>
        <dsp:cNvSpPr/>
      </dsp:nvSpPr>
      <dsp:spPr>
        <a:xfrm>
          <a:off x="0" y="311643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82F5ABA-E6D9-0741-A085-7BA56D6F8FB1}">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cy-GB" sz="1500" b="1" kern="1200"/>
            <a:t>Albert Bandura </a:t>
          </a:r>
          <a:r>
            <a:rPr lang="cy-GB" sz="1500" kern="1200"/>
            <a:t>-  Mae angen i ofalwyr gynnig esiamplau da i blant allu eu dilyn. </a:t>
          </a:r>
          <a:endParaRPr lang="en-US" sz="1500" kern="1200"/>
        </a:p>
      </dsp:txBody>
      <dsp:txXfrm>
        <a:off x="0" y="3116430"/>
        <a:ext cx="6666833" cy="778941"/>
      </dsp:txXfrm>
    </dsp:sp>
    <dsp:sp modelId="{14B2CFFD-7540-4C46-B902-C48C0EC1A477}">
      <dsp:nvSpPr>
        <dsp:cNvPr id="0" name=""/>
        <dsp:cNvSpPr/>
      </dsp:nvSpPr>
      <dsp:spPr>
        <a:xfrm>
          <a:off x="0" y="389537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7AE71C-B49B-A041-9603-2B97F4C2A4DB}">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cy-GB" sz="1500" b="1" kern="1200"/>
            <a:t>Urie Bronfenbrenner </a:t>
          </a:r>
          <a:r>
            <a:rPr lang="cy-GB" sz="1500" kern="1200"/>
            <a:t>-  Pwysigrwydd perthynas sefydlog, gariadus a pharhaus gyda’r gofalwr agosaf.  Mae’r amgylchedd yn effeithio ar ddatblygiad.</a:t>
          </a:r>
          <a:endParaRPr lang="en-US" sz="1500" kern="1200"/>
        </a:p>
      </dsp:txBody>
      <dsp:txXfrm>
        <a:off x="0" y="3895371"/>
        <a:ext cx="6666833" cy="778941"/>
      </dsp:txXfrm>
    </dsp:sp>
    <dsp:sp modelId="{AC6B529E-5E74-B842-9AD1-57B293BCB757}">
      <dsp:nvSpPr>
        <dsp:cNvPr id="0" name=""/>
        <dsp:cNvSpPr/>
      </dsp:nvSpPr>
      <dsp:spPr>
        <a:xfrm>
          <a:off x="0" y="467431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6EF6DCC-0BA0-3A4E-9739-1F693EA2AD62}">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cy-GB" sz="1500" b="1" kern="1200"/>
            <a:t>Arnol Gesell </a:t>
          </a:r>
          <a:r>
            <a:rPr lang="cy-GB" sz="1500" kern="1200"/>
            <a:t>-  Pennir datblygiad yn enetig gan “batrymau aeddfedu” cyffredinol sy’n digwydd mewn dilyniant rhagweladwy.</a:t>
          </a:r>
          <a:endParaRPr lang="en-US" sz="1500" kern="1200"/>
        </a:p>
      </dsp:txBody>
      <dsp:txXfrm>
        <a:off x="0" y="4674313"/>
        <a:ext cx="6666833" cy="7789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98746-729A-5C46-B469-CE19E96E5F18}">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79B5C4-134D-9A4F-9398-DE7EB96252E4}">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Mewn grŵp o 4 darllenwch adran o ddyddlyfr ar ddamcaniaeth addysgol ac eglurwch y ddealltwriaeth i'r grŵp</a:t>
          </a:r>
        </a:p>
      </dsp:txBody>
      <dsp:txXfrm>
        <a:off x="0" y="531"/>
        <a:ext cx="10515600" cy="870055"/>
      </dsp:txXfrm>
    </dsp:sp>
    <dsp:sp modelId="{203C8AC1-7AD9-3849-B07F-4D35264A1879}">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2D8C1C-8A2C-5E43-84F0-35F0057733BB}">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Mewn grŵp cynlluniwch bedwar gweithgaredd ar gyfer y pedair damcaniaeth wahanol. Rhannwch gyda'r grŵp cyfan</a:t>
          </a:r>
        </a:p>
      </dsp:txBody>
      <dsp:txXfrm>
        <a:off x="0" y="870586"/>
        <a:ext cx="10515600" cy="870055"/>
      </dsp:txXfrm>
    </dsp:sp>
    <dsp:sp modelId="{45BCD5B2-7090-A049-AEC9-55D64B00DABF}">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D63EC-5450-EF4D-880A-8F889AF9807D}">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Myfyriwch ar ddamcaniaeth addysg a sut mae hyn yn effeithio ar eich athroniaeth eich hun</a:t>
          </a:r>
        </a:p>
      </dsp:txBody>
      <dsp:txXfrm>
        <a:off x="0" y="1740641"/>
        <a:ext cx="10515600" cy="870055"/>
      </dsp:txXfrm>
    </dsp:sp>
    <dsp:sp modelId="{05DD7A68-1D17-CD49-95AD-BDFE6AD2DC8D}">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B3202-07CB-7042-8347-DC78CCA3D0ED}">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Myfyrio ar y gyfres o ddatblygiad plentyn a chynllunio ar gyfer eich maes arbenigedd, cynradd neu MDPh</a:t>
          </a:r>
        </a:p>
      </dsp:txBody>
      <dsp:txXfrm>
        <a:off x="0" y="2610696"/>
        <a:ext cx="10515600" cy="870055"/>
      </dsp:txXfrm>
    </dsp:sp>
    <dsp:sp modelId="{20675D76-42C4-9043-84BE-28D9B80C2B0B}">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C6DDC8-1884-CB41-AB14-3D1CA0046493}">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Ystyriwch beth yw'r safbwyntiau allweddol sy'n mynd i ddylanwadu ar eich ymarfer sy'n briodol o ran datblygiad</a:t>
          </a:r>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61A86F-65A6-1248-8B75-B9BC2A96BE45}" type="datetimeFigureOut">
              <a:rPr lang="en-US" smtClean="0"/>
              <a:t>9/17/23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E5ED7C-BDEC-D342-9D11-A1E312DFE001}" type="slidenum">
              <a:rPr lang="en-US" smtClean="0"/>
              <a:t>‹#›</a:t>
            </a:fld>
            <a:endParaRPr lang="en-US"/>
          </a:p>
        </p:txBody>
      </p:sp>
    </p:spTree>
    <p:extLst>
      <p:ext uri="{BB962C8B-B14F-4D97-AF65-F5344CB8AC3E}">
        <p14:creationId xmlns:p14="http://schemas.microsoft.com/office/powerpoint/2010/main" val="2422854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groups (whatever works in your group), give students a chance to discuss and consider each of these, ask for feedback on them – feedback shouldn’t be wrong really, but ask others to build upon any </a:t>
            </a:r>
            <a:r>
              <a:rPr lang="en-US" dirty="0" err="1"/>
              <a:t>defintions</a:t>
            </a:r>
            <a:endParaRPr lang="en-US" dirty="0"/>
          </a:p>
          <a:p>
            <a:endParaRPr lang="en-US" b="0"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b="0" dirty="0"/>
              <a:t>One example is: </a:t>
            </a:r>
            <a:r>
              <a:rPr lang="en-GB" sz="1200" b="0" spc="-5" dirty="0">
                <a:latin typeface="Tahoma"/>
                <a:cs typeface="Tahoma"/>
              </a:rPr>
              <a:t>Child development </a:t>
            </a:r>
            <a:r>
              <a:rPr lang="en-GB" sz="1200" b="0" dirty="0">
                <a:latin typeface="Tahoma"/>
                <a:cs typeface="Tahoma"/>
              </a:rPr>
              <a:t>is usually </a:t>
            </a:r>
            <a:r>
              <a:rPr lang="en-GB" sz="1200" b="0" spc="-5" dirty="0">
                <a:latin typeface="Tahoma"/>
                <a:cs typeface="Tahoma"/>
              </a:rPr>
              <a:t>subdivided:  </a:t>
            </a:r>
            <a:r>
              <a:rPr lang="en-GB" sz="1200" b="0" u="none" spc="-5" dirty="0">
                <a:uFill>
                  <a:solidFill>
                    <a:srgbClr val="000000"/>
                  </a:solidFill>
                </a:uFill>
                <a:latin typeface="Tahoma"/>
                <a:cs typeface="Tahoma"/>
              </a:rPr>
              <a:t>prenatal</a:t>
            </a:r>
            <a:r>
              <a:rPr lang="en-GB" sz="1200" b="0" u="none" spc="-5" dirty="0">
                <a:latin typeface="Tahoma"/>
                <a:cs typeface="Tahoma"/>
              </a:rPr>
              <a:t> </a:t>
            </a:r>
            <a:r>
              <a:rPr lang="en-GB" sz="1200" b="0" u="none" dirty="0">
                <a:latin typeface="Tahoma"/>
                <a:cs typeface="Tahoma"/>
              </a:rPr>
              <a:t>→ </a:t>
            </a:r>
            <a:r>
              <a:rPr lang="en-GB" sz="1200" b="0" u="none" spc="-5" dirty="0">
                <a:uFill>
                  <a:solidFill>
                    <a:srgbClr val="000000"/>
                  </a:solidFill>
                </a:uFill>
                <a:latin typeface="Tahoma"/>
                <a:cs typeface="Tahoma"/>
              </a:rPr>
              <a:t>infancy</a:t>
            </a:r>
            <a:r>
              <a:rPr lang="en-GB" sz="1200" b="0" u="none" spc="-5" dirty="0">
                <a:latin typeface="Tahoma"/>
                <a:cs typeface="Tahoma"/>
              </a:rPr>
              <a:t> </a:t>
            </a:r>
            <a:r>
              <a:rPr lang="en-GB" sz="1200" b="0" u="none" dirty="0">
                <a:latin typeface="Tahoma"/>
                <a:cs typeface="Tahoma"/>
              </a:rPr>
              <a:t>&amp; </a:t>
            </a:r>
            <a:r>
              <a:rPr lang="en-GB" sz="1200" b="0" u="none" dirty="0">
                <a:uFill>
                  <a:solidFill>
                    <a:srgbClr val="000000"/>
                  </a:solidFill>
                </a:uFill>
                <a:latin typeface="Tahoma"/>
                <a:cs typeface="Tahoma"/>
              </a:rPr>
              <a:t>toddlerhood</a:t>
            </a:r>
            <a:r>
              <a:rPr lang="en-GB" sz="1200" b="0" u="none" dirty="0">
                <a:latin typeface="Tahoma"/>
                <a:cs typeface="Tahoma"/>
              </a:rPr>
              <a:t> → </a:t>
            </a:r>
            <a:r>
              <a:rPr lang="en-GB" sz="1200" b="0" u="none" spc="-5" dirty="0">
                <a:uFill>
                  <a:solidFill>
                    <a:srgbClr val="000000"/>
                  </a:solidFill>
                </a:uFill>
                <a:latin typeface="Tahoma"/>
                <a:cs typeface="Tahoma"/>
              </a:rPr>
              <a:t>early </a:t>
            </a:r>
            <a:r>
              <a:rPr lang="en-GB" sz="1200" b="0" u="none" spc="-5" dirty="0">
                <a:latin typeface="Tahoma"/>
                <a:cs typeface="Tahoma"/>
              </a:rPr>
              <a:t> </a:t>
            </a:r>
            <a:r>
              <a:rPr lang="en-GB" sz="1200" b="0" u="none" spc="-5" dirty="0">
                <a:uFill>
                  <a:solidFill>
                    <a:srgbClr val="000000"/>
                  </a:solidFill>
                </a:uFill>
                <a:latin typeface="Tahoma"/>
                <a:cs typeface="Tahoma"/>
              </a:rPr>
              <a:t>childhood</a:t>
            </a:r>
            <a:r>
              <a:rPr lang="en-GB" sz="1200" b="0" u="none" spc="-5" dirty="0">
                <a:latin typeface="Tahoma"/>
                <a:cs typeface="Tahoma"/>
              </a:rPr>
              <a:t> </a:t>
            </a:r>
            <a:r>
              <a:rPr lang="en-GB" sz="1200" b="0" u="none" dirty="0">
                <a:latin typeface="Tahoma"/>
                <a:cs typeface="Tahoma"/>
              </a:rPr>
              <a:t>→ </a:t>
            </a:r>
            <a:r>
              <a:rPr lang="en-GB" sz="1200" b="0" u="none" dirty="0">
                <a:uFill>
                  <a:solidFill>
                    <a:srgbClr val="000000"/>
                  </a:solidFill>
                </a:uFill>
                <a:latin typeface="Tahoma"/>
                <a:cs typeface="Tahoma"/>
              </a:rPr>
              <a:t>later</a:t>
            </a:r>
            <a:r>
              <a:rPr lang="en-GB" sz="1200" b="0" u="none" spc="-10" dirty="0">
                <a:uFill>
                  <a:solidFill>
                    <a:srgbClr val="000000"/>
                  </a:solidFill>
                </a:uFill>
                <a:latin typeface="Tahoma"/>
                <a:cs typeface="Tahoma"/>
              </a:rPr>
              <a:t> </a:t>
            </a:r>
            <a:r>
              <a:rPr lang="en-GB" sz="1200" b="0" u="none" spc="-5" dirty="0" err="1">
                <a:uFill>
                  <a:solidFill>
                    <a:srgbClr val="000000"/>
                  </a:solidFill>
                </a:uFill>
                <a:latin typeface="Tahoma"/>
                <a:cs typeface="Tahoma"/>
              </a:rPr>
              <a:t>childhood</a:t>
            </a:r>
            <a:r>
              <a:rPr lang="en-GB" sz="1200" b="0" u="none" spc="-5" dirty="0" err="1">
                <a:latin typeface="Tahoma"/>
                <a:cs typeface="Tahoma"/>
              </a:rPr>
              <a:t>→</a:t>
            </a:r>
            <a:r>
              <a:rPr lang="en-GB" sz="1200" b="0" u="none" spc="-5" dirty="0" err="1">
                <a:uFill>
                  <a:solidFill>
                    <a:srgbClr val="000000"/>
                  </a:solidFill>
                </a:uFill>
                <a:latin typeface="Tahoma"/>
                <a:cs typeface="Tahoma"/>
              </a:rPr>
              <a:t>adolescence</a:t>
            </a:r>
            <a:endParaRPr lang="en-GB" sz="1200" b="0" u="none" spc="-5" dirty="0">
              <a:uFill>
                <a:solidFill>
                  <a:srgbClr val="000000"/>
                </a:solidFill>
              </a:uFill>
              <a:latin typeface="Tahoma"/>
              <a:cs typeface="Tahoma"/>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b="0" u="none" spc="-5" dirty="0">
              <a:uFill>
                <a:solidFill>
                  <a:srgbClr val="000000"/>
                </a:solidFill>
              </a:uFill>
              <a:latin typeface="Tahoma"/>
              <a:cs typeface="Tahoma"/>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u="none" spc="-5" dirty="0">
                <a:uFill>
                  <a:solidFill>
                    <a:srgbClr val="000000"/>
                  </a:solidFill>
                </a:uFill>
                <a:latin typeface="Tahoma"/>
                <a:cs typeface="Tahoma"/>
              </a:rPr>
              <a:t>Get to consider the different aspects of </a:t>
            </a:r>
            <a:r>
              <a:rPr lang="en-GB" sz="1200" b="0" u="none" spc="-5" dirty="0" err="1">
                <a:uFill>
                  <a:solidFill>
                    <a:srgbClr val="000000"/>
                  </a:solidFill>
                </a:uFill>
                <a:latin typeface="Tahoma"/>
                <a:cs typeface="Tahoma"/>
              </a:rPr>
              <a:t>developmet</a:t>
            </a:r>
            <a:r>
              <a:rPr lang="en-GB" sz="1200" b="0" u="none" spc="-5" dirty="0">
                <a:uFill>
                  <a:solidFill>
                    <a:srgbClr val="000000"/>
                  </a:solidFill>
                </a:uFill>
                <a:latin typeface="Tahoma"/>
                <a:cs typeface="Tahoma"/>
              </a:rPr>
              <a:t> e.g. physical, mental, emotional etc</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u="heavy" spc="-5" dirty="0">
              <a:uFill>
                <a:solidFill>
                  <a:srgbClr val="000000"/>
                </a:solidFill>
              </a:uFill>
              <a:latin typeface="Tahoma"/>
              <a:cs typeface="Tahoma"/>
            </a:endParaRPr>
          </a:p>
          <a:p>
            <a:r>
              <a:rPr lang="en-US" dirty="0"/>
              <a:t>Holistic nature of learning: </a:t>
            </a:r>
            <a:r>
              <a:rPr lang="en-GB" sz="1200" b="1" i="0" kern="1200" dirty="0">
                <a:solidFill>
                  <a:schemeClr val="tx1"/>
                </a:solidFill>
                <a:effectLst/>
                <a:latin typeface="+mn-lt"/>
                <a:ea typeface="+mn-ea"/>
                <a:cs typeface="+mn-cs"/>
              </a:rPr>
              <a:t>An approach that seeks to fully activate all aspects of the learner's personality (intellect, emotions, imagination, body) for more effective and comprehensive learning</a:t>
            </a:r>
            <a:r>
              <a:rPr lang="en-GB" sz="1200" b="0" i="0" kern="1200" dirty="0">
                <a:solidFill>
                  <a:schemeClr val="tx1"/>
                </a:solidFill>
                <a:effectLst/>
                <a:latin typeface="+mn-lt"/>
                <a:ea typeface="+mn-ea"/>
                <a:cs typeface="+mn-cs"/>
              </a:rPr>
              <a:t>. (UNESCO)</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Based on the second point, HOPEFULLY, there should be a realisation that school’s should provide more than “chalk and talk” but should consider all aspects of a child and their development</a:t>
            </a:r>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3</a:t>
            </a:fld>
            <a:endParaRPr lang="en-US"/>
          </a:p>
        </p:txBody>
      </p:sp>
    </p:spTree>
    <p:extLst>
      <p:ext uri="{BB962C8B-B14F-4D97-AF65-F5344CB8AC3E}">
        <p14:creationId xmlns:p14="http://schemas.microsoft.com/office/powerpoint/2010/main" val="1212185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notion of successful futures – mainly the need for the review, Graham Donaldson, and that the core </a:t>
            </a:r>
            <a:r>
              <a:rPr lang="en-US" dirty="0" err="1"/>
              <a:t>purpsposes</a:t>
            </a:r>
            <a:r>
              <a:rPr lang="en-US" dirty="0"/>
              <a:t> set out were not around learning specifically, but around the four </a:t>
            </a:r>
            <a:r>
              <a:rPr lang="en-US" dirty="0" err="1"/>
              <a:t>pusposes</a:t>
            </a:r>
            <a:endParaRPr lang="en-US" dirty="0"/>
          </a:p>
          <a:p>
            <a:endParaRPr lang="en-US" dirty="0"/>
          </a:p>
          <a:p>
            <a:endParaRPr lang="en-US" dirty="0"/>
          </a:p>
          <a:p>
            <a:endParaRPr lang="en-US" dirty="0"/>
          </a:p>
          <a:p>
            <a:endParaRPr lang="en-US" dirty="0"/>
          </a:p>
          <a:p>
            <a:endParaRPr lang="en-US" dirty="0"/>
          </a:p>
          <a:p>
            <a:endParaRPr lang="en-US" dirty="0"/>
          </a:p>
          <a:p>
            <a:r>
              <a:rPr lang="en-GB" sz="1200" b="0" i="0" kern="1200" dirty="0" err="1">
                <a:solidFill>
                  <a:schemeClr val="tx1"/>
                </a:solidFill>
                <a:effectLst/>
                <a:latin typeface="+mn-lt"/>
                <a:ea typeface="+mn-ea"/>
                <a:cs typeface="+mn-cs"/>
              </a:rPr>
              <a:t>Gov.wales</a:t>
            </a:r>
            <a:r>
              <a:rPr lang="en-GB" sz="1200" b="0" i="0" kern="1200" dirty="0">
                <a:solidFill>
                  <a:schemeClr val="tx1"/>
                </a:solidFill>
                <a:effectLst/>
                <a:latin typeface="+mn-lt"/>
                <a:ea typeface="+mn-ea"/>
                <a:cs typeface="+mn-cs"/>
              </a:rPr>
              <a:t>. (2015). </a:t>
            </a:r>
            <a:r>
              <a:rPr lang="en-GB" sz="1200" b="0" i="1" kern="1200" dirty="0">
                <a:solidFill>
                  <a:schemeClr val="tx1"/>
                </a:solidFill>
                <a:effectLst/>
                <a:latin typeface="+mn-lt"/>
                <a:ea typeface="+mn-ea"/>
                <a:cs typeface="+mn-cs"/>
              </a:rPr>
              <a:t>Introduction - Hwb</a:t>
            </a:r>
            <a:r>
              <a:rPr lang="en-GB" sz="1200" b="0" i="0" kern="1200" dirty="0">
                <a:solidFill>
                  <a:schemeClr val="tx1"/>
                </a:solidFill>
                <a:effectLst/>
                <a:latin typeface="+mn-lt"/>
                <a:ea typeface="+mn-ea"/>
                <a:cs typeface="+mn-cs"/>
              </a:rPr>
              <a:t>. [online] Available at: https://</a:t>
            </a:r>
            <a:r>
              <a:rPr lang="en-GB" sz="1200" b="0" i="0" kern="1200" dirty="0" err="1">
                <a:solidFill>
                  <a:schemeClr val="tx1"/>
                </a:solidFill>
                <a:effectLst/>
                <a:latin typeface="+mn-lt"/>
                <a:ea typeface="+mn-ea"/>
                <a:cs typeface="+mn-cs"/>
              </a:rPr>
              <a:t>hwb.gov.wales</a:t>
            </a:r>
            <a:r>
              <a:rPr lang="en-GB" sz="1200" b="0" i="0" kern="1200" dirty="0">
                <a:solidFill>
                  <a:schemeClr val="tx1"/>
                </a:solidFill>
                <a:effectLst/>
                <a:latin typeface="+mn-lt"/>
                <a:ea typeface="+mn-ea"/>
                <a:cs typeface="+mn-cs"/>
              </a:rPr>
              <a:t>/curriculum-for-</a:t>
            </a:r>
            <a:r>
              <a:rPr lang="en-GB" sz="1200" b="0" i="0" kern="1200" dirty="0" err="1">
                <a:solidFill>
                  <a:schemeClr val="tx1"/>
                </a:solidFill>
                <a:effectLst/>
                <a:latin typeface="+mn-lt"/>
                <a:ea typeface="+mn-ea"/>
                <a:cs typeface="+mn-cs"/>
              </a:rPr>
              <a:t>wales</a:t>
            </a:r>
            <a:r>
              <a:rPr lang="en-GB" sz="1200" b="0" i="0" kern="1200" dirty="0">
                <a:solidFill>
                  <a:schemeClr val="tx1"/>
                </a:solidFill>
                <a:effectLst/>
                <a:latin typeface="+mn-lt"/>
                <a:ea typeface="+mn-ea"/>
                <a:cs typeface="+mn-cs"/>
              </a:rPr>
              <a:t>/introduction</a:t>
            </a:r>
          </a:p>
          <a:p>
            <a:r>
              <a:rPr lang="en-GB" sz="1200" b="0" i="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4</a:t>
            </a:fld>
            <a:endParaRPr lang="en-US"/>
          </a:p>
        </p:txBody>
      </p:sp>
    </p:spTree>
    <p:extLst>
      <p:ext uri="{BB962C8B-B14F-4D97-AF65-F5344CB8AC3E}">
        <p14:creationId xmlns:p14="http://schemas.microsoft.com/office/powerpoint/2010/main" val="11568643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students a chance to consider these – did they align in any way with their idea of what schools should do?</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5</a:t>
            </a:fld>
            <a:endParaRPr lang="en-US"/>
          </a:p>
        </p:txBody>
      </p:sp>
    </p:spTree>
    <p:extLst>
      <p:ext uri="{BB962C8B-B14F-4D97-AF65-F5344CB8AC3E}">
        <p14:creationId xmlns:p14="http://schemas.microsoft.com/office/powerpoint/2010/main" val="202332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get students to consider the the full detail (let them know there are bullets associated with each </a:t>
            </a:r>
            <a:br>
              <a:rPr lang="en-US" dirty="0"/>
            </a:br>
            <a:br>
              <a:rPr lang="en-US" dirty="0"/>
            </a:br>
            <a:r>
              <a:rPr lang="en-US" dirty="0"/>
              <a:t>In groups give one purpose to each, get them to consider what these may look like in a school curriculum – can they think of examples in their phase and or subject/</a:t>
            </a:r>
            <a:r>
              <a:rPr lang="en-US" dirty="0" err="1"/>
              <a:t>aole</a:t>
            </a:r>
            <a:endParaRPr lang="en-US" dirty="0"/>
          </a:p>
          <a:p>
            <a:endParaRPr lang="en-US" dirty="0"/>
          </a:p>
          <a:p>
            <a:r>
              <a:rPr lang="en-US" dirty="0"/>
              <a:t>Can they </a:t>
            </a:r>
            <a:r>
              <a:rPr lang="en-US" dirty="0" err="1"/>
              <a:t>summarise</a:t>
            </a:r>
            <a:r>
              <a:rPr lang="en-US" dirty="0"/>
              <a:t> the whole purpose and it’s underlying principles</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6</a:t>
            </a:fld>
            <a:endParaRPr lang="en-US"/>
          </a:p>
        </p:txBody>
      </p:sp>
    </p:spTree>
    <p:extLst>
      <p:ext uri="{BB962C8B-B14F-4D97-AF65-F5344CB8AC3E}">
        <p14:creationId xmlns:p14="http://schemas.microsoft.com/office/powerpoint/2010/main" val="25022830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learners what the problems are with this notion, particularly across a number of subjects in a school curriculum </a:t>
            </a:r>
          </a:p>
          <a:p>
            <a:endParaRPr lang="en-US" dirty="0"/>
          </a:p>
          <a:p>
            <a:r>
              <a:rPr lang="en-US" dirty="0"/>
              <a:t>They should pick up the obvious:</a:t>
            </a:r>
          </a:p>
          <a:p>
            <a:endParaRPr lang="en-US" dirty="0"/>
          </a:p>
          <a:p>
            <a:r>
              <a:rPr lang="en-US" dirty="0"/>
              <a:t>We develop at different rates</a:t>
            </a:r>
          </a:p>
          <a:p>
            <a:r>
              <a:rPr lang="en-US" dirty="0"/>
              <a:t>Some people will develop faster than others in specific subjects</a:t>
            </a:r>
          </a:p>
        </p:txBody>
      </p:sp>
      <p:sp>
        <p:nvSpPr>
          <p:cNvPr id="4" name="Slide Number Placeholder 3"/>
          <p:cNvSpPr>
            <a:spLocks noGrp="1"/>
          </p:cNvSpPr>
          <p:nvPr>
            <p:ph type="sldNum" sz="quarter" idx="5"/>
          </p:nvPr>
        </p:nvSpPr>
        <p:spPr/>
        <p:txBody>
          <a:bodyPr/>
          <a:lstStyle/>
          <a:p>
            <a:fld id="{5DE5ED7C-BDEC-D342-9D11-A1E312DFE001}" type="slidenum">
              <a:rPr lang="en-US" smtClean="0"/>
              <a:t>7</a:t>
            </a:fld>
            <a:endParaRPr lang="en-US"/>
          </a:p>
        </p:txBody>
      </p:sp>
    </p:spTree>
    <p:extLst>
      <p:ext uri="{BB962C8B-B14F-4D97-AF65-F5344CB8AC3E}">
        <p14:creationId xmlns:p14="http://schemas.microsoft.com/office/powerpoint/2010/main" val="1810824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notion of progression as being nonlinear – and get them to seriously consider the idea of the education they have received, one of age related expectations – all learners, in all subject should be at the exact same point </a:t>
            </a:r>
          </a:p>
        </p:txBody>
      </p:sp>
      <p:sp>
        <p:nvSpPr>
          <p:cNvPr id="4" name="Slide Number Placeholder 3"/>
          <p:cNvSpPr>
            <a:spLocks noGrp="1"/>
          </p:cNvSpPr>
          <p:nvPr>
            <p:ph type="sldNum" sz="quarter" idx="5"/>
          </p:nvPr>
        </p:nvSpPr>
        <p:spPr/>
        <p:txBody>
          <a:bodyPr/>
          <a:lstStyle/>
          <a:p>
            <a:fld id="{5DE5ED7C-BDEC-D342-9D11-A1E312DFE001}" type="slidenum">
              <a:rPr lang="en-US" smtClean="0"/>
              <a:t>8</a:t>
            </a:fld>
            <a:endParaRPr lang="en-US"/>
          </a:p>
        </p:txBody>
      </p:sp>
    </p:spTree>
    <p:extLst>
      <p:ext uri="{BB962C8B-B14F-4D97-AF65-F5344CB8AC3E}">
        <p14:creationId xmlns:p14="http://schemas.microsoft.com/office/powerpoint/2010/main" val="1429093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progression steps very lightly – make sure they know that this will be covered in detail as part of their 6008 module, the important take away is that learners can be anywhere on the progression steps (though progression is expected) the diagram demonstrates nicely how these steps can overlap</a:t>
            </a:r>
          </a:p>
          <a:p>
            <a:endParaRPr lang="en-US" dirty="0"/>
          </a:p>
          <a:p>
            <a:r>
              <a:rPr lang="en-US" dirty="0"/>
              <a:t>get them to consider their own school experience, can they relate to this notion – feel free to use your own phase/subject area experience to provide anecdote for discussion</a:t>
            </a:r>
          </a:p>
          <a:p>
            <a:endParaRPr lang="en-US" dirty="0"/>
          </a:p>
          <a:p>
            <a:r>
              <a:rPr lang="en-US" dirty="0"/>
              <a:t>It is also worth pointing out that this is a reason we mix our </a:t>
            </a:r>
            <a:r>
              <a:rPr lang="en-US" dirty="0" err="1"/>
              <a:t>pri</a:t>
            </a:r>
            <a:r>
              <a:rPr lang="en-US" dirty="0"/>
              <a:t> and secondary – the idea that someone in primary has no idea about how a 12 </a:t>
            </a:r>
            <a:r>
              <a:rPr lang="en-US" dirty="0" err="1"/>
              <a:t>yo</a:t>
            </a:r>
            <a:r>
              <a:rPr lang="en-US" dirty="0"/>
              <a:t> learns (and vice versa) is silly – and we have lots to </a:t>
            </a:r>
            <a:r>
              <a:rPr lang="en-US" dirty="0" err="1"/>
              <a:t>leanr</a:t>
            </a:r>
            <a:r>
              <a:rPr lang="en-US" dirty="0"/>
              <a:t> form </a:t>
            </a:r>
            <a:r>
              <a:rPr lang="en-US" dirty="0" err="1"/>
              <a:t>eachother</a:t>
            </a:r>
            <a:endParaRPr lang="en-US" dirty="0"/>
          </a:p>
          <a:p>
            <a:endParaRPr lang="en-US" dirty="0"/>
          </a:p>
          <a:p>
            <a:endParaRPr lang="en-US" dirty="0"/>
          </a:p>
          <a:p>
            <a:r>
              <a:rPr lang="en-GB" sz="1200" b="0" i="0" kern="1200" dirty="0" err="1">
                <a:solidFill>
                  <a:schemeClr val="tx1"/>
                </a:solidFill>
                <a:effectLst/>
                <a:latin typeface="+mn-lt"/>
                <a:ea typeface="+mn-ea"/>
                <a:cs typeface="+mn-cs"/>
              </a:rPr>
              <a:t>Senedd.wales</a:t>
            </a:r>
            <a:r>
              <a:rPr lang="en-GB" sz="1200" b="0" i="0" kern="1200" dirty="0">
                <a:solidFill>
                  <a:schemeClr val="tx1"/>
                </a:solidFill>
                <a:effectLst/>
                <a:latin typeface="+mn-lt"/>
                <a:ea typeface="+mn-ea"/>
                <a:cs typeface="+mn-cs"/>
              </a:rPr>
              <a:t>. (2022). </a:t>
            </a:r>
            <a:r>
              <a:rPr lang="en-GB" sz="1200" b="0" i="1" kern="1200" dirty="0">
                <a:solidFill>
                  <a:schemeClr val="tx1"/>
                </a:solidFill>
                <a:effectLst/>
                <a:latin typeface="+mn-lt"/>
                <a:ea typeface="+mn-ea"/>
                <a:cs typeface="+mn-cs"/>
              </a:rPr>
              <a:t>Donaldson Review: An end to Key Stages and a change to the way we structure pupils’ progression?</a:t>
            </a:r>
            <a:r>
              <a:rPr lang="en-GB" sz="1200" b="0" i="0" kern="1200" dirty="0">
                <a:solidFill>
                  <a:schemeClr val="tx1"/>
                </a:solidFill>
                <a:effectLst/>
                <a:latin typeface="+mn-lt"/>
                <a:ea typeface="+mn-ea"/>
                <a:cs typeface="+mn-cs"/>
              </a:rPr>
              <a:t> [online] Available at: https://</a:t>
            </a:r>
            <a:r>
              <a:rPr lang="en-GB" sz="1200" b="0" i="0" kern="1200" dirty="0" err="1">
                <a:solidFill>
                  <a:schemeClr val="tx1"/>
                </a:solidFill>
                <a:effectLst/>
                <a:latin typeface="+mn-lt"/>
                <a:ea typeface="+mn-ea"/>
                <a:cs typeface="+mn-cs"/>
              </a:rPr>
              <a:t>research.senedd.wales</a:t>
            </a:r>
            <a:r>
              <a:rPr lang="en-GB" sz="1200" b="0" i="0" kern="1200" dirty="0">
                <a:solidFill>
                  <a:schemeClr val="tx1"/>
                </a:solidFill>
                <a:effectLst/>
                <a:latin typeface="+mn-lt"/>
                <a:ea typeface="+mn-ea"/>
                <a:cs typeface="+mn-cs"/>
              </a:rPr>
              <a:t>/research-articles/donaldson-review-an-end-to-key-stages-and-a-change-to-the-way-we-structure-pupils-progression/ [Accessed 25 Aug. 2022].</a:t>
            </a:r>
          </a:p>
          <a:p>
            <a:r>
              <a:rPr lang="en-GB" sz="1200" b="0" i="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10</a:t>
            </a:fld>
            <a:endParaRPr lang="en-US"/>
          </a:p>
        </p:txBody>
      </p:sp>
    </p:spTree>
    <p:extLst>
      <p:ext uri="{BB962C8B-B14F-4D97-AF65-F5344CB8AC3E}">
        <p14:creationId xmlns:p14="http://schemas.microsoft.com/office/powerpoint/2010/main" val="3652938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some responses</a:t>
            </a:r>
          </a:p>
          <a:p>
            <a:endParaRPr lang="en-GB" dirty="0"/>
          </a:p>
          <a:p>
            <a:r>
              <a:rPr lang="en-GB" dirty="0"/>
              <a:t>unique nature of each</a:t>
            </a:r>
            <a:r>
              <a:rPr lang="en-GB" baseline="0" dirty="0"/>
              <a:t> individual / what each takes from others / how this differs with culture (and the vast array of this). </a:t>
            </a:r>
          </a:p>
          <a:p>
            <a:endParaRPr lang="en-GB" baseline="0" dirty="0"/>
          </a:p>
          <a:p>
            <a:r>
              <a:rPr lang="en-GB" baseline="0" dirty="0"/>
              <a:t>There is some opportunity here to explore the context of development – where we live, the people we know, , our families, how these are different for all of our learners</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11</a:t>
            </a:fld>
            <a:endParaRPr lang="en-US"/>
          </a:p>
        </p:txBody>
      </p:sp>
    </p:spTree>
    <p:extLst>
      <p:ext uri="{BB962C8B-B14F-4D97-AF65-F5344CB8AC3E}">
        <p14:creationId xmlns:p14="http://schemas.microsoft.com/office/powerpoint/2010/main" val="10396516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smaller groups (3/4 </a:t>
            </a:r>
            <a:r>
              <a:rPr lang="en-US" err="1"/>
              <a:t>ish</a:t>
            </a:r>
            <a:r>
              <a:rPr lang="en-US"/>
              <a:t>) get to complete the task – once saved this could be a point of reference for them later on – they will get lots of extra theory in Who’s who</a:t>
            </a:r>
          </a:p>
          <a:p>
            <a:endParaRPr lang="en-US"/>
          </a:p>
          <a:p>
            <a:r>
              <a:rPr lang="en-US"/>
              <a:t>The general overview is on the next slide for you, but it wont play on the screen </a:t>
            </a:r>
            <a:r>
              <a:rPr lang="en-US">
                <a:sym typeface="Wingdings" pitchFamily="2" charset="2"/>
              </a:rPr>
              <a:t>_</a:t>
            </a:r>
            <a:endParaRPr lang="en-US"/>
          </a:p>
        </p:txBody>
      </p:sp>
      <p:sp>
        <p:nvSpPr>
          <p:cNvPr id="4" name="Slide Number Placeholder 3"/>
          <p:cNvSpPr>
            <a:spLocks noGrp="1"/>
          </p:cNvSpPr>
          <p:nvPr>
            <p:ph type="sldNum" sz="quarter" idx="5"/>
          </p:nvPr>
        </p:nvSpPr>
        <p:spPr/>
        <p:txBody>
          <a:bodyPr/>
          <a:lstStyle/>
          <a:p>
            <a:fld id="{5DE5ED7C-BDEC-D342-9D11-A1E312DFE001}" type="slidenum">
              <a:rPr lang="en-US" smtClean="0"/>
              <a:t>14</a:t>
            </a:fld>
            <a:endParaRPr lang="en-US"/>
          </a:p>
        </p:txBody>
      </p:sp>
    </p:spTree>
    <p:extLst>
      <p:ext uri="{BB962C8B-B14F-4D97-AF65-F5344CB8AC3E}">
        <p14:creationId xmlns:p14="http://schemas.microsoft.com/office/powerpoint/2010/main" val="41503930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5 minutes to engage with this task </a:t>
            </a:r>
          </a:p>
          <a:p>
            <a:endParaRPr lang="en-GB" dirty="0"/>
          </a:p>
          <a:p>
            <a:r>
              <a:rPr lang="en-GB" dirty="0"/>
              <a:t>Lecturer invite shared responses illustrating</a:t>
            </a:r>
            <a:r>
              <a:rPr lang="en-GB" baseline="0" dirty="0"/>
              <a:t> the complex nature of the possibilities.  Positives and negatives.</a:t>
            </a:r>
          </a:p>
          <a:p>
            <a:r>
              <a:rPr lang="en-GB" baseline="0" dirty="0"/>
              <a:t>Before introducing the next slide. </a:t>
            </a:r>
          </a:p>
          <a:p>
            <a:endParaRPr lang="en-GB" baseline="0" dirty="0"/>
          </a:p>
          <a:p>
            <a:r>
              <a:rPr lang="en-GB" baseline="0" dirty="0"/>
              <a:t>This will have nuances according to secondary / primary phase.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15</a:t>
            </a:fld>
            <a:endParaRPr lang="en-US"/>
          </a:p>
        </p:txBody>
      </p:sp>
    </p:spTree>
    <p:extLst>
      <p:ext uri="{BB962C8B-B14F-4D97-AF65-F5344CB8AC3E}">
        <p14:creationId xmlns:p14="http://schemas.microsoft.com/office/powerpoint/2010/main" val="16441971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Bronfenbrenner’s ecological systems – does any of this bear resemblance to any diagrams or influences identified by the learners? </a:t>
            </a:r>
          </a:p>
          <a:p>
            <a:r>
              <a:rPr lang="en-GB" dirty="0"/>
              <a:t>Looks at a child’s development within the context of the system of relationships that form his or her environment. Bronfenbrenner’s theory defines complex “layers” of environment, each having an effect on a child’s development. </a:t>
            </a:r>
          </a:p>
          <a:p>
            <a:endParaRPr lang="en-GB" dirty="0"/>
          </a:p>
          <a:p>
            <a:r>
              <a:rPr lang="en-GB" dirty="0"/>
              <a:t>The interaction between factors in the child’s maturing biology, their immediate family/community environment, and the societal landscape fuels and steers his development. Changes or conflict in any one layer will ripple throughout other layers. To study a child’s development then, we must look not only at the child and her immediate environment, but also at the interaction of the larger environment as well.</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448417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Bronfennbrenner</a:t>
            </a:r>
            <a:r>
              <a:rPr lang="en-GB" dirty="0"/>
              <a:t> (and Evans)</a:t>
            </a:r>
            <a:r>
              <a:rPr lang="en-GB" baseline="0" dirty="0"/>
              <a:t> later revised elements of the theory to include time – </a:t>
            </a:r>
          </a:p>
          <a:p>
            <a:r>
              <a:rPr lang="en-GB" baseline="0" dirty="0"/>
              <a:t>As pointed out by </a:t>
            </a:r>
            <a:r>
              <a:rPr lang="en-GB" b="1" baseline="0" dirty="0" err="1"/>
              <a:t>Ashiabi</a:t>
            </a:r>
            <a:r>
              <a:rPr lang="en-GB" b="1" baseline="0" dirty="0"/>
              <a:t> and O’Neil (2015) </a:t>
            </a:r>
            <a:r>
              <a:rPr lang="en-GB" baseline="0" dirty="0"/>
              <a:t>‘more concern was given’ to related concepts including time in later versions. </a:t>
            </a:r>
          </a:p>
          <a:p>
            <a:endParaRPr lang="en-GB" baseline="0" dirty="0"/>
          </a:p>
          <a:p>
            <a:r>
              <a:rPr lang="en-GB" b="1" baseline="0" dirty="0"/>
              <a:t>Christensen J. (2016)</a:t>
            </a:r>
            <a:r>
              <a:rPr lang="en-GB" baseline="0" dirty="0"/>
              <a:t> includes the point on an ‘entrepreneurial’ ex-macro layer provided by the individual – Malmo University Sweden.</a:t>
            </a:r>
          </a:p>
          <a:p>
            <a:endParaRPr lang="en-GB" baseline="0" dirty="0"/>
          </a:p>
          <a:p>
            <a:r>
              <a:rPr lang="en-GB" baseline="0" dirty="0"/>
              <a:t>Worth mentioning that the chronosystem theory also relates to events of great import to young people in their development, and that the timing of the event can have a different impact – think covid for EYFS, compared to a year 6 to year 7 transition compared to GCSEs</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17</a:t>
            </a:fld>
            <a:endParaRPr lang="en-US"/>
          </a:p>
        </p:txBody>
      </p:sp>
    </p:spTree>
    <p:extLst>
      <p:ext uri="{BB962C8B-B14F-4D97-AF65-F5344CB8AC3E}">
        <p14:creationId xmlns:p14="http://schemas.microsoft.com/office/powerpoint/2010/main" val="2774299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smaller groups (3/4 </a:t>
            </a:r>
            <a:r>
              <a:rPr lang="en-US" dirty="0" err="1"/>
              <a:t>ish</a:t>
            </a:r>
            <a:r>
              <a:rPr lang="en-US" dirty="0"/>
              <a:t>) get to complete the task – once saved this could be a point of reference for them later on – they will get lots of extra theory in Who’s who</a:t>
            </a:r>
          </a:p>
          <a:p>
            <a:endParaRPr lang="en-US" dirty="0"/>
          </a:p>
          <a:p>
            <a:r>
              <a:rPr lang="en-US" dirty="0"/>
              <a:t>The general overview is on the next slide for you, but it wont play on the screen </a:t>
            </a:r>
            <a:r>
              <a:rPr lang="en-US" dirty="0">
                <a:sym typeface="Wingdings" pitchFamily="2" charset="2"/>
              </a:rPr>
              <a:t>_</a:t>
            </a:r>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18</a:t>
            </a:fld>
            <a:endParaRPr lang="en-US"/>
          </a:p>
        </p:txBody>
      </p:sp>
    </p:spTree>
    <p:extLst>
      <p:ext uri="{BB962C8B-B14F-4D97-AF65-F5344CB8AC3E}">
        <p14:creationId xmlns:p14="http://schemas.microsoft.com/office/powerpoint/2010/main" val="41503930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19</a:t>
            </a:fld>
            <a:endParaRPr lang="en-US"/>
          </a:p>
        </p:txBody>
      </p:sp>
    </p:spTree>
    <p:extLst>
      <p:ext uri="{BB962C8B-B14F-4D97-AF65-F5344CB8AC3E}">
        <p14:creationId xmlns:p14="http://schemas.microsoft.com/office/powerpoint/2010/main" val="8501904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a:t>
            </a:r>
            <a:r>
              <a:rPr lang="en-GB" baseline="0" dirty="0"/>
              <a:t> to phase – primary / Secondary</a:t>
            </a:r>
          </a:p>
          <a:p>
            <a:endParaRPr lang="en-GB" baseline="0" dirty="0"/>
          </a:p>
          <a:p>
            <a:r>
              <a:rPr lang="en-GB" baseline="0" dirty="0"/>
              <a:t>Activity take 10/15 mins – ask for feedback on these aspects – remind that not all of teaching is content</a:t>
            </a:r>
          </a:p>
        </p:txBody>
      </p:sp>
      <p:sp>
        <p:nvSpPr>
          <p:cNvPr id="4" name="Slide Number Placeholder 3"/>
          <p:cNvSpPr>
            <a:spLocks noGrp="1"/>
          </p:cNvSpPr>
          <p:nvPr>
            <p:ph type="sldNum" sz="quarter" idx="10"/>
          </p:nvPr>
        </p:nvSpPr>
        <p:spPr/>
        <p:txBody>
          <a:bodyPr/>
          <a:lstStyle/>
          <a:p>
            <a:fld id="{866552D6-76DF-0547-BBAF-EACD65B06FFA}" type="slidenum">
              <a:rPr lang="en-US" smtClean="0"/>
              <a:pPr/>
              <a:t>26</a:t>
            </a:fld>
            <a:endParaRPr lang="en-US"/>
          </a:p>
        </p:txBody>
      </p:sp>
    </p:spTree>
    <p:extLst>
      <p:ext uri="{BB962C8B-B14F-4D97-AF65-F5344CB8AC3E}">
        <p14:creationId xmlns:p14="http://schemas.microsoft.com/office/powerpoint/2010/main" val="26650310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in groups to consider these points – what impact do these figure have on a child development – how do they impact what we do in the classroom</a:t>
            </a:r>
          </a:p>
          <a:p>
            <a:endParaRPr lang="en-US" dirty="0"/>
          </a:p>
          <a:p>
            <a:r>
              <a:rPr lang="en-US" dirty="0"/>
              <a:t>Definitely consider the energy crisis as we see it – how does this, as well as poverty impact learners – the impact will be immense – worth noting back that this will impact on every aspect of </a:t>
            </a:r>
            <a:r>
              <a:rPr lang="en-US" dirty="0" err="1"/>
              <a:t>bronfenbrenners</a:t>
            </a:r>
            <a:r>
              <a:rPr lang="en-US" dirty="0"/>
              <a:t> model </a:t>
            </a:r>
          </a:p>
          <a:p>
            <a:endParaRPr lang="en-US" dirty="0"/>
          </a:p>
          <a:p>
            <a:endParaRPr lang="en-US" dirty="0"/>
          </a:p>
          <a:p>
            <a:endParaRPr lang="en-US" dirty="0"/>
          </a:p>
          <a:p>
            <a:endParaRPr lang="en-US" dirty="0"/>
          </a:p>
          <a:p>
            <a:endParaRPr lang="en-US" dirty="0"/>
          </a:p>
          <a:p>
            <a:r>
              <a:rPr lang="en-GB" sz="1200" b="0" i="0" kern="1200" dirty="0">
                <a:solidFill>
                  <a:schemeClr val="tx1"/>
                </a:solidFill>
                <a:effectLst/>
                <a:latin typeface="+mn-lt"/>
                <a:ea typeface="+mn-ea"/>
                <a:cs typeface="+mn-cs"/>
              </a:rPr>
              <a:t>CPAG. (2022). </a:t>
            </a:r>
            <a:r>
              <a:rPr lang="en-GB" sz="1200" b="0" i="1" kern="1200" dirty="0">
                <a:solidFill>
                  <a:schemeClr val="tx1"/>
                </a:solidFill>
                <a:effectLst/>
                <a:latin typeface="+mn-lt"/>
                <a:ea typeface="+mn-ea"/>
                <a:cs typeface="+mn-cs"/>
              </a:rPr>
              <a:t>Child poverty facts and figures</a:t>
            </a:r>
            <a:r>
              <a:rPr lang="en-GB" sz="1200" b="0" i="0" kern="1200" dirty="0">
                <a:solidFill>
                  <a:schemeClr val="tx1"/>
                </a:solidFill>
                <a:effectLst/>
                <a:latin typeface="+mn-lt"/>
                <a:ea typeface="+mn-ea"/>
                <a:cs typeface="+mn-cs"/>
              </a:rPr>
              <a:t>. [online] Available at: https://</a:t>
            </a:r>
            <a:r>
              <a:rPr lang="en-GB" sz="1200" b="0" i="0" kern="1200" dirty="0" err="1">
                <a:solidFill>
                  <a:schemeClr val="tx1"/>
                </a:solidFill>
                <a:effectLst/>
                <a:latin typeface="+mn-lt"/>
                <a:ea typeface="+mn-ea"/>
                <a:cs typeface="+mn-cs"/>
              </a:rPr>
              <a:t>cpag.org.uk</a:t>
            </a:r>
            <a:r>
              <a:rPr lang="en-GB" sz="1200" b="0" i="0" kern="1200" dirty="0">
                <a:solidFill>
                  <a:schemeClr val="tx1"/>
                </a:solidFill>
                <a:effectLst/>
                <a:latin typeface="+mn-lt"/>
                <a:ea typeface="+mn-ea"/>
                <a:cs typeface="+mn-cs"/>
              </a:rPr>
              <a:t>/child-poverty/child-poverty-facts-and-figures  </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27</a:t>
            </a:fld>
            <a:endParaRPr lang="en-US"/>
          </a:p>
        </p:txBody>
      </p:sp>
    </p:spTree>
    <p:extLst>
      <p:ext uri="{BB962C8B-B14F-4D97-AF65-F5344CB8AC3E}">
        <p14:creationId xmlns:p14="http://schemas.microsoft.com/office/powerpoint/2010/main" val="11644469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28</a:t>
            </a:fld>
            <a:endParaRPr lang="en-US"/>
          </a:p>
        </p:txBody>
      </p:sp>
    </p:spTree>
    <p:extLst>
      <p:ext uri="{BB962C8B-B14F-4D97-AF65-F5344CB8AC3E}">
        <p14:creationId xmlns:p14="http://schemas.microsoft.com/office/powerpoint/2010/main" val="2140647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A6655-C52D-E53A-02EA-86E53BC06AC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25168D7-2198-4732-4DCF-F28D32B502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3FDCCAD-15C1-F979-2A77-C7BF84867A00}"/>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5" name="Footer Placeholder 4">
            <a:extLst>
              <a:ext uri="{FF2B5EF4-FFF2-40B4-BE49-F238E27FC236}">
                <a16:creationId xmlns:a16="http://schemas.microsoft.com/office/drawing/2014/main" id="{619B9851-6057-3115-DEF4-6408E0E18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7EDAE5-1CCC-D80F-0B57-B8FD06E3A238}"/>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517039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0DC24-9F17-F111-A25E-A8A75CB1A1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67B510-1B78-F6EA-734E-45CECB06C92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6FE515-D1C7-66F1-0AA0-31CFD1AC9B75}"/>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5" name="Footer Placeholder 4">
            <a:extLst>
              <a:ext uri="{FF2B5EF4-FFF2-40B4-BE49-F238E27FC236}">
                <a16:creationId xmlns:a16="http://schemas.microsoft.com/office/drawing/2014/main" id="{0523154E-7D1F-3092-D0F6-81ABDC5A5B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9796B8-56B6-447E-E021-92D8F4D823BC}"/>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384899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7EF8D-52DF-9CD6-E11B-A5FC274892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06DE26A-2F1A-49DB-C80F-F20E3C52AD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AEC677F-7A32-C32D-B56A-C8E56C296C55}"/>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5" name="Footer Placeholder 4">
            <a:extLst>
              <a:ext uri="{FF2B5EF4-FFF2-40B4-BE49-F238E27FC236}">
                <a16:creationId xmlns:a16="http://schemas.microsoft.com/office/drawing/2014/main" id="{A3DBCBC1-8261-1D61-6D5A-AF5C3B9841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7ACA26-588D-D87F-8CAC-8A59C613A72D}"/>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4204792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44216-7A7D-66FD-2B42-94CE135BA7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A41E4E6-9090-31B6-035A-ABB0920A65D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8CA81DF-5F98-C9B9-D897-4868945D9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00AEDBF-7ED7-15DD-E93D-765CBFC04E2F}"/>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6" name="Footer Placeholder 5">
            <a:extLst>
              <a:ext uri="{FF2B5EF4-FFF2-40B4-BE49-F238E27FC236}">
                <a16:creationId xmlns:a16="http://schemas.microsoft.com/office/drawing/2014/main" id="{D1052562-AC05-C44D-F95A-189E29AAC2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19A1ED-7963-52C7-71EE-4268C2A963F2}"/>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369914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8F5F3-0454-5C51-75DA-7DAACD52768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65D67B4-0523-39C6-1185-806252D4E7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451B339-99A4-604F-4FFD-D46E7EF4CD3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99AA879-AD50-7D71-CFA6-273ACD6A10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BE57C4-1DF1-6966-A402-23D121504E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385AC93-A1BE-F78C-317D-300836C353B1}"/>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8" name="Footer Placeholder 7">
            <a:extLst>
              <a:ext uri="{FF2B5EF4-FFF2-40B4-BE49-F238E27FC236}">
                <a16:creationId xmlns:a16="http://schemas.microsoft.com/office/drawing/2014/main" id="{482C73E7-F997-E9B6-56C8-E0BA7AE137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B7B0D7C-157B-0E0D-C19D-809B3F2A2863}"/>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536718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0E37-3746-033C-7FBC-D1D51B47B81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B8053C8-3741-EFA9-FC23-C46EC66ED1EE}"/>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4" name="Footer Placeholder 3">
            <a:extLst>
              <a:ext uri="{FF2B5EF4-FFF2-40B4-BE49-F238E27FC236}">
                <a16:creationId xmlns:a16="http://schemas.microsoft.com/office/drawing/2014/main" id="{8076ABD4-75FB-EFB8-1E01-F3E55547DC9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528C2E5-FDA4-DE90-8362-98234E84E7E6}"/>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4132630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6DF315-625F-EDDD-AC91-99FEB2C8BA93}"/>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3" name="Footer Placeholder 2">
            <a:extLst>
              <a:ext uri="{FF2B5EF4-FFF2-40B4-BE49-F238E27FC236}">
                <a16:creationId xmlns:a16="http://schemas.microsoft.com/office/drawing/2014/main" id="{7E824AA8-90C7-B952-089F-4B863F6092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9CFD03-9B17-E4F5-3D93-C93C4ADFD6CA}"/>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059330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712EE-FD81-2C98-886E-84D0D3DFB1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6B8EDB4-FD53-55D1-6EAE-4A14D6CF4E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3D1952F-E586-3DCD-42FD-0BEAE14632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954409-FB5E-833E-4AFB-58678B237D7B}"/>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6" name="Footer Placeholder 5">
            <a:extLst>
              <a:ext uri="{FF2B5EF4-FFF2-40B4-BE49-F238E27FC236}">
                <a16:creationId xmlns:a16="http://schemas.microsoft.com/office/drawing/2014/main" id="{25421683-9F1E-CBB6-6F1D-36E90209A7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5BE60B-3652-BF5A-DE50-720A2F0E6D48}"/>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222310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EBF02-CBF7-020E-033C-69D4DDC4ED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9C25080-04EC-AB8C-D63C-54409DD160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3D8568F-3178-3949-57B6-A28EFB3BAE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3898EE-6768-D0CA-5A7C-9BDB4D8BF197}"/>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6" name="Footer Placeholder 5">
            <a:extLst>
              <a:ext uri="{FF2B5EF4-FFF2-40B4-BE49-F238E27FC236}">
                <a16:creationId xmlns:a16="http://schemas.microsoft.com/office/drawing/2014/main" id="{E88597AD-F860-7A47-21DD-F02278E0DC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3F9C5C-7F1C-5C69-C8A2-341066ACA53B}"/>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020060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A211-569C-51A1-C936-FC2D8855CA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EA6CF8-5B55-9085-A03C-59851E92720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A3AC22-B374-4FA4-6394-E1A2CB42CA40}"/>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5" name="Footer Placeholder 4">
            <a:extLst>
              <a:ext uri="{FF2B5EF4-FFF2-40B4-BE49-F238E27FC236}">
                <a16:creationId xmlns:a16="http://schemas.microsoft.com/office/drawing/2014/main" id="{96E0A9DB-86C6-732F-CF8C-62AE1AEEA9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31D86D-553D-C7B6-A4D8-187EBE5C0E51}"/>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98266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64F8CB-4653-1C69-7D87-7DA7C8040B7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F9FD0E-AFAF-A175-7CC2-CB3F96EFAE2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3CA764-27CA-266E-0BF3-B9D443CBBE4E}"/>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5" name="Footer Placeholder 4">
            <a:extLst>
              <a:ext uri="{FF2B5EF4-FFF2-40B4-BE49-F238E27FC236}">
                <a16:creationId xmlns:a16="http://schemas.microsoft.com/office/drawing/2014/main" id="{21CBF3A7-44B5-7573-0B7D-3433003631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7577AF-A64B-1E34-3B3E-E793B3AEE4EB}"/>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494775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2739CB-0562-6AC6-33D2-A096FAF053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6CF7CA4-B528-E902-5D77-3D88589964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0F58BF-4D4E-30D2-0296-B98B4D503B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F54B01-7818-D34A-B972-592564AD0980}" type="datetimeFigureOut">
              <a:rPr lang="en-US" smtClean="0"/>
              <a:t>9/17/23</a:t>
            </a:fld>
            <a:endParaRPr lang="en-US"/>
          </a:p>
        </p:txBody>
      </p:sp>
      <p:sp>
        <p:nvSpPr>
          <p:cNvPr id="5" name="Footer Placeholder 4">
            <a:extLst>
              <a:ext uri="{FF2B5EF4-FFF2-40B4-BE49-F238E27FC236}">
                <a16:creationId xmlns:a16="http://schemas.microsoft.com/office/drawing/2014/main" id="{479AFBDC-7E53-13D3-689D-8DC3A2BD5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4F313D-E52B-5C19-8E81-0CFC24885A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D82D3-F23C-5E41-A6D6-6BE177D1846D}" type="slidenum">
              <a:rPr lang="en-US" smtClean="0"/>
              <a:t>‹#›</a:t>
            </a:fld>
            <a:endParaRPr lang="en-US"/>
          </a:p>
        </p:txBody>
      </p:sp>
    </p:spTree>
    <p:extLst>
      <p:ext uri="{BB962C8B-B14F-4D97-AF65-F5344CB8AC3E}">
        <p14:creationId xmlns:p14="http://schemas.microsoft.com/office/powerpoint/2010/main" val="449659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hwb.gov.wales/cwricwlwm-i-gymru/cynllunio-eich-cwricwlwm/datblygu-gweledigaeth-ar-gyfer-cynllunio-cwricwlwm/#cynllunio-cwricwlwm-a'r-pedwar-diben"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ibEP4xBdJco" TargetMode="External"/><Relationship Id="rId2" Type="http://schemas.openxmlformats.org/officeDocument/2006/relationships/hyperlink" Target="https://www.youtube.com/watch?v=gnArvcWaH6I" TargetMode="Externa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hyperlink" Target="https://www.youtube.com/watch?v=dmBqwWlJg8U"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s://doi.org/10.1080/02607476.2020.183137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8C86320D-3616-E719-589D-BF9BB680B67D}"/>
              </a:ext>
            </a:extLst>
          </p:cNvPr>
          <p:cNvPicPr>
            <a:picLocks noChangeAspect="1"/>
          </p:cNvPicPr>
          <p:nvPr/>
        </p:nvPicPr>
        <p:blipFill rotWithShape="1">
          <a:blip r:embed="rId2"/>
          <a:srcRect t="17883"/>
          <a:stretch/>
        </p:blipFill>
        <p:spPr>
          <a:xfrm>
            <a:off x="-3047" y="10"/>
            <a:ext cx="12191999" cy="6857990"/>
          </a:xfrm>
          <a:prstGeom prst="rect">
            <a:avLst/>
          </a:prstGeom>
        </p:spPr>
      </p:pic>
      <p:sp>
        <p:nvSpPr>
          <p:cNvPr id="23" name="Rectangle 2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9F0423-F41A-CD50-1DF7-4F98F564031A}"/>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cy-GB" sz="5200">
                <a:solidFill>
                  <a:srgbClr val="FFFFFF"/>
                </a:solidFill>
              </a:rPr>
              <a:t>Natur Gyfannol Dysgu</a:t>
            </a:r>
          </a:p>
        </p:txBody>
      </p:sp>
      <p:sp>
        <p:nvSpPr>
          <p:cNvPr id="3" name="Subtitle 2">
            <a:extLst>
              <a:ext uri="{FF2B5EF4-FFF2-40B4-BE49-F238E27FC236}">
                <a16:creationId xmlns:a16="http://schemas.microsoft.com/office/drawing/2014/main" id="{1CC830BF-226F-B140-432E-CDCA033745F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dirty="0">
                <a:solidFill>
                  <a:srgbClr val="FFFFFF"/>
                </a:solidFill>
              </a:rPr>
              <a:t>2023-4</a:t>
            </a:r>
          </a:p>
        </p:txBody>
      </p:sp>
      <p:sp>
        <p:nvSpPr>
          <p:cNvPr id="4" name="TextBox 3">
            <a:extLst>
              <a:ext uri="{FF2B5EF4-FFF2-40B4-BE49-F238E27FC236}">
                <a16:creationId xmlns:a16="http://schemas.microsoft.com/office/drawing/2014/main" id="{16783986-3F9B-561E-C662-1D079F42BD55}"/>
              </a:ext>
            </a:extLst>
          </p:cNvPr>
          <p:cNvSpPr txBox="1"/>
          <p:nvPr/>
        </p:nvSpPr>
        <p:spPr>
          <a:xfrm>
            <a:off x="-1421027" y="56841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604282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587614-4B27-CBCA-87A1-143C068564B8}"/>
              </a:ext>
            </a:extLst>
          </p:cNvPr>
          <p:cNvSpPr>
            <a:spLocks noGrp="1"/>
          </p:cNvSpPr>
          <p:nvPr>
            <p:ph type="title"/>
          </p:nvPr>
        </p:nvSpPr>
        <p:spPr>
          <a:xfrm>
            <a:off x="1383564" y="348865"/>
            <a:ext cx="9718111" cy="1576446"/>
          </a:xfrm>
        </p:spPr>
        <p:txBody>
          <a:bodyPr anchor="ctr">
            <a:normAutofit/>
          </a:bodyPr>
          <a:lstStyle/>
          <a:p>
            <a:r>
              <a:rPr lang="cy-GB" sz="4000">
                <a:solidFill>
                  <a:srgbClr val="FFFFFF"/>
                </a:solidFill>
              </a:rPr>
              <a:t>Y sesiwn hon</a:t>
            </a:r>
          </a:p>
        </p:txBody>
      </p:sp>
      <p:graphicFrame>
        <p:nvGraphicFramePr>
          <p:cNvPr id="5" name="Content Placeholder 2">
            <a:extLst>
              <a:ext uri="{FF2B5EF4-FFF2-40B4-BE49-F238E27FC236}">
                <a16:creationId xmlns:a16="http://schemas.microsoft.com/office/drawing/2014/main" id="{CCF28845-89F2-6116-D0E1-74B375165DD0}"/>
              </a:ext>
            </a:extLst>
          </p:cNvPr>
          <p:cNvGraphicFramePr>
            <a:graphicFrameLocks noGrp="1"/>
          </p:cNvGraphicFramePr>
          <p:nvPr>
            <p:ph idx="1"/>
            <p:extLst>
              <p:ext uri="{D42A27DB-BD31-4B8C-83A1-F6EECF244321}">
                <p14:modId xmlns:p14="http://schemas.microsoft.com/office/powerpoint/2010/main" val="69376000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9029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FF10CE-6D5F-E001-29B5-14A9537A1457}"/>
              </a:ext>
            </a:extLst>
          </p:cNvPr>
          <p:cNvSpPr>
            <a:spLocks noGrp="1"/>
          </p:cNvSpPr>
          <p:nvPr>
            <p:ph type="title"/>
          </p:nvPr>
        </p:nvSpPr>
        <p:spPr>
          <a:xfrm>
            <a:off x="1383564" y="348865"/>
            <a:ext cx="9718111" cy="1576446"/>
          </a:xfrm>
        </p:spPr>
        <p:txBody>
          <a:bodyPr anchor="ctr">
            <a:normAutofit/>
          </a:bodyPr>
          <a:lstStyle/>
          <a:p>
            <a:r>
              <a:rPr lang="cy-GB" sz="4000">
                <a:solidFill>
                  <a:srgbClr val="FFFFFF"/>
                </a:solidFill>
              </a:rPr>
              <a:t>Datblygiad a dysgu</a:t>
            </a:r>
          </a:p>
        </p:txBody>
      </p:sp>
      <p:graphicFrame>
        <p:nvGraphicFramePr>
          <p:cNvPr id="12" name="Content Placeholder 2">
            <a:extLst>
              <a:ext uri="{FF2B5EF4-FFF2-40B4-BE49-F238E27FC236}">
                <a16:creationId xmlns:a16="http://schemas.microsoft.com/office/drawing/2014/main" id="{3C2AA2B7-51F0-F89F-3271-9C6F9E9BFA0D}"/>
              </a:ext>
            </a:extLst>
          </p:cNvPr>
          <p:cNvGraphicFramePr>
            <a:graphicFrameLocks noGrp="1"/>
          </p:cNvGraphicFramePr>
          <p:nvPr>
            <p:ph idx="1"/>
            <p:extLst>
              <p:ext uri="{D42A27DB-BD31-4B8C-83A1-F6EECF244321}">
                <p14:modId xmlns:p14="http://schemas.microsoft.com/office/powerpoint/2010/main" val="350308036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1765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18B36A-D076-288E-3DCC-F0C4F736674C}"/>
              </a:ext>
            </a:extLst>
          </p:cNvPr>
          <p:cNvSpPr>
            <a:spLocks noGrp="1"/>
          </p:cNvSpPr>
          <p:nvPr>
            <p:ph type="title"/>
          </p:nvPr>
        </p:nvSpPr>
        <p:spPr>
          <a:xfrm>
            <a:off x="4553733" y="548464"/>
            <a:ext cx="6798541" cy="1675623"/>
          </a:xfrm>
        </p:spPr>
        <p:txBody>
          <a:bodyPr anchor="b">
            <a:normAutofit/>
          </a:bodyPr>
          <a:lstStyle/>
          <a:p>
            <a:r>
              <a:rPr lang="cy-GB" sz="3700"/>
              <a:t>Sut mae’r syniadau hyn wedi’u gwireddu yn y Cwricwlwm newydd i Gymru</a:t>
            </a:r>
          </a:p>
        </p:txBody>
      </p:sp>
      <p:pic>
        <p:nvPicPr>
          <p:cNvPr id="12" name="Picture 11" descr="Metal tic-tac-toe game pieces">
            <a:extLst>
              <a:ext uri="{FF2B5EF4-FFF2-40B4-BE49-F238E27FC236}">
                <a16:creationId xmlns:a16="http://schemas.microsoft.com/office/drawing/2014/main" id="{9F69AC40-A426-3391-D4A5-B16CC0B0657E}"/>
              </a:ext>
            </a:extLst>
          </p:cNvPr>
          <p:cNvPicPr>
            <a:picLocks noChangeAspect="1"/>
          </p:cNvPicPr>
          <p:nvPr/>
        </p:nvPicPr>
        <p:blipFill rotWithShape="1">
          <a:blip r:embed="rId3"/>
          <a:srcRect l="20285" r="3382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ECD6A13-D073-A07A-72DC-3B5B66AB560C}"/>
              </a:ext>
            </a:extLst>
          </p:cNvPr>
          <p:cNvSpPr>
            <a:spLocks noGrp="1"/>
          </p:cNvSpPr>
          <p:nvPr>
            <p:ph idx="1"/>
          </p:nvPr>
        </p:nvSpPr>
        <p:spPr>
          <a:xfrm>
            <a:off x="4553734" y="2409830"/>
            <a:ext cx="6798539" cy="3705217"/>
          </a:xfrm>
        </p:spPr>
        <p:txBody>
          <a:bodyPr>
            <a:normAutofit/>
          </a:bodyPr>
          <a:lstStyle/>
          <a:p>
            <a:pPr marL="0" indent="0">
              <a:buNone/>
            </a:pPr>
            <a:r>
              <a:rPr lang="cy-GB" sz="2000"/>
              <a:t>Y pedwar diben</a:t>
            </a:r>
          </a:p>
          <a:p>
            <a:pPr marL="0" indent="0">
              <a:buNone/>
            </a:pPr>
            <a:endParaRPr lang="en-US" sz="2000"/>
          </a:p>
          <a:p>
            <a:pPr marL="0" indent="0" fontAlgn="base">
              <a:spcBef>
                <a:spcPts val="1000"/>
              </a:spcBef>
              <a:buNone/>
            </a:pPr>
            <a:r>
              <a:rPr lang="cy-GB" sz="2000" kern="1200">
                <a:effectLst/>
                <a:latin typeface="Calibri" panose="020F0502020204030204" pitchFamily="34" charset="0"/>
                <a:ea typeface="DengXian" panose="02010600030101010101" pitchFamily="2" charset="-122"/>
                <a:cs typeface="Arial" panose="020B0604020202020204" pitchFamily="34" charset="0"/>
              </a:rPr>
              <a:t>Y </a:t>
            </a:r>
            <a:r>
              <a:rPr lang="cy-GB" sz="2000" b="1" kern="1200">
                <a:effectLst/>
                <a:latin typeface="Calibri" panose="020F0502020204030204" pitchFamily="34" charset="0"/>
                <a:ea typeface="DengXian" panose="02010600030101010101" pitchFamily="2" charset="-122"/>
                <a:cs typeface="Arial" panose="020B0604020202020204" pitchFamily="34" charset="0"/>
              </a:rPr>
              <a:t>p</a:t>
            </a:r>
            <a:r>
              <a:rPr lang="cy-GB" sz="2000" b="1">
                <a:effectLst/>
                <a:latin typeface="Calibri" panose="020F0502020204030204" pitchFamily="34" charset="0"/>
                <a:ea typeface="Times New Roman" panose="02020603050405020304" pitchFamily="18" charset="0"/>
              </a:rPr>
              <a:t>edwar diben</a:t>
            </a:r>
            <a:r>
              <a:rPr lang="cy-GB" sz="2000">
                <a:effectLst/>
                <a:latin typeface="Calibri" panose="020F0502020204030204" pitchFamily="34" charset="0"/>
                <a:ea typeface="Times New Roman" panose="02020603050405020304" pitchFamily="18" charset="0"/>
              </a:rPr>
              <a:t> yw’r weledigaeth a’r dyhead a rennir ar gyfer pob plentyn a pherson ifanc</a:t>
            </a:r>
            <a:r>
              <a:rPr lang="cy-GB" sz="2000">
                <a:effectLst/>
                <a:latin typeface="Times New Roman" panose="02020603050405020304" pitchFamily="18" charset="0"/>
                <a:ea typeface="Times New Roman" panose="02020603050405020304" pitchFamily="18" charset="0"/>
              </a:rPr>
              <a:t>.</a:t>
            </a:r>
            <a:r>
              <a:rPr lang="cy-GB" sz="2000" kern="1200">
                <a:effectLst/>
                <a:latin typeface="Calibri" panose="020F0502020204030204" pitchFamily="34" charset="0"/>
                <a:ea typeface="DengXian" panose="02010600030101010101" pitchFamily="2" charset="-122"/>
                <a:cs typeface="Arial" panose="020B0604020202020204" pitchFamily="34" charset="0"/>
              </a:rPr>
              <a:t> Drwy gyflawni’r rhain, rydym yn gosod disgwyliadau uchel i bawb, yn hyrwyddo lles unigolion a’r genedl, yn mynd i’r afael ag anwybodaeth a </a:t>
            </a:r>
            <a:r>
              <a:rPr lang="cy-GB" sz="2000" kern="1200" noProof="1">
                <a:effectLst/>
                <a:latin typeface="Calibri" panose="020F0502020204030204" pitchFamily="34" charset="0"/>
                <a:ea typeface="DengXian" panose="02010600030101010101" pitchFamily="2" charset="-122"/>
                <a:cs typeface="Arial" panose="020B0604020202020204" pitchFamily="34" charset="0"/>
              </a:rPr>
              <a:t>chamwybodaeth</a:t>
            </a:r>
            <a:r>
              <a:rPr lang="cy-GB" sz="2000" kern="1200">
                <a:effectLst/>
                <a:latin typeface="Calibri" panose="020F0502020204030204" pitchFamily="34" charset="0"/>
                <a:ea typeface="DengXian" panose="02010600030101010101" pitchFamily="2" charset="-122"/>
                <a:cs typeface="Arial" panose="020B0604020202020204" pitchFamily="34" charset="0"/>
              </a:rPr>
              <a:t>, ac yn annog ymgysylltiad beirniadol a dinesig.</a:t>
            </a:r>
            <a:endParaRPr lang="cy-GB" sz="2000">
              <a:effectLst/>
              <a:latin typeface="Times New Roman" panose="02020603050405020304" pitchFamily="18" charset="0"/>
              <a:ea typeface="Times New Roman" panose="02020603050405020304" pitchFamily="18" charset="0"/>
            </a:endParaRPr>
          </a:p>
          <a:p>
            <a:pPr marL="0" indent="0" fontAlgn="base">
              <a:spcBef>
                <a:spcPts val="1000"/>
              </a:spcBef>
              <a:buNone/>
            </a:pPr>
            <a:r>
              <a:rPr lang="cy-GB" sz="2000" kern="1200">
                <a:effectLst/>
                <a:latin typeface="Calibri" panose="020F0502020204030204" pitchFamily="34" charset="0"/>
                <a:ea typeface="DengXian" panose="02010600030101010101" pitchFamily="2" charset="-122"/>
                <a:cs typeface="Arial" panose="020B0604020202020204" pitchFamily="34" charset="0"/>
              </a:rPr>
              <a:t>Cwricwlwm ysgol yw popeth y bydd dysgwr yn ei brofi wrth gyflawni’r </a:t>
            </a:r>
            <a:r>
              <a:rPr lang="cy-GB" sz="2000" b="1" kern="1200">
                <a:effectLst/>
                <a:latin typeface="Calibri" panose="020F0502020204030204" pitchFamily="34" charset="0"/>
                <a:ea typeface="DengXian" panose="02010600030101010101" pitchFamily="2" charset="-122"/>
                <a:cs typeface="Arial" panose="020B0604020202020204" pitchFamily="34" charset="0"/>
              </a:rPr>
              <a:t>pedwar diben</a:t>
            </a:r>
            <a:r>
              <a:rPr lang="cy-GB" sz="2000" kern="1200">
                <a:effectLst/>
                <a:latin typeface="Calibri" panose="020F0502020204030204" pitchFamily="34" charset="0"/>
                <a:ea typeface="DengXian" panose="02010600030101010101" pitchFamily="2" charset="-122"/>
                <a:cs typeface="Arial" panose="020B0604020202020204" pitchFamily="34" charset="0"/>
              </a:rPr>
              <a:t>.</a:t>
            </a:r>
            <a:r>
              <a:rPr lang="en-GB" sz="2000" kern="1200">
                <a:effectLst/>
                <a:latin typeface="Calibri" panose="020F0502020204030204" pitchFamily="34" charset="0"/>
                <a:ea typeface="DengXian" panose="02010600030101010101" pitchFamily="2" charset="-122"/>
                <a:cs typeface="Arial" panose="020B0604020202020204" pitchFamily="34" charset="0"/>
              </a:rPr>
              <a:t> </a:t>
            </a:r>
            <a:endParaRPr lang="cy-GB" sz="2000">
              <a:effectLst/>
              <a:latin typeface="Times New Roman" panose="02020603050405020304" pitchFamily="18" charset="0"/>
              <a:ea typeface="Times New Roman" panose="02020603050405020304" pitchFamily="18" charset="0"/>
            </a:endParaRPr>
          </a:p>
          <a:p>
            <a:pPr marL="0" indent="0">
              <a:buNone/>
            </a:pPr>
            <a:r>
              <a:rPr lang="en-GB" sz="2000" kern="1200">
                <a:effectLst/>
                <a:latin typeface="Calibri" panose="020F0502020204030204" pitchFamily="34" charset="0"/>
                <a:ea typeface="DengXian" panose="02010600030101010101" pitchFamily="2" charset="-122"/>
                <a:cs typeface="Arial" panose="020B0604020202020204" pitchFamily="34" charset="0"/>
              </a:rPr>
              <a:t>(</a:t>
            </a:r>
            <a:r>
              <a:rPr lang="cy-GB" sz="2000" kern="1200" noProof="1">
                <a:effectLst/>
                <a:latin typeface="Calibri" panose="020F0502020204030204" pitchFamily="34" charset="0"/>
                <a:ea typeface="DengXian" panose="02010600030101010101" pitchFamily="2" charset="-122"/>
                <a:cs typeface="Arial" panose="020B0604020202020204" pitchFamily="34" charset="0"/>
              </a:rPr>
              <a:t>Llyw.cymru</a:t>
            </a:r>
            <a:r>
              <a:rPr lang="en-GB" sz="2000" kern="1200">
                <a:effectLst/>
                <a:latin typeface="Calibri" panose="020F0502020204030204" pitchFamily="34" charset="0"/>
                <a:ea typeface="DengXian" panose="02010600030101010101" pitchFamily="2" charset="-122"/>
                <a:cs typeface="Arial" panose="020B0604020202020204" pitchFamily="34" charset="0"/>
              </a:rPr>
              <a:t>, 2015)</a:t>
            </a:r>
            <a:endParaRPr lang="en-US" sz="2000"/>
          </a:p>
        </p:txBody>
      </p:sp>
    </p:spTree>
    <p:extLst>
      <p:ext uri="{BB962C8B-B14F-4D97-AF65-F5344CB8AC3E}">
        <p14:creationId xmlns:p14="http://schemas.microsoft.com/office/powerpoint/2010/main" val="1200638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A3FA2-9375-9406-EB72-82758DB4E60D}"/>
              </a:ext>
            </a:extLst>
          </p:cNvPr>
          <p:cNvSpPr>
            <a:spLocks noGrp="1"/>
          </p:cNvSpPr>
          <p:nvPr>
            <p:ph type="title"/>
          </p:nvPr>
        </p:nvSpPr>
        <p:spPr>
          <a:xfrm>
            <a:off x="761800" y="762001"/>
            <a:ext cx="5334197" cy="1708242"/>
          </a:xfrm>
        </p:spPr>
        <p:txBody>
          <a:bodyPr anchor="ctr">
            <a:normAutofit/>
          </a:bodyPr>
          <a:lstStyle/>
          <a:p>
            <a:r>
              <a:rPr lang="cy-GB" sz="4000"/>
              <a:t>Y Pedwar Diben</a:t>
            </a:r>
          </a:p>
        </p:txBody>
      </p:sp>
      <p:sp>
        <p:nvSpPr>
          <p:cNvPr id="3" name="Content Placeholder 2">
            <a:extLst>
              <a:ext uri="{FF2B5EF4-FFF2-40B4-BE49-F238E27FC236}">
                <a16:creationId xmlns:a16="http://schemas.microsoft.com/office/drawing/2014/main" id="{3F2ED3C4-FBAC-C51F-890A-7E8D45DD05B0}"/>
              </a:ext>
            </a:extLst>
          </p:cNvPr>
          <p:cNvSpPr>
            <a:spLocks noGrp="1"/>
          </p:cNvSpPr>
          <p:nvPr>
            <p:ph idx="1"/>
          </p:nvPr>
        </p:nvSpPr>
        <p:spPr>
          <a:xfrm>
            <a:off x="761800" y="2470244"/>
            <a:ext cx="5334197" cy="3769835"/>
          </a:xfrm>
        </p:spPr>
        <p:txBody>
          <a:bodyPr anchor="ctr">
            <a:normAutofit/>
          </a:bodyPr>
          <a:lstStyle/>
          <a:p>
            <a:pPr marL="742950" lvl="1" indent="-285750" fontAlgn="base">
              <a:spcAft>
                <a:spcPts val="800"/>
              </a:spcAft>
              <a:buFont typeface="Arial" panose="020B0604020202020204" pitchFamily="34" charset="0"/>
              <a:buChar char="•"/>
              <a:tabLst>
                <a:tab pos="914400" algn="l"/>
              </a:tabLst>
            </a:pPr>
            <a:r>
              <a:rPr lang="cy-GB" sz="2000" b="1" kern="1200" dirty="0">
                <a:effectLst/>
                <a:latin typeface="Calibri" panose="020F0502020204030204" pitchFamily="34" charset="0"/>
                <a:ea typeface="DengXian" panose="02010600030101010101" pitchFamily="2" charset="-122"/>
                <a:cs typeface="Times New Roman" panose="02020603050405020304" pitchFamily="18" charset="0"/>
              </a:rPr>
              <a:t>Ddysgwyr uchelgeisiol, galluog </a:t>
            </a:r>
            <a:r>
              <a:rPr lang="cy-GB" sz="2000" kern="1200" dirty="0">
                <a:effectLst/>
                <a:latin typeface="Calibri" panose="020F0502020204030204" pitchFamily="34" charset="0"/>
                <a:ea typeface="DengXian" panose="02010600030101010101" pitchFamily="2" charset="-122"/>
                <a:cs typeface="Times New Roman" panose="02020603050405020304" pitchFamily="18" charset="0"/>
              </a:rPr>
              <a:t>sy’n barod i ddysgu drwy gydol eu hoes.</a:t>
            </a:r>
            <a:endParaRPr lang="cy-GB" sz="20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fontAlgn="base">
              <a:spcAft>
                <a:spcPts val="800"/>
              </a:spcAft>
              <a:buFont typeface="Arial" panose="020B0604020202020204" pitchFamily="34" charset="0"/>
              <a:buChar char="•"/>
              <a:tabLst>
                <a:tab pos="914400" algn="l"/>
              </a:tabLst>
            </a:pPr>
            <a:r>
              <a:rPr lang="cy-GB" sz="2000" b="1" kern="1200" dirty="0">
                <a:effectLst/>
                <a:latin typeface="Calibri" panose="020F0502020204030204" pitchFamily="34" charset="0"/>
                <a:ea typeface="DengXian" panose="02010600030101010101" pitchFamily="2" charset="-122"/>
                <a:cs typeface="Times New Roman" panose="02020603050405020304" pitchFamily="18" charset="0"/>
              </a:rPr>
              <a:t>Cyfranwyr mentrus, creadigol </a:t>
            </a:r>
            <a:r>
              <a:rPr lang="cy-GB" sz="2000" kern="1200" dirty="0">
                <a:effectLst/>
                <a:latin typeface="Calibri" panose="020F0502020204030204" pitchFamily="34" charset="0"/>
                <a:ea typeface="DengXian" panose="02010600030101010101" pitchFamily="2" charset="-122"/>
                <a:cs typeface="Times New Roman" panose="02020603050405020304" pitchFamily="18" charset="0"/>
              </a:rPr>
              <a:t>sy’n barod i chwarae eu rhan yn llawn mewn bywyd a gwaith.</a:t>
            </a:r>
            <a:endParaRPr lang="cy-GB" sz="20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fontAlgn="base">
              <a:spcAft>
                <a:spcPts val="800"/>
              </a:spcAft>
              <a:buFont typeface="Arial" panose="020B0604020202020204" pitchFamily="34" charset="0"/>
              <a:buChar char="•"/>
              <a:tabLst>
                <a:tab pos="914400" algn="l"/>
              </a:tabLst>
            </a:pPr>
            <a:r>
              <a:rPr lang="cy-GB" sz="2000" b="1" kern="1200" dirty="0">
                <a:effectLst/>
                <a:latin typeface="Calibri" panose="020F0502020204030204" pitchFamily="34" charset="0"/>
                <a:ea typeface="DengXian" panose="02010600030101010101" pitchFamily="2" charset="-122"/>
                <a:cs typeface="Times New Roman" panose="02020603050405020304" pitchFamily="18" charset="0"/>
              </a:rPr>
              <a:t>Dinasyddion egwyddorol, gwybodus </a:t>
            </a:r>
            <a:r>
              <a:rPr lang="cy-GB" sz="2000" kern="1200" dirty="0">
                <a:effectLst/>
                <a:latin typeface="Calibri" panose="020F0502020204030204" pitchFamily="34" charset="0"/>
                <a:ea typeface="DengXian" panose="02010600030101010101" pitchFamily="2" charset="-122"/>
                <a:cs typeface="Times New Roman" panose="02020603050405020304" pitchFamily="18" charset="0"/>
              </a:rPr>
              <a:t>sydd yn barod i fod yn ddinasyddion i Gymru a’r byd.</a:t>
            </a:r>
            <a:endParaRPr lang="cy-GB" sz="2000" dirty="0">
              <a:effectLst/>
              <a:latin typeface="Calibri" panose="020F0502020204030204" pitchFamily="34" charset="0"/>
              <a:ea typeface="DengXian" panose="02010600030101010101" pitchFamily="2" charset="-122"/>
              <a:cs typeface="Times New Roman" panose="02020603050405020304" pitchFamily="18" charset="0"/>
            </a:endParaRPr>
          </a:p>
          <a:p>
            <a:pPr marL="715963" indent="-271463"/>
            <a:r>
              <a:rPr lang="cy-GB" sz="2000" b="1" kern="1200" dirty="0">
                <a:effectLst/>
                <a:latin typeface="Calibri" panose="020F0502020204030204" pitchFamily="34" charset="0"/>
                <a:ea typeface="DengXian" panose="02010600030101010101" pitchFamily="2" charset="-122"/>
                <a:cs typeface="Arial" panose="020B0604020202020204" pitchFamily="34" charset="0"/>
              </a:rPr>
              <a:t>Unigolion iach, hyderus </a:t>
            </a:r>
            <a:r>
              <a:rPr lang="cy-GB" sz="2000" kern="1200" dirty="0">
                <a:effectLst/>
                <a:latin typeface="Calibri" panose="020F0502020204030204" pitchFamily="34" charset="0"/>
                <a:ea typeface="DengXian" panose="02010600030101010101" pitchFamily="2" charset="-122"/>
                <a:cs typeface="Arial" panose="020B0604020202020204" pitchFamily="34" charset="0"/>
              </a:rPr>
              <a:t>sy’n barod i fyw bywyd gan wireddu eu dyheadau fel aelodau gwerthfawr o gymdeithas.</a:t>
            </a:r>
            <a:endParaRPr lang="en-US" sz="2000" dirty="0"/>
          </a:p>
        </p:txBody>
      </p:sp>
      <p:pic>
        <p:nvPicPr>
          <p:cNvPr id="12" name="Picture 11" descr="Rubber boots at back door">
            <a:extLst>
              <a:ext uri="{FF2B5EF4-FFF2-40B4-BE49-F238E27FC236}">
                <a16:creationId xmlns:a16="http://schemas.microsoft.com/office/drawing/2014/main" id="{B0571DD1-828E-1A1D-15AB-98D5EFAD8A57}"/>
              </a:ext>
            </a:extLst>
          </p:cNvPr>
          <p:cNvPicPr>
            <a:picLocks noChangeAspect="1"/>
          </p:cNvPicPr>
          <p:nvPr/>
        </p:nvPicPr>
        <p:blipFill rotWithShape="1">
          <a:blip r:embed="rId3"/>
          <a:srcRect l="5150" r="43013"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781878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A3FA2-9375-9406-EB72-82758DB4E60D}"/>
              </a:ext>
            </a:extLst>
          </p:cNvPr>
          <p:cNvSpPr>
            <a:spLocks noGrp="1"/>
          </p:cNvSpPr>
          <p:nvPr>
            <p:ph type="title"/>
          </p:nvPr>
        </p:nvSpPr>
        <p:spPr>
          <a:xfrm>
            <a:off x="761803" y="350196"/>
            <a:ext cx="4646904" cy="1624520"/>
          </a:xfrm>
        </p:spPr>
        <p:txBody>
          <a:bodyPr anchor="ctr">
            <a:normAutofit/>
          </a:bodyPr>
          <a:lstStyle/>
          <a:p>
            <a:r>
              <a:rPr lang="cy-GB" sz="4000"/>
              <a:t>Y Pedwar Diben</a:t>
            </a:r>
          </a:p>
        </p:txBody>
      </p:sp>
      <p:sp>
        <p:nvSpPr>
          <p:cNvPr id="3" name="Content Placeholder 2">
            <a:extLst>
              <a:ext uri="{FF2B5EF4-FFF2-40B4-BE49-F238E27FC236}">
                <a16:creationId xmlns:a16="http://schemas.microsoft.com/office/drawing/2014/main" id="{3F2ED3C4-FBAC-C51F-890A-7E8D45DD05B0}"/>
              </a:ext>
            </a:extLst>
          </p:cNvPr>
          <p:cNvSpPr>
            <a:spLocks noGrp="1"/>
          </p:cNvSpPr>
          <p:nvPr>
            <p:ph idx="1"/>
          </p:nvPr>
        </p:nvSpPr>
        <p:spPr>
          <a:xfrm>
            <a:off x="761802" y="2743200"/>
            <a:ext cx="4646905" cy="3613149"/>
          </a:xfrm>
        </p:spPr>
        <p:txBody>
          <a:bodyPr anchor="ctr">
            <a:normAutofit/>
          </a:bodyPr>
          <a:lstStyle/>
          <a:p>
            <a:pPr fontAlgn="base">
              <a:spcAft>
                <a:spcPts val="800"/>
              </a:spcAft>
            </a:pPr>
            <a:r>
              <a:rPr lang="en-US" sz="2000">
                <a:hlinkClick r:id="rId3"/>
              </a:rPr>
              <a:t>https://hwb.gov.wales/cwricwlwm-i-gymru/cynllunio-eich-cwricwlwm/datblygu-gweledigaeth-ar-gyfer-cynllunio-cwricwlwm/#cynllunio-cwricwlwm-a'r-pedwar-diben</a:t>
            </a:r>
            <a:endParaRPr lang="en-US" sz="2000"/>
          </a:p>
          <a:p>
            <a:pPr fontAlgn="base">
              <a:spcAft>
                <a:spcPts val="800"/>
              </a:spcAft>
            </a:pPr>
            <a:endParaRPr lang="en-US" sz="2000"/>
          </a:p>
          <a:p>
            <a:pPr marL="0" indent="0" fontAlgn="base">
              <a:spcAft>
                <a:spcPts val="800"/>
              </a:spcAft>
              <a:buNone/>
            </a:pPr>
            <a:endParaRPr lang="en-US" sz="2000"/>
          </a:p>
        </p:txBody>
      </p:sp>
      <p:pic>
        <p:nvPicPr>
          <p:cNvPr id="12" name="Picture 11" descr="An arrow pointing right">
            <a:extLst>
              <a:ext uri="{FF2B5EF4-FFF2-40B4-BE49-F238E27FC236}">
                <a16:creationId xmlns:a16="http://schemas.microsoft.com/office/drawing/2014/main" id="{3202BCA3-B831-7218-956E-3B8937F89A38}"/>
              </a:ext>
            </a:extLst>
          </p:cNvPr>
          <p:cNvPicPr>
            <a:picLocks noChangeAspect="1"/>
          </p:cNvPicPr>
          <p:nvPr/>
        </p:nvPicPr>
        <p:blipFill rotWithShape="1">
          <a:blip r:embed="rId4"/>
          <a:srcRect l="2099" r="38946" b="-1"/>
          <a:stretch/>
        </p:blipFill>
        <p:spPr>
          <a:xfrm>
            <a:off x="6096000" y="1"/>
            <a:ext cx="6102825" cy="6858000"/>
          </a:xfrm>
          <a:prstGeom prst="rect">
            <a:avLst/>
          </a:prstGeom>
        </p:spPr>
      </p:pic>
    </p:spTree>
    <p:extLst>
      <p:ext uri="{BB962C8B-B14F-4D97-AF65-F5344CB8AC3E}">
        <p14:creationId xmlns:p14="http://schemas.microsoft.com/office/powerpoint/2010/main" val="2867001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152FF-8D0A-2524-661A-2137271E2210}"/>
              </a:ext>
            </a:extLst>
          </p:cNvPr>
          <p:cNvSpPr>
            <a:spLocks noGrp="1"/>
          </p:cNvSpPr>
          <p:nvPr>
            <p:ph type="title"/>
          </p:nvPr>
        </p:nvSpPr>
        <p:spPr/>
        <p:txBody>
          <a:bodyPr/>
          <a:lstStyle/>
          <a:p>
            <a:r>
              <a:rPr lang="cy-GB" dirty="0"/>
              <a:t>Sut mae ein syniad o ddysgu wedi newid</a:t>
            </a:r>
          </a:p>
        </p:txBody>
      </p:sp>
      <p:sp>
        <p:nvSpPr>
          <p:cNvPr id="3" name="Content Placeholder 2">
            <a:extLst>
              <a:ext uri="{FF2B5EF4-FFF2-40B4-BE49-F238E27FC236}">
                <a16:creationId xmlns:a16="http://schemas.microsoft.com/office/drawing/2014/main" id="{7173F14F-23C1-DDD4-608E-6EBC645849D2}"/>
              </a:ext>
            </a:extLst>
          </p:cNvPr>
          <p:cNvSpPr>
            <a:spLocks noGrp="1"/>
          </p:cNvSpPr>
          <p:nvPr>
            <p:ph idx="1"/>
          </p:nvPr>
        </p:nvSpPr>
        <p:spPr>
          <a:xfrm>
            <a:off x="838200" y="1825625"/>
            <a:ext cx="10515600" cy="480253"/>
          </a:xfrm>
        </p:spPr>
        <p:txBody>
          <a:bodyPr>
            <a:normAutofit/>
          </a:bodyPr>
          <a:lstStyle/>
          <a:p>
            <a:r>
              <a:rPr lang="cy-GB" dirty="0"/>
              <a:t>Roeddem yn arfer meddwl y byddai dysgu’n digwydd fel hyn</a:t>
            </a:r>
          </a:p>
        </p:txBody>
      </p:sp>
      <p:cxnSp>
        <p:nvCxnSpPr>
          <p:cNvPr id="5" name="Straight Connector 4">
            <a:extLst>
              <a:ext uri="{FF2B5EF4-FFF2-40B4-BE49-F238E27FC236}">
                <a16:creationId xmlns:a16="http://schemas.microsoft.com/office/drawing/2014/main" id="{9EFD3047-F3DD-B881-E8F4-DEDAD03C54BD}"/>
              </a:ext>
            </a:extLst>
          </p:cNvPr>
          <p:cNvCxnSpPr>
            <a:cxnSpLocks/>
          </p:cNvCxnSpPr>
          <p:nvPr/>
        </p:nvCxnSpPr>
        <p:spPr>
          <a:xfrm>
            <a:off x="1842052" y="2411896"/>
            <a:ext cx="0" cy="3935895"/>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0A71461-2603-400F-040F-D1CEF94FE49F}"/>
              </a:ext>
            </a:extLst>
          </p:cNvPr>
          <p:cNvCxnSpPr>
            <a:cxnSpLocks/>
          </p:cNvCxnSpPr>
          <p:nvPr/>
        </p:nvCxnSpPr>
        <p:spPr>
          <a:xfrm>
            <a:off x="1842052" y="6347791"/>
            <a:ext cx="7818783"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42F8FA4-3682-4026-D1BB-47DED9B4E334}"/>
              </a:ext>
            </a:extLst>
          </p:cNvPr>
          <p:cNvSpPr txBox="1"/>
          <p:nvPr/>
        </p:nvSpPr>
        <p:spPr>
          <a:xfrm>
            <a:off x="5419461" y="6448221"/>
            <a:ext cx="857927" cy="369332"/>
          </a:xfrm>
          <a:prstGeom prst="rect">
            <a:avLst/>
          </a:prstGeom>
          <a:noFill/>
        </p:spPr>
        <p:txBody>
          <a:bodyPr wrap="none" rtlCol="0">
            <a:spAutoFit/>
          </a:bodyPr>
          <a:lstStyle/>
          <a:p>
            <a:r>
              <a:rPr lang="en-US" dirty="0"/>
              <a:t>AMSER</a:t>
            </a:r>
          </a:p>
        </p:txBody>
      </p:sp>
      <p:sp>
        <p:nvSpPr>
          <p:cNvPr id="12" name="TextBox 11">
            <a:extLst>
              <a:ext uri="{FF2B5EF4-FFF2-40B4-BE49-F238E27FC236}">
                <a16:creationId xmlns:a16="http://schemas.microsoft.com/office/drawing/2014/main" id="{D1E6B8B6-63A0-B2E7-D9AF-31B4D0E721B6}"/>
              </a:ext>
            </a:extLst>
          </p:cNvPr>
          <p:cNvSpPr txBox="1"/>
          <p:nvPr/>
        </p:nvSpPr>
        <p:spPr>
          <a:xfrm>
            <a:off x="838200" y="3957502"/>
            <a:ext cx="801694" cy="369332"/>
          </a:xfrm>
          <a:prstGeom prst="rect">
            <a:avLst/>
          </a:prstGeom>
          <a:noFill/>
        </p:spPr>
        <p:txBody>
          <a:bodyPr wrap="none" rtlCol="0">
            <a:spAutoFit/>
          </a:bodyPr>
          <a:lstStyle/>
          <a:p>
            <a:r>
              <a:rPr lang="en-US" dirty="0"/>
              <a:t>GALLU</a:t>
            </a:r>
          </a:p>
        </p:txBody>
      </p:sp>
      <p:cxnSp>
        <p:nvCxnSpPr>
          <p:cNvPr id="14" name="Straight Connector 13">
            <a:extLst>
              <a:ext uri="{FF2B5EF4-FFF2-40B4-BE49-F238E27FC236}">
                <a16:creationId xmlns:a16="http://schemas.microsoft.com/office/drawing/2014/main" id="{3532BDF4-7D5C-5D87-483A-EEB4FD7DCCEC}"/>
              </a:ext>
            </a:extLst>
          </p:cNvPr>
          <p:cNvCxnSpPr/>
          <p:nvPr/>
        </p:nvCxnSpPr>
        <p:spPr>
          <a:xfrm flipV="1">
            <a:off x="1842052" y="2557670"/>
            <a:ext cx="7659757" cy="3790121"/>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496353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152FF-8D0A-2524-661A-2137271E2210}"/>
              </a:ext>
            </a:extLst>
          </p:cNvPr>
          <p:cNvSpPr>
            <a:spLocks noGrp="1"/>
          </p:cNvSpPr>
          <p:nvPr>
            <p:ph type="title"/>
          </p:nvPr>
        </p:nvSpPr>
        <p:spPr/>
        <p:txBody>
          <a:bodyPr/>
          <a:lstStyle/>
          <a:p>
            <a:r>
              <a:rPr lang="cy-GB" dirty="0"/>
              <a:t>Sut mae ein syniad o ddysgu wedi newid</a:t>
            </a:r>
            <a:endParaRPr lang="en-US" dirty="0"/>
          </a:p>
        </p:txBody>
      </p:sp>
      <p:sp>
        <p:nvSpPr>
          <p:cNvPr id="3" name="Content Placeholder 2">
            <a:extLst>
              <a:ext uri="{FF2B5EF4-FFF2-40B4-BE49-F238E27FC236}">
                <a16:creationId xmlns:a16="http://schemas.microsoft.com/office/drawing/2014/main" id="{7173F14F-23C1-DDD4-608E-6EBC645849D2}"/>
              </a:ext>
            </a:extLst>
          </p:cNvPr>
          <p:cNvSpPr>
            <a:spLocks noGrp="1"/>
          </p:cNvSpPr>
          <p:nvPr>
            <p:ph idx="1"/>
          </p:nvPr>
        </p:nvSpPr>
        <p:spPr>
          <a:xfrm>
            <a:off x="838200" y="1825625"/>
            <a:ext cx="10515600" cy="480253"/>
          </a:xfrm>
        </p:spPr>
        <p:txBody>
          <a:bodyPr/>
          <a:lstStyle/>
          <a:p>
            <a:r>
              <a:rPr lang="cy-GB" dirty="0"/>
              <a:t>Gwyddom bellach fod dysgu’n digwydd fel hyn</a:t>
            </a:r>
          </a:p>
        </p:txBody>
      </p:sp>
      <p:cxnSp>
        <p:nvCxnSpPr>
          <p:cNvPr id="5" name="Straight Connector 4">
            <a:extLst>
              <a:ext uri="{FF2B5EF4-FFF2-40B4-BE49-F238E27FC236}">
                <a16:creationId xmlns:a16="http://schemas.microsoft.com/office/drawing/2014/main" id="{9EFD3047-F3DD-B881-E8F4-DEDAD03C54BD}"/>
              </a:ext>
            </a:extLst>
          </p:cNvPr>
          <p:cNvCxnSpPr>
            <a:cxnSpLocks/>
          </p:cNvCxnSpPr>
          <p:nvPr/>
        </p:nvCxnSpPr>
        <p:spPr>
          <a:xfrm>
            <a:off x="1842052" y="2411896"/>
            <a:ext cx="0" cy="3935895"/>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0A71461-2603-400F-040F-D1CEF94FE49F}"/>
              </a:ext>
            </a:extLst>
          </p:cNvPr>
          <p:cNvCxnSpPr>
            <a:cxnSpLocks/>
          </p:cNvCxnSpPr>
          <p:nvPr/>
        </p:nvCxnSpPr>
        <p:spPr>
          <a:xfrm>
            <a:off x="1842052" y="6347791"/>
            <a:ext cx="7818783"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42F8FA4-3682-4026-D1BB-47DED9B4E334}"/>
              </a:ext>
            </a:extLst>
          </p:cNvPr>
          <p:cNvSpPr txBox="1"/>
          <p:nvPr/>
        </p:nvSpPr>
        <p:spPr>
          <a:xfrm>
            <a:off x="5419460" y="6448221"/>
            <a:ext cx="956625" cy="369332"/>
          </a:xfrm>
          <a:prstGeom prst="rect">
            <a:avLst/>
          </a:prstGeom>
          <a:noFill/>
        </p:spPr>
        <p:txBody>
          <a:bodyPr wrap="square" rtlCol="0">
            <a:spAutoFit/>
          </a:bodyPr>
          <a:lstStyle/>
          <a:p>
            <a:r>
              <a:rPr lang="en-US" dirty="0"/>
              <a:t>AMSER</a:t>
            </a:r>
          </a:p>
        </p:txBody>
      </p:sp>
      <p:sp>
        <p:nvSpPr>
          <p:cNvPr id="12" name="TextBox 11">
            <a:extLst>
              <a:ext uri="{FF2B5EF4-FFF2-40B4-BE49-F238E27FC236}">
                <a16:creationId xmlns:a16="http://schemas.microsoft.com/office/drawing/2014/main" id="{D1E6B8B6-63A0-B2E7-D9AF-31B4D0E721B6}"/>
              </a:ext>
            </a:extLst>
          </p:cNvPr>
          <p:cNvSpPr txBox="1"/>
          <p:nvPr/>
        </p:nvSpPr>
        <p:spPr>
          <a:xfrm>
            <a:off x="838200" y="3957502"/>
            <a:ext cx="80169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GALLU</a:t>
            </a:r>
          </a:p>
        </p:txBody>
      </p:sp>
      <p:sp>
        <p:nvSpPr>
          <p:cNvPr id="16" name="Freeform 15">
            <a:extLst>
              <a:ext uri="{FF2B5EF4-FFF2-40B4-BE49-F238E27FC236}">
                <a16:creationId xmlns:a16="http://schemas.microsoft.com/office/drawing/2014/main" id="{97B43460-F666-89DD-B955-4138509AE74B}"/>
              </a:ext>
            </a:extLst>
          </p:cNvPr>
          <p:cNvSpPr/>
          <p:nvPr/>
        </p:nvSpPr>
        <p:spPr>
          <a:xfrm>
            <a:off x="1855304" y="3286539"/>
            <a:ext cx="7938053" cy="3074504"/>
          </a:xfrm>
          <a:custGeom>
            <a:avLst/>
            <a:gdLst>
              <a:gd name="connsiteX0" fmla="*/ 0 w 7938053"/>
              <a:gd name="connsiteY0" fmla="*/ 3074504 h 3074504"/>
              <a:gd name="connsiteX1" fmla="*/ 79513 w 7938053"/>
              <a:gd name="connsiteY1" fmla="*/ 3048000 h 3074504"/>
              <a:gd name="connsiteX2" fmla="*/ 119270 w 7938053"/>
              <a:gd name="connsiteY2" fmla="*/ 3008244 h 3074504"/>
              <a:gd name="connsiteX3" fmla="*/ 265044 w 7938053"/>
              <a:gd name="connsiteY3" fmla="*/ 2875722 h 3074504"/>
              <a:gd name="connsiteX4" fmla="*/ 291548 w 7938053"/>
              <a:gd name="connsiteY4" fmla="*/ 2835965 h 3074504"/>
              <a:gd name="connsiteX5" fmla="*/ 357809 w 7938053"/>
              <a:gd name="connsiteY5" fmla="*/ 2769704 h 3074504"/>
              <a:gd name="connsiteX6" fmla="*/ 384313 w 7938053"/>
              <a:gd name="connsiteY6" fmla="*/ 2729948 h 3074504"/>
              <a:gd name="connsiteX7" fmla="*/ 437322 w 7938053"/>
              <a:gd name="connsiteY7" fmla="*/ 2676939 h 3074504"/>
              <a:gd name="connsiteX8" fmla="*/ 463826 w 7938053"/>
              <a:gd name="connsiteY8" fmla="*/ 2637183 h 3074504"/>
              <a:gd name="connsiteX9" fmla="*/ 503583 w 7938053"/>
              <a:gd name="connsiteY9" fmla="*/ 2610678 h 3074504"/>
              <a:gd name="connsiteX10" fmla="*/ 583096 w 7938053"/>
              <a:gd name="connsiteY10" fmla="*/ 2544418 h 3074504"/>
              <a:gd name="connsiteX11" fmla="*/ 689113 w 7938053"/>
              <a:gd name="connsiteY11" fmla="*/ 2438400 h 3074504"/>
              <a:gd name="connsiteX12" fmla="*/ 795131 w 7938053"/>
              <a:gd name="connsiteY12" fmla="*/ 2332383 h 3074504"/>
              <a:gd name="connsiteX13" fmla="*/ 914400 w 7938053"/>
              <a:gd name="connsiteY13" fmla="*/ 2239618 h 3074504"/>
              <a:gd name="connsiteX14" fmla="*/ 993913 w 7938053"/>
              <a:gd name="connsiteY14" fmla="*/ 2173357 h 3074504"/>
              <a:gd name="connsiteX15" fmla="*/ 1033670 w 7938053"/>
              <a:gd name="connsiteY15" fmla="*/ 2160104 h 3074504"/>
              <a:gd name="connsiteX16" fmla="*/ 1192696 w 7938053"/>
              <a:gd name="connsiteY16" fmla="*/ 2186609 h 3074504"/>
              <a:gd name="connsiteX17" fmla="*/ 1272209 w 7938053"/>
              <a:gd name="connsiteY17" fmla="*/ 2252870 h 3074504"/>
              <a:gd name="connsiteX18" fmla="*/ 1364974 w 7938053"/>
              <a:gd name="connsiteY18" fmla="*/ 2292626 h 3074504"/>
              <a:gd name="connsiteX19" fmla="*/ 1484244 w 7938053"/>
              <a:gd name="connsiteY19" fmla="*/ 2385391 h 3074504"/>
              <a:gd name="connsiteX20" fmla="*/ 1550505 w 7938053"/>
              <a:gd name="connsiteY20" fmla="*/ 2438400 h 3074504"/>
              <a:gd name="connsiteX21" fmla="*/ 1590261 w 7938053"/>
              <a:gd name="connsiteY21" fmla="*/ 2464904 h 3074504"/>
              <a:gd name="connsiteX22" fmla="*/ 1616766 w 7938053"/>
              <a:gd name="connsiteY22" fmla="*/ 2504661 h 3074504"/>
              <a:gd name="connsiteX23" fmla="*/ 1696279 w 7938053"/>
              <a:gd name="connsiteY23" fmla="*/ 2531165 h 3074504"/>
              <a:gd name="connsiteX24" fmla="*/ 1789044 w 7938053"/>
              <a:gd name="connsiteY24" fmla="*/ 2557670 h 3074504"/>
              <a:gd name="connsiteX25" fmla="*/ 1868557 w 7938053"/>
              <a:gd name="connsiteY25" fmla="*/ 2584174 h 3074504"/>
              <a:gd name="connsiteX26" fmla="*/ 1908313 w 7938053"/>
              <a:gd name="connsiteY26" fmla="*/ 2597426 h 3074504"/>
              <a:gd name="connsiteX27" fmla="*/ 2093844 w 7938053"/>
              <a:gd name="connsiteY27" fmla="*/ 2570922 h 3074504"/>
              <a:gd name="connsiteX28" fmla="*/ 2186609 w 7938053"/>
              <a:gd name="connsiteY28" fmla="*/ 2517913 h 3074504"/>
              <a:gd name="connsiteX29" fmla="*/ 2226366 w 7938053"/>
              <a:gd name="connsiteY29" fmla="*/ 2504661 h 3074504"/>
              <a:gd name="connsiteX30" fmla="*/ 2319131 w 7938053"/>
              <a:gd name="connsiteY30" fmla="*/ 2411896 h 3074504"/>
              <a:gd name="connsiteX31" fmla="*/ 2358887 w 7938053"/>
              <a:gd name="connsiteY31" fmla="*/ 2372139 h 3074504"/>
              <a:gd name="connsiteX32" fmla="*/ 2385392 w 7938053"/>
              <a:gd name="connsiteY32" fmla="*/ 2332383 h 3074504"/>
              <a:gd name="connsiteX33" fmla="*/ 2425148 w 7938053"/>
              <a:gd name="connsiteY33" fmla="*/ 2292626 h 3074504"/>
              <a:gd name="connsiteX34" fmla="*/ 2504661 w 7938053"/>
              <a:gd name="connsiteY34" fmla="*/ 2173357 h 3074504"/>
              <a:gd name="connsiteX35" fmla="*/ 2531166 w 7938053"/>
              <a:gd name="connsiteY35" fmla="*/ 2133600 h 3074504"/>
              <a:gd name="connsiteX36" fmla="*/ 2597426 w 7938053"/>
              <a:gd name="connsiteY36" fmla="*/ 2067339 h 3074504"/>
              <a:gd name="connsiteX37" fmla="*/ 2623931 w 7938053"/>
              <a:gd name="connsiteY37" fmla="*/ 2040835 h 3074504"/>
              <a:gd name="connsiteX38" fmla="*/ 2663687 w 7938053"/>
              <a:gd name="connsiteY38" fmla="*/ 2027583 h 3074504"/>
              <a:gd name="connsiteX39" fmla="*/ 2743200 w 7938053"/>
              <a:gd name="connsiteY39" fmla="*/ 1961322 h 3074504"/>
              <a:gd name="connsiteX40" fmla="*/ 2782957 w 7938053"/>
              <a:gd name="connsiteY40" fmla="*/ 1934818 h 3074504"/>
              <a:gd name="connsiteX41" fmla="*/ 2809461 w 7938053"/>
              <a:gd name="connsiteY41" fmla="*/ 1908313 h 3074504"/>
              <a:gd name="connsiteX42" fmla="*/ 2849218 w 7938053"/>
              <a:gd name="connsiteY42" fmla="*/ 1881809 h 3074504"/>
              <a:gd name="connsiteX43" fmla="*/ 2875722 w 7938053"/>
              <a:gd name="connsiteY43" fmla="*/ 1855304 h 3074504"/>
              <a:gd name="connsiteX44" fmla="*/ 2928731 w 7938053"/>
              <a:gd name="connsiteY44" fmla="*/ 1828800 h 3074504"/>
              <a:gd name="connsiteX45" fmla="*/ 3048000 w 7938053"/>
              <a:gd name="connsiteY45" fmla="*/ 1722783 h 3074504"/>
              <a:gd name="connsiteX46" fmla="*/ 3074505 w 7938053"/>
              <a:gd name="connsiteY46" fmla="*/ 1696278 h 3074504"/>
              <a:gd name="connsiteX47" fmla="*/ 3154018 w 7938053"/>
              <a:gd name="connsiteY47" fmla="*/ 1669774 h 3074504"/>
              <a:gd name="connsiteX48" fmla="*/ 3246783 w 7938053"/>
              <a:gd name="connsiteY48" fmla="*/ 1643270 h 3074504"/>
              <a:gd name="connsiteX49" fmla="*/ 3326296 w 7938053"/>
              <a:gd name="connsiteY49" fmla="*/ 1616765 h 3074504"/>
              <a:gd name="connsiteX50" fmla="*/ 3591339 w 7938053"/>
              <a:gd name="connsiteY50" fmla="*/ 1590261 h 3074504"/>
              <a:gd name="connsiteX51" fmla="*/ 4094922 w 7938053"/>
              <a:gd name="connsiteY51" fmla="*/ 1603513 h 3074504"/>
              <a:gd name="connsiteX52" fmla="*/ 4200939 w 7938053"/>
              <a:gd name="connsiteY52" fmla="*/ 1616765 h 3074504"/>
              <a:gd name="connsiteX53" fmla="*/ 4240696 w 7938053"/>
              <a:gd name="connsiteY53" fmla="*/ 1643270 h 3074504"/>
              <a:gd name="connsiteX54" fmla="*/ 4346713 w 7938053"/>
              <a:gd name="connsiteY54" fmla="*/ 1696278 h 3074504"/>
              <a:gd name="connsiteX55" fmla="*/ 4373218 w 7938053"/>
              <a:gd name="connsiteY55" fmla="*/ 1722783 h 3074504"/>
              <a:gd name="connsiteX56" fmla="*/ 4412974 w 7938053"/>
              <a:gd name="connsiteY56" fmla="*/ 1749287 h 3074504"/>
              <a:gd name="connsiteX57" fmla="*/ 4439479 w 7938053"/>
              <a:gd name="connsiteY57" fmla="*/ 1789044 h 3074504"/>
              <a:gd name="connsiteX58" fmla="*/ 4465983 w 7938053"/>
              <a:gd name="connsiteY58" fmla="*/ 1842052 h 3074504"/>
              <a:gd name="connsiteX59" fmla="*/ 4505739 w 7938053"/>
              <a:gd name="connsiteY59" fmla="*/ 1895061 h 3074504"/>
              <a:gd name="connsiteX60" fmla="*/ 4558748 w 7938053"/>
              <a:gd name="connsiteY60" fmla="*/ 1974574 h 3074504"/>
              <a:gd name="connsiteX61" fmla="*/ 4625009 w 7938053"/>
              <a:gd name="connsiteY61" fmla="*/ 2027583 h 3074504"/>
              <a:gd name="connsiteX62" fmla="*/ 4664766 w 7938053"/>
              <a:gd name="connsiteY62" fmla="*/ 2054087 h 3074504"/>
              <a:gd name="connsiteX63" fmla="*/ 4717774 w 7938053"/>
              <a:gd name="connsiteY63" fmla="*/ 2093844 h 3074504"/>
              <a:gd name="connsiteX64" fmla="*/ 4757531 w 7938053"/>
              <a:gd name="connsiteY64" fmla="*/ 2107096 h 3074504"/>
              <a:gd name="connsiteX65" fmla="*/ 4810539 w 7938053"/>
              <a:gd name="connsiteY65" fmla="*/ 2133600 h 3074504"/>
              <a:gd name="connsiteX66" fmla="*/ 5022574 w 7938053"/>
              <a:gd name="connsiteY66" fmla="*/ 2107096 h 3074504"/>
              <a:gd name="connsiteX67" fmla="*/ 5075583 w 7938053"/>
              <a:gd name="connsiteY67" fmla="*/ 2093844 h 3074504"/>
              <a:gd name="connsiteX68" fmla="*/ 5128592 w 7938053"/>
              <a:gd name="connsiteY68" fmla="*/ 2054087 h 3074504"/>
              <a:gd name="connsiteX69" fmla="*/ 5247861 w 7938053"/>
              <a:gd name="connsiteY69" fmla="*/ 1961322 h 3074504"/>
              <a:gd name="connsiteX70" fmla="*/ 5314122 w 7938053"/>
              <a:gd name="connsiteY70" fmla="*/ 1908313 h 3074504"/>
              <a:gd name="connsiteX71" fmla="*/ 5446644 w 7938053"/>
              <a:gd name="connsiteY71" fmla="*/ 1775791 h 3074504"/>
              <a:gd name="connsiteX72" fmla="*/ 5512905 w 7938053"/>
              <a:gd name="connsiteY72" fmla="*/ 1709531 h 3074504"/>
              <a:gd name="connsiteX73" fmla="*/ 5565913 w 7938053"/>
              <a:gd name="connsiteY73" fmla="*/ 1656522 h 3074504"/>
              <a:gd name="connsiteX74" fmla="*/ 5618922 w 7938053"/>
              <a:gd name="connsiteY74" fmla="*/ 1616765 h 3074504"/>
              <a:gd name="connsiteX75" fmla="*/ 5738192 w 7938053"/>
              <a:gd name="connsiteY75" fmla="*/ 1510748 h 3074504"/>
              <a:gd name="connsiteX76" fmla="*/ 5844209 w 7938053"/>
              <a:gd name="connsiteY76" fmla="*/ 1391478 h 3074504"/>
              <a:gd name="connsiteX77" fmla="*/ 5883966 w 7938053"/>
              <a:gd name="connsiteY77" fmla="*/ 1351722 h 3074504"/>
              <a:gd name="connsiteX78" fmla="*/ 5910470 w 7938053"/>
              <a:gd name="connsiteY78" fmla="*/ 1311965 h 3074504"/>
              <a:gd name="connsiteX79" fmla="*/ 5950226 w 7938053"/>
              <a:gd name="connsiteY79" fmla="*/ 1285461 h 3074504"/>
              <a:gd name="connsiteX80" fmla="*/ 6016487 w 7938053"/>
              <a:gd name="connsiteY80" fmla="*/ 1232452 h 3074504"/>
              <a:gd name="connsiteX81" fmla="*/ 6042992 w 7938053"/>
              <a:gd name="connsiteY81" fmla="*/ 1192696 h 3074504"/>
              <a:gd name="connsiteX82" fmla="*/ 6069496 w 7938053"/>
              <a:gd name="connsiteY82" fmla="*/ 1166191 h 3074504"/>
              <a:gd name="connsiteX83" fmla="*/ 6122505 w 7938053"/>
              <a:gd name="connsiteY83" fmla="*/ 1086678 h 3074504"/>
              <a:gd name="connsiteX84" fmla="*/ 6135757 w 7938053"/>
              <a:gd name="connsiteY84" fmla="*/ 1046922 h 3074504"/>
              <a:gd name="connsiteX85" fmla="*/ 6188766 w 7938053"/>
              <a:gd name="connsiteY85" fmla="*/ 980661 h 3074504"/>
              <a:gd name="connsiteX86" fmla="*/ 6268279 w 7938053"/>
              <a:gd name="connsiteY86" fmla="*/ 927652 h 3074504"/>
              <a:gd name="connsiteX87" fmla="*/ 6347792 w 7938053"/>
              <a:gd name="connsiteY87" fmla="*/ 874644 h 3074504"/>
              <a:gd name="connsiteX88" fmla="*/ 6387548 w 7938053"/>
              <a:gd name="connsiteY88" fmla="*/ 861391 h 3074504"/>
              <a:gd name="connsiteX89" fmla="*/ 6427305 w 7938053"/>
              <a:gd name="connsiteY89" fmla="*/ 834887 h 3074504"/>
              <a:gd name="connsiteX90" fmla="*/ 6506818 w 7938053"/>
              <a:gd name="connsiteY90" fmla="*/ 808383 h 3074504"/>
              <a:gd name="connsiteX91" fmla="*/ 6626087 w 7938053"/>
              <a:gd name="connsiteY91" fmla="*/ 781878 h 3074504"/>
              <a:gd name="connsiteX92" fmla="*/ 6785113 w 7938053"/>
              <a:gd name="connsiteY92" fmla="*/ 755374 h 3074504"/>
              <a:gd name="connsiteX93" fmla="*/ 6917635 w 7938053"/>
              <a:gd name="connsiteY93" fmla="*/ 768626 h 3074504"/>
              <a:gd name="connsiteX94" fmla="*/ 6957392 w 7938053"/>
              <a:gd name="connsiteY94" fmla="*/ 781878 h 3074504"/>
              <a:gd name="connsiteX95" fmla="*/ 7089913 w 7938053"/>
              <a:gd name="connsiteY95" fmla="*/ 768626 h 3074504"/>
              <a:gd name="connsiteX96" fmla="*/ 7129670 w 7938053"/>
              <a:gd name="connsiteY96" fmla="*/ 755374 h 3074504"/>
              <a:gd name="connsiteX97" fmla="*/ 7195931 w 7938053"/>
              <a:gd name="connsiteY97" fmla="*/ 702365 h 3074504"/>
              <a:gd name="connsiteX98" fmla="*/ 7222435 w 7938053"/>
              <a:gd name="connsiteY98" fmla="*/ 662609 h 3074504"/>
              <a:gd name="connsiteX99" fmla="*/ 7275444 w 7938053"/>
              <a:gd name="connsiteY99" fmla="*/ 609600 h 3074504"/>
              <a:gd name="connsiteX100" fmla="*/ 7328453 w 7938053"/>
              <a:gd name="connsiteY100" fmla="*/ 556591 h 3074504"/>
              <a:gd name="connsiteX101" fmla="*/ 7368209 w 7938053"/>
              <a:gd name="connsiteY101" fmla="*/ 516835 h 3074504"/>
              <a:gd name="connsiteX102" fmla="*/ 7421218 w 7938053"/>
              <a:gd name="connsiteY102" fmla="*/ 450574 h 3074504"/>
              <a:gd name="connsiteX103" fmla="*/ 7447722 w 7938053"/>
              <a:gd name="connsiteY103" fmla="*/ 371061 h 3074504"/>
              <a:gd name="connsiteX104" fmla="*/ 7500731 w 7938053"/>
              <a:gd name="connsiteY104" fmla="*/ 304800 h 3074504"/>
              <a:gd name="connsiteX105" fmla="*/ 7580244 w 7938053"/>
              <a:gd name="connsiteY105" fmla="*/ 212035 h 3074504"/>
              <a:gd name="connsiteX106" fmla="*/ 7620000 w 7938053"/>
              <a:gd name="connsiteY106" fmla="*/ 185531 h 3074504"/>
              <a:gd name="connsiteX107" fmla="*/ 7646505 w 7938053"/>
              <a:gd name="connsiteY107" fmla="*/ 159026 h 3074504"/>
              <a:gd name="connsiteX108" fmla="*/ 7686261 w 7938053"/>
              <a:gd name="connsiteY108" fmla="*/ 132522 h 3074504"/>
              <a:gd name="connsiteX109" fmla="*/ 7712766 w 7938053"/>
              <a:gd name="connsiteY109" fmla="*/ 106018 h 3074504"/>
              <a:gd name="connsiteX110" fmla="*/ 7792279 w 7938053"/>
              <a:gd name="connsiteY110" fmla="*/ 79513 h 3074504"/>
              <a:gd name="connsiteX111" fmla="*/ 7871792 w 7938053"/>
              <a:gd name="connsiteY111" fmla="*/ 26504 h 3074504"/>
              <a:gd name="connsiteX112" fmla="*/ 7938053 w 7938053"/>
              <a:gd name="connsiteY112" fmla="*/ 0 h 307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7938053" h="3074504">
                <a:moveTo>
                  <a:pt x="0" y="3074504"/>
                </a:moveTo>
                <a:cubicBezTo>
                  <a:pt x="26504" y="3065669"/>
                  <a:pt x="55091" y="3061568"/>
                  <a:pt x="79513" y="3048000"/>
                </a:cubicBezTo>
                <a:cubicBezTo>
                  <a:pt x="95896" y="3038898"/>
                  <a:pt x="105166" y="3020585"/>
                  <a:pt x="119270" y="3008244"/>
                </a:cubicBezTo>
                <a:cubicBezTo>
                  <a:pt x="166185" y="2967193"/>
                  <a:pt x="229953" y="2928359"/>
                  <a:pt x="265044" y="2875722"/>
                </a:cubicBezTo>
                <a:cubicBezTo>
                  <a:pt x="273879" y="2862470"/>
                  <a:pt x="281060" y="2847951"/>
                  <a:pt x="291548" y="2835965"/>
                </a:cubicBezTo>
                <a:cubicBezTo>
                  <a:pt x="312117" y="2812458"/>
                  <a:pt x="340483" y="2795694"/>
                  <a:pt x="357809" y="2769704"/>
                </a:cubicBezTo>
                <a:cubicBezTo>
                  <a:pt x="366644" y="2756452"/>
                  <a:pt x="373948" y="2742041"/>
                  <a:pt x="384313" y="2729948"/>
                </a:cubicBezTo>
                <a:cubicBezTo>
                  <a:pt x="400575" y="2710975"/>
                  <a:pt x="423461" y="2697731"/>
                  <a:pt x="437322" y="2676939"/>
                </a:cubicBezTo>
                <a:cubicBezTo>
                  <a:pt x="446157" y="2663687"/>
                  <a:pt x="452564" y="2648445"/>
                  <a:pt x="463826" y="2637183"/>
                </a:cubicBezTo>
                <a:cubicBezTo>
                  <a:pt x="475088" y="2625921"/>
                  <a:pt x="491011" y="2620456"/>
                  <a:pt x="503583" y="2610678"/>
                </a:cubicBezTo>
                <a:cubicBezTo>
                  <a:pt x="530816" y="2589497"/>
                  <a:pt x="557814" y="2567894"/>
                  <a:pt x="583096" y="2544418"/>
                </a:cubicBezTo>
                <a:cubicBezTo>
                  <a:pt x="619719" y="2510411"/>
                  <a:pt x="653774" y="2473739"/>
                  <a:pt x="689113" y="2438400"/>
                </a:cubicBezTo>
                <a:lnTo>
                  <a:pt x="795131" y="2332383"/>
                </a:lnTo>
                <a:cubicBezTo>
                  <a:pt x="834887" y="2301461"/>
                  <a:pt x="878786" y="2275232"/>
                  <a:pt x="914400" y="2239618"/>
                </a:cubicBezTo>
                <a:cubicBezTo>
                  <a:pt x="941672" y="2212346"/>
                  <a:pt x="957160" y="2194359"/>
                  <a:pt x="993913" y="2173357"/>
                </a:cubicBezTo>
                <a:cubicBezTo>
                  <a:pt x="1006042" y="2166426"/>
                  <a:pt x="1020418" y="2164522"/>
                  <a:pt x="1033670" y="2160104"/>
                </a:cubicBezTo>
                <a:cubicBezTo>
                  <a:pt x="1086679" y="2168939"/>
                  <a:pt x="1140771" y="2172762"/>
                  <a:pt x="1192696" y="2186609"/>
                </a:cubicBezTo>
                <a:cubicBezTo>
                  <a:pt x="1226264" y="2195560"/>
                  <a:pt x="1246823" y="2234737"/>
                  <a:pt x="1272209" y="2252870"/>
                </a:cubicBezTo>
                <a:cubicBezTo>
                  <a:pt x="1300865" y="2273338"/>
                  <a:pt x="1332531" y="2281812"/>
                  <a:pt x="1364974" y="2292626"/>
                </a:cubicBezTo>
                <a:cubicBezTo>
                  <a:pt x="1454365" y="2382017"/>
                  <a:pt x="1408928" y="2360286"/>
                  <a:pt x="1484244" y="2385391"/>
                </a:cubicBezTo>
                <a:cubicBezTo>
                  <a:pt x="1606622" y="2466980"/>
                  <a:pt x="1456078" y="2362860"/>
                  <a:pt x="1550505" y="2438400"/>
                </a:cubicBezTo>
                <a:cubicBezTo>
                  <a:pt x="1562942" y="2448349"/>
                  <a:pt x="1577009" y="2456069"/>
                  <a:pt x="1590261" y="2464904"/>
                </a:cubicBezTo>
                <a:cubicBezTo>
                  <a:pt x="1599096" y="2478156"/>
                  <a:pt x="1603260" y="2496220"/>
                  <a:pt x="1616766" y="2504661"/>
                </a:cubicBezTo>
                <a:cubicBezTo>
                  <a:pt x="1640457" y="2519468"/>
                  <a:pt x="1669775" y="2522330"/>
                  <a:pt x="1696279" y="2531165"/>
                </a:cubicBezTo>
                <a:cubicBezTo>
                  <a:pt x="1829898" y="2575705"/>
                  <a:pt x="1622628" y="2507746"/>
                  <a:pt x="1789044" y="2557670"/>
                </a:cubicBezTo>
                <a:cubicBezTo>
                  <a:pt x="1815804" y="2565698"/>
                  <a:pt x="1842053" y="2575339"/>
                  <a:pt x="1868557" y="2584174"/>
                </a:cubicBezTo>
                <a:lnTo>
                  <a:pt x="1908313" y="2597426"/>
                </a:lnTo>
                <a:cubicBezTo>
                  <a:pt x="1937570" y="2594175"/>
                  <a:pt x="2051650" y="2584987"/>
                  <a:pt x="2093844" y="2570922"/>
                </a:cubicBezTo>
                <a:cubicBezTo>
                  <a:pt x="2163553" y="2547686"/>
                  <a:pt x="2128438" y="2546999"/>
                  <a:pt x="2186609" y="2517913"/>
                </a:cubicBezTo>
                <a:cubicBezTo>
                  <a:pt x="2199103" y="2511666"/>
                  <a:pt x="2213114" y="2509078"/>
                  <a:pt x="2226366" y="2504661"/>
                </a:cubicBezTo>
                <a:lnTo>
                  <a:pt x="2319131" y="2411896"/>
                </a:lnTo>
                <a:cubicBezTo>
                  <a:pt x="2332383" y="2398644"/>
                  <a:pt x="2348491" y="2387733"/>
                  <a:pt x="2358887" y="2372139"/>
                </a:cubicBezTo>
                <a:cubicBezTo>
                  <a:pt x="2367722" y="2358887"/>
                  <a:pt x="2375196" y="2344619"/>
                  <a:pt x="2385392" y="2332383"/>
                </a:cubicBezTo>
                <a:cubicBezTo>
                  <a:pt x="2397390" y="2317985"/>
                  <a:pt x="2413642" y="2307420"/>
                  <a:pt x="2425148" y="2292626"/>
                </a:cubicBezTo>
                <a:cubicBezTo>
                  <a:pt x="2425152" y="2292621"/>
                  <a:pt x="2491407" y="2193238"/>
                  <a:pt x="2504661" y="2173357"/>
                </a:cubicBezTo>
                <a:cubicBezTo>
                  <a:pt x="2513496" y="2160105"/>
                  <a:pt x="2519904" y="2144862"/>
                  <a:pt x="2531166" y="2133600"/>
                </a:cubicBezTo>
                <a:lnTo>
                  <a:pt x="2597426" y="2067339"/>
                </a:lnTo>
                <a:cubicBezTo>
                  <a:pt x="2606261" y="2058504"/>
                  <a:pt x="2612078" y="2044786"/>
                  <a:pt x="2623931" y="2040835"/>
                </a:cubicBezTo>
                <a:lnTo>
                  <a:pt x="2663687" y="2027583"/>
                </a:lnTo>
                <a:cubicBezTo>
                  <a:pt x="2762404" y="1961771"/>
                  <a:pt x="2641154" y="2046359"/>
                  <a:pt x="2743200" y="1961322"/>
                </a:cubicBezTo>
                <a:cubicBezTo>
                  <a:pt x="2755436" y="1951126"/>
                  <a:pt x="2770520" y="1944768"/>
                  <a:pt x="2782957" y="1934818"/>
                </a:cubicBezTo>
                <a:cubicBezTo>
                  <a:pt x="2792713" y="1927013"/>
                  <a:pt x="2799705" y="1916118"/>
                  <a:pt x="2809461" y="1908313"/>
                </a:cubicBezTo>
                <a:cubicBezTo>
                  <a:pt x="2821898" y="1898363"/>
                  <a:pt x="2836781" y="1891759"/>
                  <a:pt x="2849218" y="1881809"/>
                </a:cubicBezTo>
                <a:cubicBezTo>
                  <a:pt x="2858974" y="1874004"/>
                  <a:pt x="2865326" y="1862235"/>
                  <a:pt x="2875722" y="1855304"/>
                </a:cubicBezTo>
                <a:cubicBezTo>
                  <a:pt x="2892159" y="1844346"/>
                  <a:pt x="2911061" y="1837635"/>
                  <a:pt x="2928731" y="1828800"/>
                </a:cubicBezTo>
                <a:cubicBezTo>
                  <a:pt x="3130817" y="1626714"/>
                  <a:pt x="2929759" y="1817376"/>
                  <a:pt x="3048000" y="1722783"/>
                </a:cubicBezTo>
                <a:cubicBezTo>
                  <a:pt x="3057757" y="1714978"/>
                  <a:pt x="3063330" y="1701866"/>
                  <a:pt x="3074505" y="1696278"/>
                </a:cubicBezTo>
                <a:cubicBezTo>
                  <a:pt x="3099493" y="1683784"/>
                  <a:pt x="3127514" y="1678609"/>
                  <a:pt x="3154018" y="1669774"/>
                </a:cubicBezTo>
                <a:cubicBezTo>
                  <a:pt x="3287656" y="1625228"/>
                  <a:pt x="3080342" y="1693203"/>
                  <a:pt x="3246783" y="1643270"/>
                </a:cubicBezTo>
                <a:cubicBezTo>
                  <a:pt x="3273543" y="1635242"/>
                  <a:pt x="3298473" y="1619294"/>
                  <a:pt x="3326296" y="1616765"/>
                </a:cubicBezTo>
                <a:cubicBezTo>
                  <a:pt x="3511907" y="1599892"/>
                  <a:pt x="3423577" y="1608901"/>
                  <a:pt x="3591339" y="1590261"/>
                </a:cubicBezTo>
                <a:lnTo>
                  <a:pt x="4094922" y="1603513"/>
                </a:lnTo>
                <a:cubicBezTo>
                  <a:pt x="4130502" y="1605060"/>
                  <a:pt x="4166580" y="1607394"/>
                  <a:pt x="4200939" y="1616765"/>
                </a:cubicBezTo>
                <a:cubicBezTo>
                  <a:pt x="4216305" y="1620956"/>
                  <a:pt x="4226450" y="1636147"/>
                  <a:pt x="4240696" y="1643270"/>
                </a:cubicBezTo>
                <a:cubicBezTo>
                  <a:pt x="4332187" y="1689016"/>
                  <a:pt x="4218139" y="1604439"/>
                  <a:pt x="4346713" y="1696278"/>
                </a:cubicBezTo>
                <a:cubicBezTo>
                  <a:pt x="4356880" y="1703540"/>
                  <a:pt x="4363461" y="1714978"/>
                  <a:pt x="4373218" y="1722783"/>
                </a:cubicBezTo>
                <a:cubicBezTo>
                  <a:pt x="4385655" y="1732732"/>
                  <a:pt x="4399722" y="1740452"/>
                  <a:pt x="4412974" y="1749287"/>
                </a:cubicBezTo>
                <a:cubicBezTo>
                  <a:pt x="4421809" y="1762539"/>
                  <a:pt x="4431577" y="1775215"/>
                  <a:pt x="4439479" y="1789044"/>
                </a:cubicBezTo>
                <a:cubicBezTo>
                  <a:pt x="4449280" y="1806196"/>
                  <a:pt x="4455513" y="1825300"/>
                  <a:pt x="4465983" y="1842052"/>
                </a:cubicBezTo>
                <a:cubicBezTo>
                  <a:pt x="4477689" y="1860782"/>
                  <a:pt x="4493073" y="1876967"/>
                  <a:pt x="4505739" y="1895061"/>
                </a:cubicBezTo>
                <a:cubicBezTo>
                  <a:pt x="4524006" y="1921157"/>
                  <a:pt x="4532243" y="1956905"/>
                  <a:pt x="4558748" y="1974574"/>
                </a:cubicBezTo>
                <a:cubicBezTo>
                  <a:pt x="4681116" y="2056151"/>
                  <a:pt x="4530593" y="1952050"/>
                  <a:pt x="4625009" y="2027583"/>
                </a:cubicBezTo>
                <a:cubicBezTo>
                  <a:pt x="4637446" y="2037533"/>
                  <a:pt x="4651806" y="2044829"/>
                  <a:pt x="4664766" y="2054087"/>
                </a:cubicBezTo>
                <a:cubicBezTo>
                  <a:pt x="4682739" y="2066925"/>
                  <a:pt x="4698597" y="2082886"/>
                  <a:pt x="4717774" y="2093844"/>
                </a:cubicBezTo>
                <a:cubicBezTo>
                  <a:pt x="4729903" y="2100775"/>
                  <a:pt x="4744691" y="2101593"/>
                  <a:pt x="4757531" y="2107096"/>
                </a:cubicBezTo>
                <a:cubicBezTo>
                  <a:pt x="4775689" y="2114878"/>
                  <a:pt x="4792870" y="2124765"/>
                  <a:pt x="4810539" y="2133600"/>
                </a:cubicBezTo>
                <a:cubicBezTo>
                  <a:pt x="4881217" y="2124765"/>
                  <a:pt x="4952134" y="2117662"/>
                  <a:pt x="5022574" y="2107096"/>
                </a:cubicBezTo>
                <a:cubicBezTo>
                  <a:pt x="5040586" y="2104394"/>
                  <a:pt x="5059292" y="2101989"/>
                  <a:pt x="5075583" y="2093844"/>
                </a:cubicBezTo>
                <a:cubicBezTo>
                  <a:pt x="5095338" y="2083966"/>
                  <a:pt x="5110214" y="2066339"/>
                  <a:pt x="5128592" y="2054087"/>
                </a:cubicBezTo>
                <a:cubicBezTo>
                  <a:pt x="5279296" y="1953618"/>
                  <a:pt x="5115506" y="2078972"/>
                  <a:pt x="5247861" y="1961322"/>
                </a:cubicBezTo>
                <a:cubicBezTo>
                  <a:pt x="5269002" y="1942530"/>
                  <a:pt x="5293444" y="1927613"/>
                  <a:pt x="5314122" y="1908313"/>
                </a:cubicBezTo>
                <a:cubicBezTo>
                  <a:pt x="5359792" y="1865688"/>
                  <a:pt x="5402470" y="1819965"/>
                  <a:pt x="5446644" y="1775791"/>
                </a:cubicBezTo>
                <a:lnTo>
                  <a:pt x="5512905" y="1709531"/>
                </a:lnTo>
                <a:cubicBezTo>
                  <a:pt x="5530575" y="1691861"/>
                  <a:pt x="5545922" y="1671515"/>
                  <a:pt x="5565913" y="1656522"/>
                </a:cubicBezTo>
                <a:cubicBezTo>
                  <a:pt x="5583583" y="1643270"/>
                  <a:pt x="5602505" y="1631541"/>
                  <a:pt x="5618922" y="1616765"/>
                </a:cubicBezTo>
                <a:cubicBezTo>
                  <a:pt x="5748597" y="1500057"/>
                  <a:pt x="5650718" y="1569063"/>
                  <a:pt x="5738192" y="1510748"/>
                </a:cubicBezTo>
                <a:cubicBezTo>
                  <a:pt x="5785487" y="1439804"/>
                  <a:pt x="5753435" y="1482251"/>
                  <a:pt x="5844209" y="1391478"/>
                </a:cubicBezTo>
                <a:cubicBezTo>
                  <a:pt x="5857461" y="1378226"/>
                  <a:pt x="5873570" y="1367316"/>
                  <a:pt x="5883966" y="1351722"/>
                </a:cubicBezTo>
                <a:cubicBezTo>
                  <a:pt x="5892801" y="1338470"/>
                  <a:pt x="5899208" y="1323227"/>
                  <a:pt x="5910470" y="1311965"/>
                </a:cubicBezTo>
                <a:cubicBezTo>
                  <a:pt x="5921732" y="1300703"/>
                  <a:pt x="5937789" y="1295410"/>
                  <a:pt x="5950226" y="1285461"/>
                </a:cubicBezTo>
                <a:cubicBezTo>
                  <a:pt x="6044653" y="1209921"/>
                  <a:pt x="5894109" y="1314041"/>
                  <a:pt x="6016487" y="1232452"/>
                </a:cubicBezTo>
                <a:cubicBezTo>
                  <a:pt x="6025322" y="1219200"/>
                  <a:pt x="6033042" y="1205133"/>
                  <a:pt x="6042992" y="1192696"/>
                </a:cubicBezTo>
                <a:cubicBezTo>
                  <a:pt x="6050797" y="1182940"/>
                  <a:pt x="6061999" y="1176186"/>
                  <a:pt x="6069496" y="1166191"/>
                </a:cubicBezTo>
                <a:cubicBezTo>
                  <a:pt x="6088609" y="1140707"/>
                  <a:pt x="6122505" y="1086678"/>
                  <a:pt x="6122505" y="1086678"/>
                </a:cubicBezTo>
                <a:cubicBezTo>
                  <a:pt x="6126922" y="1073426"/>
                  <a:pt x="6129510" y="1059416"/>
                  <a:pt x="6135757" y="1046922"/>
                </a:cubicBezTo>
                <a:cubicBezTo>
                  <a:pt x="6146191" y="1026054"/>
                  <a:pt x="6169042" y="995454"/>
                  <a:pt x="6188766" y="980661"/>
                </a:cubicBezTo>
                <a:cubicBezTo>
                  <a:pt x="6214250" y="961548"/>
                  <a:pt x="6241775" y="945322"/>
                  <a:pt x="6268279" y="927652"/>
                </a:cubicBezTo>
                <a:lnTo>
                  <a:pt x="6347792" y="874644"/>
                </a:lnTo>
                <a:cubicBezTo>
                  <a:pt x="6361044" y="870226"/>
                  <a:pt x="6375054" y="867638"/>
                  <a:pt x="6387548" y="861391"/>
                </a:cubicBezTo>
                <a:cubicBezTo>
                  <a:pt x="6401794" y="854268"/>
                  <a:pt x="6412751" y="841356"/>
                  <a:pt x="6427305" y="834887"/>
                </a:cubicBezTo>
                <a:cubicBezTo>
                  <a:pt x="6452835" y="823540"/>
                  <a:pt x="6479714" y="815159"/>
                  <a:pt x="6506818" y="808383"/>
                </a:cubicBezTo>
                <a:cubicBezTo>
                  <a:pt x="6554462" y="796472"/>
                  <a:pt x="6575625" y="790288"/>
                  <a:pt x="6626087" y="781878"/>
                </a:cubicBezTo>
                <a:cubicBezTo>
                  <a:pt x="6823368" y="748997"/>
                  <a:pt x="6628937" y="786609"/>
                  <a:pt x="6785113" y="755374"/>
                </a:cubicBezTo>
                <a:cubicBezTo>
                  <a:pt x="6829287" y="759791"/>
                  <a:pt x="6873757" y="761876"/>
                  <a:pt x="6917635" y="768626"/>
                </a:cubicBezTo>
                <a:cubicBezTo>
                  <a:pt x="6931442" y="770750"/>
                  <a:pt x="6943423" y="781878"/>
                  <a:pt x="6957392" y="781878"/>
                </a:cubicBezTo>
                <a:cubicBezTo>
                  <a:pt x="7001786" y="781878"/>
                  <a:pt x="7045739" y="773043"/>
                  <a:pt x="7089913" y="768626"/>
                </a:cubicBezTo>
                <a:cubicBezTo>
                  <a:pt x="7103165" y="764209"/>
                  <a:pt x="7117176" y="761621"/>
                  <a:pt x="7129670" y="755374"/>
                </a:cubicBezTo>
                <a:cubicBezTo>
                  <a:pt x="7152630" y="743894"/>
                  <a:pt x="7179496" y="722908"/>
                  <a:pt x="7195931" y="702365"/>
                </a:cubicBezTo>
                <a:cubicBezTo>
                  <a:pt x="7205880" y="689928"/>
                  <a:pt x="7212070" y="674702"/>
                  <a:pt x="7222435" y="662609"/>
                </a:cubicBezTo>
                <a:cubicBezTo>
                  <a:pt x="7238697" y="643636"/>
                  <a:pt x="7257774" y="627270"/>
                  <a:pt x="7275444" y="609600"/>
                </a:cubicBezTo>
                <a:lnTo>
                  <a:pt x="7328453" y="556591"/>
                </a:lnTo>
                <a:cubicBezTo>
                  <a:pt x="7341705" y="543339"/>
                  <a:pt x="7357813" y="532429"/>
                  <a:pt x="7368209" y="516835"/>
                </a:cubicBezTo>
                <a:cubicBezTo>
                  <a:pt x="7401643" y="466682"/>
                  <a:pt x="7383451" y="488340"/>
                  <a:pt x="7421218" y="450574"/>
                </a:cubicBezTo>
                <a:cubicBezTo>
                  <a:pt x="7430053" y="424070"/>
                  <a:pt x="7432225" y="394307"/>
                  <a:pt x="7447722" y="371061"/>
                </a:cubicBezTo>
                <a:cubicBezTo>
                  <a:pt x="7529292" y="248704"/>
                  <a:pt x="7425203" y="399208"/>
                  <a:pt x="7500731" y="304800"/>
                </a:cubicBezTo>
                <a:cubicBezTo>
                  <a:pt x="7534989" y="261978"/>
                  <a:pt x="7525555" y="248494"/>
                  <a:pt x="7580244" y="212035"/>
                </a:cubicBezTo>
                <a:cubicBezTo>
                  <a:pt x="7593496" y="203200"/>
                  <a:pt x="7607563" y="195480"/>
                  <a:pt x="7620000" y="185531"/>
                </a:cubicBezTo>
                <a:cubicBezTo>
                  <a:pt x="7629757" y="177726"/>
                  <a:pt x="7636748" y="166831"/>
                  <a:pt x="7646505" y="159026"/>
                </a:cubicBezTo>
                <a:cubicBezTo>
                  <a:pt x="7658942" y="149077"/>
                  <a:pt x="7673824" y="142471"/>
                  <a:pt x="7686261" y="132522"/>
                </a:cubicBezTo>
                <a:cubicBezTo>
                  <a:pt x="7696017" y="124717"/>
                  <a:pt x="7701591" y="111606"/>
                  <a:pt x="7712766" y="106018"/>
                </a:cubicBezTo>
                <a:cubicBezTo>
                  <a:pt x="7737755" y="93524"/>
                  <a:pt x="7792279" y="79513"/>
                  <a:pt x="7792279" y="79513"/>
                </a:cubicBezTo>
                <a:cubicBezTo>
                  <a:pt x="7818783" y="61843"/>
                  <a:pt x="7841572" y="36577"/>
                  <a:pt x="7871792" y="26504"/>
                </a:cubicBezTo>
                <a:cubicBezTo>
                  <a:pt x="7920919" y="10128"/>
                  <a:pt x="7899054" y="19499"/>
                  <a:pt x="7938053"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61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7A67AB-E69B-30F4-4ADF-1D6F2E00505F}"/>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cs typeface="Calibri Light"/>
              </a:rPr>
              <a:t>Cwestiynau Allweddol</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626E9453-73FA-D0AC-02F9-2F95EB288C4F}"/>
              </a:ext>
            </a:extLst>
          </p:cNvPr>
          <p:cNvGraphicFramePr>
            <a:graphicFrameLocks noGrp="1"/>
          </p:cNvGraphicFramePr>
          <p:nvPr>
            <p:ph idx="1"/>
            <p:extLst>
              <p:ext uri="{D42A27DB-BD31-4B8C-83A1-F6EECF244321}">
                <p14:modId xmlns:p14="http://schemas.microsoft.com/office/powerpoint/2010/main" val="293587417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6247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414A4-2BEE-17FB-1B07-19C0AC340896}"/>
              </a:ext>
            </a:extLst>
          </p:cNvPr>
          <p:cNvSpPr>
            <a:spLocks noGrp="1"/>
          </p:cNvSpPr>
          <p:nvPr>
            <p:ph type="title"/>
          </p:nvPr>
        </p:nvSpPr>
        <p:spPr>
          <a:xfrm>
            <a:off x="640080" y="325369"/>
            <a:ext cx="4368602" cy="1956841"/>
          </a:xfrm>
        </p:spPr>
        <p:txBody>
          <a:bodyPr anchor="b">
            <a:normAutofit/>
          </a:bodyPr>
          <a:lstStyle/>
          <a:p>
            <a:r>
              <a:rPr lang="cy-GB" sz="3800" dirty="0"/>
              <a:t>Sut mae’r cwricwlwm i Gymru yn ymdrin â hyn</a:t>
            </a:r>
          </a:p>
        </p:txBody>
      </p:sp>
      <p:sp>
        <p:nvSpPr>
          <p:cNvPr id="10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A29322-B704-09AB-D755-CB2C93E8FDE7}"/>
              </a:ext>
            </a:extLst>
          </p:cNvPr>
          <p:cNvSpPr>
            <a:spLocks noGrp="1"/>
          </p:cNvSpPr>
          <p:nvPr>
            <p:ph idx="1"/>
          </p:nvPr>
        </p:nvSpPr>
        <p:spPr>
          <a:xfrm>
            <a:off x="640080" y="2872899"/>
            <a:ext cx="4243589" cy="3320668"/>
          </a:xfrm>
        </p:spPr>
        <p:txBody>
          <a:bodyPr>
            <a:normAutofit/>
          </a:bodyPr>
          <a:lstStyle/>
          <a:p>
            <a:r>
              <a:rPr lang="cy-GB" sz="2200" dirty="0"/>
              <a:t>Dileu disgwyliadau yn ôl oedran</a:t>
            </a:r>
          </a:p>
          <a:p>
            <a:endParaRPr lang="cy-GB" sz="2200" dirty="0"/>
          </a:p>
          <a:p>
            <a:r>
              <a:rPr lang="cy-GB" sz="2200" dirty="0"/>
              <a:t>Symud tuag at y syniad o  ‘gamau cynnydd’ mewn meysydd </a:t>
            </a:r>
          </a:p>
        </p:txBody>
      </p:sp>
      <p:pic>
        <p:nvPicPr>
          <p:cNvPr id="8" name="Llun 7" descr="Llun yn cynnwys testun&#10;&#10;Wedi cynhyrchu’r disgrifiad yn awtomatig">
            <a:extLst>
              <a:ext uri="{FF2B5EF4-FFF2-40B4-BE49-F238E27FC236}">
                <a16:creationId xmlns:a16="http://schemas.microsoft.com/office/drawing/2014/main" id="{A3789909-8F7C-E88F-D97B-A2533AFDC8E0}"/>
              </a:ext>
            </a:extLst>
          </p:cNvPr>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523749" y="-4660"/>
            <a:ext cx="6791741" cy="677121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2109266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462EFE-3B83-7B1B-768B-15378F063B05}"/>
              </a:ext>
            </a:extLst>
          </p:cNvPr>
          <p:cNvSpPr>
            <a:spLocks noGrp="1"/>
          </p:cNvSpPr>
          <p:nvPr>
            <p:ph type="title"/>
          </p:nvPr>
        </p:nvSpPr>
        <p:spPr>
          <a:xfrm>
            <a:off x="630936" y="639520"/>
            <a:ext cx="4460048" cy="1719072"/>
          </a:xfrm>
        </p:spPr>
        <p:txBody>
          <a:bodyPr vert="horz" lIns="91440" tIns="45720" rIns="91440" bIns="45720" rtlCol="0" anchor="b">
            <a:normAutofit/>
          </a:bodyPr>
          <a:lstStyle/>
          <a:p>
            <a:r>
              <a:rPr lang="cy-GB" sz="5400" kern="1200" dirty="0">
                <a:latin typeface="+mj-lt"/>
                <a:ea typeface="+mj-ea"/>
                <a:cs typeface="+mj-cs"/>
              </a:rPr>
              <a:t>Gweithgaredd </a:t>
            </a:r>
          </a:p>
        </p:txBody>
      </p:sp>
      <p:sp>
        <p:nvSpPr>
          <p:cNvPr id="2064"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E43506-7501-A8B7-82BA-FDB5973976A3}"/>
              </a:ext>
            </a:extLst>
          </p:cNvPr>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r>
              <a:rPr lang="cy-GB" sz="2200" dirty="0"/>
              <a:t>Mew</a:t>
            </a:r>
            <a:r>
              <a:rPr lang="cy-GB" sz="2200" kern="1200" dirty="0">
                <a:latin typeface="+mn-lt"/>
                <a:ea typeface="+mn-ea"/>
                <a:cs typeface="+mn-cs"/>
              </a:rPr>
              <a:t>n grwpiau, gwnewch restr o’r pethau gwahanol sy’n gallu effeithio ar ddatblygiad plentyn o </a:t>
            </a:r>
            <a:r>
              <a:rPr lang="en-US" sz="2200" kern="1200" dirty="0">
                <a:latin typeface="+mn-lt"/>
                <a:ea typeface="+mn-ea"/>
                <a:cs typeface="+mn-cs"/>
              </a:rPr>
              <a:t>0-19</a:t>
            </a:r>
          </a:p>
        </p:txBody>
      </p:sp>
      <p:pic>
        <p:nvPicPr>
          <p:cNvPr id="2050" name="Picture 2">
            <a:extLst>
              <a:ext uri="{FF2B5EF4-FFF2-40B4-BE49-F238E27FC236}">
                <a16:creationId xmlns:a16="http://schemas.microsoft.com/office/drawing/2014/main" id="{CEB8725A-BF96-047B-B807-7A08EB11EF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89458" y="1221725"/>
            <a:ext cx="7304068" cy="4218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3738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E6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hart with text on it&#10;&#10;Description automatically generated">
            <a:extLst>
              <a:ext uri="{FF2B5EF4-FFF2-40B4-BE49-F238E27FC236}">
                <a16:creationId xmlns:a16="http://schemas.microsoft.com/office/drawing/2014/main" id="{407DF462-CE0C-4367-2086-49F38F7DF7DB}"/>
              </a:ext>
            </a:extLst>
          </p:cNvPr>
          <p:cNvPicPr>
            <a:picLocks noGrp="1" noChangeAspect="1"/>
          </p:cNvPicPr>
          <p:nvPr>
            <p:ph idx="1"/>
          </p:nvPr>
        </p:nvPicPr>
        <p:blipFill>
          <a:blip r:embed="rId2"/>
          <a:stretch>
            <a:fillRect/>
          </a:stretch>
        </p:blipFill>
        <p:spPr>
          <a:xfrm>
            <a:off x="1843278" y="643467"/>
            <a:ext cx="8505443" cy="5571066"/>
          </a:xfrm>
          <a:prstGeom prst="rect">
            <a:avLst/>
          </a:prstGeom>
        </p:spPr>
      </p:pic>
    </p:spTree>
    <p:extLst>
      <p:ext uri="{BB962C8B-B14F-4D97-AF65-F5344CB8AC3E}">
        <p14:creationId xmlns:p14="http://schemas.microsoft.com/office/powerpoint/2010/main" val="3148924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8F374-E7CB-A0FB-7C36-5F3EB7CDE61D}"/>
              </a:ext>
            </a:extLst>
          </p:cNvPr>
          <p:cNvSpPr>
            <a:spLocks noGrp="1"/>
          </p:cNvSpPr>
          <p:nvPr>
            <p:ph type="title"/>
          </p:nvPr>
        </p:nvSpPr>
        <p:spPr>
          <a:xfrm>
            <a:off x="761800" y="762001"/>
            <a:ext cx="5334197" cy="1708242"/>
          </a:xfrm>
        </p:spPr>
        <p:txBody>
          <a:bodyPr anchor="ctr">
            <a:normAutofit fontScale="90000"/>
          </a:bodyPr>
          <a:lstStyle/>
          <a:p>
            <a:r>
              <a:rPr lang="en-GB" sz="4000" err="1">
                <a:latin typeface="Calibri"/>
                <a:cs typeface="Calibri"/>
              </a:rPr>
              <a:t>Damcaniaethau</a:t>
            </a:r>
            <a:r>
              <a:rPr lang="en-GB" sz="4000">
                <a:latin typeface="Calibri"/>
                <a:cs typeface="Calibri"/>
              </a:rPr>
              <a:t> </a:t>
            </a:r>
            <a:r>
              <a:rPr lang="en-GB" sz="4000" err="1">
                <a:latin typeface="Calibri"/>
                <a:cs typeface="Calibri"/>
              </a:rPr>
              <a:t>Datblygiad</a:t>
            </a:r>
            <a:r>
              <a:rPr lang="en-GB" sz="4000">
                <a:latin typeface="Calibri"/>
                <a:cs typeface="Calibri"/>
              </a:rPr>
              <a:t> Plant </a:t>
            </a:r>
            <a:br>
              <a:rPr lang="en-GB" sz="4000" b="0" i="0">
                <a:effectLst/>
                <a:latin typeface="Calibri" panose="020F0502020204030204" pitchFamily="34" charset="0"/>
              </a:rPr>
            </a:br>
            <a:endParaRPr lang="en-US" sz="4000"/>
          </a:p>
        </p:txBody>
      </p:sp>
      <p:sp>
        <p:nvSpPr>
          <p:cNvPr id="3" name="Content Placeholder 2">
            <a:extLst>
              <a:ext uri="{FF2B5EF4-FFF2-40B4-BE49-F238E27FC236}">
                <a16:creationId xmlns:a16="http://schemas.microsoft.com/office/drawing/2014/main" id="{3EDA3945-F6E4-B248-0F70-96C5AACAB405}"/>
              </a:ext>
            </a:extLst>
          </p:cNvPr>
          <p:cNvSpPr>
            <a:spLocks noGrp="1"/>
          </p:cNvSpPr>
          <p:nvPr>
            <p:ph idx="1"/>
          </p:nvPr>
        </p:nvSpPr>
        <p:spPr>
          <a:xfrm>
            <a:off x="761800" y="2470244"/>
            <a:ext cx="5334197" cy="3769835"/>
          </a:xfrm>
        </p:spPr>
        <p:txBody>
          <a:bodyPr anchor="ctr">
            <a:normAutofit/>
          </a:bodyPr>
          <a:lstStyle/>
          <a:p>
            <a:pPr fontAlgn="base"/>
            <a:r>
              <a:rPr lang="en-GB" sz="2000" b="0" i="0">
                <a:effectLst/>
                <a:latin typeface="Calibri"/>
                <a:cs typeface="Calibri"/>
              </a:rPr>
              <a:t>Piaget- </a:t>
            </a:r>
            <a:r>
              <a:rPr lang="en-GB" sz="2000" err="1">
                <a:ea typeface="+mn-lt"/>
                <a:cs typeface="+mn-lt"/>
              </a:rPr>
              <a:t>Theori</a:t>
            </a:r>
            <a:r>
              <a:rPr lang="en-GB" sz="2000">
                <a:ea typeface="+mn-lt"/>
                <a:cs typeface="+mn-lt"/>
              </a:rPr>
              <a:t> </a:t>
            </a:r>
            <a:r>
              <a:rPr lang="en-GB" sz="2000" err="1">
                <a:ea typeface="+mn-lt"/>
                <a:cs typeface="+mn-lt"/>
              </a:rPr>
              <a:t>Datblygiad</a:t>
            </a:r>
            <a:r>
              <a:rPr lang="en-GB" sz="2000">
                <a:ea typeface="+mn-lt"/>
                <a:cs typeface="+mn-lt"/>
              </a:rPr>
              <a:t> </a:t>
            </a:r>
            <a:r>
              <a:rPr lang="en-GB" sz="2000" err="1">
                <a:ea typeface="+mn-lt"/>
                <a:cs typeface="+mn-lt"/>
              </a:rPr>
              <a:t>Gwybyddol</a:t>
            </a:r>
            <a:endParaRPr lang="en-GB" sz="2000" b="0" i="0" err="1">
              <a:effectLst/>
              <a:latin typeface="Segoe UI" panose="020B0502040204020203" pitchFamily="34" charset="0"/>
            </a:endParaRPr>
          </a:p>
          <a:p>
            <a:pPr fontAlgn="base"/>
            <a:r>
              <a:rPr lang="en-GB" sz="2000" b="0" i="0">
                <a:effectLst/>
                <a:latin typeface="Calibri"/>
                <a:cs typeface="Calibri"/>
              </a:rPr>
              <a:t>Vygotsky- </a:t>
            </a:r>
            <a:r>
              <a:rPr lang="en-GB" sz="2000" err="1">
                <a:ea typeface="+mn-lt"/>
                <a:cs typeface="+mn-lt"/>
              </a:rPr>
              <a:t>Theori</a:t>
            </a:r>
            <a:r>
              <a:rPr lang="en-GB" sz="2000">
                <a:ea typeface="+mn-lt"/>
                <a:cs typeface="+mn-lt"/>
              </a:rPr>
              <a:t> </a:t>
            </a:r>
            <a:r>
              <a:rPr lang="en-GB" sz="2000" err="1">
                <a:ea typeface="+mn-lt"/>
                <a:cs typeface="+mn-lt"/>
              </a:rPr>
              <a:t>Gymdeithasol-Ddiwylliannol</a:t>
            </a:r>
            <a:endParaRPr lang="en-GB" sz="2000" b="0" i="0" err="1">
              <a:effectLst/>
              <a:latin typeface="Segoe UI" panose="020B0502040204020203" pitchFamily="34" charset="0"/>
            </a:endParaRPr>
          </a:p>
          <a:p>
            <a:pPr fontAlgn="base"/>
            <a:r>
              <a:rPr lang="en-GB" sz="2000" b="0" i="0">
                <a:effectLst/>
                <a:latin typeface="Calibri"/>
                <a:cs typeface="Calibri"/>
              </a:rPr>
              <a:t>Bruner-  </a:t>
            </a:r>
            <a:r>
              <a:rPr lang="en-GB" sz="2000" err="1">
                <a:ea typeface="+mn-lt"/>
                <a:cs typeface="+mn-lt"/>
              </a:rPr>
              <a:t>Cwricwlwm</a:t>
            </a:r>
            <a:r>
              <a:rPr lang="en-GB" sz="2000">
                <a:ea typeface="+mn-lt"/>
                <a:cs typeface="+mn-lt"/>
              </a:rPr>
              <a:t> </a:t>
            </a:r>
            <a:r>
              <a:rPr lang="en-GB" sz="2000" err="1">
                <a:ea typeface="+mn-lt"/>
                <a:cs typeface="+mn-lt"/>
              </a:rPr>
              <a:t>troellog</a:t>
            </a:r>
            <a:endParaRPr lang="en-GB" sz="2000" b="0" i="0" err="1">
              <a:effectLst/>
              <a:latin typeface="Segoe UI" panose="020B0502040204020203" pitchFamily="34" charset="0"/>
            </a:endParaRPr>
          </a:p>
          <a:p>
            <a:pPr fontAlgn="base"/>
            <a:r>
              <a:rPr lang="en-GB" sz="2000" b="0" i="0">
                <a:effectLst/>
                <a:latin typeface="Calibri"/>
                <a:cs typeface="Calibri"/>
              </a:rPr>
              <a:t>Bronfenbrenner- </a:t>
            </a:r>
            <a:r>
              <a:rPr lang="en-GB" sz="2000" b="0" i="0">
                <a:effectLst/>
                <a:ea typeface="+mn-lt"/>
                <a:cs typeface="+mn-lt"/>
              </a:rPr>
              <a:t>Model </a:t>
            </a:r>
            <a:r>
              <a:rPr lang="en-GB" sz="2000" err="1">
                <a:ea typeface="+mn-lt"/>
                <a:cs typeface="+mn-lt"/>
              </a:rPr>
              <a:t>Datblygu</a:t>
            </a:r>
            <a:r>
              <a:rPr lang="en-GB" sz="2000">
                <a:ea typeface="+mn-lt"/>
                <a:cs typeface="+mn-lt"/>
              </a:rPr>
              <a:t> </a:t>
            </a:r>
            <a:r>
              <a:rPr lang="en-GB" sz="2000" err="1">
                <a:ea typeface="+mn-lt"/>
                <a:cs typeface="+mn-lt"/>
              </a:rPr>
              <a:t>Biolegol</a:t>
            </a:r>
            <a:endParaRPr lang="en-GB" sz="2000" b="0" i="0" err="1">
              <a:effectLst/>
              <a:latin typeface="Segoe UI" panose="020B0502040204020203" pitchFamily="34" charset="0"/>
            </a:endParaRPr>
          </a:p>
          <a:p>
            <a:pPr fontAlgn="base"/>
            <a:r>
              <a:rPr lang="en-GB" sz="2000" b="0" i="0">
                <a:effectLst/>
                <a:latin typeface="Calibri"/>
                <a:cs typeface="Calibri"/>
              </a:rPr>
              <a:t>Skinner- </a:t>
            </a:r>
            <a:r>
              <a:rPr lang="en-GB" sz="2000" err="1">
                <a:ea typeface="+mn-lt"/>
                <a:cs typeface="+mn-lt"/>
              </a:rPr>
              <a:t>Cyflyru</a:t>
            </a:r>
            <a:r>
              <a:rPr lang="en-GB" sz="2000">
                <a:ea typeface="+mn-lt"/>
                <a:cs typeface="+mn-lt"/>
              </a:rPr>
              <a:t> </a:t>
            </a:r>
            <a:r>
              <a:rPr lang="en-GB" sz="2000" err="1">
                <a:ea typeface="+mn-lt"/>
                <a:cs typeface="+mn-lt"/>
              </a:rPr>
              <a:t>Gweithredwr</a:t>
            </a:r>
            <a:endParaRPr lang="en-GB" sz="2000" b="0" i="0" err="1">
              <a:effectLst/>
              <a:latin typeface="Segoe UI" panose="020B0502040204020203" pitchFamily="34" charset="0"/>
            </a:endParaRPr>
          </a:p>
          <a:p>
            <a:pPr fontAlgn="base"/>
            <a:r>
              <a:rPr lang="en-GB" sz="2000" b="0" i="0">
                <a:effectLst/>
                <a:latin typeface="Calibri"/>
                <a:cs typeface="Calibri"/>
              </a:rPr>
              <a:t>Bandura – </a:t>
            </a:r>
            <a:r>
              <a:rPr lang="en-GB" sz="2000" err="1">
                <a:ea typeface="+mn-lt"/>
                <a:cs typeface="+mn-lt"/>
              </a:rPr>
              <a:t>Damcaniaeth</a:t>
            </a:r>
            <a:r>
              <a:rPr lang="en-GB" sz="2000">
                <a:ea typeface="+mn-lt"/>
                <a:cs typeface="+mn-lt"/>
              </a:rPr>
              <a:t> </a:t>
            </a:r>
            <a:r>
              <a:rPr lang="en-GB" sz="2000" err="1">
                <a:ea typeface="+mn-lt"/>
                <a:cs typeface="+mn-lt"/>
              </a:rPr>
              <a:t>Dysgu</a:t>
            </a:r>
            <a:r>
              <a:rPr lang="en-GB" sz="2000">
                <a:ea typeface="+mn-lt"/>
                <a:cs typeface="+mn-lt"/>
              </a:rPr>
              <a:t> Cymdeithasol</a:t>
            </a:r>
            <a:endParaRPr lang="en-GB" sz="2000" b="0" i="0">
              <a:effectLst/>
              <a:latin typeface="Segoe UI" panose="020B0502040204020203" pitchFamily="34" charset="0"/>
            </a:endParaRPr>
          </a:p>
          <a:p>
            <a:endParaRPr lang="en-US" sz="2000"/>
          </a:p>
        </p:txBody>
      </p:sp>
      <p:pic>
        <p:nvPicPr>
          <p:cNvPr id="5" name="Picture 4" descr="Labyrinth board game with holes">
            <a:extLst>
              <a:ext uri="{FF2B5EF4-FFF2-40B4-BE49-F238E27FC236}">
                <a16:creationId xmlns:a16="http://schemas.microsoft.com/office/drawing/2014/main" id="{087A380D-BDAC-C5F8-0FF7-29725AB17BAE}"/>
              </a:ext>
            </a:extLst>
          </p:cNvPr>
          <p:cNvPicPr>
            <a:picLocks noChangeAspect="1"/>
          </p:cNvPicPr>
          <p:nvPr/>
        </p:nvPicPr>
        <p:blipFill rotWithShape="1">
          <a:blip r:embed="rId2"/>
          <a:srcRect l="20701" r="2746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993326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C22C9-E170-E728-40A8-EA8BDC5B25DE}"/>
              </a:ext>
            </a:extLst>
          </p:cNvPr>
          <p:cNvSpPr>
            <a:spLocks noGrp="1"/>
          </p:cNvSpPr>
          <p:nvPr>
            <p:ph type="title"/>
          </p:nvPr>
        </p:nvSpPr>
        <p:spPr>
          <a:xfrm>
            <a:off x="1371597" y="348865"/>
            <a:ext cx="10044023" cy="877729"/>
          </a:xfrm>
        </p:spPr>
        <p:txBody>
          <a:bodyPr vert="horz" lIns="91440" tIns="45720" rIns="91440" bIns="45720" rtlCol="0" anchor="ctr">
            <a:normAutofit fontScale="90000"/>
          </a:bodyPr>
          <a:lstStyle/>
          <a:p>
            <a:r>
              <a:rPr lang="en-US" sz="4000" err="1">
                <a:solidFill>
                  <a:srgbClr val="FFFFFF"/>
                </a:solidFill>
                <a:ea typeface="+mj-lt"/>
                <a:cs typeface="+mj-lt"/>
              </a:rPr>
              <a:t>Gweithgaredd</a:t>
            </a:r>
            <a:r>
              <a:rPr lang="en-US" sz="4000">
                <a:solidFill>
                  <a:srgbClr val="FFFFFF"/>
                </a:solidFill>
                <a:ea typeface="+mj-lt"/>
                <a:cs typeface="+mj-lt"/>
              </a:rPr>
              <a:t> </a:t>
            </a:r>
            <a:r>
              <a:rPr lang="en-US" sz="4000" kern="1200">
                <a:solidFill>
                  <a:srgbClr val="FFFFFF"/>
                </a:solidFill>
                <a:ea typeface="+mj-lt"/>
                <a:cs typeface="+mj-lt"/>
              </a:rPr>
              <a:t>– </a:t>
            </a:r>
            <a:r>
              <a:rPr lang="en-US" sz="4000" err="1">
                <a:solidFill>
                  <a:srgbClr val="FFFFFF"/>
                </a:solidFill>
                <a:ea typeface="+mj-lt"/>
                <a:cs typeface="+mj-lt"/>
              </a:rPr>
              <a:t>damcaniaethwyr</a:t>
            </a:r>
            <a:r>
              <a:rPr lang="en-US" sz="4000">
                <a:solidFill>
                  <a:srgbClr val="FFFFFF"/>
                </a:solidFill>
                <a:ea typeface="+mj-lt"/>
                <a:cs typeface="+mj-lt"/>
              </a:rPr>
              <a:t> </a:t>
            </a:r>
            <a:r>
              <a:rPr lang="en-US" sz="4000" err="1">
                <a:solidFill>
                  <a:srgbClr val="FFFFFF"/>
                </a:solidFill>
                <a:ea typeface="+mj-lt"/>
                <a:cs typeface="+mj-lt"/>
              </a:rPr>
              <a:t>datblygiad</a:t>
            </a:r>
            <a:r>
              <a:rPr lang="en-US" sz="4000">
                <a:solidFill>
                  <a:srgbClr val="FFFFFF"/>
                </a:solidFill>
                <a:ea typeface="+mj-lt"/>
                <a:cs typeface="+mj-lt"/>
              </a:rPr>
              <a:t> plant</a:t>
            </a:r>
            <a:endParaRPr lang="en-US" sz="4000">
              <a:solidFill>
                <a:srgbClr val="FFFFFF"/>
              </a:solidFill>
              <a:cs typeface="Calibri Light"/>
            </a:endParaRPr>
          </a:p>
        </p:txBody>
      </p:sp>
      <p:sp>
        <p:nvSpPr>
          <p:cNvPr id="3" name="Content Placeholder 2">
            <a:extLst>
              <a:ext uri="{FF2B5EF4-FFF2-40B4-BE49-F238E27FC236}">
                <a16:creationId xmlns:a16="http://schemas.microsoft.com/office/drawing/2014/main" id="{4DC66AE8-02F3-0CC0-62F4-C2EC104F8D1E}"/>
              </a:ext>
            </a:extLst>
          </p:cNvPr>
          <p:cNvSpPr>
            <a:spLocks noGrp="1"/>
          </p:cNvSpPr>
          <p:nvPr>
            <p:ph sz="half" idx="1"/>
          </p:nvPr>
        </p:nvSpPr>
        <p:spPr>
          <a:xfrm>
            <a:off x="1690386" y="2223987"/>
            <a:ext cx="3356270" cy="3592593"/>
          </a:xfrm>
        </p:spPr>
        <p:txBody>
          <a:bodyPr/>
          <a:lstStyle/>
          <a:p>
            <a:pPr marL="187452" indent="-187452" defTabSz="749808">
              <a:spcBef>
                <a:spcPts val="820"/>
              </a:spcBef>
            </a:pPr>
            <a:r>
              <a:rPr lang="en-US" sz="2296" kern="1200">
                <a:solidFill>
                  <a:schemeClr val="tx1"/>
                </a:solidFill>
                <a:latin typeface="+mn-lt"/>
                <a:ea typeface="+mn-ea"/>
                <a:cs typeface="+mn-cs"/>
              </a:rPr>
              <a:t>Jean Piaget</a:t>
            </a:r>
          </a:p>
          <a:p>
            <a:pPr marL="187452" indent="-187452" defTabSz="749808">
              <a:spcBef>
                <a:spcPts val="820"/>
              </a:spcBef>
            </a:pPr>
            <a:r>
              <a:rPr lang="en-US" sz="2296" kern="1200">
                <a:solidFill>
                  <a:schemeClr val="tx1"/>
                </a:solidFill>
                <a:latin typeface="+mn-lt"/>
                <a:ea typeface="+mn-ea"/>
                <a:cs typeface="+mn-cs"/>
              </a:rPr>
              <a:t>Lev </a:t>
            </a:r>
            <a:r>
              <a:rPr lang="en-US" sz="2296" kern="1200" err="1">
                <a:solidFill>
                  <a:schemeClr val="tx1"/>
                </a:solidFill>
                <a:latin typeface="+mn-lt"/>
                <a:ea typeface="+mn-ea"/>
                <a:cs typeface="+mn-cs"/>
              </a:rPr>
              <a:t>Vygostky</a:t>
            </a:r>
            <a:endParaRPr lang="en-US" sz="2296" kern="1200">
              <a:solidFill>
                <a:schemeClr val="tx1"/>
              </a:solidFill>
              <a:latin typeface="+mn-lt"/>
              <a:ea typeface="+mn-ea"/>
              <a:cs typeface="+mn-cs"/>
            </a:endParaRPr>
          </a:p>
          <a:p>
            <a:pPr marL="187452" indent="-187452" defTabSz="749808">
              <a:spcBef>
                <a:spcPts val="820"/>
              </a:spcBef>
            </a:pPr>
            <a:r>
              <a:rPr lang="en-US" sz="2296" kern="1200">
                <a:solidFill>
                  <a:schemeClr val="tx1"/>
                </a:solidFill>
                <a:latin typeface="+mn-lt"/>
                <a:ea typeface="+mn-ea"/>
                <a:cs typeface="+mn-cs"/>
              </a:rPr>
              <a:t>Erik Erikson</a:t>
            </a:r>
          </a:p>
          <a:p>
            <a:pPr marL="187452" indent="-187452" defTabSz="749808">
              <a:spcBef>
                <a:spcPts val="820"/>
              </a:spcBef>
            </a:pPr>
            <a:r>
              <a:rPr lang="en-US" sz="2296" kern="1200">
                <a:solidFill>
                  <a:schemeClr val="tx1"/>
                </a:solidFill>
                <a:latin typeface="+mn-lt"/>
                <a:ea typeface="+mn-ea"/>
                <a:cs typeface="+mn-cs"/>
              </a:rPr>
              <a:t>B.F. Skinner</a:t>
            </a:r>
          </a:p>
          <a:p>
            <a:pPr marL="187452" indent="-187452" defTabSz="749808">
              <a:spcBef>
                <a:spcPts val="820"/>
              </a:spcBef>
            </a:pPr>
            <a:r>
              <a:rPr lang="en-US" sz="2296" kern="1200">
                <a:solidFill>
                  <a:schemeClr val="tx1"/>
                </a:solidFill>
                <a:latin typeface="+mn-lt"/>
                <a:ea typeface="+mn-ea"/>
                <a:cs typeface="+mn-cs"/>
              </a:rPr>
              <a:t>Albert Bandura</a:t>
            </a:r>
          </a:p>
          <a:p>
            <a:pPr marL="187452" indent="-187452" defTabSz="749808">
              <a:spcBef>
                <a:spcPts val="820"/>
              </a:spcBef>
            </a:pPr>
            <a:r>
              <a:rPr lang="en-US" sz="2296" kern="1200" err="1">
                <a:solidFill>
                  <a:schemeClr val="tx1"/>
                </a:solidFill>
                <a:latin typeface="+mn-lt"/>
                <a:ea typeface="+mn-ea"/>
                <a:cs typeface="+mn-cs"/>
              </a:rPr>
              <a:t>Urie</a:t>
            </a:r>
            <a:r>
              <a:rPr lang="en-US" sz="2296" kern="1200">
                <a:solidFill>
                  <a:schemeClr val="tx1"/>
                </a:solidFill>
                <a:latin typeface="+mn-lt"/>
                <a:ea typeface="+mn-ea"/>
                <a:cs typeface="+mn-cs"/>
              </a:rPr>
              <a:t> Bronfenbrenner</a:t>
            </a:r>
          </a:p>
          <a:p>
            <a:pPr marL="187452" indent="-187452" defTabSz="749808">
              <a:spcBef>
                <a:spcPts val="820"/>
              </a:spcBef>
            </a:pPr>
            <a:r>
              <a:rPr lang="en-US" sz="2296" kern="1200">
                <a:solidFill>
                  <a:schemeClr val="tx1"/>
                </a:solidFill>
                <a:latin typeface="+mn-lt"/>
                <a:ea typeface="+mn-ea"/>
                <a:cs typeface="+mn-cs"/>
              </a:rPr>
              <a:t>Arnold Gesell</a:t>
            </a:r>
            <a:endParaRPr lang="en-US"/>
          </a:p>
        </p:txBody>
      </p:sp>
      <p:sp>
        <p:nvSpPr>
          <p:cNvPr id="5" name="TextBox 4">
            <a:extLst>
              <a:ext uri="{FF2B5EF4-FFF2-40B4-BE49-F238E27FC236}">
                <a16:creationId xmlns:a16="http://schemas.microsoft.com/office/drawing/2014/main" id="{AEF08189-5A59-D3DA-E8E1-9AB3773ADF5F}"/>
              </a:ext>
            </a:extLst>
          </p:cNvPr>
          <p:cNvSpPr txBox="1"/>
          <p:nvPr/>
        </p:nvSpPr>
        <p:spPr>
          <a:xfrm>
            <a:off x="6031381" y="2112579"/>
            <a:ext cx="4494174" cy="6529352"/>
          </a:xfrm>
          <a:prstGeom prst="rect">
            <a:avLst/>
          </a:prstGeom>
          <a:noFill/>
        </p:spPr>
        <p:txBody>
          <a:bodyPr wrap="square" lIns="91440" tIns="45720" rIns="91440" bIns="45720" rtlCol="0" anchor="t">
            <a:spAutoFit/>
          </a:bodyPr>
          <a:lstStyle/>
          <a:p>
            <a:pPr defTabSz="749808"/>
            <a:r>
              <a:rPr lang="en-US" sz="1450" err="1">
                <a:ea typeface="+mn-lt"/>
                <a:cs typeface="+mn-lt"/>
              </a:rPr>
              <a:t>Mewn</a:t>
            </a:r>
            <a:r>
              <a:rPr lang="en-US" sz="1450">
                <a:ea typeface="+mn-lt"/>
                <a:cs typeface="+mn-lt"/>
              </a:rPr>
              <a:t> </a:t>
            </a:r>
            <a:r>
              <a:rPr lang="en-US" sz="1450" err="1">
                <a:ea typeface="+mn-lt"/>
                <a:cs typeface="+mn-lt"/>
              </a:rPr>
              <a:t>grwpiau</a:t>
            </a:r>
            <a:r>
              <a:rPr lang="en-US" sz="1450" kern="1200">
                <a:ea typeface="+mn-lt"/>
                <a:cs typeface="+mn-lt"/>
              </a:rPr>
              <a:t>, </a:t>
            </a:r>
            <a:r>
              <a:rPr lang="en-US" sz="1450" err="1">
                <a:ea typeface="+mn-lt"/>
                <a:cs typeface="+mn-lt"/>
              </a:rPr>
              <a:t>defnyddiwch</a:t>
            </a:r>
            <a:r>
              <a:rPr lang="en-US" sz="1450">
                <a:ea typeface="+mn-lt"/>
                <a:cs typeface="+mn-lt"/>
              </a:rPr>
              <a:t> y </a:t>
            </a:r>
            <a:r>
              <a:rPr lang="en-US" sz="1450" err="1">
                <a:ea typeface="+mn-lt"/>
                <a:cs typeface="+mn-lt"/>
              </a:rPr>
              <a:t>templed</a:t>
            </a:r>
            <a:r>
              <a:rPr lang="en-US" sz="1450">
                <a:ea typeface="+mn-lt"/>
                <a:cs typeface="+mn-lt"/>
              </a:rPr>
              <a:t> </a:t>
            </a:r>
            <a:r>
              <a:rPr lang="en-US" sz="1450" err="1">
                <a:ea typeface="+mn-lt"/>
                <a:cs typeface="+mn-lt"/>
              </a:rPr>
              <a:t>ar</a:t>
            </a:r>
            <a:r>
              <a:rPr lang="en-US" sz="1450">
                <a:ea typeface="+mn-lt"/>
                <a:cs typeface="+mn-lt"/>
              </a:rPr>
              <a:t> </a:t>
            </a:r>
            <a:r>
              <a:rPr lang="en-US" sz="1450" kern="1200">
                <a:ea typeface="+mn-lt"/>
                <a:cs typeface="+mn-lt"/>
              </a:rPr>
              <a:t>Moodle </a:t>
            </a:r>
            <a:r>
              <a:rPr lang="en-US" sz="1450" err="1">
                <a:ea typeface="+mn-lt"/>
                <a:cs typeface="+mn-lt"/>
              </a:rPr>
              <a:t>i</a:t>
            </a:r>
            <a:r>
              <a:rPr lang="en-US" sz="1450">
                <a:ea typeface="+mn-lt"/>
                <a:cs typeface="+mn-lt"/>
              </a:rPr>
              <a:t> </a:t>
            </a:r>
            <a:r>
              <a:rPr lang="en-US" sz="1450" err="1">
                <a:ea typeface="+mn-lt"/>
                <a:cs typeface="+mn-lt"/>
              </a:rPr>
              <a:t>greu</a:t>
            </a:r>
            <a:r>
              <a:rPr lang="en-US" sz="1450">
                <a:ea typeface="+mn-lt"/>
                <a:cs typeface="+mn-lt"/>
              </a:rPr>
              <a:t> </a:t>
            </a:r>
            <a:r>
              <a:rPr lang="en-US" sz="1450" err="1">
                <a:ea typeface="+mn-lt"/>
                <a:cs typeface="+mn-lt"/>
              </a:rPr>
              <a:t>proffil</a:t>
            </a:r>
            <a:r>
              <a:rPr lang="en-US" sz="1450">
                <a:ea typeface="+mn-lt"/>
                <a:cs typeface="+mn-lt"/>
              </a:rPr>
              <a:t> un </a:t>
            </a:r>
            <a:r>
              <a:rPr lang="en-US" sz="1450" err="1">
                <a:ea typeface="+mn-lt"/>
                <a:cs typeface="+mn-lt"/>
              </a:rPr>
              <a:t>dudalen</a:t>
            </a:r>
            <a:r>
              <a:rPr lang="en-US" sz="1450">
                <a:ea typeface="+mn-lt"/>
                <a:cs typeface="+mn-lt"/>
              </a:rPr>
              <a:t> </a:t>
            </a:r>
            <a:r>
              <a:rPr lang="en-US" sz="1450" err="1">
                <a:ea typeface="+mn-lt"/>
                <a:cs typeface="+mn-lt"/>
              </a:rPr>
              <a:t>ar</a:t>
            </a:r>
            <a:r>
              <a:rPr lang="en-US" sz="1450">
                <a:ea typeface="+mn-lt"/>
                <a:cs typeface="+mn-lt"/>
              </a:rPr>
              <a:t> </a:t>
            </a:r>
            <a:r>
              <a:rPr lang="en-US" sz="1450" err="1">
                <a:ea typeface="+mn-lt"/>
                <a:cs typeface="+mn-lt"/>
              </a:rPr>
              <a:t>gyfer</a:t>
            </a:r>
            <a:r>
              <a:rPr lang="en-US" sz="1450">
                <a:ea typeface="+mn-lt"/>
                <a:cs typeface="+mn-lt"/>
              </a:rPr>
              <a:t> </a:t>
            </a:r>
            <a:r>
              <a:rPr lang="en-US" sz="1450" err="1">
                <a:ea typeface="+mn-lt"/>
                <a:cs typeface="+mn-lt"/>
              </a:rPr>
              <a:t>eich</a:t>
            </a:r>
            <a:r>
              <a:rPr lang="en-US" sz="1450">
                <a:ea typeface="+mn-lt"/>
                <a:cs typeface="+mn-lt"/>
              </a:rPr>
              <a:t> </a:t>
            </a:r>
            <a:r>
              <a:rPr lang="en-US" sz="1450" err="1">
                <a:ea typeface="+mn-lt"/>
                <a:cs typeface="+mn-lt"/>
              </a:rPr>
              <a:t>damcaniaethwr</a:t>
            </a:r>
            <a:r>
              <a:rPr lang="en-US" sz="1450">
                <a:ea typeface="+mn-lt"/>
                <a:cs typeface="+mn-lt"/>
              </a:rPr>
              <a:t> </a:t>
            </a:r>
            <a:r>
              <a:rPr lang="en-US" sz="1450" err="1">
                <a:ea typeface="+mn-lt"/>
                <a:cs typeface="+mn-lt"/>
              </a:rPr>
              <a:t>penodedig</a:t>
            </a:r>
            <a:r>
              <a:rPr lang="en-US" sz="1450">
                <a:ea typeface="+mn-lt"/>
                <a:cs typeface="+mn-lt"/>
              </a:rPr>
              <a:t> </a:t>
            </a:r>
            <a:endParaRPr lang="en-US"/>
          </a:p>
          <a:p>
            <a:pPr defTabSz="749808"/>
            <a:endParaRPr lang="en-US">
              <a:cs typeface="Calibri"/>
            </a:endParaRPr>
          </a:p>
          <a:p>
            <a:pPr defTabSz="749808"/>
            <a:r>
              <a:rPr lang="en-US" sz="1450" err="1">
                <a:ea typeface="+mn-lt"/>
                <a:cs typeface="+mn-lt"/>
              </a:rPr>
              <a:t>Bydd</a:t>
            </a:r>
            <a:r>
              <a:rPr lang="en-US" sz="1450">
                <a:ea typeface="+mn-lt"/>
                <a:cs typeface="+mn-lt"/>
              </a:rPr>
              <a:t> </a:t>
            </a:r>
            <a:r>
              <a:rPr lang="en-US" sz="1450" err="1">
                <a:ea typeface="+mn-lt"/>
                <a:cs typeface="+mn-lt"/>
              </a:rPr>
              <a:t>ganddynt</a:t>
            </a:r>
            <a:r>
              <a:rPr lang="en-US" sz="1450" kern="1200">
                <a:ea typeface="+mn-lt"/>
                <a:cs typeface="+mn-lt"/>
              </a:rPr>
              <a:t>: </a:t>
            </a:r>
            <a:r>
              <a:rPr lang="en-US" sz="1450" err="1">
                <a:ea typeface="+mn-lt"/>
                <a:cs typeface="+mn-lt"/>
              </a:rPr>
              <a:t>eu</a:t>
            </a:r>
            <a:r>
              <a:rPr lang="en-US" sz="1450">
                <a:ea typeface="+mn-lt"/>
                <a:cs typeface="+mn-lt"/>
              </a:rPr>
              <a:t> </a:t>
            </a:r>
            <a:r>
              <a:rPr lang="en-US" sz="1450" err="1">
                <a:ea typeface="+mn-lt"/>
                <a:cs typeface="+mn-lt"/>
              </a:rPr>
              <a:t>manylion</a:t>
            </a:r>
            <a:endParaRPr lang="en-US" err="1"/>
          </a:p>
          <a:p>
            <a:pPr defTabSz="749808"/>
            <a:endParaRPr lang="en-US"/>
          </a:p>
          <a:p>
            <a:pPr defTabSz="749808"/>
            <a:r>
              <a:rPr lang="en-US" sz="1450" err="1">
                <a:ea typeface="+mn-lt"/>
                <a:cs typeface="+mn-lt"/>
              </a:rPr>
              <a:t>Cyfraniadau</a:t>
            </a:r>
            <a:r>
              <a:rPr lang="en-US" sz="1450">
                <a:ea typeface="+mn-lt"/>
                <a:cs typeface="+mn-lt"/>
              </a:rPr>
              <a:t> </a:t>
            </a:r>
            <a:r>
              <a:rPr lang="en-US" sz="1450" err="1">
                <a:ea typeface="+mn-lt"/>
                <a:cs typeface="+mn-lt"/>
              </a:rPr>
              <a:t>mawr</a:t>
            </a:r>
            <a:r>
              <a:rPr lang="en-US" sz="1450" kern="1200">
                <a:ea typeface="+mn-lt"/>
                <a:cs typeface="+mn-lt"/>
              </a:rPr>
              <a:t>/</a:t>
            </a:r>
            <a:r>
              <a:rPr lang="en-US" sz="1450" err="1">
                <a:ea typeface="+mn-lt"/>
                <a:cs typeface="+mn-lt"/>
              </a:rPr>
              <a:t>beth</a:t>
            </a:r>
            <a:r>
              <a:rPr lang="en-US" sz="1450">
                <a:ea typeface="+mn-lt"/>
                <a:cs typeface="+mn-lt"/>
              </a:rPr>
              <a:t> </a:t>
            </a:r>
            <a:r>
              <a:rPr lang="en-US" sz="1450" err="1">
                <a:ea typeface="+mn-lt"/>
                <a:cs typeface="+mn-lt"/>
              </a:rPr>
              <a:t>maen</a:t>
            </a:r>
            <a:r>
              <a:rPr lang="en-US" sz="1450">
                <a:ea typeface="+mn-lt"/>
                <a:cs typeface="+mn-lt"/>
              </a:rPr>
              <a:t> </a:t>
            </a:r>
            <a:r>
              <a:rPr lang="en-US" sz="1450" err="1">
                <a:ea typeface="+mn-lt"/>
                <a:cs typeface="+mn-lt"/>
              </a:rPr>
              <a:t>nhw'n</a:t>
            </a:r>
            <a:r>
              <a:rPr lang="en-US" sz="1450">
                <a:ea typeface="+mn-lt"/>
                <a:cs typeface="+mn-lt"/>
              </a:rPr>
              <a:t> </a:t>
            </a:r>
            <a:r>
              <a:rPr lang="en-US" sz="1450" err="1">
                <a:ea typeface="+mn-lt"/>
                <a:cs typeface="+mn-lt"/>
              </a:rPr>
              <a:t>ei</a:t>
            </a:r>
            <a:r>
              <a:rPr lang="en-US" sz="1450">
                <a:ea typeface="+mn-lt"/>
                <a:cs typeface="+mn-lt"/>
              </a:rPr>
              <a:t> </a:t>
            </a:r>
            <a:r>
              <a:rPr lang="en-US" sz="1450" err="1">
                <a:ea typeface="+mn-lt"/>
                <a:cs typeface="+mn-lt"/>
              </a:rPr>
              <a:t>ddweud</a:t>
            </a:r>
            <a:r>
              <a:rPr lang="en-US" sz="1450">
                <a:ea typeface="+mn-lt"/>
                <a:cs typeface="+mn-lt"/>
              </a:rPr>
              <a:t> am </a:t>
            </a:r>
            <a:r>
              <a:rPr lang="en-US" sz="1450" err="1">
                <a:ea typeface="+mn-lt"/>
                <a:cs typeface="+mn-lt"/>
              </a:rPr>
              <a:t>ddatblygiad</a:t>
            </a:r>
            <a:endParaRPr lang="en-US" err="1"/>
          </a:p>
          <a:p>
            <a:pPr defTabSz="749808"/>
            <a:endParaRPr lang="en-US"/>
          </a:p>
          <a:p>
            <a:pPr defTabSz="749808"/>
            <a:endParaRPr lang="en-US">
              <a:cs typeface="Calibri"/>
            </a:endParaRPr>
          </a:p>
          <a:p>
            <a:pPr defTabSz="749808"/>
            <a:r>
              <a:rPr lang="en-US" sz="1450" err="1">
                <a:ea typeface="+mn-lt"/>
                <a:cs typeface="+mn-lt"/>
              </a:rPr>
              <a:t>Trafod</a:t>
            </a:r>
            <a:r>
              <a:rPr lang="en-US" sz="1450">
                <a:ea typeface="+mn-lt"/>
                <a:cs typeface="+mn-lt"/>
              </a:rPr>
              <a:t> </a:t>
            </a:r>
            <a:r>
              <a:rPr lang="en-US" sz="1450" err="1">
                <a:ea typeface="+mn-lt"/>
                <a:cs typeface="+mn-lt"/>
              </a:rPr>
              <a:t>rhinweddau</a:t>
            </a:r>
            <a:r>
              <a:rPr lang="en-US" sz="1450">
                <a:ea typeface="+mn-lt"/>
                <a:cs typeface="+mn-lt"/>
              </a:rPr>
              <a:t> neu </a:t>
            </a:r>
            <a:r>
              <a:rPr lang="en-US" sz="1450" err="1">
                <a:ea typeface="+mn-lt"/>
                <a:cs typeface="+mn-lt"/>
              </a:rPr>
              <a:t>faterion</a:t>
            </a:r>
            <a:r>
              <a:rPr lang="en-US" sz="1450">
                <a:ea typeface="+mn-lt"/>
                <a:cs typeface="+mn-lt"/>
              </a:rPr>
              <a:t> </a:t>
            </a:r>
            <a:r>
              <a:rPr lang="en-US" sz="1450" err="1">
                <a:ea typeface="+mn-lt"/>
                <a:cs typeface="+mn-lt"/>
              </a:rPr>
              <a:t>posibl</a:t>
            </a:r>
            <a:r>
              <a:rPr lang="en-US" sz="1450">
                <a:ea typeface="+mn-lt"/>
                <a:cs typeface="+mn-lt"/>
              </a:rPr>
              <a:t> </a:t>
            </a:r>
            <a:r>
              <a:rPr lang="en-US" sz="1450" err="1">
                <a:ea typeface="+mn-lt"/>
                <a:cs typeface="+mn-lt"/>
              </a:rPr>
              <a:t>gyda’u</a:t>
            </a:r>
            <a:r>
              <a:rPr lang="en-US" sz="1450">
                <a:ea typeface="+mn-lt"/>
                <a:cs typeface="+mn-lt"/>
              </a:rPr>
              <a:t> </a:t>
            </a:r>
            <a:r>
              <a:rPr lang="en-US" sz="1450" err="1">
                <a:ea typeface="+mn-lt"/>
                <a:cs typeface="+mn-lt"/>
              </a:rPr>
              <a:t>damcaniaethau</a:t>
            </a:r>
            <a:r>
              <a:rPr lang="en-US" sz="1450" kern="1200">
                <a:ea typeface="+mn-lt"/>
                <a:cs typeface="+mn-lt"/>
              </a:rPr>
              <a:t>, </a:t>
            </a:r>
            <a:r>
              <a:rPr lang="en-US" sz="1450">
                <a:ea typeface="+mn-lt"/>
                <a:cs typeface="+mn-lt"/>
              </a:rPr>
              <a:t>a </a:t>
            </a:r>
            <a:r>
              <a:rPr lang="en-US" sz="1450" err="1">
                <a:ea typeface="+mn-lt"/>
                <a:cs typeface="+mn-lt"/>
              </a:rPr>
              <a:t>byddwch</a:t>
            </a:r>
            <a:r>
              <a:rPr lang="en-US" sz="1450">
                <a:ea typeface="+mn-lt"/>
                <a:cs typeface="+mn-lt"/>
              </a:rPr>
              <a:t> </a:t>
            </a:r>
            <a:r>
              <a:rPr lang="en-US" sz="1450" err="1">
                <a:ea typeface="+mn-lt"/>
                <a:cs typeface="+mn-lt"/>
              </a:rPr>
              <a:t>yn</a:t>
            </a:r>
            <a:r>
              <a:rPr lang="en-US" sz="1450">
                <a:ea typeface="+mn-lt"/>
                <a:cs typeface="+mn-lt"/>
              </a:rPr>
              <a:t> </a:t>
            </a:r>
            <a:r>
              <a:rPr lang="en-US" sz="1450" err="1">
                <a:ea typeface="+mn-lt"/>
                <a:cs typeface="+mn-lt"/>
              </a:rPr>
              <a:t>barod</a:t>
            </a:r>
            <a:r>
              <a:rPr lang="en-US" sz="1450">
                <a:ea typeface="+mn-lt"/>
                <a:cs typeface="+mn-lt"/>
              </a:rPr>
              <a:t> </a:t>
            </a:r>
            <a:r>
              <a:rPr lang="en-US" sz="1450" err="1">
                <a:ea typeface="+mn-lt"/>
                <a:cs typeface="+mn-lt"/>
              </a:rPr>
              <a:t>i</a:t>
            </a:r>
            <a:r>
              <a:rPr lang="en-US" sz="1450">
                <a:ea typeface="+mn-lt"/>
                <a:cs typeface="+mn-lt"/>
              </a:rPr>
              <a:t> </a:t>
            </a:r>
            <a:r>
              <a:rPr lang="en-US" sz="1450" err="1">
                <a:ea typeface="+mn-lt"/>
                <a:cs typeface="+mn-lt"/>
              </a:rPr>
              <a:t>drafod</a:t>
            </a:r>
            <a:r>
              <a:rPr lang="en-US" sz="1450">
                <a:ea typeface="+mn-lt"/>
                <a:cs typeface="+mn-lt"/>
              </a:rPr>
              <a:t> </a:t>
            </a:r>
            <a:r>
              <a:rPr lang="en-US" sz="1450" err="1">
                <a:ea typeface="+mn-lt"/>
                <a:cs typeface="+mn-lt"/>
              </a:rPr>
              <a:t>gyda’r</a:t>
            </a:r>
            <a:r>
              <a:rPr lang="en-US" sz="1450">
                <a:ea typeface="+mn-lt"/>
                <a:cs typeface="+mn-lt"/>
              </a:rPr>
              <a:t> </a:t>
            </a:r>
            <a:r>
              <a:rPr lang="en-US" sz="1450" err="1">
                <a:ea typeface="+mn-lt"/>
                <a:cs typeface="+mn-lt"/>
              </a:rPr>
              <a:t>dosbarth</a:t>
            </a:r>
            <a:endParaRPr lang="en-US" err="1"/>
          </a:p>
          <a:p>
            <a:pPr defTabSz="749808"/>
            <a:endParaRPr lang="en-US"/>
          </a:p>
          <a:p>
            <a:pPr defTabSz="749808"/>
            <a:endParaRPr lang="en-US" sz="1450">
              <a:cs typeface="Calibri"/>
            </a:endParaRPr>
          </a:p>
          <a:p>
            <a:pPr defTabSz="749808"/>
            <a:endParaRPr lang="en-US">
              <a:ea typeface="+mn-ea"/>
              <a:cs typeface="+mn-cs"/>
            </a:endParaRPr>
          </a:p>
          <a:p>
            <a:pPr defTabSz="749808">
              <a:spcAft>
                <a:spcPts val="600"/>
              </a:spcAft>
            </a:pPr>
            <a:r>
              <a:rPr lang="en-US" sz="1450" err="1">
                <a:ea typeface="+mn-lt"/>
                <a:cs typeface="+mn-lt"/>
              </a:rPr>
              <a:t>Cadwch</a:t>
            </a:r>
            <a:r>
              <a:rPr lang="en-US" sz="1450">
                <a:ea typeface="+mn-lt"/>
                <a:cs typeface="+mn-lt"/>
              </a:rPr>
              <a:t> y </a:t>
            </a:r>
            <a:r>
              <a:rPr lang="en-US" sz="1450" err="1">
                <a:ea typeface="+mn-lt"/>
                <a:cs typeface="+mn-lt"/>
              </a:rPr>
              <a:t>ffeil</a:t>
            </a:r>
            <a:r>
              <a:rPr lang="en-US" sz="1450">
                <a:ea typeface="+mn-lt"/>
                <a:cs typeface="+mn-lt"/>
              </a:rPr>
              <a:t> </a:t>
            </a:r>
            <a:r>
              <a:rPr lang="en-US" sz="1450" err="1">
                <a:ea typeface="+mn-lt"/>
                <a:cs typeface="+mn-lt"/>
              </a:rPr>
              <a:t>gydag</a:t>
            </a:r>
            <a:r>
              <a:rPr lang="en-US" sz="1450">
                <a:ea typeface="+mn-lt"/>
                <a:cs typeface="+mn-lt"/>
              </a:rPr>
              <a:t> </a:t>
            </a:r>
            <a:r>
              <a:rPr lang="en-US" sz="1450" err="1">
                <a:ea typeface="+mn-lt"/>
                <a:cs typeface="+mn-lt"/>
              </a:rPr>
              <a:t>enw</a:t>
            </a:r>
            <a:r>
              <a:rPr lang="en-US" sz="1450">
                <a:ea typeface="+mn-lt"/>
                <a:cs typeface="+mn-lt"/>
              </a:rPr>
              <a:t> </a:t>
            </a:r>
            <a:r>
              <a:rPr lang="en-US" sz="1450" err="1">
                <a:ea typeface="+mn-lt"/>
                <a:cs typeface="+mn-lt"/>
              </a:rPr>
              <a:t>eich</a:t>
            </a:r>
            <a:r>
              <a:rPr lang="en-US" sz="1450">
                <a:ea typeface="+mn-lt"/>
                <a:cs typeface="+mn-lt"/>
              </a:rPr>
              <a:t> </a:t>
            </a:r>
            <a:r>
              <a:rPr lang="en-US" sz="1450" err="1">
                <a:ea typeface="+mn-lt"/>
                <a:cs typeface="+mn-lt"/>
              </a:rPr>
              <a:t>damcaniaethwr</a:t>
            </a:r>
            <a:r>
              <a:rPr lang="en-US" sz="1450">
                <a:ea typeface="+mn-lt"/>
                <a:cs typeface="+mn-lt"/>
              </a:rPr>
              <a:t> </a:t>
            </a:r>
            <a:r>
              <a:rPr lang="en-US" sz="1450" err="1">
                <a:ea typeface="+mn-lt"/>
                <a:cs typeface="+mn-lt"/>
              </a:rPr>
              <a:t>ynghyd</a:t>
            </a:r>
            <a:r>
              <a:rPr lang="en-US" sz="1450">
                <a:ea typeface="+mn-lt"/>
                <a:cs typeface="+mn-lt"/>
              </a:rPr>
              <a:t> ag  </a:t>
            </a:r>
            <a:r>
              <a:rPr lang="en-US" sz="1450" err="1">
                <a:ea typeface="+mn-lt"/>
                <a:cs typeface="+mn-lt"/>
              </a:rPr>
              <a:t>eich</a:t>
            </a:r>
            <a:r>
              <a:rPr lang="en-US" sz="1450">
                <a:ea typeface="+mn-lt"/>
                <a:cs typeface="+mn-lt"/>
              </a:rPr>
              <a:t> </a:t>
            </a:r>
            <a:r>
              <a:rPr lang="en-US" sz="1450" err="1">
                <a:ea typeface="+mn-lt"/>
                <a:cs typeface="+mn-lt"/>
              </a:rPr>
              <a:t>grŵp</a:t>
            </a:r>
            <a:r>
              <a:rPr lang="en-US" sz="1450">
                <a:ea typeface="+mn-lt"/>
                <a:cs typeface="+mn-lt"/>
              </a:rPr>
              <a:t> </a:t>
            </a:r>
            <a:endParaRPr lang="en-US">
              <a:ea typeface="+mn-ea"/>
              <a:cs typeface="+mn-cs"/>
            </a:endParaRPr>
          </a:p>
          <a:p>
            <a:pPr defTabSz="749808">
              <a:spcAft>
                <a:spcPts val="600"/>
              </a:spcAft>
            </a:pPr>
            <a:endParaRPr lang="en-US" sz="1476" kern="1200">
              <a:solidFill>
                <a:schemeClr val="tx1"/>
              </a:solidFill>
              <a:latin typeface="+mn-lt"/>
              <a:ea typeface="+mn-ea"/>
              <a:cs typeface="+mn-cs"/>
            </a:endParaRPr>
          </a:p>
          <a:p>
            <a:pPr defTabSz="749808">
              <a:spcAft>
                <a:spcPts val="600"/>
              </a:spcAft>
            </a:pPr>
            <a:endParaRPr lang="en-US" sz="1476" kern="1200">
              <a:solidFill>
                <a:schemeClr val="tx1"/>
              </a:solidFill>
              <a:latin typeface="+mn-lt"/>
              <a:ea typeface="+mn-ea"/>
              <a:cs typeface="+mn-cs"/>
            </a:endParaRPr>
          </a:p>
          <a:p>
            <a:pPr defTabSz="749808">
              <a:spcAft>
                <a:spcPts val="600"/>
              </a:spcAft>
            </a:pPr>
            <a:endParaRPr lang="en-US" sz="1476" kern="1200">
              <a:solidFill>
                <a:schemeClr val="tx1"/>
              </a:solidFill>
              <a:latin typeface="+mn-lt"/>
              <a:ea typeface="+mn-ea"/>
              <a:cs typeface="+mn-cs"/>
            </a:endParaRPr>
          </a:p>
          <a:p>
            <a:pPr defTabSz="749808">
              <a:spcAft>
                <a:spcPts val="600"/>
              </a:spcAft>
            </a:pPr>
            <a:endParaRPr lang="en-US" sz="1476" kern="1200">
              <a:solidFill>
                <a:schemeClr val="tx1"/>
              </a:solidFill>
              <a:latin typeface="+mn-lt"/>
              <a:ea typeface="+mn-ea"/>
              <a:cs typeface="+mn-cs"/>
            </a:endParaRPr>
          </a:p>
          <a:p>
            <a:pPr defTabSz="749808">
              <a:spcAft>
                <a:spcPts val="600"/>
              </a:spcAft>
            </a:pPr>
            <a:endParaRPr lang="en-US" sz="1476" kern="1200">
              <a:solidFill>
                <a:schemeClr val="tx1"/>
              </a:solidFill>
              <a:latin typeface="+mn-lt"/>
              <a:ea typeface="+mn-ea"/>
              <a:cs typeface="+mn-cs"/>
            </a:endParaRPr>
          </a:p>
          <a:p>
            <a:pPr>
              <a:spcAft>
                <a:spcPts val="600"/>
              </a:spcAft>
            </a:pPr>
            <a:endParaRPr lang="en-US"/>
          </a:p>
        </p:txBody>
      </p:sp>
    </p:spTree>
    <p:extLst>
      <p:ext uri="{BB962C8B-B14F-4D97-AF65-F5344CB8AC3E}">
        <p14:creationId xmlns:p14="http://schemas.microsoft.com/office/powerpoint/2010/main" val="631534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Y </a:t>
            </a:r>
            <a:r>
              <a:rPr lang="cy-GB" sz="3400" dirty="0">
                <a:solidFill>
                  <a:srgbClr val="FFFFFF"/>
                </a:solidFill>
              </a:rPr>
              <a:t>tîm o gwmpas y plentyn </a:t>
            </a:r>
            <a:br>
              <a:rPr lang="en-GB" sz="3400" dirty="0">
                <a:solidFill>
                  <a:srgbClr val="FFFFFF"/>
                </a:solidFill>
              </a:rPr>
            </a:br>
            <a:r>
              <a:rPr lang="en-GB" sz="3400" dirty="0">
                <a:solidFill>
                  <a:srgbClr val="FFFFFF"/>
                </a:solidFill>
              </a:rPr>
              <a:t> </a:t>
            </a:r>
          </a:p>
        </p:txBody>
      </p:sp>
      <p:sp>
        <p:nvSpPr>
          <p:cNvPr id="6" name="Rounded Rectangular Callout 5"/>
          <p:cNvSpPr/>
          <p:nvPr/>
        </p:nvSpPr>
        <p:spPr>
          <a:xfrm>
            <a:off x="4905052" y="1002890"/>
            <a:ext cx="6700470" cy="3492900"/>
          </a:xfrm>
          <a:prstGeom prst="wedgeRoundRect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TextBox 6"/>
          <p:cNvSpPr txBox="1"/>
          <p:nvPr/>
        </p:nvSpPr>
        <p:spPr>
          <a:xfrm>
            <a:off x="5120533" y="1828800"/>
            <a:ext cx="5645790" cy="1354217"/>
          </a:xfrm>
          <a:prstGeom prst="rect">
            <a:avLst/>
          </a:prstGeom>
          <a:noFill/>
        </p:spPr>
        <p:txBody>
          <a:bodyPr wrap="square" rtlCol="0">
            <a:spAutoFit/>
          </a:bodyPr>
          <a:lstStyle/>
          <a:p>
            <a:pPr defTabSz="694944">
              <a:spcAft>
                <a:spcPts val="600"/>
              </a:spcAft>
            </a:pPr>
            <a:r>
              <a:rPr lang="cy-GB" kern="1200" dirty="0">
                <a:solidFill>
                  <a:schemeClr val="tx1"/>
                </a:solidFill>
                <a:latin typeface="+mn-lt"/>
                <a:ea typeface="+mn-ea"/>
                <a:cs typeface="+mn-cs"/>
              </a:rPr>
              <a:t>Crëwch ddiagram o’r tîm a’r byd o gwmpas y plentyn gan grwpio’r dylanwadau gwahanol i gategorïau. </a:t>
            </a:r>
          </a:p>
          <a:p>
            <a:pPr defTabSz="694944">
              <a:spcAft>
                <a:spcPts val="600"/>
              </a:spcAft>
            </a:pPr>
            <a:endParaRPr lang="cy-GB" kern="1200" dirty="0">
              <a:solidFill>
                <a:schemeClr val="tx1"/>
              </a:solidFill>
              <a:latin typeface="+mn-lt"/>
              <a:ea typeface="+mn-ea"/>
              <a:cs typeface="+mn-cs"/>
            </a:endParaRPr>
          </a:p>
          <a:p>
            <a:pPr defTabSz="694944">
              <a:spcAft>
                <a:spcPts val="600"/>
              </a:spcAft>
            </a:pPr>
            <a:r>
              <a:rPr lang="cy-GB" kern="1200" dirty="0">
                <a:solidFill>
                  <a:schemeClr val="tx1"/>
                </a:solidFill>
                <a:latin typeface="+mn-lt"/>
                <a:ea typeface="+mn-ea"/>
                <a:cs typeface="+mn-cs"/>
              </a:rPr>
              <a:t>Pa ddylanwadau a allai fod y rhai mwyaf? </a:t>
            </a:r>
            <a:endParaRPr lang="cy-GB" dirty="0"/>
          </a:p>
        </p:txBody>
      </p:sp>
    </p:spTree>
    <p:extLst>
      <p:ext uri="{BB962C8B-B14F-4D97-AF65-F5344CB8AC3E}">
        <p14:creationId xmlns:p14="http://schemas.microsoft.com/office/powerpoint/2010/main" val="2330464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Damcaniaeth Systemau Ecolegol </a:t>
            </a:r>
            <a:r>
              <a:rPr lang="en-GB" dirty="0"/>
              <a:t>Bronfenbrenner (1979)</a:t>
            </a:r>
          </a:p>
        </p:txBody>
      </p:sp>
      <p:sp>
        <p:nvSpPr>
          <p:cNvPr id="5" name="Content Placeholder 4"/>
          <p:cNvSpPr>
            <a:spLocks noGrp="1"/>
          </p:cNvSpPr>
          <p:nvPr>
            <p:ph sz="half" idx="2"/>
          </p:nvPr>
        </p:nvSpPr>
        <p:spPr/>
        <p:txBody>
          <a:bodyPr>
            <a:normAutofit/>
          </a:bodyPr>
          <a:lstStyle/>
          <a:p>
            <a:pPr marL="12700" marR="168275">
              <a:lnSpc>
                <a:spcPts val="2590"/>
              </a:lnSpc>
              <a:spcBef>
                <a:spcPts val="425"/>
              </a:spcBef>
            </a:pPr>
            <a:r>
              <a:rPr lang="en-GB" b="1" u="heavy" spc="-5" dirty="0">
                <a:uFill>
                  <a:solidFill>
                    <a:srgbClr val="000000"/>
                  </a:solidFill>
                </a:uFill>
                <a:latin typeface="Tahoma"/>
                <a:cs typeface="Tahoma"/>
              </a:rPr>
              <a:t>Microsystem</a:t>
            </a:r>
            <a:r>
              <a:rPr lang="en-GB" spc="-5" dirty="0">
                <a:latin typeface="Tahoma"/>
                <a:cs typeface="Tahoma"/>
              </a:rPr>
              <a:t>: </a:t>
            </a:r>
            <a:r>
              <a:rPr lang="cy-GB" spc="-5" dirty="0">
                <a:latin typeface="Tahoma"/>
                <a:cs typeface="Tahoma"/>
              </a:rPr>
              <a:t>teulu a ffrindiau agos y plentyn</a:t>
            </a:r>
            <a:endParaRPr lang="cy-GB" dirty="0">
              <a:latin typeface="Tahoma"/>
              <a:cs typeface="Tahoma"/>
            </a:endParaRPr>
          </a:p>
          <a:p>
            <a:pPr marL="12700" marR="5080">
              <a:lnSpc>
                <a:spcPts val="2590"/>
              </a:lnSpc>
              <a:spcBef>
                <a:spcPts val="1005"/>
              </a:spcBef>
            </a:pPr>
            <a:r>
              <a:rPr lang="cy-GB" b="1" u="heavy" spc="-5" noProof="1">
                <a:uFill>
                  <a:solidFill>
                    <a:srgbClr val="000000"/>
                  </a:solidFill>
                </a:uFill>
                <a:latin typeface="Tahoma"/>
                <a:cs typeface="Tahoma"/>
              </a:rPr>
              <a:t>Mesosystem</a:t>
            </a:r>
            <a:r>
              <a:rPr lang="cy-GB" b="1" u="heavy" spc="-5" dirty="0">
                <a:uFill>
                  <a:solidFill>
                    <a:srgbClr val="000000"/>
                  </a:solidFill>
                </a:uFill>
                <a:latin typeface="Tahoma"/>
                <a:cs typeface="Tahoma"/>
              </a:rPr>
              <a:t>:</a:t>
            </a:r>
            <a:r>
              <a:rPr lang="cy-GB" b="1" spc="-5" dirty="0">
                <a:latin typeface="Tahoma"/>
                <a:cs typeface="Tahoma"/>
              </a:rPr>
              <a:t> </a:t>
            </a:r>
            <a:r>
              <a:rPr lang="cy-GB" spc="-5" dirty="0">
                <a:latin typeface="Tahoma"/>
                <a:cs typeface="Tahoma"/>
              </a:rPr>
              <a:t>teulu a ffrindiau estynedig ac athrawon</a:t>
            </a:r>
            <a:endParaRPr lang="cy-GB" dirty="0">
              <a:latin typeface="Tahoma"/>
              <a:cs typeface="Tahoma"/>
            </a:endParaRPr>
          </a:p>
          <a:p>
            <a:pPr marL="12700" marR="426084">
              <a:spcBef>
                <a:spcPts val="969"/>
              </a:spcBef>
            </a:pPr>
            <a:r>
              <a:rPr lang="cy-GB" b="1" u="heavy" spc="-5" dirty="0">
                <a:uFill>
                  <a:solidFill>
                    <a:srgbClr val="000000"/>
                  </a:solidFill>
                </a:uFill>
                <a:latin typeface="Tahoma"/>
                <a:cs typeface="Tahoma"/>
              </a:rPr>
              <a:t>Ecosystem: </a:t>
            </a:r>
            <a:r>
              <a:rPr lang="cy-GB" spc="-10" dirty="0">
                <a:latin typeface="Tahoma"/>
                <a:cs typeface="Tahoma"/>
              </a:rPr>
              <a:t>system ddiwylliannol tu allan i’r teulu</a:t>
            </a:r>
            <a:r>
              <a:rPr lang="cy-GB" spc="-5" dirty="0">
                <a:latin typeface="Tahoma"/>
                <a:cs typeface="Tahoma"/>
              </a:rPr>
              <a:t> (eglwys, cyflogwr ac ati)</a:t>
            </a:r>
            <a:endParaRPr lang="cy-GB" dirty="0">
              <a:latin typeface="Tahoma"/>
              <a:cs typeface="Tahoma"/>
            </a:endParaRPr>
          </a:p>
          <a:p>
            <a:pPr marL="12700">
              <a:lnSpc>
                <a:spcPct val="100000"/>
              </a:lnSpc>
              <a:spcBef>
                <a:spcPts val="710"/>
              </a:spcBef>
            </a:pPr>
            <a:r>
              <a:rPr lang="cy-GB" b="1" u="heavy" spc="-5" noProof="1">
                <a:uFill>
                  <a:solidFill>
                    <a:srgbClr val="000000"/>
                  </a:solidFill>
                </a:uFill>
                <a:latin typeface="Tahoma"/>
                <a:cs typeface="Tahoma"/>
              </a:rPr>
              <a:t>Macrosystem</a:t>
            </a:r>
            <a:r>
              <a:rPr lang="cy-GB" b="1" spc="-5" noProof="1">
                <a:latin typeface="Tahoma"/>
                <a:cs typeface="Tahoma"/>
              </a:rPr>
              <a:t>:</a:t>
            </a:r>
            <a:r>
              <a:rPr lang="cy-GB" b="1" spc="-5" dirty="0">
                <a:latin typeface="Tahoma"/>
                <a:cs typeface="Tahoma"/>
              </a:rPr>
              <a:t> </a:t>
            </a:r>
            <a:r>
              <a:rPr lang="cy-GB" spc="-5" dirty="0">
                <a:latin typeface="Tahoma"/>
                <a:cs typeface="Tahoma"/>
              </a:rPr>
              <a:t>y gymdeithas ehangach</a:t>
            </a:r>
            <a:endParaRPr lang="cy-GB" dirty="0">
              <a:latin typeface="Tahoma"/>
              <a:cs typeface="Tahoma"/>
            </a:endParaRPr>
          </a:p>
          <a:p>
            <a:endParaRPr lang="en-GB" dirty="0"/>
          </a:p>
        </p:txBody>
      </p:sp>
      <p:sp>
        <p:nvSpPr>
          <p:cNvPr id="6" name="object 5"/>
          <p:cNvSpPr>
            <a:spLocks noGrp="1"/>
          </p:cNvSpPr>
          <p:nvPr>
            <p:ph sz="half" idx="1"/>
          </p:nvPr>
        </p:nvSpPr>
        <p:spPr>
          <a:xfrm>
            <a:off x="1277668" y="1651000"/>
            <a:ext cx="4307793" cy="4525963"/>
          </a:xfrm>
          <a:prstGeom prst="rect">
            <a:avLst/>
          </a:prstGeom>
          <a:blipFill>
            <a:blip r:embed="rId3" cstate="print"/>
            <a:stretch>
              <a:fillRect/>
            </a:stretch>
          </a:blipFill>
        </p:spPr>
        <p:txBody>
          <a:bodyPr vert="horz" wrap="square" lIns="0" tIns="0" rIns="0" bIns="0" rtlCol="0">
            <a:normAutofit/>
          </a:bodyPr>
          <a:lstStyle/>
          <a:p>
            <a:pPr marL="0" indent="0">
              <a:buNone/>
            </a:pPr>
            <a:endParaRPr lang="en-GB" dirty="0"/>
          </a:p>
        </p:txBody>
      </p:sp>
    </p:spTree>
    <p:extLst>
      <p:ext uri="{BB962C8B-B14F-4D97-AF65-F5344CB8AC3E}">
        <p14:creationId xmlns:p14="http://schemas.microsoft.com/office/powerpoint/2010/main" val="2376892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a:solidFill>
                  <a:srgbClr val="FFFFFF"/>
                </a:solidFill>
                <a:latin typeface="+mj-lt"/>
                <a:ea typeface="+mj-ea"/>
                <a:cs typeface="+mj-cs"/>
              </a:rPr>
              <a:t>Beirniadaeth o’r model</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graphicFrame>
        <p:nvGraphicFramePr>
          <p:cNvPr id="11" name="Content Placeholder 2">
            <a:extLst>
              <a:ext uri="{FF2B5EF4-FFF2-40B4-BE49-F238E27FC236}">
                <a16:creationId xmlns:a16="http://schemas.microsoft.com/office/drawing/2014/main" id="{6B7C8569-543D-D530-7BED-F367A67D4739}"/>
              </a:ext>
            </a:extLst>
          </p:cNvPr>
          <p:cNvGraphicFramePr>
            <a:graphicFrameLocks noGrp="1"/>
          </p:cNvGraphicFramePr>
          <p:nvPr>
            <p:ph sz="half" idx="1"/>
            <p:extLst>
              <p:ext uri="{D42A27DB-BD31-4B8C-83A1-F6EECF244321}">
                <p14:modId xmlns:p14="http://schemas.microsoft.com/office/powerpoint/2010/main" val="8290077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3781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C22C9-E170-E728-40A8-EA8BDC5B25DE}"/>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sz="3400" kern="1200">
                <a:solidFill>
                  <a:schemeClr val="tx1"/>
                </a:solidFill>
                <a:latin typeface="+mj-lt"/>
                <a:ea typeface="+mj-ea"/>
                <a:cs typeface="+mj-cs"/>
              </a:rPr>
              <a:t>Gweithgaredd – prif ddamcaniaethwyr datblygiad plant</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DC66AE8-02F3-0CC0-62F4-C2EC104F8D1E}"/>
              </a:ext>
            </a:extLst>
          </p:cNvPr>
          <p:cNvSpPr>
            <a:spLocks noGrp="1"/>
          </p:cNvSpPr>
          <p:nvPr>
            <p:ph sz="half" idx="1"/>
          </p:nvPr>
        </p:nvSpPr>
        <p:spPr>
          <a:xfrm>
            <a:off x="2150494" y="2025769"/>
            <a:ext cx="2997607" cy="3208676"/>
          </a:xfrm>
        </p:spPr>
        <p:txBody>
          <a:bodyPr/>
          <a:lstStyle/>
          <a:p>
            <a:pPr marL="166878" indent="-166878" defTabSz="667512">
              <a:spcBef>
                <a:spcPts val="730"/>
              </a:spcBef>
            </a:pPr>
            <a:r>
              <a:rPr lang="en-US" sz="2044" kern="1200">
                <a:solidFill>
                  <a:schemeClr val="tx1"/>
                </a:solidFill>
                <a:latin typeface="+mn-lt"/>
                <a:ea typeface="+mn-ea"/>
                <a:cs typeface="+mn-cs"/>
              </a:rPr>
              <a:t>Jean Piaget</a:t>
            </a:r>
          </a:p>
          <a:p>
            <a:pPr marL="166878" indent="-166878" defTabSz="667512">
              <a:spcBef>
                <a:spcPts val="730"/>
              </a:spcBef>
            </a:pPr>
            <a:r>
              <a:rPr lang="en-US" sz="2044" kern="1200">
                <a:solidFill>
                  <a:schemeClr val="tx1"/>
                </a:solidFill>
                <a:latin typeface="+mn-lt"/>
                <a:ea typeface="+mn-ea"/>
                <a:cs typeface="+mn-cs"/>
              </a:rPr>
              <a:t>Lev </a:t>
            </a:r>
            <a:r>
              <a:rPr lang="en-US" sz="2044" kern="1200" err="1">
                <a:solidFill>
                  <a:schemeClr val="tx1"/>
                </a:solidFill>
                <a:latin typeface="+mn-lt"/>
                <a:ea typeface="+mn-ea"/>
                <a:cs typeface="+mn-cs"/>
              </a:rPr>
              <a:t>Vygostky</a:t>
            </a:r>
            <a:endParaRPr lang="en-US" sz="2044" kern="1200">
              <a:solidFill>
                <a:schemeClr val="tx1"/>
              </a:solidFill>
              <a:latin typeface="+mn-lt"/>
              <a:ea typeface="+mn-ea"/>
              <a:cs typeface="+mn-cs"/>
            </a:endParaRPr>
          </a:p>
          <a:p>
            <a:pPr marL="166878" indent="-166878" defTabSz="667512">
              <a:spcBef>
                <a:spcPts val="730"/>
              </a:spcBef>
            </a:pPr>
            <a:r>
              <a:rPr lang="en-US" sz="2044" kern="1200">
                <a:solidFill>
                  <a:schemeClr val="tx1"/>
                </a:solidFill>
                <a:latin typeface="+mn-lt"/>
                <a:ea typeface="+mn-ea"/>
                <a:cs typeface="+mn-cs"/>
              </a:rPr>
              <a:t>Erik Erikson</a:t>
            </a:r>
          </a:p>
          <a:p>
            <a:pPr marL="166878" indent="-166878" defTabSz="667512">
              <a:spcBef>
                <a:spcPts val="730"/>
              </a:spcBef>
            </a:pPr>
            <a:r>
              <a:rPr lang="en-US" sz="2044" kern="1200">
                <a:solidFill>
                  <a:schemeClr val="tx1"/>
                </a:solidFill>
                <a:latin typeface="+mn-lt"/>
                <a:ea typeface="+mn-ea"/>
                <a:cs typeface="+mn-cs"/>
              </a:rPr>
              <a:t>B.F. Skinner</a:t>
            </a:r>
          </a:p>
          <a:p>
            <a:pPr marL="166878" indent="-166878" defTabSz="667512">
              <a:spcBef>
                <a:spcPts val="730"/>
              </a:spcBef>
            </a:pPr>
            <a:r>
              <a:rPr lang="en-US" sz="2044" kern="1200">
                <a:solidFill>
                  <a:schemeClr val="tx1"/>
                </a:solidFill>
                <a:latin typeface="+mn-lt"/>
                <a:ea typeface="+mn-ea"/>
                <a:cs typeface="+mn-cs"/>
              </a:rPr>
              <a:t>Albert Bandura</a:t>
            </a:r>
          </a:p>
          <a:p>
            <a:pPr marL="166878" indent="-166878" defTabSz="667512">
              <a:spcBef>
                <a:spcPts val="730"/>
              </a:spcBef>
            </a:pPr>
            <a:r>
              <a:rPr lang="en-US" sz="2044" kern="1200" err="1">
                <a:solidFill>
                  <a:schemeClr val="tx1"/>
                </a:solidFill>
                <a:latin typeface="+mn-lt"/>
                <a:ea typeface="+mn-ea"/>
                <a:cs typeface="+mn-cs"/>
              </a:rPr>
              <a:t>Urie</a:t>
            </a:r>
            <a:r>
              <a:rPr lang="en-US" sz="2044" kern="1200">
                <a:solidFill>
                  <a:schemeClr val="tx1"/>
                </a:solidFill>
                <a:latin typeface="+mn-lt"/>
                <a:ea typeface="+mn-ea"/>
                <a:cs typeface="+mn-cs"/>
              </a:rPr>
              <a:t> Bronfenbrenner</a:t>
            </a:r>
          </a:p>
          <a:p>
            <a:pPr marL="166878" indent="-166878" defTabSz="667512">
              <a:spcBef>
                <a:spcPts val="730"/>
              </a:spcBef>
            </a:pPr>
            <a:r>
              <a:rPr lang="en-US" sz="2044" kern="1200">
                <a:solidFill>
                  <a:schemeClr val="tx1"/>
                </a:solidFill>
                <a:latin typeface="+mn-lt"/>
                <a:ea typeface="+mn-ea"/>
                <a:cs typeface="+mn-cs"/>
              </a:rPr>
              <a:t>Arnold Gesell</a:t>
            </a:r>
            <a:endParaRPr lang="en-US"/>
          </a:p>
        </p:txBody>
      </p:sp>
      <p:sp>
        <p:nvSpPr>
          <p:cNvPr id="5" name="TextBox 4">
            <a:extLst>
              <a:ext uri="{FF2B5EF4-FFF2-40B4-BE49-F238E27FC236}">
                <a16:creationId xmlns:a16="http://schemas.microsoft.com/office/drawing/2014/main" id="{AEF08189-5A59-D3DA-E8E1-9AB3773ADF5F}"/>
              </a:ext>
            </a:extLst>
          </p:cNvPr>
          <p:cNvSpPr txBox="1"/>
          <p:nvPr/>
        </p:nvSpPr>
        <p:spPr>
          <a:xfrm>
            <a:off x="6027595" y="1926266"/>
            <a:ext cx="4013910" cy="5491247"/>
          </a:xfrm>
          <a:prstGeom prst="rect">
            <a:avLst/>
          </a:prstGeom>
          <a:noFill/>
        </p:spPr>
        <p:txBody>
          <a:bodyPr wrap="square" rtlCol="0">
            <a:spAutoFit/>
          </a:bodyPr>
          <a:lstStyle/>
          <a:p>
            <a:pPr defTabSz="667512">
              <a:spcAft>
                <a:spcPts val="600"/>
              </a:spcAft>
            </a:pPr>
            <a:r>
              <a:rPr lang="cy-GB" sz="1314" kern="1200">
                <a:solidFill>
                  <a:schemeClr val="tx1"/>
                </a:solidFill>
                <a:latin typeface="+mn-lt"/>
                <a:ea typeface="+mn-ea"/>
                <a:cs typeface="+mn-cs"/>
              </a:rPr>
              <a:t>Mewn grwpiau, defnyddiwch y templed ar </a:t>
            </a:r>
            <a:r>
              <a:rPr lang="cy-GB" sz="1314" kern="1200" err="1">
                <a:solidFill>
                  <a:schemeClr val="tx1"/>
                </a:solidFill>
                <a:latin typeface="+mn-lt"/>
                <a:ea typeface="+mn-ea"/>
                <a:cs typeface="+mn-cs"/>
              </a:rPr>
              <a:t>Moodle</a:t>
            </a:r>
            <a:r>
              <a:rPr lang="cy-GB" sz="1314" kern="1200">
                <a:solidFill>
                  <a:schemeClr val="tx1"/>
                </a:solidFill>
                <a:latin typeface="+mn-lt"/>
                <a:ea typeface="+mn-ea"/>
                <a:cs typeface="+mn-cs"/>
              </a:rPr>
              <a:t> i greu proffil un tudalen o hyd ar gyfer y damcaniaethwr a osodwyd i chi</a:t>
            </a:r>
          </a:p>
          <a:p>
            <a:pPr defTabSz="667512">
              <a:spcAft>
                <a:spcPts val="600"/>
              </a:spcAft>
            </a:pPr>
            <a:endParaRPr lang="cy-GB" sz="1314" kern="1200">
              <a:solidFill>
                <a:schemeClr val="tx1"/>
              </a:solidFill>
              <a:latin typeface="+mn-lt"/>
              <a:ea typeface="+mn-ea"/>
              <a:cs typeface="+mn-cs"/>
            </a:endParaRPr>
          </a:p>
          <a:p>
            <a:pPr defTabSz="667512">
              <a:spcAft>
                <a:spcPts val="600"/>
              </a:spcAft>
            </a:pPr>
            <a:r>
              <a:rPr lang="cy-GB" sz="1314" kern="1200">
                <a:solidFill>
                  <a:schemeClr val="tx1"/>
                </a:solidFill>
                <a:latin typeface="+mn-lt"/>
                <a:ea typeface="+mn-ea"/>
                <a:cs typeface="+mn-cs"/>
              </a:rPr>
              <a:t>Bydd yn cynnwys: ei fanylion</a:t>
            </a:r>
          </a:p>
          <a:p>
            <a:pPr defTabSz="667512">
              <a:spcAft>
                <a:spcPts val="600"/>
              </a:spcAft>
            </a:pPr>
            <a:endParaRPr lang="cy-GB" sz="1314" kern="1200">
              <a:solidFill>
                <a:schemeClr val="tx1"/>
              </a:solidFill>
              <a:latin typeface="+mn-lt"/>
              <a:ea typeface="+mn-ea"/>
              <a:cs typeface="+mn-cs"/>
            </a:endParaRPr>
          </a:p>
          <a:p>
            <a:pPr defTabSz="667512">
              <a:spcAft>
                <a:spcPts val="600"/>
              </a:spcAft>
            </a:pPr>
            <a:r>
              <a:rPr lang="cy-GB" sz="1314" kern="1200">
                <a:solidFill>
                  <a:schemeClr val="tx1"/>
                </a:solidFill>
                <a:latin typeface="+mn-lt"/>
                <a:ea typeface="+mn-ea"/>
                <a:cs typeface="+mn-cs"/>
              </a:rPr>
              <a:t>Ei brif gyfraniadau/beth mae’n ei ddweud am ddatblygiad</a:t>
            </a:r>
          </a:p>
          <a:p>
            <a:pPr defTabSz="667512">
              <a:spcAft>
                <a:spcPts val="600"/>
              </a:spcAft>
            </a:pPr>
            <a:endParaRPr lang="cy-GB" sz="1314" kern="1200">
              <a:solidFill>
                <a:schemeClr val="tx1"/>
              </a:solidFill>
              <a:latin typeface="+mn-lt"/>
              <a:ea typeface="+mn-ea"/>
              <a:cs typeface="+mn-cs"/>
            </a:endParaRPr>
          </a:p>
          <a:p>
            <a:pPr defTabSz="667512">
              <a:spcAft>
                <a:spcPts val="600"/>
              </a:spcAft>
            </a:pPr>
            <a:r>
              <a:rPr lang="cy-GB" sz="1314" kern="1200">
                <a:solidFill>
                  <a:schemeClr val="tx1"/>
                </a:solidFill>
                <a:latin typeface="+mn-lt"/>
                <a:ea typeface="+mn-ea"/>
                <a:cs typeface="+mn-cs"/>
              </a:rPr>
              <a:t>Trafodwch rinweddau neu anawsterau posibl yn ei ddamcaniaethau, a byddwch yn barod i drafod hyn gyda’r dosbarth</a:t>
            </a:r>
          </a:p>
          <a:p>
            <a:pPr defTabSz="667512">
              <a:spcAft>
                <a:spcPts val="600"/>
              </a:spcAft>
            </a:pPr>
            <a:endParaRPr lang="cy-GB" sz="1314" kern="1200">
              <a:solidFill>
                <a:schemeClr val="tx1"/>
              </a:solidFill>
              <a:latin typeface="+mn-lt"/>
              <a:ea typeface="+mn-ea"/>
              <a:cs typeface="+mn-cs"/>
            </a:endParaRPr>
          </a:p>
          <a:p>
            <a:pPr defTabSz="667512">
              <a:spcAft>
                <a:spcPts val="600"/>
              </a:spcAft>
            </a:pPr>
            <a:r>
              <a:rPr lang="cy-GB" sz="1314" kern="1200">
                <a:solidFill>
                  <a:schemeClr val="tx1"/>
                </a:solidFill>
                <a:latin typeface="+mn-lt"/>
                <a:ea typeface="+mn-ea"/>
                <a:cs typeface="+mn-cs"/>
              </a:rPr>
              <a:t>Cadwch y ffeil gydag enw eich damcaniaethwr ynghyd ag enw eich grwp YMA</a:t>
            </a:r>
          </a:p>
          <a:p>
            <a:pPr defTabSz="667512">
              <a:spcAft>
                <a:spcPts val="600"/>
              </a:spcAft>
            </a:pPr>
            <a:endParaRPr lang="en-US" sz="1314" kern="1200">
              <a:solidFill>
                <a:schemeClr val="tx1"/>
              </a:solidFill>
              <a:latin typeface="+mn-lt"/>
              <a:ea typeface="+mn-ea"/>
              <a:cs typeface="+mn-cs"/>
            </a:endParaRPr>
          </a:p>
          <a:p>
            <a:pPr defTabSz="667512">
              <a:spcAft>
                <a:spcPts val="600"/>
              </a:spcAft>
            </a:pPr>
            <a:endParaRPr lang="en-US" sz="1314" kern="1200">
              <a:solidFill>
                <a:schemeClr val="tx1"/>
              </a:solidFill>
              <a:latin typeface="+mn-lt"/>
              <a:ea typeface="+mn-ea"/>
              <a:cs typeface="+mn-cs"/>
            </a:endParaRPr>
          </a:p>
          <a:p>
            <a:pPr defTabSz="667512">
              <a:spcAft>
                <a:spcPts val="600"/>
              </a:spcAft>
            </a:pPr>
            <a:endParaRPr lang="en-US" sz="1314" kern="1200">
              <a:solidFill>
                <a:schemeClr val="tx1"/>
              </a:solidFill>
              <a:latin typeface="+mn-lt"/>
              <a:ea typeface="+mn-ea"/>
              <a:cs typeface="+mn-cs"/>
            </a:endParaRPr>
          </a:p>
          <a:p>
            <a:pPr defTabSz="667512">
              <a:spcAft>
                <a:spcPts val="600"/>
              </a:spcAft>
            </a:pPr>
            <a:endParaRPr lang="en-US" sz="1314" kern="1200">
              <a:solidFill>
                <a:schemeClr val="tx1"/>
              </a:solidFill>
              <a:latin typeface="+mn-lt"/>
              <a:ea typeface="+mn-ea"/>
              <a:cs typeface="+mn-cs"/>
            </a:endParaRPr>
          </a:p>
          <a:p>
            <a:pPr defTabSz="667512">
              <a:spcAft>
                <a:spcPts val="600"/>
              </a:spcAft>
            </a:pPr>
            <a:endParaRPr lang="en-US" sz="1314" kern="1200">
              <a:solidFill>
                <a:schemeClr val="tx1"/>
              </a:solidFill>
              <a:latin typeface="+mn-lt"/>
              <a:ea typeface="+mn-ea"/>
              <a:cs typeface="+mn-cs"/>
            </a:endParaRPr>
          </a:p>
          <a:p>
            <a:pPr>
              <a:spcAft>
                <a:spcPts val="600"/>
              </a:spcAft>
            </a:pPr>
            <a:endParaRPr lang="en-US"/>
          </a:p>
        </p:txBody>
      </p:sp>
    </p:spTree>
    <p:extLst>
      <p:ext uri="{BB962C8B-B14F-4D97-AF65-F5344CB8AC3E}">
        <p14:creationId xmlns:p14="http://schemas.microsoft.com/office/powerpoint/2010/main" val="1348769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86478" y="1683756"/>
            <a:ext cx="3115265" cy="2396359"/>
          </a:xfrm>
        </p:spPr>
        <p:txBody>
          <a:bodyPr anchor="b">
            <a:normAutofit/>
          </a:bodyPr>
          <a:lstStyle/>
          <a:p>
            <a:pPr algn="r"/>
            <a:r>
              <a:rPr lang="cy-GB" sz="3100">
                <a:solidFill>
                  <a:srgbClr val="FFFFFF"/>
                </a:solidFill>
              </a:rPr>
              <a:t>Prif Ddamcaniaethwyr Datblygiad Plant</a:t>
            </a:r>
          </a:p>
        </p:txBody>
      </p:sp>
      <p:graphicFrame>
        <p:nvGraphicFramePr>
          <p:cNvPr id="8" name="Content Placeholder 5">
            <a:extLst>
              <a:ext uri="{FF2B5EF4-FFF2-40B4-BE49-F238E27FC236}">
                <a16:creationId xmlns:a16="http://schemas.microsoft.com/office/drawing/2014/main" id="{9A2A9F4D-C408-46DD-B108-F455654D6A7E}"/>
              </a:ext>
            </a:extLst>
          </p:cNvPr>
          <p:cNvGraphicFramePr>
            <a:graphicFrameLocks noGrp="1"/>
          </p:cNvGraphicFramePr>
          <p:nvPr>
            <p:ph idx="1"/>
            <p:extLst>
              <p:ext uri="{D42A27DB-BD31-4B8C-83A1-F6EECF244321}">
                <p14:modId xmlns:p14="http://schemas.microsoft.com/office/powerpoint/2010/main" val="46212165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9636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69969-94B2-9D8D-7679-193937E587D3}"/>
              </a:ext>
            </a:extLst>
          </p:cNvPr>
          <p:cNvSpPr>
            <a:spLocks noGrp="1"/>
          </p:cNvSpPr>
          <p:nvPr>
            <p:ph type="title"/>
          </p:nvPr>
        </p:nvSpPr>
        <p:spPr/>
        <p:txBody>
          <a:bodyPr/>
          <a:lstStyle/>
          <a:p>
            <a:r>
              <a:rPr lang="en-US" dirty="0" err="1"/>
              <a:t>Tasg</a:t>
            </a:r>
            <a:endParaRPr lang="en-US" dirty="0"/>
          </a:p>
        </p:txBody>
      </p:sp>
      <p:graphicFrame>
        <p:nvGraphicFramePr>
          <p:cNvPr id="5" name="Content Placeholder 2">
            <a:extLst>
              <a:ext uri="{FF2B5EF4-FFF2-40B4-BE49-F238E27FC236}">
                <a16:creationId xmlns:a16="http://schemas.microsoft.com/office/drawing/2014/main" id="{16489414-28C2-7933-0F31-F2EC64B10D0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44030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8CBEA-CD14-0C15-CD3B-F4A30E561656}"/>
              </a:ext>
            </a:extLst>
          </p:cNvPr>
          <p:cNvSpPr>
            <a:spLocks noGrp="1"/>
          </p:cNvSpPr>
          <p:nvPr>
            <p:ph type="title"/>
          </p:nvPr>
        </p:nvSpPr>
        <p:spPr>
          <a:xfrm>
            <a:off x="761803" y="350196"/>
            <a:ext cx="4646904" cy="1624520"/>
          </a:xfrm>
        </p:spPr>
        <p:txBody>
          <a:bodyPr anchor="ctr">
            <a:normAutofit/>
          </a:bodyPr>
          <a:lstStyle/>
          <a:p>
            <a:r>
              <a:rPr lang="en-GB" sz="3700" err="1">
                <a:ea typeface="+mj-lt"/>
                <a:cs typeface="+mj-lt"/>
              </a:rPr>
              <a:t>Fideos</a:t>
            </a:r>
            <a:r>
              <a:rPr lang="en-GB" sz="3700">
                <a:ea typeface="+mj-lt"/>
                <a:cs typeface="+mj-lt"/>
              </a:rPr>
              <a:t> </a:t>
            </a:r>
            <a:r>
              <a:rPr lang="en-GB" sz="3700" err="1">
                <a:ea typeface="+mj-lt"/>
                <a:cs typeface="+mj-lt"/>
              </a:rPr>
              <a:t>Cysylltiedig</a:t>
            </a:r>
            <a:r>
              <a:rPr lang="en-GB" sz="3700">
                <a:ea typeface="+mj-lt"/>
                <a:cs typeface="+mj-lt"/>
              </a:rPr>
              <a:t> </a:t>
            </a:r>
            <a:r>
              <a:rPr lang="en-GB" sz="3700" err="1">
                <a:ea typeface="+mj-lt"/>
                <a:cs typeface="+mj-lt"/>
              </a:rPr>
              <a:t>i'w</a:t>
            </a:r>
            <a:r>
              <a:rPr lang="en-GB" sz="3700">
                <a:ea typeface="+mj-lt"/>
                <a:cs typeface="+mj-lt"/>
              </a:rPr>
              <a:t> gwylio</a:t>
            </a:r>
            <a:br>
              <a:rPr lang="en-GB" sz="3700" b="0" i="0">
                <a:effectLst/>
                <a:latin typeface="Segoe UI" panose="020B0502040204020203" pitchFamily="34" charset="0"/>
              </a:rPr>
            </a:br>
            <a:endParaRPr lang="en-US" sz="3700">
              <a:cs typeface="Calibri Light"/>
            </a:endParaRPr>
          </a:p>
        </p:txBody>
      </p:sp>
      <p:sp>
        <p:nvSpPr>
          <p:cNvPr id="3" name="Content Placeholder 2">
            <a:extLst>
              <a:ext uri="{FF2B5EF4-FFF2-40B4-BE49-F238E27FC236}">
                <a16:creationId xmlns:a16="http://schemas.microsoft.com/office/drawing/2014/main" id="{DDF1A1C7-14D3-EAA5-5615-7AB40A2A0B5C}"/>
              </a:ext>
            </a:extLst>
          </p:cNvPr>
          <p:cNvSpPr>
            <a:spLocks noGrp="1"/>
          </p:cNvSpPr>
          <p:nvPr>
            <p:ph idx="1"/>
          </p:nvPr>
        </p:nvSpPr>
        <p:spPr>
          <a:xfrm>
            <a:off x="761802" y="2743200"/>
            <a:ext cx="4646905" cy="3613149"/>
          </a:xfrm>
        </p:spPr>
        <p:txBody>
          <a:bodyPr anchor="ctr">
            <a:normAutofit/>
          </a:bodyPr>
          <a:lstStyle/>
          <a:p>
            <a:pPr rtl="0" fontAlgn="base"/>
            <a:r>
              <a:rPr lang="en-GB" sz="2000" b="1" i="0" dirty="0">
                <a:effectLst/>
                <a:latin typeface="Calibri" panose="020F0502020204030204" pitchFamily="34" charset="0"/>
              </a:rPr>
              <a:t>Piaget Conservation Task</a:t>
            </a:r>
            <a:r>
              <a:rPr lang="en-GB" sz="2000" b="0" i="0" dirty="0">
                <a:effectLst/>
                <a:latin typeface="Calibri" panose="020F0502020204030204" pitchFamily="34" charset="0"/>
              </a:rPr>
              <a:t> </a:t>
            </a:r>
            <a:endParaRPr lang="en-GB" sz="2000" b="0" i="0" dirty="0">
              <a:effectLst/>
              <a:latin typeface="Segoe UI" panose="020B0502040204020203" pitchFamily="34" charset="0"/>
            </a:endParaRPr>
          </a:p>
          <a:p>
            <a:pPr rtl="0" fontAlgn="base"/>
            <a:r>
              <a:rPr lang="en-GB" sz="2000" b="0" i="0" u="sng" strike="noStrike" dirty="0">
                <a:effectLst/>
                <a:latin typeface="Calibri" panose="020F0502020204030204" pitchFamily="34" charset="0"/>
                <a:hlinkClick r:id="rId2"/>
              </a:rPr>
              <a:t>A typical child on Piaget's conservation tasks - YouTube</a:t>
            </a:r>
            <a:r>
              <a:rPr lang="en-GB" sz="2000" b="0" i="0" dirty="0">
                <a:effectLst/>
                <a:latin typeface="Calibri" panose="020F0502020204030204" pitchFamily="34" charset="0"/>
              </a:rPr>
              <a:t> </a:t>
            </a:r>
            <a:endParaRPr lang="en-GB" sz="2000" b="0" i="0" dirty="0">
              <a:effectLst/>
              <a:latin typeface="Segoe UI" panose="020B0502040204020203" pitchFamily="34" charset="0"/>
            </a:endParaRPr>
          </a:p>
          <a:p>
            <a:pPr rtl="0" fontAlgn="base"/>
            <a:r>
              <a:rPr lang="en-GB" sz="2000" b="0" i="0" dirty="0">
                <a:effectLst/>
                <a:latin typeface="Calibri" panose="020F0502020204030204" pitchFamily="34" charset="0"/>
              </a:rPr>
              <a:t>Vygotsky- PD </a:t>
            </a:r>
            <a:endParaRPr lang="en-GB" sz="2000" b="0" i="0" dirty="0">
              <a:effectLst/>
              <a:latin typeface="Segoe UI" panose="020B0502040204020203" pitchFamily="34" charset="0"/>
            </a:endParaRPr>
          </a:p>
          <a:p>
            <a:pPr rtl="0" fontAlgn="base"/>
            <a:r>
              <a:rPr lang="en-GB" sz="2000" b="0" i="0" u="sng" strike="noStrike" dirty="0">
                <a:effectLst/>
                <a:latin typeface="Calibri" panose="020F0502020204030204" pitchFamily="34" charset="0"/>
                <a:hlinkClick r:id="rId3"/>
              </a:rPr>
              <a:t>Charlie demonstrates Vygotsky 0001 - YouTube</a:t>
            </a:r>
            <a:r>
              <a:rPr lang="en-GB" sz="2000" b="0" i="0" dirty="0">
                <a:effectLst/>
                <a:latin typeface="Calibri" panose="020F0502020204030204" pitchFamily="34" charset="0"/>
              </a:rPr>
              <a:t> </a:t>
            </a:r>
            <a:endParaRPr lang="en-GB" sz="2000" b="0" i="0" dirty="0">
              <a:effectLst/>
              <a:latin typeface="Segoe UI" panose="020B0502040204020203" pitchFamily="34" charset="0"/>
            </a:endParaRPr>
          </a:p>
          <a:p>
            <a:pPr rtl="0" fontAlgn="base"/>
            <a:r>
              <a:rPr lang="en-GB" sz="2000" b="0" i="0" dirty="0">
                <a:effectLst/>
                <a:latin typeface="Calibri" panose="020F0502020204030204" pitchFamily="34" charset="0"/>
              </a:rPr>
              <a:t>Bandura- </a:t>
            </a:r>
            <a:r>
              <a:rPr lang="en-GB" sz="2000" b="0" i="0" dirty="0" err="1">
                <a:effectLst/>
                <a:latin typeface="Calibri" panose="020F0502020204030204" pitchFamily="34" charset="0"/>
              </a:rPr>
              <a:t>Dyscgu</a:t>
            </a:r>
            <a:r>
              <a:rPr lang="en-GB" sz="2000" b="0" i="0" dirty="0">
                <a:effectLst/>
                <a:latin typeface="Calibri" panose="020F0502020204030204" pitchFamily="34" charset="0"/>
              </a:rPr>
              <a:t> </a:t>
            </a:r>
            <a:r>
              <a:rPr lang="en-GB" sz="2000" b="0" i="0" dirty="0" err="1">
                <a:effectLst/>
                <a:latin typeface="Calibri" panose="020F0502020204030204" pitchFamily="34" charset="0"/>
              </a:rPr>
              <a:t>cymdeithasol</a:t>
            </a:r>
            <a:endParaRPr lang="en-GB" sz="2000" b="0" i="0" dirty="0">
              <a:effectLst/>
              <a:latin typeface="Segoe UI" panose="020B0502040204020203" pitchFamily="34" charset="0"/>
            </a:endParaRPr>
          </a:p>
          <a:p>
            <a:pPr rtl="0" fontAlgn="base"/>
            <a:r>
              <a:rPr lang="en-GB" sz="2000" b="0" i="0" u="sng" strike="noStrike" dirty="0">
                <a:effectLst/>
                <a:latin typeface="Calibri" panose="020F0502020204030204" pitchFamily="34" charset="0"/>
                <a:hlinkClick r:id="rId4"/>
              </a:rPr>
              <a:t>Bandura's Bobo Doll Experiment - YouTube</a:t>
            </a:r>
            <a:r>
              <a:rPr lang="en-GB" sz="2000" b="0" i="0" dirty="0">
                <a:effectLst/>
                <a:latin typeface="Calibri" panose="020F0502020204030204" pitchFamily="34" charset="0"/>
              </a:rPr>
              <a:t> </a:t>
            </a:r>
            <a:endParaRPr lang="en-GB" sz="2000" b="0" i="0" dirty="0">
              <a:effectLst/>
              <a:latin typeface="Segoe UI" panose="020B0502040204020203" pitchFamily="34" charset="0"/>
            </a:endParaRPr>
          </a:p>
          <a:p>
            <a:endParaRPr lang="en-US" sz="2000" dirty="0"/>
          </a:p>
        </p:txBody>
      </p:sp>
      <p:pic>
        <p:nvPicPr>
          <p:cNvPr id="13" name="Picture 4" descr="Camera lens">
            <a:extLst>
              <a:ext uri="{FF2B5EF4-FFF2-40B4-BE49-F238E27FC236}">
                <a16:creationId xmlns:a16="http://schemas.microsoft.com/office/drawing/2014/main" id="{58EBC550-1695-93D1-7BF4-6CF051E7B092}"/>
              </a:ext>
            </a:extLst>
          </p:cNvPr>
          <p:cNvPicPr>
            <a:picLocks noChangeAspect="1"/>
          </p:cNvPicPr>
          <p:nvPr/>
        </p:nvPicPr>
        <p:blipFill rotWithShape="1">
          <a:blip r:embed="rId5"/>
          <a:srcRect l="7744" r="32855" b="-2"/>
          <a:stretch/>
        </p:blipFill>
        <p:spPr>
          <a:xfrm>
            <a:off x="6096000" y="1"/>
            <a:ext cx="6102825" cy="6858000"/>
          </a:xfrm>
          <a:prstGeom prst="rect">
            <a:avLst/>
          </a:prstGeom>
        </p:spPr>
      </p:pic>
    </p:spTree>
    <p:extLst>
      <p:ext uri="{BB962C8B-B14F-4D97-AF65-F5344CB8AC3E}">
        <p14:creationId xmlns:p14="http://schemas.microsoft.com/office/powerpoint/2010/main" val="475285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table of information&#10;&#10;Description automatically generated with medium confidence">
            <a:extLst>
              <a:ext uri="{FF2B5EF4-FFF2-40B4-BE49-F238E27FC236}">
                <a16:creationId xmlns:a16="http://schemas.microsoft.com/office/drawing/2014/main" id="{BF0D2188-E494-859A-DC88-D426B253B71D}"/>
              </a:ext>
            </a:extLst>
          </p:cNvPr>
          <p:cNvPicPr>
            <a:picLocks noChangeAspect="1"/>
          </p:cNvPicPr>
          <p:nvPr/>
        </p:nvPicPr>
        <p:blipFill rotWithShape="1">
          <a:blip r:embed="rId2"/>
          <a:srcRect b="31555"/>
          <a:stretch/>
        </p:blipFill>
        <p:spPr>
          <a:xfrm>
            <a:off x="457200" y="457200"/>
            <a:ext cx="11277600" cy="5943600"/>
          </a:xfrm>
          <a:prstGeom prst="rect">
            <a:avLst/>
          </a:prstGeom>
        </p:spPr>
      </p:pic>
    </p:spTree>
    <p:extLst>
      <p:ext uri="{BB962C8B-B14F-4D97-AF65-F5344CB8AC3E}">
        <p14:creationId xmlns:p14="http://schemas.microsoft.com/office/powerpoint/2010/main" val="12037806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hart with text and images&#10;&#10;Description automatically generated">
            <a:extLst>
              <a:ext uri="{FF2B5EF4-FFF2-40B4-BE49-F238E27FC236}">
                <a16:creationId xmlns:a16="http://schemas.microsoft.com/office/drawing/2014/main" id="{31201AAB-9293-62CF-2970-750B17B6D082}"/>
              </a:ext>
            </a:extLst>
          </p:cNvPr>
          <p:cNvPicPr>
            <a:picLocks noGrp="1" noChangeAspect="1"/>
          </p:cNvPicPr>
          <p:nvPr>
            <p:ph idx="1"/>
          </p:nvPr>
        </p:nvPicPr>
        <p:blipFill>
          <a:blip r:embed="rId2"/>
          <a:stretch>
            <a:fillRect/>
          </a:stretch>
        </p:blipFill>
        <p:spPr>
          <a:xfrm>
            <a:off x="1592825" y="0"/>
            <a:ext cx="9660194" cy="6948392"/>
          </a:xfrm>
        </p:spPr>
      </p:pic>
    </p:spTree>
    <p:extLst>
      <p:ext uri="{BB962C8B-B14F-4D97-AF65-F5344CB8AC3E}">
        <p14:creationId xmlns:p14="http://schemas.microsoft.com/office/powerpoint/2010/main" val="18320092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751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diagram of different colored brain models&#10;&#10;Description automatically generated with medium confidence">
            <a:extLst>
              <a:ext uri="{FF2B5EF4-FFF2-40B4-BE49-F238E27FC236}">
                <a16:creationId xmlns:a16="http://schemas.microsoft.com/office/drawing/2014/main" id="{B9E8A181-E643-03FC-BB0A-FE7B140EC3C5}"/>
              </a:ext>
            </a:extLst>
          </p:cNvPr>
          <p:cNvPicPr>
            <a:picLocks noChangeAspect="1"/>
          </p:cNvPicPr>
          <p:nvPr/>
        </p:nvPicPr>
        <p:blipFill>
          <a:blip r:embed="rId2"/>
          <a:stretch>
            <a:fillRect/>
          </a:stretch>
        </p:blipFill>
        <p:spPr>
          <a:xfrm>
            <a:off x="3116820" y="643467"/>
            <a:ext cx="5958360" cy="5571066"/>
          </a:xfrm>
          <a:prstGeom prst="rect">
            <a:avLst/>
          </a:prstGeom>
        </p:spPr>
      </p:pic>
    </p:spTree>
    <p:extLst>
      <p:ext uri="{BB962C8B-B14F-4D97-AF65-F5344CB8AC3E}">
        <p14:creationId xmlns:p14="http://schemas.microsoft.com/office/powerpoint/2010/main" val="2897960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5C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student brain&#10;&#10;Description automatically generated">
            <a:extLst>
              <a:ext uri="{FF2B5EF4-FFF2-40B4-BE49-F238E27FC236}">
                <a16:creationId xmlns:a16="http://schemas.microsoft.com/office/drawing/2014/main" id="{77F9E370-8465-F84F-0892-8448B8200B00}"/>
              </a:ext>
            </a:extLst>
          </p:cNvPr>
          <p:cNvPicPr>
            <a:picLocks noChangeAspect="1"/>
          </p:cNvPicPr>
          <p:nvPr/>
        </p:nvPicPr>
        <p:blipFill>
          <a:blip r:embed="rId2"/>
          <a:stretch>
            <a:fillRect/>
          </a:stretch>
        </p:blipFill>
        <p:spPr>
          <a:xfrm>
            <a:off x="2750014" y="643467"/>
            <a:ext cx="6691971" cy="5571066"/>
          </a:xfrm>
          <a:prstGeom prst="rect">
            <a:avLst/>
          </a:prstGeom>
        </p:spPr>
      </p:pic>
    </p:spTree>
    <p:extLst>
      <p:ext uri="{BB962C8B-B14F-4D97-AF65-F5344CB8AC3E}">
        <p14:creationId xmlns:p14="http://schemas.microsoft.com/office/powerpoint/2010/main" val="14867395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8" y="1078992"/>
            <a:ext cx="6268770" cy="1536192"/>
          </a:xfrm>
        </p:spPr>
        <p:txBody>
          <a:bodyPr vert="horz" lIns="91440" tIns="45720" rIns="91440" bIns="45720" rtlCol="0" anchor="b">
            <a:normAutofit/>
          </a:bodyPr>
          <a:lstStyle/>
          <a:p>
            <a:r>
              <a:rPr lang="en-US" sz="5200" dirty="0"/>
              <a:t>Y </a:t>
            </a:r>
            <a:r>
              <a:rPr lang="en-US" sz="5200" dirty="0" err="1"/>
              <a:t>plentyn</a:t>
            </a:r>
            <a:endParaRPr lang="en-US" sz="5200" dirty="0"/>
          </a:p>
        </p:txBody>
      </p:sp>
      <p:sp>
        <p:nvSpPr>
          <p:cNvPr id="17"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sz="half" idx="1"/>
          </p:nvPr>
        </p:nvSpPr>
        <p:spPr>
          <a:xfrm>
            <a:off x="615458" y="3355848"/>
            <a:ext cx="6268770" cy="2825496"/>
          </a:xfrm>
        </p:spPr>
        <p:txBody>
          <a:bodyPr vert="horz" lIns="91440" tIns="45720" rIns="91440" bIns="45720" rtlCol="0">
            <a:normAutofit/>
          </a:bodyPr>
          <a:lstStyle/>
          <a:p>
            <a:r>
              <a:rPr lang="en-US" sz="2200"/>
              <a:t>Tynnwch lun o ‘blentyn’ a dewis ei oedran.</a:t>
            </a:r>
          </a:p>
          <a:p>
            <a:r>
              <a:rPr lang="en-US" sz="2200"/>
              <a:t>Ar un ochr nodwch ei holl anghenion mewn perthynas ag agweddau ar ddatblygiad cyfannol.</a:t>
            </a:r>
          </a:p>
          <a:p>
            <a:r>
              <a:rPr lang="en-US" sz="2200"/>
              <a:t>Ar yr ochr arall, meddyliwch sut gallech chi fel athro ddatblygu’r agweddau hynny?</a:t>
            </a:r>
          </a:p>
          <a:p>
            <a:endParaRPr lang="en-US" sz="2200"/>
          </a:p>
        </p:txBody>
      </p:sp>
      <p:pic>
        <p:nvPicPr>
          <p:cNvPr id="11" name="Picture 10" descr="Twisting road thorugh hills and a valley at sunset">
            <a:extLst>
              <a:ext uri="{FF2B5EF4-FFF2-40B4-BE49-F238E27FC236}">
                <a16:creationId xmlns:a16="http://schemas.microsoft.com/office/drawing/2014/main" id="{DF43A46A-97AB-7FC0-7DF9-D0ECFCC60CA0}"/>
              </a:ext>
            </a:extLst>
          </p:cNvPr>
          <p:cNvPicPr>
            <a:picLocks noChangeAspect="1"/>
          </p:cNvPicPr>
          <p:nvPr/>
        </p:nvPicPr>
        <p:blipFill rotWithShape="1">
          <a:blip r:embed="rId3"/>
          <a:srcRect l="26707" r="47328"/>
          <a:stretch/>
        </p:blipFill>
        <p:spPr>
          <a:xfrm>
            <a:off x="7684006" y="10"/>
            <a:ext cx="4507993" cy="6857990"/>
          </a:xfrm>
          <a:prstGeom prst="rect">
            <a:avLst/>
          </a:prstGeom>
        </p:spPr>
      </p:pic>
    </p:spTree>
    <p:extLst>
      <p:ext uri="{BB962C8B-B14F-4D97-AF65-F5344CB8AC3E}">
        <p14:creationId xmlns:p14="http://schemas.microsoft.com/office/powerpoint/2010/main" val="9432711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249E89B-63A5-45DA-A170-5B661FCE4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4F3A8B-7C76-6B94-AF91-4F72FD381A1D}"/>
              </a:ext>
            </a:extLst>
          </p:cNvPr>
          <p:cNvSpPr>
            <a:spLocks noGrp="1"/>
          </p:cNvSpPr>
          <p:nvPr>
            <p:ph type="title"/>
          </p:nvPr>
        </p:nvSpPr>
        <p:spPr>
          <a:xfrm>
            <a:off x="599411" y="767258"/>
            <a:ext cx="3209335" cy="5323484"/>
          </a:xfrm>
        </p:spPr>
        <p:txBody>
          <a:bodyPr vert="horz" lIns="91440" tIns="45720" rIns="91440" bIns="45720" rtlCol="0" anchor="ctr">
            <a:normAutofit/>
          </a:bodyPr>
          <a:lstStyle/>
          <a:p>
            <a:pPr algn="ctr"/>
            <a:r>
              <a:rPr lang="en-US" sz="2800" kern="1200">
                <a:solidFill>
                  <a:schemeClr val="bg1"/>
                </a:solidFill>
                <a:latin typeface="+mj-lt"/>
                <a:ea typeface="+mj-ea"/>
                <a:cs typeface="+mj-cs"/>
              </a:rPr>
              <a:t>Tlodi, cynnydd a datblygiad</a:t>
            </a:r>
          </a:p>
        </p:txBody>
      </p:sp>
      <p:sp>
        <p:nvSpPr>
          <p:cNvPr id="19" name="Rectangle 18">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21" name="Rectangle 20">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3" name="Content Placeholder 2">
            <a:extLst>
              <a:ext uri="{FF2B5EF4-FFF2-40B4-BE49-F238E27FC236}">
                <a16:creationId xmlns:a16="http://schemas.microsoft.com/office/drawing/2014/main" id="{CB01B728-8D19-3456-376E-DCC3D1EFEAB8}"/>
              </a:ext>
            </a:extLst>
          </p:cNvPr>
          <p:cNvSpPr>
            <a:spLocks noGrp="1"/>
          </p:cNvSpPr>
          <p:nvPr>
            <p:ph sz="half" idx="1"/>
          </p:nvPr>
        </p:nvSpPr>
        <p:spPr>
          <a:xfrm>
            <a:off x="5741893" y="767258"/>
            <a:ext cx="5287923" cy="5323484"/>
          </a:xfrm>
        </p:spPr>
        <p:txBody>
          <a:bodyPr vert="horz" lIns="91440" tIns="45720" rIns="91440" bIns="45720" rtlCol="0" anchor="ctr">
            <a:normAutofit/>
          </a:bodyPr>
          <a:lstStyle/>
          <a:p>
            <a:pPr marL="342900" lvl="0">
              <a:tabLst>
                <a:tab pos="457200" algn="l"/>
              </a:tabLst>
            </a:pPr>
            <a:r>
              <a:rPr lang="en-US" sz="1900">
                <a:effectLst/>
              </a:rPr>
              <a:t>Roedd </a:t>
            </a:r>
            <a:r>
              <a:rPr lang="en-US" sz="1900" b="1">
                <a:effectLst/>
              </a:rPr>
              <a:t>3.9 miliwn o blant</a:t>
            </a:r>
            <a:r>
              <a:rPr lang="en-US" sz="1900">
                <a:effectLst/>
              </a:rPr>
              <a:t> yn byw mewn tlodi yn y DG yn 2020-21. Hynny yw 27 y cant o blant, neu </a:t>
            </a:r>
            <a:r>
              <a:rPr lang="en-US" sz="1900" b="1">
                <a:effectLst/>
              </a:rPr>
              <a:t>wyth mewn ystafell ddosbarth o 30</a:t>
            </a:r>
            <a:endParaRPr lang="en-US" sz="1900">
              <a:effectLst/>
            </a:endParaRPr>
          </a:p>
          <a:p>
            <a:pPr marL="342900" lvl="0">
              <a:tabLst>
                <a:tab pos="457200" algn="l"/>
              </a:tabLst>
            </a:pPr>
            <a:r>
              <a:rPr lang="en-US" sz="1900">
                <a:effectLst/>
              </a:rPr>
              <a:t>Mae 49 y cant o blant sy’n byw mewn </a:t>
            </a:r>
            <a:r>
              <a:rPr lang="en-US" sz="1900" b="1">
                <a:effectLst/>
              </a:rPr>
              <a:t>teuluoedd unig riant</a:t>
            </a:r>
            <a:r>
              <a:rPr lang="en-US" sz="1900">
                <a:effectLst/>
              </a:rPr>
              <a:t> mewn tlodi. Mae plant o </a:t>
            </a:r>
            <a:r>
              <a:rPr lang="en-US" sz="1900" b="1">
                <a:effectLst/>
              </a:rPr>
              <a:t>grwpiau pobl dduon a lleiafrifoedd ethnig</a:t>
            </a:r>
            <a:r>
              <a:rPr lang="en-US" sz="1900">
                <a:effectLst/>
              </a:rPr>
              <a:t> yn fwy tebygol o fod mewn tlodi:  mae 46 y cant bellach mewn tlodi, o’i gymharu â 26 y cant o blant mewn teuluoedd gwyn Prydeinig. </a:t>
            </a:r>
          </a:p>
          <a:p>
            <a:pPr marL="342900" lvl="0">
              <a:tabLst>
                <a:tab pos="457200" algn="l"/>
              </a:tabLst>
            </a:pPr>
            <a:r>
              <a:rPr lang="en-US" sz="1900">
                <a:effectLst/>
              </a:rPr>
              <a:t>Nid yw gwaith yn darparu llwybr gwarantedig allan o dlodi yn y DG.  Mae 75 y cant o blant sy’n tyfu i fyny mewn tlodi yn byw ar </a:t>
            </a:r>
            <a:r>
              <a:rPr lang="en-US" sz="1900" b="1">
                <a:effectLst/>
              </a:rPr>
              <a:t>aelwyd lle mae o leiaf un person yn gweithio.</a:t>
            </a:r>
            <a:endParaRPr lang="en-US" sz="1900">
              <a:effectLst/>
            </a:endParaRPr>
          </a:p>
          <a:p>
            <a:r>
              <a:rPr lang="en-US" sz="1900">
                <a:effectLst/>
              </a:rPr>
              <a:t>Mae plant mewn </a:t>
            </a:r>
            <a:r>
              <a:rPr lang="en-US" sz="1900" b="1">
                <a:effectLst/>
              </a:rPr>
              <a:t>teuluoedd mwy o faint</a:t>
            </a:r>
            <a:r>
              <a:rPr lang="en-US" sz="1900">
                <a:effectLst/>
              </a:rPr>
              <a:t> mewn llawer mwy o berygl o fyw mewn tlodi – mae 47 y cant o blant sy’n byw mewn teuluoedd â 3 neu fwy o blant yn byw mewn tlodi. (CPAG, 2022)</a:t>
            </a:r>
            <a:endParaRPr lang="en-US" sz="1900"/>
          </a:p>
          <a:p>
            <a:endParaRPr lang="en-US" sz="1900"/>
          </a:p>
        </p:txBody>
      </p:sp>
    </p:spTree>
    <p:extLst>
      <p:ext uri="{BB962C8B-B14F-4D97-AF65-F5344CB8AC3E}">
        <p14:creationId xmlns:p14="http://schemas.microsoft.com/office/powerpoint/2010/main" val="3881605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Metal tic-tac-toe game pieces">
            <a:extLst>
              <a:ext uri="{FF2B5EF4-FFF2-40B4-BE49-F238E27FC236}">
                <a16:creationId xmlns:a16="http://schemas.microsoft.com/office/drawing/2014/main" id="{38FA9F3E-DA5F-D51C-CC0E-08843AA9AEBA}"/>
              </a:ext>
            </a:extLst>
          </p:cNvPr>
          <p:cNvPicPr>
            <a:picLocks noChangeAspect="1"/>
          </p:cNvPicPr>
          <p:nvPr/>
        </p:nvPicPr>
        <p:blipFill rotWithShape="1">
          <a:blip r:embed="rId3"/>
          <a:srcRect l="3266" r="16802"/>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8" name="Freeform: Shape 1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3E73D9-7A36-DAC7-5BCF-F988793AA678}"/>
              </a:ext>
            </a:extLst>
          </p:cNvPr>
          <p:cNvSpPr>
            <a:spLocks noGrp="1"/>
          </p:cNvSpPr>
          <p:nvPr>
            <p:ph type="title"/>
          </p:nvPr>
        </p:nvSpPr>
        <p:spPr>
          <a:xfrm>
            <a:off x="374904" y="856488"/>
            <a:ext cx="4992624" cy="1243584"/>
          </a:xfrm>
        </p:spPr>
        <p:txBody>
          <a:bodyPr vert="horz" lIns="91440" tIns="45720" rIns="91440" bIns="45720" rtlCol="0" anchor="ctr">
            <a:normAutofit/>
          </a:bodyPr>
          <a:lstStyle/>
          <a:p>
            <a:r>
              <a:rPr lang="en-US" sz="3400"/>
              <a:t>Adfyfyrio terfynol </a:t>
            </a:r>
          </a:p>
        </p:txBody>
      </p:sp>
      <p:sp>
        <p:nvSpPr>
          <p:cNvPr id="22" name="Rectangle 2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FE00AE2-8C0C-74A0-5795-CECF8013BB3D}"/>
              </a:ext>
            </a:extLst>
          </p:cNvPr>
          <p:cNvSpPr>
            <a:spLocks noGrp="1"/>
          </p:cNvSpPr>
          <p:nvPr>
            <p:ph sz="half" idx="1"/>
          </p:nvPr>
        </p:nvSpPr>
        <p:spPr>
          <a:xfrm>
            <a:off x="374904" y="2522949"/>
            <a:ext cx="5065776" cy="3402363"/>
          </a:xfrm>
        </p:spPr>
        <p:txBody>
          <a:bodyPr vert="horz" lIns="91440" tIns="45720" rIns="91440" bIns="45720" rtlCol="0" anchor="t">
            <a:normAutofit/>
          </a:bodyPr>
          <a:lstStyle/>
          <a:p>
            <a:pPr marL="0"/>
            <a:r>
              <a:rPr lang="en-US" sz="2000"/>
              <a:t>Sut mae beth rydych wedi’i ddysgu heddiw am gynnydd a datblygiad yn effeithio ar y ffordd rydych yn meddwl am weithio yn y byd addysg?</a:t>
            </a:r>
          </a:p>
        </p:txBody>
      </p:sp>
    </p:spTree>
    <p:extLst>
      <p:ext uri="{BB962C8B-B14F-4D97-AF65-F5344CB8AC3E}">
        <p14:creationId xmlns:p14="http://schemas.microsoft.com/office/powerpoint/2010/main" val="20428472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3F85B-BB25-DDC1-27F1-1CCA7765232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2D64A4D-7EBD-1BCC-128C-977FA0F56E52}"/>
              </a:ext>
            </a:extLst>
          </p:cNvPr>
          <p:cNvSpPr>
            <a:spLocks noGrp="1"/>
          </p:cNvSpPr>
          <p:nvPr>
            <p:ph idx="1"/>
          </p:nvPr>
        </p:nvSpPr>
        <p:spPr/>
        <p:txBody>
          <a:bodyPr vert="horz" lIns="91440" tIns="45720" rIns="91440" bIns="45720" rtlCol="0" anchor="t">
            <a:normAutofit/>
          </a:bodyPr>
          <a:lstStyle/>
          <a:p>
            <a:r>
              <a:rPr lang="en-US" sz="2000">
                <a:ea typeface="+mn-lt"/>
                <a:cs typeface="+mn-lt"/>
              </a:rPr>
              <a:t>•Llyfr- Doherty, &amp; Hughes, M. (2014). </a:t>
            </a:r>
            <a:r>
              <a:rPr lang="en-US" sz="2000" i="1">
                <a:ea typeface="+mn-lt"/>
                <a:cs typeface="+mn-lt"/>
              </a:rPr>
              <a:t>Child development : theory and practice 0-11</a:t>
            </a:r>
            <a:r>
              <a:rPr lang="en-US" sz="2000">
                <a:ea typeface="+mn-lt"/>
                <a:cs typeface="+mn-lt"/>
              </a:rPr>
              <a:t> (Second edition.). Pearson. </a:t>
            </a:r>
            <a:endParaRPr lang="en-US">
              <a:cs typeface="Calibri" panose="020F0502020204030204"/>
            </a:endParaRPr>
          </a:p>
          <a:p>
            <a:r>
              <a:rPr lang="en-US" sz="2000">
                <a:ea typeface="+mn-lt"/>
                <a:cs typeface="+mn-lt"/>
              </a:rPr>
              <a:t>•Hayes, N., O'Toole, L. and Halpenny, A.M., 2022. </a:t>
            </a:r>
            <a:r>
              <a:rPr lang="en-US" sz="2000" i="1">
                <a:ea typeface="+mn-lt"/>
                <a:cs typeface="+mn-lt"/>
              </a:rPr>
              <a:t>Introducing Bronfenbrenner: A guide for practitioners and students in early years education</a:t>
            </a:r>
            <a:r>
              <a:rPr lang="en-US" sz="2000">
                <a:ea typeface="+mn-lt"/>
                <a:cs typeface="+mn-lt"/>
              </a:rPr>
              <a:t>. Taylor &amp; Francis. (</a:t>
            </a:r>
            <a:r>
              <a:rPr lang="en-US" sz="2000" err="1">
                <a:ea typeface="+mn-lt"/>
                <a:cs typeface="+mn-lt"/>
              </a:rPr>
              <a:t>Pennod</a:t>
            </a:r>
            <a:r>
              <a:rPr lang="en-US" sz="2000">
                <a:ea typeface="+mn-lt"/>
                <a:cs typeface="+mn-lt"/>
              </a:rPr>
              <a:t> 2)</a:t>
            </a:r>
            <a:endParaRPr lang="en-US"/>
          </a:p>
          <a:p>
            <a:r>
              <a:rPr lang="en-US" sz="2000">
                <a:ea typeface="+mn-lt"/>
                <a:cs typeface="+mn-lt"/>
              </a:rPr>
              <a:t>•Stephen Newman &amp; Ashkan Latifi (2021) Vygotsky, education, and teacher education, Journal of Education for Teaching, 47:1, 4-17, DOI: </a:t>
            </a:r>
            <a:r>
              <a:rPr lang="en-US" sz="2000" u="sng">
                <a:ea typeface="+mn-lt"/>
                <a:cs typeface="+mn-lt"/>
                <a:hlinkClick r:id="rId2"/>
              </a:rPr>
              <a:t>10.1080/02607476.2020.1831375</a:t>
            </a:r>
            <a:endParaRPr lang="en-US"/>
          </a:p>
          <a:p>
            <a:endParaRPr lang="en-US">
              <a:cs typeface="Calibri"/>
            </a:endParaRPr>
          </a:p>
        </p:txBody>
      </p:sp>
    </p:spTree>
    <p:extLst>
      <p:ext uri="{BB962C8B-B14F-4D97-AF65-F5344CB8AC3E}">
        <p14:creationId xmlns:p14="http://schemas.microsoft.com/office/powerpoint/2010/main" val="11353244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43F6D431-8838-4F99-9E75-79967ADC03A6}">
  <ds:schemaRefs>
    <ds:schemaRef ds:uri="http://schemas.microsoft.com/sharepoint/v3/contenttype/forms"/>
  </ds:schemaRefs>
</ds:datastoreItem>
</file>

<file path=customXml/itemProps2.xml><?xml version="1.0" encoding="utf-8"?>
<ds:datastoreItem xmlns:ds="http://schemas.openxmlformats.org/officeDocument/2006/customXml" ds:itemID="{C1579825-99FD-45A0-B267-15817567BDE2}">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89DD2A4-DC43-4C39-A9DA-1BFB770AC87D}">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309</TotalTime>
  <Words>2454</Words>
  <Application>Microsoft Macintosh PowerPoint</Application>
  <PresentationFormat>Widescreen</PresentationFormat>
  <Paragraphs>235</Paragraphs>
  <Slides>29</Slides>
  <Notes>17</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Calibri Light</vt:lpstr>
      <vt:lpstr>Segoe UI</vt:lpstr>
      <vt:lpstr>Tahoma</vt:lpstr>
      <vt:lpstr>Times New Roman</vt:lpstr>
      <vt:lpstr>Office Theme</vt:lpstr>
      <vt:lpstr>Natur Gyfannol Dysgu</vt:lpstr>
      <vt:lpstr>Y sesiwn hon</vt:lpstr>
      <vt:lpstr>Datblygiad a dysgu</vt:lpstr>
      <vt:lpstr>Sut mae’r syniadau hyn wedi’u gwireddu yn y Cwricwlwm newydd i Gymru</vt:lpstr>
      <vt:lpstr>Y Pedwar Diben</vt:lpstr>
      <vt:lpstr>Y Pedwar Diben</vt:lpstr>
      <vt:lpstr>Sut mae ein syniad o ddysgu wedi newid</vt:lpstr>
      <vt:lpstr>Sut mae ein syniad o ddysgu wedi newid</vt:lpstr>
      <vt:lpstr>Cwestiynau Allweddol</vt:lpstr>
      <vt:lpstr>Sut mae’r cwricwlwm i Gymru yn ymdrin â hyn</vt:lpstr>
      <vt:lpstr>Gweithgaredd </vt:lpstr>
      <vt:lpstr>PowerPoint Presentation</vt:lpstr>
      <vt:lpstr>Damcaniaethau Datblygiad Plant  </vt:lpstr>
      <vt:lpstr>Gweithgaredd – damcaniaethwyr datblygiad plant</vt:lpstr>
      <vt:lpstr>Y tîm o gwmpas y plentyn   </vt:lpstr>
      <vt:lpstr>Damcaniaeth Systemau Ecolegol Bronfenbrenner (1979)</vt:lpstr>
      <vt:lpstr>Beirniadaeth o’r model </vt:lpstr>
      <vt:lpstr>Gweithgaredd – prif ddamcaniaethwyr datblygiad plant</vt:lpstr>
      <vt:lpstr>Prif Ddamcaniaethwyr Datblygiad Plant</vt:lpstr>
      <vt:lpstr>Tasg</vt:lpstr>
      <vt:lpstr>Fideos Cysylltiedig i'w gwylio </vt:lpstr>
      <vt:lpstr>PowerPoint Presentation</vt:lpstr>
      <vt:lpstr>PowerPoint Presentation</vt:lpstr>
      <vt:lpstr>PowerPoint Presentation</vt:lpstr>
      <vt:lpstr>PowerPoint Presentation</vt:lpstr>
      <vt:lpstr>Y plentyn</vt:lpstr>
      <vt:lpstr>Tlodi, cynnydd a datblygiad</vt:lpstr>
      <vt:lpstr>Adfyfyrio terfynol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Holistic Nature of Learning</dc:title>
  <dc:creator>Karl Jones</dc:creator>
  <cp:lastModifiedBy>Nicola Evans (IEH)</cp:lastModifiedBy>
  <cp:revision>25</cp:revision>
  <dcterms:created xsi:type="dcterms:W3CDTF">2022-08-25T07:37:39Z</dcterms:created>
  <dcterms:modified xsi:type="dcterms:W3CDTF">2023-09-17T20:45:34Z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