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67" r:id="rId3"/>
    <p:sldId id="259" r:id="rId4"/>
    <p:sldId id="265" r:id="rId5"/>
    <p:sldId id="260" r:id="rId6"/>
    <p:sldId id="268" r:id="rId7"/>
    <p:sldId id="261" r:id="rId8"/>
    <p:sldId id="263" r:id="rId9"/>
    <p:sldId id="26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EC60D-FDA9-07FB-66D7-8CFC2165F9A9}" v="1734" dt="2021-06-30T11:57:38.690"/>
    <p1510:client id="{30BE417A-6FF2-E57B-1422-5A505589A7C6}" v="2445" dt="2021-06-29T21:12:47.530"/>
    <p1510:client id="{58E5CD50-8083-1C45-DB4F-2A1730D0E2ED}" v="288" dt="2021-11-15T20:07:34.904"/>
    <p1510:client id="{71048B3E-A634-0003-4D27-8BD49FDA0FAE}" v="86" dt="2021-06-29T19:16:16.613"/>
    <p1510:client id="{79894A51-1C67-43EF-B4CE-B6F19D75784B}" v="2071" dt="2021-06-25T12:54:04.460"/>
    <p1510:client id="{E783E682-8962-C572-452B-7B564CE54F33}" v="64" dt="2021-07-05T19:56:01.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91DCF7-5A3D-4100-BEC2-BD868DDE83EC}"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83CBE9BE-374F-4FAB-995E-B5B4066F9958}">
      <dgm:prSet/>
      <dgm:spPr/>
      <dgm:t>
        <a:bodyPr/>
        <a:lstStyle/>
        <a:p>
          <a:r>
            <a:rPr lang="en-GB"/>
            <a:t>Workers in the United Kingdom are more unsatisfied with their employment and work life balancing than in many other European countries there several different reason as we shall discuss</a:t>
          </a:r>
          <a:endParaRPr lang="en-US"/>
        </a:p>
      </dgm:t>
    </dgm:pt>
    <dgm:pt modelId="{9E826C2C-AC67-4649-8C1E-CE9ECB63A41A}" type="parTrans" cxnId="{B56BB721-3A01-4A0F-BB24-81FCC08FC4E8}">
      <dgm:prSet/>
      <dgm:spPr/>
      <dgm:t>
        <a:bodyPr/>
        <a:lstStyle/>
        <a:p>
          <a:endParaRPr lang="en-US"/>
        </a:p>
      </dgm:t>
    </dgm:pt>
    <dgm:pt modelId="{694790F3-BC0E-421C-851E-C8DA3DC7CB6A}" type="sibTrans" cxnId="{B56BB721-3A01-4A0F-BB24-81FCC08FC4E8}">
      <dgm:prSet/>
      <dgm:spPr/>
      <dgm:t>
        <a:bodyPr/>
        <a:lstStyle/>
        <a:p>
          <a:endParaRPr lang="en-US"/>
        </a:p>
      </dgm:t>
    </dgm:pt>
    <dgm:pt modelId="{FDACC967-76AA-4499-B8CE-6B25A3E7527A}">
      <dgm:prSet/>
      <dgm:spPr/>
      <dgm:t>
        <a:bodyPr/>
        <a:lstStyle/>
        <a:p>
          <a:r>
            <a:rPr lang="en-GB"/>
            <a:t>Financial sector workers in the United Kingdom are the less comfortable 57 percent, with the poorest total work engagement and it seems to be dropping even lower</a:t>
          </a:r>
          <a:endParaRPr lang="en-US"/>
        </a:p>
      </dgm:t>
    </dgm:pt>
    <dgm:pt modelId="{4C344934-BCFD-4FC7-926E-DCA25C68D272}" type="parTrans" cxnId="{7B6EDF68-63FC-4CAF-96C4-7BC412B18772}">
      <dgm:prSet/>
      <dgm:spPr/>
      <dgm:t>
        <a:bodyPr/>
        <a:lstStyle/>
        <a:p>
          <a:endParaRPr lang="en-US"/>
        </a:p>
      </dgm:t>
    </dgm:pt>
    <dgm:pt modelId="{1D8D93B8-F25D-428B-B746-B40B8D980A5C}" type="sibTrans" cxnId="{7B6EDF68-63FC-4CAF-96C4-7BC412B18772}">
      <dgm:prSet/>
      <dgm:spPr/>
      <dgm:t>
        <a:bodyPr/>
        <a:lstStyle/>
        <a:p>
          <a:endParaRPr lang="en-US"/>
        </a:p>
      </dgm:t>
    </dgm:pt>
    <dgm:pt modelId="{A594881E-1E24-4429-A8C3-A92B08DE7D9C}">
      <dgm:prSet/>
      <dgm:spPr/>
      <dgm:t>
        <a:bodyPr/>
        <a:lstStyle/>
        <a:p>
          <a:r>
            <a:rPr lang="en-GB"/>
            <a:t>The most significant source of dissatisfaction amongst British employees was their wage packages without any perks.</a:t>
          </a:r>
          <a:endParaRPr lang="en-US"/>
        </a:p>
      </dgm:t>
    </dgm:pt>
    <dgm:pt modelId="{58262549-2DFE-461E-B705-9523EC840017}" type="parTrans" cxnId="{AB3A4E19-D911-4E95-8548-26A91EEEFFA7}">
      <dgm:prSet/>
      <dgm:spPr/>
      <dgm:t>
        <a:bodyPr/>
        <a:lstStyle/>
        <a:p>
          <a:endParaRPr lang="en-US"/>
        </a:p>
      </dgm:t>
    </dgm:pt>
    <dgm:pt modelId="{93FE3FDF-22EF-483E-BC93-82AA1238D650}" type="sibTrans" cxnId="{AB3A4E19-D911-4E95-8548-26A91EEEFFA7}">
      <dgm:prSet/>
      <dgm:spPr/>
      <dgm:t>
        <a:bodyPr/>
        <a:lstStyle/>
        <a:p>
          <a:endParaRPr lang="en-US"/>
        </a:p>
      </dgm:t>
    </dgm:pt>
    <dgm:pt modelId="{ED91CE71-B589-40A0-810D-2088A48A4CF0}">
      <dgm:prSet/>
      <dgm:spPr/>
      <dgm:t>
        <a:bodyPr/>
        <a:lstStyle/>
        <a:p>
          <a:r>
            <a:rPr lang="en-GB"/>
            <a:t>In other European nations, however, 71percent of finance sector personnel are comfortable.</a:t>
          </a:r>
          <a:endParaRPr lang="en-US"/>
        </a:p>
      </dgm:t>
    </dgm:pt>
    <dgm:pt modelId="{3AB782D1-F676-4AB0-84D0-7BDF74EDA3D9}" type="parTrans" cxnId="{60E6A69A-25E6-4C8F-9E49-E69B15D1321D}">
      <dgm:prSet/>
      <dgm:spPr/>
      <dgm:t>
        <a:bodyPr/>
        <a:lstStyle/>
        <a:p>
          <a:endParaRPr lang="en-US"/>
        </a:p>
      </dgm:t>
    </dgm:pt>
    <dgm:pt modelId="{CA6C7751-4719-47BA-ACE1-BA6FEBCF20E8}" type="sibTrans" cxnId="{60E6A69A-25E6-4C8F-9E49-E69B15D1321D}">
      <dgm:prSet/>
      <dgm:spPr/>
      <dgm:t>
        <a:bodyPr/>
        <a:lstStyle/>
        <a:p>
          <a:endParaRPr lang="en-US"/>
        </a:p>
      </dgm:t>
    </dgm:pt>
    <dgm:pt modelId="{6E078C2A-D4A2-41E9-A3B6-9F8F85F30394}" type="pres">
      <dgm:prSet presAssocID="{A991DCF7-5A3D-4100-BEC2-BD868DDE83EC}" presName="vert0" presStyleCnt="0">
        <dgm:presLayoutVars>
          <dgm:dir/>
          <dgm:animOne val="branch"/>
          <dgm:animLvl val="lvl"/>
        </dgm:presLayoutVars>
      </dgm:prSet>
      <dgm:spPr/>
    </dgm:pt>
    <dgm:pt modelId="{FE445875-CC7E-4286-A355-839391967BBD}" type="pres">
      <dgm:prSet presAssocID="{83CBE9BE-374F-4FAB-995E-B5B4066F9958}" presName="thickLine" presStyleLbl="alignNode1" presStyleIdx="0" presStyleCnt="4"/>
      <dgm:spPr/>
    </dgm:pt>
    <dgm:pt modelId="{5B6896CE-E32B-4B83-AFA9-AC29A63A4D18}" type="pres">
      <dgm:prSet presAssocID="{83CBE9BE-374F-4FAB-995E-B5B4066F9958}" presName="horz1" presStyleCnt="0"/>
      <dgm:spPr/>
    </dgm:pt>
    <dgm:pt modelId="{1D1E60B7-9944-44F4-929F-B07B4C06B0F3}" type="pres">
      <dgm:prSet presAssocID="{83CBE9BE-374F-4FAB-995E-B5B4066F9958}" presName="tx1" presStyleLbl="revTx" presStyleIdx="0" presStyleCnt="4"/>
      <dgm:spPr/>
    </dgm:pt>
    <dgm:pt modelId="{88E2CCFE-4FF4-48E6-98BD-B7DDE7B47D44}" type="pres">
      <dgm:prSet presAssocID="{83CBE9BE-374F-4FAB-995E-B5B4066F9958}" presName="vert1" presStyleCnt="0"/>
      <dgm:spPr/>
    </dgm:pt>
    <dgm:pt modelId="{10083405-254B-46BD-A11A-541C54AAF43A}" type="pres">
      <dgm:prSet presAssocID="{FDACC967-76AA-4499-B8CE-6B25A3E7527A}" presName="thickLine" presStyleLbl="alignNode1" presStyleIdx="1" presStyleCnt="4"/>
      <dgm:spPr/>
    </dgm:pt>
    <dgm:pt modelId="{457C91CA-8861-49C8-9FFF-5568FDF8507C}" type="pres">
      <dgm:prSet presAssocID="{FDACC967-76AA-4499-B8CE-6B25A3E7527A}" presName="horz1" presStyleCnt="0"/>
      <dgm:spPr/>
    </dgm:pt>
    <dgm:pt modelId="{DEBCB684-AF3C-4831-B292-87C93C177C37}" type="pres">
      <dgm:prSet presAssocID="{FDACC967-76AA-4499-B8CE-6B25A3E7527A}" presName="tx1" presStyleLbl="revTx" presStyleIdx="1" presStyleCnt="4"/>
      <dgm:spPr/>
    </dgm:pt>
    <dgm:pt modelId="{29672EDD-A52D-49FB-9526-869AF47088AE}" type="pres">
      <dgm:prSet presAssocID="{FDACC967-76AA-4499-B8CE-6B25A3E7527A}" presName="vert1" presStyleCnt="0"/>
      <dgm:spPr/>
    </dgm:pt>
    <dgm:pt modelId="{BBC26E3C-C413-486E-A022-0CFF75A832A7}" type="pres">
      <dgm:prSet presAssocID="{A594881E-1E24-4429-A8C3-A92B08DE7D9C}" presName="thickLine" presStyleLbl="alignNode1" presStyleIdx="2" presStyleCnt="4"/>
      <dgm:spPr/>
    </dgm:pt>
    <dgm:pt modelId="{38D6DFD9-1062-45C3-B6C5-040D03702F37}" type="pres">
      <dgm:prSet presAssocID="{A594881E-1E24-4429-A8C3-A92B08DE7D9C}" presName="horz1" presStyleCnt="0"/>
      <dgm:spPr/>
    </dgm:pt>
    <dgm:pt modelId="{8ADD3013-AF09-4BF8-95A9-072D2EC4C664}" type="pres">
      <dgm:prSet presAssocID="{A594881E-1E24-4429-A8C3-A92B08DE7D9C}" presName="tx1" presStyleLbl="revTx" presStyleIdx="2" presStyleCnt="4"/>
      <dgm:spPr/>
    </dgm:pt>
    <dgm:pt modelId="{4DFC38F1-E498-45D0-89A5-80095DC73424}" type="pres">
      <dgm:prSet presAssocID="{A594881E-1E24-4429-A8C3-A92B08DE7D9C}" presName="vert1" presStyleCnt="0"/>
      <dgm:spPr/>
    </dgm:pt>
    <dgm:pt modelId="{A2309D57-B39F-4C24-8F03-C2C3FD482FC1}" type="pres">
      <dgm:prSet presAssocID="{ED91CE71-B589-40A0-810D-2088A48A4CF0}" presName="thickLine" presStyleLbl="alignNode1" presStyleIdx="3" presStyleCnt="4"/>
      <dgm:spPr/>
    </dgm:pt>
    <dgm:pt modelId="{BA59CBA6-766D-4E45-BFCA-1D0DE0BAC50B}" type="pres">
      <dgm:prSet presAssocID="{ED91CE71-B589-40A0-810D-2088A48A4CF0}" presName="horz1" presStyleCnt="0"/>
      <dgm:spPr/>
    </dgm:pt>
    <dgm:pt modelId="{88FE56C8-9D64-4500-993D-F08C137EBFC9}" type="pres">
      <dgm:prSet presAssocID="{ED91CE71-B589-40A0-810D-2088A48A4CF0}" presName="tx1" presStyleLbl="revTx" presStyleIdx="3" presStyleCnt="4"/>
      <dgm:spPr/>
    </dgm:pt>
    <dgm:pt modelId="{CBCBDE9F-7063-4E2B-AFD6-EA520A6C7410}" type="pres">
      <dgm:prSet presAssocID="{ED91CE71-B589-40A0-810D-2088A48A4CF0}" presName="vert1" presStyleCnt="0"/>
      <dgm:spPr/>
    </dgm:pt>
  </dgm:ptLst>
  <dgm:cxnLst>
    <dgm:cxn modelId="{7B098E14-3CB0-4916-8963-63B086A6231C}" type="presOf" srcId="{A991DCF7-5A3D-4100-BEC2-BD868DDE83EC}" destId="{6E078C2A-D4A2-41E9-A3B6-9F8F85F30394}" srcOrd="0" destOrd="0" presId="urn:microsoft.com/office/officeart/2008/layout/LinedList"/>
    <dgm:cxn modelId="{AB3A4E19-D911-4E95-8548-26A91EEEFFA7}" srcId="{A991DCF7-5A3D-4100-BEC2-BD868DDE83EC}" destId="{A594881E-1E24-4429-A8C3-A92B08DE7D9C}" srcOrd="2" destOrd="0" parTransId="{58262549-2DFE-461E-B705-9523EC840017}" sibTransId="{93FE3FDF-22EF-483E-BC93-82AA1238D650}"/>
    <dgm:cxn modelId="{B56BB721-3A01-4A0F-BB24-81FCC08FC4E8}" srcId="{A991DCF7-5A3D-4100-BEC2-BD868DDE83EC}" destId="{83CBE9BE-374F-4FAB-995E-B5B4066F9958}" srcOrd="0" destOrd="0" parTransId="{9E826C2C-AC67-4649-8C1E-CE9ECB63A41A}" sibTransId="{694790F3-BC0E-421C-851E-C8DA3DC7CB6A}"/>
    <dgm:cxn modelId="{46E8FA26-DAF6-49BD-8044-8B7E709C44F1}" type="presOf" srcId="{ED91CE71-B589-40A0-810D-2088A48A4CF0}" destId="{88FE56C8-9D64-4500-993D-F08C137EBFC9}" srcOrd="0" destOrd="0" presId="urn:microsoft.com/office/officeart/2008/layout/LinedList"/>
    <dgm:cxn modelId="{2878A85C-678F-4925-8620-51052FC68E51}" type="presOf" srcId="{83CBE9BE-374F-4FAB-995E-B5B4066F9958}" destId="{1D1E60B7-9944-44F4-929F-B07B4C06B0F3}" srcOrd="0" destOrd="0" presId="urn:microsoft.com/office/officeart/2008/layout/LinedList"/>
    <dgm:cxn modelId="{7B6EDF68-63FC-4CAF-96C4-7BC412B18772}" srcId="{A991DCF7-5A3D-4100-BEC2-BD868DDE83EC}" destId="{FDACC967-76AA-4499-B8CE-6B25A3E7527A}" srcOrd="1" destOrd="0" parTransId="{4C344934-BCFD-4FC7-926E-DCA25C68D272}" sibTransId="{1D8D93B8-F25D-428B-B746-B40B8D980A5C}"/>
    <dgm:cxn modelId="{58D1B76B-74BB-410D-854E-B799B65C3723}" type="presOf" srcId="{A594881E-1E24-4429-A8C3-A92B08DE7D9C}" destId="{8ADD3013-AF09-4BF8-95A9-072D2EC4C664}" srcOrd="0" destOrd="0" presId="urn:microsoft.com/office/officeart/2008/layout/LinedList"/>
    <dgm:cxn modelId="{60E6A69A-25E6-4C8F-9E49-E69B15D1321D}" srcId="{A991DCF7-5A3D-4100-BEC2-BD868DDE83EC}" destId="{ED91CE71-B589-40A0-810D-2088A48A4CF0}" srcOrd="3" destOrd="0" parTransId="{3AB782D1-F676-4AB0-84D0-7BDF74EDA3D9}" sibTransId="{CA6C7751-4719-47BA-ACE1-BA6FEBCF20E8}"/>
    <dgm:cxn modelId="{8AA3F9A5-A058-44FA-A9F9-D84B0EACA8C0}" type="presOf" srcId="{FDACC967-76AA-4499-B8CE-6B25A3E7527A}" destId="{DEBCB684-AF3C-4831-B292-87C93C177C37}" srcOrd="0" destOrd="0" presId="urn:microsoft.com/office/officeart/2008/layout/LinedList"/>
    <dgm:cxn modelId="{C7096094-7960-4338-9E88-4255ACD37A1E}" type="presParOf" srcId="{6E078C2A-D4A2-41E9-A3B6-9F8F85F30394}" destId="{FE445875-CC7E-4286-A355-839391967BBD}" srcOrd="0" destOrd="0" presId="urn:microsoft.com/office/officeart/2008/layout/LinedList"/>
    <dgm:cxn modelId="{07EC7D59-2A8B-452A-AE7B-C3D10B59E519}" type="presParOf" srcId="{6E078C2A-D4A2-41E9-A3B6-9F8F85F30394}" destId="{5B6896CE-E32B-4B83-AFA9-AC29A63A4D18}" srcOrd="1" destOrd="0" presId="urn:microsoft.com/office/officeart/2008/layout/LinedList"/>
    <dgm:cxn modelId="{DE301F06-3164-412F-BF37-9D598A3D8EB0}" type="presParOf" srcId="{5B6896CE-E32B-4B83-AFA9-AC29A63A4D18}" destId="{1D1E60B7-9944-44F4-929F-B07B4C06B0F3}" srcOrd="0" destOrd="0" presId="urn:microsoft.com/office/officeart/2008/layout/LinedList"/>
    <dgm:cxn modelId="{2B1758FE-33EC-40CC-8CC9-119463281312}" type="presParOf" srcId="{5B6896CE-E32B-4B83-AFA9-AC29A63A4D18}" destId="{88E2CCFE-4FF4-48E6-98BD-B7DDE7B47D44}" srcOrd="1" destOrd="0" presId="urn:microsoft.com/office/officeart/2008/layout/LinedList"/>
    <dgm:cxn modelId="{9CF7F9D2-A510-4B4C-AFE8-C0D32F61F27D}" type="presParOf" srcId="{6E078C2A-D4A2-41E9-A3B6-9F8F85F30394}" destId="{10083405-254B-46BD-A11A-541C54AAF43A}" srcOrd="2" destOrd="0" presId="urn:microsoft.com/office/officeart/2008/layout/LinedList"/>
    <dgm:cxn modelId="{4553428F-1D64-4249-96D7-86C3AE95A2C5}" type="presParOf" srcId="{6E078C2A-D4A2-41E9-A3B6-9F8F85F30394}" destId="{457C91CA-8861-49C8-9FFF-5568FDF8507C}" srcOrd="3" destOrd="0" presId="urn:microsoft.com/office/officeart/2008/layout/LinedList"/>
    <dgm:cxn modelId="{997717DB-7A1C-4D21-A9C9-71C51E7BD93A}" type="presParOf" srcId="{457C91CA-8861-49C8-9FFF-5568FDF8507C}" destId="{DEBCB684-AF3C-4831-B292-87C93C177C37}" srcOrd="0" destOrd="0" presId="urn:microsoft.com/office/officeart/2008/layout/LinedList"/>
    <dgm:cxn modelId="{4C66EBA1-7518-406B-A7DB-F7CCC5DB3600}" type="presParOf" srcId="{457C91CA-8861-49C8-9FFF-5568FDF8507C}" destId="{29672EDD-A52D-49FB-9526-869AF47088AE}" srcOrd="1" destOrd="0" presId="urn:microsoft.com/office/officeart/2008/layout/LinedList"/>
    <dgm:cxn modelId="{CEC665D6-EEFA-4572-97BA-6E6901AABB83}" type="presParOf" srcId="{6E078C2A-D4A2-41E9-A3B6-9F8F85F30394}" destId="{BBC26E3C-C413-486E-A022-0CFF75A832A7}" srcOrd="4" destOrd="0" presId="urn:microsoft.com/office/officeart/2008/layout/LinedList"/>
    <dgm:cxn modelId="{AA9388AB-31D0-425A-93F8-F3581D1D221F}" type="presParOf" srcId="{6E078C2A-D4A2-41E9-A3B6-9F8F85F30394}" destId="{38D6DFD9-1062-45C3-B6C5-040D03702F37}" srcOrd="5" destOrd="0" presId="urn:microsoft.com/office/officeart/2008/layout/LinedList"/>
    <dgm:cxn modelId="{C77EBD0F-7B00-4626-8CE9-FF64B13643C5}" type="presParOf" srcId="{38D6DFD9-1062-45C3-B6C5-040D03702F37}" destId="{8ADD3013-AF09-4BF8-95A9-072D2EC4C664}" srcOrd="0" destOrd="0" presId="urn:microsoft.com/office/officeart/2008/layout/LinedList"/>
    <dgm:cxn modelId="{B39FC29F-628A-4F3D-B7B0-CE92C1A5A433}" type="presParOf" srcId="{38D6DFD9-1062-45C3-B6C5-040D03702F37}" destId="{4DFC38F1-E498-45D0-89A5-80095DC73424}" srcOrd="1" destOrd="0" presId="urn:microsoft.com/office/officeart/2008/layout/LinedList"/>
    <dgm:cxn modelId="{9E02C206-31D4-46BF-8D8F-0D793DBC45B6}" type="presParOf" srcId="{6E078C2A-D4A2-41E9-A3B6-9F8F85F30394}" destId="{A2309D57-B39F-4C24-8F03-C2C3FD482FC1}" srcOrd="6" destOrd="0" presId="urn:microsoft.com/office/officeart/2008/layout/LinedList"/>
    <dgm:cxn modelId="{B43EE7DB-9E90-494A-8973-1391376DF2DB}" type="presParOf" srcId="{6E078C2A-D4A2-41E9-A3B6-9F8F85F30394}" destId="{BA59CBA6-766D-4E45-BFCA-1D0DE0BAC50B}" srcOrd="7" destOrd="0" presId="urn:microsoft.com/office/officeart/2008/layout/LinedList"/>
    <dgm:cxn modelId="{B76D7FF2-E800-467F-8DC8-E7695F050B36}" type="presParOf" srcId="{BA59CBA6-766D-4E45-BFCA-1D0DE0BAC50B}" destId="{88FE56C8-9D64-4500-993D-F08C137EBFC9}" srcOrd="0" destOrd="0" presId="urn:microsoft.com/office/officeart/2008/layout/LinedList"/>
    <dgm:cxn modelId="{AE003752-2160-487E-B346-7E8253D2925C}" type="presParOf" srcId="{BA59CBA6-766D-4E45-BFCA-1D0DE0BAC50B}" destId="{CBCBDE9F-7063-4E2B-AFD6-EA520A6C74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45875-CC7E-4286-A355-839391967BBD}">
      <dsp:nvSpPr>
        <dsp:cNvPr id="0" name=""/>
        <dsp:cNvSpPr/>
      </dsp:nvSpPr>
      <dsp:spPr>
        <a:xfrm>
          <a:off x="0" y="0"/>
          <a:ext cx="658648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1E60B7-9944-44F4-929F-B07B4C06B0F3}">
      <dsp:nvSpPr>
        <dsp:cNvPr id="0" name=""/>
        <dsp:cNvSpPr/>
      </dsp:nvSpPr>
      <dsp:spPr>
        <a:xfrm>
          <a:off x="0" y="0"/>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Workers in the United Kingdom are more unsatisfied with their employment and work life balancing than in many other European countries there several different reason as we shall discuss</a:t>
          </a:r>
          <a:endParaRPr lang="en-US" sz="1800" kern="1200"/>
        </a:p>
      </dsp:txBody>
      <dsp:txXfrm>
        <a:off x="0" y="0"/>
        <a:ext cx="6586489" cy="946354"/>
      </dsp:txXfrm>
    </dsp:sp>
    <dsp:sp modelId="{10083405-254B-46BD-A11A-541C54AAF43A}">
      <dsp:nvSpPr>
        <dsp:cNvPr id="0" name=""/>
        <dsp:cNvSpPr/>
      </dsp:nvSpPr>
      <dsp:spPr>
        <a:xfrm>
          <a:off x="0" y="946354"/>
          <a:ext cx="658648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EBCB684-AF3C-4831-B292-87C93C177C37}">
      <dsp:nvSpPr>
        <dsp:cNvPr id="0" name=""/>
        <dsp:cNvSpPr/>
      </dsp:nvSpPr>
      <dsp:spPr>
        <a:xfrm>
          <a:off x="0" y="94635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Financial sector workers in the United Kingdom are the less comfortable 57 percent, with the poorest total work engagement and it seems to be dropping even lower</a:t>
          </a:r>
          <a:endParaRPr lang="en-US" sz="1800" kern="1200"/>
        </a:p>
      </dsp:txBody>
      <dsp:txXfrm>
        <a:off x="0" y="946354"/>
        <a:ext cx="6586489" cy="946354"/>
      </dsp:txXfrm>
    </dsp:sp>
    <dsp:sp modelId="{BBC26E3C-C413-486E-A022-0CFF75A832A7}">
      <dsp:nvSpPr>
        <dsp:cNvPr id="0" name=""/>
        <dsp:cNvSpPr/>
      </dsp:nvSpPr>
      <dsp:spPr>
        <a:xfrm>
          <a:off x="0" y="1892709"/>
          <a:ext cx="658648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ADD3013-AF09-4BF8-95A9-072D2EC4C664}">
      <dsp:nvSpPr>
        <dsp:cNvPr id="0" name=""/>
        <dsp:cNvSpPr/>
      </dsp:nvSpPr>
      <dsp:spPr>
        <a:xfrm>
          <a:off x="0" y="1892709"/>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most significant source of dissatisfaction amongst British employees was their wage packages without any perks.</a:t>
          </a:r>
          <a:endParaRPr lang="en-US" sz="1800" kern="1200"/>
        </a:p>
      </dsp:txBody>
      <dsp:txXfrm>
        <a:off x="0" y="1892709"/>
        <a:ext cx="6586489" cy="946354"/>
      </dsp:txXfrm>
    </dsp:sp>
    <dsp:sp modelId="{A2309D57-B39F-4C24-8F03-C2C3FD482FC1}">
      <dsp:nvSpPr>
        <dsp:cNvPr id="0" name=""/>
        <dsp:cNvSpPr/>
      </dsp:nvSpPr>
      <dsp:spPr>
        <a:xfrm>
          <a:off x="0" y="2839064"/>
          <a:ext cx="658648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8FE56C8-9D64-4500-993D-F08C137EBFC9}">
      <dsp:nvSpPr>
        <dsp:cNvPr id="0" name=""/>
        <dsp:cNvSpPr/>
      </dsp:nvSpPr>
      <dsp:spPr>
        <a:xfrm>
          <a:off x="0" y="283906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 other European nations, however, 71percent of finance sector personnel are comfortable.</a:t>
          </a:r>
          <a:endParaRPr lang="en-US" sz="1800" kern="1200"/>
        </a:p>
      </dsp:txBody>
      <dsp:txXfrm>
        <a:off x="0" y="2839064"/>
        <a:ext cx="6586489" cy="9463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7591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9199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726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8123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9052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511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3349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416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4946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2471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3700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924177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1353C-707E-457F-A4E3-412ABFB85CF5}"/>
              </a:ext>
            </a:extLst>
          </p:cNvPr>
          <p:cNvSpPr>
            <a:spLocks noGrp="1"/>
          </p:cNvSpPr>
          <p:nvPr>
            <p:ph type="title"/>
          </p:nvPr>
        </p:nvSpPr>
        <p:spPr>
          <a:xfrm>
            <a:off x="838201" y="365125"/>
            <a:ext cx="5251316" cy="1807305"/>
          </a:xfrm>
        </p:spPr>
        <p:txBody>
          <a:bodyPr>
            <a:normAutofit/>
          </a:bodyPr>
          <a:lstStyle/>
          <a:p>
            <a:r>
              <a:rPr lang="en-GB" sz="3100">
                <a:cs typeface="Calibri Light"/>
              </a:rPr>
              <a:t>PROBLEM SOLVING AND DECISION MAKING </a:t>
            </a:r>
            <a:br>
              <a:rPr lang="en-GB" sz="3100">
                <a:cs typeface="Calibri Light"/>
              </a:rPr>
            </a:br>
            <a:r>
              <a:rPr lang="en-GB" sz="3100">
                <a:cs typeface="Calibri Light"/>
              </a:rPr>
              <a:t>                             BMSW4004</a:t>
            </a:r>
            <a:br>
              <a:rPr lang="en-GB" sz="3100">
                <a:cs typeface="Calibri Light"/>
              </a:rPr>
            </a:br>
            <a:r>
              <a:rPr lang="en-GB" sz="3100">
                <a:cs typeface="Calibri Light"/>
              </a:rPr>
              <a:t>                                  </a:t>
            </a:r>
            <a:r>
              <a:rPr lang="en-GB" sz="3100" b="1">
                <a:cs typeface="Calibri Light"/>
              </a:rPr>
              <a:t> TASK 1</a:t>
            </a:r>
          </a:p>
        </p:txBody>
      </p:sp>
      <p:sp>
        <p:nvSpPr>
          <p:cNvPr id="3" name="Content Placeholder 2">
            <a:extLst>
              <a:ext uri="{FF2B5EF4-FFF2-40B4-BE49-F238E27FC236}">
                <a16:creationId xmlns:a16="http://schemas.microsoft.com/office/drawing/2014/main" id="{C037B6A9-084A-4627-89EC-DE00A89F57CA}"/>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2000">
                <a:cs typeface="Calibri"/>
              </a:rPr>
              <a:t>NAME : AYESHA BEGUM </a:t>
            </a:r>
          </a:p>
          <a:p>
            <a:pPr marL="0" indent="0">
              <a:buNone/>
            </a:pPr>
            <a:r>
              <a:rPr lang="en-GB" sz="2000">
                <a:cs typeface="Calibri"/>
              </a:rPr>
              <a:t>STUDENT NUMBER : 1815653</a:t>
            </a:r>
          </a:p>
          <a:p>
            <a:pPr marL="0" indent="0">
              <a:buNone/>
            </a:pPr>
            <a:endParaRPr lang="en-GB" sz="2000">
              <a:cs typeface="Calibri"/>
            </a:endParaRPr>
          </a:p>
          <a:p>
            <a:pPr marL="0" indent="0">
              <a:buNone/>
            </a:pPr>
            <a:r>
              <a:rPr lang="en-GB" sz="2000">
                <a:cs typeface="Calibri"/>
              </a:rPr>
              <a:t>LECTURER</a:t>
            </a:r>
          </a:p>
          <a:p>
            <a:pPr marL="0" indent="0">
              <a:buNone/>
            </a:pPr>
            <a:r>
              <a:rPr lang="en-GB" sz="2000">
                <a:cs typeface="Calibri"/>
              </a:rPr>
              <a:t>ERNEST OVIA</a:t>
            </a:r>
          </a:p>
          <a:p>
            <a:pPr marL="0" indent="0">
              <a:buNone/>
            </a:pPr>
            <a:endParaRPr lang="en-GB" sz="2000">
              <a:cs typeface="Calibri"/>
            </a:endParaRPr>
          </a:p>
        </p:txBody>
      </p:sp>
      <p:pic>
        <p:nvPicPr>
          <p:cNvPr id="4" name="Picture 4" descr="A picture containing clothing, wall, person, indoor&#10;&#10;Description automatically generated">
            <a:extLst>
              <a:ext uri="{FF2B5EF4-FFF2-40B4-BE49-F238E27FC236}">
                <a16:creationId xmlns:a16="http://schemas.microsoft.com/office/drawing/2014/main" id="{9C0B076B-CCB8-43D8-A580-3072B14EDFB9}"/>
              </a:ext>
            </a:extLst>
          </p:cNvPr>
          <p:cNvPicPr>
            <a:picLocks noChangeAspect="1"/>
          </p:cNvPicPr>
          <p:nvPr/>
        </p:nvPicPr>
        <p:blipFill rotWithShape="1">
          <a:blip r:embed="rId2"/>
          <a:srcRect t="2495" b="1124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21925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2A38-0856-46AE-B29B-CCE3C46A4A79}"/>
              </a:ext>
            </a:extLst>
          </p:cNvPr>
          <p:cNvSpPr>
            <a:spLocks noGrp="1"/>
          </p:cNvSpPr>
          <p:nvPr>
            <p:ph type="title"/>
          </p:nvPr>
        </p:nvSpPr>
        <p:spPr>
          <a:xfrm>
            <a:off x="4965430" y="629268"/>
            <a:ext cx="6586491" cy="1286160"/>
          </a:xfrm>
        </p:spPr>
        <p:txBody>
          <a:bodyPr anchor="b">
            <a:normAutofit/>
          </a:bodyPr>
          <a:lstStyle/>
          <a:p>
            <a:r>
              <a:rPr lang="en-GB">
                <a:cs typeface="Calibri Light"/>
              </a:rPr>
              <a:t>INTRODUCTION</a:t>
            </a:r>
            <a:endParaRPr lang="en-GB"/>
          </a:p>
        </p:txBody>
      </p:sp>
      <p:pic>
        <p:nvPicPr>
          <p:cNvPr id="23" name="Picture 5">
            <a:extLst>
              <a:ext uri="{FF2B5EF4-FFF2-40B4-BE49-F238E27FC236}">
                <a16:creationId xmlns:a16="http://schemas.microsoft.com/office/drawing/2014/main" id="{EFAC07EF-0E56-4977-915F-C2E780F3F562}"/>
              </a:ext>
            </a:extLst>
          </p:cNvPr>
          <p:cNvPicPr>
            <a:picLocks noChangeAspect="1"/>
          </p:cNvPicPr>
          <p:nvPr/>
        </p:nvPicPr>
        <p:blipFill rotWithShape="1">
          <a:blip r:embed="rId2"/>
          <a:srcRect l="33406" r="21541" b="-3"/>
          <a:stretch/>
        </p:blipFill>
        <p:spPr>
          <a:xfrm>
            <a:off x="20" y="10"/>
            <a:ext cx="4635571" cy="6857990"/>
          </a:xfrm>
          <a:prstGeom prst="rect">
            <a:avLst/>
          </a:prstGeom>
          <a:effectLst/>
        </p:spPr>
      </p:pic>
      <p:cxnSp>
        <p:nvCxnSpPr>
          <p:cNvPr id="34"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1972D8"/>
            </a:solidFill>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2">
            <a:extLst>
              <a:ext uri="{FF2B5EF4-FFF2-40B4-BE49-F238E27FC236}">
                <a16:creationId xmlns:a16="http://schemas.microsoft.com/office/drawing/2014/main" id="{45D54EEB-3752-46F6-A5C4-8489867796E3}"/>
              </a:ext>
            </a:extLst>
          </p:cNvPr>
          <p:cNvGraphicFramePr>
            <a:graphicFrameLocks noGrp="1"/>
          </p:cNvGraphicFramePr>
          <p:nvPr>
            <p:ph idx="1"/>
            <p:extLst>
              <p:ext uri="{D42A27DB-BD31-4B8C-83A1-F6EECF244321}">
                <p14:modId xmlns:p14="http://schemas.microsoft.com/office/powerpoint/2010/main" val="144777346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0164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F99D-F97D-4809-B154-F45CE3BA107C}"/>
              </a:ext>
            </a:extLst>
          </p:cNvPr>
          <p:cNvSpPr>
            <a:spLocks noGrp="1"/>
          </p:cNvSpPr>
          <p:nvPr>
            <p:ph type="title"/>
          </p:nvPr>
        </p:nvSpPr>
        <p:spPr>
          <a:xfrm>
            <a:off x="801098" y="1396289"/>
            <a:ext cx="5712824" cy="1325563"/>
          </a:xfrm>
        </p:spPr>
        <p:txBody>
          <a:bodyPr>
            <a:normAutofit/>
          </a:bodyPr>
          <a:lstStyle/>
          <a:p>
            <a:r>
              <a:rPr lang="en-GB" b="1" dirty="0">
                <a:cs typeface="Calibri Light"/>
              </a:rPr>
              <a:t>NEGATIVE IMPACT OF JOB DISSATISFACTION </a:t>
            </a:r>
          </a:p>
        </p:txBody>
      </p:sp>
      <p:sp>
        <p:nvSpPr>
          <p:cNvPr id="3" name="Content Placeholder 2">
            <a:extLst>
              <a:ext uri="{FF2B5EF4-FFF2-40B4-BE49-F238E27FC236}">
                <a16:creationId xmlns:a16="http://schemas.microsoft.com/office/drawing/2014/main" id="{D9711D7F-3E16-447F-8772-D1D984E7C998}"/>
              </a:ext>
            </a:extLst>
          </p:cNvPr>
          <p:cNvSpPr>
            <a:spLocks noGrp="1"/>
          </p:cNvSpPr>
          <p:nvPr>
            <p:ph idx="1"/>
          </p:nvPr>
        </p:nvSpPr>
        <p:spPr>
          <a:xfrm>
            <a:off x="805543" y="2871982"/>
            <a:ext cx="4558309" cy="3181684"/>
          </a:xfrm>
        </p:spPr>
        <p:txBody>
          <a:bodyPr vert="horz" lIns="91440" tIns="45720" rIns="91440" bIns="45720" rtlCol="0" anchor="t">
            <a:normAutofit fontScale="77500" lnSpcReduction="20000"/>
          </a:bodyPr>
          <a:lstStyle/>
          <a:p>
            <a:r>
              <a:rPr lang="en-GB" sz="1800" dirty="0">
                <a:cs typeface="Calibri"/>
              </a:rPr>
              <a:t>Negative impact of job dissatisfaction on a company is something that happens on a day to day basis you see as many companies have a high turn over in staff and due to this they have to train the new staff everyday which then puts extra stress on the company financially.</a:t>
            </a:r>
          </a:p>
          <a:p>
            <a:r>
              <a:rPr lang="en-GB" sz="1800" dirty="0">
                <a:cs typeface="Calibri"/>
              </a:rPr>
              <a:t>When a company does have a high turn over in staff you are unable to build a bond in a work place which is very important so you cannot thrive on your goals for the company to succeed.</a:t>
            </a:r>
          </a:p>
          <a:p>
            <a:r>
              <a:rPr lang="en-GB" sz="1800" dirty="0">
                <a:cs typeface="Calibri"/>
              </a:rPr>
              <a:t>Companies and employees above everything should have balance for example if they have heavy work loud more staff should be implemented so the target is achievable.</a:t>
            </a:r>
          </a:p>
          <a:p>
            <a:r>
              <a:rPr lang="en-GB" sz="1800" dirty="0">
                <a:cs typeface="Calibri"/>
              </a:rPr>
              <a:t>Management for a company is very crucial when they recruit staff salary has to be discussed thoroughly as if the salary is not honoured and expectation are not met this will turn into job dissatisfaction very quick.</a:t>
            </a:r>
          </a:p>
          <a:p>
            <a:endParaRPr lang="en-GB" sz="1800" dirty="0">
              <a:cs typeface="Calibri"/>
            </a:endParaRPr>
          </a:p>
          <a:p>
            <a:endParaRPr lang="en-GB" sz="1800">
              <a:cs typeface="Calibri"/>
            </a:endParaRPr>
          </a:p>
          <a:p>
            <a:endParaRPr lang="en-GB" sz="1800">
              <a:cs typeface="Calibri"/>
            </a:endParaRPr>
          </a:p>
        </p:txBody>
      </p:sp>
      <p:pic>
        <p:nvPicPr>
          <p:cNvPr id="7" name="Picture 8">
            <a:extLst>
              <a:ext uri="{FF2B5EF4-FFF2-40B4-BE49-F238E27FC236}">
                <a16:creationId xmlns:a16="http://schemas.microsoft.com/office/drawing/2014/main" id="{ACF1DCCD-C2A1-4881-83E4-1D4692DDF0EC}"/>
              </a:ext>
            </a:extLst>
          </p:cNvPr>
          <p:cNvPicPr>
            <a:picLocks noChangeAspect="1"/>
          </p:cNvPicPr>
          <p:nvPr/>
        </p:nvPicPr>
        <p:blipFill rotWithShape="1">
          <a:blip r:embed="rId2"/>
          <a:srcRect l="28477" r="15710" b="2"/>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6" name="Picture 6">
            <a:extLst>
              <a:ext uri="{FF2B5EF4-FFF2-40B4-BE49-F238E27FC236}">
                <a16:creationId xmlns:a16="http://schemas.microsoft.com/office/drawing/2014/main" id="{0E13CE8A-D06C-43D0-985D-650487DD5AA5}"/>
              </a:ext>
            </a:extLst>
          </p:cNvPr>
          <p:cNvPicPr>
            <a:picLocks noChangeAspect="1"/>
          </p:cNvPicPr>
          <p:nvPr/>
        </p:nvPicPr>
        <p:blipFill rotWithShape="1">
          <a:blip r:embed="rId3"/>
          <a:srcRect l="9928" r="3289"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5" name="Picture 5" descr="A picture containing text&#10;&#10;Description automatically generated">
            <a:extLst>
              <a:ext uri="{FF2B5EF4-FFF2-40B4-BE49-F238E27FC236}">
                <a16:creationId xmlns:a16="http://schemas.microsoft.com/office/drawing/2014/main" id="{E21C90F6-C765-4CAF-BE50-30F2901ED851}"/>
              </a:ext>
            </a:extLst>
          </p:cNvPr>
          <p:cNvPicPr>
            <a:picLocks noChangeAspect="1"/>
          </p:cNvPicPr>
          <p:nvPr/>
        </p:nvPicPr>
        <p:blipFill rotWithShape="1">
          <a:blip r:embed="rId4"/>
          <a:srcRect l="9059" r="12439" b="1"/>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9372323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2D6A2-AEBC-4313-8204-35C1FF94C3DB}"/>
              </a:ext>
            </a:extLst>
          </p:cNvPr>
          <p:cNvSpPr>
            <a:spLocks noGrp="1"/>
          </p:cNvSpPr>
          <p:nvPr>
            <p:ph type="title"/>
          </p:nvPr>
        </p:nvSpPr>
        <p:spPr>
          <a:xfrm>
            <a:off x="5215855" y="609600"/>
            <a:ext cx="5982131" cy="1330839"/>
          </a:xfrm>
        </p:spPr>
        <p:txBody>
          <a:bodyPr>
            <a:normAutofit/>
          </a:bodyPr>
          <a:lstStyle/>
          <a:p>
            <a:r>
              <a:rPr lang="en-GB">
                <a:cs typeface="Calibri Light"/>
              </a:rPr>
              <a:t>NATURE OF THE JOB DISSATISFACTION</a:t>
            </a:r>
            <a:endParaRPr lang="en-GB"/>
          </a:p>
        </p:txBody>
      </p:sp>
      <p:sp>
        <p:nvSpPr>
          <p:cNvPr id="3" name="Content Placeholder 2">
            <a:extLst>
              <a:ext uri="{FF2B5EF4-FFF2-40B4-BE49-F238E27FC236}">
                <a16:creationId xmlns:a16="http://schemas.microsoft.com/office/drawing/2014/main" id="{D6EE09E1-957A-4948-846F-9D0C61B8D71C}"/>
              </a:ext>
            </a:extLst>
          </p:cNvPr>
          <p:cNvSpPr>
            <a:spLocks noGrp="1"/>
          </p:cNvSpPr>
          <p:nvPr>
            <p:ph idx="1"/>
          </p:nvPr>
        </p:nvSpPr>
        <p:spPr>
          <a:xfrm>
            <a:off x="5215855" y="2194101"/>
            <a:ext cx="5982132" cy="3908587"/>
          </a:xfrm>
        </p:spPr>
        <p:txBody>
          <a:bodyPr vert="horz" lIns="91440" tIns="45720" rIns="91440" bIns="45720" rtlCol="0">
            <a:normAutofit/>
          </a:bodyPr>
          <a:lstStyle/>
          <a:p>
            <a:r>
              <a:rPr lang="en-GB" sz="1700">
                <a:ea typeface="+mn-lt"/>
                <a:cs typeface="+mn-lt"/>
              </a:rPr>
              <a:t>Nature of job dissatisfaction could be down to many factors such as job quality declining or a job that is making you do overtime and not getting paid for the work done. </a:t>
            </a:r>
            <a:endParaRPr lang="en-US" sz="1700">
              <a:ea typeface="+mn-lt"/>
              <a:cs typeface="+mn-lt"/>
            </a:endParaRPr>
          </a:p>
          <a:p>
            <a:r>
              <a:rPr lang="en-GB" sz="1700">
                <a:ea typeface="+mn-lt"/>
                <a:cs typeface="+mn-lt"/>
              </a:rPr>
              <a:t>The company you work for could be another factor as are the hours you are working very long ? If so when you are at home you are unable to switch off.</a:t>
            </a:r>
            <a:endParaRPr lang="en-US" sz="1700">
              <a:ea typeface="+mn-lt"/>
              <a:cs typeface="+mn-lt"/>
            </a:endParaRPr>
          </a:p>
          <a:p>
            <a:r>
              <a:rPr lang="en-GB" sz="1700">
                <a:ea typeface="+mn-lt"/>
                <a:cs typeface="+mn-lt"/>
              </a:rPr>
              <a:t>One of the main reasons why job dissatisfaction happens is due to job security how can you give 100% in a job if you are unsure about your future.</a:t>
            </a:r>
            <a:endParaRPr lang="en-US" sz="1700">
              <a:ea typeface="+mn-lt"/>
              <a:cs typeface="+mn-lt"/>
            </a:endParaRPr>
          </a:p>
          <a:p>
            <a:r>
              <a:rPr lang="en-GB" sz="1700">
                <a:ea typeface="+mn-lt"/>
                <a:cs typeface="+mn-lt"/>
              </a:rPr>
              <a:t>Job dissatisfaction will continue to happen as sometimes it depends on the individual as the job could be a wrong fit for them and at times it depends on the company as they can be taking liberties over their employees demanding high volumes of work to be done with incorrect time scales.</a:t>
            </a:r>
            <a:endParaRPr lang="en-GB" sz="1700"/>
          </a:p>
        </p:txBody>
      </p:sp>
      <p:pic>
        <p:nvPicPr>
          <p:cNvPr id="4" name="Picture 4">
            <a:extLst>
              <a:ext uri="{FF2B5EF4-FFF2-40B4-BE49-F238E27FC236}">
                <a16:creationId xmlns:a16="http://schemas.microsoft.com/office/drawing/2014/main" id="{54C22FD3-A3A6-491E-B615-A9FEC5B263C5}"/>
              </a:ext>
            </a:extLst>
          </p:cNvPr>
          <p:cNvPicPr>
            <a:picLocks noChangeAspect="1"/>
          </p:cNvPicPr>
          <p:nvPr/>
        </p:nvPicPr>
        <p:blipFill rotWithShape="1">
          <a:blip r:embed="rId2"/>
          <a:srcRect l="29858" r="20461" b="1"/>
          <a:stretch/>
        </p:blipFill>
        <p:spPr>
          <a:xfrm>
            <a:off x="723899" y="969818"/>
            <a:ext cx="3704013" cy="4976553"/>
          </a:xfrm>
          <a:prstGeom prst="rect">
            <a:avLst/>
          </a:prstGeom>
        </p:spPr>
      </p:pic>
    </p:spTree>
    <p:extLst>
      <p:ext uri="{BB962C8B-B14F-4D97-AF65-F5344CB8AC3E}">
        <p14:creationId xmlns:p14="http://schemas.microsoft.com/office/powerpoint/2010/main" val="1149340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305D6-55C1-4CFF-8BF3-286EB5A8BB8F}"/>
              </a:ext>
            </a:extLst>
          </p:cNvPr>
          <p:cNvSpPr>
            <a:spLocks noGrp="1"/>
          </p:cNvSpPr>
          <p:nvPr>
            <p:ph type="title"/>
          </p:nvPr>
        </p:nvSpPr>
        <p:spPr>
          <a:xfrm>
            <a:off x="630936" y="639520"/>
            <a:ext cx="3429000" cy="1719072"/>
          </a:xfrm>
        </p:spPr>
        <p:txBody>
          <a:bodyPr anchor="b">
            <a:normAutofit/>
          </a:bodyPr>
          <a:lstStyle/>
          <a:p>
            <a:r>
              <a:rPr lang="en-GB" sz="3000">
                <a:cs typeface="Calibri Light"/>
              </a:rPr>
              <a:t>CAUSE-AND-EFFECT ANALYSIS COMPLEX PROBLEM</a:t>
            </a:r>
            <a:endParaRPr lang="en-GB" sz="3000"/>
          </a:p>
        </p:txBody>
      </p:sp>
      <p:sp>
        <p:nvSpPr>
          <p:cNvPr id="21" name="Content Placeholder 7">
            <a:extLst>
              <a:ext uri="{FF2B5EF4-FFF2-40B4-BE49-F238E27FC236}">
                <a16:creationId xmlns:a16="http://schemas.microsoft.com/office/drawing/2014/main" id="{B43C5A1D-97C3-4776-B112-C6A95B06FBF6}"/>
              </a:ext>
            </a:extLst>
          </p:cNvPr>
          <p:cNvSpPr>
            <a:spLocks noGrp="1"/>
          </p:cNvSpPr>
          <p:nvPr>
            <p:ph idx="1"/>
          </p:nvPr>
        </p:nvSpPr>
        <p:spPr>
          <a:xfrm>
            <a:off x="630936" y="2807208"/>
            <a:ext cx="3429000" cy="3410712"/>
          </a:xfrm>
        </p:spPr>
        <p:txBody>
          <a:bodyPr anchor="t">
            <a:normAutofit/>
          </a:bodyPr>
          <a:lstStyle/>
          <a:p>
            <a:r>
              <a:rPr lang="en-US" sz="2000">
                <a:cs typeface="Calibri"/>
              </a:rPr>
              <a:t>FISHBONE DIAGRAM ALLOWS US TO BRING EVERYTHING TOGETHER AND FIND A SOLUTION.</a:t>
            </a:r>
          </a:p>
          <a:p>
            <a:r>
              <a:rPr lang="en-US" sz="2000">
                <a:cs typeface="Calibri"/>
              </a:rPr>
              <a:t>THE PURPOSE OF THE FISHBONE DIAGRAM IS TO HELP TEAMS TO CATEGORIZE THE MANY POTENTIAL CAUSES OF THE PROBLEMS OR ISSUES IN AN ORDERLY WAY.</a:t>
            </a:r>
          </a:p>
        </p:txBody>
      </p:sp>
      <p:pic>
        <p:nvPicPr>
          <p:cNvPr id="4" name="Picture 4" descr="Diagram&#10;&#10;Description automatically generated">
            <a:extLst>
              <a:ext uri="{FF2B5EF4-FFF2-40B4-BE49-F238E27FC236}">
                <a16:creationId xmlns:a16="http://schemas.microsoft.com/office/drawing/2014/main" id="{7D27CD97-4079-422C-A728-F8D9A02C701E}"/>
              </a:ext>
            </a:extLst>
          </p:cNvPr>
          <p:cNvPicPr>
            <a:picLocks noChangeAspect="1"/>
          </p:cNvPicPr>
          <p:nvPr/>
        </p:nvPicPr>
        <p:blipFill>
          <a:blip r:embed="rId2"/>
          <a:stretch>
            <a:fillRect/>
          </a:stretch>
        </p:blipFill>
        <p:spPr>
          <a:xfrm>
            <a:off x="4654296" y="1495958"/>
            <a:ext cx="6903720" cy="3866083"/>
          </a:xfrm>
          <a:prstGeom prst="rect">
            <a:avLst/>
          </a:prstGeom>
        </p:spPr>
      </p:pic>
    </p:spTree>
    <p:extLst>
      <p:ext uri="{BB962C8B-B14F-4D97-AF65-F5344CB8AC3E}">
        <p14:creationId xmlns:p14="http://schemas.microsoft.com/office/powerpoint/2010/main" val="1686064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7E705-7870-4E4F-97C3-CB6A4FCD4A13}"/>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CAUSE AND EFFECT</a:t>
            </a:r>
          </a:p>
        </p:txBody>
      </p:sp>
      <p:sp>
        <p:nvSpPr>
          <p:cNvPr id="19" name="Content Placeholder 18">
            <a:extLst>
              <a:ext uri="{FF2B5EF4-FFF2-40B4-BE49-F238E27FC236}">
                <a16:creationId xmlns:a16="http://schemas.microsoft.com/office/drawing/2014/main" id="{9BA8BB20-41C7-4183-AA3D-6C72B7382A0F}"/>
              </a:ext>
            </a:extLst>
          </p:cNvPr>
          <p:cNvSpPr>
            <a:spLocks noGrp="1"/>
          </p:cNvSpPr>
          <p:nvPr>
            <p:ph sz="half" idx="1"/>
          </p:nvPr>
        </p:nvSpPr>
        <p:spPr>
          <a:xfrm>
            <a:off x="805542" y="2871982"/>
            <a:ext cx="6382657" cy="3181684"/>
          </a:xfrm>
        </p:spPr>
        <p:txBody>
          <a:bodyPr vert="horz" lIns="91440" tIns="45720" rIns="91440" bIns="45720" rtlCol="0" anchor="t">
            <a:normAutofit/>
          </a:bodyPr>
          <a:lstStyle/>
          <a:p>
            <a:pPr marL="0"/>
            <a:r>
              <a:rPr lang="en-US" sz="1800" dirty="0"/>
              <a:t>Employees also believe that employment productivity has deteriorated as a result of the financial downturn this is what happens when there is limited perks </a:t>
            </a:r>
          </a:p>
          <a:p>
            <a:pPr marL="0"/>
            <a:r>
              <a:rPr lang="en-US" sz="1800" dirty="0"/>
              <a:t>Research shows that respondents feel the quality of their employment has deteriorated in the last four years and it is getting worse.</a:t>
            </a:r>
            <a:endParaRPr lang="en-US" sz="1800" dirty="0">
              <a:cs typeface="Calibri"/>
            </a:endParaRPr>
          </a:p>
          <a:p>
            <a:pPr marL="0"/>
            <a:endParaRPr lang="en-US" sz="1800" dirty="0">
              <a:cs typeface="Calibri"/>
            </a:endParaRPr>
          </a:p>
        </p:txBody>
      </p:sp>
      <p:pic>
        <p:nvPicPr>
          <p:cNvPr id="6" name="Picture 6" descr="A picture containing text, computer, computer, electronics&#10;&#10;Description automatically generated">
            <a:extLst>
              <a:ext uri="{FF2B5EF4-FFF2-40B4-BE49-F238E27FC236}">
                <a16:creationId xmlns:a16="http://schemas.microsoft.com/office/drawing/2014/main" id="{19A70374-045C-4140-9F21-CF448BC68654}"/>
              </a:ext>
            </a:extLst>
          </p:cNvPr>
          <p:cNvPicPr>
            <a:picLocks noGrp="1" noChangeAspect="1"/>
          </p:cNvPicPr>
          <p:nvPr>
            <p:ph sz="half" idx="2"/>
          </p:nvPr>
        </p:nvPicPr>
        <p:blipFill rotWithShape="1">
          <a:blip r:embed="rId2"/>
          <a:stretch/>
        </p:blipFill>
        <p:spPr>
          <a:xfrm>
            <a:off x="7600950" y="3015456"/>
            <a:ext cx="2324100" cy="1971675"/>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5" name="Picture 5" descr="Chart&#10;&#10;Description automatically generated">
            <a:extLst>
              <a:ext uri="{FF2B5EF4-FFF2-40B4-BE49-F238E27FC236}">
                <a16:creationId xmlns:a16="http://schemas.microsoft.com/office/drawing/2014/main" id="{066C830E-4DE4-463F-8323-9AFEC5766017}"/>
              </a:ext>
            </a:extLst>
          </p:cNvPr>
          <p:cNvPicPr>
            <a:picLocks noChangeAspect="1"/>
          </p:cNvPicPr>
          <p:nvPr/>
        </p:nvPicPr>
        <p:blipFill rotWithShape="1">
          <a:blip r:embed="rId3"/>
          <a:srcRect r="-1" b="17501"/>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Tree>
    <p:extLst>
      <p:ext uri="{BB962C8B-B14F-4D97-AF65-F5344CB8AC3E}">
        <p14:creationId xmlns:p14="http://schemas.microsoft.com/office/powerpoint/2010/main" val="329833449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D0429-32FA-4745-99D0-C97A4F574FC7}"/>
              </a:ext>
            </a:extLst>
          </p:cNvPr>
          <p:cNvSpPr>
            <a:spLocks noGrp="1"/>
          </p:cNvSpPr>
          <p:nvPr>
            <p:ph type="title"/>
          </p:nvPr>
        </p:nvSpPr>
        <p:spPr>
          <a:xfrm>
            <a:off x="630936" y="639520"/>
            <a:ext cx="3429000" cy="1719072"/>
          </a:xfrm>
        </p:spPr>
        <p:txBody>
          <a:bodyPr anchor="b">
            <a:normAutofit/>
          </a:bodyPr>
          <a:lstStyle/>
          <a:p>
            <a:r>
              <a:rPr lang="en-GB" sz="5400" b="1">
                <a:cs typeface="Calibri Light"/>
              </a:rPr>
              <a:t>PESTEL ANANLYSIS</a:t>
            </a:r>
          </a:p>
        </p:txBody>
      </p:sp>
      <p:sp>
        <p:nvSpPr>
          <p:cNvPr id="9" name="Content Placeholder 7">
            <a:extLst>
              <a:ext uri="{FF2B5EF4-FFF2-40B4-BE49-F238E27FC236}">
                <a16:creationId xmlns:a16="http://schemas.microsoft.com/office/drawing/2014/main" id="{431ECD47-5BE8-4CFA-9974-5BE1A2DAF6BA}"/>
              </a:ext>
            </a:extLst>
          </p:cNvPr>
          <p:cNvSpPr>
            <a:spLocks noGrp="1"/>
          </p:cNvSpPr>
          <p:nvPr>
            <p:ph idx="1"/>
          </p:nvPr>
        </p:nvSpPr>
        <p:spPr>
          <a:xfrm>
            <a:off x="630936" y="2807208"/>
            <a:ext cx="3429000" cy="3410712"/>
          </a:xfrm>
        </p:spPr>
        <p:txBody>
          <a:bodyPr anchor="t">
            <a:normAutofit/>
          </a:bodyPr>
          <a:lstStyle/>
          <a:p>
            <a:r>
              <a:rPr lang="en-US" sz="1200" b="1" dirty="0">
                <a:ea typeface="+mn-lt"/>
                <a:cs typeface="+mn-lt"/>
              </a:rPr>
              <a:t>PESTLE analysis</a:t>
            </a:r>
            <a:r>
              <a:rPr lang="en-US" sz="1200" dirty="0">
                <a:ea typeface="+mn-lt"/>
                <a:cs typeface="+mn-lt"/>
              </a:rPr>
              <a:t> helps </a:t>
            </a:r>
            <a:r>
              <a:rPr lang="en-US" sz="1200" b="1" dirty="0">
                <a:ea typeface="+mn-lt"/>
                <a:cs typeface="+mn-lt"/>
              </a:rPr>
              <a:t>to</a:t>
            </a:r>
            <a:r>
              <a:rPr lang="en-US" sz="1200" dirty="0">
                <a:ea typeface="+mn-lt"/>
                <a:cs typeface="+mn-lt"/>
              </a:rPr>
              <a:t> look at many different and influential factors which </a:t>
            </a:r>
            <a:r>
              <a:rPr lang="en-US" sz="1200" b="1" dirty="0">
                <a:ea typeface="+mn-lt"/>
                <a:cs typeface="+mn-lt"/>
              </a:rPr>
              <a:t>could</a:t>
            </a:r>
            <a:r>
              <a:rPr lang="en-US" sz="1200" dirty="0">
                <a:ea typeface="+mn-lt"/>
                <a:cs typeface="+mn-lt"/>
              </a:rPr>
              <a:t> affect the success of your product launches. It encourages the development of strategic thinking for a deeper understanding of strategic planning.</a:t>
            </a:r>
            <a:endParaRPr lang="en-US" sz="1200" dirty="0">
              <a:cs typeface="Calibri" panose="020F0502020204030204"/>
            </a:endParaRPr>
          </a:p>
          <a:p>
            <a:r>
              <a:rPr lang="en-US" sz="1200" dirty="0">
                <a:cs typeface="Calibri" panose="020F0502020204030204"/>
              </a:rPr>
              <a:t>Pestel Analysis should be looked into before opening your own business as it can help in every way </a:t>
            </a:r>
          </a:p>
          <a:p>
            <a:r>
              <a:rPr lang="en-US" sz="1200" dirty="0">
                <a:cs typeface="Calibri" panose="020F0502020204030204"/>
              </a:rPr>
              <a:t>P-POLITCAL</a:t>
            </a:r>
          </a:p>
          <a:p>
            <a:r>
              <a:rPr lang="en-US" sz="1200" dirty="0">
                <a:cs typeface="Calibri" panose="020F0502020204030204"/>
              </a:rPr>
              <a:t>E-ECONMIC</a:t>
            </a:r>
          </a:p>
          <a:p>
            <a:r>
              <a:rPr lang="en-US" sz="1200" dirty="0">
                <a:cs typeface="Calibri" panose="020F0502020204030204"/>
              </a:rPr>
              <a:t>S-SOCIAL</a:t>
            </a:r>
          </a:p>
          <a:p>
            <a:r>
              <a:rPr lang="en-US" sz="1200" dirty="0">
                <a:cs typeface="Calibri" panose="020F0502020204030204"/>
              </a:rPr>
              <a:t>T-TECHNOLOGICAL </a:t>
            </a:r>
          </a:p>
          <a:p>
            <a:r>
              <a:rPr lang="en-US" sz="1200" dirty="0">
                <a:cs typeface="Calibri" panose="020F0502020204030204"/>
              </a:rPr>
              <a:t>E-ENVIRONMENTAL</a:t>
            </a:r>
          </a:p>
          <a:p>
            <a:r>
              <a:rPr lang="en-US" sz="1200" dirty="0">
                <a:cs typeface="Calibri" panose="020F0502020204030204"/>
              </a:rPr>
              <a:t>L-LEGAL</a:t>
            </a:r>
          </a:p>
          <a:p>
            <a:pPr marL="0" indent="0">
              <a:buNone/>
            </a:pPr>
            <a:endParaRPr lang="en-US" sz="1200">
              <a:cs typeface="Calibri" panose="020F0502020204030204"/>
            </a:endParaRPr>
          </a:p>
          <a:p>
            <a:endParaRPr lang="en-US" sz="1200">
              <a:cs typeface="Calibri" panose="020F0502020204030204"/>
            </a:endParaRPr>
          </a:p>
        </p:txBody>
      </p:sp>
      <p:pic>
        <p:nvPicPr>
          <p:cNvPr id="4" name="Picture 4" descr="Timeline&#10;&#10;Description automatically generated">
            <a:extLst>
              <a:ext uri="{FF2B5EF4-FFF2-40B4-BE49-F238E27FC236}">
                <a16:creationId xmlns:a16="http://schemas.microsoft.com/office/drawing/2014/main" id="{4DD283B2-EF06-45A7-972F-BDBFBFE99490}"/>
              </a:ext>
            </a:extLst>
          </p:cNvPr>
          <p:cNvPicPr>
            <a:picLocks noChangeAspect="1"/>
          </p:cNvPicPr>
          <p:nvPr/>
        </p:nvPicPr>
        <p:blipFill rotWithShape="1">
          <a:blip r:embed="rId2"/>
          <a:srcRect l="666" r="1595" b="-1"/>
          <a:stretch/>
        </p:blipFill>
        <p:spPr>
          <a:xfrm>
            <a:off x="4654296" y="1433563"/>
            <a:ext cx="6903720" cy="3990873"/>
          </a:xfrm>
          <a:prstGeom prst="rect">
            <a:avLst/>
          </a:prstGeom>
        </p:spPr>
      </p:pic>
    </p:spTree>
    <p:extLst>
      <p:ext uri="{BB962C8B-B14F-4D97-AF65-F5344CB8AC3E}">
        <p14:creationId xmlns:p14="http://schemas.microsoft.com/office/powerpoint/2010/main" val="2207820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A852A-1C45-42EE-A63E-0008745624F2}"/>
              </a:ext>
            </a:extLst>
          </p:cNvPr>
          <p:cNvSpPr>
            <a:spLocks noGrp="1"/>
          </p:cNvSpPr>
          <p:nvPr>
            <p:ph type="title"/>
          </p:nvPr>
        </p:nvSpPr>
        <p:spPr>
          <a:xfrm>
            <a:off x="4965430" y="629268"/>
            <a:ext cx="6586491" cy="1286160"/>
          </a:xfrm>
        </p:spPr>
        <p:txBody>
          <a:bodyPr anchor="b">
            <a:normAutofit/>
          </a:bodyPr>
          <a:lstStyle/>
          <a:p>
            <a:r>
              <a:rPr lang="en-GB" b="1">
                <a:cs typeface="Calibri Light"/>
              </a:rPr>
              <a:t>CONCLUSION</a:t>
            </a:r>
          </a:p>
        </p:txBody>
      </p:sp>
      <p:sp>
        <p:nvSpPr>
          <p:cNvPr id="3" name="Content Placeholder 2">
            <a:extLst>
              <a:ext uri="{FF2B5EF4-FFF2-40B4-BE49-F238E27FC236}">
                <a16:creationId xmlns:a16="http://schemas.microsoft.com/office/drawing/2014/main" id="{72D067DC-350B-47A0-AF1C-4D0D5DF054E6}"/>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cs typeface="Calibri"/>
              </a:rPr>
              <a:t>In conclusion, dissatisfaction is something that is faced by the employees, and it is caused by how the company is ran. Companies should look to prioritise their staff and give them the time as the employees are the most valuable asset to a company.</a:t>
            </a:r>
          </a:p>
          <a:p>
            <a:r>
              <a:rPr lang="en-GB" sz="2000">
                <a:cs typeface="Calibri"/>
              </a:rPr>
              <a:t>If the disconnect between employees and the companies continue there will be the same outcome every time with people leaving.</a:t>
            </a:r>
          </a:p>
          <a:p>
            <a:r>
              <a:rPr lang="en-GB" sz="2000">
                <a:cs typeface="Calibri"/>
              </a:rPr>
              <a:t>Companies should look to integrate their employees by putting them in board meeting so they feel like a part of the company rather than being a number. </a:t>
            </a:r>
          </a:p>
        </p:txBody>
      </p:sp>
      <p:pic>
        <p:nvPicPr>
          <p:cNvPr id="5" name="Picture 4" descr="Light bulb on yellow background with sketched light beams and cord">
            <a:extLst>
              <a:ext uri="{FF2B5EF4-FFF2-40B4-BE49-F238E27FC236}">
                <a16:creationId xmlns:a16="http://schemas.microsoft.com/office/drawing/2014/main" id="{ECF21A3C-D966-44E4-AAAE-79FE46B2A5EF}"/>
              </a:ext>
            </a:extLst>
          </p:cNvPr>
          <p:cNvPicPr>
            <a:picLocks noChangeAspect="1"/>
          </p:cNvPicPr>
          <p:nvPr/>
        </p:nvPicPr>
        <p:blipFill rotWithShape="1">
          <a:blip r:embed="rId2"/>
          <a:srcRect l="50370" r="8045"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F0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0185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4">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6">
            <a:extLst>
              <a:ext uri="{FF2B5EF4-FFF2-40B4-BE49-F238E27FC236}">
                <a16:creationId xmlns:a16="http://schemas.microsoft.com/office/drawing/2014/main" id="{03E485DD-0C12-45BC-A361-28152A03B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4207"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tx1">
              <a:lumMod val="50000"/>
              <a:lumOff val="5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ext, clipart&#10;&#10;Description automatically generated">
            <a:extLst>
              <a:ext uri="{FF2B5EF4-FFF2-40B4-BE49-F238E27FC236}">
                <a16:creationId xmlns:a16="http://schemas.microsoft.com/office/drawing/2014/main" id="{B72DB870-9EA3-4C76-B4D0-AB7C516272D0}"/>
              </a:ext>
            </a:extLst>
          </p:cNvPr>
          <p:cNvPicPr>
            <a:picLocks noChangeAspect="1"/>
          </p:cNvPicPr>
          <p:nvPr/>
        </p:nvPicPr>
        <p:blipFill rotWithShape="1">
          <a:blip r:embed="rId2">
            <a:duotone>
              <a:prstClr val="black"/>
              <a:prstClr val="white"/>
            </a:duotone>
          </a:blip>
          <a:srcRect r="-1" b="3299"/>
          <a:stretch/>
        </p:blipFill>
        <p:spPr>
          <a:xfrm rot="21600000">
            <a:off x="3648075" y="1861592"/>
            <a:ext cx="6524625" cy="3134815"/>
          </a:xfrm>
          <a:prstGeom prst="rect">
            <a:avLst/>
          </a:prstGeom>
        </p:spPr>
      </p:pic>
      <p:sp>
        <p:nvSpPr>
          <p:cNvPr id="35" name="Freeform: Shape 28">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746290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PROBLEM SOLVING AND DECISION MAKING                               BMSW4004                                    TASK 1</vt:lpstr>
      <vt:lpstr>INTRODUCTION</vt:lpstr>
      <vt:lpstr>NEGATIVE IMPACT OF JOB DISSATISFACTION </vt:lpstr>
      <vt:lpstr>NATURE OF THE JOB DISSATISFACTION</vt:lpstr>
      <vt:lpstr>CAUSE-AND-EFFECT ANALYSIS COMPLEX PROBLEM</vt:lpstr>
      <vt:lpstr>CAUSE AND EFFECT</vt:lpstr>
      <vt:lpstr>PESTEL ANANLYSIS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909</cp:revision>
  <dcterms:created xsi:type="dcterms:W3CDTF">2021-06-25T10:10:48Z</dcterms:created>
  <dcterms:modified xsi:type="dcterms:W3CDTF">2021-11-15T20:09:27Z</dcterms:modified>
</cp:coreProperties>
</file>