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45"/>
    <p:restoredTop sz="94694"/>
  </p:normalViewPr>
  <p:slideViewPr>
    <p:cSldViewPr snapToGrid="0">
      <p:cViewPr>
        <p:scale>
          <a:sx n="103" d="100"/>
          <a:sy n="103" d="100"/>
        </p:scale>
        <p:origin x="16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68BFAA-7EA3-A24D-BFF2-EFF304AFFF3F}" type="datetimeFigureOut">
              <a:rPr lang="en-US" smtClean="0"/>
              <a:t>5/17/26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E2BC38-5FA8-D64E-A289-41EB294F01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74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E2BC38-5FA8-D64E-A289-41EB294F013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924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5/17/26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era.ac.uk/publication/ethical-guidelines-for-educational-research-2023?utm_source=copilo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0B17D-6C5F-1068-43F2-623DA2F802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3224" y="1517033"/>
            <a:ext cx="6353967" cy="3023981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dirty="0"/>
              <a:t>Understanding Qualitative, Quantitative, and Case Study Research in Education: Methodological and Ethical Implications</a:t>
            </a:r>
            <a:br>
              <a:rPr lang="en-GB" dirty="0"/>
            </a:br>
            <a:endParaRPr lang="en-US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242F92-CB25-90DD-F47A-38445D142C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3" y="446778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Lottie </a:t>
            </a:r>
            <a:r>
              <a:rPr lang="en-US" dirty="0" err="1">
                <a:solidFill>
                  <a:schemeClr val="tx1"/>
                </a:solidFill>
              </a:rPr>
              <a:t>shute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err="1">
                <a:solidFill>
                  <a:schemeClr val="tx1"/>
                </a:solidFill>
              </a:rPr>
              <a:t>Ymchwil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Addysgol</a:t>
            </a:r>
            <a:r>
              <a:rPr lang="en-US" dirty="0">
                <a:solidFill>
                  <a:schemeClr val="tx1"/>
                </a:solidFill>
              </a:rPr>
              <a:t> – Education Research </a:t>
            </a:r>
          </a:p>
          <a:p>
            <a:r>
              <a:rPr lang="en-US" dirty="0">
                <a:solidFill>
                  <a:schemeClr val="tx1"/>
                </a:solidFill>
              </a:rPr>
              <a:t>ECES5020C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102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A7634A-8124-EBD5-2207-CE3BFB92C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39" y="640080"/>
            <a:ext cx="3429855" cy="561323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Introduction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2E12B-B8A9-70F3-2322-528809199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818" y="640080"/>
            <a:ext cx="7172138" cy="3745107"/>
          </a:xfrm>
        </p:spPr>
        <p:txBody>
          <a:bodyPr>
            <a:normAutofit lnSpcReduction="10000"/>
          </a:bodyPr>
          <a:lstStyle/>
          <a:p>
            <a:r>
              <a:rPr lang="en-GB" sz="1050" dirty="0"/>
              <a:t>Presentation examines three key educational research methodologies</a:t>
            </a:r>
          </a:p>
          <a:p>
            <a:pPr lvl="1"/>
            <a:r>
              <a:rPr lang="en-GB" sz="1050" dirty="0"/>
              <a:t>Qualitative</a:t>
            </a:r>
          </a:p>
          <a:p>
            <a:pPr lvl="1"/>
            <a:r>
              <a:rPr lang="en-GB" sz="1050" dirty="0"/>
              <a:t>Quantitative</a:t>
            </a:r>
          </a:p>
          <a:p>
            <a:pPr lvl="1"/>
            <a:r>
              <a:rPr lang="en-GB" sz="1050" dirty="0"/>
              <a:t>Case study</a:t>
            </a:r>
          </a:p>
          <a:p>
            <a:r>
              <a:rPr lang="en-GB" sz="1050" dirty="0"/>
              <a:t>Focus on strengths, limitations and suitability for different research enquiries</a:t>
            </a:r>
          </a:p>
          <a:p>
            <a:r>
              <a:rPr lang="en-GB" sz="1050" dirty="0"/>
              <a:t>Includes evaluation of ethical issues when researching children and adolescents</a:t>
            </a:r>
          </a:p>
          <a:p>
            <a:r>
              <a:rPr lang="en-GB" sz="1050" dirty="0"/>
              <a:t>Educational research improves teaching, learning and decision‑making</a:t>
            </a:r>
          </a:p>
          <a:p>
            <a:r>
              <a:rPr lang="en-GB" sz="1050" dirty="0"/>
              <a:t>Research helps educators understand how children learn and assess teaching effectiveness (Cohen et al., 2018)</a:t>
            </a:r>
          </a:p>
          <a:p>
            <a:r>
              <a:rPr lang="en-GB" sz="1050" dirty="0"/>
              <a:t>Essential in early years and primary settings for supporting development and diverse learners</a:t>
            </a:r>
          </a:p>
          <a:p>
            <a:r>
              <a:rPr lang="en-GB" sz="1050" dirty="0"/>
              <a:t>Ensures practice is evidence‑based rather than assumption‑driven</a:t>
            </a:r>
          </a:p>
          <a:p>
            <a:r>
              <a:rPr lang="en-GB" sz="1050" dirty="0"/>
              <a:t>Aim of presentation:</a:t>
            </a:r>
          </a:p>
          <a:p>
            <a:pPr lvl="1"/>
            <a:r>
              <a:rPr lang="en-GB" sz="1050" dirty="0"/>
              <a:t>Demonstrate critical understanding of research methodologies</a:t>
            </a:r>
          </a:p>
          <a:p>
            <a:pPr lvl="1"/>
            <a:r>
              <a:rPr lang="en-GB" sz="1050" dirty="0"/>
              <a:t>Explain criteria for selecting appropriate methods</a:t>
            </a:r>
          </a:p>
          <a:p>
            <a:pPr lvl="1"/>
            <a:r>
              <a:rPr lang="en-GB" sz="1050" dirty="0"/>
              <a:t>Highlight ethical responsibilities when researching with children</a:t>
            </a:r>
          </a:p>
          <a:p>
            <a:endParaRPr lang="en-US" sz="900" dirty="0"/>
          </a:p>
        </p:txBody>
      </p:sp>
      <p:pic>
        <p:nvPicPr>
          <p:cNvPr id="5" name="Picture 4" descr="A poster of a research method&#10;&#10;AI-generated content may be incorrect.">
            <a:extLst>
              <a:ext uri="{FF2B5EF4-FFF2-40B4-BE49-F238E27FC236}">
                <a16:creationId xmlns:a16="http://schemas.microsoft.com/office/drawing/2014/main" id="{14AAB01A-6453-263F-18D8-06580C3B3C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5513" y="4287796"/>
            <a:ext cx="3422821" cy="1951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42503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2FC89-9D8F-A479-B96D-5B7767436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Qualitative research 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55BE3-29AD-A535-B16F-0A983944D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r>
              <a:rPr lang="en-GB" sz="1200" dirty="0"/>
              <a:t>Focuses on understanding experiences, perspectives and social dynamics</a:t>
            </a:r>
          </a:p>
          <a:p>
            <a:r>
              <a:rPr lang="en-GB" sz="1200" dirty="0"/>
              <a:t>Valuable in education for exploring classroom complexity and children’s interactions</a:t>
            </a:r>
          </a:p>
          <a:p>
            <a:r>
              <a:rPr lang="en-GB" sz="1200" dirty="0"/>
              <a:t>Common methods: interviews, observations, focus groups (Braun &amp; Clarke, 2022)</a:t>
            </a:r>
          </a:p>
          <a:p>
            <a:r>
              <a:rPr lang="en-GB" sz="1200" dirty="0"/>
              <a:t>Strength: captures depth and rich detail — e.g., observing children’s play reveals communication and problem‑solving</a:t>
            </a:r>
          </a:p>
          <a:p>
            <a:r>
              <a:rPr lang="en-GB" sz="1200" dirty="0"/>
              <a:t>Flexible approach — allows adaptation when new themes emerge</a:t>
            </a:r>
          </a:p>
          <a:p>
            <a:r>
              <a:rPr lang="en-GB" sz="1200" dirty="0"/>
              <a:t>Limitations: small samples make generalisation difficult</a:t>
            </a:r>
          </a:p>
          <a:p>
            <a:r>
              <a:rPr lang="en-GB" sz="1200" dirty="0"/>
              <a:t>Researcher subjectivity can influence interpretation</a:t>
            </a:r>
          </a:p>
          <a:p>
            <a:r>
              <a:rPr lang="en-GB" sz="1200" dirty="0"/>
              <a:t>Strategies to enhance trustworthiness: reflexive writing, transparent coding, triangulation (Nowell et al., 2017)</a:t>
            </a:r>
          </a:p>
          <a:p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5" name="Picture 4" descr="A group of children sitting at a table&#10;&#10;AI-generated content may be incorrect.">
            <a:extLst>
              <a:ext uri="{FF2B5EF4-FFF2-40B4-BE49-F238E27FC236}">
                <a16:creationId xmlns:a16="http://schemas.microsoft.com/office/drawing/2014/main" id="{AE298D87-6D4D-F183-286D-F626FD8A7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608086"/>
            <a:ext cx="5455921" cy="3641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953665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D665A-CC3E-3BDD-C261-C9FB83995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5867061" cy="1499616"/>
          </a:xfrm>
        </p:spPr>
        <p:txBody>
          <a:bodyPr>
            <a:normAutofit/>
          </a:bodyPr>
          <a:lstStyle/>
          <a:p>
            <a:r>
              <a:rPr lang="en-GB" dirty="0"/>
              <a:t>Quantitative research </a:t>
            </a:r>
            <a:endParaRPr lang="en-US" dirty="0"/>
          </a:p>
        </p:txBody>
      </p:sp>
      <p:pic>
        <p:nvPicPr>
          <p:cNvPr id="5" name="Picture 4" descr="A person and children studying in a classroom&#10;&#10;AI-generated content may be incorrect.">
            <a:extLst>
              <a:ext uri="{FF2B5EF4-FFF2-40B4-BE49-F238E27FC236}">
                <a16:creationId xmlns:a16="http://schemas.microsoft.com/office/drawing/2014/main" id="{AA9D0D25-81E8-854D-693A-1E1D17DA9C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6647" y="2286000"/>
            <a:ext cx="5822022" cy="3886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A4D39DB-AFA4-47BA-A7F2-13A71D210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ACC1E-627B-1BE8-86C9-F0433B7E3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490" y="585216"/>
            <a:ext cx="3527043" cy="5586984"/>
          </a:xfrm>
        </p:spPr>
        <p:txBody>
          <a:bodyPr anchor="ctr">
            <a:normAutofit/>
          </a:bodyPr>
          <a:lstStyle/>
          <a:p>
            <a:r>
              <a:rPr lang="en-GB" sz="1100" dirty="0"/>
              <a:t>Focuses on collecting numerical data to identify patterns and test hypotheses</a:t>
            </a:r>
          </a:p>
          <a:p>
            <a:r>
              <a:rPr lang="en-GB" sz="1100" dirty="0"/>
              <a:t>Widely used in education to assess interventions, compare groups, and measure achievement</a:t>
            </a:r>
          </a:p>
          <a:p>
            <a:r>
              <a:rPr lang="en-GB" sz="1100" dirty="0"/>
              <a:t>Common tools: surveys, standardised tests, experiments (</a:t>
            </a:r>
            <a:r>
              <a:rPr lang="en-GB" sz="1100" dirty="0" err="1"/>
              <a:t>Muijs</a:t>
            </a:r>
            <a:r>
              <a:rPr lang="en-GB" sz="1100" dirty="0"/>
              <a:t>, 2011)</a:t>
            </a:r>
          </a:p>
          <a:p>
            <a:r>
              <a:rPr lang="en-GB" sz="1100" dirty="0"/>
              <a:t>Strengths:</a:t>
            </a:r>
          </a:p>
          <a:p>
            <a:pPr lvl="1"/>
            <a:r>
              <a:rPr lang="en-GB" sz="1100" dirty="0"/>
              <a:t>Handles large samples</a:t>
            </a:r>
          </a:p>
          <a:p>
            <a:pPr lvl="1"/>
            <a:r>
              <a:rPr lang="en-GB" sz="1100" dirty="0"/>
              <a:t>Produces statistically valid, replicable results</a:t>
            </a:r>
          </a:p>
          <a:p>
            <a:pPr lvl="1"/>
            <a:r>
              <a:rPr lang="en-GB" sz="1100" dirty="0"/>
              <a:t>Enables objective measurement</a:t>
            </a:r>
          </a:p>
          <a:p>
            <a:r>
              <a:rPr lang="en-GB" sz="1100" dirty="0"/>
              <a:t>Example: phonics intervention measured through pre‑ and post‑test scores across a class or year group</a:t>
            </a:r>
          </a:p>
          <a:p>
            <a:r>
              <a:rPr lang="en-GB" sz="1100" dirty="0"/>
              <a:t>Limitations:</a:t>
            </a:r>
          </a:p>
          <a:p>
            <a:pPr lvl="1"/>
            <a:r>
              <a:rPr lang="en-GB" sz="1100" dirty="0"/>
              <a:t>May oversimplify complex educational phenomena</a:t>
            </a:r>
          </a:p>
          <a:p>
            <a:pPr lvl="1"/>
            <a:r>
              <a:rPr lang="en-GB" sz="1100" dirty="0"/>
              <a:t>Often fails to explain underlying reasons or contextual influences</a:t>
            </a:r>
          </a:p>
          <a:p>
            <a:r>
              <a:rPr lang="en-GB" sz="1100" dirty="0" err="1"/>
              <a:t>Gorard</a:t>
            </a:r>
            <a:r>
              <a:rPr lang="en-GB" sz="1100" dirty="0"/>
              <a:t> (2013): numerical data show what happens, but not why</a:t>
            </a:r>
          </a:p>
          <a:p>
            <a:r>
              <a:rPr lang="en-GB" sz="1100" dirty="0"/>
              <a:t>Quantitative research often complemented by qualitative methods for deeper understanding</a:t>
            </a:r>
          </a:p>
          <a:p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577947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DB6BE-4DD9-78E2-0A51-3480A1C32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Case study research 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BEE36-0510-19F7-D660-FB9BE9CE5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r>
              <a:rPr lang="en-GB" sz="900" dirty="0"/>
              <a:t>Involves detailed examination of a single case — e.g., child, classroom, school, or intervention</a:t>
            </a:r>
          </a:p>
          <a:p>
            <a:r>
              <a:rPr lang="en-GB" sz="900" dirty="0"/>
              <a:t>Valuable for exploring real‑world educational issues in context (Yin, 2018)</a:t>
            </a:r>
          </a:p>
          <a:p>
            <a:r>
              <a:rPr lang="en-GB" sz="900" dirty="0"/>
              <a:t>Combines multiple methods: observations, interviews, document analysis</a:t>
            </a:r>
          </a:p>
          <a:p>
            <a:r>
              <a:rPr lang="en-GB" sz="900" dirty="0"/>
              <a:t>Focuses on understanding processes rather than measuring outcomes</a:t>
            </a:r>
          </a:p>
          <a:p>
            <a:r>
              <a:rPr lang="en-GB" sz="900" dirty="0"/>
              <a:t>Example: nursery assistant studies early language development practices</a:t>
            </a:r>
          </a:p>
          <a:p>
            <a:pPr lvl="1"/>
            <a:r>
              <a:rPr lang="en-GB" sz="900" dirty="0"/>
              <a:t>Observes interactions and interviews staff</a:t>
            </a:r>
          </a:p>
          <a:p>
            <a:pPr lvl="1"/>
            <a:r>
              <a:rPr lang="en-GB" sz="900" dirty="0"/>
              <a:t>Identifies effective strategies: modelling language, open‑ended questions, sustained shared thinking</a:t>
            </a:r>
          </a:p>
          <a:p>
            <a:pPr lvl="1"/>
            <a:r>
              <a:rPr lang="en-GB" sz="900" dirty="0"/>
              <a:t>Aligns with Siraj‑Blatchford et al. (2002) findings on effective early pedagogy</a:t>
            </a:r>
          </a:p>
          <a:p>
            <a:r>
              <a:rPr lang="en-GB" sz="900" dirty="0"/>
              <a:t>Strength: provides rich, contextual insights that inform practice</a:t>
            </a:r>
          </a:p>
          <a:p>
            <a:r>
              <a:rPr lang="en-GB" sz="900" dirty="0"/>
              <a:t>Limitations: limited generalisability and potential researcher bias</a:t>
            </a:r>
          </a:p>
          <a:p>
            <a:r>
              <a:rPr lang="en-GB" sz="900" dirty="0"/>
              <a:t>Overall: offers comprehensive, real‑time understanding of educational practice</a:t>
            </a:r>
          </a:p>
          <a:p>
            <a:endParaRPr lang="en-US" sz="900" dirty="0">
              <a:solidFill>
                <a:srgbClr val="FFFFFF"/>
              </a:solidFill>
            </a:endParaRPr>
          </a:p>
        </p:txBody>
      </p:sp>
      <p:pic>
        <p:nvPicPr>
          <p:cNvPr id="5" name="Picture 4" descr="A group of children and teacher&#10;&#10;AI-generated content may be incorrect.">
            <a:extLst>
              <a:ext uri="{FF2B5EF4-FFF2-40B4-BE49-F238E27FC236}">
                <a16:creationId xmlns:a16="http://schemas.microsoft.com/office/drawing/2014/main" id="{F64788A6-B68B-4136-33CD-8D48D49A6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608086"/>
            <a:ext cx="5455921" cy="3641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77149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B17F2-6E3C-29BB-138B-AEBB8404A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appropriate methods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2D407-DC6C-FB30-F23E-A4CD8F979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847" y="2225205"/>
            <a:ext cx="4647623" cy="4023360"/>
          </a:xfrm>
        </p:spPr>
        <p:txBody>
          <a:bodyPr>
            <a:normAutofit fontScale="55000" lnSpcReduction="20000"/>
          </a:bodyPr>
          <a:lstStyle/>
          <a:p>
            <a:r>
              <a:rPr lang="en-GB" sz="2300" dirty="0"/>
              <a:t>Research method must align with the research question (Punch &amp; Oancea, 2014)</a:t>
            </a:r>
          </a:p>
          <a:p>
            <a:r>
              <a:rPr lang="en-GB" sz="2300" dirty="0"/>
              <a:t>Qualitative methods: best for exploring children’s experiences, perceptions, and meanings</a:t>
            </a:r>
          </a:p>
          <a:p>
            <a:r>
              <a:rPr lang="en-GB" sz="2300" dirty="0"/>
              <a:t>Quantitative methods: suitable for measuring impact, comparing groups, and analysing numerical data</a:t>
            </a:r>
          </a:p>
          <a:p>
            <a:r>
              <a:rPr lang="en-GB" sz="2300" dirty="0"/>
              <a:t>Case study approach: ideal for gaining deep, contextual understanding of a specific issue</a:t>
            </a:r>
          </a:p>
          <a:p>
            <a:r>
              <a:rPr lang="en-GB" sz="2300" dirty="0"/>
              <a:t>Mixed methods combine qualitative and quantitative strengths for a fuller picture (Creswell &amp; Plano Clark, 2018)</a:t>
            </a:r>
          </a:p>
          <a:p>
            <a:r>
              <a:rPr lang="en-GB" sz="2300" dirty="0"/>
              <a:t>Real‑Life Example: Birmingham Phonics Programme</a:t>
            </a:r>
          </a:p>
          <a:p>
            <a:r>
              <a:rPr lang="en-GB" sz="2300" dirty="0"/>
              <a:t>School introduced a new phonics programme to improve early reading</a:t>
            </a:r>
          </a:p>
          <a:p>
            <a:r>
              <a:rPr lang="en-GB" sz="2300" dirty="0"/>
              <a:t>Researchers first used qualitative methods: interviews + observations</a:t>
            </a:r>
          </a:p>
          <a:p>
            <a:pPr lvl="1"/>
            <a:r>
              <a:rPr lang="en-GB" sz="2300" dirty="0"/>
              <a:t>Provided rich insight into teacher practice</a:t>
            </a:r>
          </a:p>
          <a:p>
            <a:pPr lvl="1"/>
            <a:r>
              <a:rPr lang="en-GB" sz="2300" dirty="0"/>
              <a:t>BUT did not show whether reading outcomes improved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EBA1DEB-5B43-68D4-22E9-9D3B548088AE}"/>
              </a:ext>
            </a:extLst>
          </p:cNvPr>
          <p:cNvSpPr txBox="1">
            <a:spLocks/>
          </p:cNvSpPr>
          <p:nvPr/>
        </p:nvSpPr>
        <p:spPr>
          <a:xfrm>
            <a:off x="5736172" y="2201480"/>
            <a:ext cx="4647623" cy="4023360"/>
          </a:xfrm>
          <a:prstGeom prst="rect">
            <a:avLst/>
          </a:prstGeom>
        </p:spPr>
        <p:txBody>
          <a:bodyPr vert="horz" lIns="45720" tIns="45720" rIns="45720" bIns="45720" rtlCol="0">
            <a:normAutofit fontScale="700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dirty="0"/>
              <a:t>Researchers then added quantitative methods: pre‑ and post‑test reading scores</a:t>
            </a:r>
          </a:p>
          <a:p>
            <a:pPr lvl="1"/>
            <a:r>
              <a:rPr lang="en-GB" sz="1700" dirty="0"/>
              <a:t>Revealed measurable progress across classes</a:t>
            </a:r>
          </a:p>
          <a:p>
            <a:pPr lvl="1"/>
            <a:r>
              <a:rPr lang="en-GB" sz="1700" dirty="0"/>
              <a:t>Mixed methods showed both how the programme worked and why it was effective</a:t>
            </a:r>
          </a:p>
          <a:p>
            <a:endParaRPr lang="en-GB" sz="1700" dirty="0"/>
          </a:p>
          <a:p>
            <a:r>
              <a:rPr lang="en-GB" sz="1700" dirty="0"/>
              <a:t>Importance of Selecting the Correct Method</a:t>
            </a:r>
          </a:p>
          <a:p>
            <a:r>
              <a:rPr lang="en-GB" sz="1700" dirty="0"/>
              <a:t>Correct method directly answers the research question and strengthens findings</a:t>
            </a:r>
          </a:p>
          <a:p>
            <a:r>
              <a:rPr lang="en-GB" sz="1700" dirty="0"/>
              <a:t>Mixed‑method approach revealed both improved outcomes and the reasons behind success</a:t>
            </a:r>
          </a:p>
          <a:p>
            <a:r>
              <a:rPr lang="en-GB" sz="1700" dirty="0"/>
              <a:t>Risks of Choosing the Wrong Method</a:t>
            </a:r>
          </a:p>
          <a:p>
            <a:r>
              <a:rPr lang="en-GB" sz="1700" dirty="0"/>
              <a:t>Using only qualitative methods: rich descriptions but no measurable evidence</a:t>
            </a:r>
          </a:p>
          <a:p>
            <a:r>
              <a:rPr lang="en-GB" sz="1700" dirty="0"/>
              <a:t>Using only quantitative methods: measurable progress but no understanding of context or reasons</a:t>
            </a:r>
          </a:p>
          <a:p>
            <a:r>
              <a:rPr lang="en-GB" sz="1700" dirty="0" err="1"/>
              <a:t>Gorard</a:t>
            </a:r>
            <a:r>
              <a:rPr lang="en-GB" sz="1700" dirty="0"/>
              <a:t> (2013): numbers show what happens, not always why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113340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8942D-A90A-1454-ABBA-6134E861F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5867061" cy="1499616"/>
          </a:xfrm>
        </p:spPr>
        <p:txBody>
          <a:bodyPr>
            <a:normAutofit/>
          </a:bodyPr>
          <a:lstStyle/>
          <a:p>
            <a:r>
              <a:rPr lang="en-GB" dirty="0"/>
              <a:t>Ethical considerations in educational research </a:t>
            </a:r>
            <a:endParaRPr lang="en-US" dirty="0"/>
          </a:p>
        </p:txBody>
      </p:sp>
      <p:pic>
        <p:nvPicPr>
          <p:cNvPr id="5" name="Picture 4" descr="A poster of a family with children&#10;&#10;AI-generated content may be incorrect.">
            <a:extLst>
              <a:ext uri="{FF2B5EF4-FFF2-40B4-BE49-F238E27FC236}">
                <a16:creationId xmlns:a16="http://schemas.microsoft.com/office/drawing/2014/main" id="{2E0FAAF9-3C65-D41A-DF3E-C565833AB1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6647" y="2286000"/>
            <a:ext cx="5822022" cy="3886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A4D39DB-AFA4-47BA-A7F2-13A71D210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6A82C-E189-207C-5EB2-E06152308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490" y="585216"/>
            <a:ext cx="3527043" cy="5586984"/>
          </a:xfrm>
        </p:spPr>
        <p:txBody>
          <a:bodyPr anchor="ctr">
            <a:normAutofit/>
          </a:bodyPr>
          <a:lstStyle/>
          <a:p>
            <a:r>
              <a:rPr lang="en-GB" sz="1100" dirty="0"/>
              <a:t>Research with children requires careful ethical planning (BERA, 2023)</a:t>
            </a:r>
          </a:p>
          <a:p>
            <a:r>
              <a:rPr lang="en-GB" sz="1100" dirty="0"/>
              <a:t>Informed consent &amp; assent:</a:t>
            </a:r>
          </a:p>
          <a:p>
            <a:pPr lvl="1"/>
            <a:r>
              <a:rPr lang="en-GB" sz="1100" dirty="0"/>
              <a:t>Parental/guardian consent required</a:t>
            </a:r>
          </a:p>
          <a:p>
            <a:pPr lvl="1"/>
            <a:r>
              <a:rPr lang="en-GB" sz="1100" dirty="0"/>
              <a:t>Children must give assent and understand the research in age‑appropriate language</a:t>
            </a:r>
          </a:p>
          <a:p>
            <a:pPr lvl="1"/>
            <a:r>
              <a:rPr lang="en-GB" sz="1100" dirty="0"/>
              <a:t>Children must know they can withdraw at any time</a:t>
            </a:r>
          </a:p>
          <a:p>
            <a:r>
              <a:rPr lang="en-GB" sz="1100" dirty="0"/>
              <a:t>Confidentiality &amp; anonymity:</a:t>
            </a:r>
          </a:p>
          <a:p>
            <a:pPr lvl="1"/>
            <a:r>
              <a:rPr lang="en-GB" sz="1100" dirty="0"/>
              <a:t>Identities must be protected</a:t>
            </a:r>
          </a:p>
          <a:p>
            <a:pPr lvl="1"/>
            <a:r>
              <a:rPr lang="en-GB" sz="1100" dirty="0"/>
              <a:t>Data must be anonymised and securely stored</a:t>
            </a:r>
          </a:p>
          <a:p>
            <a:r>
              <a:rPr lang="en-GB" sz="1100" dirty="0"/>
              <a:t>Preventing harm:</a:t>
            </a:r>
          </a:p>
          <a:p>
            <a:pPr lvl="1"/>
            <a:r>
              <a:rPr lang="en-GB" sz="1100" dirty="0"/>
              <a:t>Activities must be safe, respectful, and non‑intrusive</a:t>
            </a:r>
          </a:p>
          <a:p>
            <a:pPr lvl="1"/>
            <a:r>
              <a:rPr lang="en-GB" sz="1100" dirty="0"/>
              <a:t>Researchers must avoid causing anxiety or disrupting learning</a:t>
            </a:r>
          </a:p>
          <a:p>
            <a:r>
              <a:rPr lang="en-GB" sz="1100" dirty="0"/>
              <a:t>Power dynamics:</a:t>
            </a:r>
          </a:p>
          <a:p>
            <a:pPr lvl="1"/>
            <a:r>
              <a:rPr lang="en-GB" sz="1100" dirty="0"/>
              <a:t>Children may feel pressured to participate</a:t>
            </a:r>
          </a:p>
          <a:p>
            <a:pPr lvl="1"/>
            <a:r>
              <a:rPr lang="en-GB" sz="1100" dirty="0"/>
              <a:t>Researchers must ensure participation is genuinely voluntary</a:t>
            </a:r>
          </a:p>
          <a:p>
            <a:r>
              <a:rPr lang="en-GB" sz="1100" dirty="0"/>
              <a:t>Protection &amp; safeguarding:</a:t>
            </a:r>
          </a:p>
          <a:p>
            <a:pPr lvl="1"/>
            <a:r>
              <a:rPr lang="en-GB" sz="1100" dirty="0"/>
              <a:t>Any concerns must be addressed following safeguarding procedures</a:t>
            </a:r>
          </a:p>
          <a:p>
            <a:r>
              <a:rPr lang="en-GB" sz="1100" dirty="0"/>
              <a:t>Ethical approval:</a:t>
            </a:r>
          </a:p>
          <a:p>
            <a:pPr lvl="1"/>
            <a:r>
              <a:rPr lang="en-GB" sz="1100" dirty="0"/>
              <a:t>Ensures all principles are met before research begins</a:t>
            </a:r>
          </a:p>
          <a:p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445476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7D7AD-457C-C22C-6EA4-5ABFC5728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Minimising bias and maintaining integrity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CC971-F108-91DE-D7F2-A8B60FB51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Bias can occur at any stage of research</a:t>
            </a:r>
          </a:p>
          <a:p>
            <a:r>
              <a:rPr lang="en-GB" sz="1800" dirty="0"/>
              <a:t>Strategies to reduce bias include:</a:t>
            </a:r>
          </a:p>
          <a:p>
            <a:pPr lvl="1"/>
            <a:r>
              <a:rPr lang="en-GB" dirty="0"/>
              <a:t>Reflexivity: acknowledging how personal beliefs may influence interpretation</a:t>
            </a:r>
          </a:p>
          <a:p>
            <a:pPr lvl="1"/>
            <a:r>
              <a:rPr lang="en-GB" dirty="0"/>
              <a:t>Triangulation: using multiple data sources to strengthen credibility</a:t>
            </a:r>
          </a:p>
          <a:p>
            <a:pPr lvl="1"/>
            <a:r>
              <a:rPr lang="en-GB" dirty="0"/>
              <a:t>Transparent data analysis: clearly explaining how themes or categories were developed</a:t>
            </a:r>
          </a:p>
          <a:p>
            <a:pPr lvl="1"/>
            <a:r>
              <a:rPr lang="en-GB" dirty="0"/>
              <a:t>Using validated tools in quantitative research</a:t>
            </a:r>
          </a:p>
          <a:p>
            <a:pPr lvl="1"/>
            <a:r>
              <a:rPr lang="en-GB" dirty="0"/>
              <a:t>Avoiding leading or suggestive questions during interviews</a:t>
            </a:r>
          </a:p>
          <a:p>
            <a:r>
              <a:rPr lang="en-GB" sz="1800" dirty="0"/>
              <a:t>Maintaining integrity is essential for producing trustworthy and reliable findings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6955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BDDD243-ED5F-4896-B18B-ABCF4B7E1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9E6BB3-DF2B-4751-97C5-B3DB949AE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98"/>
            <a:ext cx="12188952" cy="22855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E3D527-6295-C561-67EC-76CD7313F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911819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Common challenges in educational research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EBA25-33AB-CA05-77EB-5CFE5E8B5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643467"/>
            <a:ext cx="4750138" cy="3606798"/>
          </a:xfrm>
        </p:spPr>
        <p:txBody>
          <a:bodyPr anchor="ctr">
            <a:normAutofit/>
          </a:bodyPr>
          <a:lstStyle/>
          <a:p>
            <a:r>
              <a:rPr lang="en-GB" sz="1400" dirty="0"/>
              <a:t>Educational research often faces practical challenges, including:</a:t>
            </a:r>
          </a:p>
          <a:p>
            <a:pPr lvl="1"/>
            <a:r>
              <a:rPr lang="en-GB" sz="1400" dirty="0"/>
              <a:t>Difficulty accessing institutions due to gatekeeping individuals</a:t>
            </a:r>
          </a:p>
          <a:p>
            <a:pPr lvl="1"/>
            <a:r>
              <a:rPr lang="en-GB" sz="1400" dirty="0"/>
              <a:t>Obtaining parental consent</a:t>
            </a:r>
          </a:p>
          <a:p>
            <a:pPr lvl="1"/>
            <a:r>
              <a:rPr lang="en-GB" sz="1400" dirty="0"/>
              <a:t>Time constraints within busy school environments</a:t>
            </a:r>
          </a:p>
          <a:p>
            <a:pPr lvl="1"/>
            <a:r>
              <a:rPr lang="en-GB" sz="1400" dirty="0"/>
              <a:t>Managing sensitive or delicate topics</a:t>
            </a:r>
          </a:p>
          <a:p>
            <a:pPr lvl="1"/>
            <a:r>
              <a:rPr lang="en-GB" sz="1400" dirty="0"/>
              <a:t>Ensuring methods are age‑appropriate</a:t>
            </a:r>
          </a:p>
          <a:p>
            <a:r>
              <a:rPr lang="en-GB" sz="1400" dirty="0"/>
              <a:t>Build effective communication with schools and gatekeepers</a:t>
            </a:r>
          </a:p>
          <a:p>
            <a:r>
              <a:rPr lang="en-GB" sz="1400" dirty="0"/>
              <a:t>Use flexible scheduling to fit around school routines</a:t>
            </a:r>
          </a:p>
          <a:p>
            <a:r>
              <a:rPr lang="en-GB" sz="1400" dirty="0"/>
              <a:t>Conduct preliminary studies to refine methods</a:t>
            </a:r>
          </a:p>
          <a:p>
            <a:r>
              <a:rPr lang="en-GB" sz="1400" dirty="0"/>
              <a:t>Maintain ethical transparency throughout the process</a:t>
            </a:r>
          </a:p>
          <a:p>
            <a:endParaRPr lang="en-US" sz="1400" dirty="0"/>
          </a:p>
        </p:txBody>
      </p:sp>
      <p:pic>
        <p:nvPicPr>
          <p:cNvPr id="7" name="Picture 6" descr="A poster of a family and a person writing on a paper&#10;&#10;AI-generated content may be incorrect.">
            <a:extLst>
              <a:ext uri="{FF2B5EF4-FFF2-40B4-BE49-F238E27FC236}">
                <a16:creationId xmlns:a16="http://schemas.microsoft.com/office/drawing/2014/main" id="{067F7D36-9A42-6D94-5A46-4A451B038C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7734" y="862525"/>
            <a:ext cx="4747090" cy="3168682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61721DD-D110-44EE-82A7-D56AB687E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04427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881292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C9520-B6C4-2711-667F-9A650BD4D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5867061" cy="1499616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pic>
        <p:nvPicPr>
          <p:cNvPr id="5" name="Picture 4" descr="A graphic of a presentation&#10;&#10;AI-generated content may be incorrect.">
            <a:extLst>
              <a:ext uri="{FF2B5EF4-FFF2-40B4-BE49-F238E27FC236}">
                <a16:creationId xmlns:a16="http://schemas.microsoft.com/office/drawing/2014/main" id="{D9CD52F5-6650-5624-C2F4-7F8641D16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6647" y="2286000"/>
            <a:ext cx="5822022" cy="3886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A4D39DB-AFA4-47BA-A7F2-13A71D210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798E5-C8AE-EFC4-C854-2E175C884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490" y="585216"/>
            <a:ext cx="3527043" cy="5586984"/>
          </a:xfrm>
        </p:spPr>
        <p:txBody>
          <a:bodyPr anchor="ctr">
            <a:normAutofit/>
          </a:bodyPr>
          <a:lstStyle/>
          <a:p>
            <a:r>
              <a:rPr lang="en-GB" sz="1900" dirty="0"/>
              <a:t>Qualitative, quantitative, and case study methods each offer valuable insights into educational practice</a:t>
            </a:r>
          </a:p>
          <a:p>
            <a:r>
              <a:rPr lang="en-GB" sz="1900" dirty="0"/>
              <a:t>The choice of methodology should reflect the research question, context, and ethical responsibilities</a:t>
            </a:r>
          </a:p>
          <a:p>
            <a:r>
              <a:rPr lang="en-GB" sz="1900" dirty="0"/>
              <a:t>Research involving children requires careful attention to ensure participation is voluntary, respectful, and safe</a:t>
            </a:r>
          </a:p>
          <a:p>
            <a:r>
              <a:rPr lang="en-GB" sz="1900" dirty="0"/>
              <a:t>Ethically rigorous and methodologically sound research strengthens educational practice</a:t>
            </a:r>
          </a:p>
          <a:p>
            <a:r>
              <a:rPr lang="en-GB" sz="1900" dirty="0"/>
              <a:t>Promotes evidence‑based decision‑making and leads to better outcomes for children and adolescents</a:t>
            </a:r>
          </a:p>
          <a:p>
            <a:endParaRPr lang="en-US" sz="19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293421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D1EE2-026B-E8C8-22A4-72644B0AF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9DAEB-80CD-EDB2-FE16-9F8083B93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927654"/>
            <a:ext cx="9720073" cy="4381706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Braun, V. and Clarke, V. (2022) Thematic Analysis: A Practical Guide. London: SAGE Publications.</a:t>
            </a:r>
          </a:p>
          <a:p>
            <a:r>
              <a:rPr lang="en-GB" dirty="0"/>
              <a:t>British Educational Research Association (BERA) (2023) Ethical Guidelines for Educational Research. Available at: </a:t>
            </a:r>
            <a:r>
              <a:rPr lang="en-GB" dirty="0">
                <a:hlinkClick r:id="rId2"/>
              </a:rPr>
              <a:t>https://www.bera.ac.uk/publication/ethical-guidelines-for-educational-research-2023</a:t>
            </a:r>
            <a:r>
              <a:rPr lang="en-GB" dirty="0"/>
              <a:t> (Accessed: 17 May 2026).</a:t>
            </a:r>
          </a:p>
          <a:p>
            <a:r>
              <a:rPr lang="en-GB" dirty="0"/>
              <a:t>Cohen, L., Manion, L. and Morrison, K. (2018) Research Methods in Education. 8th </a:t>
            </a:r>
            <a:r>
              <a:rPr lang="en-GB" dirty="0" err="1"/>
              <a:t>edn</a:t>
            </a:r>
            <a:r>
              <a:rPr lang="en-GB" dirty="0"/>
              <a:t>. London: Routledge.</a:t>
            </a:r>
          </a:p>
          <a:p>
            <a:r>
              <a:rPr lang="en-GB" dirty="0"/>
              <a:t>Creswell, J.W. and Plano Clark, V.L. (2018) Designing and Conducting Mixed Methods Research. 3rd </a:t>
            </a:r>
            <a:r>
              <a:rPr lang="en-GB" dirty="0" err="1"/>
              <a:t>edn</a:t>
            </a:r>
            <a:r>
              <a:rPr lang="en-GB" dirty="0"/>
              <a:t>. London: SAGE Publications.</a:t>
            </a:r>
          </a:p>
          <a:p>
            <a:r>
              <a:rPr lang="en-GB" dirty="0" err="1"/>
              <a:t>Gorard</a:t>
            </a:r>
            <a:r>
              <a:rPr lang="en-GB" dirty="0"/>
              <a:t>, S. (2013) Research Design: Creating Robust Approaches for the Social Sciences. London: SAGE Publications.</a:t>
            </a:r>
          </a:p>
          <a:p>
            <a:r>
              <a:rPr lang="en-GB" dirty="0" err="1"/>
              <a:t>Muijs</a:t>
            </a:r>
            <a:r>
              <a:rPr lang="en-GB" dirty="0"/>
              <a:t>, D. (2011) Doing Quantitative Research in Education with SPSS. 2nd </a:t>
            </a:r>
            <a:r>
              <a:rPr lang="en-GB" dirty="0" err="1"/>
              <a:t>edn</a:t>
            </a:r>
            <a:r>
              <a:rPr lang="en-GB" dirty="0"/>
              <a:t>. London: SAGE Publications.</a:t>
            </a:r>
          </a:p>
          <a:p>
            <a:r>
              <a:rPr lang="en-GB" dirty="0"/>
              <a:t>Nowell, L.S., Norris, J.M., White, D.E. and Moules, N.J. (2017) ‘Thematic analysis: Striving to meet the trustworthiness criteria’, International Journal of Qualitative Methods, 16(1), pp. 1–13.</a:t>
            </a:r>
          </a:p>
          <a:p>
            <a:r>
              <a:rPr lang="en-GB" dirty="0"/>
              <a:t>Punch, K.F. and Oancea, A. (2014) Introduction to Research Methods in Education. 2nd </a:t>
            </a:r>
            <a:r>
              <a:rPr lang="en-GB" dirty="0" err="1"/>
              <a:t>edn</a:t>
            </a:r>
            <a:r>
              <a:rPr lang="en-GB" dirty="0"/>
              <a:t>. London: SAGE Publications.</a:t>
            </a:r>
          </a:p>
          <a:p>
            <a:r>
              <a:rPr lang="en-GB" dirty="0"/>
              <a:t>Siraj‑Blatchford, I., Sylva, K., </a:t>
            </a:r>
            <a:r>
              <a:rPr lang="en-GB" dirty="0" err="1"/>
              <a:t>Muttock</a:t>
            </a:r>
            <a:r>
              <a:rPr lang="en-GB" dirty="0"/>
              <a:t>, S., Gilden, R. and Bell, D. (2002) Researching Effective Pedagogy in the Early Years. London: Department for Education and Skills (DfES).</a:t>
            </a:r>
          </a:p>
          <a:p>
            <a:r>
              <a:rPr lang="en-GB" dirty="0"/>
              <a:t>Yin, R.K. (2018) Case Study Research and Applications: Design and Methods. 6th </a:t>
            </a:r>
            <a:r>
              <a:rPr lang="en-GB" dirty="0" err="1"/>
              <a:t>edn</a:t>
            </a:r>
            <a:r>
              <a:rPr lang="en-GB" dirty="0"/>
              <a:t>. London: SAGE Publications.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161478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1360</Words>
  <Application>Microsoft Macintosh PowerPoint</Application>
  <PresentationFormat>Widescreen</PresentationFormat>
  <Paragraphs>133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Tw Cen MT</vt:lpstr>
      <vt:lpstr>Tw Cen MT Condensed</vt:lpstr>
      <vt:lpstr>Wingdings 3</vt:lpstr>
      <vt:lpstr>Integral</vt:lpstr>
      <vt:lpstr>Understanding Qualitative, Quantitative, and Case Study Research in Education: Methodological and Ethical Implications </vt:lpstr>
      <vt:lpstr>Introduction </vt:lpstr>
      <vt:lpstr>Qualitative research </vt:lpstr>
      <vt:lpstr>Quantitative research </vt:lpstr>
      <vt:lpstr>Case study research </vt:lpstr>
      <vt:lpstr>Selecting appropriate methods </vt:lpstr>
      <vt:lpstr>Ethical considerations in educational research </vt:lpstr>
      <vt:lpstr>Minimising bias and maintaining integrity </vt:lpstr>
      <vt:lpstr>Common challenges in educational research 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Lottie Shute</dc:creator>
  <cp:lastModifiedBy>Lottie Shute</cp:lastModifiedBy>
  <cp:revision>1</cp:revision>
  <dcterms:created xsi:type="dcterms:W3CDTF">2026-05-17T17:51:19Z</dcterms:created>
  <dcterms:modified xsi:type="dcterms:W3CDTF">2026-05-17T19:07:15Z</dcterms:modified>
</cp:coreProperties>
</file>